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7" r:id="rId5"/>
    <p:sldMasterId id="2147483677" r:id="rId6"/>
  </p:sldMasterIdLst>
  <p:notesMasterIdLst>
    <p:notesMasterId r:id="rId75"/>
  </p:notesMasterIdLst>
  <p:handoutMasterIdLst>
    <p:handoutMasterId r:id="rId76"/>
  </p:handoutMasterIdLst>
  <p:sldIdLst>
    <p:sldId id="256" r:id="rId7"/>
    <p:sldId id="294" r:id="rId8"/>
    <p:sldId id="433" r:id="rId9"/>
    <p:sldId id="258" r:id="rId10"/>
    <p:sldId id="434" r:id="rId11"/>
    <p:sldId id="430" r:id="rId12"/>
    <p:sldId id="431" r:id="rId13"/>
    <p:sldId id="432" r:id="rId14"/>
    <p:sldId id="380" r:id="rId15"/>
    <p:sldId id="364" r:id="rId16"/>
    <p:sldId id="375" r:id="rId17"/>
    <p:sldId id="300" r:id="rId18"/>
    <p:sldId id="298" r:id="rId19"/>
    <p:sldId id="299" r:id="rId20"/>
    <p:sldId id="381" r:id="rId21"/>
    <p:sldId id="368" r:id="rId22"/>
    <p:sldId id="384" r:id="rId23"/>
    <p:sldId id="369" r:id="rId24"/>
    <p:sldId id="385" r:id="rId25"/>
    <p:sldId id="371" r:id="rId26"/>
    <p:sldId id="386" r:id="rId27"/>
    <p:sldId id="387" r:id="rId28"/>
    <p:sldId id="435" r:id="rId29"/>
    <p:sldId id="436" r:id="rId30"/>
    <p:sldId id="393" r:id="rId31"/>
    <p:sldId id="398" r:id="rId32"/>
    <p:sldId id="399" r:id="rId33"/>
    <p:sldId id="367" r:id="rId34"/>
    <p:sldId id="377" r:id="rId35"/>
    <p:sldId id="406" r:id="rId36"/>
    <p:sldId id="414" r:id="rId37"/>
    <p:sldId id="404" r:id="rId38"/>
    <p:sldId id="405" r:id="rId39"/>
    <p:sldId id="407" r:id="rId40"/>
    <p:sldId id="408" r:id="rId41"/>
    <p:sldId id="330" r:id="rId42"/>
    <p:sldId id="428" r:id="rId43"/>
    <p:sldId id="429" r:id="rId44"/>
    <p:sldId id="411" r:id="rId45"/>
    <p:sldId id="413" r:id="rId46"/>
    <p:sldId id="412" r:id="rId47"/>
    <p:sldId id="415" r:id="rId48"/>
    <p:sldId id="336" r:id="rId49"/>
    <p:sldId id="337" r:id="rId50"/>
    <p:sldId id="334" r:id="rId51"/>
    <p:sldId id="335" r:id="rId52"/>
    <p:sldId id="350" r:id="rId53"/>
    <p:sldId id="416" r:id="rId54"/>
    <p:sldId id="417" r:id="rId55"/>
    <p:sldId id="340" r:id="rId56"/>
    <p:sldId id="341" r:id="rId57"/>
    <p:sldId id="418" r:id="rId58"/>
    <p:sldId id="419" r:id="rId59"/>
    <p:sldId id="420" r:id="rId60"/>
    <p:sldId id="421" r:id="rId61"/>
    <p:sldId id="422" r:id="rId62"/>
    <p:sldId id="423" r:id="rId63"/>
    <p:sldId id="426" r:id="rId64"/>
    <p:sldId id="424" r:id="rId65"/>
    <p:sldId id="425" r:id="rId66"/>
    <p:sldId id="343" r:id="rId67"/>
    <p:sldId id="427" r:id="rId68"/>
    <p:sldId id="345" r:id="rId69"/>
    <p:sldId id="358" r:id="rId70"/>
    <p:sldId id="359" r:id="rId71"/>
    <p:sldId id="360" r:id="rId72"/>
    <p:sldId id="363" r:id="rId73"/>
    <p:sldId id="378" r:id="rId74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B9BFB-443C-4D4A-80EC-2E6B082CA969}" v="1" dt="2022-06-18T16:45:57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57E22231-ACAA-40DB-AB3D-26D03286A21D}"/>
    <pc:docChg chg="undo custSel addSld delSld modSld">
      <pc:chgData name="Hilppa Iittiläinen" userId="f7572432-e0f1-4abb-81ed-7836843e2f2b" providerId="ADAL" clId="{57E22231-ACAA-40DB-AB3D-26D03286A21D}" dt="2022-05-27T07:33:59.462" v="88" actId="20577"/>
      <pc:docMkLst>
        <pc:docMk/>
      </pc:docMkLst>
      <pc:sldChg chg="modSp mod">
        <pc:chgData name="Hilppa Iittiläinen" userId="f7572432-e0f1-4abb-81ed-7836843e2f2b" providerId="ADAL" clId="{57E22231-ACAA-40DB-AB3D-26D03286A21D}" dt="2022-05-27T07:33:59.462" v="88" actId="20577"/>
        <pc:sldMkLst>
          <pc:docMk/>
          <pc:sldMk cId="0" sldId="258"/>
        </pc:sldMkLst>
        <pc:spChg chg="mod">
          <ac:chgData name="Hilppa Iittiläinen" userId="f7572432-e0f1-4abb-81ed-7836843e2f2b" providerId="ADAL" clId="{57E22231-ACAA-40DB-AB3D-26D03286A21D}" dt="2022-05-27T07:33:59.462" v="88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del mod">
        <pc:chgData name="Hilppa Iittiläinen" userId="f7572432-e0f1-4abb-81ed-7836843e2f2b" providerId="ADAL" clId="{57E22231-ACAA-40DB-AB3D-26D03286A21D}" dt="2022-05-27T07:21:55.739" v="2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57E22231-ACAA-40DB-AB3D-26D03286A21D}" dt="2022-05-27T07:21:23.863" v="0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57E22231-ACAA-40DB-AB3D-26D03286A21D}" dt="2022-05-27T07:21:23.865" v="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modSp mod">
        <pc:chgData name="Hilppa Iittiläinen" userId="f7572432-e0f1-4abb-81ed-7836843e2f2b" providerId="ADAL" clId="{57E22231-ACAA-40DB-AB3D-26D03286A21D}" dt="2022-05-27T07:24:36.105" v="14" actId="6549"/>
        <pc:sldMkLst>
          <pc:docMk/>
          <pc:sldMk cId="608405168" sldId="298"/>
        </pc:sldMkLst>
        <pc:spChg chg="mod">
          <ac:chgData name="Hilppa Iittiläinen" userId="f7572432-e0f1-4abb-81ed-7836843e2f2b" providerId="ADAL" clId="{57E22231-ACAA-40DB-AB3D-26D03286A21D}" dt="2022-05-27T07:24:36.105" v="14" actId="6549"/>
          <ac:spMkLst>
            <pc:docMk/>
            <pc:sldMk cId="608405168" sldId="29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16.014" v="49" actId="14100"/>
        <pc:sldMkLst>
          <pc:docMk/>
          <pc:sldMk cId="837339784" sldId="334"/>
        </pc:sldMkLst>
        <pc:spChg chg="mod">
          <ac:chgData name="Hilppa Iittiläinen" userId="f7572432-e0f1-4abb-81ed-7836843e2f2b" providerId="ADAL" clId="{57E22231-ACAA-40DB-AB3D-26D03286A21D}" dt="2022-05-27T07:30:16.014" v="49" actId="14100"/>
          <ac:spMkLst>
            <pc:docMk/>
            <pc:sldMk cId="837339784" sldId="33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31.203" v="51" actId="20577"/>
        <pc:sldMkLst>
          <pc:docMk/>
          <pc:sldMk cId="3010537724" sldId="335"/>
        </pc:sldMkLst>
        <pc:spChg chg="mod">
          <ac:chgData name="Hilppa Iittiläinen" userId="f7572432-e0f1-4abb-81ed-7836843e2f2b" providerId="ADAL" clId="{57E22231-ACAA-40DB-AB3D-26D03286A21D}" dt="2022-05-27T07:30:31.203" v="51" actId="20577"/>
          <ac:spMkLst>
            <pc:docMk/>
            <pc:sldMk cId="3010537724" sldId="33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02.231" v="47" actId="14100"/>
        <pc:sldMkLst>
          <pc:docMk/>
          <pc:sldMk cId="1194405186" sldId="337"/>
        </pc:sldMkLst>
        <pc:spChg chg="mod">
          <ac:chgData name="Hilppa Iittiläinen" userId="f7572432-e0f1-4abb-81ed-7836843e2f2b" providerId="ADAL" clId="{57E22231-ACAA-40DB-AB3D-26D03286A21D}" dt="2022-05-27T07:30:02.231" v="47" actId="14100"/>
          <ac:spMkLst>
            <pc:docMk/>
            <pc:sldMk cId="1194405186" sldId="33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09.234" v="59" actId="27636"/>
        <pc:sldMkLst>
          <pc:docMk/>
          <pc:sldMk cId="17696905" sldId="340"/>
        </pc:sldMkLst>
        <pc:spChg chg="mod">
          <ac:chgData name="Hilppa Iittiläinen" userId="f7572432-e0f1-4abb-81ed-7836843e2f2b" providerId="ADAL" clId="{57E22231-ACAA-40DB-AB3D-26D03286A21D}" dt="2022-05-27T07:31:09.234" v="59" actId="27636"/>
          <ac:spMkLst>
            <pc:docMk/>
            <pc:sldMk cId="17696905" sldId="34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17.242" v="60" actId="6549"/>
        <pc:sldMkLst>
          <pc:docMk/>
          <pc:sldMk cId="45765080" sldId="341"/>
        </pc:sldMkLst>
        <pc:spChg chg="mod">
          <ac:chgData name="Hilppa Iittiläinen" userId="f7572432-e0f1-4abb-81ed-7836843e2f2b" providerId="ADAL" clId="{57E22231-ACAA-40DB-AB3D-26D03286A21D}" dt="2022-05-27T07:31:17.242" v="60" actId="6549"/>
          <ac:spMkLst>
            <pc:docMk/>
            <pc:sldMk cId="45765080" sldId="34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43.654" v="65" actId="27636"/>
        <pc:sldMkLst>
          <pc:docMk/>
          <pc:sldMk cId="2175116976" sldId="343"/>
        </pc:sldMkLst>
        <pc:spChg chg="mod">
          <ac:chgData name="Hilppa Iittiläinen" userId="f7572432-e0f1-4abb-81ed-7836843e2f2b" providerId="ADAL" clId="{57E22231-ACAA-40DB-AB3D-26D03286A21D}" dt="2022-05-27T07:31:43.654" v="65" actId="27636"/>
          <ac:spMkLst>
            <pc:docMk/>
            <pc:sldMk cId="2175116976" sldId="34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58.843" v="69" actId="14100"/>
        <pc:sldMkLst>
          <pc:docMk/>
          <pc:sldMk cId="3088198671" sldId="345"/>
        </pc:sldMkLst>
        <pc:spChg chg="mod">
          <ac:chgData name="Hilppa Iittiläinen" userId="f7572432-e0f1-4abb-81ed-7836843e2f2b" providerId="ADAL" clId="{57E22231-ACAA-40DB-AB3D-26D03286A21D}" dt="2022-05-27T07:31:58.843" v="69" actId="14100"/>
          <ac:spMkLst>
            <pc:docMk/>
            <pc:sldMk cId="3088198671" sldId="34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45.061" v="53" actId="6549"/>
        <pc:sldMkLst>
          <pc:docMk/>
          <pc:sldMk cId="1429107729" sldId="350"/>
        </pc:sldMkLst>
        <pc:spChg chg="mod">
          <ac:chgData name="Hilppa Iittiläinen" userId="f7572432-e0f1-4abb-81ed-7836843e2f2b" providerId="ADAL" clId="{57E22231-ACAA-40DB-AB3D-26D03286A21D}" dt="2022-05-27T07:30:45.061" v="53" actId="6549"/>
          <ac:spMkLst>
            <pc:docMk/>
            <pc:sldMk cId="1429107729" sldId="35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2:03.960" v="70" actId="6549"/>
        <pc:sldMkLst>
          <pc:docMk/>
          <pc:sldMk cId="765419282" sldId="358"/>
        </pc:sldMkLst>
        <pc:spChg chg="mod">
          <ac:chgData name="Hilppa Iittiläinen" userId="f7572432-e0f1-4abb-81ed-7836843e2f2b" providerId="ADAL" clId="{57E22231-ACAA-40DB-AB3D-26D03286A21D}" dt="2022-05-27T07:32:03.960" v="70" actId="6549"/>
          <ac:spMkLst>
            <pc:docMk/>
            <pc:sldMk cId="765419282" sldId="35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2:21.095" v="72" actId="6549"/>
        <pc:sldMkLst>
          <pc:docMk/>
          <pc:sldMk cId="4257097072" sldId="363"/>
        </pc:sldMkLst>
        <pc:spChg chg="mod">
          <ac:chgData name="Hilppa Iittiläinen" userId="f7572432-e0f1-4abb-81ed-7836843e2f2b" providerId="ADAL" clId="{57E22231-ACAA-40DB-AB3D-26D03286A21D}" dt="2022-05-27T07:32:21.095" v="72" actId="6549"/>
          <ac:spMkLst>
            <pc:docMk/>
            <pc:sldMk cId="4257097072" sldId="36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2:29.355" v="74" actId="6549"/>
        <pc:sldMkLst>
          <pc:docMk/>
          <pc:sldMk cId="1713885057" sldId="378"/>
        </pc:sldMkLst>
        <pc:spChg chg="mod">
          <ac:chgData name="Hilppa Iittiläinen" userId="f7572432-e0f1-4abb-81ed-7836843e2f2b" providerId="ADAL" clId="{57E22231-ACAA-40DB-AB3D-26D03286A21D}" dt="2022-05-27T07:32:29.355" v="74" actId="6549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6:09.169" v="17" actId="6549"/>
        <pc:sldMkLst>
          <pc:docMk/>
          <pc:sldMk cId="496498193" sldId="404"/>
        </pc:sldMkLst>
        <pc:spChg chg="mod">
          <ac:chgData name="Hilppa Iittiläinen" userId="f7572432-e0f1-4abb-81ed-7836843e2f2b" providerId="ADAL" clId="{57E22231-ACAA-40DB-AB3D-26D03286A21D}" dt="2022-05-27T07:26:09.169" v="17" actId="6549"/>
          <ac:spMkLst>
            <pc:docMk/>
            <pc:sldMk cId="496498193" sldId="40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5:56.790" v="16" actId="6549"/>
        <pc:sldMkLst>
          <pc:docMk/>
          <pc:sldMk cId="1928771168" sldId="406"/>
        </pc:sldMkLst>
        <pc:spChg chg="mod">
          <ac:chgData name="Hilppa Iittiläinen" userId="f7572432-e0f1-4abb-81ed-7836843e2f2b" providerId="ADAL" clId="{57E22231-ACAA-40DB-AB3D-26D03286A21D}" dt="2022-05-27T07:25:56.790" v="16" actId="6549"/>
          <ac:spMkLst>
            <pc:docMk/>
            <pc:sldMk cId="1928771168" sldId="406"/>
            <ac:spMk id="14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7:41.469" v="26" actId="1076"/>
        <pc:sldMkLst>
          <pc:docMk/>
          <pc:sldMk cId="807907561" sldId="407"/>
        </pc:sldMkLst>
        <pc:spChg chg="mod">
          <ac:chgData name="Hilppa Iittiläinen" userId="f7572432-e0f1-4abb-81ed-7836843e2f2b" providerId="ADAL" clId="{57E22231-ACAA-40DB-AB3D-26D03286A21D}" dt="2022-05-27T07:26:48.360" v="19" actId="14100"/>
          <ac:spMkLst>
            <pc:docMk/>
            <pc:sldMk cId="807907561" sldId="407"/>
            <ac:spMk id="7" creationId="{C1F58099-9B24-4C58-826E-511BF2433727}"/>
          </ac:spMkLst>
        </pc:spChg>
        <pc:picChg chg="mod">
          <ac:chgData name="Hilppa Iittiläinen" userId="f7572432-e0f1-4abb-81ed-7836843e2f2b" providerId="ADAL" clId="{57E22231-ACAA-40DB-AB3D-26D03286A21D}" dt="2022-05-27T07:27:41.469" v="26" actId="1076"/>
          <ac:picMkLst>
            <pc:docMk/>
            <pc:sldMk cId="807907561" sldId="407"/>
            <ac:picMk id="4" creationId="{00000000-0000-0000-0000-000000000000}"/>
          </ac:picMkLst>
        </pc:picChg>
      </pc:sldChg>
      <pc:sldChg chg="modSp mod">
        <pc:chgData name="Hilppa Iittiläinen" userId="f7572432-e0f1-4abb-81ed-7836843e2f2b" providerId="ADAL" clId="{57E22231-ACAA-40DB-AB3D-26D03286A21D}" dt="2022-05-27T07:27:03.763" v="24" actId="27636"/>
        <pc:sldMkLst>
          <pc:docMk/>
          <pc:sldMk cId="907688820" sldId="408"/>
        </pc:sldMkLst>
        <pc:spChg chg="mod">
          <ac:chgData name="Hilppa Iittiläinen" userId="f7572432-e0f1-4abb-81ed-7836843e2f2b" providerId="ADAL" clId="{57E22231-ACAA-40DB-AB3D-26D03286A21D}" dt="2022-05-27T07:27:03.763" v="24" actId="27636"/>
          <ac:spMkLst>
            <pc:docMk/>
            <pc:sldMk cId="907688820" sldId="4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9:06.709" v="37" actId="14100"/>
        <pc:sldMkLst>
          <pc:docMk/>
          <pc:sldMk cId="4018345720" sldId="412"/>
        </pc:sldMkLst>
        <pc:spChg chg="mod">
          <ac:chgData name="Hilppa Iittiläinen" userId="f7572432-e0f1-4abb-81ed-7836843e2f2b" providerId="ADAL" clId="{57E22231-ACAA-40DB-AB3D-26D03286A21D}" dt="2022-05-27T07:29:06.709" v="37" actId="14100"/>
          <ac:spMkLst>
            <pc:docMk/>
            <pc:sldMk cId="4018345720" sldId="41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8:52.848" v="34" actId="20577"/>
        <pc:sldMkLst>
          <pc:docMk/>
          <pc:sldMk cId="4019486558" sldId="413"/>
        </pc:sldMkLst>
        <pc:spChg chg="mod">
          <ac:chgData name="Hilppa Iittiläinen" userId="f7572432-e0f1-4abb-81ed-7836843e2f2b" providerId="ADAL" clId="{57E22231-ACAA-40DB-AB3D-26D03286A21D}" dt="2022-05-27T07:28:52.848" v="34" actId="20577"/>
          <ac:spMkLst>
            <pc:docMk/>
            <pc:sldMk cId="4019486558" sldId="41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9:33.919" v="43" actId="14100"/>
        <pc:sldMkLst>
          <pc:docMk/>
          <pc:sldMk cId="2630840154" sldId="415"/>
        </pc:sldMkLst>
        <pc:spChg chg="mod">
          <ac:chgData name="Hilppa Iittiläinen" userId="f7572432-e0f1-4abb-81ed-7836843e2f2b" providerId="ADAL" clId="{57E22231-ACAA-40DB-AB3D-26D03286A21D}" dt="2022-05-27T07:29:33.919" v="43" actId="14100"/>
          <ac:spMkLst>
            <pc:docMk/>
            <pc:sldMk cId="2630840154" sldId="41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0:50.850" v="54" actId="6549"/>
        <pc:sldMkLst>
          <pc:docMk/>
          <pc:sldMk cId="433101911" sldId="416"/>
        </pc:sldMkLst>
        <pc:spChg chg="mod">
          <ac:chgData name="Hilppa Iittiläinen" userId="f7572432-e0f1-4abb-81ed-7836843e2f2b" providerId="ADAL" clId="{57E22231-ACAA-40DB-AB3D-26D03286A21D}" dt="2022-05-27T07:30:50.850" v="54" actId="6549"/>
          <ac:spMkLst>
            <pc:docMk/>
            <pc:sldMk cId="433101911" sldId="41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23.669" v="61" actId="6549"/>
        <pc:sldMkLst>
          <pc:docMk/>
          <pc:sldMk cId="1187583758" sldId="418"/>
        </pc:sldMkLst>
        <pc:spChg chg="mod">
          <ac:chgData name="Hilppa Iittiläinen" userId="f7572432-e0f1-4abb-81ed-7836843e2f2b" providerId="ADAL" clId="{57E22231-ACAA-40DB-AB3D-26D03286A21D}" dt="2022-05-27T07:31:23.669" v="61" actId="6549"/>
          <ac:spMkLst>
            <pc:docMk/>
            <pc:sldMk cId="1187583758" sldId="41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31:51.101" v="67" actId="14100"/>
        <pc:sldMkLst>
          <pc:docMk/>
          <pc:sldMk cId="3256105184" sldId="427"/>
        </pc:sldMkLst>
        <pc:spChg chg="mod">
          <ac:chgData name="Hilppa Iittiläinen" userId="f7572432-e0f1-4abb-81ed-7836843e2f2b" providerId="ADAL" clId="{57E22231-ACAA-40DB-AB3D-26D03286A21D}" dt="2022-05-27T07:31:51.101" v="67" actId="14100"/>
          <ac:spMkLst>
            <pc:docMk/>
            <pc:sldMk cId="3256105184" sldId="42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8:23.625" v="30" actId="6549"/>
        <pc:sldMkLst>
          <pc:docMk/>
          <pc:sldMk cId="3975366611" sldId="428"/>
        </pc:sldMkLst>
        <pc:spChg chg="mod">
          <ac:chgData name="Hilppa Iittiläinen" userId="f7572432-e0f1-4abb-81ed-7836843e2f2b" providerId="ADAL" clId="{57E22231-ACAA-40DB-AB3D-26D03286A21D}" dt="2022-05-27T07:28:23.625" v="30" actId="6549"/>
          <ac:spMkLst>
            <pc:docMk/>
            <pc:sldMk cId="3975366611" sldId="42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8:34.968" v="32" actId="6549"/>
        <pc:sldMkLst>
          <pc:docMk/>
          <pc:sldMk cId="3994242291" sldId="429"/>
        </pc:sldMkLst>
        <pc:spChg chg="mod">
          <ac:chgData name="Hilppa Iittiläinen" userId="f7572432-e0f1-4abb-81ed-7836843e2f2b" providerId="ADAL" clId="{57E22231-ACAA-40DB-AB3D-26D03286A21D}" dt="2022-05-27T07:28:34.968" v="32" actId="6549"/>
          <ac:spMkLst>
            <pc:docMk/>
            <pc:sldMk cId="3994242291" sldId="42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2:47.063" v="11" actId="14100"/>
        <pc:sldMkLst>
          <pc:docMk/>
          <pc:sldMk cId="1075817779" sldId="430"/>
        </pc:sldMkLst>
        <pc:spChg chg="mod">
          <ac:chgData name="Hilppa Iittiläinen" userId="f7572432-e0f1-4abb-81ed-7836843e2f2b" providerId="ADAL" clId="{57E22231-ACAA-40DB-AB3D-26D03286A21D}" dt="2022-05-27T07:22:47.063" v="11" actId="14100"/>
          <ac:spMkLst>
            <pc:docMk/>
            <pc:sldMk cId="1075817779" sldId="43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7E22231-ACAA-40DB-AB3D-26D03286A21D}" dt="2022-05-27T07:23:21.606" v="13" actId="27636"/>
        <pc:sldMkLst>
          <pc:docMk/>
          <pc:sldMk cId="2601172784" sldId="432"/>
        </pc:sldMkLst>
        <pc:spChg chg="mod">
          <ac:chgData name="Hilppa Iittiläinen" userId="f7572432-e0f1-4abb-81ed-7836843e2f2b" providerId="ADAL" clId="{57E22231-ACAA-40DB-AB3D-26D03286A21D}" dt="2022-05-27T07:23:21.606" v="13" actId="27636"/>
          <ac:spMkLst>
            <pc:docMk/>
            <pc:sldMk cId="2601172784" sldId="432"/>
            <ac:spMk id="7" creationId="{C1F58099-9B24-4C58-826E-511BF2433727}"/>
          </ac:spMkLst>
        </pc:spChg>
      </pc:sldChg>
      <pc:sldChg chg="add del">
        <pc:chgData name="Hilppa Iittiläinen" userId="f7572432-e0f1-4abb-81ed-7836843e2f2b" providerId="ADAL" clId="{57E22231-ACAA-40DB-AB3D-26D03286A21D}" dt="2022-05-27T07:33:10.398" v="76"/>
        <pc:sldMkLst>
          <pc:docMk/>
          <pc:sldMk cId="0" sldId="437"/>
        </pc:sldMkLst>
      </pc:sldChg>
    </pc:docChg>
  </pc:docChgLst>
  <pc:docChgLst>
    <pc:chgData name="Hilppa Iittiläinen" userId="f7572432-e0f1-4abb-81ed-7836843e2f2b" providerId="ADAL" clId="{158B9BFB-443C-4D4A-80EC-2E6B082CA969}"/>
    <pc:docChg chg="custSel modSld sldOrd">
      <pc:chgData name="Hilppa Iittiläinen" userId="f7572432-e0f1-4abb-81ed-7836843e2f2b" providerId="ADAL" clId="{158B9BFB-443C-4D4A-80EC-2E6B082CA969}" dt="2022-06-18T16:47:21.650" v="18" actId="404"/>
      <pc:docMkLst>
        <pc:docMk/>
      </pc:docMkLst>
      <pc:sldChg chg="modSp mod ord">
        <pc:chgData name="Hilppa Iittiläinen" userId="f7572432-e0f1-4abb-81ed-7836843e2f2b" providerId="ADAL" clId="{158B9BFB-443C-4D4A-80EC-2E6B082CA969}" dt="2022-06-16T09:38:00.896" v="8" actId="20577"/>
        <pc:sldMkLst>
          <pc:docMk/>
          <pc:sldMk cId="0" sldId="258"/>
        </pc:sldMkLst>
        <pc:spChg chg="mod">
          <ac:chgData name="Hilppa Iittiläinen" userId="f7572432-e0f1-4abb-81ed-7836843e2f2b" providerId="ADAL" clId="{158B9BFB-443C-4D4A-80EC-2E6B082CA969}" dt="2022-06-16T09:38:00.896" v="8" actId="20577"/>
          <ac:spMkLst>
            <pc:docMk/>
            <pc:sldMk cId="0" sldId="258"/>
            <ac:spMk id="103" creationId="{00000000-0000-0000-0000-000000000000}"/>
          </ac:spMkLst>
        </pc:spChg>
      </pc:sldChg>
      <pc:sldChg chg="delSp mod">
        <pc:chgData name="Hilppa Iittiläinen" userId="f7572432-e0f1-4abb-81ed-7836843e2f2b" providerId="ADAL" clId="{158B9BFB-443C-4D4A-80EC-2E6B082CA969}" dt="2022-06-18T16:46:03.625" v="9" actId="478"/>
        <pc:sldMkLst>
          <pc:docMk/>
          <pc:sldMk cId="0" sldId="294"/>
        </pc:sldMkLst>
        <pc:spChg chg="del">
          <ac:chgData name="Hilppa Iittiläinen" userId="f7572432-e0f1-4abb-81ed-7836843e2f2b" providerId="ADAL" clId="{158B9BFB-443C-4D4A-80EC-2E6B082CA969}" dt="2022-06-18T16:46:03.625" v="9" actId="478"/>
          <ac:spMkLst>
            <pc:docMk/>
            <pc:sldMk cId="0" sldId="294"/>
            <ac:spMk id="2" creationId="{D3649270-201D-0A2A-022F-45151A1609E2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56.783" v="16" actId="404"/>
        <pc:sldMkLst>
          <pc:docMk/>
          <pc:sldMk cId="1569431146" sldId="336"/>
        </pc:sldMkLst>
        <pc:spChg chg="mod">
          <ac:chgData name="Hilppa Iittiläinen" userId="f7572432-e0f1-4abb-81ed-7836843e2f2b" providerId="ADAL" clId="{158B9BFB-443C-4D4A-80EC-2E6B082CA969}" dt="2022-06-18T16:46:56.783" v="16" actId="404"/>
          <ac:spMkLst>
            <pc:docMk/>
            <pc:sldMk cId="1569431146" sldId="33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58B9BFB-443C-4D4A-80EC-2E6B082CA969}" dt="2022-06-18T16:47:16.109" v="17" actId="404"/>
        <pc:sldMkLst>
          <pc:docMk/>
          <pc:sldMk cId="1637239189" sldId="360"/>
        </pc:sldMkLst>
        <pc:spChg chg="mod">
          <ac:chgData name="Hilppa Iittiläinen" userId="f7572432-e0f1-4abb-81ed-7836843e2f2b" providerId="ADAL" clId="{158B9BFB-443C-4D4A-80EC-2E6B082CA969}" dt="2022-06-18T16:47:16.109" v="17" actId="404"/>
          <ac:spMkLst>
            <pc:docMk/>
            <pc:sldMk cId="1637239189" sldId="36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24.771" v="12" actId="404"/>
        <pc:sldMkLst>
          <pc:docMk/>
          <pc:sldMk cId="201605112" sldId="364"/>
        </pc:sldMkLst>
        <pc:spChg chg="mod">
          <ac:chgData name="Hilppa Iittiläinen" userId="f7572432-e0f1-4abb-81ed-7836843e2f2b" providerId="ADAL" clId="{158B9BFB-443C-4D4A-80EC-2E6B082CA969}" dt="2022-06-18T16:46:21.368" v="11" actId="404"/>
          <ac:spMkLst>
            <pc:docMk/>
            <pc:sldMk cId="201605112" sldId="364"/>
            <ac:spMk id="7" creationId="{C1F58099-9B24-4C58-826E-511BF2433727}"/>
          </ac:spMkLst>
        </pc:spChg>
        <pc:spChg chg="mod">
          <ac:chgData name="Hilppa Iittiläinen" userId="f7572432-e0f1-4abb-81ed-7836843e2f2b" providerId="ADAL" clId="{158B9BFB-443C-4D4A-80EC-2E6B082CA969}" dt="2022-06-18T16:46:24.771" v="12" actId="404"/>
          <ac:spMkLst>
            <pc:docMk/>
            <pc:sldMk cId="201605112" sldId="364"/>
            <ac:spMk id="8" creationId="{0DB415F8-6772-4402-84BC-0E63A33AED5A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15.272" v="10" actId="404"/>
        <pc:sldMkLst>
          <pc:docMk/>
          <pc:sldMk cId="492723371" sldId="375"/>
        </pc:sldMkLst>
        <pc:spChg chg="mod">
          <ac:chgData name="Hilppa Iittiläinen" userId="f7572432-e0f1-4abb-81ed-7836843e2f2b" providerId="ADAL" clId="{158B9BFB-443C-4D4A-80EC-2E6B082CA969}" dt="2022-06-18T16:46:15.272" v="10" actId="404"/>
          <ac:spMkLst>
            <pc:docMk/>
            <pc:sldMk cId="492723371" sldId="37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158B9BFB-443C-4D4A-80EC-2E6B082CA969}" dt="2022-06-18T16:47:21.650" v="18" actId="404"/>
        <pc:sldMkLst>
          <pc:docMk/>
          <pc:sldMk cId="1713885057" sldId="378"/>
        </pc:sldMkLst>
        <pc:spChg chg="mod">
          <ac:chgData name="Hilppa Iittiläinen" userId="f7572432-e0f1-4abb-81ed-7836843e2f2b" providerId="ADAL" clId="{158B9BFB-443C-4D4A-80EC-2E6B082CA969}" dt="2022-06-18T16:47:21.650" v="18" actId="404"/>
          <ac:spMkLst>
            <pc:docMk/>
            <pc:sldMk cId="1713885057" sldId="37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47.610" v="13" actId="404"/>
        <pc:sldMkLst>
          <pc:docMk/>
          <pc:sldMk cId="4018345720" sldId="412"/>
        </pc:sldMkLst>
        <pc:spChg chg="mod">
          <ac:chgData name="Hilppa Iittiläinen" userId="f7572432-e0f1-4abb-81ed-7836843e2f2b" providerId="ADAL" clId="{158B9BFB-443C-4D4A-80EC-2E6B082CA969}" dt="2022-06-18T16:46:47.610" v="13" actId="404"/>
          <ac:spMkLst>
            <pc:docMk/>
            <pc:sldMk cId="4018345720" sldId="41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58B9BFB-443C-4D4A-80EC-2E6B082CA969}" dt="2022-06-18T16:46:52.153" v="15" actId="27636"/>
        <pc:sldMkLst>
          <pc:docMk/>
          <pc:sldMk cId="2630840154" sldId="415"/>
        </pc:sldMkLst>
        <pc:spChg chg="mod">
          <ac:chgData name="Hilppa Iittiläinen" userId="f7572432-e0f1-4abb-81ed-7836843e2f2b" providerId="ADAL" clId="{158B9BFB-443C-4D4A-80EC-2E6B082CA969}" dt="2022-06-18T16:46:52.153" v="15" actId="27636"/>
          <ac:spMkLst>
            <pc:docMk/>
            <pc:sldMk cId="2630840154" sldId="415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9621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9859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643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581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33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8044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8392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1535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8029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846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959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4200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5186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1149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6696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6339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277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4438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049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10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2266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413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8776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1981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628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7409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812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17041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44005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807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54653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06903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3103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7567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09378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56608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00315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4152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12910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07924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773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47579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91692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662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4741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43472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39573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738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1014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67776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5321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02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02550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0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05252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42478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87482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49318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465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042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9474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25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228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65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63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79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88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60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3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0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0593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936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444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2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5978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3744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4143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282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0271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041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5525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2452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0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556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1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608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5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8216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3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3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276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8094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Kantavat massiivipuulevyrakenteiset tasoelementit</a:t>
            </a:r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671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vahvuudet ja haasteet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9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Vahvuudet</a:t>
            </a:r>
          </a:p>
          <a:p>
            <a:r>
              <a:rPr lang="fi-FI" sz="2400" dirty="0"/>
              <a:t>Kestävyys ja jäykkyys</a:t>
            </a:r>
          </a:p>
          <a:p>
            <a:pPr lvl="1"/>
            <a:r>
              <a:rPr lang="fi-FI" sz="2000" dirty="0"/>
              <a:t>Pystykuorma</a:t>
            </a:r>
          </a:p>
          <a:p>
            <a:pPr lvl="1"/>
            <a:r>
              <a:rPr lang="fi-FI" sz="2000" dirty="0"/>
              <a:t>Tukipaine</a:t>
            </a:r>
          </a:p>
          <a:p>
            <a:pPr lvl="1"/>
            <a:r>
              <a:rPr lang="fi-FI" sz="2000" dirty="0"/>
              <a:t>Jäykistys</a:t>
            </a:r>
          </a:p>
          <a:p>
            <a:pPr lvl="1"/>
            <a:r>
              <a:rPr lang="fi-FI" sz="2000" dirty="0"/>
              <a:t>Liitokset</a:t>
            </a:r>
          </a:p>
          <a:p>
            <a:r>
              <a:rPr lang="fi-FI" sz="2400" dirty="0"/>
              <a:t>Mittatarkkuus</a:t>
            </a:r>
          </a:p>
          <a:p>
            <a:r>
              <a:rPr lang="fi-FI" sz="2400" dirty="0"/>
              <a:t>CNC-työstö</a:t>
            </a:r>
          </a:p>
          <a:p>
            <a:r>
              <a:rPr lang="fi-FI" sz="2400" dirty="0"/>
              <a:t>Pieni levyn tasonsuuntainen kosteuseläminen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0DB415F8-6772-4402-84BC-0E63A33AE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Haasteet</a:t>
            </a:r>
          </a:p>
          <a:p>
            <a:r>
              <a:rPr lang="fi-FI" sz="2400" dirty="0"/>
              <a:t>Vähän valmistajia</a:t>
            </a:r>
          </a:p>
          <a:p>
            <a:r>
              <a:rPr lang="fi-FI" sz="2400" dirty="0"/>
              <a:t>Ankkuroinnin toteutus</a:t>
            </a:r>
          </a:p>
          <a:p>
            <a:r>
              <a:rPr lang="fi-FI" sz="2400" dirty="0"/>
              <a:t>Painuma välipohjan kohdalla</a:t>
            </a:r>
          </a:p>
          <a:p>
            <a:r>
              <a:rPr lang="fi-FI" sz="2400" dirty="0"/>
              <a:t>Korkea hankintahinta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BF65997-AFF5-34F9-09F3-19E335213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0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Kerrosmäärä massiivipuulevyä käytettäessä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17059" cy="4964413"/>
          </a:xfrm>
        </p:spPr>
        <p:txBody>
          <a:bodyPr>
            <a:normAutofit/>
          </a:bodyPr>
          <a:lstStyle/>
          <a:p>
            <a:r>
              <a:rPr lang="fi-FI" sz="2400" dirty="0"/>
              <a:t>Kerrosmäärään vaikuttaa</a:t>
            </a:r>
          </a:p>
          <a:p>
            <a:pPr lvl="1"/>
            <a:r>
              <a:rPr lang="fi-FI" sz="2000" dirty="0"/>
              <a:t>Seinän tukipainekestävyys</a:t>
            </a:r>
          </a:p>
          <a:p>
            <a:pPr lvl="1"/>
            <a:r>
              <a:rPr lang="fi-FI" sz="2000" dirty="0"/>
              <a:t>Seinän nurjahduskestävyys</a:t>
            </a:r>
          </a:p>
          <a:p>
            <a:pPr lvl="1"/>
            <a:r>
              <a:rPr lang="fi-FI" sz="2000" dirty="0"/>
              <a:t>Levyjäykistyksen kapasiteetti </a:t>
            </a:r>
          </a:p>
          <a:p>
            <a:pPr lvl="1"/>
            <a:r>
              <a:rPr lang="fi-FI" sz="2000" dirty="0"/>
              <a:t>Jäykistävien rakennusosien välisten liitosten kapasiteetti</a:t>
            </a:r>
          </a:p>
          <a:p>
            <a:r>
              <a:rPr lang="fi-FI" sz="2400" dirty="0"/>
              <a:t>Suositeltava kerrosmäärä </a:t>
            </a:r>
          </a:p>
          <a:p>
            <a:pPr lvl="1"/>
            <a:r>
              <a:rPr lang="fi-FI" sz="2000" dirty="0"/>
              <a:t>Enintään 8 puurakenteista kerrosta</a:t>
            </a:r>
          </a:p>
          <a:p>
            <a:r>
              <a:rPr lang="fi-FI" sz="2400" dirty="0"/>
              <a:t>Kerroskorkeus</a:t>
            </a:r>
          </a:p>
          <a:p>
            <a:pPr lvl="1"/>
            <a:r>
              <a:rPr lang="fi-FI" sz="2000" dirty="0"/>
              <a:t>3200 mm (asuinrakennus)</a:t>
            </a:r>
          </a:p>
          <a:p>
            <a:pPr lvl="1"/>
            <a:r>
              <a:rPr lang="fi-FI" sz="2000" dirty="0"/>
              <a:t>3800…4000 mm (julkiset tilat)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54" y="1690688"/>
            <a:ext cx="4716480" cy="393158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34BADD-3939-C17B-5350-EB87DE8B9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72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Massiivipuulevyrakenteinen tasoelementti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Kantava runko massiivipuulevyä (CLT tai kerrannaisliimattu LVL)</a:t>
            </a:r>
          </a:p>
          <a:p>
            <a:pPr lvl="1"/>
            <a:r>
              <a:rPr lang="fi-FI" dirty="0"/>
              <a:t>Poikkeuksena väli- ja yläpohja, joka voi olla myös palkkirakenteinen</a:t>
            </a:r>
          </a:p>
          <a:p>
            <a:r>
              <a:rPr lang="fi-FI" dirty="0"/>
              <a:t>Lämmöneristys on massiivipuulevyn ulkopuolella</a:t>
            </a:r>
          </a:p>
          <a:p>
            <a:r>
              <a:rPr lang="fi-FI" dirty="0"/>
              <a:t>Tasoelementeille ei ole standardisoituja vakiomittoja</a:t>
            </a:r>
          </a:p>
          <a:p>
            <a:r>
              <a:rPr lang="fi-FI" dirty="0"/>
              <a:t>Tasoelementit valmistetaan tilauksesta suunnitelmien mukaan vakiolevypaksuuksia käyttäen (erikoislevyjä saatavilla)</a:t>
            </a:r>
          </a:p>
          <a:p>
            <a:r>
              <a:rPr lang="fi-FI" dirty="0"/>
              <a:t>Tasoelementit voivat olla vaaka- tai pystyelementtejä</a:t>
            </a:r>
          </a:p>
          <a:p>
            <a:pPr lvl="1"/>
            <a:r>
              <a:rPr lang="fi-FI" dirty="0"/>
              <a:t>Vaakaelementeillä syntyy vähemmän pystysaumoja kuin pystyelementeillä</a:t>
            </a:r>
          </a:p>
          <a:p>
            <a:pPr lvl="1"/>
            <a:r>
              <a:rPr lang="fi-FI" dirty="0"/>
              <a:t>Pystyelementeillä saadaan korkeampi tila kuin vaakaelementeillä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316886-1E7A-5668-805D-FE70A0630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2992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Massiivipuulevyrakenteinen tasoelementin esivalmistusaste 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Tyypillisesti massiivipuulevyrakenteiset tasoelementit ovat pelkkiä massiivipuulevyjä</a:t>
            </a:r>
          </a:p>
          <a:p>
            <a:r>
              <a:rPr lang="fi-FI" dirty="0"/>
              <a:t>Tasoelementit voidaan varustella tehtaalla sisältäen</a:t>
            </a:r>
          </a:p>
          <a:p>
            <a:pPr lvl="1"/>
            <a:r>
              <a:rPr lang="fi-FI" dirty="0"/>
              <a:t>Lämmöneristeet</a:t>
            </a:r>
          </a:p>
          <a:p>
            <a:pPr lvl="1"/>
            <a:r>
              <a:rPr lang="fi-FI" dirty="0"/>
              <a:t>Levytykset</a:t>
            </a:r>
          </a:p>
          <a:p>
            <a:pPr lvl="1"/>
            <a:r>
              <a:rPr lang="fi-FI" dirty="0"/>
              <a:t>Ulkoverhoukset (ulkoverhouspaneeli, levymäiset ulkoverhoukset jne.)</a:t>
            </a:r>
          </a:p>
          <a:p>
            <a:pPr lvl="1"/>
            <a:r>
              <a:rPr lang="fi-FI" dirty="0"/>
              <a:t>Ikkunat ja ulko-ovet sekä näiden pielirakenteet</a:t>
            </a:r>
          </a:p>
          <a:p>
            <a:pPr lvl="1"/>
            <a:r>
              <a:rPr lang="fi-FI" dirty="0"/>
              <a:t>Sähköasennukset</a:t>
            </a:r>
          </a:p>
          <a:p>
            <a:pPr lvl="1"/>
            <a:r>
              <a:rPr lang="fi-FI" dirty="0"/>
              <a:t>Talotekniikan läpivientituotteet</a:t>
            </a:r>
          </a:p>
          <a:p>
            <a:pPr lvl="1"/>
            <a:r>
              <a:rPr lang="fi-FI" dirty="0"/>
              <a:t>Saumatiivisteet (mahdollisesti)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25DE35-3398-F081-F0F2-BECD06C83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40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Massiivipuulevyrakenteisten   tasoelementtien koko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1278" cy="4351338"/>
          </a:xfrm>
        </p:spPr>
        <p:txBody>
          <a:bodyPr>
            <a:noAutofit/>
          </a:bodyPr>
          <a:lstStyle/>
          <a:p>
            <a:r>
              <a:rPr lang="fi-FI" dirty="0"/>
              <a:t>Seinäelementti (suuntaa-antava)</a:t>
            </a:r>
          </a:p>
          <a:p>
            <a:pPr lvl="1"/>
            <a:r>
              <a:rPr lang="fi-FI" dirty="0"/>
              <a:t>Korkeus ≤ 3,5 m </a:t>
            </a:r>
          </a:p>
          <a:p>
            <a:pPr lvl="1"/>
            <a:r>
              <a:rPr lang="fi-FI" dirty="0"/>
              <a:t>Pituus ≤ 12 m</a:t>
            </a:r>
          </a:p>
          <a:p>
            <a:r>
              <a:rPr lang="fi-FI" dirty="0"/>
              <a:t>Välipohjaelementti (suuntaa-antava)</a:t>
            </a:r>
            <a:endParaRPr lang="fi-FI" sz="3200" dirty="0"/>
          </a:p>
          <a:p>
            <a:pPr lvl="1"/>
            <a:r>
              <a:rPr lang="fi-FI" dirty="0"/>
              <a:t>Leveys ≤ 2,4 m…2,5 m</a:t>
            </a:r>
          </a:p>
          <a:p>
            <a:pPr lvl="1"/>
            <a:r>
              <a:rPr lang="fi-FI" dirty="0"/>
              <a:t>Pituus ≤ 12 m (jänneväli lyhyempi)</a:t>
            </a:r>
          </a:p>
          <a:p>
            <a:r>
              <a:rPr lang="fi-FI" dirty="0"/>
              <a:t>Yläpohjaelementti</a:t>
            </a:r>
          </a:p>
          <a:p>
            <a:pPr lvl="1"/>
            <a:r>
              <a:rPr lang="fi-FI" dirty="0"/>
              <a:t>Leveys ≤ 2,4 m...2,5 m</a:t>
            </a:r>
          </a:p>
          <a:p>
            <a:pPr lvl="1"/>
            <a:r>
              <a:rPr lang="fi-FI" dirty="0"/>
              <a:t>Pituus ≤ 12 m (jänneväli lyhyempi</a:t>
            </a:r>
            <a:r>
              <a:rPr lang="fi-FI" sz="2800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D31F20F-9390-7441-71CB-44F4155D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91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20081031t29_hi.jpg"/>
          <p:cNvPicPr>
            <a:picLocks noChangeAspect="1"/>
          </p:cNvPicPr>
          <p:nvPr/>
        </p:nvPicPr>
        <p:blipFill rotWithShape="1">
          <a:blip r:embed="rId3" cstate="print"/>
          <a:srcRect l="5774" r="5654"/>
          <a:stretch/>
        </p:blipFill>
        <p:spPr>
          <a:xfrm>
            <a:off x="292211" y="1873251"/>
            <a:ext cx="5758480" cy="431886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Massiivipuulevyelementtejä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4382529" y="5976668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pic>
        <p:nvPicPr>
          <p:cNvPr id="10" name="Picture 2" descr="https://www.storaenso.com/-/media/Images/Products/Wood-products/Content/LVL/WoodCity_LVL_72-dpi.ash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r="1518"/>
          <a:stretch/>
        </p:blipFill>
        <p:spPr bwMode="auto">
          <a:xfrm>
            <a:off x="6122610" y="1873251"/>
            <a:ext cx="5758645" cy="431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/>
          <p:cNvSpPr txBox="1"/>
          <p:nvPr/>
        </p:nvSpPr>
        <p:spPr>
          <a:xfrm>
            <a:off x="10210281" y="5976667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11" y="1524086"/>
            <a:ext cx="4909899" cy="349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/>
              <a:t>CLT (Cross </a:t>
            </a:r>
            <a:r>
              <a:rPr lang="fi-FI" sz="2000" dirty="0" err="1"/>
              <a:t>Laminated</a:t>
            </a:r>
            <a:r>
              <a:rPr lang="fi-FI" sz="2000" dirty="0"/>
              <a:t> </a:t>
            </a:r>
            <a:r>
              <a:rPr lang="fi-FI" sz="2000" dirty="0" err="1"/>
              <a:t>Timber</a:t>
            </a:r>
            <a:r>
              <a:rPr lang="fi-FI" sz="2000" dirty="0"/>
              <a:t>)</a:t>
            </a:r>
          </a:p>
        </p:txBody>
      </p:sp>
      <p:sp>
        <p:nvSpPr>
          <p:cNvPr id="15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 txBox="1">
            <a:spLocks/>
          </p:cNvSpPr>
          <p:nvPr/>
        </p:nvSpPr>
        <p:spPr>
          <a:xfrm>
            <a:off x="6013623" y="1524086"/>
            <a:ext cx="5746520" cy="34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000" dirty="0"/>
              <a:t>Kerrannaisliimattu LVL (</a:t>
            </a:r>
            <a:r>
              <a:rPr lang="fi-FI" sz="2000" dirty="0" err="1"/>
              <a:t>Laminated</a:t>
            </a:r>
            <a:r>
              <a:rPr lang="fi-FI" sz="2000" dirty="0"/>
              <a:t> </a:t>
            </a:r>
            <a:r>
              <a:rPr lang="fi-FI" sz="2000" dirty="0" err="1"/>
              <a:t>Veneer</a:t>
            </a:r>
            <a:r>
              <a:rPr lang="fi-FI" sz="2000" dirty="0"/>
              <a:t> </a:t>
            </a:r>
            <a:r>
              <a:rPr lang="fi-FI" sz="2000" dirty="0" err="1"/>
              <a:t>Lumber</a:t>
            </a:r>
            <a:r>
              <a:rPr lang="fi-FI" sz="2000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72ECB6A-8CD8-C6F6-0724-6486FA67E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40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575" y="889684"/>
            <a:ext cx="3245787" cy="503908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3303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</a:p>
          <a:p>
            <a:r>
              <a:rPr lang="fi-FI" dirty="0"/>
              <a:t>Ulkopuolen lämmöneristys</a:t>
            </a:r>
          </a:p>
          <a:p>
            <a:pPr lvl="1"/>
            <a:r>
              <a:rPr lang="fi-FI" dirty="0"/>
              <a:t>Parantaa lämpö- ja kosteusteknistä toimintaa</a:t>
            </a:r>
          </a:p>
          <a:p>
            <a:r>
              <a:rPr lang="fi-FI" dirty="0"/>
              <a:t>Ulkoverhouksen kiinnitys haasteellista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25A7C1-478A-5738-C0B6-7BA6D859C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099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255" y="874717"/>
            <a:ext cx="3072607" cy="490824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26676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</a:p>
          <a:p>
            <a:r>
              <a:rPr lang="fi-FI" dirty="0"/>
              <a:t>Ulkopuolen lämmöneristys</a:t>
            </a:r>
          </a:p>
          <a:p>
            <a:pPr lvl="1"/>
            <a:r>
              <a:rPr lang="fi-FI" dirty="0"/>
              <a:t>Parantaa lämpö- ja kosteusteknistä toimintaa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8E01AD0-D3F7-EF9C-C660-C235D5CC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5835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602" y="928358"/>
            <a:ext cx="3335583" cy="485460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</a:p>
          <a:p>
            <a:r>
              <a:rPr lang="fi-FI" dirty="0"/>
              <a:t>Kaksoisrunko</a:t>
            </a:r>
          </a:p>
          <a:p>
            <a:pPr lvl="1"/>
            <a:r>
              <a:rPr lang="fi-FI" dirty="0"/>
              <a:t>Mahdollistaa tilojen välisen ilma-ääneneristävyyden </a:t>
            </a:r>
            <a:r>
              <a:rPr lang="fi-FI" i="1" dirty="0"/>
              <a:t>D</a:t>
            </a:r>
            <a:r>
              <a:rPr lang="fi-FI" baseline="-25000" dirty="0"/>
              <a:t>n,T,w</a:t>
            </a:r>
            <a:r>
              <a:rPr lang="fi-FI" dirty="0"/>
              <a:t> ≥ 55 dB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Kipsilevytys akustiikan takia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078A060-3606-C2C9-D863-900D86CF8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2512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836" y="915120"/>
            <a:ext cx="3306532" cy="486784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</a:p>
          <a:p>
            <a:r>
              <a:rPr lang="fi-FI" dirty="0"/>
              <a:t>Kaksoisrunko</a:t>
            </a:r>
          </a:p>
          <a:p>
            <a:pPr lvl="1"/>
            <a:r>
              <a:rPr lang="fi-FI" dirty="0"/>
              <a:t>Mahdollistaa tilojen välisen ilma-ääneneristävyyden </a:t>
            </a:r>
            <a:r>
              <a:rPr lang="fi-FI" i="1" dirty="0"/>
              <a:t>D</a:t>
            </a:r>
            <a:r>
              <a:rPr lang="fi-FI" baseline="-25000" dirty="0"/>
              <a:t>n,T,w</a:t>
            </a:r>
            <a:r>
              <a:rPr lang="fi-FI" dirty="0"/>
              <a:t> ≥ 55 dB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Kipsilevytys akustiikan takia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EC23C4-3508-9B46-0454-F00E79300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263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Väliseinän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Massiivipuulevyn kantavuus</a:t>
            </a:r>
          </a:p>
          <a:p>
            <a:pPr lvl="1"/>
            <a:r>
              <a:rPr lang="fi-FI" dirty="0"/>
              <a:t>Tukipainekestävyys </a:t>
            </a:r>
          </a:p>
          <a:p>
            <a:pPr lvl="1"/>
            <a:r>
              <a:rPr lang="fi-FI" dirty="0"/>
              <a:t>Nurjahduskestävyys</a:t>
            </a:r>
          </a:p>
          <a:p>
            <a:pPr lvl="1"/>
            <a:r>
              <a:rPr lang="fi-FI" dirty="0"/>
              <a:t>Aukkojen ylitykset</a:t>
            </a:r>
            <a:endParaRPr lang="fi-FI" dirty="0">
              <a:solidFill>
                <a:srgbClr val="0D0D0D"/>
              </a:solidFill>
            </a:endParaRPr>
          </a:p>
          <a:p>
            <a:pPr lvl="0"/>
            <a:r>
              <a:rPr lang="fi-FI" dirty="0">
                <a:solidFill>
                  <a:srgbClr val="0D0D0D"/>
                </a:solidFill>
              </a:rPr>
              <a:t>Ääneneristävyys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Saavutettava tilojen välisen ilma-ääneneristävyyden </a:t>
            </a:r>
            <a:r>
              <a:rPr lang="fi-FI" i="1" dirty="0" err="1">
                <a:solidFill>
                  <a:srgbClr val="0D0D0D"/>
                </a:solidFill>
              </a:rPr>
              <a:t>D</a:t>
            </a:r>
            <a:r>
              <a:rPr lang="fi-FI" baseline="-25000" dirty="0" err="1">
                <a:solidFill>
                  <a:srgbClr val="0D0D0D"/>
                </a:solidFill>
              </a:rPr>
              <a:t>n,T,w</a:t>
            </a:r>
            <a:r>
              <a:rPr lang="fi-FI" dirty="0">
                <a:solidFill>
                  <a:srgbClr val="0D0D0D"/>
                </a:solidFill>
              </a:rPr>
              <a:t> ≈ 40 dB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297" y="1118287"/>
            <a:ext cx="1794385" cy="416911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8769E9-0E38-D492-7DB8-A8FD82B43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6607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35" y="851740"/>
            <a:ext cx="3681568" cy="534379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Kipsilevyjä ja valua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Massiivipuulevyn paksuuteen vaikuttaa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Värähtely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8A4873B-8283-223C-45B2-71A298E64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1725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38" y="1185032"/>
            <a:ext cx="3255264" cy="439852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Asennuslattiaa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Massiivipuulevyn paksuuteen vaikuttaa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Värähtely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D374789-D212-57E0-B738-2E5859C2A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7832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33" y="1217036"/>
            <a:ext cx="3628429" cy="467314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pPr lvl="0"/>
            <a:r>
              <a:rPr lang="fi-FI" dirty="0">
                <a:solidFill>
                  <a:srgbClr val="0D0D0D"/>
                </a:solidFill>
              </a:rPr>
              <a:t>Yläpinnan levyä käytetään 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Jäykistämiseen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Kipsilevyjä ja valua käytetään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Palotekniikkaan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Akustiikkaan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Ripalaatan korkeuteen vaikuttaa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Värähtely (usein mitoittava)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Taivutus- ja leikkausjännitys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AB29607-9D16-AE24-98A8-3CC7E3C15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714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020" y="1217262"/>
            <a:ext cx="3639704" cy="449459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</a:t>
            </a:r>
          </a:p>
          <a:p>
            <a:pPr lvl="1"/>
            <a:r>
              <a:rPr lang="fi-FI" dirty="0"/>
              <a:t>Akustiikkaan</a:t>
            </a:r>
          </a:p>
          <a:p>
            <a:r>
              <a:rPr lang="fi-FI" dirty="0"/>
              <a:t>Ripalaatan korkeuteen vaikuttaa</a:t>
            </a:r>
          </a:p>
          <a:p>
            <a:pPr lvl="1"/>
            <a:r>
              <a:rPr lang="fi-FI" dirty="0"/>
              <a:t>Värähtely (usein mitoittava)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F3DAF22-94AA-F148-2D9B-C5B159CE8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2207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 on kantava ja jäykistävä rakenne</a:t>
            </a:r>
          </a:p>
          <a:p>
            <a:r>
              <a:rPr lang="fi-FI" dirty="0"/>
              <a:t>Vesikatto voidaan toteuttaa massiivipuulevyn päältä</a:t>
            </a:r>
          </a:p>
          <a:p>
            <a:pPr lvl="1"/>
            <a:r>
              <a:rPr lang="fi-FI" dirty="0"/>
              <a:t>Palkkirakenteisilla kattoelementeillä</a:t>
            </a:r>
          </a:p>
          <a:p>
            <a:pPr lvl="1"/>
            <a:r>
              <a:rPr lang="fi-FI" dirty="0"/>
              <a:t>NR-pukkiristikoilla</a:t>
            </a:r>
          </a:p>
          <a:p>
            <a:r>
              <a:rPr lang="fi-FI" dirty="0"/>
              <a:t>Palkiston yläpinnan levyä käytetään</a:t>
            </a:r>
          </a:p>
          <a:p>
            <a:pPr lvl="1"/>
            <a:r>
              <a:rPr lang="fi-FI" dirty="0"/>
              <a:t>Jäykistämiseen</a:t>
            </a: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829" y="589255"/>
            <a:ext cx="5627117" cy="577104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AFBF6C-7847-2AED-63E2-FE4A581C3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1451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19" y="694113"/>
            <a:ext cx="3626714" cy="557852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Palkiston 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 (alapuolinen palo)</a:t>
            </a:r>
          </a:p>
          <a:p>
            <a:r>
              <a:rPr lang="fi-FI" dirty="0"/>
              <a:t>Kivivillalevyjä käytetään</a:t>
            </a:r>
          </a:p>
          <a:p>
            <a:pPr lvl="1"/>
            <a:r>
              <a:rPr lang="fi-FI" dirty="0"/>
              <a:t>Palotekniikkaan (yläpuolinen palo)</a:t>
            </a:r>
          </a:p>
          <a:p>
            <a:r>
              <a:rPr lang="fi-FI" dirty="0"/>
              <a:t>Palkiston korkeuteen vaikuttaa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56C9CCC-AD9F-40F4-794B-20C0D6D52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7190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rakenne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7059" cy="4351338"/>
          </a:xfrm>
        </p:spPr>
        <p:txBody>
          <a:bodyPr>
            <a:normAutofit/>
          </a:bodyPr>
          <a:lstStyle/>
          <a:p>
            <a:r>
              <a:rPr lang="fi-FI" dirty="0"/>
              <a:t>Ristikon yläpinnan levyä käytetään</a:t>
            </a:r>
          </a:p>
          <a:p>
            <a:pPr lvl="1"/>
            <a:r>
              <a:rPr lang="fi-FI" dirty="0"/>
              <a:t>Jäykistämiseen</a:t>
            </a:r>
          </a:p>
          <a:p>
            <a:r>
              <a:rPr lang="fi-FI" dirty="0"/>
              <a:t>Kipsilevyjä käytetään</a:t>
            </a:r>
          </a:p>
          <a:p>
            <a:pPr lvl="1"/>
            <a:r>
              <a:rPr lang="fi-FI" dirty="0"/>
              <a:t>Palotekniikkaan (alapuolinen palo)</a:t>
            </a:r>
          </a:p>
          <a:p>
            <a:r>
              <a:rPr lang="fi-FI" dirty="0"/>
              <a:t>Kivivillalevyjä käytetään</a:t>
            </a:r>
          </a:p>
          <a:p>
            <a:pPr lvl="1"/>
            <a:r>
              <a:rPr lang="fi-FI" dirty="0"/>
              <a:t>Palotekniikkaan (yläpuolinen palo)</a:t>
            </a:r>
          </a:p>
          <a:p>
            <a:r>
              <a:rPr lang="fi-FI" dirty="0"/>
              <a:t>Palkiston korkeuteen vaikuttaa</a:t>
            </a:r>
          </a:p>
          <a:p>
            <a:pPr lvl="1"/>
            <a:r>
              <a:rPr lang="fi-FI" dirty="0"/>
              <a:t>Taivutus- ja leikkausjännitys</a:t>
            </a:r>
          </a:p>
          <a:p>
            <a:pPr lvl="1"/>
            <a:r>
              <a:rPr lang="fi-FI" dirty="0"/>
              <a:t>Taipuma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81" y="747106"/>
            <a:ext cx="5296930" cy="546838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801BEF-76AA-290C-E104-5A1DD1107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7739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t="5499" r="21048" b="4596"/>
          <a:stretch/>
        </p:blipFill>
        <p:spPr>
          <a:xfrm>
            <a:off x="6404797" y="1109786"/>
            <a:ext cx="5550366" cy="48878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Ulkoverhous vaakapaneelilla</a:t>
            </a:r>
          </a:p>
          <a:p>
            <a:pPr lvl="1"/>
            <a:r>
              <a:rPr lang="fi-FI" dirty="0"/>
              <a:t>Mahdollistaa vaakasuuntaisten elementtisaumojen piilottamisen</a:t>
            </a:r>
          </a:p>
          <a:p>
            <a:pPr lvl="1"/>
            <a:r>
              <a:rPr lang="fi-FI" dirty="0"/>
              <a:t>Vaakapaneelin pystysaumat voidaan piilottaa esim. parvekkeen väliseinien taustalle</a:t>
            </a:r>
          </a:p>
          <a:p>
            <a:r>
              <a:rPr lang="fi-FI" dirty="0"/>
              <a:t>Massiivipuulevy ei saa jatkua ääntä eristävien seinien ja välipohjien ohi (sivutiesiirtymä)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63E786-CA0F-9CA2-3E49-2BACB5176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3673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t="5769" r="21048" b="5319"/>
          <a:stretch/>
        </p:blipFill>
        <p:spPr>
          <a:xfrm>
            <a:off x="6413157" y="1129084"/>
            <a:ext cx="5542006" cy="483086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Elementtisaumat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Ulkoverhous pystypaneelilla</a:t>
            </a:r>
          </a:p>
          <a:p>
            <a:pPr lvl="1"/>
            <a:r>
              <a:rPr lang="fi-FI" dirty="0"/>
              <a:t>Mahdollistaa pystysuuntaisten elementtisaumojen piilottamisen</a:t>
            </a:r>
          </a:p>
          <a:p>
            <a:pPr lvl="1"/>
            <a:r>
              <a:rPr lang="fi-FI" dirty="0"/>
              <a:t>Pystypaneelin vaakasaumat voidaan piilottaa esim. parvekkeen laatan taustalle</a:t>
            </a:r>
          </a:p>
          <a:p>
            <a:r>
              <a:rPr lang="fi-FI" dirty="0"/>
              <a:t>Massiivipuulevy ei saa jatkua ääntä eristävien seinien ja välipohjien ohi (sivutiesiirtymä)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524590D-3343-3DD6-EC1F-E2C0647DD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174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5072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21915"/>
          <a:stretch/>
        </p:blipFill>
        <p:spPr>
          <a:xfrm>
            <a:off x="6361673" y="993791"/>
            <a:ext cx="5506991" cy="484652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14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Massiivipuulevyelementit työstetään CNC-koneella</a:t>
            </a:r>
          </a:p>
          <a:p>
            <a:r>
              <a:rPr lang="fi-FI" dirty="0"/>
              <a:t>CNC-työstöt lisäävät massiivipuulevyn kuutiohintaa, mutta optimaalisesti suunnitellut työstöt nopeuttavat asennusta työmaalla, jolloin saadaan säästöä kokonaisuuteen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4108A4-492E-FCBB-221F-1A64693EA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8771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:\IMAGES\ECOBUILD\Pre-cut conduits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73" r="10658"/>
          <a:stretch/>
        </p:blipFill>
        <p:spPr bwMode="auto">
          <a:xfrm>
            <a:off x="6363732" y="993791"/>
            <a:ext cx="5504933" cy="484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iruutu 1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14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CNC-työstöä kannattaa hyödyntää yksityiskohdissa</a:t>
            </a:r>
          </a:p>
          <a:p>
            <a:r>
              <a:rPr lang="fi-FI" dirty="0"/>
              <a:t>CNC-koneella tehdyt ruuvien esiporaukset mahdollistavat </a:t>
            </a:r>
          </a:p>
          <a:p>
            <a:pPr lvl="1"/>
            <a:r>
              <a:rPr lang="fi-FI" dirty="0"/>
              <a:t>Ruuvien nopean asennuksen</a:t>
            </a:r>
          </a:p>
          <a:p>
            <a:pPr lvl="1"/>
            <a:r>
              <a:rPr lang="fi-FI" dirty="0"/>
              <a:t>Reuna- ja päätyetäisyyksien oikeellisuuden</a:t>
            </a:r>
          </a:p>
          <a:p>
            <a:pPr lvl="1"/>
            <a:r>
              <a:rPr lang="fi-FI" dirty="0"/>
              <a:t>Helpon laaduntarkastuksen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A28ED4-5D0C-BFC9-8D80-FD7BB97F3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870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Aukkopalat maksaa asiakas</a:t>
            </a:r>
          </a:p>
          <a:p>
            <a:r>
              <a:rPr lang="fi-FI" dirty="0"/>
              <a:t>Massiivipuulevyn aukotuksen suunnittelussa tulee ottaa huomioon materiaalihukan minimointi</a:t>
            </a:r>
          </a:p>
          <a:p>
            <a:r>
              <a:rPr lang="fi-FI" dirty="0"/>
              <a:t>Suurista aukkopaloista voidaan valmistaa pienempiä komponentteja (esim. portaiden osia tms.)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/>
          <a:srcRect l="7796" r="6882"/>
          <a:stretch/>
        </p:blipFill>
        <p:spPr>
          <a:xfrm>
            <a:off x="6351988" y="994717"/>
            <a:ext cx="5510499" cy="4843850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10194325" y="562312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29D966-0BFB-2581-5EBE-33E6446C4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6498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38105"/>
          </a:xfrm>
        </p:spPr>
        <p:txBody>
          <a:bodyPr>
            <a:normAutofit/>
          </a:bodyPr>
          <a:lstStyle/>
          <a:p>
            <a:r>
              <a:rPr lang="fi-FI" dirty="0"/>
              <a:t>Aukkopalojen määrää voidaan vähentää tekemällä aukkojen ylitykset erillisillä aukkopaloilla</a:t>
            </a:r>
          </a:p>
          <a:p>
            <a:r>
              <a:rPr lang="fi-FI" dirty="0"/>
              <a:t>Erilliset aukkopalat vaikuttavat seinän ulkonäköön (näkyvä levy) ja seinän jäykistyskapasiteettiin</a:t>
            </a:r>
          </a:p>
          <a:p>
            <a:r>
              <a:rPr lang="fi-FI" dirty="0"/>
              <a:t>Aukkopalojen liitokset seinään toteutetaan puoliponttiliitoksella ja ruuveilla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10194325" y="562312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Stora Enso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l="14007" r="661"/>
          <a:stretch/>
        </p:blipFill>
        <p:spPr>
          <a:xfrm>
            <a:off x="6349317" y="994717"/>
            <a:ext cx="5513170" cy="4845600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10194325" y="562487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E974D0-6889-9EA8-5A10-FE109A80D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1467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Elementtivalmistus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78355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Massiivipuulevyrakenteisia tasoelementtejä voidaan varustella elementtitehtaalla</a:t>
            </a:r>
          </a:p>
          <a:p>
            <a:r>
              <a:rPr lang="fi-FI" dirty="0"/>
              <a:t>Esimerkiksi ulkoseinäelementit voidaan varustella tehtaalla siten, että ne sisältävät lämmöneristeet, ikkunat, ovet, ulkoverhouksen jne.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89" y="1473525"/>
            <a:ext cx="5345399" cy="4009049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0194326" y="526713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1F96AA-76AB-8105-CD19-E47C9ED9A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7907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kuljetus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2400…2450 mm leveät massiivipuulevyelementit voidaan kuljettaa normaalina kuljetuksena</a:t>
            </a:r>
          </a:p>
          <a:p>
            <a:r>
              <a:rPr lang="fi-FI" dirty="0"/>
              <a:t>Yli 3 m korkeiden elementtien yhteydessä käytetään erikoiskalustoa (madallettu vaunu)</a:t>
            </a:r>
          </a:p>
          <a:p>
            <a:r>
              <a:rPr lang="fi-FI" dirty="0"/>
              <a:t>Katetun kuljetuskaluston avulla voidaan vähentää elementtien suojamuovin kertymistä työmaalle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1" t="5858" r="12947" b="10988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cxnSp>
        <p:nvCxnSpPr>
          <p:cNvPr id="16" name="Suora nuoliyhdysviiva 15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iruutu 18"/>
          <p:cNvSpPr txBox="1"/>
          <p:nvPr/>
        </p:nvSpPr>
        <p:spPr>
          <a:xfrm rot="16200000">
            <a:off x="10048912" y="2795118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3000</a:t>
            </a:r>
          </a:p>
        </p:txBody>
      </p:sp>
      <p:cxnSp>
        <p:nvCxnSpPr>
          <p:cNvPr id="20" name="Suora nuoliyhdysviiva 19"/>
          <p:cNvCxnSpPr/>
          <p:nvPr/>
        </p:nvCxnSpPr>
        <p:spPr>
          <a:xfrm flipV="1">
            <a:off x="7577782" y="1367575"/>
            <a:ext cx="2579471" cy="1159741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/>
          <p:cNvSpPr txBox="1"/>
          <p:nvPr/>
        </p:nvSpPr>
        <p:spPr>
          <a:xfrm rot="20154954">
            <a:off x="8154169" y="1718194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13600 </a:t>
            </a:r>
          </a:p>
        </p:txBody>
      </p:sp>
      <p:cxnSp>
        <p:nvCxnSpPr>
          <p:cNvPr id="27" name="Suora yhdysviiva 26"/>
          <p:cNvCxnSpPr/>
          <p:nvPr/>
        </p:nvCxnSpPr>
        <p:spPr>
          <a:xfrm flipV="1">
            <a:off x="10157253" y="1315994"/>
            <a:ext cx="0" cy="278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28"/>
          <p:cNvCxnSpPr/>
          <p:nvPr/>
        </p:nvCxnSpPr>
        <p:spPr>
          <a:xfrm>
            <a:off x="10151075" y="1604430"/>
            <a:ext cx="57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/>
          <p:cNvCxnSpPr/>
          <p:nvPr/>
        </p:nvCxnSpPr>
        <p:spPr>
          <a:xfrm>
            <a:off x="10151075" y="4285850"/>
            <a:ext cx="57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yhdysviiva 34"/>
          <p:cNvCxnSpPr/>
          <p:nvPr/>
        </p:nvCxnSpPr>
        <p:spPr>
          <a:xfrm flipV="1">
            <a:off x="7580870" y="2434281"/>
            <a:ext cx="0" cy="2763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2450 </a:t>
            </a:r>
          </a:p>
        </p:txBody>
      </p:sp>
      <p:cxnSp>
        <p:nvCxnSpPr>
          <p:cNvPr id="42" name="Suora yhdysviiva 41"/>
          <p:cNvCxnSpPr/>
          <p:nvPr/>
        </p:nvCxnSpPr>
        <p:spPr>
          <a:xfrm flipV="1">
            <a:off x="11794522" y="1536359"/>
            <a:ext cx="0" cy="2800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D00479-ADB8-AD7C-4E19-D1442446B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7688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Massiivipuulevyelementtien perustus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Kantavien massiivipuuseinien alla tulee olla jatkuva perustus</a:t>
            </a:r>
          </a:p>
          <a:p>
            <a:r>
              <a:rPr lang="fi-FI" dirty="0"/>
              <a:t>Perustustyypit</a:t>
            </a:r>
          </a:p>
          <a:p>
            <a:pPr lvl="1"/>
            <a:r>
              <a:rPr lang="fi-FI" dirty="0"/>
              <a:t>Maanvarainen matalaperustus</a:t>
            </a:r>
          </a:p>
          <a:p>
            <a:pPr lvl="1"/>
            <a:r>
              <a:rPr lang="fi-FI" dirty="0"/>
              <a:t>Tuuletettu alapohja</a:t>
            </a:r>
          </a:p>
          <a:p>
            <a:pPr lvl="1"/>
            <a:r>
              <a:rPr lang="fi-FI" dirty="0"/>
              <a:t>Kellari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Seinän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20844" r="11014" b="10825"/>
          <a:stretch/>
        </p:blipFill>
        <p:spPr>
          <a:xfrm>
            <a:off x="6388442" y="2213855"/>
            <a:ext cx="5369011" cy="28205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8FA16EB-DFCF-863B-6A1C-335FA9407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7441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Teollisesti liimaamalla valmistettua LVL-ripalaattaa tai LVL-avokotelolaattaa käytettäessä jänneväli L ≤ 7 m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459" y="1904141"/>
            <a:ext cx="4745326" cy="299601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21EA1B0-C0E2-1BA0-9F90-D147307CD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5366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26122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Palkkirakenteista välipohjaa käytettäessä jänneväli L ≤ 6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47" y="1424710"/>
            <a:ext cx="4792361" cy="480785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501327E-ED4E-14BB-837B-1EAD61C11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4242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512" y="1469038"/>
            <a:ext cx="4506024" cy="472169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Rankarakenteisen välipohjan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636741" cy="4958235"/>
          </a:xfrm>
        </p:spPr>
        <p:txBody>
          <a:bodyPr>
            <a:normAutofit/>
          </a:bodyPr>
          <a:lstStyle/>
          <a:p>
            <a:r>
              <a:rPr lang="fi-FI" dirty="0"/>
              <a:t>Teollisesti liimaamalla valmistettu LVL-ripalaatta ja LVL-avokotelolaatta kannatetaan yläpinnan levystä</a:t>
            </a:r>
          </a:p>
          <a:p>
            <a:r>
              <a:rPr lang="fi-FI" dirty="0"/>
              <a:t>Tukialueella tulee yleisesti aina huomioida</a:t>
            </a:r>
          </a:p>
          <a:p>
            <a:pPr lvl="1"/>
            <a:r>
              <a:rPr lang="fi-FI" dirty="0"/>
              <a:t>Palotekniset seikat</a:t>
            </a:r>
          </a:p>
          <a:p>
            <a:pPr lvl="1"/>
            <a:r>
              <a:rPr lang="fi-FI" dirty="0"/>
              <a:t>Akustiset seikat (sivutiesiirtymä)</a:t>
            </a:r>
          </a:p>
          <a:p>
            <a:pPr lvl="1"/>
            <a:r>
              <a:rPr lang="fi-FI" dirty="0"/>
              <a:t>Kantavuus pystykuormille</a:t>
            </a:r>
          </a:p>
          <a:p>
            <a:pPr lvl="1"/>
            <a:r>
              <a:rPr lang="fi-FI" dirty="0"/>
              <a:t>Painuman minimointi</a:t>
            </a:r>
          </a:p>
          <a:p>
            <a:pPr lvl="1"/>
            <a:r>
              <a:rPr lang="fi-FI" dirty="0"/>
              <a:t>Vaakakuormien välittyminen </a:t>
            </a:r>
          </a:p>
          <a:p>
            <a:pPr lvl="1"/>
            <a:r>
              <a:rPr lang="fi-FI" dirty="0"/>
              <a:t>Jatkuvan sortuman estäminen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22B7B3-67C4-398D-0100-F47A629CF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21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Tekijät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1.7.2021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CE6436-7CF9-E4FF-1549-D792EA0F51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Massiivipuulevyvälipohjan jänneväli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2475" cy="4351338"/>
          </a:xfrm>
        </p:spPr>
        <p:txBody>
          <a:bodyPr>
            <a:normAutofit/>
          </a:bodyPr>
          <a:lstStyle/>
          <a:p>
            <a:r>
              <a:rPr lang="fi-FI" dirty="0"/>
              <a:t>Välipohjan jännevälin määrittelee tavallisesti värähtelymitoitus</a:t>
            </a:r>
          </a:p>
          <a:p>
            <a:pPr lvl="1"/>
            <a:r>
              <a:rPr lang="fi-FI" dirty="0"/>
              <a:t> Kävelyn aiheuttaman värähtely</a:t>
            </a:r>
          </a:p>
          <a:p>
            <a:r>
              <a:rPr lang="fi-FI" dirty="0"/>
              <a:t>Massiivipuulevy välipohjaa käytettäessä jänneväli L ≤ 6 m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902" y="1975239"/>
            <a:ext cx="4777142" cy="193554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F680359-5D58-34F4-BF5D-D83518B57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9486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Massiivipuulevyvälipohjan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624015" cy="4958235"/>
          </a:xfrm>
        </p:spPr>
        <p:txBody>
          <a:bodyPr>
            <a:normAutofit/>
          </a:bodyPr>
          <a:lstStyle/>
          <a:p>
            <a:r>
              <a:rPr lang="fi-FI" sz="2400" dirty="0"/>
              <a:t>Massiivipuulevyvälipohja kannatetaan tavallisesti seinän päältä</a:t>
            </a:r>
          </a:p>
          <a:p>
            <a:r>
              <a:rPr lang="fi-FI" sz="2400" dirty="0"/>
              <a:t>Tukialueella tulee yleisesti aina huomioida</a:t>
            </a:r>
          </a:p>
          <a:p>
            <a:pPr lvl="1"/>
            <a:r>
              <a:rPr lang="fi-FI" sz="2000" dirty="0"/>
              <a:t>Palotekniset seikat</a:t>
            </a:r>
          </a:p>
          <a:p>
            <a:pPr lvl="1"/>
            <a:r>
              <a:rPr lang="fi-FI" sz="2000" dirty="0"/>
              <a:t>Akustiset seikat (sivutiesiirtymä)</a:t>
            </a:r>
          </a:p>
          <a:p>
            <a:pPr lvl="1"/>
            <a:r>
              <a:rPr lang="fi-FI" sz="2000" dirty="0"/>
              <a:t>Kantavuus pystykuormille</a:t>
            </a:r>
          </a:p>
          <a:p>
            <a:pPr lvl="1"/>
            <a:r>
              <a:rPr lang="fi-FI" sz="2000" dirty="0"/>
              <a:t>Painuman minimointi</a:t>
            </a:r>
          </a:p>
          <a:p>
            <a:pPr lvl="1"/>
            <a:r>
              <a:rPr lang="fi-FI" sz="2000" dirty="0"/>
              <a:t>Vaakakuormien välittyminen </a:t>
            </a:r>
          </a:p>
          <a:p>
            <a:pPr lvl="1"/>
            <a:r>
              <a:rPr lang="fi-FI" sz="2000" dirty="0"/>
              <a:t>Jatkuvan sortuman estäminen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21" y="1543179"/>
            <a:ext cx="4459739" cy="452398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9D91E2-5A55-5034-81ED-9BBB9B1CF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8345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3423" r="23125" b="4506"/>
          <a:stretch/>
        </p:blipFill>
        <p:spPr>
          <a:xfrm>
            <a:off x="6356251" y="1027906"/>
            <a:ext cx="5547582" cy="522005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53418" cy="4952056"/>
          </a:xfrm>
        </p:spPr>
        <p:txBody>
          <a:bodyPr>
            <a:normAutofit/>
          </a:bodyPr>
          <a:lstStyle/>
          <a:p>
            <a:r>
              <a:rPr lang="fi-FI" sz="2400" dirty="0"/>
              <a:t>NR-ristikkoon lovettu </a:t>
            </a:r>
            <a:r>
              <a:rPr lang="fi-FI" sz="2400" dirty="0" err="1"/>
              <a:t>ristiinviilutettu</a:t>
            </a:r>
            <a:r>
              <a:rPr lang="fi-FI" sz="2400" dirty="0"/>
              <a:t> LVL-palkki seinän päällä</a:t>
            </a:r>
          </a:p>
          <a:p>
            <a:r>
              <a:rPr lang="fi-FI" sz="2400" dirty="0" err="1"/>
              <a:t>Ristiinviilutettu</a:t>
            </a:r>
            <a:r>
              <a:rPr lang="fi-FI" sz="2400" dirty="0"/>
              <a:t> LVL-palkki mahdollistaa suuren tukipainekestävyyden NR-ristikolle</a:t>
            </a:r>
          </a:p>
          <a:p>
            <a:r>
              <a:rPr lang="fi-FI" sz="2400" dirty="0"/>
              <a:t>NR-ristikoihin lovettua LVL-palkkia voidaan hyödyntää nostopalkkina, kun NR-yläpohja </a:t>
            </a:r>
            <a:r>
              <a:rPr lang="fi-FI" sz="2400" dirty="0" err="1"/>
              <a:t>elementoidaan</a:t>
            </a:r>
            <a:r>
              <a:rPr lang="fi-FI" sz="2400" dirty="0"/>
              <a:t> lohkoihin</a:t>
            </a:r>
          </a:p>
          <a:p>
            <a:r>
              <a:rPr lang="fi-FI" sz="2400" dirty="0"/>
              <a:t>Haasteena LVL-palkin kiinnitys seinän päälle </a:t>
            </a:r>
          </a:p>
          <a:p>
            <a:endParaRPr lang="fi-FI" sz="24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3A1B8B-9DE7-9B38-A5BA-B919C306D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0840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7756" r="23885" b="8387"/>
          <a:stretch/>
        </p:blipFill>
        <p:spPr>
          <a:xfrm>
            <a:off x="6321697" y="1031789"/>
            <a:ext cx="5726139" cy="531958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kannatus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NR-ristikot voidaan tukea suoraan massiivipuulevyseinän päältä</a:t>
            </a:r>
          </a:p>
          <a:p>
            <a:r>
              <a:rPr lang="fi-FI" sz="2400" dirty="0"/>
              <a:t>CLT-levyssä vain pystysuuntaiset lamellit voidaan huomioida tuki-painekestävyysmitoituksessa</a:t>
            </a:r>
          </a:p>
          <a:p>
            <a:r>
              <a:rPr lang="fi-FI" sz="2400" dirty="0"/>
              <a:t>NR-ristikon päädyn pystysauva voidaan suunnitella siten, että sen pää muodostaa tukipinnan (f</a:t>
            </a:r>
            <a:r>
              <a:rPr lang="fi-FI" sz="2400" baseline="-25000" dirty="0"/>
              <a:t>c,0,d</a:t>
            </a:r>
            <a:r>
              <a:rPr lang="fi-FI" sz="2400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8739B1-7AFB-3EF3-5B7E-49D6023EC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9431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t="4055" r="18109" b="5950"/>
          <a:stretch/>
        </p:blipFill>
        <p:spPr>
          <a:xfrm>
            <a:off x="6020778" y="1118287"/>
            <a:ext cx="6076487" cy="478535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Aukkopalkki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43985" cy="4351338"/>
          </a:xfrm>
        </p:spPr>
        <p:txBody>
          <a:bodyPr>
            <a:normAutofit/>
          </a:bodyPr>
          <a:lstStyle/>
          <a:p>
            <a:r>
              <a:rPr lang="fi-FI" dirty="0"/>
              <a:t>Aukkojen ylityksissä massiivi-puulevy mitoitetaan palkkina</a:t>
            </a:r>
          </a:p>
          <a:p>
            <a:r>
              <a:rPr lang="fi-FI" dirty="0"/>
              <a:t>Aukkojen ylityksissä voidaan käyttää erillistä massiivipuulevypalkkia, jolloin voidaan minimoida aukkopalojen muodostamaa hukkaa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153D47-2704-5EB1-975F-DBB2ED845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4405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2340" r="20743" b="1797"/>
          <a:stretch/>
        </p:blipFill>
        <p:spPr>
          <a:xfrm>
            <a:off x="6360139" y="1025447"/>
            <a:ext cx="5568934" cy="521075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21939" cy="4351338"/>
          </a:xfrm>
        </p:spPr>
        <p:txBody>
          <a:bodyPr>
            <a:normAutofit/>
          </a:bodyPr>
          <a:lstStyle/>
          <a:p>
            <a:r>
              <a:rPr lang="fi-FI" dirty="0"/>
              <a:t>Päällekkäiset massiivipuulevyseinät aiheuttavat toisiinsa viivamaisen kuormituksen (</a:t>
            </a:r>
            <a:r>
              <a:rPr lang="fi-FI" dirty="0" err="1"/>
              <a:t>kN</a:t>
            </a:r>
            <a:r>
              <a:rPr lang="fi-FI" dirty="0"/>
              <a:t>/m)</a:t>
            </a:r>
          </a:p>
          <a:p>
            <a:r>
              <a:rPr lang="fi-FI" dirty="0"/>
              <a:t>Aukkojen pieliin tulee jättää riittävän leveä kaista levyä (nurjahduskestävyys) 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9BA3FEF-2E09-9351-DE54-66857AB2E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339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3062" r="16993" b="2520"/>
          <a:stretch/>
        </p:blipFill>
        <p:spPr>
          <a:xfrm>
            <a:off x="6118648" y="1093503"/>
            <a:ext cx="5918883" cy="524229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Yhtenäisestä massiivipuulevystä toteutettu seinä voidaan mitoittaa seinämäiseksi palkiksi</a:t>
            </a:r>
          </a:p>
          <a:p>
            <a:r>
              <a:rPr lang="fi-FI" dirty="0"/>
              <a:t>Yhtenäisestä massiivipuulevystä toteutettu seinä mahdollistaa päällekkäisten aukkojen vapaamman sijoittelun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74FA44-2A6E-AEA1-FB8B-102066B9D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0537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798" r="22821" b="1888"/>
          <a:stretch/>
        </p:blipFill>
        <p:spPr>
          <a:xfrm>
            <a:off x="6469181" y="1371071"/>
            <a:ext cx="5288274" cy="459494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nurjahdus tasosta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Massiivipuulevyn nurjahdus-kestävyyttä voidaan kasvattaa </a:t>
            </a:r>
          </a:p>
          <a:p>
            <a:pPr lvl="1"/>
            <a:r>
              <a:rPr lang="fi-FI" dirty="0"/>
              <a:t>Levyä paksuntamalla</a:t>
            </a:r>
          </a:p>
          <a:p>
            <a:pPr lvl="1"/>
            <a:r>
              <a:rPr lang="fi-FI" dirty="0"/>
              <a:t>Lamellirakenteella</a:t>
            </a:r>
          </a:p>
          <a:p>
            <a:r>
              <a:rPr lang="fi-FI" dirty="0"/>
              <a:t>Mitä paksummat levyn poikkileikkauksen reunoilla olevat pystysuuntaiset lamellit ovat, sitä suurempi on levyn nurjahduskestävyys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125928-899D-5C1E-229F-444241447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9107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nurjahdus tasosta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Ohuen massiivipuulevyseinän nurjahduskestävyyttä voidaan kasvattaa toteuttamalla poikkileikkauksesta ripalaatta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8478" r="37974" b="8207"/>
          <a:stretch/>
        </p:blipFill>
        <p:spPr>
          <a:xfrm>
            <a:off x="7183618" y="1392364"/>
            <a:ext cx="3430836" cy="468441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FC8ECDC-47F0-D6F4-07A6-EFE12A947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3101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5137" r="26571" b="4867"/>
          <a:stretch/>
        </p:blipFill>
        <p:spPr>
          <a:xfrm>
            <a:off x="6802395" y="1151472"/>
            <a:ext cx="4768633" cy="495758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</a:t>
            </a:r>
            <a:r>
              <a:rPr lang="fi-FI" dirty="0" err="1"/>
              <a:t>lommahdus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Jäykistävä massiivipuulevyseinä voi </a:t>
            </a:r>
            <a:r>
              <a:rPr lang="fi-FI" dirty="0" err="1"/>
              <a:t>lommahtaa</a:t>
            </a:r>
            <a:r>
              <a:rPr lang="fi-FI" dirty="0"/>
              <a:t> leikkausvoiman vaikutuksesta</a:t>
            </a:r>
          </a:p>
          <a:p>
            <a:r>
              <a:rPr lang="fi-FI" dirty="0" err="1"/>
              <a:t>Lommahdus</a:t>
            </a:r>
            <a:r>
              <a:rPr lang="fi-FI" dirty="0"/>
              <a:t> voidaan estää poikittaisella jäykisteellä 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D9E066-ABA6-40C5-C628-D838240DD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145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Kantavat massiivipuulevyrakenteiset tasoelementit</a:t>
            </a:r>
            <a:br>
              <a:rPr lang="fi-FI" dirty="0"/>
            </a:br>
            <a:r>
              <a:rPr lang="fi-FI" dirty="0"/>
              <a:t>Asuin- ja toimitilarakentaminen</a:t>
            </a:r>
          </a:p>
        </p:txBody>
      </p:sp>
    </p:spTree>
    <p:extLst>
      <p:ext uri="{BB962C8B-B14F-4D97-AF65-F5344CB8AC3E}">
        <p14:creationId xmlns:p14="http://schemas.microsoft.com/office/powerpoint/2010/main" val="4029738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5227" r="7973" b="5048"/>
          <a:stretch/>
        </p:blipFill>
        <p:spPr>
          <a:xfrm>
            <a:off x="6221624" y="1873252"/>
            <a:ext cx="5869462" cy="371371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Massiivipuulevyseinät mitoitetaan toimimaan levyjäykisteenä</a:t>
            </a:r>
          </a:p>
          <a:p>
            <a:r>
              <a:rPr lang="fi-FI" dirty="0"/>
              <a:t>Yhtenäisestä massiivipuulevystä toteutettu seinä voidaan mitoittaa jäykistäväksi siten, että myös aukon ala- ja yläpuoli toimivat jäykistävinä</a:t>
            </a:r>
          </a:p>
          <a:p>
            <a:r>
              <a:rPr lang="fi-FI" dirty="0"/>
              <a:t>Osista kootussa seinässä aukkojen ala- ja yläpuoli sekä kapea pieli eivät toimi jäykisteenä</a:t>
            </a:r>
          </a:p>
        </p:txBody>
      </p:sp>
      <p:sp>
        <p:nvSpPr>
          <p:cNvPr id="5" name="Tekstiruutu 4"/>
          <p:cNvSpPr txBox="1"/>
          <p:nvPr/>
        </p:nvSpPr>
        <p:spPr>
          <a:xfrm rot="837116">
            <a:off x="10677615" y="2170587"/>
            <a:ext cx="1503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Osista koottu seinä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DACBBA-AA01-F3B4-EDCD-F73DEDA1D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96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5137" r="7770" b="4957"/>
          <a:stretch/>
        </p:blipFill>
        <p:spPr>
          <a:xfrm>
            <a:off x="6213735" y="1875693"/>
            <a:ext cx="5895887" cy="372135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Massiivipuulevyvälipohjat mitoitetaan toimimaan levyjäykisteenä</a:t>
            </a:r>
          </a:p>
          <a:p>
            <a:r>
              <a:rPr lang="fi-FI" dirty="0"/>
              <a:t>Välipohjat tulee katkaista huoneistojen välisten seinien kohdalla (akustiikka ja värähtely)</a:t>
            </a:r>
          </a:p>
          <a:p>
            <a:r>
              <a:rPr lang="fi-FI" dirty="0"/>
              <a:t>Huoneistojen kokoiset jäykistävät välipohjat tulee kytkeä toisiinsa siten, että syntyy yhtenäinen kokonaisuus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FC695E-7BD9-3113-E725-3D80DE10C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765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5048" r="7872" b="5499"/>
          <a:stretch/>
        </p:blipFill>
        <p:spPr>
          <a:xfrm>
            <a:off x="6226092" y="1879429"/>
            <a:ext cx="5871174" cy="369887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Palkkirakenteisessa välipohjassa levyjäykisteenä toimii palkiston päällä oleva levytys</a:t>
            </a:r>
          </a:p>
          <a:p>
            <a:r>
              <a:rPr lang="fi-FI" dirty="0"/>
              <a:t>Välipohjat tulee katkaista huoneistojen välisten seinien kohdalla (akustiikka ja värähtely)</a:t>
            </a:r>
          </a:p>
          <a:p>
            <a:r>
              <a:rPr lang="fi-FI" dirty="0"/>
              <a:t>Huoneistojen kokoiset jäykistävät välipohjat tulee kytkeä toisiinsa siten, että syntyy yhtenäinen kokonaisuus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85FCAB-C8EB-7BC1-109B-D5B5C300C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7583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jäykistysperiaate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Jäykistävien seinien tulisi olla mahdollisimman pitkiä, jotta ankkurointivoimat saadaan pienemmäksi </a:t>
            </a:r>
          </a:p>
          <a:p>
            <a:r>
              <a:rPr lang="fi-FI" dirty="0"/>
              <a:t>Jäykistävien seinien tulisi sijaita mahdollisimman tasaisesti koko rakennuksen alueella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t="5137" r="18767" b="4055"/>
          <a:stretch/>
        </p:blipFill>
        <p:spPr>
          <a:xfrm>
            <a:off x="6271055" y="1336980"/>
            <a:ext cx="5664006" cy="47404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320BF99-7217-0109-C6D7-EDBEA7966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1073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seinän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0644" r="6250" b="2791"/>
          <a:stretch/>
        </p:blipFill>
        <p:spPr>
          <a:xfrm>
            <a:off x="1920124" y="1476633"/>
            <a:ext cx="8351751" cy="474486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3688D65-F579-2087-39FA-762BF0DD1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1714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8567" r="11165" b="8117"/>
          <a:stretch/>
        </p:blipFill>
        <p:spPr>
          <a:xfrm>
            <a:off x="1998425" y="1565503"/>
            <a:ext cx="8195150" cy="46405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seinän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15888C7-4557-7549-D382-0C89FC556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39821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seinän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10012" r="5997" b="4145"/>
          <a:stretch/>
        </p:blipFill>
        <p:spPr>
          <a:xfrm>
            <a:off x="1953889" y="1514041"/>
            <a:ext cx="8284221" cy="470626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6E975E-EA87-2ED6-AB43-492204F9E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124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12449" r="14206" b="7756"/>
          <a:stretch/>
        </p:blipFill>
        <p:spPr>
          <a:xfrm>
            <a:off x="2410597" y="1452555"/>
            <a:ext cx="7370805" cy="489909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977D23-0565-8830-154C-A00448C56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4425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17685" r="21858" b="16692"/>
          <a:stretch/>
        </p:blipFill>
        <p:spPr>
          <a:xfrm>
            <a:off x="2447667" y="1417951"/>
            <a:ext cx="7494374" cy="491733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D50C0FC-CCE3-9BBF-BAE0-C55DEFD4F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2693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4868" r="4172" b="2610"/>
          <a:stretch/>
        </p:blipFill>
        <p:spPr>
          <a:xfrm>
            <a:off x="2387917" y="1570058"/>
            <a:ext cx="7741509" cy="47629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A25CDFE-274A-96FA-CD1E-4A684CE95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133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r="3778"/>
          <a:stretch/>
        </p:blipFill>
        <p:spPr>
          <a:xfrm>
            <a:off x="5900352" y="1622726"/>
            <a:ext cx="6135130" cy="394722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Massiivipuulevyrakenteisen järjestelmän osat</a:t>
            </a:r>
            <a:br>
              <a:rPr lang="fi-FI" dirty="0"/>
            </a:br>
            <a:r>
              <a:rPr lang="fi-FI" dirty="0"/>
              <a:t>(pelkät levyt)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48646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Kantavat ulkoseinät</a:t>
            </a:r>
          </a:p>
          <a:p>
            <a:r>
              <a:rPr lang="fi-FI" dirty="0"/>
              <a:t>Kantavat väliseinät</a:t>
            </a:r>
          </a:p>
          <a:p>
            <a:r>
              <a:rPr lang="fi-FI" dirty="0"/>
              <a:t>Välipohjat</a:t>
            </a:r>
          </a:p>
          <a:p>
            <a:r>
              <a:rPr lang="fi-FI" dirty="0"/>
              <a:t>Yläpohja </a:t>
            </a:r>
          </a:p>
          <a:p>
            <a:pPr lvl="1"/>
            <a:r>
              <a:rPr lang="fi-FI" dirty="0"/>
              <a:t>Palkkirakenteinen tai massiivipuulevyrakenteinen tasoelementti</a:t>
            </a:r>
          </a:p>
          <a:p>
            <a:pPr lvl="1"/>
            <a:r>
              <a:rPr lang="fi-FI" dirty="0"/>
              <a:t>NR-ristikko</a:t>
            </a:r>
          </a:p>
          <a:p>
            <a:pPr lvl="1"/>
            <a:r>
              <a:rPr lang="fi-FI" dirty="0"/>
              <a:t>NR-ristikkoyläpohja voidaan </a:t>
            </a:r>
            <a:r>
              <a:rPr lang="fi-FI" dirty="0" err="1"/>
              <a:t>elementoida</a:t>
            </a:r>
            <a:r>
              <a:rPr lang="fi-FI" dirty="0"/>
              <a:t> lohkoiksi työmaalla tai elementtitehtaalla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F63F462-A30D-08D8-AAA0-B63154490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5817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13713" r="17906" b="11547"/>
          <a:stretch/>
        </p:blipFill>
        <p:spPr>
          <a:xfrm>
            <a:off x="2509658" y="1403658"/>
            <a:ext cx="7345678" cy="487357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välipohjan toiminta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7644361-E769-24B8-CEBB-E63E432C0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0351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19910" r="1912" b="13085"/>
          <a:stretch/>
        </p:blipFill>
        <p:spPr>
          <a:xfrm>
            <a:off x="6579974" y="1077333"/>
            <a:ext cx="5334000" cy="495276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Liitoselimet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80713" cy="4351338"/>
          </a:xfrm>
        </p:spPr>
        <p:txBody>
          <a:bodyPr>
            <a:normAutofit/>
          </a:bodyPr>
          <a:lstStyle/>
          <a:p>
            <a:r>
              <a:rPr lang="fi-FI" dirty="0"/>
              <a:t>Massiivipuulevyrakenteisten tasoelementtien välisissä liitoksissa käytetään vinoruuviliitoksia tai kulmalevyliitoksia </a:t>
            </a:r>
          </a:p>
          <a:p>
            <a:r>
              <a:rPr lang="fi-FI" dirty="0"/>
              <a:t>Mahdollinen kipsilevytys tulee poistaa kulmalevyliitoksen kohdalta</a:t>
            </a:r>
          </a:p>
          <a:p>
            <a:r>
              <a:rPr lang="fi-FI" dirty="0"/>
              <a:t>Liitoksissa ja liittymissä tulee ottaa huomioon akustiset seikat (sivutiesiirtymä)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379607" y="5814653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DF22CB5-C848-8003-65BD-FCBC3548B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5116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Liittymän ilmatiiviys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7881" cy="4351338"/>
          </a:xfrm>
        </p:spPr>
        <p:txBody>
          <a:bodyPr>
            <a:normAutofit/>
          </a:bodyPr>
          <a:lstStyle/>
          <a:p>
            <a:r>
              <a:rPr lang="fi-FI" dirty="0"/>
              <a:t>CLT-levyn yhteydessä liittymien ilmatiiviydessä tulee huomioida  pintalamellien väliin mahdollisesti syntyvät raot ja mahdolliset pintalamellien halkeamat</a:t>
            </a:r>
          </a:p>
          <a:p>
            <a:r>
              <a:rPr lang="fi-FI" dirty="0"/>
              <a:t>Erityisesti syrjäliimaamattoman CLT-levyn yhteydessä tulee tarkastella lamellien väliin mahdollisesti syntyviä rakoja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6040" r="30626" b="6221"/>
          <a:stretch/>
        </p:blipFill>
        <p:spPr>
          <a:xfrm>
            <a:off x="6256081" y="1549184"/>
            <a:ext cx="3005304" cy="391051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3603" r="30625" b="6672"/>
          <a:stretch/>
        </p:blipFill>
        <p:spPr>
          <a:xfrm>
            <a:off x="9226684" y="1513702"/>
            <a:ext cx="2895049" cy="39912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2DFE30-7F16-AB60-A906-C0DBE9137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61051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4506" r="23936" b="2159"/>
          <a:stretch/>
        </p:blipFill>
        <p:spPr>
          <a:xfrm>
            <a:off x="7012461" y="1444977"/>
            <a:ext cx="4497858" cy="470727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14833" cy="4351338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Palkkeja </a:t>
            </a:r>
          </a:p>
          <a:p>
            <a:pPr lvl="1"/>
            <a:r>
              <a:rPr lang="fi-FI" dirty="0"/>
              <a:t>Seinämäisiä palkkeja</a:t>
            </a:r>
          </a:p>
          <a:p>
            <a:pPr lvl="1"/>
            <a:r>
              <a:rPr lang="fi-FI" dirty="0"/>
              <a:t>Elementtien välisiä liitoselimiä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8E30A3-81B9-DDC1-4ACF-8140A0F02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81986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 err="1"/>
              <a:t>Alapaarrepalkki</a:t>
            </a:r>
            <a:r>
              <a:rPr lang="fi-FI" dirty="0"/>
              <a:t> suunnitellaan kantamaan palotilanteen kuormitus ullakkopalossa</a:t>
            </a:r>
          </a:p>
          <a:p>
            <a:r>
              <a:rPr lang="fi-FI" dirty="0"/>
              <a:t>Alapuolisessa palossa </a:t>
            </a:r>
            <a:r>
              <a:rPr lang="fi-FI" dirty="0" err="1"/>
              <a:t>alapaarrepalkki</a:t>
            </a:r>
            <a:r>
              <a:rPr lang="fi-FI" dirty="0"/>
              <a:t> palosuojataan alakaton levytyksellä</a:t>
            </a:r>
          </a:p>
          <a:p>
            <a:r>
              <a:rPr lang="fi-FI" dirty="0" err="1"/>
              <a:t>Alapaarrepalkin</a:t>
            </a:r>
            <a:r>
              <a:rPr lang="fi-FI" dirty="0"/>
              <a:t> liitokset tulee palosuojata</a:t>
            </a:r>
          </a:p>
          <a:p>
            <a:r>
              <a:rPr lang="fi-FI" dirty="0"/>
              <a:t>Väliseiniä voidaan suunnitella kantaviksi palotilanteessa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4506" r="23885" b="5590"/>
          <a:stretch/>
        </p:blipFill>
        <p:spPr>
          <a:xfrm>
            <a:off x="6616662" y="1346886"/>
            <a:ext cx="5295250" cy="482531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F78C781-3C1A-F75C-6946-0443E32B5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419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NR-ristikkoyläpohja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 err="1"/>
              <a:t>Alapaarrepalkin</a:t>
            </a:r>
            <a:r>
              <a:rPr lang="fi-FI" dirty="0"/>
              <a:t> kyljet suojataan kivivillalevyillä</a:t>
            </a:r>
          </a:p>
          <a:p>
            <a:r>
              <a:rPr lang="fi-FI" dirty="0"/>
              <a:t>Kivivillalevyt suojaavat myös kiepahdustukien kyljet</a:t>
            </a:r>
          </a:p>
          <a:p>
            <a:r>
              <a:rPr lang="fi-FI" dirty="0"/>
              <a:t>Kiepahdustuet kiinnitetään alakaton levyjäykisteeseen</a:t>
            </a:r>
          </a:p>
          <a:p>
            <a:r>
              <a:rPr lang="fi-FI" dirty="0"/>
              <a:t>Myös palkkirakenteisessa yläpohjassa käytetään edellä esitettyjä periaatteita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 t="7575" r="26774" b="13172"/>
          <a:stretch/>
        </p:blipFill>
        <p:spPr>
          <a:xfrm>
            <a:off x="6519172" y="1353746"/>
            <a:ext cx="4953002" cy="484268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3512216-1CCF-A768-61A5-F1C9B143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81963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4506" r="21452" b="6131"/>
          <a:stretch/>
        </p:blipFill>
        <p:spPr>
          <a:xfrm>
            <a:off x="6681564" y="1408671"/>
            <a:ext cx="5239528" cy="474577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58235"/>
          </a:xfrm>
        </p:spPr>
        <p:txBody>
          <a:bodyPr>
            <a:normAutofit/>
          </a:bodyPr>
          <a:lstStyle/>
          <a:p>
            <a:r>
              <a:rPr lang="fi-FI" sz="2400" dirty="0"/>
              <a:t>Välipohjan palosuojauksessa hyödynnetään </a:t>
            </a:r>
          </a:p>
          <a:p>
            <a:pPr lvl="1"/>
            <a:r>
              <a:rPr lang="fi-FI" sz="2000" dirty="0"/>
              <a:t>Lattian pintarakennetta</a:t>
            </a:r>
          </a:p>
          <a:p>
            <a:pPr lvl="1"/>
            <a:r>
              <a:rPr lang="fi-FI" sz="2000" dirty="0"/>
              <a:t>Alakaton levytystä</a:t>
            </a:r>
          </a:p>
          <a:p>
            <a:r>
              <a:rPr lang="fi-FI" sz="2400" dirty="0"/>
              <a:t>Välipohjan liitokset tulee palosuojata</a:t>
            </a:r>
          </a:p>
          <a:p>
            <a:r>
              <a:rPr lang="fi-FI" sz="2400" dirty="0"/>
              <a:t>Palkkirakenteisessa välipohjassa kiepahdustuennan tulee toimia palotilanteessa</a:t>
            </a:r>
          </a:p>
          <a:p>
            <a:r>
              <a:rPr lang="fi-FI" sz="2400" dirty="0"/>
              <a:t>Väliseiniä voidaan suunnitella kantaviksi palotilanteessa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2DC519-606F-1B49-64AE-36B5B346F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72391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055" r="21352" b="5228"/>
          <a:stretch/>
        </p:blipFill>
        <p:spPr>
          <a:xfrm>
            <a:off x="6693921" y="1383188"/>
            <a:ext cx="5239527" cy="482209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 seinä palotilanteessa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75175"/>
          </a:xfrm>
        </p:spPr>
        <p:txBody>
          <a:bodyPr>
            <a:normAutofit/>
          </a:bodyPr>
          <a:lstStyle/>
          <a:p>
            <a:r>
              <a:rPr lang="fi-FI" dirty="0"/>
              <a:t>Mahdollisia levytyksiä hyödyntää palosuojaukseen</a:t>
            </a:r>
          </a:p>
          <a:p>
            <a:r>
              <a:rPr lang="fi-FI" dirty="0"/>
              <a:t>Kantavan seinän liitokset tulee palosuojata</a:t>
            </a:r>
          </a:p>
          <a:p>
            <a:r>
              <a:rPr lang="fi-FI" dirty="0"/>
              <a:t>Palotilanteessa tulee varmistaa, että liitokset ovat toimintakykyisiä, mikäli seinän massiivipuulevy hiiltyy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804A7C-5039-1F00-8311-FE6EBE88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70970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Rakennuksen jäykistys palotilanteessa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90273"/>
          </a:xfrm>
        </p:spPr>
        <p:txBody>
          <a:bodyPr>
            <a:normAutofit/>
          </a:bodyPr>
          <a:lstStyle/>
          <a:p>
            <a:r>
              <a:rPr lang="fi-FI" sz="2400" dirty="0"/>
              <a:t>Palotilanteessa pyritään käyttämään samoja jäykisteitä kuin murtorajatilassa </a:t>
            </a:r>
          </a:p>
          <a:p>
            <a:r>
              <a:rPr lang="fi-FI" sz="2400" dirty="0"/>
              <a:t>Hiiltyvissä massiivipuulevyissä tulee jäädä riittävästi toimivaa poikkileikkausta</a:t>
            </a:r>
          </a:p>
          <a:p>
            <a:r>
              <a:rPr lang="fi-FI" sz="2400" dirty="0"/>
              <a:t>Kaksoisrunkoseinissä voidaan hyödyntää palon vastaista runkopuoliskoa, jos palonpuoleinen levy ei toimi jäykisteenä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t="5137" r="18767" b="4055"/>
          <a:stretch/>
        </p:blipFill>
        <p:spPr>
          <a:xfrm>
            <a:off x="6271055" y="1336980"/>
            <a:ext cx="5664006" cy="47404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6BC26DD-0C24-8EA8-413A-D44C7C0D5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388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4477"/>
          <a:stretch/>
        </p:blipFill>
        <p:spPr>
          <a:xfrm>
            <a:off x="6156737" y="1633338"/>
            <a:ext cx="5829317" cy="394256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Massiivipuulevyrakenteisen järjestelmän osat</a:t>
            </a:r>
            <a:br>
              <a:rPr lang="fi-FI" dirty="0"/>
            </a:br>
            <a:r>
              <a:rPr lang="fi-FI" dirty="0"/>
              <a:t>(varustellut elementit)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Kantavat ulkoseinät</a:t>
            </a:r>
          </a:p>
          <a:p>
            <a:r>
              <a:rPr lang="fi-FI" dirty="0"/>
              <a:t>Kantavat väliseinät</a:t>
            </a:r>
          </a:p>
          <a:p>
            <a:r>
              <a:rPr lang="fi-FI" dirty="0"/>
              <a:t>Välipohjat</a:t>
            </a:r>
          </a:p>
          <a:p>
            <a:r>
              <a:rPr lang="fi-FI" dirty="0"/>
              <a:t>Yläpohja </a:t>
            </a:r>
          </a:p>
          <a:p>
            <a:pPr lvl="1"/>
            <a:r>
              <a:rPr lang="fi-FI" dirty="0"/>
              <a:t>Palkkirakenteinen tai massiivipuu-levyrakenteinen tasoelementti</a:t>
            </a:r>
          </a:p>
          <a:p>
            <a:pPr lvl="1"/>
            <a:r>
              <a:rPr lang="fi-FI" dirty="0"/>
              <a:t>NR-ristikko</a:t>
            </a:r>
          </a:p>
          <a:p>
            <a:pPr lvl="1"/>
            <a:r>
              <a:rPr lang="fi-FI" dirty="0"/>
              <a:t>NR-ristikkoyläpohja voidaan </a:t>
            </a:r>
            <a:r>
              <a:rPr lang="fi-FI" dirty="0" err="1"/>
              <a:t>elementoida</a:t>
            </a:r>
            <a:r>
              <a:rPr lang="fi-FI" dirty="0"/>
              <a:t> lohkoiksi työmaalla tai elementtitehtaalla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FE88F1-49A1-742A-EDCF-63B9D214D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624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4256"/>
          <a:stretch/>
        </p:blipFill>
        <p:spPr>
          <a:xfrm>
            <a:off x="6170647" y="1633337"/>
            <a:ext cx="5827764" cy="39387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Massiivipuulevyrakenteisen järjestelmän osat</a:t>
            </a:r>
            <a:br>
              <a:rPr lang="fi-FI" dirty="0"/>
            </a:br>
            <a:r>
              <a:rPr lang="fi-FI" dirty="0"/>
              <a:t>(palkkirakenteinen välipohja)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Kantavat ulkoseinät</a:t>
            </a:r>
          </a:p>
          <a:p>
            <a:r>
              <a:rPr lang="fi-FI" dirty="0"/>
              <a:t>Kantavat väliseinät</a:t>
            </a:r>
          </a:p>
          <a:p>
            <a:r>
              <a:rPr lang="fi-FI" dirty="0"/>
              <a:t>Välipohjat</a:t>
            </a:r>
          </a:p>
          <a:p>
            <a:r>
              <a:rPr lang="fi-FI" dirty="0"/>
              <a:t>Yläpohja </a:t>
            </a:r>
          </a:p>
          <a:p>
            <a:pPr lvl="1"/>
            <a:r>
              <a:rPr lang="fi-FI" dirty="0"/>
              <a:t>Palkkirakenteinen tai massiivipuulevyrakenteinen tasoelementti</a:t>
            </a:r>
          </a:p>
          <a:p>
            <a:pPr lvl="1"/>
            <a:r>
              <a:rPr lang="fi-FI" dirty="0"/>
              <a:t>NR-ristikko</a:t>
            </a:r>
          </a:p>
          <a:p>
            <a:pPr lvl="1"/>
            <a:r>
              <a:rPr lang="fi-FI" dirty="0"/>
              <a:t>NR-ristikkoyläpohja voidaan </a:t>
            </a:r>
            <a:r>
              <a:rPr lang="fi-FI" dirty="0" err="1"/>
              <a:t>elementoida</a:t>
            </a:r>
            <a:r>
              <a:rPr lang="fi-FI" dirty="0"/>
              <a:t> lohkoiksi työmaalla tai elementtitehtaalla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5D4C7B-F82A-DDF9-2F99-7E9ECE918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1172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Järjestelmän käyttökohteet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Kantavia massiivipuulevyrakenteisia tasoelementtejä käytetään ensisijaisesti</a:t>
            </a:r>
          </a:p>
          <a:p>
            <a:pPr lvl="1"/>
            <a:r>
              <a:rPr lang="fi-FI" dirty="0"/>
              <a:t>Pien-, rivi- ja kerrostaloissa</a:t>
            </a:r>
          </a:p>
          <a:p>
            <a:pPr lvl="1"/>
            <a:r>
              <a:rPr lang="fi-FI" dirty="0"/>
              <a:t>Majoitus- ja hoitolaitosrakennuksissa</a:t>
            </a:r>
          </a:p>
          <a:p>
            <a:pPr lvl="1"/>
            <a:r>
              <a:rPr lang="fi-FI" dirty="0"/>
              <a:t>Koulu- ja päiväkotirakennuksissa</a:t>
            </a:r>
          </a:p>
          <a:p>
            <a:r>
              <a:rPr lang="fi-FI" dirty="0"/>
              <a:t>Massiivipuulevyrakenteisia tasoelementtejä voidaan käyttää myös muiden rakennusjärjestelmien osana (kantavina tai ei-kantavina) </a:t>
            </a:r>
          </a:p>
          <a:p>
            <a:r>
              <a:rPr lang="fi-FI" dirty="0"/>
              <a:t>Massiivipuulevyrakenteinen tasoelementtijärjestelmä on ollut käytössä Suomessa vasta noin 10 vuoden ajan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2CD3C6B-2381-521E-727F-067ECF04B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Kantavat massiivipuulevyrakenteiset tasoelementit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1348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Props1.xml><?xml version="1.0" encoding="utf-8"?>
<ds:datastoreItem xmlns:ds="http://schemas.openxmlformats.org/officeDocument/2006/customXml" ds:itemID="{B74BE277-9425-445D-949A-B644863579E1}"/>
</file>

<file path=customXml/itemProps2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93e2402c-36e9-4cdd-8de8-0cb185c44caf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4638</TotalTime>
  <Words>2179</Words>
  <Application>Microsoft Office PowerPoint</Application>
  <PresentationFormat>Laajakuva</PresentationFormat>
  <Paragraphs>544</Paragraphs>
  <Slides>68</Slides>
  <Notes>66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Office-teema</vt:lpstr>
      <vt:lpstr>1_Office-teema</vt:lpstr>
      <vt:lpstr>2_Office-teema</vt:lpstr>
      <vt:lpstr>Teollinen puurakentaminen</vt:lpstr>
      <vt:lpstr>PowerPoint-esitys</vt:lpstr>
      <vt:lpstr>Teolliset rakennusjärjestelmät</vt:lpstr>
      <vt:lpstr>PowerPoint-esitys</vt:lpstr>
      <vt:lpstr>Kantavat massiivipuulevyrakenteiset tasoelementit Asuin- ja toimitilarakentaminen</vt:lpstr>
      <vt:lpstr>Massiivipuulevyrakenteisen järjestelmän osat (pelkät levyt)</vt:lpstr>
      <vt:lpstr>Massiivipuulevyrakenteisen järjestelmän osat (varustellut elementit)</vt:lpstr>
      <vt:lpstr>Massiivipuulevyrakenteisen järjestelmän osat (palkkirakenteinen välipohja)</vt:lpstr>
      <vt:lpstr>Järjestelmän käyttökohteet</vt:lpstr>
      <vt:lpstr>Massiivipuulevyn vahvuudet ja haasteet</vt:lpstr>
      <vt:lpstr>Kerrosmäärä massiivipuulevyä käytettäessä</vt:lpstr>
      <vt:lpstr>Massiivipuulevyrakenteinen tasoelementti</vt:lpstr>
      <vt:lpstr>Massiivipuulevyrakenteinen tasoelementin esivalmistusaste </vt:lpstr>
      <vt:lpstr>Massiivipuulevyrakenteisten   tasoelementtien koko</vt:lpstr>
      <vt:lpstr>Massiivipuulevyelementtejä</vt:lpstr>
      <vt:lpstr>Ulkoseinän rakenne</vt:lpstr>
      <vt:lpstr>Ulkoseinän rakenne</vt:lpstr>
      <vt:lpstr>Väliseinän rakenne</vt:lpstr>
      <vt:lpstr>Väliseinän rakenne</vt:lpstr>
      <vt:lpstr>Väliseinän rakenne</vt:lpstr>
      <vt:lpstr>Välipohjan rakenne</vt:lpstr>
      <vt:lpstr>Välipohjan rakenne</vt:lpstr>
      <vt:lpstr>Välipohjan rakenne</vt:lpstr>
      <vt:lpstr>Välipohjan rakenne</vt:lpstr>
      <vt:lpstr>Yläpohjan rakenne</vt:lpstr>
      <vt:lpstr>Yläpohjan rakenne</vt:lpstr>
      <vt:lpstr>Yläpohjan rakenne</vt:lpstr>
      <vt:lpstr>Elementtisaumat</vt:lpstr>
      <vt:lpstr>Elementtisaumat</vt:lpstr>
      <vt:lpstr>Elementtivalmistus</vt:lpstr>
      <vt:lpstr>Elementtivalmistus</vt:lpstr>
      <vt:lpstr>Elementtivalmistus</vt:lpstr>
      <vt:lpstr>Elementtivalmistus</vt:lpstr>
      <vt:lpstr>Elementtivalmistus</vt:lpstr>
      <vt:lpstr>Massiivipuulevyjen kuljetus</vt:lpstr>
      <vt:lpstr>Massiivipuulevyelementtien perustus </vt:lpstr>
      <vt:lpstr>Rankarakenteisen välipohjan jänneväli</vt:lpstr>
      <vt:lpstr>Rankarakenteisen välipohjan jänneväli</vt:lpstr>
      <vt:lpstr>Rankarakenteisen välipohjan kannatus</vt:lpstr>
      <vt:lpstr>Massiivipuulevyvälipohjan jänneväli</vt:lpstr>
      <vt:lpstr>Massiivipuulevyvälipohjan kannatus</vt:lpstr>
      <vt:lpstr>NR-ristikoiden kannatus</vt:lpstr>
      <vt:lpstr>NR-ristikoiden kannatus</vt:lpstr>
      <vt:lpstr>Aukkopalkki</vt:lpstr>
      <vt:lpstr>Pystykuormien alastuonti</vt:lpstr>
      <vt:lpstr>Pystykuormien alastuonti</vt:lpstr>
      <vt:lpstr>Massiivipuulevyn nurjahdus tasosta</vt:lpstr>
      <vt:lpstr>Massiivipuulevyn nurjahdus tasosta</vt:lpstr>
      <vt:lpstr>Massiivipuulevyn lommahdus</vt:lpstr>
      <vt:lpstr>Rakennuksen jäykistysperiaate</vt:lpstr>
      <vt:lpstr>Rakennuksen jäykistysperiaate</vt:lpstr>
      <vt:lpstr>Rakennuksen jäykistysperiaate</vt:lpstr>
      <vt:lpstr>Rakennuksen jäykistysperiaate</vt:lpstr>
      <vt:lpstr>Jäykistävän seinän toiminta</vt:lpstr>
      <vt:lpstr>Jäykistävän seinän toiminta</vt:lpstr>
      <vt:lpstr>Jäykistävän seinän toiminta</vt:lpstr>
      <vt:lpstr>Jäykistävän välipohjan toiminta</vt:lpstr>
      <vt:lpstr>Jäykistävän välipohjan toiminta</vt:lpstr>
      <vt:lpstr>Jäykistävän välipohjan toiminta</vt:lpstr>
      <vt:lpstr>Jäykistävän välipohjan toiminta</vt:lpstr>
      <vt:lpstr>Liitoselimet</vt:lpstr>
      <vt:lpstr>Liittymän ilmatiiviys</vt:lpstr>
      <vt:lpstr>Jatkuvan sortuman estäminen</vt:lpstr>
      <vt:lpstr>NR-ristikkoyläpohja palotilanteessa </vt:lpstr>
      <vt:lpstr>NR-ristikkoyläpohja palotilanteessa </vt:lpstr>
      <vt:lpstr>Välipohja palotilanteessa </vt:lpstr>
      <vt:lpstr>Kantava seinä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277</cp:revision>
  <cp:lastPrinted>2021-05-26T11:58:08Z</cp:lastPrinted>
  <dcterms:created xsi:type="dcterms:W3CDTF">2021-05-03T10:20:21Z</dcterms:created>
  <dcterms:modified xsi:type="dcterms:W3CDTF">2022-06-18T16:47:26Z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