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256" r:id="rId5"/>
    <p:sldId id="294" r:id="rId6"/>
    <p:sldId id="405" r:id="rId7"/>
    <p:sldId id="258" r:id="rId8"/>
    <p:sldId id="406" r:id="rId9"/>
    <p:sldId id="404" r:id="rId10"/>
    <p:sldId id="365" r:id="rId11"/>
    <p:sldId id="364" r:id="rId12"/>
    <p:sldId id="375" r:id="rId13"/>
    <p:sldId id="300" r:id="rId14"/>
    <p:sldId id="298" r:id="rId15"/>
    <p:sldId id="299" r:id="rId16"/>
    <p:sldId id="383" r:id="rId17"/>
    <p:sldId id="368" r:id="rId18"/>
    <p:sldId id="369" r:id="rId19"/>
    <p:sldId id="370" r:id="rId20"/>
    <p:sldId id="384" r:id="rId21"/>
    <p:sldId id="371" r:id="rId22"/>
    <p:sldId id="372" r:id="rId23"/>
    <p:sldId id="373" r:id="rId24"/>
    <p:sldId id="387" r:id="rId25"/>
    <p:sldId id="388" r:id="rId26"/>
    <p:sldId id="367" r:id="rId27"/>
    <p:sldId id="377" r:id="rId28"/>
    <p:sldId id="390" r:id="rId29"/>
    <p:sldId id="391" r:id="rId30"/>
    <p:sldId id="392" r:id="rId31"/>
    <p:sldId id="330" r:id="rId32"/>
    <p:sldId id="399" r:id="rId33"/>
    <p:sldId id="394" r:id="rId34"/>
    <p:sldId id="400" r:id="rId35"/>
    <p:sldId id="336" r:id="rId36"/>
    <p:sldId id="337" r:id="rId37"/>
    <p:sldId id="334" r:id="rId38"/>
    <p:sldId id="335" r:id="rId39"/>
    <p:sldId id="395" r:id="rId40"/>
    <p:sldId id="350" r:id="rId41"/>
    <p:sldId id="351" r:id="rId42"/>
    <p:sldId id="352" r:id="rId43"/>
    <p:sldId id="353" r:id="rId44"/>
    <p:sldId id="355" r:id="rId45"/>
    <p:sldId id="354" r:id="rId46"/>
    <p:sldId id="356" r:id="rId47"/>
    <p:sldId id="357" r:id="rId48"/>
    <p:sldId id="340" r:id="rId49"/>
    <p:sldId id="341" r:id="rId50"/>
    <p:sldId id="344" r:id="rId51"/>
    <p:sldId id="401" r:id="rId52"/>
    <p:sldId id="402" r:id="rId53"/>
    <p:sldId id="403" r:id="rId54"/>
    <p:sldId id="343" r:id="rId55"/>
    <p:sldId id="345" r:id="rId56"/>
    <p:sldId id="358" r:id="rId57"/>
    <p:sldId id="359" r:id="rId58"/>
    <p:sldId id="360" r:id="rId59"/>
    <p:sldId id="363" r:id="rId60"/>
    <p:sldId id="378" r:id="rId61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368E7-E414-4E55-9751-665D7865AABE}" v="1" dt="2022-06-18T16:48:03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EF1EBAA9-3D16-4D2C-896E-32F2EF3F3220}"/>
    <pc:docChg chg="undo custSel addSld delSld modSld">
      <pc:chgData name="Hilppa Iittiläinen" userId="f7572432-e0f1-4abb-81ed-7836843e2f2b" providerId="ADAL" clId="{EF1EBAA9-3D16-4D2C-896E-32F2EF3F3220}" dt="2022-05-27T07:40:04.773" v="67" actId="14100"/>
      <pc:docMkLst>
        <pc:docMk/>
      </pc:docMkLst>
      <pc:sldChg chg="add">
        <pc:chgData name="Hilppa Iittiläinen" userId="f7572432-e0f1-4abb-81ed-7836843e2f2b" providerId="ADAL" clId="{EF1EBAA9-3D16-4D2C-896E-32F2EF3F3220}" dt="2022-05-27T07:33:15.348" v="0"/>
        <pc:sldMkLst>
          <pc:docMk/>
          <pc:sldMk cId="0" sldId="256"/>
        </pc:sldMkLst>
      </pc:sldChg>
      <pc:sldChg chg="modSp add mod">
        <pc:chgData name="Hilppa Iittiläinen" userId="f7572432-e0f1-4abb-81ed-7836843e2f2b" providerId="ADAL" clId="{EF1EBAA9-3D16-4D2C-896E-32F2EF3F3220}" dt="2022-05-27T07:33:40.043" v="6" actId="20577"/>
        <pc:sldMkLst>
          <pc:docMk/>
          <pc:sldMk cId="0" sldId="258"/>
        </pc:sldMkLst>
        <pc:spChg chg="mod">
          <ac:chgData name="Hilppa Iittiläinen" userId="f7572432-e0f1-4abb-81ed-7836843e2f2b" providerId="ADAL" clId="{EF1EBAA9-3D16-4D2C-896E-32F2EF3F3220}" dt="2022-05-27T07:33:40.043" v="6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del mod">
        <pc:chgData name="Hilppa Iittiläinen" userId="f7572432-e0f1-4abb-81ed-7836843e2f2b" providerId="ADAL" clId="{EF1EBAA9-3D16-4D2C-896E-32F2EF3F3220}" dt="2022-05-27T07:33:26.344" v="4" actId="47"/>
        <pc:sldMkLst>
          <pc:docMk/>
          <pc:sldMk cId="3870382826" sldId="292"/>
        </pc:sldMkLst>
        <pc:spChg chg="mod">
          <ac:chgData name="Hilppa Iittiläinen" userId="f7572432-e0f1-4abb-81ed-7836843e2f2b" providerId="ADAL" clId="{EF1EBAA9-3D16-4D2C-896E-32F2EF3F3220}" dt="2022-05-27T07:33:15.613" v="2" actId="27636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EF1EBAA9-3D16-4D2C-896E-32F2EF3F3220}" dt="2022-05-27T07:33:15.612" v="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EF1EBAA9-3D16-4D2C-896E-32F2EF3F3220}" dt="2022-05-27T07:33:15.348" v="0"/>
        <pc:sldMkLst>
          <pc:docMk/>
          <pc:sldMk cId="0" sldId="294"/>
        </pc:sldMkLst>
      </pc:sldChg>
      <pc:sldChg chg="modSp mod">
        <pc:chgData name="Hilppa Iittiläinen" userId="f7572432-e0f1-4abb-81ed-7836843e2f2b" providerId="ADAL" clId="{EF1EBAA9-3D16-4D2C-896E-32F2EF3F3220}" dt="2022-05-27T07:37:41.234" v="35" actId="6549"/>
        <pc:sldMkLst>
          <pc:docMk/>
          <pc:sldMk cId="837339784" sldId="334"/>
        </pc:sldMkLst>
        <pc:spChg chg="mod">
          <ac:chgData name="Hilppa Iittiläinen" userId="f7572432-e0f1-4abb-81ed-7836843e2f2b" providerId="ADAL" clId="{EF1EBAA9-3D16-4D2C-896E-32F2EF3F3220}" dt="2022-05-27T07:37:41.234" v="35" actId="6549"/>
          <ac:spMkLst>
            <pc:docMk/>
            <pc:sldMk cId="837339784" sldId="33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7:47.136" v="36" actId="6549"/>
        <pc:sldMkLst>
          <pc:docMk/>
          <pc:sldMk cId="3010537724" sldId="335"/>
        </pc:sldMkLst>
        <pc:spChg chg="mod">
          <ac:chgData name="Hilppa Iittiläinen" userId="f7572432-e0f1-4abb-81ed-7836843e2f2b" providerId="ADAL" clId="{EF1EBAA9-3D16-4D2C-896E-32F2EF3F3220}" dt="2022-05-27T07:37:47.136" v="36" actId="6549"/>
          <ac:spMkLst>
            <pc:docMk/>
            <pc:sldMk cId="3010537724" sldId="33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7:21.318" v="34" actId="255"/>
        <pc:sldMkLst>
          <pc:docMk/>
          <pc:sldMk cId="1569431146" sldId="336"/>
        </pc:sldMkLst>
        <pc:spChg chg="mod">
          <ac:chgData name="Hilppa Iittiläinen" userId="f7572432-e0f1-4abb-81ed-7836843e2f2b" providerId="ADAL" clId="{EF1EBAA9-3D16-4D2C-896E-32F2EF3F3220}" dt="2022-05-27T07:37:21.318" v="34" actId="255"/>
          <ac:spMkLst>
            <pc:docMk/>
            <pc:sldMk cId="1569431146" sldId="33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9:21.729" v="57" actId="20577"/>
        <pc:sldMkLst>
          <pc:docMk/>
          <pc:sldMk cId="2175116976" sldId="343"/>
        </pc:sldMkLst>
        <pc:spChg chg="mod">
          <ac:chgData name="Hilppa Iittiläinen" userId="f7572432-e0f1-4abb-81ed-7836843e2f2b" providerId="ADAL" clId="{EF1EBAA9-3D16-4D2C-896E-32F2EF3F3220}" dt="2022-05-27T07:39:21.729" v="57" actId="20577"/>
          <ac:spMkLst>
            <pc:docMk/>
            <pc:sldMk cId="2175116976" sldId="34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9:29.689" v="59" actId="14100"/>
        <pc:sldMkLst>
          <pc:docMk/>
          <pc:sldMk cId="3088198671" sldId="345"/>
        </pc:sldMkLst>
        <pc:spChg chg="mod">
          <ac:chgData name="Hilppa Iittiläinen" userId="f7572432-e0f1-4abb-81ed-7836843e2f2b" providerId="ADAL" clId="{EF1EBAA9-3D16-4D2C-896E-32F2EF3F3220}" dt="2022-05-27T07:39:29.689" v="59" actId="14100"/>
          <ac:spMkLst>
            <pc:docMk/>
            <pc:sldMk cId="3088198671" sldId="34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12.699" v="42" actId="6549"/>
        <pc:sldMkLst>
          <pc:docMk/>
          <pc:sldMk cId="1429107729" sldId="350"/>
        </pc:sldMkLst>
        <pc:spChg chg="mod">
          <ac:chgData name="Hilppa Iittiläinen" userId="f7572432-e0f1-4abb-81ed-7836843e2f2b" providerId="ADAL" clId="{EF1EBAA9-3D16-4D2C-896E-32F2EF3F3220}" dt="2022-05-27T07:38:12.699" v="42" actId="6549"/>
          <ac:spMkLst>
            <pc:docMk/>
            <pc:sldMk cId="1429107729" sldId="35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23.103" v="44" actId="14100"/>
        <pc:sldMkLst>
          <pc:docMk/>
          <pc:sldMk cId="2067854453" sldId="352"/>
        </pc:sldMkLst>
        <pc:spChg chg="mod">
          <ac:chgData name="Hilppa Iittiläinen" userId="f7572432-e0f1-4abb-81ed-7836843e2f2b" providerId="ADAL" clId="{EF1EBAA9-3D16-4D2C-896E-32F2EF3F3220}" dt="2022-05-27T07:38:23.103" v="44" actId="14100"/>
          <ac:spMkLst>
            <pc:docMk/>
            <pc:sldMk cId="2067854453" sldId="35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33.070" v="46" actId="14100"/>
        <pc:sldMkLst>
          <pc:docMk/>
          <pc:sldMk cId="4079994793" sldId="355"/>
        </pc:sldMkLst>
        <pc:spChg chg="mod">
          <ac:chgData name="Hilppa Iittiläinen" userId="f7572432-e0f1-4abb-81ed-7836843e2f2b" providerId="ADAL" clId="{EF1EBAA9-3D16-4D2C-896E-32F2EF3F3220}" dt="2022-05-27T07:38:33.070" v="46" actId="14100"/>
          <ac:spMkLst>
            <pc:docMk/>
            <pc:sldMk cId="4079994793" sldId="35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46.293" v="49" actId="6549"/>
        <pc:sldMkLst>
          <pc:docMk/>
          <pc:sldMk cId="2539429171" sldId="356"/>
        </pc:sldMkLst>
        <pc:spChg chg="mod">
          <ac:chgData name="Hilppa Iittiläinen" userId="f7572432-e0f1-4abb-81ed-7836843e2f2b" providerId="ADAL" clId="{EF1EBAA9-3D16-4D2C-896E-32F2EF3F3220}" dt="2022-05-27T07:38:46.293" v="49" actId="6549"/>
          <ac:spMkLst>
            <pc:docMk/>
            <pc:sldMk cId="2539429171" sldId="35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59.458" v="54" actId="27636"/>
        <pc:sldMkLst>
          <pc:docMk/>
          <pc:sldMk cId="1470183143" sldId="357"/>
        </pc:sldMkLst>
        <pc:spChg chg="mod">
          <ac:chgData name="Hilppa Iittiläinen" userId="f7572432-e0f1-4abb-81ed-7836843e2f2b" providerId="ADAL" clId="{EF1EBAA9-3D16-4D2C-896E-32F2EF3F3220}" dt="2022-05-27T07:38:59.458" v="54" actId="27636"/>
          <ac:spMkLst>
            <pc:docMk/>
            <pc:sldMk cId="1470183143" sldId="35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9:35.238" v="60" actId="6549"/>
        <pc:sldMkLst>
          <pc:docMk/>
          <pc:sldMk cId="765419282" sldId="358"/>
        </pc:sldMkLst>
        <pc:spChg chg="mod">
          <ac:chgData name="Hilppa Iittiläinen" userId="f7572432-e0f1-4abb-81ed-7836843e2f2b" providerId="ADAL" clId="{EF1EBAA9-3D16-4D2C-896E-32F2EF3F3220}" dt="2022-05-27T07:39:35.238" v="60" actId="6549"/>
          <ac:spMkLst>
            <pc:docMk/>
            <pc:sldMk cId="765419282" sldId="35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9:48.003" v="62" actId="14100"/>
        <pc:sldMkLst>
          <pc:docMk/>
          <pc:sldMk cId="4257097072" sldId="363"/>
        </pc:sldMkLst>
        <pc:spChg chg="mod">
          <ac:chgData name="Hilppa Iittiläinen" userId="f7572432-e0f1-4abb-81ed-7836843e2f2b" providerId="ADAL" clId="{EF1EBAA9-3D16-4D2C-896E-32F2EF3F3220}" dt="2022-05-27T07:39:48.003" v="62" actId="14100"/>
          <ac:spMkLst>
            <pc:docMk/>
            <pc:sldMk cId="4257097072" sldId="36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40:04.773" v="67" actId="14100"/>
        <pc:sldMkLst>
          <pc:docMk/>
          <pc:sldMk cId="1713885057" sldId="378"/>
        </pc:sldMkLst>
        <pc:spChg chg="mod">
          <ac:chgData name="Hilppa Iittiläinen" userId="f7572432-e0f1-4abb-81ed-7836843e2f2b" providerId="ADAL" clId="{EF1EBAA9-3D16-4D2C-896E-32F2EF3F3220}" dt="2022-05-27T07:40:04.773" v="67" actId="14100"/>
          <ac:spMkLst>
            <pc:docMk/>
            <pc:sldMk cId="1713885057" sldId="37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5:47.672" v="8" actId="20577"/>
        <pc:sldMkLst>
          <pc:docMk/>
          <pc:sldMk cId="2881530020" sldId="390"/>
        </pc:sldMkLst>
        <pc:spChg chg="mod">
          <ac:chgData name="Hilppa Iittiläinen" userId="f7572432-e0f1-4abb-81ed-7836843e2f2b" providerId="ADAL" clId="{EF1EBAA9-3D16-4D2C-896E-32F2EF3F3220}" dt="2022-05-27T07:35:47.672" v="8" actId="20577"/>
          <ac:spMkLst>
            <pc:docMk/>
            <pc:sldMk cId="2881530020" sldId="39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6:06.136" v="12" actId="20577"/>
        <pc:sldMkLst>
          <pc:docMk/>
          <pc:sldMk cId="3696122799" sldId="391"/>
        </pc:sldMkLst>
        <pc:spChg chg="mod">
          <ac:chgData name="Hilppa Iittiläinen" userId="f7572432-e0f1-4abb-81ed-7836843e2f2b" providerId="ADAL" clId="{EF1EBAA9-3D16-4D2C-896E-32F2EF3F3220}" dt="2022-05-27T07:36:06.136" v="12" actId="20577"/>
          <ac:spMkLst>
            <pc:docMk/>
            <pc:sldMk cId="3696122799" sldId="39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6:19.302" v="18" actId="6549"/>
        <pc:sldMkLst>
          <pc:docMk/>
          <pc:sldMk cId="828358674" sldId="392"/>
        </pc:sldMkLst>
        <pc:spChg chg="mod">
          <ac:chgData name="Hilppa Iittiläinen" userId="f7572432-e0f1-4abb-81ed-7836843e2f2b" providerId="ADAL" clId="{EF1EBAA9-3D16-4D2C-896E-32F2EF3F3220}" dt="2022-05-27T07:36:19.302" v="18" actId="6549"/>
          <ac:spMkLst>
            <pc:docMk/>
            <pc:sldMk cId="828358674" sldId="39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8:01.935" v="39" actId="14100"/>
        <pc:sldMkLst>
          <pc:docMk/>
          <pc:sldMk cId="571293126" sldId="395"/>
        </pc:sldMkLst>
        <pc:spChg chg="mod">
          <ac:chgData name="Hilppa Iittiläinen" userId="f7572432-e0f1-4abb-81ed-7836843e2f2b" providerId="ADAL" clId="{EF1EBAA9-3D16-4D2C-896E-32F2EF3F3220}" dt="2022-05-27T07:38:01.935" v="39" actId="14100"/>
          <ac:spMkLst>
            <pc:docMk/>
            <pc:sldMk cId="571293126" sldId="39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6:35.324" v="22" actId="6549"/>
        <pc:sldMkLst>
          <pc:docMk/>
          <pc:sldMk cId="1136671782" sldId="399"/>
        </pc:sldMkLst>
        <pc:spChg chg="mod">
          <ac:chgData name="Hilppa Iittiläinen" userId="f7572432-e0f1-4abb-81ed-7836843e2f2b" providerId="ADAL" clId="{EF1EBAA9-3D16-4D2C-896E-32F2EF3F3220}" dt="2022-05-27T07:36:35.324" v="22" actId="6549"/>
          <ac:spMkLst>
            <pc:docMk/>
            <pc:sldMk cId="1136671782" sldId="39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F1EBAA9-3D16-4D2C-896E-32F2EF3F3220}" dt="2022-05-27T07:36:46.789" v="24" actId="14100"/>
        <pc:sldMkLst>
          <pc:docMk/>
          <pc:sldMk cId="3083523487" sldId="400"/>
        </pc:sldMkLst>
        <pc:spChg chg="mod">
          <ac:chgData name="Hilppa Iittiläinen" userId="f7572432-e0f1-4abb-81ed-7836843e2f2b" providerId="ADAL" clId="{EF1EBAA9-3D16-4D2C-896E-32F2EF3F3220}" dt="2022-05-27T07:36:46.789" v="24" actId="14100"/>
          <ac:spMkLst>
            <pc:docMk/>
            <pc:sldMk cId="3083523487" sldId="400"/>
            <ac:spMk id="7" creationId="{C1F58099-9B24-4C58-826E-511BF2433727}"/>
          </ac:spMkLst>
        </pc:spChg>
      </pc:sldChg>
    </pc:docChg>
  </pc:docChgLst>
  <pc:docChgLst>
    <pc:chgData name="Hilppa Iittiläinen" userId="f7572432-e0f1-4abb-81ed-7836843e2f2b" providerId="ADAL" clId="{EA9368E7-E414-4E55-9751-665D7865AABE}"/>
    <pc:docChg chg="custSel modSld sldOrd">
      <pc:chgData name="Hilppa Iittiläinen" userId="f7572432-e0f1-4abb-81ed-7836843e2f2b" providerId="ADAL" clId="{EA9368E7-E414-4E55-9751-665D7865AABE}" dt="2022-06-18T16:49:23.741" v="19" actId="27636"/>
      <pc:docMkLst>
        <pc:docMk/>
      </pc:docMkLst>
      <pc:sldChg chg="modSp mod ord">
        <pc:chgData name="Hilppa Iittiläinen" userId="f7572432-e0f1-4abb-81ed-7836843e2f2b" providerId="ADAL" clId="{EA9368E7-E414-4E55-9751-665D7865AABE}" dt="2022-06-16T09:38:18.110" v="8" actId="20577"/>
        <pc:sldMkLst>
          <pc:docMk/>
          <pc:sldMk cId="0" sldId="258"/>
        </pc:sldMkLst>
        <pc:spChg chg="mod">
          <ac:chgData name="Hilppa Iittiläinen" userId="f7572432-e0f1-4abb-81ed-7836843e2f2b" providerId="ADAL" clId="{EA9368E7-E414-4E55-9751-665D7865AABE}" dt="2022-06-16T09:38:18.110" v="8" actId="20577"/>
          <ac:spMkLst>
            <pc:docMk/>
            <pc:sldMk cId="0" sldId="258"/>
            <ac:spMk id="103" creationId="{00000000-0000-0000-0000-000000000000}"/>
          </ac:spMkLst>
        </pc:spChg>
      </pc:sldChg>
      <pc:sldChg chg="delSp mod">
        <pc:chgData name="Hilppa Iittiläinen" userId="f7572432-e0f1-4abb-81ed-7836843e2f2b" providerId="ADAL" clId="{EA9368E7-E414-4E55-9751-665D7865AABE}" dt="2022-06-18T16:48:10.141" v="9" actId="478"/>
        <pc:sldMkLst>
          <pc:docMk/>
          <pc:sldMk cId="0" sldId="294"/>
        </pc:sldMkLst>
        <pc:spChg chg="del">
          <ac:chgData name="Hilppa Iittiläinen" userId="f7572432-e0f1-4abb-81ed-7836843e2f2b" providerId="ADAL" clId="{EA9368E7-E414-4E55-9751-665D7865AABE}" dt="2022-06-18T16:48:10.141" v="9" actId="478"/>
          <ac:spMkLst>
            <pc:docMk/>
            <pc:sldMk cId="0" sldId="294"/>
            <ac:spMk id="2" creationId="{C90DED50-AA76-F43F-34BD-9F3C66B0EAF0}"/>
          </ac:spMkLst>
        </pc:spChg>
      </pc:sldChg>
      <pc:sldChg chg="modSp mod">
        <pc:chgData name="Hilppa Iittiläinen" userId="f7572432-e0f1-4abb-81ed-7836843e2f2b" providerId="ADAL" clId="{EA9368E7-E414-4E55-9751-665D7865AABE}" dt="2022-06-18T16:49:01.123" v="16" actId="404"/>
        <pc:sldMkLst>
          <pc:docMk/>
          <pc:sldMk cId="17696905" sldId="340"/>
        </pc:sldMkLst>
        <pc:spChg chg="mod">
          <ac:chgData name="Hilppa Iittiläinen" userId="f7572432-e0f1-4abb-81ed-7836843e2f2b" providerId="ADAL" clId="{EA9368E7-E414-4E55-9751-665D7865AABE}" dt="2022-06-18T16:49:01.123" v="16" actId="404"/>
          <ac:spMkLst>
            <pc:docMk/>
            <pc:sldMk cId="17696905" sldId="34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9:05.609" v="17" actId="404"/>
        <pc:sldMkLst>
          <pc:docMk/>
          <pc:sldMk cId="45765080" sldId="341"/>
        </pc:sldMkLst>
        <pc:spChg chg="mod">
          <ac:chgData name="Hilppa Iittiläinen" userId="f7572432-e0f1-4abb-81ed-7836843e2f2b" providerId="ADAL" clId="{EA9368E7-E414-4E55-9751-665D7865AABE}" dt="2022-06-18T16:49:05.609" v="17" actId="404"/>
          <ac:spMkLst>
            <pc:docMk/>
            <pc:sldMk cId="45765080" sldId="34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47.730" v="12" actId="404"/>
        <pc:sldMkLst>
          <pc:docMk/>
          <pc:sldMk cId="4079994793" sldId="355"/>
        </pc:sldMkLst>
        <pc:spChg chg="mod">
          <ac:chgData name="Hilppa Iittiläinen" userId="f7572432-e0f1-4abb-81ed-7836843e2f2b" providerId="ADAL" clId="{EA9368E7-E414-4E55-9751-665D7865AABE}" dt="2022-06-18T16:48:47.730" v="12" actId="404"/>
          <ac:spMkLst>
            <pc:docMk/>
            <pc:sldMk cId="4079994793" sldId="35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52.616" v="13" actId="404"/>
        <pc:sldMkLst>
          <pc:docMk/>
          <pc:sldMk cId="2539429171" sldId="356"/>
        </pc:sldMkLst>
        <pc:spChg chg="mod">
          <ac:chgData name="Hilppa Iittiläinen" userId="f7572432-e0f1-4abb-81ed-7836843e2f2b" providerId="ADAL" clId="{EA9368E7-E414-4E55-9751-665D7865AABE}" dt="2022-06-18T16:48:52.616" v="13" actId="404"/>
          <ac:spMkLst>
            <pc:docMk/>
            <pc:sldMk cId="2539429171" sldId="35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56.851" v="15" actId="27636"/>
        <pc:sldMkLst>
          <pc:docMk/>
          <pc:sldMk cId="1470183143" sldId="357"/>
        </pc:sldMkLst>
        <pc:spChg chg="mod">
          <ac:chgData name="Hilppa Iittiläinen" userId="f7572432-e0f1-4abb-81ed-7836843e2f2b" providerId="ADAL" clId="{EA9368E7-E414-4E55-9751-665D7865AABE}" dt="2022-06-18T16:48:56.851" v="15" actId="27636"/>
          <ac:spMkLst>
            <pc:docMk/>
            <pc:sldMk cId="1470183143" sldId="35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21.040" v="10" actId="404"/>
        <pc:sldMkLst>
          <pc:docMk/>
          <pc:sldMk cId="492723371" sldId="375"/>
        </pc:sldMkLst>
        <pc:spChg chg="mod">
          <ac:chgData name="Hilppa Iittiläinen" userId="f7572432-e0f1-4abb-81ed-7836843e2f2b" providerId="ADAL" clId="{EA9368E7-E414-4E55-9751-665D7865AABE}" dt="2022-06-18T16:48:21.040" v="10" actId="404"/>
          <ac:spMkLst>
            <pc:docMk/>
            <pc:sldMk cId="492723371" sldId="37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EA9368E7-E414-4E55-9751-665D7865AABE}" dt="2022-06-18T16:49:23.741" v="19" actId="27636"/>
        <pc:sldMkLst>
          <pc:docMk/>
          <pc:sldMk cId="1713885057" sldId="378"/>
        </pc:sldMkLst>
        <pc:spChg chg="mod">
          <ac:chgData name="Hilppa Iittiläinen" userId="f7572432-e0f1-4abb-81ed-7836843e2f2b" providerId="ADAL" clId="{EA9368E7-E414-4E55-9751-665D7865AABE}" dt="2022-06-18T16:49:23.741" v="19" actId="27636"/>
          <ac:spMkLst>
            <pc:docMk/>
            <pc:sldMk cId="1713885057" sldId="37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EA9368E7-E414-4E55-9751-665D7865AABE}" dt="2022-06-18T16:48:41.063" v="11" actId="404"/>
        <pc:sldMkLst>
          <pc:docMk/>
          <pc:sldMk cId="571293126" sldId="395"/>
        </pc:sldMkLst>
        <pc:spChg chg="mod">
          <ac:chgData name="Hilppa Iittiläinen" userId="f7572432-e0f1-4abb-81ed-7836843e2f2b" providerId="ADAL" clId="{EA9368E7-E414-4E55-9751-665D7865AABE}" dt="2022-06-18T16:48:41.063" v="11" actId="404"/>
          <ac:spMkLst>
            <pc:docMk/>
            <pc:sldMk cId="571293126" sldId="395"/>
            <ac:spMk id="7" creationId="{C1F58099-9B24-4C58-826E-511BF24337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643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3596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8336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8392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9163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2498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8029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4454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068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891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032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1277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4438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342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1379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0921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628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5832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3142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156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6310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756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0937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56608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073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00315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63796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31224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21189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49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72910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5977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7938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07924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77355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5372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21046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7340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86641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9025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9516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05252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42478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87482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49318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1465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0422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250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2280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962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985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rankarakenteiset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742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Rankarakenteinen tasoelementti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Kantava runko koostuu puurangoista ja/tai palkeista</a:t>
            </a:r>
          </a:p>
          <a:p>
            <a:r>
              <a:rPr lang="fi-FI" dirty="0"/>
              <a:t>Rankojen ja palkkien k-jako pyritään sovittamaan villalevyjen leveyteen (k-jako 600 mm)</a:t>
            </a:r>
          </a:p>
          <a:p>
            <a:r>
              <a:rPr lang="fi-FI" dirty="0"/>
              <a:t>Tasoelementeille ei ole standardisoituja vakiomittoja</a:t>
            </a:r>
          </a:p>
          <a:p>
            <a:r>
              <a:rPr lang="fi-FI" dirty="0"/>
              <a:t>Tasoelementit valmistetaan tilauksesta suunnitelmien mukaan</a:t>
            </a:r>
          </a:p>
          <a:p>
            <a:r>
              <a:rPr lang="fi-FI" dirty="0"/>
              <a:t>Tasoelementit voivat olla vaaka- tai pystyelementtejä</a:t>
            </a:r>
          </a:p>
          <a:p>
            <a:pPr lvl="1"/>
            <a:r>
              <a:rPr lang="fi-FI" dirty="0"/>
              <a:t>Vaakaelementeillä syntyy vähemmän pystysaumoja kuin pystyelementeillä</a:t>
            </a:r>
          </a:p>
          <a:p>
            <a:pPr lvl="1"/>
            <a:r>
              <a:rPr lang="fi-FI" dirty="0"/>
              <a:t>Pystyelementeillä saadaan korkeampi tila kuin vaakaelementeillä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F6BAFD-3E97-6B13-9CEE-22D41956C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299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tasoelementin esivalmistusaste 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Rankarakenteiset tasoelementit pyritään varustelemaan tehtaalla mahdollisimman valmiiksi, jotta työtä saadaan pois työmaalta</a:t>
            </a:r>
          </a:p>
          <a:p>
            <a:r>
              <a:rPr lang="fi-FI" dirty="0"/>
              <a:t>Tyypillisesti tasoelementit sisältävät</a:t>
            </a:r>
          </a:p>
          <a:p>
            <a:pPr lvl="1"/>
            <a:r>
              <a:rPr lang="fi-FI" dirty="0"/>
              <a:t>Lämmöneristeet</a:t>
            </a:r>
          </a:p>
          <a:p>
            <a:pPr lvl="1"/>
            <a:r>
              <a:rPr lang="fi-FI" dirty="0"/>
              <a:t>Levytykset</a:t>
            </a:r>
          </a:p>
          <a:p>
            <a:pPr lvl="1"/>
            <a:r>
              <a:rPr lang="fi-FI" dirty="0"/>
              <a:t>Ulkoverhoukset (ulkoverhouspaneeli, levymäiset ulkoverhoukset jne.)</a:t>
            </a:r>
          </a:p>
          <a:p>
            <a:pPr lvl="1"/>
            <a:r>
              <a:rPr lang="fi-FI" dirty="0"/>
              <a:t>Ikkunat ja ulko-ovet sekä näiden pielirakenteet</a:t>
            </a:r>
          </a:p>
          <a:p>
            <a:pPr lvl="1"/>
            <a:r>
              <a:rPr lang="fi-FI" dirty="0"/>
              <a:t>Sähköasennukset</a:t>
            </a:r>
          </a:p>
          <a:p>
            <a:pPr lvl="1"/>
            <a:r>
              <a:rPr lang="fi-FI" dirty="0"/>
              <a:t>Talotekniikan läpivientituotteet</a:t>
            </a:r>
          </a:p>
          <a:p>
            <a:pPr lvl="1"/>
            <a:r>
              <a:rPr lang="fi-FI" dirty="0"/>
              <a:t>Saumatiivisteet (mahdollisesti)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05060DC-3B1A-37BD-1F21-5B4AC4500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840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Rankarakenteisten tasoelementtien koko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1278" cy="4351338"/>
          </a:xfrm>
        </p:spPr>
        <p:txBody>
          <a:bodyPr>
            <a:noAutofit/>
          </a:bodyPr>
          <a:lstStyle/>
          <a:p>
            <a:r>
              <a:rPr lang="fi-FI" dirty="0"/>
              <a:t>Seinäelementti (suuntaa-antava)</a:t>
            </a:r>
          </a:p>
          <a:p>
            <a:pPr lvl="1"/>
            <a:r>
              <a:rPr lang="fi-FI" dirty="0"/>
              <a:t>Korkeus ≤ 3,2 m </a:t>
            </a:r>
          </a:p>
          <a:p>
            <a:pPr lvl="1"/>
            <a:r>
              <a:rPr lang="fi-FI" dirty="0"/>
              <a:t>Pituus ≤ 12 m</a:t>
            </a:r>
          </a:p>
          <a:p>
            <a:r>
              <a:rPr lang="fi-FI" dirty="0"/>
              <a:t>Välipohjaelementti (suuntaa-antava)</a:t>
            </a:r>
            <a:endParaRPr lang="fi-FI" sz="3200" dirty="0"/>
          </a:p>
          <a:p>
            <a:pPr lvl="1"/>
            <a:r>
              <a:rPr lang="fi-FI" dirty="0"/>
              <a:t>Leveys ≤ 2,4 m…2,5 m</a:t>
            </a:r>
          </a:p>
          <a:p>
            <a:pPr lvl="1"/>
            <a:r>
              <a:rPr lang="fi-FI" dirty="0"/>
              <a:t>Pituus ≤ 12 m (jänneväli lyhyempi)</a:t>
            </a:r>
          </a:p>
          <a:p>
            <a:r>
              <a:rPr lang="fi-FI" dirty="0"/>
              <a:t>Yläpohjaelementti</a:t>
            </a:r>
          </a:p>
          <a:p>
            <a:pPr lvl="1"/>
            <a:r>
              <a:rPr lang="fi-FI" dirty="0"/>
              <a:t>Leveys ≤ 2,4 m…2,5 m</a:t>
            </a:r>
          </a:p>
          <a:p>
            <a:pPr lvl="1"/>
            <a:r>
              <a:rPr lang="fi-FI" dirty="0"/>
              <a:t>Pituus ≤ 12 m (jänneväli lyhyempi</a:t>
            </a:r>
            <a:r>
              <a:rPr lang="fi-FI" sz="2800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E27222-3158-3A0B-0534-57C81C4FC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7911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Rankarakenteisia seinäelementtejä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31575" y="1587125"/>
            <a:ext cx="5770930" cy="4327542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5534343" y="569922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12" y="1587442"/>
            <a:ext cx="3243444" cy="4324591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9131894" y="569922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CB94B03-DE81-C7FE-9A91-AF43D551D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9810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219" y="883506"/>
            <a:ext cx="3112662" cy="515895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0243" cy="4351338"/>
          </a:xfrm>
        </p:spPr>
        <p:txBody>
          <a:bodyPr>
            <a:normAutofit/>
          </a:bodyPr>
          <a:lstStyle/>
          <a:p>
            <a:r>
              <a:rPr lang="fi-FI" dirty="0"/>
              <a:t>Levytyksiä käytetään</a:t>
            </a:r>
          </a:p>
          <a:p>
            <a:pPr lvl="1"/>
            <a:r>
              <a:rPr lang="fi-FI" dirty="0"/>
              <a:t>Jäykistämiseen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Rankojen kantavuus</a:t>
            </a:r>
          </a:p>
          <a:p>
            <a:pPr lvl="1"/>
            <a:r>
              <a:rPr lang="fi-FI" dirty="0"/>
              <a:t>Tukipainekestävyys (usein mitoittava)</a:t>
            </a:r>
          </a:p>
          <a:p>
            <a:pPr lvl="1"/>
            <a:r>
              <a:rPr lang="fi-FI" dirty="0"/>
              <a:t>Nurjahduskestävyys</a:t>
            </a:r>
          </a:p>
          <a:p>
            <a:r>
              <a:rPr lang="fi-FI" dirty="0"/>
              <a:t>Ulkopuolen lämmöneristys</a:t>
            </a:r>
          </a:p>
          <a:p>
            <a:pPr lvl="1"/>
            <a:r>
              <a:rPr lang="fi-FI" dirty="0"/>
              <a:t>Parantaa lämpö- ja kosteusteknistä toimintaa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87A3EA-7CE2-2565-B1C6-6B2AFD0E2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0993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Levytyksiä käytetään</a:t>
            </a:r>
          </a:p>
          <a:p>
            <a:pPr lvl="1"/>
            <a:r>
              <a:rPr lang="fi-FI" dirty="0"/>
              <a:t>Jäykistämiseen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Rankojen kantavuus</a:t>
            </a:r>
          </a:p>
          <a:p>
            <a:pPr lvl="1"/>
            <a:r>
              <a:rPr lang="fi-FI" dirty="0"/>
              <a:t>Tukipainekestävyys (usein mitoittava)</a:t>
            </a:r>
          </a:p>
          <a:p>
            <a:pPr lvl="1"/>
            <a:r>
              <a:rPr lang="fi-FI" dirty="0"/>
              <a:t>Nurjahduskestävyys</a:t>
            </a:r>
          </a:p>
          <a:p>
            <a:r>
              <a:rPr lang="fi-FI" dirty="0"/>
              <a:t>Kaksoisrunko</a:t>
            </a:r>
          </a:p>
          <a:p>
            <a:pPr lvl="1"/>
            <a:r>
              <a:rPr lang="fi-FI" dirty="0"/>
              <a:t>Mahdollistaa tilojen välisen ilma-ääneneristävyyden </a:t>
            </a:r>
            <a:r>
              <a:rPr lang="fi-FI" i="1" dirty="0"/>
              <a:t>D</a:t>
            </a:r>
            <a:r>
              <a:rPr lang="fi-FI" baseline="-25000" dirty="0"/>
              <a:t>n,T,w</a:t>
            </a:r>
            <a:r>
              <a:rPr lang="fi-FI" dirty="0"/>
              <a:t> ≥ 55 dB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372" y="920574"/>
            <a:ext cx="3337397" cy="503016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7E72D0E-D61F-0BE0-6B77-7D26B4392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2512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481" y="927476"/>
            <a:ext cx="4697223" cy="522374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Levytyksiä käytetään</a:t>
            </a:r>
          </a:p>
          <a:p>
            <a:pPr lvl="1"/>
            <a:r>
              <a:rPr lang="fi-FI" dirty="0"/>
              <a:t>Jäykistämiseen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Rankojen kantavuus</a:t>
            </a:r>
          </a:p>
          <a:p>
            <a:pPr lvl="1"/>
            <a:r>
              <a:rPr lang="fi-FI" dirty="0"/>
              <a:t>Tukipainekestävyys (usein mitoittava)</a:t>
            </a:r>
          </a:p>
          <a:p>
            <a:pPr lvl="1"/>
            <a:r>
              <a:rPr lang="fi-FI" dirty="0"/>
              <a:t>Nurjahduskestävyys</a:t>
            </a:r>
          </a:p>
          <a:p>
            <a:r>
              <a:rPr lang="fi-FI" i="1" dirty="0"/>
              <a:t>Siksak</a:t>
            </a:r>
            <a:r>
              <a:rPr lang="fi-FI" dirty="0"/>
              <a:t>-runko mahdollistaa</a:t>
            </a:r>
          </a:p>
          <a:p>
            <a:pPr lvl="1"/>
            <a:r>
              <a:rPr lang="fi-FI" dirty="0"/>
              <a:t>Järeämmät seinärangat (nurjahduskestävyys)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EE0BC1-213D-C407-6109-74B589659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368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497" y="911396"/>
            <a:ext cx="4668745" cy="526556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i="1" dirty="0"/>
              <a:t>Siksak</a:t>
            </a:r>
            <a:r>
              <a:rPr lang="fi-FI" dirty="0"/>
              <a:t>-rungossa voidaan käyttää myös yhtenäisiä, runkopuoliskot kytkeviä, ohjauspuita</a:t>
            </a:r>
          </a:p>
          <a:p>
            <a:r>
              <a:rPr lang="fi-FI" dirty="0"/>
              <a:t>Tähän tulee kuitenkin olla </a:t>
            </a:r>
            <a:r>
              <a:rPr lang="fi-FI" dirty="0" err="1"/>
              <a:t>hyväk-syntä</a:t>
            </a:r>
            <a:r>
              <a:rPr lang="fi-FI" dirty="0"/>
              <a:t> kohteen </a:t>
            </a:r>
            <a:r>
              <a:rPr lang="fi-FI" dirty="0" err="1"/>
              <a:t>akustiikkasuunnit-telijalta</a:t>
            </a: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BEB0F95-D974-678C-76DB-3F20FB6C1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9529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946" y="1142999"/>
            <a:ext cx="2176932" cy="443607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pPr lvl="0"/>
            <a:r>
              <a:rPr lang="fi-FI" dirty="0">
                <a:solidFill>
                  <a:srgbClr val="0D0D0D"/>
                </a:solidFill>
              </a:rPr>
              <a:t>Levytyksiä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Jäykistämiseen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Rankojen kantavuus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Tukipainekestävyys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Nurjahduskestävyys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Ääneneristävyys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Saavutettava tilojen välisen ilma-ääneneristävyyden </a:t>
            </a:r>
            <a:r>
              <a:rPr lang="fi-FI" i="1" dirty="0">
                <a:solidFill>
                  <a:srgbClr val="0D0D0D"/>
                </a:solidFill>
              </a:rPr>
              <a:t>D</a:t>
            </a:r>
            <a:r>
              <a:rPr lang="fi-FI" baseline="-25000" dirty="0">
                <a:solidFill>
                  <a:srgbClr val="0D0D0D"/>
                </a:solidFill>
              </a:rPr>
              <a:t>n,T,w</a:t>
            </a:r>
            <a:r>
              <a:rPr lang="fi-FI" dirty="0">
                <a:solidFill>
                  <a:srgbClr val="0D0D0D"/>
                </a:solidFill>
              </a:rPr>
              <a:t> ≈ 40 dB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701069E-FA15-DE7F-E48C-F5F77EB50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6607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33" y="1217036"/>
            <a:ext cx="3628429" cy="467314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pPr lvl="0"/>
            <a:r>
              <a:rPr lang="fi-FI" dirty="0">
                <a:solidFill>
                  <a:srgbClr val="0D0D0D"/>
                </a:solidFill>
              </a:rPr>
              <a:t>Yläpinnan levyä käytetään 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Jäykistämiseen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Kipsilevyjä ja valua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Ripalaatan korkeuteen vaikuttaa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Värähtely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68A59D-A7DF-9D99-2005-CD7A709AE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434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020" y="1217262"/>
            <a:ext cx="3639704" cy="449459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Ripalaatan korkeuteen vaikuttaa</a:t>
            </a:r>
          </a:p>
          <a:p>
            <a:pPr lvl="1"/>
            <a:r>
              <a:rPr lang="fi-FI" dirty="0"/>
              <a:t>Värähtely (usein mitoittava)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5EE78FC-0C26-C489-56BC-22442EBC3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482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165" y="658932"/>
            <a:ext cx="3661200" cy="558411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Palkiston 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 (alapuolinen palo)</a:t>
            </a:r>
          </a:p>
          <a:p>
            <a:r>
              <a:rPr lang="fi-FI" dirty="0"/>
              <a:t>Kivivillalevyjä käytetään</a:t>
            </a:r>
          </a:p>
          <a:p>
            <a:pPr lvl="1"/>
            <a:r>
              <a:rPr lang="fi-FI" dirty="0"/>
              <a:t>Palotekniikkaan (yläpuolinen palo)</a:t>
            </a:r>
          </a:p>
          <a:p>
            <a:r>
              <a:rPr lang="fi-FI" dirty="0"/>
              <a:t>Palkiston korkeuteen vaikuttaa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4248B7-752A-54F2-E342-5502E4613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6439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440" y="747106"/>
            <a:ext cx="5280927" cy="547651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Ristikon 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 (alapuolinen palo)</a:t>
            </a:r>
          </a:p>
          <a:p>
            <a:r>
              <a:rPr lang="fi-FI" dirty="0"/>
              <a:t>Kivivillalevyjä käytetään</a:t>
            </a:r>
          </a:p>
          <a:p>
            <a:pPr lvl="1"/>
            <a:r>
              <a:rPr lang="fi-FI" dirty="0"/>
              <a:t>Palotekniikkaan (yläpuolinen palo)</a:t>
            </a:r>
          </a:p>
          <a:p>
            <a:r>
              <a:rPr lang="fi-FI" dirty="0"/>
              <a:t>Palkiston korkeuteen vaikuttaa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6EAE01E-63C5-13D2-8A4C-F46163B07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7909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3965" r="21858" b="2430"/>
          <a:stretch/>
        </p:blipFill>
        <p:spPr>
          <a:xfrm>
            <a:off x="6375401" y="1089689"/>
            <a:ext cx="5626628" cy="492805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Elementtisaumat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Ulkoverhous vaakapaneelilla</a:t>
            </a:r>
          </a:p>
          <a:p>
            <a:pPr lvl="1"/>
            <a:r>
              <a:rPr lang="fi-FI" dirty="0"/>
              <a:t>Mahdollistaa vaakasuuntaisten elementtisaumojen piilottamisen</a:t>
            </a:r>
          </a:p>
          <a:p>
            <a:pPr lvl="1"/>
            <a:r>
              <a:rPr lang="fi-FI" dirty="0"/>
              <a:t>Vaakapaneelin pystysaumat voidaan piilottaa esim. parvekkeen väliseinien taustalle</a:t>
            </a:r>
          </a:p>
          <a:p>
            <a:r>
              <a:rPr lang="fi-FI" dirty="0"/>
              <a:t>Seinäelementin runko ei saa jatkua ääntä eristävien seinien ja välipohjien ohi (sivutiesiirtymä)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6879B26-D900-DC36-B4C2-2C0CBC3E0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3673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5228" r="22314" b="3603"/>
          <a:stretch/>
        </p:blipFill>
        <p:spPr>
          <a:xfrm>
            <a:off x="6391132" y="1124464"/>
            <a:ext cx="5603780" cy="486238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Elementtisaumat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Ulkoverhous pystypaneelilla</a:t>
            </a:r>
          </a:p>
          <a:p>
            <a:pPr lvl="1"/>
            <a:r>
              <a:rPr lang="fi-FI" dirty="0"/>
              <a:t>Mahdollistaa pystysuuntaisten elementtisaumojen piilottamisen</a:t>
            </a:r>
          </a:p>
          <a:p>
            <a:pPr lvl="1"/>
            <a:r>
              <a:rPr lang="fi-FI" dirty="0"/>
              <a:t>Pystypaneelin vaakasaumat voidaan piilottaa esim. parvekkeen laatan taustalle</a:t>
            </a:r>
          </a:p>
          <a:p>
            <a:r>
              <a:rPr lang="fi-FI" dirty="0"/>
              <a:t>Seinäelementin runko ei saa jatkua ääntä eristävien seinien ja välipohjien ohi (sivutiesiirtymä)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622A1F-2032-96B0-507B-BED6E11A8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1747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Yksinkertaisimmillaan rankarakenteisen tasoelementin valmistus tapahtuu manuaalisesti </a:t>
            </a:r>
            <a:r>
              <a:rPr lang="fi-FI" dirty="0" err="1"/>
              <a:t>elementtipedillä</a:t>
            </a:r>
            <a:endParaRPr lang="fi-FI" dirty="0"/>
          </a:p>
          <a:p>
            <a:r>
              <a:rPr lang="fi-FI" dirty="0"/>
              <a:t>Rankojen työstössä voidaan hyödyntää CNC-tekniikkaa eri muodoissa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r="4850"/>
          <a:stretch/>
        </p:blipFill>
        <p:spPr>
          <a:xfrm>
            <a:off x="7073169" y="925966"/>
            <a:ext cx="4807853" cy="5067057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9" t="-1" r="12025" b="32312"/>
          <a:stretch/>
        </p:blipFill>
        <p:spPr>
          <a:xfrm>
            <a:off x="7073169" y="3838454"/>
            <a:ext cx="2392907" cy="197090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1" name="Suorakulmio 10"/>
          <p:cNvSpPr/>
          <p:nvPr/>
        </p:nvSpPr>
        <p:spPr>
          <a:xfrm>
            <a:off x="10004047" y="4389854"/>
            <a:ext cx="1122744" cy="8681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n>
                <a:solidFill>
                  <a:prstClr val="black"/>
                </a:solidFill>
              </a:ln>
              <a:noFill/>
            </a:endParaRPr>
          </a:p>
        </p:txBody>
      </p:sp>
      <p:cxnSp>
        <p:nvCxnSpPr>
          <p:cNvPr id="12" name="Suora yhdysviiva 11"/>
          <p:cNvCxnSpPr>
            <a:stCxn id="11" idx="1"/>
            <a:endCxn id="9" idx="3"/>
          </p:cNvCxnSpPr>
          <p:nvPr/>
        </p:nvCxnSpPr>
        <p:spPr>
          <a:xfrm flipH="1">
            <a:off x="9466076" y="4823905"/>
            <a:ext cx="5379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iruutu 12"/>
          <p:cNvSpPr txBox="1"/>
          <p:nvPr/>
        </p:nvSpPr>
        <p:spPr>
          <a:xfrm>
            <a:off x="10212860" y="5777579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6D4F5B-9B47-9F47-DFCE-1B25893C2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530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18760" cy="4351338"/>
          </a:xfrm>
        </p:spPr>
        <p:txBody>
          <a:bodyPr>
            <a:normAutofit/>
          </a:bodyPr>
          <a:lstStyle/>
          <a:p>
            <a:r>
              <a:rPr lang="fi-FI" dirty="0"/>
              <a:t>Rankarakenteisen seinäelementin valmistukseen on olemassa erilaisia automaattisia elementtilinjastoja</a:t>
            </a:r>
          </a:p>
          <a:p>
            <a:r>
              <a:rPr lang="fi-FI" dirty="0"/>
              <a:t>Linjastolla voidaan valmistaa</a:t>
            </a:r>
          </a:p>
          <a:p>
            <a:pPr lvl="1"/>
            <a:r>
              <a:rPr lang="fi-FI" dirty="0"/>
              <a:t>Pelkkä rankarunko</a:t>
            </a:r>
          </a:p>
          <a:p>
            <a:pPr lvl="1"/>
            <a:r>
              <a:rPr lang="fi-FI" dirty="0"/>
              <a:t>Koko elementti lämmöneristeineen ja levytyksineen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t="25774" r="-2" b="1873"/>
          <a:stretch/>
        </p:blipFill>
        <p:spPr>
          <a:xfrm>
            <a:off x="7055709" y="920578"/>
            <a:ext cx="4811882" cy="5072444"/>
          </a:xfrm>
          <a:prstGeom prst="rect">
            <a:avLst/>
          </a:prstGeom>
        </p:spPr>
      </p:pic>
      <p:sp>
        <p:nvSpPr>
          <p:cNvPr id="15" name="Tekstiruutu 14"/>
          <p:cNvSpPr txBox="1"/>
          <p:nvPr/>
        </p:nvSpPr>
        <p:spPr>
          <a:xfrm>
            <a:off x="10199428" y="5777579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85FD44A-C82F-764B-1D9B-08608E6DD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6122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Tasoelementtien kuljetus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83758" cy="4351338"/>
          </a:xfrm>
        </p:spPr>
        <p:txBody>
          <a:bodyPr>
            <a:normAutofit/>
          </a:bodyPr>
          <a:lstStyle/>
          <a:p>
            <a:r>
              <a:rPr lang="fi-FI" dirty="0"/>
              <a:t>2400…2450 mm leveät väli- ja yläpohjaelementit voidaan kuljettaa normaalina kuljetuksena</a:t>
            </a:r>
          </a:p>
          <a:p>
            <a:r>
              <a:rPr lang="fi-FI" dirty="0"/>
              <a:t>Yli 3 m korkeiden elementtien yhteydessä käytetään erikoiskalustoa (madallettu vaunu)</a:t>
            </a:r>
          </a:p>
          <a:p>
            <a:r>
              <a:rPr lang="fi-FI" dirty="0"/>
              <a:t>Katetun kuljetuskaluston avulla voidaan vähentää elementtien suojamuovin kertymistä työmaalle</a:t>
            </a:r>
          </a:p>
        </p:txBody>
      </p:sp>
      <p:pic>
        <p:nvPicPr>
          <p:cNvPr id="57" name="Kuva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1" t="5858" r="12947" b="10988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</p:spPr>
      </p:pic>
      <p:sp>
        <p:nvSpPr>
          <p:cNvPr id="58" name="Tekstiruutu 57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cxnSp>
        <p:nvCxnSpPr>
          <p:cNvPr id="59" name="Suora nuoliyhdysviiva 58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iruutu 59"/>
          <p:cNvSpPr txBox="1"/>
          <p:nvPr/>
        </p:nvSpPr>
        <p:spPr>
          <a:xfrm rot="16200000">
            <a:off x="10048912" y="2795118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3000</a:t>
            </a:r>
          </a:p>
        </p:txBody>
      </p:sp>
      <p:cxnSp>
        <p:nvCxnSpPr>
          <p:cNvPr id="61" name="Suora nuoliyhdysviiva 60"/>
          <p:cNvCxnSpPr/>
          <p:nvPr/>
        </p:nvCxnSpPr>
        <p:spPr>
          <a:xfrm flipV="1">
            <a:off x="7577782" y="1367575"/>
            <a:ext cx="2579471" cy="1159741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iruutu 61"/>
          <p:cNvSpPr txBox="1"/>
          <p:nvPr/>
        </p:nvSpPr>
        <p:spPr>
          <a:xfrm rot="20154954">
            <a:off x="8154169" y="1718194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13600 </a:t>
            </a:r>
          </a:p>
        </p:txBody>
      </p:sp>
      <p:cxnSp>
        <p:nvCxnSpPr>
          <p:cNvPr id="63" name="Suora yhdysviiva 62"/>
          <p:cNvCxnSpPr/>
          <p:nvPr/>
        </p:nvCxnSpPr>
        <p:spPr>
          <a:xfrm flipV="1">
            <a:off x="10157253" y="1315994"/>
            <a:ext cx="0" cy="278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uora yhdysviiva 63"/>
          <p:cNvCxnSpPr/>
          <p:nvPr/>
        </p:nvCxnSpPr>
        <p:spPr>
          <a:xfrm>
            <a:off x="10151075" y="1604430"/>
            <a:ext cx="575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uora yhdysviiva 64"/>
          <p:cNvCxnSpPr/>
          <p:nvPr/>
        </p:nvCxnSpPr>
        <p:spPr>
          <a:xfrm>
            <a:off x="10151075" y="4285850"/>
            <a:ext cx="575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uora yhdysviiva 65"/>
          <p:cNvCxnSpPr/>
          <p:nvPr/>
        </p:nvCxnSpPr>
        <p:spPr>
          <a:xfrm flipV="1">
            <a:off x="7580870" y="2434281"/>
            <a:ext cx="0" cy="2763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uora nuoliyhdysviiva 66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kstiruutu 67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2450 </a:t>
            </a:r>
          </a:p>
        </p:txBody>
      </p:sp>
      <p:cxnSp>
        <p:nvCxnSpPr>
          <p:cNvPr id="69" name="Suora yhdysviiva 68"/>
          <p:cNvCxnSpPr/>
          <p:nvPr/>
        </p:nvCxnSpPr>
        <p:spPr>
          <a:xfrm flipV="1">
            <a:off x="11794522" y="1536359"/>
            <a:ext cx="0" cy="2800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B76DBBA-E88C-6C69-35F1-C3895C3FC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8358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Rankarakenteisten elementtien perustus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Kantavien rankaseinien alla tulee olla jatkuva perustus</a:t>
            </a:r>
          </a:p>
          <a:p>
            <a:r>
              <a:rPr lang="fi-FI" dirty="0"/>
              <a:t>Perustustyypit</a:t>
            </a:r>
          </a:p>
          <a:p>
            <a:pPr lvl="1"/>
            <a:r>
              <a:rPr lang="fi-FI" dirty="0"/>
              <a:t>Maanvarainen matalaperustus</a:t>
            </a:r>
          </a:p>
          <a:p>
            <a:pPr lvl="1"/>
            <a:r>
              <a:rPr lang="fi-FI" dirty="0"/>
              <a:t>Tuuletettu alapohja</a:t>
            </a:r>
          </a:p>
          <a:p>
            <a:pPr lvl="1"/>
            <a:r>
              <a:rPr lang="fi-FI" dirty="0"/>
              <a:t>Kellari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Seinän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20844" r="11014" b="10825"/>
          <a:stretch/>
        </p:blipFill>
        <p:spPr>
          <a:xfrm>
            <a:off x="6388442" y="2213855"/>
            <a:ext cx="5369011" cy="28205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F9FC2A4-4AD9-E130-4420-15710D476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7441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Teollisesti liimaamalla valmistettua LVL-ripalaattaa tai LVL-avokotelolaattaa käytettäessä jänneväli L ≤ 7 m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459" y="1904141"/>
            <a:ext cx="4745326" cy="299601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4A5523-8D92-FA93-478A-3800720E2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6671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Teolliset rakennusjärjestelmät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003" y="1537039"/>
            <a:ext cx="4513014" cy="457691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618205" cy="4958235"/>
          </a:xfrm>
        </p:spPr>
        <p:txBody>
          <a:bodyPr>
            <a:normAutofit/>
          </a:bodyPr>
          <a:lstStyle/>
          <a:p>
            <a:r>
              <a:rPr lang="fi-FI" dirty="0"/>
              <a:t>Teollisesti liimaamalla valmistettu LVL-ripalaatta ja LVL-avokotelolaatta kannatetaan yläpinnan levystä</a:t>
            </a:r>
          </a:p>
          <a:p>
            <a:r>
              <a:rPr lang="fi-FI" dirty="0"/>
              <a:t>Tukialueella tulee yleisesti aina huomioida</a:t>
            </a:r>
          </a:p>
          <a:p>
            <a:pPr lvl="1"/>
            <a:r>
              <a:rPr lang="fi-FI" dirty="0"/>
              <a:t>Palotekniset seikat</a:t>
            </a:r>
          </a:p>
          <a:p>
            <a:pPr lvl="1"/>
            <a:r>
              <a:rPr lang="fi-FI" dirty="0"/>
              <a:t>Akustiset seikat (sivutiesiirtymä)</a:t>
            </a:r>
          </a:p>
          <a:p>
            <a:pPr lvl="1"/>
            <a:r>
              <a:rPr lang="fi-FI" dirty="0"/>
              <a:t>Kantavuus pystykuormille</a:t>
            </a:r>
          </a:p>
          <a:p>
            <a:pPr lvl="1"/>
            <a:r>
              <a:rPr lang="fi-FI" dirty="0"/>
              <a:t>Painuman minimointi</a:t>
            </a:r>
          </a:p>
          <a:p>
            <a:pPr lvl="1"/>
            <a:r>
              <a:rPr lang="fi-FI" dirty="0"/>
              <a:t>Vaakakuormien välittyminen </a:t>
            </a:r>
          </a:p>
          <a:p>
            <a:pPr lvl="1"/>
            <a:r>
              <a:rPr lang="fi-FI" dirty="0"/>
              <a:t>Jatkuvan sortuman estäminen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3365393-11BA-7558-5CAE-3D37E31CC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4562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40680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Palkkirakenteista välipohjaa käytettäessä jänneväli L ≤ 6 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47" y="1424710"/>
            <a:ext cx="4792361" cy="480785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33785C8-7321-1D24-F320-221049801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3523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6672" r="26672" b="8026"/>
          <a:stretch/>
        </p:blipFill>
        <p:spPr>
          <a:xfrm>
            <a:off x="6309107" y="1027906"/>
            <a:ext cx="5521412" cy="513051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470908" cy="4908807"/>
          </a:xfrm>
        </p:spPr>
        <p:txBody>
          <a:bodyPr>
            <a:normAutofit/>
          </a:bodyPr>
          <a:lstStyle/>
          <a:p>
            <a:r>
              <a:rPr lang="fi-FI" sz="2600" dirty="0"/>
              <a:t>NR-ristikkoon lovettu </a:t>
            </a:r>
            <a:r>
              <a:rPr lang="fi-FI" sz="2600" dirty="0" err="1"/>
              <a:t>ristiinviilutettu</a:t>
            </a:r>
            <a:r>
              <a:rPr lang="fi-FI" sz="2600" dirty="0"/>
              <a:t> LVL-palkki seinän päällä</a:t>
            </a:r>
          </a:p>
          <a:p>
            <a:pPr lvl="1"/>
            <a:r>
              <a:rPr lang="fi-FI" dirty="0"/>
              <a:t>Vältetään seinärankoihin lovettu palkki ja erilliset aukkopalkit</a:t>
            </a:r>
          </a:p>
          <a:p>
            <a:r>
              <a:rPr lang="fi-FI" sz="2600" dirty="0" err="1"/>
              <a:t>Ristiinviilutettu</a:t>
            </a:r>
            <a:r>
              <a:rPr lang="fi-FI" sz="2600" dirty="0"/>
              <a:t> LVL-palkki mahdollistaa suuren tukipainekestävyyden NR-ristikolle</a:t>
            </a:r>
          </a:p>
          <a:p>
            <a:r>
              <a:rPr lang="fi-FI" sz="2600" dirty="0"/>
              <a:t>NR-ristikoihin lovettua LVL-palkkia voidaan hyödyntää nostopalkkina, kun NR-yläpohja </a:t>
            </a:r>
            <a:r>
              <a:rPr lang="fi-FI" sz="2600" dirty="0" err="1"/>
              <a:t>elementoidaan</a:t>
            </a:r>
            <a:r>
              <a:rPr lang="fi-FI" sz="2600" dirty="0"/>
              <a:t> lohkoihin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5045B9A-942B-1045-94CA-22BBA2F87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9431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Seinän lovettu palkki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Välipohjan kannatusta varten seinärungon yläpäähän tarvitaan palkki</a:t>
            </a:r>
          </a:p>
          <a:p>
            <a:r>
              <a:rPr lang="fi-FI" dirty="0"/>
              <a:t>Palkki lovetaan seinärankoihin</a:t>
            </a:r>
          </a:p>
          <a:p>
            <a:r>
              <a:rPr lang="fi-FI" dirty="0"/>
              <a:t>Kyseistä palkki voidaan käyttää myös ylemmän kerroksen seinärankojen kuormituksen siirtoon, mutta tällöin palkista tulee huomattavasti korkeampi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3152" r="18615" b="4416"/>
          <a:stretch/>
        </p:blipFill>
        <p:spPr>
          <a:xfrm>
            <a:off x="5946096" y="1118287"/>
            <a:ext cx="6086697" cy="481295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B778C7-F67C-6891-D616-16616F3B7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4405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3" t="3873" r="22669" b="5499"/>
          <a:stretch/>
        </p:blipFill>
        <p:spPr>
          <a:xfrm>
            <a:off x="6382265" y="969845"/>
            <a:ext cx="5609967" cy="529361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alastuonti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Päällekkäiset seinärangat tulisi suunnitella samalle kohdalle </a:t>
            </a:r>
          </a:p>
          <a:p>
            <a:r>
              <a:rPr lang="fi-FI" dirty="0"/>
              <a:t>Päällekkäiset aukot tulisi suunnitella samalle kohdalle</a:t>
            </a:r>
          </a:p>
          <a:p>
            <a:r>
              <a:rPr lang="fi-FI" dirty="0"/>
              <a:t>Aukkojen pieliin tarvitaan useampia rankoja</a:t>
            </a:r>
          </a:p>
          <a:p>
            <a:r>
              <a:rPr lang="fi-FI" dirty="0"/>
              <a:t>Tukipainekestävyys on merkittävässä asemassa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8A7F5C-7549-78BF-1362-A8FE94BD3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339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2250" r="20135" b="1978"/>
          <a:stretch/>
        </p:blipFill>
        <p:spPr>
          <a:xfrm>
            <a:off x="6019800" y="1027906"/>
            <a:ext cx="6030097" cy="528318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alastuonti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Aukkojen pielirankojen kuormitusta ei tulisi tuoda alemman aukon päälle</a:t>
            </a:r>
          </a:p>
          <a:p>
            <a:r>
              <a:rPr lang="fi-FI" dirty="0"/>
              <a:t>Kapeammalle aukolle voidaan varata leveämpi tila, jolloin päällekkäiset rangat saadaan samalle kohdalle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FC06F86-2E05-9549-1F1F-6EF271D39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0537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Seinärangan tukipainekestävyys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753232" cy="4914986"/>
          </a:xfrm>
        </p:spPr>
        <p:txBody>
          <a:bodyPr>
            <a:normAutofit/>
          </a:bodyPr>
          <a:lstStyle/>
          <a:p>
            <a:r>
              <a:rPr lang="fi-FI" sz="2400" dirty="0"/>
              <a:t>Rankarakenteisessa seinässä seinärangat tukeutuvat ala- ja yläohjauspuihin</a:t>
            </a:r>
          </a:p>
          <a:p>
            <a:r>
              <a:rPr lang="fi-FI" sz="2400" dirty="0"/>
              <a:t>Tukipainekestävyys on usein mitoittava tekijä seinärangan mitoituksessa</a:t>
            </a:r>
          </a:p>
          <a:p>
            <a:r>
              <a:rPr lang="fi-FI" sz="2400" dirty="0"/>
              <a:t>Tukipainekestävyyden määrittelee </a:t>
            </a:r>
          </a:p>
          <a:p>
            <a:pPr lvl="1"/>
            <a:r>
              <a:rPr lang="fi-FI" sz="2000" dirty="0"/>
              <a:t>Rangan poikkileikkauksen koko</a:t>
            </a:r>
          </a:p>
          <a:p>
            <a:pPr lvl="1"/>
            <a:r>
              <a:rPr lang="fi-FI" sz="2000" dirty="0"/>
              <a:t>Ohjauspuiden poikittainen puristuslujuus </a:t>
            </a:r>
          </a:p>
          <a:p>
            <a:endParaRPr lang="fi-FI" sz="2400" dirty="0"/>
          </a:p>
        </p:txBody>
      </p:sp>
      <p:pic>
        <p:nvPicPr>
          <p:cNvPr id="8" name="Video_Tukipain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6" end="3353.7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8377" y="1993429"/>
            <a:ext cx="6013623" cy="3382663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10523838" y="5160648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Video: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87873AA-6E0E-69E0-3BE2-DB8892E43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129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nurjahdus tasosta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38216" cy="4351338"/>
          </a:xfrm>
        </p:spPr>
        <p:txBody>
          <a:bodyPr>
            <a:normAutofit/>
          </a:bodyPr>
          <a:lstStyle/>
          <a:p>
            <a:r>
              <a:rPr lang="fi-FI" dirty="0"/>
              <a:t>Seinärangan nurjahduskestävyyttä voidaan kasvattaa </a:t>
            </a:r>
          </a:p>
          <a:p>
            <a:pPr lvl="1"/>
            <a:r>
              <a:rPr lang="fi-FI" dirty="0"/>
              <a:t>Rangan poikkileikkausta suurentamalla</a:t>
            </a:r>
          </a:p>
          <a:p>
            <a:pPr lvl="1"/>
            <a:r>
              <a:rPr lang="fi-FI" dirty="0"/>
              <a:t>Käyttämällä useampia rankoja rinnakkain</a:t>
            </a:r>
          </a:p>
          <a:p>
            <a:r>
              <a:rPr lang="fi-FI" dirty="0"/>
              <a:t>Useampien rinnakkaisten rankojen käyttö heikentää hieman ulkoseinän U-arvoa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0193" r="25861" b="9651"/>
          <a:stretch/>
        </p:blipFill>
        <p:spPr>
          <a:xfrm>
            <a:off x="6592748" y="1339293"/>
            <a:ext cx="5288274" cy="478206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64E8DD6-ED08-0DD6-6DA4-F6F336976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9107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nurjahdus tasossa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Seinärangan nurjahdus tasossa voidaan estää seinän levytyksellä</a:t>
            </a:r>
          </a:p>
          <a:p>
            <a:r>
              <a:rPr lang="fi-FI" dirty="0"/>
              <a:t>Kaikki seinässä olevat rangat tulee kiinnittää levytykseen (myös rinnakkaiset)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3" t="11727" r="32398" b="7846"/>
          <a:stretch/>
        </p:blipFill>
        <p:spPr>
          <a:xfrm>
            <a:off x="7009053" y="1554763"/>
            <a:ext cx="4234520" cy="448627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B23001C-19EB-C123-275F-4E740B8C2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7403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12179" r="29713" b="10734"/>
          <a:stretch/>
        </p:blipFill>
        <p:spPr>
          <a:xfrm>
            <a:off x="6862621" y="1569308"/>
            <a:ext cx="4491179" cy="425690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nurjahdus tasossa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5812537" cy="4828489"/>
          </a:xfrm>
        </p:spPr>
        <p:txBody>
          <a:bodyPr>
            <a:normAutofit/>
          </a:bodyPr>
          <a:lstStyle/>
          <a:p>
            <a:r>
              <a:rPr lang="fi-FI" dirty="0"/>
              <a:t>Seinärankojen nurjahduspituutta voidaan lyhentää rankojen välissä olevilla palikoilla</a:t>
            </a:r>
          </a:p>
          <a:p>
            <a:r>
              <a:rPr lang="fi-FI" dirty="0"/>
              <a:t>Palikoille tulee suunnitella vaaka-suuntainen tuki, joka pystyy vastaanottamaan tukeen kohdistuvan voiman </a:t>
            </a:r>
          </a:p>
          <a:p>
            <a:pPr lvl="1"/>
            <a:r>
              <a:rPr lang="fi-FI" dirty="0"/>
              <a:t>Tuen kestävyys</a:t>
            </a:r>
          </a:p>
          <a:p>
            <a:pPr lvl="1"/>
            <a:r>
              <a:rPr lang="fi-FI" dirty="0"/>
              <a:t>Tuen jäykkyys </a:t>
            </a:r>
          </a:p>
          <a:p>
            <a:pPr lvl="1"/>
            <a:r>
              <a:rPr lang="fi-FI" dirty="0"/>
              <a:t>Jäykkyydelle on mitoitusehto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6C9E45-24D0-3D57-578A-2D0299923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7854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Tekijät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</a:t>
            </a:r>
            <a:r>
              <a:rPr lang="fi-FI"/>
              <a:t>: 1.7.2021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71DE637-6237-31B0-8E2E-E3DDE00C8FA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Taivutetun rangan puristettu tukematon reuna voi kiepahtaa</a:t>
            </a:r>
          </a:p>
          <a:p>
            <a:r>
              <a:rPr lang="fi-FI" dirty="0"/>
              <a:t>Rankojen kiepahdus voidaan estää rankojen puristetulla reunalla olevalla levytyksellä</a:t>
            </a:r>
          </a:p>
          <a:p>
            <a:r>
              <a:rPr lang="fi-FI" dirty="0"/>
              <a:t>Kaikki seinässä olevat rangat tulee kiinnittää levytykseen (myös rinnakkaiset)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6" name="Kuva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6" t="15247" r="32905" b="13713"/>
          <a:stretch/>
        </p:blipFill>
        <p:spPr>
          <a:xfrm>
            <a:off x="7324977" y="1414849"/>
            <a:ext cx="3464163" cy="43001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790482-87A4-3BE9-7E42-72151ABDF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4906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5" t="14706" r="29763" b="12810"/>
          <a:stretch/>
        </p:blipFill>
        <p:spPr>
          <a:xfrm>
            <a:off x="7259594" y="1414849"/>
            <a:ext cx="4022124" cy="435278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Rankaseinän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85689" cy="4945878"/>
          </a:xfrm>
        </p:spPr>
        <p:txBody>
          <a:bodyPr>
            <a:normAutofit/>
          </a:bodyPr>
          <a:lstStyle/>
          <a:p>
            <a:r>
              <a:rPr lang="fi-FI" sz="2400" dirty="0"/>
              <a:t>Seinärankojen kiepahduspituutta voidaan lyhentää rankojen välissä olevilla palikoilla</a:t>
            </a:r>
          </a:p>
          <a:p>
            <a:r>
              <a:rPr lang="fi-FI" sz="2400" dirty="0"/>
              <a:t>Palikoille tulee suunnitella vaaka-suuntainen tuki, joka pystyy vastaanottamaan tukeen kohdistuvan voiman </a:t>
            </a:r>
          </a:p>
          <a:p>
            <a:pPr lvl="1"/>
            <a:r>
              <a:rPr lang="fi-FI" sz="2000" dirty="0"/>
              <a:t>Tuen kestävyys ja jäykkyys</a:t>
            </a:r>
          </a:p>
          <a:p>
            <a:pPr lvl="1"/>
            <a:r>
              <a:rPr lang="fi-FI" sz="2000" dirty="0"/>
              <a:t>Jäykkyydelle on mitoitusehto</a:t>
            </a:r>
          </a:p>
          <a:p>
            <a:r>
              <a:rPr lang="fi-FI" sz="2400" dirty="0"/>
              <a:t>Tukena toimii esim. jäykistävä levytys, johon palikat kiinnitetään</a:t>
            </a:r>
          </a:p>
          <a:p>
            <a:endParaRPr lang="fi-FI"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67FC1D-3CA5-DBEC-7390-57A4F26EA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9994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Palkin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Taivutetun palkin puristettu tukematon reuna voi kiepahtaa</a:t>
            </a:r>
          </a:p>
          <a:p>
            <a:r>
              <a:rPr lang="fi-FI" dirty="0"/>
              <a:t>Palkkien kiepahdus voidaan estää palkkien puristetulla reunalla olevalla levytyksellä</a:t>
            </a:r>
          </a:p>
          <a:p>
            <a:r>
              <a:rPr lang="fi-FI" dirty="0"/>
              <a:t>Kaikki palkit tulee kiinnittää levytykseen (myös rinnakkaiset)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13262" r="24291" b="10824"/>
          <a:stretch/>
        </p:blipFill>
        <p:spPr>
          <a:xfrm>
            <a:off x="6147486" y="1381247"/>
            <a:ext cx="5845756" cy="421636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441BDCB-4930-0EE8-6225-302A61B1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9676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13532" r="27382" b="15790"/>
          <a:stretch/>
        </p:blipFill>
        <p:spPr>
          <a:xfrm>
            <a:off x="6148986" y="1408671"/>
            <a:ext cx="5999031" cy="418276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Palkin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83427" cy="4902630"/>
          </a:xfrm>
        </p:spPr>
        <p:txBody>
          <a:bodyPr>
            <a:normAutofit/>
          </a:bodyPr>
          <a:lstStyle/>
          <a:p>
            <a:r>
              <a:rPr lang="fi-FI" sz="2400" dirty="0"/>
              <a:t>Palkkien kiepahduspituutta voidaan lyhentää palkkien välissä olevilla palikoilla</a:t>
            </a:r>
          </a:p>
          <a:p>
            <a:r>
              <a:rPr lang="fi-FI" sz="2400" dirty="0"/>
              <a:t>Palikoille tulee suunnitella vaakasuuntainen tuki, joka pystyy vastaanottamaan tukeen kohdistuvan voiman </a:t>
            </a:r>
          </a:p>
          <a:p>
            <a:pPr lvl="1"/>
            <a:r>
              <a:rPr lang="fi-FI" sz="2000" dirty="0"/>
              <a:t>Tuen kestävyys ja jäykkyys </a:t>
            </a:r>
          </a:p>
          <a:p>
            <a:pPr lvl="1"/>
            <a:r>
              <a:rPr lang="fi-FI" sz="2000" dirty="0"/>
              <a:t>Jäykkyydelle on mitoitusehto</a:t>
            </a:r>
          </a:p>
          <a:p>
            <a:r>
              <a:rPr lang="fi-FI" sz="2400" dirty="0"/>
              <a:t>Tukena toimii esim. jäykistävä levytys, johon palikat kiinnitetään</a:t>
            </a:r>
          </a:p>
          <a:p>
            <a:endParaRPr lang="fi-FI" sz="24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A2B86DC-2E06-035D-B9EC-2751EC078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9429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t="14254" r="29764" b="17956"/>
          <a:stretch/>
        </p:blipFill>
        <p:spPr>
          <a:xfrm>
            <a:off x="6148986" y="1310068"/>
            <a:ext cx="6006149" cy="431225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Palkin kiepahdus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432854" cy="4958235"/>
          </a:xfrm>
        </p:spPr>
        <p:txBody>
          <a:bodyPr>
            <a:normAutofit/>
          </a:bodyPr>
          <a:lstStyle/>
          <a:p>
            <a:r>
              <a:rPr lang="fi-FI" sz="2400" dirty="0"/>
              <a:t>Palkkien kiepahduspituutta voidaan lyhentää palkkien päälle asennetuilla soiroilla</a:t>
            </a:r>
          </a:p>
          <a:p>
            <a:r>
              <a:rPr lang="fi-FI" sz="2400" dirty="0"/>
              <a:t>Soiroille tulee suunnitella vaakasuuntainen tuki, joka pystyy vastaanottamaan tukeen kohdistuvan voiman </a:t>
            </a:r>
          </a:p>
          <a:p>
            <a:pPr lvl="1"/>
            <a:r>
              <a:rPr lang="fi-FI" sz="2000" dirty="0"/>
              <a:t>Tuen kestävyys ja jäykkyys </a:t>
            </a:r>
          </a:p>
          <a:p>
            <a:pPr lvl="1"/>
            <a:r>
              <a:rPr lang="fi-FI" sz="2000" dirty="0"/>
              <a:t>Jäykkyydelle on mitoitusehto</a:t>
            </a:r>
          </a:p>
          <a:p>
            <a:r>
              <a:rPr lang="fi-FI" sz="2400" dirty="0"/>
              <a:t>Soirojen ja niiden liitosten palonkestävyys on suhteellisen heikko</a:t>
            </a:r>
          </a:p>
          <a:p>
            <a:endParaRPr lang="fi-FI" sz="24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866B84F-EA02-898E-5EDC-F4CCB2191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0183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7756" r="10102" b="7665"/>
          <a:stretch/>
        </p:blipFill>
        <p:spPr>
          <a:xfrm>
            <a:off x="6200826" y="1846761"/>
            <a:ext cx="5813854" cy="374147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Rankaseinissä levyjäykisteenä toimii sisäpuolen levytys</a:t>
            </a:r>
          </a:p>
          <a:p>
            <a:r>
              <a:rPr lang="fi-FI" sz="2400" dirty="0"/>
              <a:t>Jäykistävä levytys tulee kiinnittää suoraan kantavaan runkoon, jotta kestävyys ja jäykkyys saadaan madollisimman suureksi </a:t>
            </a:r>
          </a:p>
          <a:p>
            <a:r>
              <a:rPr lang="fi-FI" sz="2400" dirty="0"/>
              <a:t>Jäykistäväksi levyksi suositellaan puulevyjä (vaneri, LVL, OSB)</a:t>
            </a:r>
          </a:p>
          <a:p>
            <a:r>
              <a:rPr lang="fi-FI" sz="2400" dirty="0"/>
              <a:t>Aukkojen kohdat eivät toimi jäykistävänä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CD5338-B048-6165-2D41-C0DD0D1C9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96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5860" r="9847" b="6943"/>
          <a:stretch/>
        </p:blipFill>
        <p:spPr>
          <a:xfrm>
            <a:off x="6218968" y="1872054"/>
            <a:ext cx="5779443" cy="367782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Palkkirakenteisessa välipohjassa levyjäykisteenä toimii palkiston päällä oleva levytys</a:t>
            </a:r>
          </a:p>
          <a:p>
            <a:r>
              <a:rPr lang="fi-FI" sz="2400" dirty="0"/>
              <a:t>Välipohjat tulee katkaista huoneistojen välisten seinien kohdalla (akustiikka ja värähtely)</a:t>
            </a:r>
          </a:p>
          <a:p>
            <a:r>
              <a:rPr lang="fi-FI" sz="2400" dirty="0"/>
              <a:t>Huoneistojen kokoiset jäykis-tävät välipohjat tulee kytkeä toisiinsa siten, että syntyy yhtenäinen kokonaisuus</a:t>
            </a:r>
          </a:p>
          <a:p>
            <a:endParaRPr lang="fi-FI" sz="2400" dirty="0"/>
          </a:p>
          <a:p>
            <a:endParaRPr lang="fi-FI" sz="2400" dirty="0"/>
          </a:p>
          <a:p>
            <a:endParaRPr lang="fi-FI"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D853C72-5073-7045-ADA0-B3D27EF15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765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7485" r="23328" b="7936"/>
          <a:stretch/>
        </p:blipFill>
        <p:spPr>
          <a:xfrm>
            <a:off x="6320481" y="1278435"/>
            <a:ext cx="5614579" cy="497716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Jäykistävien seinien tulisi olla mahdollisimman pitkiä, jotta ankkurointivoimat saadaan pienemmäksi </a:t>
            </a:r>
          </a:p>
          <a:p>
            <a:r>
              <a:rPr lang="fi-FI" dirty="0"/>
              <a:t>Jäykistävien seinien tulisi sijaita mahdollisimman tasaisesti koko rakennuksen alueella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2722E54-8998-EB4D-CF76-C5E37B003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0266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seinän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5137"/>
          <a:stretch/>
        </p:blipFill>
        <p:spPr>
          <a:xfrm>
            <a:off x="1512535" y="1600200"/>
            <a:ext cx="9166930" cy="45664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5E994C7-40BD-88AF-C83C-B3BC24299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2066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5680" r="12483" b="5318"/>
          <a:stretch/>
        </p:blipFill>
        <p:spPr>
          <a:xfrm>
            <a:off x="2302658" y="1319572"/>
            <a:ext cx="7715558" cy="49885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FEB1A36-4434-0E87-D829-9416307DB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3476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Kantavat rankarakenteiset tasoelementit</a:t>
            </a:r>
            <a:br>
              <a:rPr lang="fi-FI" dirty="0"/>
            </a:br>
            <a:r>
              <a:rPr lang="fi-FI" dirty="0"/>
              <a:t>Asuin- ja toimitilarakentaminen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8928" r="11774" b="8387"/>
          <a:stretch/>
        </p:blipFill>
        <p:spPr>
          <a:xfrm>
            <a:off x="2302657" y="1372407"/>
            <a:ext cx="8050175" cy="493571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047EA61-A9F1-DCB0-434E-AB7B84E4B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6925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Liitoselimet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Rankarakenteisten tasoelementtien välisissä liitoksissa käytetään vinoruuviliitoksia tai kulmalevyliitoksia </a:t>
            </a:r>
          </a:p>
          <a:p>
            <a:r>
              <a:rPr lang="fi-FI" dirty="0"/>
              <a:t>Mahdollinen kipsilevytys tulee poistaa kulmalevyliitoksen kohdalta</a:t>
            </a:r>
          </a:p>
          <a:p>
            <a:r>
              <a:rPr lang="fi-FI" dirty="0"/>
              <a:t>Liitoksissa ja liittymissä tulee ottaa huomioon akustiset seikat (sivutiesiirtymä)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8018" r="22726" b="19730"/>
          <a:stretch/>
        </p:blipFill>
        <p:spPr>
          <a:xfrm>
            <a:off x="6579973" y="1077333"/>
            <a:ext cx="5307227" cy="4955059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E8BF50-1ED6-3B9F-39D7-1EE4092BE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51169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7" t="2880" r="23480" b="3243"/>
          <a:stretch/>
        </p:blipFill>
        <p:spPr>
          <a:xfrm>
            <a:off x="6959219" y="1295883"/>
            <a:ext cx="4561890" cy="483625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74792" cy="4351338"/>
          </a:xfrm>
        </p:spPr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Palkkeja </a:t>
            </a:r>
          </a:p>
          <a:p>
            <a:pPr lvl="1"/>
            <a:r>
              <a:rPr lang="fi-FI" dirty="0"/>
              <a:t>Seinämäisiä palkkeja</a:t>
            </a:r>
          </a:p>
          <a:p>
            <a:pPr lvl="1"/>
            <a:r>
              <a:rPr lang="fi-FI" dirty="0"/>
              <a:t>Elementtien välisiä liitoselimiä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07D0D9-B64C-A97E-3996-BC019BB6D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8198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NR-ristikkoyläpohja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/>
              <a:t>Alapaarrepalkki suunnitellaan kantamaan palotilanteen kuormitus ullakkopalossa</a:t>
            </a:r>
          </a:p>
          <a:p>
            <a:r>
              <a:rPr lang="fi-FI" dirty="0"/>
              <a:t>Alapuolisessa palossa </a:t>
            </a:r>
            <a:r>
              <a:rPr lang="fi-FI" dirty="0" err="1"/>
              <a:t>alapaarrepalkki</a:t>
            </a:r>
            <a:r>
              <a:rPr lang="fi-FI" dirty="0"/>
              <a:t> palosuojataan alakaton levytyksellä</a:t>
            </a:r>
          </a:p>
          <a:p>
            <a:r>
              <a:rPr lang="fi-FI" dirty="0"/>
              <a:t>Alapaarrepalkin liitokset tulee palosuojata</a:t>
            </a:r>
          </a:p>
          <a:p>
            <a:r>
              <a:rPr lang="fi-FI" dirty="0"/>
              <a:t>Väliseiniä voidaan suunnitella kantaviksi palotilanteessa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8" t="8928" r="24037" b="7123"/>
          <a:stretch/>
        </p:blipFill>
        <p:spPr>
          <a:xfrm>
            <a:off x="6794503" y="1458098"/>
            <a:ext cx="5166837" cy="473881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39A3C32-EC61-E319-072B-27A1715C9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419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NR-ristikkoyläpohja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/>
              <a:t>Alapaarrepalkin kyljet suojataan kivivillalevyillä</a:t>
            </a:r>
          </a:p>
          <a:p>
            <a:r>
              <a:rPr lang="fi-FI" dirty="0"/>
              <a:t>Kivivillalevyt suojaavat myös kiepahdustukien kyljet</a:t>
            </a:r>
          </a:p>
          <a:p>
            <a:r>
              <a:rPr lang="fi-FI" dirty="0"/>
              <a:t>Kiepahdustuet kiinnitetään alakaton levyjäykisteeseen</a:t>
            </a:r>
          </a:p>
          <a:p>
            <a:r>
              <a:rPr lang="fi-FI" dirty="0"/>
              <a:t>Myös palkkirakenteisessa yläpohjassa käytetään edellä esitettyjä periaatteita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0" t="7575" r="26774" b="13172"/>
          <a:stretch/>
        </p:blipFill>
        <p:spPr>
          <a:xfrm>
            <a:off x="6519172" y="1353746"/>
            <a:ext cx="4953002" cy="484268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BA3DCA-C619-1822-3597-F3555F1B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8196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t="7936" r="23885" b="6943"/>
          <a:stretch/>
        </p:blipFill>
        <p:spPr>
          <a:xfrm>
            <a:off x="6739492" y="1408671"/>
            <a:ext cx="5234205" cy="480141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/>
              <a:t>Välipohjan palosuojauksessa hyödynnetään </a:t>
            </a:r>
          </a:p>
          <a:p>
            <a:pPr lvl="1"/>
            <a:r>
              <a:rPr lang="fi-FI" dirty="0"/>
              <a:t>Lattian pintarakennetta</a:t>
            </a:r>
          </a:p>
          <a:p>
            <a:pPr lvl="1"/>
            <a:r>
              <a:rPr lang="fi-FI" dirty="0"/>
              <a:t>Alakaton levytystä</a:t>
            </a:r>
          </a:p>
          <a:p>
            <a:r>
              <a:rPr lang="fi-FI" dirty="0"/>
              <a:t>Välipohjan liitokset tulee palosuojata</a:t>
            </a:r>
          </a:p>
          <a:p>
            <a:r>
              <a:rPr lang="fi-FI" dirty="0"/>
              <a:t>Palkkien kiepahdustuennan tulee toimia palotilanteessa</a:t>
            </a:r>
          </a:p>
          <a:p>
            <a:r>
              <a:rPr lang="fi-FI" dirty="0"/>
              <a:t>Väliseiniä voidaan suunnitella kantaviksi palotilanteessa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7AEC5FB-8F2D-EB30-DEEC-80E123599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72391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8477" r="23733" b="7214"/>
          <a:stretch/>
        </p:blipFill>
        <p:spPr>
          <a:xfrm>
            <a:off x="6765324" y="1451795"/>
            <a:ext cx="5208373" cy="472752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 seinä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422392" cy="4575175"/>
          </a:xfrm>
        </p:spPr>
        <p:txBody>
          <a:bodyPr>
            <a:normAutofit/>
          </a:bodyPr>
          <a:lstStyle/>
          <a:p>
            <a:r>
              <a:rPr lang="fi-FI" dirty="0"/>
              <a:t>Kantavan seinän palosuojauksessa hyödynnetään seinän levytystä</a:t>
            </a:r>
          </a:p>
          <a:p>
            <a:r>
              <a:rPr lang="fi-FI" dirty="0"/>
              <a:t>Kantavan seinän liitokset tulee palosuojata</a:t>
            </a:r>
          </a:p>
          <a:p>
            <a:r>
              <a:rPr lang="fi-FI" dirty="0"/>
              <a:t>Rangan stabiliteettituennan tulee toimia palotilanteessa</a:t>
            </a:r>
          </a:p>
          <a:p>
            <a:r>
              <a:rPr lang="fi-FI" dirty="0"/>
              <a:t>Mikäli rankojen jäykistävä levytys tuhoutuu palossa, tarvitaan erillinen stabiliteettituenta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6592A9E-CCED-2803-78C1-80D446A79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70970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 palotilanteessa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482281" cy="4877917"/>
          </a:xfrm>
        </p:spPr>
        <p:txBody>
          <a:bodyPr>
            <a:normAutofit/>
          </a:bodyPr>
          <a:lstStyle/>
          <a:p>
            <a:r>
              <a:rPr lang="fi-FI" sz="2400" dirty="0"/>
              <a:t>Palotilanteessa pyritään käyttämään samoja jäykisteitä kuin murtorajatilassa </a:t>
            </a:r>
          </a:p>
          <a:p>
            <a:r>
              <a:rPr lang="fi-FI" sz="2400" dirty="0"/>
              <a:t>Ulkoseinissä voidaan hyödyntää tuulensuojalevytystä, jos sisäpuolen levytys tuhoutuu palossa</a:t>
            </a:r>
          </a:p>
          <a:p>
            <a:r>
              <a:rPr lang="fi-FI" sz="2400" dirty="0"/>
              <a:t>Kaksoisrunkoseinissä voidaan hyödyntää palon vastaista runkopuoliskoa, jos palonpuoleinen levy ei toimi jäykisteenä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7485" r="23328" b="7936"/>
          <a:stretch/>
        </p:blipFill>
        <p:spPr>
          <a:xfrm>
            <a:off x="6320481" y="1278435"/>
            <a:ext cx="5614579" cy="49771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0D19ED-EE3A-8C08-D958-A9F588489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3885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4776" r="7264" b="6943"/>
          <a:stretch/>
        </p:blipFill>
        <p:spPr>
          <a:xfrm>
            <a:off x="6019800" y="1873251"/>
            <a:ext cx="5936317" cy="363539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Rankarakenteisen järjestelmän osat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Kantavat ulkoseinät</a:t>
            </a:r>
          </a:p>
          <a:p>
            <a:r>
              <a:rPr lang="fi-FI" dirty="0"/>
              <a:t>Kantavat väliseinät</a:t>
            </a:r>
          </a:p>
          <a:p>
            <a:r>
              <a:rPr lang="fi-FI" dirty="0"/>
              <a:t>Välipohjat</a:t>
            </a:r>
          </a:p>
          <a:p>
            <a:r>
              <a:rPr lang="fi-FI" dirty="0"/>
              <a:t>Yläpohja </a:t>
            </a:r>
          </a:p>
          <a:p>
            <a:pPr lvl="1"/>
            <a:r>
              <a:rPr lang="fi-FI" dirty="0"/>
              <a:t>Palkkirakenteinen tasoelementti</a:t>
            </a:r>
          </a:p>
          <a:p>
            <a:pPr lvl="1"/>
            <a:r>
              <a:rPr lang="fi-FI" dirty="0"/>
              <a:t>Tyypillisesti NR-ristikko</a:t>
            </a:r>
          </a:p>
          <a:p>
            <a:pPr lvl="1"/>
            <a:r>
              <a:rPr lang="fi-FI" dirty="0"/>
              <a:t>NR-ristikkoyläpohja voidaan elementoida lohkoiksi työmaalla tai elementtitehtaalla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A0709B9-8A63-9113-73A6-09A62EB48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Järjestelmän käyttökohteet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Kantavia rankarakenteisia tasoelementtejä käytetään ensisijaisesti</a:t>
            </a:r>
          </a:p>
          <a:p>
            <a:pPr lvl="1"/>
            <a:r>
              <a:rPr lang="fi-FI" dirty="0"/>
              <a:t>Pien-, rivi- ja kerrostaloissa</a:t>
            </a:r>
          </a:p>
          <a:p>
            <a:pPr lvl="1"/>
            <a:r>
              <a:rPr lang="fi-FI" dirty="0"/>
              <a:t>Majoitus- ja hoitolaitosrakennuksissa</a:t>
            </a:r>
          </a:p>
          <a:p>
            <a:pPr lvl="1"/>
            <a:r>
              <a:rPr lang="fi-FI" dirty="0"/>
              <a:t>Koulu- ja päiväkotirakennuksissa</a:t>
            </a:r>
          </a:p>
          <a:p>
            <a:r>
              <a:rPr lang="fi-FI" dirty="0"/>
              <a:t>Rankarakenteisia tasoelementtejä voidaan käyttää myös muiden rakennusjärjestelmien osana (kantavina tai ei-kantavina) </a:t>
            </a:r>
          </a:p>
          <a:p>
            <a:r>
              <a:rPr lang="fi-FI" dirty="0"/>
              <a:t>Rankarakenteinen tasoelementtijärjestelmä on ollut käytössä eri muodoissa vuosikymmenten ajan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B80BEE9-903F-8EF9-FEB2-68EAF9EC8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03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Rankarakenteiden vahvuudet ja haasteet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Vahvuudet</a:t>
            </a:r>
          </a:p>
          <a:p>
            <a:r>
              <a:rPr lang="fi-FI" dirty="0"/>
              <a:t>Yksinkertainen valmistaa</a:t>
            </a:r>
          </a:p>
          <a:p>
            <a:r>
              <a:rPr lang="fi-FI" dirty="0"/>
              <a:t>Paljon valmistajia</a:t>
            </a:r>
          </a:p>
          <a:p>
            <a:r>
              <a:rPr lang="fi-FI" dirty="0"/>
              <a:t>Kevytrakenteinen</a:t>
            </a:r>
          </a:p>
          <a:p>
            <a:r>
              <a:rPr lang="fi-FI" dirty="0"/>
              <a:t>Edullinen hankintahinta</a:t>
            </a:r>
          </a:p>
          <a:p>
            <a:endParaRPr lang="fi-FI" dirty="0"/>
          </a:p>
          <a:p>
            <a:endParaRPr lang="fi-FI" dirty="0"/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0DB415F8-6772-4402-84BC-0E63A33AE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Haasteet</a:t>
            </a:r>
          </a:p>
          <a:p>
            <a:r>
              <a:rPr lang="fi-FI" dirty="0"/>
              <a:t>Kestävyys ja jäykkyys</a:t>
            </a:r>
          </a:p>
          <a:p>
            <a:pPr lvl="1"/>
            <a:r>
              <a:rPr lang="fi-FI" dirty="0"/>
              <a:t>Pystykuorma</a:t>
            </a:r>
          </a:p>
          <a:p>
            <a:pPr lvl="1"/>
            <a:r>
              <a:rPr lang="fi-FI" dirty="0"/>
              <a:t>Tukipaine</a:t>
            </a:r>
          </a:p>
          <a:p>
            <a:pPr lvl="1"/>
            <a:r>
              <a:rPr lang="fi-FI" dirty="0"/>
              <a:t>Jäykistys</a:t>
            </a:r>
          </a:p>
          <a:p>
            <a:pPr lvl="1"/>
            <a:r>
              <a:rPr lang="fi-FI" dirty="0"/>
              <a:t>Liitokset</a:t>
            </a:r>
          </a:p>
          <a:p>
            <a:r>
              <a:rPr lang="fi-FI" dirty="0"/>
              <a:t>Ankkuroinnin toteutus</a:t>
            </a:r>
          </a:p>
          <a:p>
            <a:r>
              <a:rPr lang="fi-FI" dirty="0"/>
              <a:t>Painuma välipohjan kohdalla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BC0B9EA-3854-3D94-9BC9-ADD0F984B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0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Kerrosmäärä rankarakenteita käytettäessä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17059" cy="4939699"/>
          </a:xfrm>
        </p:spPr>
        <p:txBody>
          <a:bodyPr>
            <a:normAutofit/>
          </a:bodyPr>
          <a:lstStyle/>
          <a:p>
            <a:r>
              <a:rPr lang="fi-FI" sz="2400" dirty="0"/>
              <a:t>Kerrosmäärään vaikuttaa</a:t>
            </a:r>
          </a:p>
          <a:p>
            <a:pPr lvl="1"/>
            <a:r>
              <a:rPr lang="fi-FI" sz="2000" dirty="0"/>
              <a:t>Seinärankojen tukipainekestävyys</a:t>
            </a:r>
          </a:p>
          <a:p>
            <a:pPr lvl="1"/>
            <a:r>
              <a:rPr lang="fi-FI" sz="2000" dirty="0"/>
              <a:t>Seinärankojen nurjahduskestävyys</a:t>
            </a:r>
          </a:p>
          <a:p>
            <a:pPr lvl="1"/>
            <a:r>
              <a:rPr lang="fi-FI" sz="2000" dirty="0"/>
              <a:t>Levyjäykistyksen kapasiteetti </a:t>
            </a:r>
          </a:p>
          <a:p>
            <a:pPr lvl="1"/>
            <a:r>
              <a:rPr lang="fi-FI" sz="2000" dirty="0"/>
              <a:t>Jäykistävien rakennusosien välisten liitosten kapasiteetti</a:t>
            </a:r>
          </a:p>
          <a:p>
            <a:r>
              <a:rPr lang="fi-FI" sz="2400" dirty="0"/>
              <a:t>Suositeltava kerrosmäärä </a:t>
            </a:r>
          </a:p>
          <a:p>
            <a:pPr lvl="1"/>
            <a:r>
              <a:rPr lang="fi-FI" sz="2000" dirty="0"/>
              <a:t>Enintään 5 puurakenteista kerrosta</a:t>
            </a:r>
          </a:p>
          <a:p>
            <a:r>
              <a:rPr lang="fi-FI" sz="2400" dirty="0"/>
              <a:t>Kerroskorkeus</a:t>
            </a:r>
          </a:p>
          <a:p>
            <a:pPr lvl="1"/>
            <a:r>
              <a:rPr lang="fi-FI" sz="2000" dirty="0"/>
              <a:t>3200 mm (asuinrakennus)</a:t>
            </a:r>
          </a:p>
          <a:p>
            <a:pPr lvl="1"/>
            <a:r>
              <a:rPr lang="fi-FI" sz="2000" dirty="0"/>
              <a:t>3800…4000 mm (julkiset tilat)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54" y="1690688"/>
            <a:ext cx="4716480" cy="393158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DBEF1CA-8794-B81F-5BD2-1DDBCAE32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rankarakenteiset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723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93e2402c-36e9-4cdd-8de8-0cb185c44caf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22DEBDE-62A0-4F7A-8F22-E4465B0B2FDB}"/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1921</Words>
  <Application>Microsoft Office PowerPoint</Application>
  <PresentationFormat>Laajakuva</PresentationFormat>
  <Paragraphs>472</Paragraphs>
  <Slides>57</Slides>
  <Notes>55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Teolliset rakennusjärjestelmät</vt:lpstr>
      <vt:lpstr>PowerPoint-esitys</vt:lpstr>
      <vt:lpstr>Kantavat rankarakenteiset tasoelementit Asuin- ja toimitilarakentaminen</vt:lpstr>
      <vt:lpstr>Rankarakenteisen järjestelmän osat</vt:lpstr>
      <vt:lpstr>Järjestelmän käyttökohteet</vt:lpstr>
      <vt:lpstr>Rankarakenteiden vahvuudet ja haasteet</vt:lpstr>
      <vt:lpstr>Kerrosmäärä rankarakenteita käytettäessä</vt:lpstr>
      <vt:lpstr>Rankarakenteinen tasoelementti</vt:lpstr>
      <vt:lpstr>Rankarakenteisen tasoelementin esivalmistusaste </vt:lpstr>
      <vt:lpstr>Rankarakenteisten tasoelementtien koko</vt:lpstr>
      <vt:lpstr>Rankarakenteisia seinäelementtejä</vt:lpstr>
      <vt:lpstr>Ulkoseinän rakenne</vt:lpstr>
      <vt:lpstr>Väliseinän rakenne</vt:lpstr>
      <vt:lpstr>Väliseinän rakenne</vt:lpstr>
      <vt:lpstr>Väliseinän rakenne</vt:lpstr>
      <vt:lpstr>Väliseinän rakenne</vt:lpstr>
      <vt:lpstr>Välipohjan rakenne</vt:lpstr>
      <vt:lpstr>Välipohjan rakenne</vt:lpstr>
      <vt:lpstr>Yläpohjan rakenne</vt:lpstr>
      <vt:lpstr>Yläpohjan rakenne</vt:lpstr>
      <vt:lpstr>Elementtisaumat</vt:lpstr>
      <vt:lpstr>Elementtisaumat</vt:lpstr>
      <vt:lpstr>Elementtivalmistus </vt:lpstr>
      <vt:lpstr>Elementtivalmistus </vt:lpstr>
      <vt:lpstr>Tasoelementtien kuljetus</vt:lpstr>
      <vt:lpstr>Rankarakenteisten elementtien perustus </vt:lpstr>
      <vt:lpstr>Rankarakenteisen välipohjan jänneväli</vt:lpstr>
      <vt:lpstr>Rankarakenteisen välipohjan kannatus</vt:lpstr>
      <vt:lpstr>Rankarakenteisen välipohjan jänneväli</vt:lpstr>
      <vt:lpstr>NR-ristikoiden kannatus</vt:lpstr>
      <vt:lpstr>Seinän lovettu palkki</vt:lpstr>
      <vt:lpstr>Pystykuormien alastuonti</vt:lpstr>
      <vt:lpstr>Pystykuormien alastuonti</vt:lpstr>
      <vt:lpstr>Seinärangan tukipainekestävyys</vt:lpstr>
      <vt:lpstr>Rankaseinän nurjahdus tasosta</vt:lpstr>
      <vt:lpstr>Rankaseinän nurjahdus tasossa</vt:lpstr>
      <vt:lpstr>Rankaseinän nurjahdus tasossa</vt:lpstr>
      <vt:lpstr>Rankaseinän kiepahdus</vt:lpstr>
      <vt:lpstr>Rankaseinän kiepahdus</vt:lpstr>
      <vt:lpstr>Palkin kiepahdus</vt:lpstr>
      <vt:lpstr>Palkin kiepahdus</vt:lpstr>
      <vt:lpstr>Palkin kiepahdus</vt:lpstr>
      <vt:lpstr>Rakennuksen jäykistysperiaate</vt:lpstr>
      <vt:lpstr>Rakennuksen jäykistysperiaate</vt:lpstr>
      <vt:lpstr>Rakennuksen jäykistysperiaate</vt:lpstr>
      <vt:lpstr>Jäykistävän seinän toiminta</vt:lpstr>
      <vt:lpstr>Jäykistävän välipohjan toiminta</vt:lpstr>
      <vt:lpstr>Jäykistävän välipohjan toiminta</vt:lpstr>
      <vt:lpstr>Liitoselimet</vt:lpstr>
      <vt:lpstr>Jatkuvan sortuman estäminen</vt:lpstr>
      <vt:lpstr>NR-ristikkoyläpohja palotilanteessa </vt:lpstr>
      <vt:lpstr>NR-ristikkoyläpohja palotilanteessa </vt:lpstr>
      <vt:lpstr>Välipohja palotilanteessa </vt:lpstr>
      <vt:lpstr>Kantava seinä palotilanteessa </vt:lpstr>
      <vt:lpstr>Rakennuksen jäykistys palotilanteessa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228</cp:revision>
  <cp:lastPrinted>2021-05-26T11:58:08Z</cp:lastPrinted>
  <dcterms:created xsi:type="dcterms:W3CDTF">2021-05-03T10:20:21Z</dcterms:created>
  <dcterms:modified xsi:type="dcterms:W3CDTF">2022-06-18T16:49:32Z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