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302" r:id="rId5"/>
    <p:sldId id="303" r:id="rId6"/>
    <p:sldId id="405" r:id="rId7"/>
    <p:sldId id="292" r:id="rId8"/>
    <p:sldId id="406" r:id="rId9"/>
    <p:sldId id="404" r:id="rId10"/>
    <p:sldId id="486" r:id="rId11"/>
    <p:sldId id="483" r:id="rId12"/>
    <p:sldId id="508" r:id="rId13"/>
    <p:sldId id="474" r:id="rId14"/>
    <p:sldId id="482" r:id="rId15"/>
    <p:sldId id="475" r:id="rId16"/>
    <p:sldId id="477" r:id="rId17"/>
    <p:sldId id="476" r:id="rId18"/>
    <p:sldId id="509" r:id="rId19"/>
    <p:sldId id="485" r:id="rId20"/>
    <p:sldId id="492" r:id="rId21"/>
    <p:sldId id="493" r:id="rId22"/>
    <p:sldId id="495" r:id="rId23"/>
    <p:sldId id="496" r:id="rId24"/>
    <p:sldId id="497" r:id="rId25"/>
    <p:sldId id="498" r:id="rId26"/>
    <p:sldId id="503" r:id="rId27"/>
    <p:sldId id="510" r:id="rId28"/>
    <p:sldId id="511" r:id="rId29"/>
    <p:sldId id="512" r:id="rId30"/>
    <p:sldId id="513" r:id="rId31"/>
    <p:sldId id="514" r:id="rId32"/>
    <p:sldId id="515" r:id="rId33"/>
    <p:sldId id="517" r:id="rId34"/>
    <p:sldId id="518" r:id="rId35"/>
    <p:sldId id="526" r:id="rId36"/>
    <p:sldId id="504" r:id="rId37"/>
    <p:sldId id="519" r:id="rId38"/>
    <p:sldId id="528" r:id="rId39"/>
    <p:sldId id="524" r:id="rId40"/>
    <p:sldId id="530" r:id="rId41"/>
    <p:sldId id="523" r:id="rId42"/>
    <p:sldId id="521" r:id="rId43"/>
    <p:sldId id="522" r:id="rId44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246284-6123-42D8-8051-97BEE67F2F3A}" v="2" dt="2022-06-20T12:47:00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C0246284-6123-42D8-8051-97BEE67F2F3A}"/>
    <pc:docChg chg="custSel addSld modSld sldOrd">
      <pc:chgData name="Hilppa Iittiläinen" userId="f7572432-e0f1-4abb-81ed-7836843e2f2b" providerId="ADAL" clId="{C0246284-6123-42D8-8051-97BEE67F2F3A}" dt="2022-06-20T12:47:05.177" v="12" actId="478"/>
      <pc:docMkLst>
        <pc:docMk/>
      </pc:docMkLst>
      <pc:sldChg chg="modSp mod ord">
        <pc:chgData name="Hilppa Iittiläinen" userId="f7572432-e0f1-4abb-81ed-7836843e2f2b" providerId="ADAL" clId="{C0246284-6123-42D8-8051-97BEE67F2F3A}" dt="2022-06-16T10:41:28.495" v="11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C0246284-6123-42D8-8051-97BEE67F2F3A}" dt="2022-06-16T10:41:28.495" v="11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C0246284-6123-42D8-8051-97BEE67F2F3A}" dt="2022-06-16T10:41:22.983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C0246284-6123-42D8-8051-97BEE67F2F3A}" dt="2022-06-16T10:41:22.786" v="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C0246284-6123-42D8-8051-97BEE67F2F3A}" dt="2022-06-20T12:47:05.177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C0246284-6123-42D8-8051-97BEE67F2F3A}" dt="2022-06-20T12:47:05.177" v="12" actId="478"/>
          <ac:spMkLst>
            <pc:docMk/>
            <pc:sldMk cId="0" sldId="303"/>
            <ac:spMk id="2" creationId="{8E153A87-1A6E-F13A-BDB9-B201A7043F74}"/>
          </ac:spMkLst>
        </pc:spChg>
      </pc:sldChg>
    </pc:docChg>
  </pc:docChgLst>
  <pc:docChgLst>
    <pc:chgData name="Hilppa Iittiläinen" userId="f7572432-e0f1-4abb-81ed-7836843e2f2b" providerId="ADAL" clId="{7BF607DD-880B-4742-84A7-C225EFC3568A}"/>
    <pc:docChg chg="custSel modSld">
      <pc:chgData name="Hilppa Iittiläinen" userId="f7572432-e0f1-4abb-81ed-7836843e2f2b" providerId="ADAL" clId="{7BF607DD-880B-4742-84A7-C225EFC3568A}" dt="2022-05-27T12:13:01.662" v="135" actId="6549"/>
      <pc:docMkLst>
        <pc:docMk/>
      </pc:docMkLst>
      <pc:sldChg chg="modSp mod">
        <pc:chgData name="Hilppa Iittiläinen" userId="f7572432-e0f1-4abb-81ed-7836843e2f2b" providerId="ADAL" clId="{7BF607DD-880B-4742-84A7-C225EFC3568A}" dt="2022-05-27T12:09:15.487" v="63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7BF607DD-880B-4742-84A7-C225EFC3568A}" dt="2022-05-27T12:09:15.487" v="63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7BF607DD-880B-4742-84A7-C225EFC3568A}" dt="2022-05-27T12:09:05.001" v="27" actId="12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19.836" v="64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7BF607DD-880B-4742-84A7-C225EFC3568A}" dt="2022-05-27T12:09:19.836" v="64" actId="6549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39.770" v="68" actId="20577"/>
        <pc:sldMkLst>
          <pc:docMk/>
          <pc:sldMk cId="3558035756" sldId="474"/>
        </pc:sldMkLst>
        <pc:spChg chg="mod">
          <ac:chgData name="Hilppa Iittiläinen" userId="f7572432-e0f1-4abb-81ed-7836843e2f2b" providerId="ADAL" clId="{7BF607DD-880B-4742-84A7-C225EFC3568A}" dt="2022-05-27T12:09:39.770" v="68" actId="20577"/>
          <ac:spMkLst>
            <pc:docMk/>
            <pc:sldMk cId="3558035756" sldId="47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51.644" v="71" actId="20577"/>
        <pc:sldMkLst>
          <pc:docMk/>
          <pc:sldMk cId="2192777948" sldId="475"/>
        </pc:sldMkLst>
        <pc:spChg chg="mod">
          <ac:chgData name="Hilppa Iittiläinen" userId="f7572432-e0f1-4abb-81ed-7836843e2f2b" providerId="ADAL" clId="{7BF607DD-880B-4742-84A7-C225EFC3568A}" dt="2022-05-27T12:09:51.644" v="71" actId="20577"/>
          <ac:spMkLst>
            <pc:docMk/>
            <pc:sldMk cId="2192777948" sldId="47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59.852" v="73" actId="6549"/>
        <pc:sldMkLst>
          <pc:docMk/>
          <pc:sldMk cId="3443938070" sldId="477"/>
        </pc:sldMkLst>
        <pc:spChg chg="mod">
          <ac:chgData name="Hilppa Iittiläinen" userId="f7572432-e0f1-4abb-81ed-7836843e2f2b" providerId="ADAL" clId="{7BF607DD-880B-4742-84A7-C225EFC3568A}" dt="2022-05-27T12:09:59.852" v="73" actId="6549"/>
          <ac:spMkLst>
            <pc:docMk/>
            <pc:sldMk cId="3443938070" sldId="47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44.638" v="69" actId="20577"/>
        <pc:sldMkLst>
          <pc:docMk/>
          <pc:sldMk cId="1336800656" sldId="482"/>
        </pc:sldMkLst>
        <pc:spChg chg="mod">
          <ac:chgData name="Hilppa Iittiläinen" userId="f7572432-e0f1-4abb-81ed-7836843e2f2b" providerId="ADAL" clId="{7BF607DD-880B-4742-84A7-C225EFC3568A}" dt="2022-05-27T12:09:44.638" v="69" actId="20577"/>
          <ac:spMkLst>
            <pc:docMk/>
            <pc:sldMk cId="1336800656" sldId="482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29.985" v="66" actId="20577"/>
        <pc:sldMkLst>
          <pc:docMk/>
          <pc:sldMk cId="1634758925" sldId="483"/>
        </pc:sldMkLst>
        <pc:spChg chg="mod">
          <ac:chgData name="Hilppa Iittiläinen" userId="f7572432-e0f1-4abb-81ed-7836843e2f2b" providerId="ADAL" clId="{7BF607DD-880B-4742-84A7-C225EFC3568A}" dt="2022-05-27T12:09:29.985" v="66" actId="20577"/>
          <ac:spMkLst>
            <pc:docMk/>
            <pc:sldMk cId="1634758925" sldId="48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21.149" v="81" actId="6549"/>
        <pc:sldMkLst>
          <pc:docMk/>
          <pc:sldMk cId="2772146565" sldId="485"/>
        </pc:sldMkLst>
        <pc:spChg chg="mod">
          <ac:chgData name="Hilppa Iittiläinen" userId="f7572432-e0f1-4abb-81ed-7836843e2f2b" providerId="ADAL" clId="{7BF607DD-880B-4742-84A7-C225EFC3568A}" dt="2022-05-27T12:10:21.149" v="81" actId="6549"/>
          <ac:spMkLst>
            <pc:docMk/>
            <pc:sldMk cId="2772146565" sldId="48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38.314" v="87" actId="6549"/>
        <pc:sldMkLst>
          <pc:docMk/>
          <pc:sldMk cId="2237806425" sldId="495"/>
        </pc:sldMkLst>
        <pc:spChg chg="mod">
          <ac:chgData name="Hilppa Iittiläinen" userId="f7572432-e0f1-4abb-81ed-7836843e2f2b" providerId="ADAL" clId="{7BF607DD-880B-4742-84A7-C225EFC3568A}" dt="2022-05-27T12:10:38.314" v="87" actId="6549"/>
          <ac:spMkLst>
            <pc:docMk/>
            <pc:sldMk cId="2237806425" sldId="49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51.889" v="93" actId="6549"/>
        <pc:sldMkLst>
          <pc:docMk/>
          <pc:sldMk cId="950877560" sldId="496"/>
        </pc:sldMkLst>
        <pc:spChg chg="mod">
          <ac:chgData name="Hilppa Iittiläinen" userId="f7572432-e0f1-4abb-81ed-7836843e2f2b" providerId="ADAL" clId="{7BF607DD-880B-4742-84A7-C225EFC3568A}" dt="2022-05-27T12:10:51.889" v="93" actId="6549"/>
          <ac:spMkLst>
            <pc:docMk/>
            <pc:sldMk cId="950877560" sldId="49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59.097" v="95" actId="20577"/>
        <pc:sldMkLst>
          <pc:docMk/>
          <pc:sldMk cId="1846374023" sldId="497"/>
        </pc:sldMkLst>
        <pc:spChg chg="mod">
          <ac:chgData name="Hilppa Iittiläinen" userId="f7572432-e0f1-4abb-81ed-7836843e2f2b" providerId="ADAL" clId="{7BF607DD-880B-4742-84A7-C225EFC3568A}" dt="2022-05-27T12:10:59.097" v="95" actId="20577"/>
          <ac:spMkLst>
            <pc:docMk/>
            <pc:sldMk cId="1846374023" sldId="49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06.309" v="97" actId="20577"/>
        <pc:sldMkLst>
          <pc:docMk/>
          <pc:sldMk cId="3304296032" sldId="498"/>
        </pc:sldMkLst>
        <pc:spChg chg="mod">
          <ac:chgData name="Hilppa Iittiläinen" userId="f7572432-e0f1-4abb-81ed-7836843e2f2b" providerId="ADAL" clId="{7BF607DD-880B-4742-84A7-C225EFC3568A}" dt="2022-05-27T12:11:06.309" v="97" actId="20577"/>
          <ac:spMkLst>
            <pc:docMk/>
            <pc:sldMk cId="3304296032" sldId="49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18.914" v="102" actId="20577"/>
        <pc:sldMkLst>
          <pc:docMk/>
          <pc:sldMk cId="1185312502" sldId="503"/>
        </pc:sldMkLst>
        <pc:spChg chg="mod">
          <ac:chgData name="Hilppa Iittiläinen" userId="f7572432-e0f1-4abb-81ed-7836843e2f2b" providerId="ADAL" clId="{7BF607DD-880B-4742-84A7-C225EFC3568A}" dt="2022-05-27T12:11:18.914" v="102" actId="20577"/>
          <ac:spMkLst>
            <pc:docMk/>
            <pc:sldMk cId="1185312502" sldId="50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19.620" v="121" actId="6549"/>
        <pc:sldMkLst>
          <pc:docMk/>
          <pc:sldMk cId="612106676" sldId="504"/>
        </pc:sldMkLst>
        <pc:spChg chg="mod">
          <ac:chgData name="Hilppa Iittiläinen" userId="f7572432-e0f1-4abb-81ed-7836843e2f2b" providerId="ADAL" clId="{7BF607DD-880B-4742-84A7-C225EFC3568A}" dt="2022-05-27T12:12:19.620" v="121" actId="6549"/>
          <ac:spMkLst>
            <pc:docMk/>
            <pc:sldMk cId="612106676" sldId="504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33.988" v="67" actId="20577"/>
        <pc:sldMkLst>
          <pc:docMk/>
          <pc:sldMk cId="3593327362" sldId="508"/>
        </pc:sldMkLst>
        <pc:spChg chg="mod">
          <ac:chgData name="Hilppa Iittiläinen" userId="f7572432-e0f1-4abb-81ed-7836843e2f2b" providerId="ADAL" clId="{7BF607DD-880B-4742-84A7-C225EFC3568A}" dt="2022-05-27T12:09:33.988" v="67" actId="20577"/>
          <ac:spMkLst>
            <pc:docMk/>
            <pc:sldMk cId="3593327362" sldId="50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09.608" v="75" actId="20577"/>
        <pc:sldMkLst>
          <pc:docMk/>
          <pc:sldMk cId="3336160196" sldId="509"/>
        </pc:sldMkLst>
        <pc:spChg chg="mod">
          <ac:chgData name="Hilppa Iittiläinen" userId="f7572432-e0f1-4abb-81ed-7836843e2f2b" providerId="ADAL" clId="{7BF607DD-880B-4742-84A7-C225EFC3568A}" dt="2022-05-27T12:10:09.608" v="75" actId="20577"/>
          <ac:spMkLst>
            <pc:docMk/>
            <pc:sldMk cId="3336160196" sldId="50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25.628" v="104" actId="20577"/>
        <pc:sldMkLst>
          <pc:docMk/>
          <pc:sldMk cId="2428669034" sldId="510"/>
        </pc:sldMkLst>
        <pc:spChg chg="mod">
          <ac:chgData name="Hilppa Iittiläinen" userId="f7572432-e0f1-4abb-81ed-7836843e2f2b" providerId="ADAL" clId="{7BF607DD-880B-4742-84A7-C225EFC3568A}" dt="2022-05-27T12:11:25.628" v="104" actId="20577"/>
          <ac:spMkLst>
            <pc:docMk/>
            <pc:sldMk cId="2428669034" sldId="510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44.929" v="111" actId="20577"/>
        <pc:sldMkLst>
          <pc:docMk/>
          <pc:sldMk cId="790996697" sldId="514"/>
        </pc:sldMkLst>
        <pc:spChg chg="mod">
          <ac:chgData name="Hilppa Iittiläinen" userId="f7572432-e0f1-4abb-81ed-7836843e2f2b" providerId="ADAL" clId="{7BF607DD-880B-4742-84A7-C225EFC3568A}" dt="2022-05-27T12:11:44.929" v="111" actId="20577"/>
          <ac:spMkLst>
            <pc:docMk/>
            <pc:sldMk cId="790996697" sldId="51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58.875" v="116" actId="27636"/>
        <pc:sldMkLst>
          <pc:docMk/>
          <pc:sldMk cId="3146538868" sldId="515"/>
        </pc:sldMkLst>
        <pc:spChg chg="mod">
          <ac:chgData name="Hilppa Iittiläinen" userId="f7572432-e0f1-4abb-81ed-7836843e2f2b" providerId="ADAL" clId="{7BF607DD-880B-4742-84A7-C225EFC3568A}" dt="2022-05-27T12:11:58.875" v="116" actId="27636"/>
          <ac:spMkLst>
            <pc:docMk/>
            <pc:sldMk cId="3146538868" sldId="51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06.588" v="118" actId="6549"/>
        <pc:sldMkLst>
          <pc:docMk/>
          <pc:sldMk cId="2611924320" sldId="517"/>
        </pc:sldMkLst>
        <pc:spChg chg="mod">
          <ac:chgData name="Hilppa Iittiläinen" userId="f7572432-e0f1-4abb-81ed-7836843e2f2b" providerId="ADAL" clId="{7BF607DD-880B-4742-84A7-C225EFC3568A}" dt="2022-05-27T12:12:06.588" v="118" actId="6549"/>
          <ac:spMkLst>
            <pc:docMk/>
            <pc:sldMk cId="2611924320" sldId="51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10.971" v="119" actId="6549"/>
        <pc:sldMkLst>
          <pc:docMk/>
          <pc:sldMk cId="2155522952" sldId="518"/>
        </pc:sldMkLst>
        <pc:spChg chg="mod">
          <ac:chgData name="Hilppa Iittiläinen" userId="f7572432-e0f1-4abb-81ed-7836843e2f2b" providerId="ADAL" clId="{7BF607DD-880B-4742-84A7-C225EFC3568A}" dt="2022-05-27T12:12:10.971" v="119" actId="6549"/>
          <ac:spMkLst>
            <pc:docMk/>
            <pc:sldMk cId="2155522952" sldId="51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25.128" v="123" actId="6549"/>
        <pc:sldMkLst>
          <pc:docMk/>
          <pc:sldMk cId="2559362307" sldId="519"/>
        </pc:sldMkLst>
        <pc:spChg chg="mod">
          <ac:chgData name="Hilppa Iittiläinen" userId="f7572432-e0f1-4abb-81ed-7836843e2f2b" providerId="ADAL" clId="{7BF607DD-880B-4742-84A7-C225EFC3568A}" dt="2022-05-27T12:12:25.128" v="123" actId="6549"/>
          <ac:spMkLst>
            <pc:docMk/>
            <pc:sldMk cId="2559362307" sldId="519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55.286" v="133" actId="6549"/>
        <pc:sldMkLst>
          <pc:docMk/>
          <pc:sldMk cId="3231029688" sldId="521"/>
        </pc:sldMkLst>
        <pc:spChg chg="mod">
          <ac:chgData name="Hilppa Iittiläinen" userId="f7572432-e0f1-4abb-81ed-7836843e2f2b" providerId="ADAL" clId="{7BF607DD-880B-4742-84A7-C225EFC3568A}" dt="2022-05-27T12:12:55.286" v="133" actId="6549"/>
          <ac:spMkLst>
            <pc:docMk/>
            <pc:sldMk cId="3231029688" sldId="521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3:01.662" v="135" actId="6549"/>
        <pc:sldMkLst>
          <pc:docMk/>
          <pc:sldMk cId="3610257139" sldId="522"/>
        </pc:sldMkLst>
        <pc:spChg chg="mod">
          <ac:chgData name="Hilppa Iittiläinen" userId="f7572432-e0f1-4abb-81ed-7836843e2f2b" providerId="ADAL" clId="{7BF607DD-880B-4742-84A7-C225EFC3568A}" dt="2022-05-27T12:13:01.662" v="135" actId="6549"/>
          <ac:spMkLst>
            <pc:docMk/>
            <pc:sldMk cId="3610257139" sldId="522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41.796" v="127" actId="6549"/>
        <pc:sldMkLst>
          <pc:docMk/>
          <pc:sldMk cId="3756972690" sldId="523"/>
        </pc:sldMkLst>
        <pc:spChg chg="mod">
          <ac:chgData name="Hilppa Iittiläinen" userId="f7572432-e0f1-4abb-81ed-7836843e2f2b" providerId="ADAL" clId="{7BF607DD-880B-4742-84A7-C225EFC3568A}" dt="2022-05-27T12:12:41.796" v="127" actId="6549"/>
          <ac:spMkLst>
            <pc:docMk/>
            <pc:sldMk cId="3756972690" sldId="52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33.949" v="125" actId="6549"/>
        <pc:sldMkLst>
          <pc:docMk/>
          <pc:sldMk cId="1788929766" sldId="524"/>
        </pc:sldMkLst>
        <pc:spChg chg="mod">
          <ac:chgData name="Hilppa Iittiläinen" userId="f7572432-e0f1-4abb-81ed-7836843e2f2b" providerId="ADAL" clId="{7BF607DD-880B-4742-84A7-C225EFC3568A}" dt="2022-05-27T12:12:33.949" v="125" actId="6549"/>
          <ac:spMkLst>
            <pc:docMk/>
            <pc:sldMk cId="1788929766" sldId="524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15.436" v="120" actId="6549"/>
        <pc:sldMkLst>
          <pc:docMk/>
          <pc:sldMk cId="4107784598" sldId="526"/>
        </pc:sldMkLst>
        <pc:spChg chg="mod">
          <ac:chgData name="Hilppa Iittiläinen" userId="f7572432-e0f1-4abb-81ed-7836843e2f2b" providerId="ADAL" clId="{7BF607DD-880B-4742-84A7-C225EFC3568A}" dt="2022-05-27T12:12:15.436" v="120" actId="6549"/>
          <ac:spMkLst>
            <pc:docMk/>
            <pc:sldMk cId="4107784598" sldId="526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28.936" v="124" actId="6549"/>
        <pc:sldMkLst>
          <pc:docMk/>
          <pc:sldMk cId="3761090615" sldId="528"/>
        </pc:sldMkLst>
        <pc:spChg chg="mod">
          <ac:chgData name="Hilppa Iittiläinen" userId="f7572432-e0f1-4abb-81ed-7836843e2f2b" providerId="ADAL" clId="{7BF607DD-880B-4742-84A7-C225EFC3568A}" dt="2022-05-27T12:12:28.936" v="124" actId="6549"/>
          <ac:spMkLst>
            <pc:docMk/>
            <pc:sldMk cId="3761090615" sldId="528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37.871" v="126" actId="6549"/>
        <pc:sldMkLst>
          <pc:docMk/>
          <pc:sldMk cId="3004304080" sldId="530"/>
        </pc:sldMkLst>
        <pc:spChg chg="mod">
          <ac:chgData name="Hilppa Iittiläinen" userId="f7572432-e0f1-4abb-81ed-7836843e2f2b" providerId="ADAL" clId="{7BF607DD-880B-4742-84A7-C225EFC3568A}" dt="2022-05-27T12:12:37.871" v="126" actId="6549"/>
          <ac:spMkLst>
            <pc:docMk/>
            <pc:sldMk cId="3004304080" sldId="530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6239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639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175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2761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1348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502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8227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2238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5751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777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301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7561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14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9767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6820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1321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2944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3167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64858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212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0246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5622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8066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0872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078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47436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434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66136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5978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350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2915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863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8965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730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46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Mastopilarirungon jäykistäminen rakennuksen poikittaissuunnassa on suhteellisen yksinkertaista</a:t>
            </a:r>
          </a:p>
          <a:p>
            <a:pPr lvl="1"/>
            <a:r>
              <a:rPr lang="fi-FI" dirty="0"/>
              <a:t>Jäykistys perustuu momenttijäykkään pilarin perustusliitokseen</a:t>
            </a:r>
          </a:p>
          <a:p>
            <a:r>
              <a:rPr lang="fi-FI" dirty="0"/>
              <a:t>Rungon dimensioita valittaessa tulee tarkastella</a:t>
            </a:r>
          </a:p>
          <a:p>
            <a:pPr lvl="1"/>
            <a:r>
              <a:rPr lang="fi-FI" dirty="0"/>
              <a:t>Mastopilarin yläpään vaakasiirtymää</a:t>
            </a:r>
          </a:p>
          <a:p>
            <a:pPr lvl="1"/>
            <a:r>
              <a:rPr lang="fi-FI" dirty="0"/>
              <a:t>Momenttiliitoksen kapasiteettia</a:t>
            </a:r>
          </a:p>
          <a:p>
            <a:pPr lvl="1"/>
            <a:r>
              <a:rPr lang="fi-FI" dirty="0"/>
              <a:t>Anturan kokoa</a:t>
            </a:r>
          </a:p>
          <a:p>
            <a:pPr lvl="1"/>
            <a:r>
              <a:rPr lang="fi-FI" dirty="0"/>
              <a:t>Pilarin kokoa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9" t="16692" r="21706" b="22108"/>
          <a:stretch/>
        </p:blipFill>
        <p:spPr>
          <a:xfrm>
            <a:off x="6567616" y="1941213"/>
            <a:ext cx="5399903" cy="33192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774DD6-1B49-2925-2697-3830291E3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8035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64893" cy="4890272"/>
          </a:xfrm>
        </p:spPr>
        <p:txBody>
          <a:bodyPr>
            <a:normAutofit/>
          </a:bodyPr>
          <a:lstStyle/>
          <a:p>
            <a:r>
              <a:rPr lang="fi-FI" dirty="0"/>
              <a:t>Monilaivaisessa hallissa mastopilarit voidaan sijoittaa myös rakennuksen keskilinjoille, jolloin ulkoseinillä olevat pilarit voivat ovat nivelpäisiä</a:t>
            </a:r>
          </a:p>
        </p:txBody>
      </p:sp>
      <p:pic>
        <p:nvPicPr>
          <p:cNvPr id="7" name="Kuva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92" y="1690688"/>
            <a:ext cx="5678787" cy="425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10689452" y="5734334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CF4A8B-FAF9-5D89-1B25-FD15282C9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680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90272"/>
          </a:xfrm>
        </p:spPr>
        <p:txBody>
          <a:bodyPr>
            <a:normAutofit/>
          </a:bodyPr>
          <a:lstStyle/>
          <a:p>
            <a:r>
              <a:rPr lang="fi-FI" dirty="0"/>
              <a:t>Päätyseinä jäykistetään tavallisesti nurkkien mastopilareilla, jolloin</a:t>
            </a:r>
          </a:p>
          <a:p>
            <a:pPr lvl="1"/>
            <a:r>
              <a:rPr lang="fi-FI" dirty="0"/>
              <a:t>Päätyseinään voidaan sijoittaa vapaammin oviaukkoja</a:t>
            </a:r>
          </a:p>
          <a:p>
            <a:pPr lvl="1"/>
            <a:r>
              <a:rPr lang="fi-FI" dirty="0"/>
              <a:t>Tarvittaessa hallin runkoa on yksinkertaista jatkaa </a:t>
            </a:r>
          </a:p>
          <a:p>
            <a:r>
              <a:rPr lang="fi-FI" dirty="0"/>
              <a:t>Päätyseinän välipilarit ovat tavallisesti nivelpäisiä sauvoja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9019" r="20591" b="10192"/>
          <a:stretch/>
        </p:blipFill>
        <p:spPr>
          <a:xfrm>
            <a:off x="6574244" y="1825625"/>
            <a:ext cx="5350027" cy="373791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A6102F8-546C-1A14-68AF-F0ABC93C8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277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13262" r="25102" b="17234"/>
          <a:stretch/>
        </p:blipFill>
        <p:spPr>
          <a:xfrm>
            <a:off x="6617043" y="1749294"/>
            <a:ext cx="5307228" cy="374570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90272"/>
          </a:xfrm>
        </p:spPr>
        <p:txBody>
          <a:bodyPr>
            <a:normAutofit/>
          </a:bodyPr>
          <a:lstStyle/>
          <a:p>
            <a:r>
              <a:rPr lang="fi-FI" dirty="0"/>
              <a:t>Päätyseinä voidaan jäykistää myös erillisillä diagonaalijäykisteillä</a:t>
            </a:r>
          </a:p>
          <a:p>
            <a:r>
              <a:rPr lang="fi-FI" dirty="0"/>
              <a:t>Diagonaalijäykistys tuo seuraavia etuja ja haasteita</a:t>
            </a:r>
          </a:p>
          <a:p>
            <a:pPr lvl="1"/>
            <a:r>
              <a:rPr lang="fi-FI" dirty="0"/>
              <a:t>Päätyseinän pilareiden puumateriaalimäärä vähenee</a:t>
            </a:r>
          </a:p>
          <a:p>
            <a:pPr lvl="1"/>
            <a:r>
              <a:rPr lang="fi-FI" dirty="0"/>
              <a:t>Anturoiden betonimäärä vähenee</a:t>
            </a:r>
          </a:p>
          <a:p>
            <a:pPr lvl="1"/>
            <a:r>
              <a:rPr lang="fi-FI" dirty="0"/>
              <a:t>Momenttijäykkiä liitoksia ei tarvita</a:t>
            </a:r>
          </a:p>
          <a:p>
            <a:pPr lvl="1"/>
            <a:r>
              <a:rPr lang="fi-FI" dirty="0"/>
              <a:t>Diagonaalijäykisteet lisäävät päätyseinän rungon materiaalimäärä ja liitosten määrä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2E44B7D-B824-6461-0D29-7F9F03F34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3938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</p:spPr>
        <p:txBody>
          <a:bodyPr/>
          <a:lstStyle/>
          <a:p>
            <a:r>
              <a:rPr lang="fi-FI" dirty="0"/>
              <a:t>Esimerkki päätyseinän diagonaalijäykistyksestä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23" y="1421028"/>
            <a:ext cx="6472881" cy="4854660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8121477" y="6060244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C27BC95-305E-B39A-BAEF-88ADBA51C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3619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t="15338" r="23733" b="16512"/>
          <a:stretch/>
        </p:blipFill>
        <p:spPr>
          <a:xfrm>
            <a:off x="6162828" y="1346317"/>
            <a:ext cx="5854182" cy="462817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2216" cy="4890272"/>
          </a:xfrm>
        </p:spPr>
        <p:txBody>
          <a:bodyPr>
            <a:normAutofit/>
          </a:bodyPr>
          <a:lstStyle/>
          <a:p>
            <a:r>
              <a:rPr lang="fi-FI" dirty="0" err="1"/>
              <a:t>Vaakakuormistus</a:t>
            </a:r>
            <a:r>
              <a:rPr lang="fi-FI" dirty="0"/>
              <a:t> pituussuunnassa koostuu seuraavista</a:t>
            </a:r>
          </a:p>
          <a:p>
            <a:pPr lvl="1"/>
            <a:r>
              <a:rPr lang="fi-FI" dirty="0"/>
              <a:t>Tuulikuorma</a:t>
            </a:r>
          </a:p>
          <a:p>
            <a:pPr lvl="1"/>
            <a:r>
              <a:rPr lang="fi-FI" dirty="0"/>
              <a:t>Pääkannattimien stabiliteettituentavoimista</a:t>
            </a:r>
          </a:p>
          <a:p>
            <a:pPr lvl="1"/>
            <a:r>
              <a:rPr lang="fi-FI" dirty="0"/>
              <a:t>Lisävaakavoima</a:t>
            </a:r>
          </a:p>
          <a:p>
            <a:r>
              <a:rPr lang="fi-FI" dirty="0"/>
              <a:t>Tuulikuorma voidaan tarkastella</a:t>
            </a:r>
          </a:p>
          <a:p>
            <a:pPr lvl="1"/>
            <a:r>
              <a:rPr lang="fi-FI" dirty="0"/>
              <a:t>Kokonaistuulikuormana</a:t>
            </a:r>
          </a:p>
          <a:p>
            <a:pPr lvl="1"/>
            <a:r>
              <a:rPr lang="fi-FI" dirty="0"/>
              <a:t>Osapintojen tuulikuormien summana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994052-C526-A1B4-90D8-8A1E05E0B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6160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7" y="1825625"/>
            <a:ext cx="5679991" cy="489645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Pituussuunnan jäykistävien rakenteiden suunnitteluun sisältyy myös pääkannattimien ja pilarien kiepahduksesta ja nurjahduksesta syntyvät voimat</a:t>
            </a:r>
          </a:p>
          <a:p>
            <a:r>
              <a:rPr lang="fi-FI" dirty="0"/>
              <a:t>Pääkannattimien ja pilarien leveyden suhde korkeuteen tulisi olla sellainen, että moniaaltoista kiepahdusta ja nurjahdusta ei tapahdu</a:t>
            </a:r>
          </a:p>
          <a:p>
            <a:r>
              <a:rPr lang="fi-FI" dirty="0"/>
              <a:t>Mitä hoikemmat palkit ja pilarit, sitä järeämmät jäykisteet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t="6852" r="22770" b="5680"/>
          <a:stretch/>
        </p:blipFill>
        <p:spPr>
          <a:xfrm>
            <a:off x="6651118" y="1421026"/>
            <a:ext cx="5304046" cy="479442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FB98092-9075-FC71-2117-3321DC8DB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2146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Pääkannattimen kiepahdusaallonpituus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32" y="1323888"/>
            <a:ext cx="10275024" cy="4988970"/>
          </a:xfrm>
          <a:prstGeom prst="rect">
            <a:avLst/>
          </a:prstGeom>
        </p:spPr>
      </p:pic>
      <p:sp>
        <p:nvSpPr>
          <p:cNvPr id="8" name="Ellipsi 7"/>
          <p:cNvSpPr/>
          <p:nvPr/>
        </p:nvSpPr>
        <p:spPr>
          <a:xfrm>
            <a:off x="2452581" y="5594095"/>
            <a:ext cx="1130879" cy="6707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/>
          <p:cNvSpPr txBox="1"/>
          <p:nvPr/>
        </p:nvSpPr>
        <p:spPr>
          <a:xfrm>
            <a:off x="6058932" y="1448141"/>
            <a:ext cx="41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Liimapuupalkin tilavuus 4,0 m</a:t>
            </a:r>
            <a:r>
              <a:rPr lang="fi-FI" b="1" baseline="30000" dirty="0">
                <a:solidFill>
                  <a:srgbClr val="FF0000"/>
                </a:solidFill>
              </a:rPr>
              <a:t>3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11" name="Alanuoli 10"/>
          <p:cNvSpPr/>
          <p:nvPr/>
        </p:nvSpPr>
        <p:spPr>
          <a:xfrm rot="18335847">
            <a:off x="2575583" y="5328717"/>
            <a:ext cx="209404" cy="251285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/>
          <p:cNvSpPr/>
          <p:nvPr/>
        </p:nvSpPr>
        <p:spPr>
          <a:xfrm>
            <a:off x="1674341" y="2896382"/>
            <a:ext cx="1012122" cy="2652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D65A39-8831-950B-AC3D-60C5AA15E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0440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32" y="1323888"/>
            <a:ext cx="10275024" cy="498897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Pääkannattimen kiepahdusaallonpituus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8" name="Ellipsi 7"/>
          <p:cNvSpPr/>
          <p:nvPr/>
        </p:nvSpPr>
        <p:spPr>
          <a:xfrm>
            <a:off x="2452581" y="5594095"/>
            <a:ext cx="1130879" cy="6707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/>
          <p:cNvSpPr txBox="1"/>
          <p:nvPr/>
        </p:nvSpPr>
        <p:spPr>
          <a:xfrm>
            <a:off x="6058932" y="1509922"/>
            <a:ext cx="41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Liimapuupalkin tilavuus 3,6 m</a:t>
            </a:r>
            <a:r>
              <a:rPr lang="fi-FI" b="1" baseline="30000" dirty="0">
                <a:solidFill>
                  <a:srgbClr val="FF0000"/>
                </a:solidFill>
              </a:rPr>
              <a:t>3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1674341" y="2896382"/>
            <a:ext cx="1012122" cy="2652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Alanuoli 13"/>
          <p:cNvSpPr/>
          <p:nvPr/>
        </p:nvSpPr>
        <p:spPr>
          <a:xfrm rot="18335847">
            <a:off x="2575583" y="5328717"/>
            <a:ext cx="209404" cy="251285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E6951A-20FE-7613-A460-85906DE62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778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173364" cy="4877916"/>
          </a:xfrm>
        </p:spPr>
        <p:txBody>
          <a:bodyPr>
            <a:normAutofit/>
          </a:bodyPr>
          <a:lstStyle/>
          <a:p>
            <a:r>
              <a:rPr lang="fi-FI" dirty="0"/>
              <a:t>Jäykisteristikoiden käyttö yläpohjassa ja seinissä on perinteinen mastopilarihallin pituussuunnan jäykistysmenetelmä</a:t>
            </a:r>
          </a:p>
          <a:p>
            <a:r>
              <a:rPr lang="fi-FI" dirty="0"/>
              <a:t>Tavallisesti yläpohjan sekundääriorsia hyödynnetään vaakakuormien siirtämiseen jäykisteristikoille</a:t>
            </a:r>
          </a:p>
          <a:p>
            <a:pPr lvl="1"/>
            <a:r>
              <a:rPr lang="fi-FI" dirty="0"/>
              <a:t>Sekundääriorresta tulee tällöin puristettu ja taivutettu rakenne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6311" r="18615" b="6853"/>
          <a:stretch/>
        </p:blipFill>
        <p:spPr>
          <a:xfrm>
            <a:off x="6246342" y="1421028"/>
            <a:ext cx="5609966" cy="480141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A6973C2-C3F5-6356-60CB-5A6484A2D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780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173364" cy="4877916"/>
          </a:xfrm>
        </p:spPr>
        <p:txBody>
          <a:bodyPr>
            <a:normAutofit/>
          </a:bodyPr>
          <a:lstStyle/>
          <a:p>
            <a:r>
              <a:rPr lang="fi-FI" dirty="0"/>
              <a:t>Sekundääriorsien ja yläpohjan jäykisteristikon diagonaalien solupisteiden tulee olla samalla kohdalla, jotta orret voivat toimia kiepahdustukena pääkannattimille </a:t>
            </a:r>
          </a:p>
          <a:p>
            <a:r>
              <a:rPr lang="fi-FI" dirty="0"/>
              <a:t>Solmupisteiden välillä olevat orret eivät toimi kiepahdustukena, koska niillä ei ole jäykistettä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9741" r="15828" b="8297"/>
          <a:stretch/>
        </p:blipFill>
        <p:spPr>
          <a:xfrm>
            <a:off x="6096001" y="1570202"/>
            <a:ext cx="5970372" cy="442900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46ADC6-15DA-F7DC-D72A-E4E2CA835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0877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4235" r="9949" b="5950"/>
          <a:stretch/>
        </p:blipFill>
        <p:spPr>
          <a:xfrm>
            <a:off x="6067017" y="1607533"/>
            <a:ext cx="6061137" cy="440850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099224" cy="4661672"/>
          </a:xfrm>
        </p:spPr>
        <p:txBody>
          <a:bodyPr>
            <a:normAutofit/>
          </a:bodyPr>
          <a:lstStyle/>
          <a:p>
            <a:r>
              <a:rPr lang="fi-FI" dirty="0"/>
              <a:t>Mikäli yläpohjan jäykisteristikon solmupisteiden välillä olevia orsia halutaan hyödyntää kiepahdustukena, tulee orteen syntyvä voima siirtää erillisellä jäykisteellä solmupisteiden kohdalla oleville orsille (punaiset orret)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5F4332-E939-9EA3-5FE9-86AE62EA8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6374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95" y="1873251"/>
            <a:ext cx="5585596" cy="418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7" y="1825625"/>
            <a:ext cx="5278397" cy="4661672"/>
          </a:xfrm>
        </p:spPr>
        <p:txBody>
          <a:bodyPr>
            <a:normAutofit/>
          </a:bodyPr>
          <a:lstStyle/>
          <a:p>
            <a:r>
              <a:rPr lang="fi-FI" dirty="0"/>
              <a:t>Pääkannattimien kiepahdustuet voidaan toteuttaa myös erillisillä pääkannattimien välissä olevilla puusauvoilla</a:t>
            </a:r>
          </a:p>
          <a:p>
            <a:r>
              <a:rPr lang="fi-FI" dirty="0"/>
              <a:t>Tällöin vesikattorakenne ei osallistu pääkannattimien stabiliteettituentaan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675163" y="5847004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A93D989-D56A-FC97-AB45-77C6974B7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4296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099224" cy="490262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Yläpohjan jäykistys voidaan toteuttaa myös päätyseinän mastopilareilla</a:t>
            </a:r>
          </a:p>
          <a:p>
            <a:pPr lvl="1"/>
            <a:r>
              <a:rPr lang="fi-FI" dirty="0"/>
              <a:t>Mastopilarijäykistys on mekaaniselta toiminnaltaan yksinkertainen</a:t>
            </a:r>
          </a:p>
          <a:p>
            <a:pPr lvl="1"/>
            <a:r>
              <a:rPr lang="fi-FI" dirty="0"/>
              <a:t>Mastopilareista tulee yleensä järeitä, koska pilarin yläpään siirtymä on rajoitettu (stabiliteettituen jäykkyysvaatimukset)</a:t>
            </a:r>
          </a:p>
          <a:p>
            <a:pPr lvl="1"/>
            <a:r>
              <a:rPr lang="fi-FI" dirty="0"/>
              <a:t>Anturoista tulee yleensä suurikokoisia, koska pilareissa on vähän pystykuormaa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0" t="9381" r="17905" b="8838"/>
          <a:stretch/>
        </p:blipFill>
        <p:spPr>
          <a:xfrm>
            <a:off x="6147486" y="1482091"/>
            <a:ext cx="5832389" cy="467209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4EA0BE-3D2D-164C-2AF5-103E3EDDC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5312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5346359" cy="4890272"/>
          </a:xfrm>
        </p:spPr>
        <p:txBody>
          <a:bodyPr>
            <a:normAutofit/>
          </a:bodyPr>
          <a:lstStyle/>
          <a:p>
            <a:r>
              <a:rPr lang="fi-FI" dirty="0"/>
              <a:t>Yläpohjan tasossa vaikuttaa seuraavat kuormat</a:t>
            </a:r>
          </a:p>
          <a:p>
            <a:pPr lvl="1"/>
            <a:r>
              <a:rPr lang="fi-FI" dirty="0"/>
              <a:t>Tuulikuorma</a:t>
            </a:r>
          </a:p>
          <a:p>
            <a:pPr lvl="1"/>
            <a:r>
              <a:rPr lang="fi-FI" dirty="0"/>
              <a:t>Lisävaakavoima </a:t>
            </a:r>
          </a:p>
          <a:p>
            <a:pPr lvl="1"/>
            <a:r>
              <a:rPr lang="fi-FI" dirty="0"/>
              <a:t>Kiepahduksesta syntyvät voimat</a:t>
            </a:r>
          </a:p>
          <a:p>
            <a:r>
              <a:rPr lang="fi-FI" dirty="0"/>
              <a:t>Palkin leveyden suhde korkeuteen tulisi valita siten, että moniaaltoista kiepahdusta ei tapahdu</a:t>
            </a:r>
          </a:p>
          <a:p>
            <a:pPr lvl="1"/>
            <a:r>
              <a:rPr lang="fi-FI" dirty="0"/>
              <a:t>Jäykisteiden ja niiden liitosten voimat pienemmät</a:t>
            </a:r>
          </a:p>
          <a:p>
            <a:pPr lvl="1"/>
            <a:r>
              <a:rPr lang="fi-FI" dirty="0"/>
              <a:t>(Ei mahdollista pitkillä jänneväleillä)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11186" r="17145" b="11005"/>
          <a:stretch/>
        </p:blipFill>
        <p:spPr>
          <a:xfrm>
            <a:off x="6088166" y="1638307"/>
            <a:ext cx="5953491" cy="430529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9037A2-807D-D981-1EC3-646F3C36F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669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Kiepahdustuen jousijäykkyysvaatimus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graphicFrame>
        <p:nvGraphicFramePr>
          <p:cNvPr id="8" name="Objekti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968804"/>
              </p:ext>
            </p:extLst>
          </p:nvPr>
        </p:nvGraphicFramePr>
        <p:xfrm>
          <a:off x="621099" y="1532968"/>
          <a:ext cx="3900488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60360" imgH="1828800" progId="Equation.DSMT4">
                  <p:embed/>
                </p:oleObj>
              </mc:Choice>
              <mc:Fallback>
                <p:oleObj name="Equation" r:id="rId3" imgW="3060360" imgH="1828800" progId="Equation.DSMT4">
                  <p:embed/>
                  <p:pic>
                    <p:nvPicPr>
                      <p:cNvPr id="8" name="Objekti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099" y="1532968"/>
                        <a:ext cx="3900488" cy="233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kstiruutu 14"/>
          <p:cNvSpPr txBox="1"/>
          <p:nvPr/>
        </p:nvSpPr>
        <p:spPr>
          <a:xfrm>
            <a:off x="546958" y="4003593"/>
            <a:ext cx="40930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muodostuu stabiliteettituentavoiman reitillä tapahtuvista muodonmuutoksista (sis. liitossiirtymät) ja jäykisteristikon taipumasta (kuormasta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) </a:t>
            </a:r>
          </a:p>
          <a:p>
            <a:endParaRPr lang="fi-FI" dirty="0"/>
          </a:p>
          <a:p>
            <a:r>
              <a:rPr lang="fi-FI" dirty="0"/>
              <a:t>Lisäksi tulee tarkastaa jäykisteristikon murtorajatilan lopputilan taipuma, joka saa olla enintään </a:t>
            </a:r>
            <a:r>
              <a:rPr lang="fi-FI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mukaan lukien lisävaakavoima ja tuulikuorma</a:t>
            </a:r>
          </a:p>
          <a:p>
            <a:endParaRPr lang="fi-FI" dirty="0"/>
          </a:p>
        </p:txBody>
      </p:sp>
      <p:pic>
        <p:nvPicPr>
          <p:cNvPr id="17" name="Kuv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81" y="1616081"/>
            <a:ext cx="7064430" cy="41721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136164-F7E8-E5D5-56DF-D622F04F8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561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Kiepahdustuen jousijäykkyysvaatimus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graphicFrame>
        <p:nvGraphicFramePr>
          <p:cNvPr id="8" name="Objekti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957974"/>
              </p:ext>
            </p:extLst>
          </p:nvPr>
        </p:nvGraphicFramePr>
        <p:xfrm>
          <a:off x="621099" y="1985729"/>
          <a:ext cx="3900488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60360" imgH="1828800" progId="Equation.DSMT4">
                  <p:embed/>
                </p:oleObj>
              </mc:Choice>
              <mc:Fallback>
                <p:oleObj name="Equation" r:id="rId3" imgW="3060360" imgH="1828800" progId="Equation.DSMT4">
                  <p:embed/>
                  <p:pic>
                    <p:nvPicPr>
                      <p:cNvPr id="8" name="Objekti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099" y="1985729"/>
                        <a:ext cx="3900488" cy="233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kstiruutu 14"/>
          <p:cNvSpPr txBox="1"/>
          <p:nvPr/>
        </p:nvSpPr>
        <p:spPr>
          <a:xfrm>
            <a:off x="546958" y="4456354"/>
            <a:ext cx="4093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muodostuu stabiliteettituentavoiman reitillä tapahtuvista muodonmuutoksista (sis. liitossiirtymät) ja jäykisteristikon taipumasta, jonka jäykisteelle kertyvät voimat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aiheuttavat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590" y="1985729"/>
            <a:ext cx="6361670" cy="383860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5EBD6B-121D-F0D1-80DB-B601948E3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8690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levyjäykistys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10913077" cy="4834666"/>
          </a:xfrm>
        </p:spPr>
        <p:txBody>
          <a:bodyPr>
            <a:normAutofit/>
          </a:bodyPr>
          <a:lstStyle/>
          <a:p>
            <a:r>
              <a:rPr lang="fi-FI" dirty="0"/>
              <a:t>Yläpohjan pituussuuntaiset jäykisteet voidaan korvata kattoelementeillä muodostetulla levyjäykisteellä</a:t>
            </a:r>
          </a:p>
          <a:p>
            <a:r>
              <a:rPr lang="fi-FI" dirty="0"/>
              <a:t>Suositeltava kattoelementtityyppi levyjäykistämiseen on LVL-levystä valmistettu koteloelementti</a:t>
            </a:r>
          </a:p>
          <a:p>
            <a:pPr lvl="1"/>
            <a:r>
              <a:rPr lang="fi-FI" dirty="0"/>
              <a:t>Jäykkä elementin kokoinen LVL-levy</a:t>
            </a:r>
          </a:p>
          <a:p>
            <a:pPr lvl="1"/>
            <a:r>
              <a:rPr lang="fi-FI" dirty="0"/>
              <a:t>Teolliset liimaliitokset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31593" r="5186" b="38902"/>
          <a:stretch/>
        </p:blipFill>
        <p:spPr>
          <a:xfrm>
            <a:off x="1344312" y="4540171"/>
            <a:ext cx="9503376" cy="17370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3F02EC-BC71-BB87-20DF-11CC7E7C9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3441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yksittäinen levyjäykiste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44764" cy="4803775"/>
          </a:xfrm>
        </p:spPr>
        <p:txBody>
          <a:bodyPr>
            <a:normAutofit/>
          </a:bodyPr>
          <a:lstStyle/>
          <a:p>
            <a:r>
              <a:rPr lang="fi-FI" dirty="0"/>
              <a:t>Kattoelementeistä muodostetulla yksittäisellä levyjäykisteellä vastaanotetaan</a:t>
            </a:r>
          </a:p>
          <a:p>
            <a:pPr lvl="1"/>
            <a:r>
              <a:rPr lang="fi-FI" dirty="0"/>
              <a:t>Tuulikuorma</a:t>
            </a:r>
          </a:p>
          <a:p>
            <a:pPr lvl="1"/>
            <a:r>
              <a:rPr lang="fi-FI" dirty="0"/>
              <a:t>Lisävaakavoima </a:t>
            </a:r>
          </a:p>
          <a:p>
            <a:pPr lvl="1"/>
            <a:r>
              <a:rPr lang="fi-FI" dirty="0"/>
              <a:t>Kiepahduksesta syntyvät voimat</a:t>
            </a:r>
          </a:p>
          <a:p>
            <a:r>
              <a:rPr lang="fi-FI" dirty="0"/>
              <a:t>Kiepahdustuentavoimat siirretään levyjäykisteellä pääkannattimen päihin kannatinkohtaisesti</a:t>
            </a:r>
          </a:p>
          <a:p>
            <a:pPr lvl="1"/>
            <a:r>
              <a:rPr lang="fi-FI" dirty="0"/>
              <a:t>Suljettu jäykistysjärjestelmä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t="9305" r="15371" b="10570"/>
          <a:stretch/>
        </p:blipFill>
        <p:spPr>
          <a:xfrm>
            <a:off x="5782963" y="1524133"/>
            <a:ext cx="6263445" cy="443182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161A466-A128-45D5-2B30-69C514444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0996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7230" r="19223" b="12915"/>
          <a:stretch/>
        </p:blipFill>
        <p:spPr>
          <a:xfrm>
            <a:off x="5776759" y="1132413"/>
            <a:ext cx="6332864" cy="484825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levyjäykistys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44764" cy="4704921"/>
          </a:xfrm>
        </p:spPr>
        <p:txBody>
          <a:bodyPr>
            <a:normAutofit/>
          </a:bodyPr>
          <a:lstStyle/>
          <a:p>
            <a:r>
              <a:rPr lang="fi-FI" sz="2600" dirty="0"/>
              <a:t>Yhteen suuntaan tapahtuvassa kiepahduksessa kattoelementeistä muodostettu levyjäykiste suunnitellaan toimimaan kaksitukisena palkkina, joka siirtää vaakakuormat pääkannattimen päihin (</a:t>
            </a:r>
            <a:r>
              <a:rPr lang="fi-FI" sz="2600" i="1" dirty="0" err="1"/>
              <a:t>A</a:t>
            </a:r>
            <a:r>
              <a:rPr lang="fi-FI" sz="2600" baseline="-25000" dirty="0" err="1"/>
              <a:t>d</a:t>
            </a:r>
            <a:r>
              <a:rPr lang="fi-FI" sz="2600" dirty="0"/>
              <a:t>, </a:t>
            </a:r>
            <a:r>
              <a:rPr lang="fi-FI" sz="2600" i="1" dirty="0" err="1"/>
              <a:t>B</a:t>
            </a:r>
            <a:r>
              <a:rPr lang="fi-FI" sz="2600" baseline="-25000" dirty="0" err="1"/>
              <a:t>d</a:t>
            </a:r>
            <a:r>
              <a:rPr lang="fi-FI" sz="2600" dirty="0"/>
              <a:t>) </a:t>
            </a:r>
          </a:p>
          <a:p>
            <a:r>
              <a:rPr lang="fi-FI" sz="2600" dirty="0"/>
              <a:t>Levyjäykistesysteemin tulee täyttää jäykkyysvaatimukset</a:t>
            </a:r>
          </a:p>
          <a:p>
            <a:pPr lvl="1"/>
            <a:r>
              <a:rPr lang="fi-FI" i="1" dirty="0"/>
              <a:t>C </a:t>
            </a:r>
            <a:r>
              <a:rPr lang="fi-FI" dirty="0"/>
              <a:t>≥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baseline="-25000" dirty="0"/>
          </a:p>
          <a:p>
            <a:pPr lvl="1"/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≤ </a:t>
            </a:r>
            <a:r>
              <a:rPr lang="fi-FI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21DF11A-83FC-1575-6485-9904F3B16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653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levyjäykistys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91898" cy="4704921"/>
          </a:xfrm>
        </p:spPr>
        <p:txBody>
          <a:bodyPr>
            <a:normAutofit/>
          </a:bodyPr>
          <a:lstStyle/>
          <a:p>
            <a:r>
              <a:rPr lang="fi-FI" dirty="0"/>
              <a:t>Moniaaltoisessa kiepahduksessa kattoelementeistä muodostettu levyjäykiste suunnitellaan toimimaan siten, että kattoelementit siirtävät voimat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kiepahdusaallon 0-kohtaan (</a:t>
            </a:r>
            <a:r>
              <a:rPr lang="fi-FI" b="1" i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sz="500" b="1" i="1" dirty="0">
                <a:latin typeface="ScriptS" panose="00000400000000000000" pitchFamily="2" charset="0"/>
                <a:cs typeface="ScriptS" panose="00000400000000000000" pitchFamily="2" charset="0"/>
              </a:rPr>
              <a:t> </a:t>
            </a:r>
            <a:r>
              <a:rPr lang="fi-FI" baseline="-25000" dirty="0"/>
              <a:t>S</a:t>
            </a:r>
            <a:r>
              <a:rPr lang="fi-FI" dirty="0"/>
              <a:t> ) </a:t>
            </a:r>
          </a:p>
          <a:p>
            <a:r>
              <a:rPr lang="fi-FI" dirty="0"/>
              <a:t>Levyjäykistesysteemin tulee täyttää jäykkyysvaatimus </a:t>
            </a:r>
          </a:p>
          <a:p>
            <a:pPr lvl="1"/>
            <a:r>
              <a:rPr lang="fi-FI" i="1" dirty="0"/>
              <a:t>C </a:t>
            </a:r>
            <a:r>
              <a:rPr lang="fi-FI" dirty="0"/>
              <a:t>≥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t="12554" r="23024" b="9937"/>
          <a:stretch/>
        </p:blipFill>
        <p:spPr>
          <a:xfrm>
            <a:off x="6351373" y="1503070"/>
            <a:ext cx="5616145" cy="435403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3B3375-CFC3-3BF7-DA36-FCBBC6C4B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1924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levyjäykistys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08142" cy="4704921"/>
          </a:xfrm>
        </p:spPr>
        <p:txBody>
          <a:bodyPr>
            <a:normAutofit/>
          </a:bodyPr>
          <a:lstStyle/>
          <a:p>
            <a:r>
              <a:rPr lang="fi-FI" dirty="0"/>
              <a:t>Yläpohjan levyjäykisteen reunaan syntyvät tukireaktiot kuljetetaan seinäjäykisteen kohdalle</a:t>
            </a:r>
          </a:p>
          <a:p>
            <a:r>
              <a:rPr lang="fi-FI" dirty="0"/>
              <a:t>Seinäjäykisteen avulla ulkoiset kuormat siirretään perustuksille</a:t>
            </a:r>
          </a:p>
          <a:p>
            <a:r>
              <a:rPr lang="fi-FI" dirty="0"/>
              <a:t>Pääkannattimet toimivat veto- ja </a:t>
            </a:r>
            <a:r>
              <a:rPr lang="fi-FI" dirty="0" err="1"/>
              <a:t>puristuspaarteina</a:t>
            </a:r>
            <a:r>
              <a:rPr lang="fi-FI" dirty="0"/>
              <a:t> jokaiselle yksittäiselle levyjäykisteelle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10028" r="19172" b="9486"/>
          <a:stretch/>
        </p:blipFill>
        <p:spPr>
          <a:xfrm>
            <a:off x="6444048" y="1633773"/>
            <a:ext cx="5498758" cy="411829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C4AF749-E906-DFDC-3643-D5ECCC8C6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5522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ja pääkannattimen liitos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4864443" cy="4970591"/>
          </a:xfrm>
        </p:spPr>
        <p:txBody>
          <a:bodyPr>
            <a:normAutofit/>
          </a:bodyPr>
          <a:lstStyle/>
          <a:p>
            <a:r>
              <a:rPr lang="fi-FI" dirty="0"/>
              <a:t>Pääkannattimen tuet tulee suunnitella siten, että kannatin ei kaadu (”haarukkalaakeri”)</a:t>
            </a:r>
          </a:p>
          <a:p>
            <a:r>
              <a:rPr lang="fi-FI" dirty="0"/>
              <a:t>Pääkannattimen yläreunan vaakakuormitusta aiheuttaa</a:t>
            </a:r>
          </a:p>
          <a:p>
            <a:pPr lvl="1"/>
            <a:r>
              <a:rPr lang="fi-FI" dirty="0"/>
              <a:t>Tuulikuorma, lisävaakavoima ja jäykistyskuorma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endParaRPr lang="fi-FI" baseline="-25000" dirty="0"/>
          </a:p>
          <a:p>
            <a:r>
              <a:rPr lang="fi-FI" dirty="0"/>
              <a:t>Pystykuormituksen epäkeskisyyttä aiheuttaa</a:t>
            </a:r>
          </a:p>
          <a:p>
            <a:pPr lvl="1"/>
            <a:r>
              <a:rPr lang="fi-FI" dirty="0"/>
              <a:t>Vaakasiirtymä</a:t>
            </a:r>
          </a:p>
          <a:p>
            <a:pPr lvl="1"/>
            <a:r>
              <a:rPr lang="fi-FI" dirty="0"/>
              <a:t>Pääkannattimen asennus-tarkkuus (pystysuoruus)</a:t>
            </a:r>
          </a:p>
          <a:p>
            <a:pPr lvl="1"/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10389" r="12179" b="7952"/>
          <a:stretch/>
        </p:blipFill>
        <p:spPr>
          <a:xfrm>
            <a:off x="5991764" y="1690688"/>
            <a:ext cx="6000468" cy="408609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05BB1F8-4C19-1527-294B-05F16F6F2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7784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ja pääkannattimen liitos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5093043" cy="4853202"/>
          </a:xfrm>
        </p:spPr>
        <p:txBody>
          <a:bodyPr/>
          <a:lstStyle/>
          <a:p>
            <a:r>
              <a:rPr lang="fi-FI" dirty="0"/>
              <a:t>Mastopilarin ja pääkannattimen liitos tulisi toteuttaa siten, että se on tuettu sivusuunnassa</a:t>
            </a:r>
          </a:p>
          <a:p>
            <a:r>
              <a:rPr lang="fi-FI" dirty="0"/>
              <a:t>Sivusuunnan tuentaan voidaan hyödyntää seinäjäykistettä</a:t>
            </a:r>
          </a:p>
          <a:p>
            <a:r>
              <a:rPr lang="fi-FI" dirty="0"/>
              <a:t>Mastopilarin nurjahduspituus poikkileikkauksen heikommassa suunnassa voidaan tällöin määrittää pilarin pituuden mukaan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7" t="17156" r="20845" b="5968"/>
          <a:stretch/>
        </p:blipFill>
        <p:spPr>
          <a:xfrm>
            <a:off x="6182083" y="1548367"/>
            <a:ext cx="5655690" cy="453733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79554A5-F50D-2A5B-8960-8C7270991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2106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10930" r="18311" b="5516"/>
          <a:stretch/>
        </p:blipFill>
        <p:spPr>
          <a:xfrm>
            <a:off x="6233984" y="1634484"/>
            <a:ext cx="5721179" cy="441484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ja pääkannattimen liitos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5093043" cy="4853202"/>
          </a:xfrm>
        </p:spPr>
        <p:txBody>
          <a:bodyPr/>
          <a:lstStyle/>
          <a:p>
            <a:r>
              <a:rPr lang="fi-FI" dirty="0"/>
              <a:t>Mikäli mastopilarin ja pääkannattimen liitosta ei tueta sivusuunnassa, tulee liitoksesta tehdä momenttijäykkä</a:t>
            </a:r>
          </a:p>
          <a:p>
            <a:r>
              <a:rPr lang="fi-FI" dirty="0"/>
              <a:t>Mastopilarin nurjahduspituus poikkileikkauksen heikommassa suunnassa määritetään tällöin pääkannattimen päältä alkaen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586313-E655-C146-1298-220012780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9362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Kattoelementin liitos pääkannattimeen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4870621" cy="4853202"/>
          </a:xfrm>
        </p:spPr>
        <p:txBody>
          <a:bodyPr>
            <a:normAutofit/>
          </a:bodyPr>
          <a:lstStyle/>
          <a:p>
            <a:r>
              <a:rPr lang="fi-FI" dirty="0"/>
              <a:t>Kattoelementin ja pääkannattimen välisen liitoksen tulee täyttää</a:t>
            </a:r>
          </a:p>
          <a:p>
            <a:pPr lvl="1"/>
            <a:r>
              <a:rPr lang="fi-FI" dirty="0"/>
              <a:t>Lujuusvaatimukset</a:t>
            </a:r>
          </a:p>
          <a:p>
            <a:pPr lvl="1"/>
            <a:r>
              <a:rPr lang="fi-FI" dirty="0"/>
              <a:t>Jäykkyysvaatimukset (jousijäykkyysvaatimus)</a:t>
            </a:r>
          </a:p>
          <a:p>
            <a:r>
              <a:rPr lang="fi-FI" dirty="0"/>
              <a:t>Viereisessä kuvassa on yksi esimerkki kattoelementin liitoksesta pääkannattimeen</a:t>
            </a:r>
          </a:p>
          <a:p>
            <a:pPr lvl="1"/>
            <a:r>
              <a:rPr lang="fi-FI" dirty="0"/>
              <a:t>Kattoelementin ruuveilla  asennusputki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644" y="2184451"/>
            <a:ext cx="6599500" cy="332048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DD2C21-EF7C-26B9-0523-F667975DB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1090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Pilarin heikonsuunnan nurjahdustuenta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4722341" cy="4853202"/>
          </a:xfrm>
        </p:spPr>
        <p:txBody>
          <a:bodyPr/>
          <a:lstStyle/>
          <a:p>
            <a:r>
              <a:rPr lang="fi-FI" dirty="0"/>
              <a:t>Pilarien poikkileikkauksen heikonsuunnan nurjahdustuenta katkeaa seinissä olevien aukkojen kohdalla</a:t>
            </a:r>
          </a:p>
          <a:p>
            <a:r>
              <a:rPr lang="fi-FI" dirty="0"/>
              <a:t>Aukkojen välissä oleviin seinän osiin tulee järjestää erillinen jäykistyssysteemi pilarin heikon suunnan nurjahdustuentaa varten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12013" r="11369" b="15532"/>
          <a:stretch/>
        </p:blipFill>
        <p:spPr>
          <a:xfrm>
            <a:off x="5190555" y="1983259"/>
            <a:ext cx="6758431" cy="344135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1CBE87C-6A96-40D8-FAB5-8D35DF995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8929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puristettu reuna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4722341" cy="4853202"/>
          </a:xfrm>
        </p:spPr>
        <p:txBody>
          <a:bodyPr>
            <a:normAutofit/>
          </a:bodyPr>
          <a:lstStyle/>
          <a:p>
            <a:r>
              <a:rPr lang="fi-FI" dirty="0"/>
              <a:t>Mastopilarissa seinäorret ovat pilarin poikkileikkauksen vetopuolella, joten ne eivät tue mastopilarin puristettua reunaa poikkileikkauksen heikossa suunnassa</a:t>
            </a:r>
          </a:p>
          <a:p>
            <a:r>
              <a:rPr lang="fi-FI" dirty="0"/>
              <a:t>Mastopilarin poikkileikkauksen leveys tulisi valita siten, että pilari ei ole kiepahdus-altis (</a:t>
            </a:r>
            <a:r>
              <a:rPr lang="fi-FI" i="1" dirty="0" err="1"/>
              <a:t>k</a:t>
            </a:r>
            <a:r>
              <a:rPr lang="fi-FI" baseline="-25000" dirty="0" err="1"/>
              <a:t>crit</a:t>
            </a:r>
            <a:r>
              <a:rPr lang="fi-FI" dirty="0"/>
              <a:t> = 1)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23563" r="21402" b="22029"/>
          <a:stretch/>
        </p:blipFill>
        <p:spPr>
          <a:xfrm>
            <a:off x="5628502" y="2166181"/>
            <a:ext cx="6141307" cy="325128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1C11233-870C-5D05-D9F6-8A52097D1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4304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yläpään liitos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35596" cy="4735813"/>
          </a:xfrm>
        </p:spPr>
        <p:txBody>
          <a:bodyPr>
            <a:normAutofit/>
          </a:bodyPr>
          <a:lstStyle/>
          <a:p>
            <a:r>
              <a:rPr lang="fi-FI" dirty="0"/>
              <a:t>Yleisin mastopilarin ja pääkannattimen liitos on ns. hankolautaliitos</a:t>
            </a:r>
          </a:p>
          <a:p>
            <a:r>
              <a:rPr lang="fi-FI" dirty="0"/>
              <a:t>Hankolautaliitoksen suunnittelussa tulee huomioida mm. seuraavia</a:t>
            </a:r>
          </a:p>
          <a:p>
            <a:pPr lvl="1"/>
            <a:r>
              <a:rPr lang="fi-FI" dirty="0"/>
              <a:t>Pääkannattimen kosteuseläminen</a:t>
            </a:r>
          </a:p>
          <a:p>
            <a:pPr lvl="1"/>
            <a:r>
              <a:rPr lang="fi-FI" dirty="0"/>
              <a:t>Pääkannattimen taipuman aiheuttama kulmanmuutos</a:t>
            </a:r>
          </a:p>
          <a:p>
            <a:pPr lvl="1"/>
            <a:r>
              <a:rPr lang="fi-FI" dirty="0"/>
              <a:t>Liitoksen kestävyys pääkannattimen poikittaisille voimille (momentti- ja leikkausvoimakestävyys) </a:t>
            </a:r>
          </a:p>
        </p:txBody>
      </p:sp>
      <p:pic>
        <p:nvPicPr>
          <p:cNvPr id="16" name="Picture 4" descr="Hankolaut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69" r="20056"/>
          <a:stretch>
            <a:fillRect/>
          </a:stretch>
        </p:blipFill>
        <p:spPr bwMode="auto">
          <a:xfrm>
            <a:off x="7401697" y="1327598"/>
            <a:ext cx="3690938" cy="49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orakulmio 16"/>
          <p:cNvSpPr/>
          <p:nvPr/>
        </p:nvSpPr>
        <p:spPr>
          <a:xfrm>
            <a:off x="9668871" y="6049432"/>
            <a:ext cx="14237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i-FI" altLang="fi-FI" sz="800" dirty="0">
                <a:solidFill>
                  <a:schemeClr val="bg1"/>
                </a:solidFill>
              </a:rPr>
              <a:t>Kuva: Metsä Wood</a:t>
            </a:r>
            <a:endParaRPr lang="fi-FI" altLang="fi-FI" sz="800" b="1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9D250E2-4469-878A-4D5A-7BD912413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6972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perustusliitos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35147" cy="491498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Yleisin mastopilarin perustusliitos on liimaruuveilla toteutettu pilarikenkäliitos</a:t>
            </a:r>
          </a:p>
          <a:p>
            <a:r>
              <a:rPr lang="fi-FI" dirty="0"/>
              <a:t>Mitoitus tehdään liitokseen olemassa olevan lausunnon mukaan </a:t>
            </a:r>
          </a:p>
          <a:p>
            <a:r>
              <a:rPr lang="fi-FI" dirty="0"/>
              <a:t>Tarvittaessa liitos vahvistetaan halkeilun estämiseksi poikittaisilla täyskierreruuveilla tms.</a:t>
            </a:r>
          </a:p>
          <a:p>
            <a:r>
              <a:rPr lang="fi-FI" dirty="0"/>
              <a:t>Liimaruuviliitoksissa tulee varmistaa liitoksen toiminta palotilanteessa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6" t="4776" r="37213" b="7666"/>
          <a:stretch/>
        </p:blipFill>
        <p:spPr>
          <a:xfrm>
            <a:off x="6646952" y="1488671"/>
            <a:ext cx="2440459" cy="456116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4" t="6672" r="38428" b="9471"/>
          <a:stretch/>
        </p:blipFill>
        <p:spPr>
          <a:xfrm>
            <a:off x="9422028" y="1490755"/>
            <a:ext cx="2372125" cy="454372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4FA14E0-4ED7-E7E0-2C9D-19266F699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102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22.10.2021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F65A84-8E30-0E8D-F71F-A9D83DA10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perustusliitos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64893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Mastopilarin liitos perustukseen voidaan toteutettu </a:t>
            </a:r>
            <a:r>
              <a:rPr lang="fi-FI"/>
              <a:t>myös teräslevyillä</a:t>
            </a:r>
            <a:r>
              <a:rPr lang="fi-FI" dirty="0"/>
              <a:t>, jotka on </a:t>
            </a:r>
            <a:r>
              <a:rPr lang="fi-FI"/>
              <a:t>liitetty puupilariin </a:t>
            </a:r>
            <a:r>
              <a:rPr lang="fi-FI" dirty="0"/>
              <a:t>tappivaarnoilla</a:t>
            </a:r>
          </a:p>
          <a:p>
            <a:r>
              <a:rPr lang="fi-FI" dirty="0"/>
              <a:t>Tappivaarnaliitoksen palosuojaus voidaan toteuttaa </a:t>
            </a:r>
          </a:p>
          <a:p>
            <a:pPr lvl="1"/>
            <a:r>
              <a:rPr lang="fi-FI" dirty="0"/>
              <a:t>Liitoksen päälle asennetuilla puusoiroilla</a:t>
            </a:r>
          </a:p>
          <a:p>
            <a:pPr lvl="1"/>
            <a:r>
              <a:rPr lang="fi-FI" dirty="0"/>
              <a:t>Peittämällä teräslevyn ura rimalla ja tappivaarnojen reiät puutapeilla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72" r="17950" b="8781"/>
          <a:stretch/>
        </p:blipFill>
        <p:spPr>
          <a:xfrm>
            <a:off x="6339017" y="1690688"/>
            <a:ext cx="2798806" cy="4363914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9"/>
          <a:stretch/>
        </p:blipFill>
        <p:spPr>
          <a:xfrm>
            <a:off x="9187957" y="1690688"/>
            <a:ext cx="2661097" cy="4370092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10656627" y="5839158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7945396" y="5839158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4CEDE7-4298-799C-CF49-B55D75271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025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Mastopilarihallin jäykistys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t="16421" r="26571" b="22920"/>
          <a:stretch/>
        </p:blipFill>
        <p:spPr>
          <a:xfrm>
            <a:off x="6208470" y="1260385"/>
            <a:ext cx="5820832" cy="442989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Mastopilarirunko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Mastopilarirunko on tyypillisin teollisuus- ja liiketilojen runkojärjestelmä</a:t>
            </a:r>
          </a:p>
          <a:p>
            <a:r>
              <a:rPr lang="fi-FI" dirty="0"/>
              <a:t>Mastopilarirungon etuja ovat mm. </a:t>
            </a:r>
          </a:p>
          <a:p>
            <a:pPr lvl="1"/>
            <a:r>
              <a:rPr lang="fi-FI" dirty="0"/>
              <a:t>Hallin poikittaissuunta jäykistetään mastopilarikehillä, jolloin hallin pituudella ei ole rajoitetta</a:t>
            </a:r>
          </a:p>
          <a:p>
            <a:pPr lvl="1"/>
            <a:r>
              <a:rPr lang="fi-FI" dirty="0"/>
              <a:t>Pitkälle esivalmistetut rungon ja ulkovaipan rakennusosat</a:t>
            </a:r>
          </a:p>
          <a:p>
            <a:pPr lvl="1"/>
            <a:r>
              <a:rPr lang="fi-FI" dirty="0"/>
              <a:t>Nopea asennus työmaalla</a:t>
            </a:r>
          </a:p>
          <a:p>
            <a:pPr lvl="1"/>
            <a:r>
              <a:rPr lang="fi-FI" dirty="0"/>
              <a:t>Kustannustehokas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E1133F5-2346-CD23-FC4A-858E62BA7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9" r="3934"/>
          <a:stretch/>
        </p:blipFill>
        <p:spPr>
          <a:xfrm>
            <a:off x="2841023" y="1421028"/>
            <a:ext cx="6472881" cy="485647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monilaivaisesta mastopilarihallista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7890140" y="6062054"/>
            <a:ext cx="14237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i-FI" altLang="fi-FI" sz="800" dirty="0">
                <a:solidFill>
                  <a:schemeClr val="bg1"/>
                </a:solidFill>
              </a:rPr>
              <a:t>Kuva: Puuinfo</a:t>
            </a:r>
            <a:endParaRPr lang="fi-FI" altLang="fi-FI" sz="800" b="1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3136C8-E716-1600-CC9E-B33B29C25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715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72" y="1687147"/>
            <a:ext cx="5683508" cy="426263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Siltanosturi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64893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Mastopilarista voidaan muotoilla myös nosturikonsolin sisältävä pilari</a:t>
            </a:r>
          </a:p>
          <a:p>
            <a:r>
              <a:rPr lang="fi-FI" dirty="0"/>
              <a:t>Yleensä puurunkoisessa hallissa nosturin kapasiteetti on suuruusluokaltaan 5…10 tonnia</a:t>
            </a:r>
          </a:p>
          <a:p>
            <a:r>
              <a:rPr lang="fi-FI" dirty="0"/>
              <a:t>Tarvittaessa pilarin loveukset vahvistetaan halkeilun estämiseksi poikittaisilla täyskierreruuveilla tms.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10689452" y="5734334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7C9C75-C723-0474-AA9D-56CE1D9E3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475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5860" r="11925" b="4236"/>
          <a:stretch/>
        </p:blipFill>
        <p:spPr>
          <a:xfrm>
            <a:off x="6162827" y="1610370"/>
            <a:ext cx="5854182" cy="42467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2216" cy="4890272"/>
          </a:xfrm>
        </p:spPr>
        <p:txBody>
          <a:bodyPr>
            <a:normAutofit/>
          </a:bodyPr>
          <a:lstStyle/>
          <a:p>
            <a:r>
              <a:rPr lang="fi-FI" dirty="0" err="1"/>
              <a:t>Vaakakuormistus</a:t>
            </a:r>
            <a:r>
              <a:rPr lang="fi-FI" dirty="0"/>
              <a:t> poikittaissuunnassa koostuu seuraavista</a:t>
            </a:r>
          </a:p>
          <a:p>
            <a:pPr lvl="1"/>
            <a:r>
              <a:rPr lang="fi-FI" dirty="0"/>
              <a:t>Tuulikuorma</a:t>
            </a:r>
          </a:p>
          <a:p>
            <a:pPr lvl="1"/>
            <a:r>
              <a:rPr lang="fi-FI" dirty="0"/>
              <a:t>Lisävaakavoima</a:t>
            </a:r>
          </a:p>
          <a:p>
            <a:r>
              <a:rPr lang="fi-FI" dirty="0"/>
              <a:t>Tuulikuorma voidaan tarkastella</a:t>
            </a:r>
          </a:p>
          <a:p>
            <a:pPr lvl="1"/>
            <a:r>
              <a:rPr lang="fi-FI" dirty="0"/>
              <a:t>Kokonaistuulikuormana</a:t>
            </a:r>
          </a:p>
          <a:p>
            <a:pPr lvl="1"/>
            <a:r>
              <a:rPr lang="fi-FI" dirty="0"/>
              <a:t>Osapintojen tuulikuormien summana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309BAB3-020D-A340-C551-8E10C2F92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3327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Props1.xml><?xml version="1.0" encoding="utf-8"?>
<ds:datastoreItem xmlns:ds="http://schemas.openxmlformats.org/officeDocument/2006/customXml" ds:itemID="{1917E93C-1708-4049-83ED-7A1E15878B4B}"/>
</file>

<file path=customXml/itemProps2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93e2402c-36e9-4cdd-8de8-0cb185c44caf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9966</TotalTime>
  <Words>1195</Words>
  <Application>Microsoft Office PowerPoint</Application>
  <PresentationFormat>Laajakuva</PresentationFormat>
  <Paragraphs>301</Paragraphs>
  <Slides>40</Slides>
  <Notes>38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ScriptS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Mastopilarihallin jäykistys</vt:lpstr>
      <vt:lpstr>Mastopilarirunko</vt:lpstr>
      <vt:lpstr>Esimerkki monilaivaisesta mastopilarihallista</vt:lpstr>
      <vt:lpstr>Siltanosturi</vt:lpstr>
      <vt:lpstr>Rungon jäykistäminen poikittaissuunnassa</vt:lpstr>
      <vt:lpstr>Rungon jäykistäminen poikittaissuunnassa</vt:lpstr>
      <vt:lpstr>Rungon jäykistäminen poikittaissuunnassa</vt:lpstr>
      <vt:lpstr>Rungon jäykistäminen poikittaissuunnassa</vt:lpstr>
      <vt:lpstr>Rungon jäykistäminen poikittaissuunnassa</vt:lpstr>
      <vt:lpstr>Esimerkki päätyseinän diagonaalijäykistyksestä</vt:lpstr>
      <vt:lpstr>Rungon jäykistäminen pituussuunnassa</vt:lpstr>
      <vt:lpstr>Rungon jäykistäminen pituussuunnassa</vt:lpstr>
      <vt:lpstr>Pääkannattimen kiepahdusaallonpituus</vt:lpstr>
      <vt:lpstr>Pääkannattimen kiepahdusaallonpituus</vt:lpstr>
      <vt:lpstr>Rungon jäykistäminen pituussuunnassa</vt:lpstr>
      <vt:lpstr>Rungon jäykistäminen pituussuunnassa</vt:lpstr>
      <vt:lpstr>Rungon jäykistäminen pituussuunnassa</vt:lpstr>
      <vt:lpstr>Rungon jäykistäminen pituussuunnassa</vt:lpstr>
      <vt:lpstr>Rungon jäykistäminen pituussuunnassa</vt:lpstr>
      <vt:lpstr>Rungon jäykistäminen pituussuunnassa</vt:lpstr>
      <vt:lpstr>Kiepahdustuen jousijäykkyysvaatimus</vt:lpstr>
      <vt:lpstr>Kiepahdustuen jousijäykkyysvaatimus</vt:lpstr>
      <vt:lpstr>Yläpohjan levyjäykistys</vt:lpstr>
      <vt:lpstr>Yläpohjan yksittäinen levyjäykiste</vt:lpstr>
      <vt:lpstr>Yläpohjan levyjäykistys</vt:lpstr>
      <vt:lpstr>Yläpohjan levyjäykistys</vt:lpstr>
      <vt:lpstr>Yläpohjan levyjäykistys</vt:lpstr>
      <vt:lpstr>Mastopilarin ja pääkannattimen liitos</vt:lpstr>
      <vt:lpstr>Mastopilarin ja pääkannattimen liitos</vt:lpstr>
      <vt:lpstr>Mastopilarin ja pääkannattimen liitos</vt:lpstr>
      <vt:lpstr>Kattoelementin liitos pääkannattimeen</vt:lpstr>
      <vt:lpstr>Pilarin heikonsuunnan nurjahdustuenta</vt:lpstr>
      <vt:lpstr>Mastopilarin puristettu reuna</vt:lpstr>
      <vt:lpstr>Mastopilarin yläpään liitos</vt:lpstr>
      <vt:lpstr>Mastopilarin perustusliitos</vt:lpstr>
      <vt:lpstr>Mastopilarin perustusliitos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785</cp:revision>
  <cp:lastPrinted>2021-05-26T11:58:08Z</cp:lastPrinted>
  <dcterms:created xsi:type="dcterms:W3CDTF">2021-05-03T10:20:21Z</dcterms:created>
  <dcterms:modified xsi:type="dcterms:W3CDTF">2022-06-20T12:47:14Z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