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02" r:id="rId2"/>
    <p:sldId id="303" r:id="rId3"/>
    <p:sldId id="405" r:id="rId4"/>
    <p:sldId id="258" r:id="rId5"/>
    <p:sldId id="257" r:id="rId6"/>
    <p:sldId id="289" r:id="rId7"/>
    <p:sldId id="313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880F9-7A77-4869-9DC6-6F6F8710A64D}" v="2" dt="2022-06-20T12:48: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3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B8504CED-821F-432F-AE0A-98D25E47A892}"/>
    <pc:docChg chg="modSld">
      <pc:chgData name="Hilppa Iittiläinen" userId="f7572432-e0f1-4abb-81ed-7836843e2f2b" providerId="ADAL" clId="{B8504CED-821F-432F-AE0A-98D25E47A892}" dt="2022-05-27T12:14:59.060" v="39" actId="6549"/>
      <pc:docMkLst>
        <pc:docMk/>
      </pc:docMkLst>
      <pc:sldChg chg="modSp mod">
        <pc:chgData name="Hilppa Iittiläinen" userId="f7572432-e0f1-4abb-81ed-7836843e2f2b" providerId="ADAL" clId="{B8504CED-821F-432F-AE0A-98D25E47A892}" dt="2022-05-27T12:14:14.009" v="31" actId="12"/>
        <pc:sldMkLst>
          <pc:docMk/>
          <pc:sldMk cId="4283457452" sldId="258"/>
        </pc:sldMkLst>
        <pc:spChg chg="mod">
          <ac:chgData name="Hilppa Iittiläinen" userId="f7572432-e0f1-4abb-81ed-7836843e2f2b" providerId="ADAL" clId="{B8504CED-821F-432F-AE0A-98D25E47A892}" dt="2022-05-27T12:13:45.938" v="6" actId="12"/>
          <ac:spMkLst>
            <pc:docMk/>
            <pc:sldMk cId="4283457452" sldId="258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B8504CED-821F-432F-AE0A-98D25E47A892}" dt="2022-05-27T12:14:14.009" v="31" actId="12"/>
          <ac:spMkLst>
            <pc:docMk/>
            <pc:sldMk cId="4283457452" sldId="258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25.560" v="33" actId="6549"/>
        <pc:sldMkLst>
          <pc:docMk/>
          <pc:sldMk cId="895633645" sldId="347"/>
        </pc:sldMkLst>
        <pc:spChg chg="mod">
          <ac:chgData name="Hilppa Iittiläinen" userId="f7572432-e0f1-4abb-81ed-7836843e2f2b" providerId="ADAL" clId="{B8504CED-821F-432F-AE0A-98D25E47A892}" dt="2022-05-27T12:14:25.560" v="33" actId="6549"/>
          <ac:spMkLst>
            <pc:docMk/>
            <pc:sldMk cId="895633645" sldId="347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35.811" v="35" actId="6549"/>
        <pc:sldMkLst>
          <pc:docMk/>
          <pc:sldMk cId="119283800" sldId="348"/>
        </pc:sldMkLst>
        <pc:spChg chg="mod">
          <ac:chgData name="Hilppa Iittiläinen" userId="f7572432-e0f1-4abb-81ed-7836843e2f2b" providerId="ADAL" clId="{B8504CED-821F-432F-AE0A-98D25E47A892}" dt="2022-05-27T12:14:35.811" v="35" actId="6549"/>
          <ac:spMkLst>
            <pc:docMk/>
            <pc:sldMk cId="119283800" sldId="348"/>
            <ac:spMk id="7" creationId="{AB850BBA-2FAD-4EDC-9A4A-538CDE91A85C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42.029" v="37" actId="6549"/>
        <pc:sldMkLst>
          <pc:docMk/>
          <pc:sldMk cId="3136386038" sldId="349"/>
        </pc:sldMkLst>
        <pc:spChg chg="mod">
          <ac:chgData name="Hilppa Iittiläinen" userId="f7572432-e0f1-4abb-81ed-7836843e2f2b" providerId="ADAL" clId="{B8504CED-821F-432F-AE0A-98D25E47A892}" dt="2022-05-27T12:14:42.029" v="37" actId="6549"/>
          <ac:spMkLst>
            <pc:docMk/>
            <pc:sldMk cId="3136386038" sldId="349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45.966" v="38" actId="6549"/>
        <pc:sldMkLst>
          <pc:docMk/>
          <pc:sldMk cId="3348882033" sldId="350"/>
        </pc:sldMkLst>
        <pc:spChg chg="mod">
          <ac:chgData name="Hilppa Iittiläinen" userId="f7572432-e0f1-4abb-81ed-7836843e2f2b" providerId="ADAL" clId="{B8504CED-821F-432F-AE0A-98D25E47A892}" dt="2022-05-27T12:14:45.966" v="38" actId="6549"/>
          <ac:spMkLst>
            <pc:docMk/>
            <pc:sldMk cId="3348882033" sldId="350"/>
            <ac:spMk id="7" creationId="{AB850BBA-2FAD-4EDC-9A4A-538CDE91A85C}"/>
          </ac:spMkLst>
        </pc:spChg>
      </pc:sldChg>
      <pc:sldChg chg="modSp mod">
        <pc:chgData name="Hilppa Iittiläinen" userId="f7572432-e0f1-4abb-81ed-7836843e2f2b" providerId="ADAL" clId="{B8504CED-821F-432F-AE0A-98D25E47A892}" dt="2022-05-27T12:14:59.060" v="39" actId="6549"/>
        <pc:sldMkLst>
          <pc:docMk/>
          <pc:sldMk cId="608515062" sldId="355"/>
        </pc:sldMkLst>
        <pc:spChg chg="mod">
          <ac:chgData name="Hilppa Iittiläinen" userId="f7572432-e0f1-4abb-81ed-7836843e2f2b" providerId="ADAL" clId="{B8504CED-821F-432F-AE0A-98D25E47A892}" dt="2022-05-27T12:14:59.060" v="39" actId="6549"/>
          <ac:spMkLst>
            <pc:docMk/>
            <pc:sldMk cId="608515062" sldId="355"/>
            <ac:spMk id="13" creationId="{19FC7BE5-DE3D-4561-97EB-848C6C4B93D0}"/>
          </ac:spMkLst>
        </pc:spChg>
      </pc:sldChg>
    </pc:docChg>
  </pc:docChgLst>
  <pc:docChgLst>
    <pc:chgData name="Hilppa Iittiläinen" userId="f7572432-e0f1-4abb-81ed-7836843e2f2b" providerId="ADAL" clId="{1E7880F9-7A77-4869-9DC6-6F6F8710A64D}"/>
    <pc:docChg chg="custSel addSld delSld modSld sldOrd">
      <pc:chgData name="Hilppa Iittiläinen" userId="f7572432-e0f1-4abb-81ed-7836843e2f2b" providerId="ADAL" clId="{1E7880F9-7A77-4869-9DC6-6F6F8710A64D}" dt="2022-06-20T12:48:03.625" v="11" actId="478"/>
      <pc:docMkLst>
        <pc:docMk/>
      </pc:docMkLst>
      <pc:sldChg chg="modSp mod ord">
        <pc:chgData name="Hilppa Iittiläinen" userId="f7572432-e0f1-4abb-81ed-7836843e2f2b" providerId="ADAL" clId="{1E7880F9-7A77-4869-9DC6-6F6F8710A64D}" dt="2022-06-16T10:42:31.705" v="8" actId="20577"/>
        <pc:sldMkLst>
          <pc:docMk/>
          <pc:sldMk cId="4283457452" sldId="258"/>
        </pc:sldMkLst>
        <pc:spChg chg="mod">
          <ac:chgData name="Hilppa Iittiläinen" userId="f7572432-e0f1-4abb-81ed-7836843e2f2b" providerId="ADAL" clId="{1E7880F9-7A77-4869-9DC6-6F6F8710A64D}" dt="2022-06-16T10:42:31.705" v="8" actId="20577"/>
          <ac:spMkLst>
            <pc:docMk/>
            <pc:sldMk cId="4283457452" sldId="258"/>
            <ac:spMk id="41" creationId="{2D52FE4B-1BAF-42AF-A92E-E9C3C2B044EF}"/>
          </ac:spMkLst>
        </pc:spChg>
      </pc:sldChg>
      <pc:sldChg chg="add">
        <pc:chgData name="Hilppa Iittiläinen" userId="f7572432-e0f1-4abb-81ed-7836843e2f2b" providerId="ADAL" clId="{1E7880F9-7A77-4869-9DC6-6F6F8710A64D}" dt="2022-06-16T10:42:37.745" v="9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1E7880F9-7A77-4869-9DC6-6F6F8710A64D}" dt="2022-06-20T12:48:03.625" v="11" actId="478"/>
        <pc:sldMkLst>
          <pc:docMk/>
          <pc:sldMk cId="0" sldId="303"/>
        </pc:sldMkLst>
        <pc:spChg chg="del">
          <ac:chgData name="Hilppa Iittiläinen" userId="f7572432-e0f1-4abb-81ed-7836843e2f2b" providerId="ADAL" clId="{1E7880F9-7A77-4869-9DC6-6F6F8710A64D}" dt="2022-06-20T12:48:03.625" v="11" actId="478"/>
          <ac:spMkLst>
            <pc:docMk/>
            <pc:sldMk cId="0" sldId="303"/>
            <ac:spMk id="2" creationId="{52DE9694-8C08-6C54-8DE5-840B18D93A9B}"/>
          </ac:spMkLst>
        </pc:spChg>
      </pc:sldChg>
      <pc:sldChg chg="del">
        <pc:chgData name="Hilppa Iittiläinen" userId="f7572432-e0f1-4abb-81ed-7836843e2f2b" providerId="ADAL" clId="{1E7880F9-7A77-4869-9DC6-6F6F8710A64D}" dt="2022-06-16T10:42:39.411" v="10" actId="47"/>
        <pc:sldMkLst>
          <pc:docMk/>
          <pc:sldMk cId="921427659" sldId="357"/>
        </pc:sldMkLst>
      </pc:sldChg>
      <pc:sldChg chg="add">
        <pc:chgData name="Hilppa Iittiläinen" userId="f7572432-e0f1-4abb-81ed-7836843e2f2b" providerId="ADAL" clId="{1E7880F9-7A77-4869-9DC6-6F6F8710A64D}" dt="2022-06-16T10:42:37.745" v="9"/>
        <pc:sldMkLst>
          <pc:docMk/>
          <pc:sldMk cId="4171083754" sldId="4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89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5.wmf"/><Relationship Id="rId7" Type="http://schemas.openxmlformats.org/officeDocument/2006/relationships/image" Target="../media/image37.wmf"/><Relationship Id="rId12" Type="http://schemas.openxmlformats.org/officeDocument/2006/relationships/image" Target="../media/image4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6.wmf"/><Relationship Id="rId10" Type="http://schemas.openxmlformats.org/officeDocument/2006/relationships/image" Target="../media/image3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8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3"/>
            <a:ext cx="5719801" cy="23677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(naulaliitos)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15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kuvissa olevat ehdot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09CB85-3945-4113-8D64-BE12FDCC4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096" y="1639729"/>
            <a:ext cx="2496533" cy="4430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B19D3-1225-4736-B6E0-36B29949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861" y="1639729"/>
            <a:ext cx="2579909" cy="440858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2270F2-97B6-DDDE-4DA8-A585EFF75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9563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4"/>
            <a:ext cx="5966040" cy="22922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(ruuviliitos)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7" name="Sisällön paikkamerkki 12">
            <a:extLst>
              <a:ext uri="{FF2B5EF4-FFF2-40B4-BE49-F238E27FC236}">
                <a16:creationId xmlns:a16="http://schemas.microsoft.com/office/drawing/2014/main" id="{AB850BBA-2FAD-4EDC-9A4A-538CDE91A85C}"/>
              </a:ext>
            </a:extLst>
          </p:cNvPr>
          <p:cNvSpPr txBox="1">
            <a:spLocks/>
          </p:cNvSpPr>
          <p:nvPr/>
        </p:nvSpPr>
        <p:spPr>
          <a:xfrm>
            <a:off x="5808070" y="2140591"/>
            <a:ext cx="5777126" cy="2292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15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kuvissa olevat ehdot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F524D-3815-428F-87A1-583C030BA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38" y="1951280"/>
            <a:ext cx="2182697" cy="4525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5CC74F-FE51-4107-ACB7-512A4110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535" y="2024614"/>
            <a:ext cx="2650922" cy="44551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C540597-3631-D46B-97F0-0AB3E8559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28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3"/>
            <a:ext cx="5719801" cy="236772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(pulttiliitos)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15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kuvissa olevat ehdot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B6748-8505-481A-A1BF-D3B0C8A09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46" y="1422371"/>
            <a:ext cx="2539421" cy="4680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7C2823-084B-49D8-AD4B-1BB84880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093" y="1482823"/>
            <a:ext cx="2820905" cy="451962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82BF61-26E7-2EB8-7FB8-15DECAC8C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638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4"/>
            <a:ext cx="6726480" cy="65486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(tappivaarnaliitos)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7" name="Sisällön paikkamerkki 12">
            <a:extLst>
              <a:ext uri="{FF2B5EF4-FFF2-40B4-BE49-F238E27FC236}">
                <a16:creationId xmlns:a16="http://schemas.microsoft.com/office/drawing/2014/main" id="{AB850BBA-2FAD-4EDC-9A4A-538CDE91A85C}"/>
              </a:ext>
            </a:extLst>
          </p:cNvPr>
          <p:cNvSpPr txBox="1">
            <a:spLocks/>
          </p:cNvSpPr>
          <p:nvPr/>
        </p:nvSpPr>
        <p:spPr>
          <a:xfrm>
            <a:off x="4237751" y="2140591"/>
            <a:ext cx="7649449" cy="1391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20 minuuttia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liitos täyttää normaalilämpötilan kestävyys- ja geometriavaatimukset sekä kuvassa olevat ehdot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D9761-2CE0-4561-9513-BCE2F89D9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47" y="2137687"/>
            <a:ext cx="2788804" cy="45472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BEC33A-0FE7-A809-F200-C286C127F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8882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11013256" cy="344990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(mitoitusperiaatteet)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Säännöt kaksileikkeisille, mutta sovellettu myös yksileikkeisille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Suojaamattomilla puikkoliittimillä enintään R 15…R 20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Suojaamattoman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naula-, ruuvi- ja tappivaarnaliitoksen 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palonkestävyyttä voidaan kasvattaa enintään 30 minuuttiin suurentamalla liitettävien puuosien dimensioita sekä liittimien reuna- ja päätyetäisyyksiä määrällä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a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fi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(liittimissä ei ulkonevia kantoja)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8B31079-C8C3-4580-83A4-1C5D45E3E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5049" y="3644574"/>
            <a:ext cx="2155222" cy="310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41B9178-3E5E-45CD-9CEC-191837AE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9" y="4884502"/>
            <a:ext cx="3732718" cy="692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4B864D-B3FD-3D8B-1EC7-07DE7873B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961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7003318" cy="344990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(mitoitusperiaatteet)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Teräslevyn kaikki reunat suojaamatta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30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200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60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280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DF78D-1AE0-480E-B0F5-532D0529B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282" y="1374964"/>
            <a:ext cx="2647950" cy="441007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F17DCE-06F9-23AD-A91C-383213270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4548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7003318" cy="6060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Yksinkertaistetut ohjeet (mitoitusperiaatteet)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6" name="Sisällön paikkamerkki 12">
            <a:extLst>
              <a:ext uri="{FF2B5EF4-FFF2-40B4-BE49-F238E27FC236}">
                <a16:creationId xmlns:a16="http://schemas.microsoft.com/office/drawing/2014/main" id="{C7B12513-E847-4E55-A6BA-08BAB6E56546}"/>
              </a:ext>
            </a:extLst>
          </p:cNvPr>
          <p:cNvSpPr txBox="1">
            <a:spLocks/>
          </p:cNvSpPr>
          <p:nvPr/>
        </p:nvSpPr>
        <p:spPr>
          <a:xfrm>
            <a:off x="4591922" y="1943987"/>
            <a:ext cx="7003318" cy="1997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Teräslevyn 1 tai 2 reunaa suojaamatta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30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120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b="1" dirty="0">
                <a:solidFill>
                  <a:srgbClr val="7030A0"/>
                </a:solidFill>
                <a:latin typeface="Calibri" panose="020F0502020204030204" pitchFamily="34" charset="0"/>
              </a:rPr>
              <a:t>60 min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, kun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b</a:t>
            </a:r>
            <a:r>
              <a:rPr lang="fi-FI" altLang="fi-FI" baseline="-25000" dirty="0" err="1">
                <a:solidFill>
                  <a:schemeClr val="tx2"/>
                </a:solidFill>
                <a:latin typeface="Calibri" panose="020F0502020204030204" pitchFamily="34" charset="0"/>
              </a:rPr>
              <a:t>st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u="sng" dirty="0">
                <a:solidFill>
                  <a:schemeClr val="tx2"/>
                </a:solidFill>
                <a:latin typeface="Calibri" panose="020F0502020204030204" pitchFamily="34" charset="0"/>
              </a:rPr>
              <a:t>&gt;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280 mm ja teräslevyn paksuus vähintään 2 mm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1FBA5-A0FB-4495-939F-F5D7AA969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570" y="2088859"/>
            <a:ext cx="2076450" cy="420052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06AEB88-2808-CAB3-B9BB-4F4F37A69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31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4" y="1482824"/>
            <a:ext cx="7003318" cy="6060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Pienennetyn kuormituksen menetelmä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aphicFrame>
        <p:nvGraphicFramePr>
          <p:cNvPr id="7" name="Objekti 5">
            <a:extLst>
              <a:ext uri="{FF2B5EF4-FFF2-40B4-BE49-F238E27FC236}">
                <a16:creationId xmlns:a16="http://schemas.microsoft.com/office/drawing/2014/main" id="{EF14FC9D-F89B-45F1-B1D8-26BF759116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464765"/>
              </p:ext>
            </p:extLst>
          </p:nvPr>
        </p:nvGraphicFramePr>
        <p:xfrm>
          <a:off x="949445" y="2088859"/>
          <a:ext cx="3084512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46500" imgH="2565400" progId="Equation.DSMT4">
                  <p:embed/>
                </p:oleObj>
              </mc:Choice>
              <mc:Fallback>
                <p:oleObj name="Equation" r:id="rId2" imgW="3746500" imgH="2565400" progId="Equation.DSMT4">
                  <p:embed/>
                  <p:pic>
                    <p:nvPicPr>
                      <p:cNvPr id="7" name="Objekti 5">
                        <a:extLst>
                          <a:ext uri="{FF2B5EF4-FFF2-40B4-BE49-F238E27FC236}">
                            <a16:creationId xmlns:a16="http://schemas.microsoft.com/office/drawing/2014/main" id="{EF14FC9D-F89B-45F1-B1D8-26BF759116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445" y="2088859"/>
                        <a:ext cx="3084512" cy="2125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i 2">
            <a:extLst>
              <a:ext uri="{FF2B5EF4-FFF2-40B4-BE49-F238E27FC236}">
                <a16:creationId xmlns:a16="http://schemas.microsoft.com/office/drawing/2014/main" id="{64294717-50EA-4ED0-8760-438BF24A8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123373"/>
              </p:ext>
            </p:extLst>
          </p:nvPr>
        </p:nvGraphicFramePr>
        <p:xfrm>
          <a:off x="1866434" y="4515732"/>
          <a:ext cx="9398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500" imgH="241300" progId="Equation.DSMT4">
                  <p:embed/>
                </p:oleObj>
              </mc:Choice>
              <mc:Fallback>
                <p:oleObj name="Equation" r:id="rId4" imgW="825500" imgH="241300" progId="Equation.DSMT4">
                  <p:embed/>
                  <p:pic>
                    <p:nvPicPr>
                      <p:cNvPr id="8" name="Objekti 2">
                        <a:extLst>
                          <a:ext uri="{FF2B5EF4-FFF2-40B4-BE49-F238E27FC236}">
                            <a16:creationId xmlns:a16="http://schemas.microsoft.com/office/drawing/2014/main" id="{64294717-50EA-4ED0-8760-438BF24A82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434" y="4515732"/>
                        <a:ext cx="939800" cy="277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i 4">
            <a:extLst>
              <a:ext uri="{FF2B5EF4-FFF2-40B4-BE49-F238E27FC236}">
                <a16:creationId xmlns:a16="http://schemas.microsoft.com/office/drawing/2014/main" id="{5AD11F92-0AC3-4628-A695-4D5687327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303080"/>
              </p:ext>
            </p:extLst>
          </p:nvPr>
        </p:nvGraphicFramePr>
        <p:xfrm>
          <a:off x="949445" y="5151132"/>
          <a:ext cx="3216275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75100" imgH="1854200" progId="Equation.DSMT4">
                  <p:embed/>
                </p:oleObj>
              </mc:Choice>
              <mc:Fallback>
                <p:oleObj name="Equation" r:id="rId6" imgW="3975100" imgH="1854200" progId="Equation.DSMT4">
                  <p:embed/>
                  <p:pic>
                    <p:nvPicPr>
                      <p:cNvPr id="9" name="Objekti 4">
                        <a:extLst>
                          <a:ext uri="{FF2B5EF4-FFF2-40B4-BE49-F238E27FC236}">
                            <a16:creationId xmlns:a16="http://schemas.microsoft.com/office/drawing/2014/main" id="{5AD11F92-0AC3-4628-A695-4D5687327F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445" y="5151132"/>
                        <a:ext cx="3216275" cy="1512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i 1">
            <a:extLst>
              <a:ext uri="{FF2B5EF4-FFF2-40B4-BE49-F238E27FC236}">
                <a16:creationId xmlns:a16="http://schemas.microsoft.com/office/drawing/2014/main" id="{1EC6C8CB-794A-4316-9F31-483FBB3B9A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175456"/>
              </p:ext>
            </p:extLst>
          </p:nvPr>
        </p:nvGraphicFramePr>
        <p:xfrm>
          <a:off x="4826641" y="5694509"/>
          <a:ext cx="19812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66800" imgH="241300" progId="Equation.DSMT4">
                  <p:embed/>
                </p:oleObj>
              </mc:Choice>
              <mc:Fallback>
                <p:oleObj name="Equation" r:id="rId8" imgW="1066800" imgH="241300" progId="Equation.DSMT4">
                  <p:embed/>
                  <p:pic>
                    <p:nvPicPr>
                      <p:cNvPr id="10" name="Objekti 1">
                        <a:extLst>
                          <a:ext uri="{FF2B5EF4-FFF2-40B4-BE49-F238E27FC236}">
                            <a16:creationId xmlns:a16="http://schemas.microsoft.com/office/drawing/2014/main" id="{1EC6C8CB-794A-4316-9F31-483FBB3B9A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641" y="5694509"/>
                        <a:ext cx="1981200" cy="450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>
            <a:extLst>
              <a:ext uri="{FF2B5EF4-FFF2-40B4-BE49-F238E27FC236}">
                <a16:creationId xmlns:a16="http://schemas.microsoft.com/office/drawing/2014/main" id="{2FF6C492-AC45-42F6-B0DE-B346DA9D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82" y="2069006"/>
            <a:ext cx="5312184" cy="214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Objekti 1">
            <a:extLst>
              <a:ext uri="{FF2B5EF4-FFF2-40B4-BE49-F238E27FC236}">
                <a16:creationId xmlns:a16="http://schemas.microsoft.com/office/drawing/2014/main" id="{7D0E899C-DB21-4517-9F7F-1F10DD2E30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967241"/>
              </p:ext>
            </p:extLst>
          </p:nvPr>
        </p:nvGraphicFramePr>
        <p:xfrm>
          <a:off x="4793782" y="4353921"/>
          <a:ext cx="2267423" cy="671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00200" imgH="469900" progId="Equation.DSMT4">
                  <p:embed/>
                </p:oleObj>
              </mc:Choice>
              <mc:Fallback>
                <p:oleObj name="Equation" r:id="rId11" imgW="1600200" imgH="469900" progId="Equation.DSMT4">
                  <p:embed/>
                  <p:pic>
                    <p:nvPicPr>
                      <p:cNvPr id="14" name="Objekti 1">
                        <a:extLst>
                          <a:ext uri="{FF2B5EF4-FFF2-40B4-BE49-F238E27FC236}">
                            <a16:creationId xmlns:a16="http://schemas.microsoft.com/office/drawing/2014/main" id="{7D0E899C-DB21-4517-9F7F-1F10DD2E30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82" y="4353921"/>
                        <a:ext cx="2267423" cy="6710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9">
            <a:extLst>
              <a:ext uri="{FF2B5EF4-FFF2-40B4-BE49-F238E27FC236}">
                <a16:creationId xmlns:a16="http://schemas.microsoft.com/office/drawing/2014/main" id="{F53547F0-4FEF-45AD-A0CE-7BC0C4645EB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97904" y="4208205"/>
            <a:ext cx="205513" cy="313843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43A558CF-424B-4755-ABBD-A9921183190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99302" y="4805222"/>
            <a:ext cx="205513" cy="313843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17" name="AutoShape 12">
            <a:extLst>
              <a:ext uri="{FF2B5EF4-FFF2-40B4-BE49-F238E27FC236}">
                <a16:creationId xmlns:a16="http://schemas.microsoft.com/office/drawing/2014/main" id="{4626C293-1487-489E-8BAD-79E6861ADBC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81896" y="5826271"/>
            <a:ext cx="457200" cy="184150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19" name="AutoShape 8">
            <a:extLst>
              <a:ext uri="{FF2B5EF4-FFF2-40B4-BE49-F238E27FC236}">
                <a16:creationId xmlns:a16="http://schemas.microsoft.com/office/drawing/2014/main" id="{A69970EE-40B5-406D-A52B-24624FC6C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887" y="3019819"/>
            <a:ext cx="457200" cy="184150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2A4DE53C-BD55-45B0-BEB2-76CB3FD4736A}"/>
              </a:ext>
            </a:extLst>
          </p:cNvPr>
          <p:cNvSpPr>
            <a:spLocks noChangeArrowheads="1"/>
          </p:cNvSpPr>
          <p:nvPr/>
        </p:nvSpPr>
        <p:spPr bwMode="auto">
          <a:xfrm rot="1223109">
            <a:off x="4199841" y="4237622"/>
            <a:ext cx="457200" cy="184150"/>
          </a:xfrm>
          <a:prstGeom prst="leftArrow">
            <a:avLst>
              <a:gd name="adj1" fmla="val 50000"/>
              <a:gd name="adj2" fmla="val 6206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i-FI" altLang="fi-FI" sz="180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60FF41-9BA2-A503-36C6-4E2798E31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62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3" y="1482824"/>
            <a:ext cx="10515599" cy="17945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Pienennetyn kuormituksen menetelmä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Seuraavalla sivulla esitetty 3 esimerkkilaskelmaa pienennetyn kuormituksen menetelmästä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2-leikkeinen puu-puu pulttiliitos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Laskelmassa murtorajatilan käyttöasteet ovat seuraavat: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Ensimmäinen laskelma 53%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Toinen laskelma 84%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Kolmas laskelma 98%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71BDFAD-7019-6537-617F-CD8D9557A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515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F609D-CA44-49C8-AF44-2BF16C45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72" y="-1"/>
            <a:ext cx="9637308" cy="63702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B71B60A-207B-825E-75B1-53C71DAE3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970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Jani Pitkänen, XAMK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Julkaisupäivä: 20.1.2022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31B91E8-7BB7-3ED9-A547-7AFD9024E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345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Palosuojaamaton puikkoliitos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14CE772-8A8B-4345-9F9A-76EE60C87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04" y="1364788"/>
            <a:ext cx="2454275" cy="299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BD74FC4-DEAD-4830-9B68-3D8D0041A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48" y="4430842"/>
            <a:ext cx="4152208" cy="212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5ECAB7F-44A8-49DE-B868-5B56804A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00" y="1364788"/>
            <a:ext cx="303053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3088857-F00B-4D05-8126-CFEC7A84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73" y="2690351"/>
            <a:ext cx="2473325" cy="349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D68C3EF-C318-4E7A-805C-CC61617E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6" y="1364788"/>
            <a:ext cx="2473325" cy="350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F04B98-690E-5C00-CC12-336777DDD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764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440"/>
            <a:ext cx="10515600" cy="59879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Puukerrostalossa liitokset yleensä suojattu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CDF23242-9229-4C99-84B8-452259F8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6" r="-7719"/>
          <a:stretch>
            <a:fillRect/>
          </a:stretch>
        </p:blipFill>
        <p:spPr bwMode="auto">
          <a:xfrm>
            <a:off x="1390454" y="1982710"/>
            <a:ext cx="5176462" cy="452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SC02448">
            <a:extLst>
              <a:ext uri="{FF2B5EF4-FFF2-40B4-BE49-F238E27FC236}">
                <a16:creationId xmlns:a16="http://schemas.microsoft.com/office/drawing/2014/main" id="{EED89E41-3E56-4826-85A9-DC42CA6C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r="29642"/>
          <a:stretch>
            <a:fillRect/>
          </a:stretch>
        </p:blipFill>
        <p:spPr bwMode="auto">
          <a:xfrm>
            <a:off x="6346174" y="2053232"/>
            <a:ext cx="2496381" cy="424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03A25AE-3A5E-7915-CEAB-9ECF450CC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84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440"/>
            <a:ext cx="10515600" cy="27735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Puikkoliitokset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Naulat, ruuvit, tappivaarna ja pultti (puu-puu ja teräs-puu liitokset)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Jos liitoksen palonkestovaatimus enintään R30 =&gt; suojaamaton liitos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Jos liitoksen palonkestovaatimus enemmän kuin R30 =&gt; suojattu liitos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B706E14-B5C7-4C94-846B-FA325A41C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7" y="3338790"/>
            <a:ext cx="6095528" cy="323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1C0AE8-0EF4-AB0C-305F-14C6265AF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766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Palosuojaamaton puikkoliitos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56" y="1482824"/>
            <a:ext cx="10515600" cy="6860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Liitoksen mitoitusmenetelmät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6" name="Kuva 1">
            <a:extLst>
              <a:ext uri="{FF2B5EF4-FFF2-40B4-BE49-F238E27FC236}">
                <a16:creationId xmlns:a16="http://schemas.microsoft.com/office/drawing/2014/main" id="{F3D7135E-0D18-454B-8833-FD7151054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9" b="989"/>
          <a:stretch/>
        </p:blipFill>
        <p:spPr>
          <a:xfrm>
            <a:off x="7451083" y="1529610"/>
            <a:ext cx="3854573" cy="4807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D0044-A0AB-4ADD-B776-8754B9D08CC2}"/>
              </a:ext>
            </a:extLst>
          </p:cNvPr>
          <p:cNvSpPr txBox="1"/>
          <p:nvPr/>
        </p:nvSpPr>
        <p:spPr>
          <a:xfrm>
            <a:off x="1140737" y="2109457"/>
            <a:ext cx="2281473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Yksinkertaistetut</a:t>
            </a:r>
          </a:p>
          <a:p>
            <a:pPr algn="ctr"/>
            <a:r>
              <a:rPr lang="fi-FI" sz="2400" dirty="0"/>
              <a:t>Säännöt</a:t>
            </a:r>
          </a:p>
          <a:p>
            <a:pPr algn="ctr"/>
            <a:r>
              <a:rPr lang="fi-FI" sz="2400" dirty="0"/>
              <a:t>6.2.1.1(1)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98B7C8-94B4-4BC0-9191-39F44937763D}"/>
              </a:ext>
            </a:extLst>
          </p:cNvPr>
          <p:cNvSpPr/>
          <p:nvPr/>
        </p:nvSpPr>
        <p:spPr>
          <a:xfrm>
            <a:off x="8296712" y="3187817"/>
            <a:ext cx="671119" cy="3523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F1852-DB59-4C4D-BB46-01797B602B67}"/>
              </a:ext>
            </a:extLst>
          </p:cNvPr>
          <p:cNvSpPr txBox="1"/>
          <p:nvPr/>
        </p:nvSpPr>
        <p:spPr>
          <a:xfrm>
            <a:off x="1142135" y="3788655"/>
            <a:ext cx="2281473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400" dirty="0"/>
              <a:t>Pienennetyn</a:t>
            </a:r>
          </a:p>
          <a:p>
            <a:pPr algn="ctr"/>
            <a:r>
              <a:rPr lang="fi-FI" sz="2400" dirty="0"/>
              <a:t>Kuormituksen</a:t>
            </a:r>
          </a:p>
          <a:p>
            <a:pPr algn="ctr"/>
            <a:r>
              <a:rPr lang="fi-FI" sz="2400" dirty="0"/>
              <a:t>menetelmä</a:t>
            </a:r>
          </a:p>
          <a:p>
            <a:pPr algn="ctr"/>
            <a:r>
              <a:rPr lang="fi-FI" sz="2400" dirty="0"/>
              <a:t>6.2.2.1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E1BAE1-D23C-4467-9339-F72CBBCADF1A}"/>
              </a:ext>
            </a:extLst>
          </p:cNvPr>
          <p:cNvSpPr/>
          <p:nvPr/>
        </p:nvSpPr>
        <p:spPr>
          <a:xfrm>
            <a:off x="9447404" y="3189215"/>
            <a:ext cx="604468" cy="3509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061B38A9-C0A9-42F6-AAD0-40360553926B}"/>
              </a:ext>
            </a:extLst>
          </p:cNvPr>
          <p:cNvCxnSpPr>
            <a:stCxn id="14" idx="2"/>
            <a:endCxn id="11" idx="3"/>
          </p:cNvCxnSpPr>
          <p:nvPr/>
        </p:nvCxnSpPr>
        <p:spPr>
          <a:xfrm rot="5400000">
            <a:off x="6069958" y="893804"/>
            <a:ext cx="1033331" cy="6326030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F0275D6C-7B12-43AA-A21A-51A14186778F}"/>
              </a:ext>
            </a:extLst>
          </p:cNvPr>
          <p:cNvCxnSpPr>
            <a:stCxn id="3" idx="0"/>
            <a:endCxn id="2" idx="3"/>
          </p:cNvCxnSpPr>
          <p:nvPr/>
        </p:nvCxnSpPr>
        <p:spPr>
          <a:xfrm rot="16200000" flipV="1">
            <a:off x="5788144" y="343689"/>
            <a:ext cx="478195" cy="5210062"/>
          </a:xfrm>
          <a:prstGeom prst="curved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8748BF5-E8BA-4320-BB07-76D2F58FB7BF}"/>
              </a:ext>
            </a:extLst>
          </p:cNvPr>
          <p:cNvSpPr txBox="1"/>
          <p:nvPr/>
        </p:nvSpPr>
        <p:spPr>
          <a:xfrm rot="227882">
            <a:off x="4244829" y="2323750"/>
            <a:ext cx="38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Suositeltava menetelmä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4F5E54-0000-4187-AE76-7FCD0770578C}"/>
              </a:ext>
            </a:extLst>
          </p:cNvPr>
          <p:cNvSpPr txBox="1"/>
          <p:nvPr/>
        </p:nvSpPr>
        <p:spPr>
          <a:xfrm rot="21378424">
            <a:off x="4018325" y="3974251"/>
            <a:ext cx="385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Ei suositeltava menetelmä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02DDCCF-AC96-EF90-7F29-EC9971AB5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4744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7454D9-F90F-4D76-AD06-8C187AB06417}"/>
</file>

<file path=customXml/itemProps2.xml><?xml version="1.0" encoding="utf-8"?>
<ds:datastoreItem xmlns:ds="http://schemas.openxmlformats.org/officeDocument/2006/customXml" ds:itemID="{4D258796-0F25-4363-AB71-2B819F853BAF}"/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467</Words>
  <Application>Microsoft Office PowerPoint</Application>
  <PresentationFormat>Laajakuva</PresentationFormat>
  <Paragraphs>111</Paragraphs>
  <Slides>19</Slides>
  <Notes>2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Palosuojaamaton puikkoliitos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68</cp:revision>
  <dcterms:created xsi:type="dcterms:W3CDTF">2021-05-03T10:20:21Z</dcterms:created>
  <dcterms:modified xsi:type="dcterms:W3CDTF">2022-06-20T12:48:13Z</dcterms:modified>
</cp:coreProperties>
</file>