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3"/>
  </p:notesMasterIdLst>
  <p:handoutMasterIdLst>
    <p:handoutMasterId r:id="rId104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75" r:id="rId11"/>
    <p:sldId id="474" r:id="rId12"/>
    <p:sldId id="476" r:id="rId13"/>
    <p:sldId id="477" r:id="rId14"/>
    <p:sldId id="483" r:id="rId15"/>
    <p:sldId id="478" r:id="rId16"/>
    <p:sldId id="479" r:id="rId17"/>
    <p:sldId id="480" r:id="rId18"/>
    <p:sldId id="481" r:id="rId19"/>
    <p:sldId id="482" r:id="rId20"/>
    <p:sldId id="484" r:id="rId21"/>
    <p:sldId id="485" r:id="rId22"/>
    <p:sldId id="486" r:id="rId23"/>
    <p:sldId id="487" r:id="rId24"/>
    <p:sldId id="488" r:id="rId25"/>
    <p:sldId id="499" r:id="rId26"/>
    <p:sldId id="529" r:id="rId27"/>
    <p:sldId id="528" r:id="rId28"/>
    <p:sldId id="490" r:id="rId29"/>
    <p:sldId id="497" r:id="rId30"/>
    <p:sldId id="498" r:id="rId31"/>
    <p:sldId id="500" r:id="rId32"/>
    <p:sldId id="502" r:id="rId33"/>
    <p:sldId id="489" r:id="rId34"/>
    <p:sldId id="492" r:id="rId35"/>
    <p:sldId id="491" r:id="rId36"/>
    <p:sldId id="501" r:id="rId37"/>
    <p:sldId id="493" r:id="rId38"/>
    <p:sldId id="503" r:id="rId39"/>
    <p:sldId id="495" r:id="rId40"/>
    <p:sldId id="496" r:id="rId41"/>
    <p:sldId id="473" r:id="rId42"/>
    <p:sldId id="510" r:id="rId43"/>
    <p:sldId id="511" r:id="rId44"/>
    <p:sldId id="512" r:id="rId45"/>
    <p:sldId id="513" r:id="rId46"/>
    <p:sldId id="514" r:id="rId47"/>
    <p:sldId id="516" r:id="rId48"/>
    <p:sldId id="517" r:id="rId49"/>
    <p:sldId id="518" r:id="rId50"/>
    <p:sldId id="519" r:id="rId51"/>
    <p:sldId id="520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530" r:id="rId60"/>
    <p:sldId id="574" r:id="rId61"/>
    <p:sldId id="575" r:id="rId62"/>
    <p:sldId id="576" r:id="rId63"/>
    <p:sldId id="577" r:id="rId64"/>
    <p:sldId id="578" r:id="rId65"/>
    <p:sldId id="579" r:id="rId66"/>
    <p:sldId id="582" r:id="rId67"/>
    <p:sldId id="580" r:id="rId68"/>
    <p:sldId id="585" r:id="rId69"/>
    <p:sldId id="583" r:id="rId70"/>
    <p:sldId id="584" r:id="rId71"/>
    <p:sldId id="586" r:id="rId72"/>
    <p:sldId id="531" r:id="rId73"/>
    <p:sldId id="532" r:id="rId74"/>
    <p:sldId id="533" r:id="rId75"/>
    <p:sldId id="559" r:id="rId76"/>
    <p:sldId id="535" r:id="rId77"/>
    <p:sldId id="536" r:id="rId78"/>
    <p:sldId id="538" r:id="rId79"/>
    <p:sldId id="542" r:id="rId80"/>
    <p:sldId id="543" r:id="rId81"/>
    <p:sldId id="563" r:id="rId82"/>
    <p:sldId id="544" r:id="rId83"/>
    <p:sldId id="545" r:id="rId84"/>
    <p:sldId id="546" r:id="rId85"/>
    <p:sldId id="556" r:id="rId86"/>
    <p:sldId id="558" r:id="rId87"/>
    <p:sldId id="571" r:id="rId88"/>
    <p:sldId id="560" r:id="rId89"/>
    <p:sldId id="561" r:id="rId90"/>
    <p:sldId id="570" r:id="rId91"/>
    <p:sldId id="547" r:id="rId92"/>
    <p:sldId id="548" r:id="rId93"/>
    <p:sldId id="550" r:id="rId94"/>
    <p:sldId id="551" r:id="rId95"/>
    <p:sldId id="565" r:id="rId96"/>
    <p:sldId id="566" r:id="rId97"/>
    <p:sldId id="567" r:id="rId98"/>
    <p:sldId id="568" r:id="rId99"/>
    <p:sldId id="569" r:id="rId100"/>
    <p:sldId id="572" r:id="rId101"/>
    <p:sldId id="573" r:id="rId102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DEC34-65C6-4A26-8D0C-9448E9131E77}" v="2" dt="2022-06-20T12:39:29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288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94DEC34-65C6-4A26-8D0C-9448E9131E77}"/>
    <pc:docChg chg="custSel addSld modSld sldOrd">
      <pc:chgData name="Hilppa Iittiläinen" userId="f7572432-e0f1-4abb-81ed-7836843e2f2b" providerId="ADAL" clId="{994DEC34-65C6-4A26-8D0C-9448E9131E77}" dt="2022-06-20T12:39:32.752" v="12" actId="478"/>
      <pc:docMkLst>
        <pc:docMk/>
      </pc:docMkLst>
      <pc:sldChg chg="modSp mod ord">
        <pc:chgData name="Hilppa Iittiläinen" userId="f7572432-e0f1-4abb-81ed-7836843e2f2b" providerId="ADAL" clId="{994DEC34-65C6-4A26-8D0C-9448E9131E77}" dt="2022-06-16T10:14:31.566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994DEC34-65C6-4A26-8D0C-9448E9131E77}" dt="2022-06-16T10:14:31.566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94DEC34-65C6-4A26-8D0C-9448E9131E77}" dt="2022-06-16T10:14:25.209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94DEC34-65C6-4A26-8D0C-9448E9131E77}" dt="2022-06-16T10:14:25.069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94DEC34-65C6-4A26-8D0C-9448E9131E77}" dt="2022-06-20T12:39:32.752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94DEC34-65C6-4A26-8D0C-9448E9131E77}" dt="2022-06-20T12:39:32.752" v="12" actId="478"/>
          <ac:spMkLst>
            <pc:docMk/>
            <pc:sldMk cId="0" sldId="303"/>
            <ac:spMk id="2" creationId="{06829CA5-9137-6F29-A5FC-30F7E62EFF3C}"/>
          </ac:spMkLst>
        </pc:spChg>
      </pc:sldChg>
    </pc:docChg>
  </pc:docChgLst>
  <pc:docChgLst>
    <pc:chgData name="Hilppa Iittiläinen" userId="f7572432-e0f1-4abb-81ed-7836843e2f2b" providerId="ADAL" clId="{8F7AF041-4DAE-4D47-AB43-D7629087C1FF}"/>
    <pc:docChg chg="custSel modSld">
      <pc:chgData name="Hilppa Iittiläinen" userId="f7572432-e0f1-4abb-81ed-7836843e2f2b" providerId="ADAL" clId="{8F7AF041-4DAE-4D47-AB43-D7629087C1FF}" dt="2022-05-27T09:08:15.908" v="131" actId="6549"/>
      <pc:docMkLst>
        <pc:docMk/>
      </pc:docMkLst>
      <pc:sldChg chg="modSp mod">
        <pc:chgData name="Hilppa Iittiläinen" userId="f7572432-e0f1-4abb-81ed-7836843e2f2b" providerId="ADAL" clId="{8F7AF041-4DAE-4D47-AB43-D7629087C1FF}" dt="2022-05-27T08:43:52.150" v="73" actId="12"/>
        <pc:sldMkLst>
          <pc:docMk/>
          <pc:sldMk cId="3870382826" sldId="292"/>
        </pc:sldMkLst>
        <pc:spChg chg="mod">
          <ac:chgData name="Hilppa Iittiläinen" userId="f7572432-e0f1-4abb-81ed-7836843e2f2b" providerId="ADAL" clId="{8F7AF041-4DAE-4D47-AB43-D7629087C1FF}" dt="2022-05-27T08:43:49.164" v="72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8F7AF041-4DAE-4D47-AB43-D7629087C1FF}" dt="2022-05-27T08:43:52.150" v="73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06.437" v="74" actId="6549"/>
        <pc:sldMkLst>
          <pc:docMk/>
          <pc:sldMk cId="4064203176" sldId="476"/>
        </pc:sldMkLst>
        <pc:spChg chg="mod">
          <ac:chgData name="Hilppa Iittiläinen" userId="f7572432-e0f1-4abb-81ed-7836843e2f2b" providerId="ADAL" clId="{8F7AF041-4DAE-4D47-AB43-D7629087C1FF}" dt="2022-05-27T08:44:06.437" v="74" actId="6549"/>
          <ac:spMkLst>
            <pc:docMk/>
            <pc:sldMk cId="4064203176" sldId="476"/>
            <ac:spMk id="1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16.176" v="77" actId="20577"/>
        <pc:sldMkLst>
          <pc:docMk/>
          <pc:sldMk cId="1569993924" sldId="477"/>
        </pc:sldMkLst>
        <pc:spChg chg="mod">
          <ac:chgData name="Hilppa Iittiläinen" userId="f7572432-e0f1-4abb-81ed-7836843e2f2b" providerId="ADAL" clId="{8F7AF041-4DAE-4D47-AB43-D7629087C1FF}" dt="2022-05-27T08:44:16.176" v="77" actId="20577"/>
          <ac:spMkLst>
            <pc:docMk/>
            <pc:sldMk cId="1569993924" sldId="477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29.356" v="78" actId="6549"/>
        <pc:sldMkLst>
          <pc:docMk/>
          <pc:sldMk cId="3629019145" sldId="481"/>
        </pc:sldMkLst>
        <pc:spChg chg="mod">
          <ac:chgData name="Hilppa Iittiläinen" userId="f7572432-e0f1-4abb-81ed-7836843e2f2b" providerId="ADAL" clId="{8F7AF041-4DAE-4D47-AB43-D7629087C1FF}" dt="2022-05-27T08:44:29.356" v="78" actId="6549"/>
          <ac:spMkLst>
            <pc:docMk/>
            <pc:sldMk cId="3629019145" sldId="481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4:49.913" v="82" actId="14100"/>
        <pc:sldMkLst>
          <pc:docMk/>
          <pc:sldMk cId="2706884273" sldId="485"/>
        </pc:sldMkLst>
        <pc:spChg chg="mod">
          <ac:chgData name="Hilppa Iittiläinen" userId="f7572432-e0f1-4abb-81ed-7836843e2f2b" providerId="ADAL" clId="{8F7AF041-4DAE-4D47-AB43-D7629087C1FF}" dt="2022-05-27T08:44:49.913" v="82" actId="14100"/>
          <ac:spMkLst>
            <pc:docMk/>
            <pc:sldMk cId="2706884273" sldId="485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02.346" v="83" actId="6549"/>
        <pc:sldMkLst>
          <pc:docMk/>
          <pc:sldMk cId="673451922" sldId="486"/>
        </pc:sldMkLst>
        <pc:spChg chg="mod">
          <ac:chgData name="Hilppa Iittiläinen" userId="f7572432-e0f1-4abb-81ed-7836843e2f2b" providerId="ADAL" clId="{8F7AF041-4DAE-4D47-AB43-D7629087C1FF}" dt="2022-05-27T08:45:02.346" v="83" actId="6549"/>
          <ac:spMkLst>
            <pc:docMk/>
            <pc:sldMk cId="673451922" sldId="486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07.237" v="84" actId="6549"/>
        <pc:sldMkLst>
          <pc:docMk/>
          <pc:sldMk cId="913239723" sldId="487"/>
        </pc:sldMkLst>
        <pc:spChg chg="mod">
          <ac:chgData name="Hilppa Iittiläinen" userId="f7572432-e0f1-4abb-81ed-7836843e2f2b" providerId="ADAL" clId="{8F7AF041-4DAE-4D47-AB43-D7629087C1FF}" dt="2022-05-27T08:45:07.237" v="84" actId="6549"/>
          <ac:spMkLst>
            <pc:docMk/>
            <pc:sldMk cId="913239723" sldId="487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8:45:28.322" v="89" actId="255"/>
        <pc:sldMkLst>
          <pc:docMk/>
          <pc:sldMk cId="1825361225" sldId="488"/>
        </pc:sldMkLst>
        <pc:spChg chg="mod">
          <ac:chgData name="Hilppa Iittiläinen" userId="f7572432-e0f1-4abb-81ed-7836843e2f2b" providerId="ADAL" clId="{8F7AF041-4DAE-4D47-AB43-D7629087C1FF}" dt="2022-05-27T08:45:28.322" v="89" actId="255"/>
          <ac:spMkLst>
            <pc:docMk/>
            <pc:sldMk cId="1825361225" sldId="488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56.136" v="99" actId="6549"/>
        <pc:sldMkLst>
          <pc:docMk/>
          <pc:sldMk cId="299630536" sldId="489"/>
        </pc:sldMkLst>
        <pc:spChg chg="mod">
          <ac:chgData name="Hilppa Iittiläinen" userId="f7572432-e0f1-4abb-81ed-7836843e2f2b" providerId="ADAL" clId="{8F7AF041-4DAE-4D47-AB43-D7629087C1FF}" dt="2022-05-27T09:04:56.136" v="99" actId="6549"/>
          <ac:spMkLst>
            <pc:docMk/>
            <pc:sldMk cId="299630536" sldId="489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21.744" v="92" actId="20577"/>
        <pc:sldMkLst>
          <pc:docMk/>
          <pc:sldMk cId="1014208334" sldId="490"/>
        </pc:sldMkLst>
        <pc:spChg chg="mod">
          <ac:chgData name="Hilppa Iittiläinen" userId="f7572432-e0f1-4abb-81ed-7836843e2f2b" providerId="ADAL" clId="{8F7AF041-4DAE-4D47-AB43-D7629087C1FF}" dt="2022-05-27T09:04:21.744" v="92" actId="20577"/>
          <ac:spMkLst>
            <pc:docMk/>
            <pc:sldMk cId="1014208334" sldId="490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06.136" v="100" actId="6549"/>
        <pc:sldMkLst>
          <pc:docMk/>
          <pc:sldMk cId="2267349825" sldId="491"/>
        </pc:sldMkLst>
        <pc:spChg chg="mod">
          <ac:chgData name="Hilppa Iittiläinen" userId="f7572432-e0f1-4abb-81ed-7836843e2f2b" providerId="ADAL" clId="{8F7AF041-4DAE-4D47-AB43-D7629087C1FF}" dt="2022-05-27T09:05:06.136" v="100" actId="6549"/>
          <ac:spMkLst>
            <pc:docMk/>
            <pc:sldMk cId="2267349825" sldId="491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19.008" v="103" actId="6549"/>
        <pc:sldMkLst>
          <pc:docMk/>
          <pc:sldMk cId="3014265024" sldId="493"/>
        </pc:sldMkLst>
        <pc:spChg chg="mod">
          <ac:chgData name="Hilppa Iittiläinen" userId="f7572432-e0f1-4abb-81ed-7836843e2f2b" providerId="ADAL" clId="{8F7AF041-4DAE-4D47-AB43-D7629087C1FF}" dt="2022-05-27T09:05:19.008" v="103" actId="6549"/>
          <ac:spMkLst>
            <pc:docMk/>
            <pc:sldMk cId="3014265024" sldId="493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26.660" v="94" actId="27636"/>
        <pc:sldMkLst>
          <pc:docMk/>
          <pc:sldMk cId="2242879453" sldId="497"/>
        </pc:sldMkLst>
        <pc:spChg chg="mod">
          <ac:chgData name="Hilppa Iittiläinen" userId="f7572432-e0f1-4abb-81ed-7836843e2f2b" providerId="ADAL" clId="{8F7AF041-4DAE-4D47-AB43-D7629087C1FF}" dt="2022-05-27T09:04:26.660" v="94" actId="27636"/>
          <ac:spMkLst>
            <pc:docMk/>
            <pc:sldMk cId="2242879453" sldId="497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40.900" v="96" actId="255"/>
        <pc:sldMkLst>
          <pc:docMk/>
          <pc:sldMk cId="410097209" sldId="500"/>
        </pc:sldMkLst>
        <pc:spChg chg="mod">
          <ac:chgData name="Hilppa Iittiläinen" userId="f7572432-e0f1-4abb-81ed-7836843e2f2b" providerId="ADAL" clId="{8F7AF041-4DAE-4D47-AB43-D7629087C1FF}" dt="2022-05-27T09:04:40.900" v="96" actId="255"/>
          <ac:spMkLst>
            <pc:docMk/>
            <pc:sldMk cId="410097209" sldId="500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10.523" v="101" actId="6549"/>
        <pc:sldMkLst>
          <pc:docMk/>
          <pc:sldMk cId="3533958770" sldId="501"/>
        </pc:sldMkLst>
        <pc:spChg chg="mod">
          <ac:chgData name="Hilppa Iittiläinen" userId="f7572432-e0f1-4abb-81ed-7836843e2f2b" providerId="ADAL" clId="{8F7AF041-4DAE-4D47-AB43-D7629087C1FF}" dt="2022-05-27T09:05:10.523" v="101" actId="6549"/>
          <ac:spMkLst>
            <pc:docMk/>
            <pc:sldMk cId="3533958770" sldId="501"/>
            <ac:spMk id="19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5:40.960" v="105" actId="6549"/>
        <pc:sldMkLst>
          <pc:docMk/>
          <pc:sldMk cId="1143237080" sldId="516"/>
        </pc:sldMkLst>
        <pc:spChg chg="mod">
          <ac:chgData name="Hilppa Iittiläinen" userId="f7572432-e0f1-4abb-81ed-7836843e2f2b" providerId="ADAL" clId="{8F7AF041-4DAE-4D47-AB43-D7629087C1FF}" dt="2022-05-27T09:05:40.960" v="105" actId="6549"/>
          <ac:spMkLst>
            <pc:docMk/>
            <pc:sldMk cId="1143237080" sldId="516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4:12.073" v="90" actId="6549"/>
        <pc:sldMkLst>
          <pc:docMk/>
          <pc:sldMk cId="518643818" sldId="529"/>
        </pc:sldMkLst>
        <pc:spChg chg="mod">
          <ac:chgData name="Hilppa Iittiläinen" userId="f7572432-e0f1-4abb-81ed-7836843e2f2b" providerId="ADAL" clId="{8F7AF041-4DAE-4D47-AB43-D7629087C1FF}" dt="2022-05-27T09:04:12.073" v="90" actId="6549"/>
          <ac:spMkLst>
            <pc:docMk/>
            <pc:sldMk cId="518643818" sldId="529"/>
            <ac:spMk id="16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11.081" v="119" actId="6549"/>
        <pc:sldMkLst>
          <pc:docMk/>
          <pc:sldMk cId="3846120793" sldId="535"/>
        </pc:sldMkLst>
        <pc:spChg chg="mod">
          <ac:chgData name="Hilppa Iittiläinen" userId="f7572432-e0f1-4abb-81ed-7836843e2f2b" providerId="ADAL" clId="{8F7AF041-4DAE-4D47-AB43-D7629087C1FF}" dt="2022-05-27T09:07:11.081" v="119" actId="6549"/>
          <ac:spMkLst>
            <pc:docMk/>
            <pc:sldMk cId="3846120793" sldId="535"/>
            <ac:spMk id="14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19.117" v="120" actId="6549"/>
        <pc:sldMkLst>
          <pc:docMk/>
          <pc:sldMk cId="4224769298" sldId="543"/>
        </pc:sldMkLst>
        <pc:spChg chg="mod">
          <ac:chgData name="Hilppa Iittiläinen" userId="f7572432-e0f1-4abb-81ed-7836843e2f2b" providerId="ADAL" clId="{8F7AF041-4DAE-4D47-AB43-D7629087C1FF}" dt="2022-05-27T09:07:19.117" v="120" actId="6549"/>
          <ac:spMkLst>
            <pc:docMk/>
            <pc:sldMk cId="4224769298" sldId="54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29.194" v="122" actId="6549"/>
        <pc:sldMkLst>
          <pc:docMk/>
          <pc:sldMk cId="609414017" sldId="544"/>
        </pc:sldMkLst>
        <pc:spChg chg="mod">
          <ac:chgData name="Hilppa Iittiläinen" userId="f7572432-e0f1-4abb-81ed-7836843e2f2b" providerId="ADAL" clId="{8F7AF041-4DAE-4D47-AB43-D7629087C1FF}" dt="2022-05-27T09:07:29.194" v="122" actId="6549"/>
          <ac:spMkLst>
            <pc:docMk/>
            <pc:sldMk cId="609414017" sldId="54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36.505" v="123" actId="6549"/>
        <pc:sldMkLst>
          <pc:docMk/>
          <pc:sldMk cId="348325110" sldId="546"/>
        </pc:sldMkLst>
        <pc:spChg chg="mod">
          <ac:chgData name="Hilppa Iittiläinen" userId="f7572432-e0f1-4abb-81ed-7836843e2f2b" providerId="ADAL" clId="{8F7AF041-4DAE-4D47-AB43-D7629087C1FF}" dt="2022-05-27T09:07:36.505" v="123" actId="6549"/>
          <ac:spMkLst>
            <pc:docMk/>
            <pc:sldMk cId="348325110" sldId="54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8:02.997" v="130" actId="6549"/>
        <pc:sldMkLst>
          <pc:docMk/>
          <pc:sldMk cId="154597063" sldId="547"/>
        </pc:sldMkLst>
        <pc:spChg chg="mod">
          <ac:chgData name="Hilppa Iittiläinen" userId="f7572432-e0f1-4abb-81ed-7836843e2f2b" providerId="ADAL" clId="{8F7AF041-4DAE-4D47-AB43-D7629087C1FF}" dt="2022-05-27T09:08:02.997" v="130" actId="6549"/>
          <ac:spMkLst>
            <pc:docMk/>
            <pc:sldMk cId="154597063" sldId="54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43.262" v="124" actId="6549"/>
        <pc:sldMkLst>
          <pc:docMk/>
          <pc:sldMk cId="3377754659" sldId="558"/>
        </pc:sldMkLst>
        <pc:spChg chg="mod">
          <ac:chgData name="Hilppa Iittiläinen" userId="f7572432-e0f1-4abb-81ed-7836843e2f2b" providerId="ADAL" clId="{8F7AF041-4DAE-4D47-AB43-D7629087C1FF}" dt="2022-05-27T09:07:43.262" v="124" actId="6549"/>
          <ac:spMkLst>
            <pc:docMk/>
            <pc:sldMk cId="3377754659" sldId="55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03.253" v="117" actId="6549"/>
        <pc:sldMkLst>
          <pc:docMk/>
          <pc:sldMk cId="1753254904" sldId="559"/>
        </pc:sldMkLst>
        <pc:spChg chg="mod">
          <ac:chgData name="Hilppa Iittiläinen" userId="f7572432-e0f1-4abb-81ed-7836843e2f2b" providerId="ADAL" clId="{8F7AF041-4DAE-4D47-AB43-D7629087C1FF}" dt="2022-05-27T09:07:03.253" v="117" actId="6549"/>
          <ac:spMkLst>
            <pc:docMk/>
            <pc:sldMk cId="1753254904" sldId="55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7:24.757" v="121" actId="6549"/>
        <pc:sldMkLst>
          <pc:docMk/>
          <pc:sldMk cId="1693350613" sldId="563"/>
        </pc:sldMkLst>
        <pc:spChg chg="mod">
          <ac:chgData name="Hilppa Iittiläinen" userId="f7572432-e0f1-4abb-81ed-7836843e2f2b" providerId="ADAL" clId="{8F7AF041-4DAE-4D47-AB43-D7629087C1FF}" dt="2022-05-27T09:07:24.757" v="121" actId="6549"/>
          <ac:spMkLst>
            <pc:docMk/>
            <pc:sldMk cId="1693350613" sldId="563"/>
            <ac:spMk id="1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8:15.908" v="131" actId="6549"/>
        <pc:sldMkLst>
          <pc:docMk/>
          <pc:sldMk cId="1042209863" sldId="567"/>
        </pc:sldMkLst>
        <pc:spChg chg="mod">
          <ac:chgData name="Hilppa Iittiläinen" userId="f7572432-e0f1-4abb-81ed-7836843e2f2b" providerId="ADAL" clId="{8F7AF041-4DAE-4D47-AB43-D7629087C1FF}" dt="2022-05-27T09:08:15.908" v="131" actId="6549"/>
          <ac:spMkLst>
            <pc:docMk/>
            <pc:sldMk cId="1042209863" sldId="56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17.111" v="108" actId="255"/>
        <pc:sldMkLst>
          <pc:docMk/>
          <pc:sldMk cId="2939365980" sldId="580"/>
        </pc:sldMkLst>
        <pc:spChg chg="mod">
          <ac:chgData name="Hilppa Iittiläinen" userId="f7572432-e0f1-4abb-81ed-7836843e2f2b" providerId="ADAL" clId="{8F7AF041-4DAE-4D47-AB43-D7629087C1FF}" dt="2022-05-27T09:06:17.111" v="108" actId="255"/>
          <ac:spMkLst>
            <pc:docMk/>
            <pc:sldMk cId="2939365980" sldId="580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34.088" v="113" actId="6549"/>
        <pc:sldMkLst>
          <pc:docMk/>
          <pc:sldMk cId="1744197922" sldId="583"/>
        </pc:sldMkLst>
        <pc:spChg chg="mod">
          <ac:chgData name="Hilppa Iittiläinen" userId="f7572432-e0f1-4abb-81ed-7836843e2f2b" providerId="ADAL" clId="{8F7AF041-4DAE-4D47-AB43-D7629087C1FF}" dt="2022-05-27T09:06:34.088" v="113" actId="6549"/>
          <ac:spMkLst>
            <pc:docMk/>
            <pc:sldMk cId="1744197922" sldId="583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45.440" v="115" actId="255"/>
        <pc:sldMkLst>
          <pc:docMk/>
          <pc:sldMk cId="1524351737" sldId="584"/>
        </pc:sldMkLst>
        <pc:spChg chg="mod">
          <ac:chgData name="Hilppa Iittiläinen" userId="f7572432-e0f1-4abb-81ed-7836843e2f2b" providerId="ADAL" clId="{8F7AF041-4DAE-4D47-AB43-D7629087C1FF}" dt="2022-05-27T09:06:45.440" v="115" actId="255"/>
          <ac:spMkLst>
            <pc:docMk/>
            <pc:sldMk cId="1524351737" sldId="584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28.666" v="112" actId="6549"/>
        <pc:sldMkLst>
          <pc:docMk/>
          <pc:sldMk cId="2917294802" sldId="585"/>
        </pc:sldMkLst>
        <pc:spChg chg="mod">
          <ac:chgData name="Hilppa Iittiläinen" userId="f7572432-e0f1-4abb-81ed-7836843e2f2b" providerId="ADAL" clId="{8F7AF041-4DAE-4D47-AB43-D7629087C1FF}" dt="2022-05-27T09:06:28.666" v="112" actId="6549"/>
          <ac:spMkLst>
            <pc:docMk/>
            <pc:sldMk cId="2917294802" sldId="585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8F7AF041-4DAE-4D47-AB43-D7629087C1FF}" dt="2022-05-27T09:06:52.212" v="116" actId="6549"/>
        <pc:sldMkLst>
          <pc:docMk/>
          <pc:sldMk cId="2659391288" sldId="586"/>
        </pc:sldMkLst>
        <pc:spChg chg="mod">
          <ac:chgData name="Hilppa Iittiläinen" userId="f7572432-e0f1-4abb-81ed-7836843e2f2b" providerId="ADAL" clId="{8F7AF041-4DAE-4D47-AB43-D7629087C1FF}" dt="2022-05-27T09:06:52.212" v="116" actId="6549"/>
          <ac:spMkLst>
            <pc:docMk/>
            <pc:sldMk cId="2659391288" sldId="58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008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1914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4119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852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73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76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4901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61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3714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689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8055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9397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9072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718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9416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458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7937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9538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293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638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0620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1623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225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7234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0715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3519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835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0044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8215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711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8019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1174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0099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9477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3380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4526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2654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501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7454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030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15554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71497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1815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5698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5827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735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66202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95047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64485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246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934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12992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9354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83607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2664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54465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4084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0751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38656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680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6259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62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063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3511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15475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95421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17155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21744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34156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50507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4198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228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319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60293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92999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6950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64971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59289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47267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093820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42210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378591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164351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888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17213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38948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22262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04145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3638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94855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21329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995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657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3.wmf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4.wmf"/><Relationship Id="rId3" Type="http://schemas.openxmlformats.org/officeDocument/2006/relationships/image" Target="../media/image68.png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31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3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7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3.wmf"/><Relationship Id="rId17" Type="http://schemas.openxmlformats.org/officeDocument/2006/relationships/image" Target="../media/image69.wmf"/><Relationship Id="rId2" Type="http://schemas.openxmlformats.org/officeDocument/2006/relationships/notesSlide" Target="../notesSlides/notesSlide34.xml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75.png"/><Relationship Id="rId10" Type="http://schemas.openxmlformats.org/officeDocument/2006/relationships/image" Target="../media/image64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7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78.png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3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9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5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5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5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5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5.png"/><Relationship Id="rId4" Type="http://schemas.openxmlformats.org/officeDocument/2006/relationships/image" Target="../media/image134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aiheuttama leikkaus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306431"/>
              </p:ext>
            </p:extLst>
          </p:nvPr>
        </p:nvGraphicFramePr>
        <p:xfrm>
          <a:off x="1145101" y="5164137"/>
          <a:ext cx="4289425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77880" imgH="1168200" progId="Equation.DSMT4">
                  <p:embed/>
                </p:oleObj>
              </mc:Choice>
              <mc:Fallback>
                <p:oleObj name="Equation" r:id="rId3" imgW="3377880" imgH="11682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101" y="5164137"/>
                        <a:ext cx="4289425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903231" cy="4025300"/>
          </a:xfrm>
        </p:spPr>
        <p:txBody>
          <a:bodyPr>
            <a:normAutofit/>
          </a:bodyPr>
          <a:lstStyle/>
          <a:p>
            <a:r>
              <a:rPr lang="fi-FI" dirty="0"/>
              <a:t>Puun leikkauslujuus syysuuntaan on heikompi kuin kohtisuoraan syysuuntaa vastaan </a:t>
            </a:r>
          </a:p>
          <a:p>
            <a:r>
              <a:rPr lang="fi-FI" dirty="0"/>
              <a:t>Taivutettu puusauva leikkautuu x-akselin suunnassa</a:t>
            </a:r>
          </a:p>
          <a:p>
            <a:r>
              <a:rPr lang="fi-FI" dirty="0"/>
              <a:t>Halkeilu otetaan huomioon halkeilukertoimella </a:t>
            </a:r>
            <a:r>
              <a:rPr lang="fi-FI" i="1" dirty="0" err="1"/>
              <a:t>k</a:t>
            </a:r>
            <a:r>
              <a:rPr lang="fi-FI" baseline="-25000" dirty="0" err="1"/>
              <a:t>cr</a:t>
            </a:r>
            <a:endParaRPr lang="fi-FI" baseline="-25000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06" y="1519792"/>
            <a:ext cx="5642918" cy="81646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869" y="2596510"/>
            <a:ext cx="2771021" cy="36789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8BFA5B-BE3F-DC61-334C-C2937E21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99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Halkeilukerroin </a:t>
            </a:r>
            <a:r>
              <a:rPr lang="fi-FI" i="1" dirty="0" err="1"/>
              <a:t>k</a:t>
            </a:r>
            <a:r>
              <a:rPr lang="fi-FI" baseline="-25000" dirty="0" err="1"/>
              <a:t>cr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48650" cy="2447610"/>
          </a:xfrm>
        </p:spPr>
        <p:txBody>
          <a:bodyPr>
            <a:normAutofit/>
          </a:bodyPr>
          <a:lstStyle/>
          <a:p>
            <a:r>
              <a:rPr lang="fi-FI" dirty="0"/>
              <a:t>Taivutettujen sauvojen leikkaus-kestävyysmitoituksessa käyte-</a:t>
            </a:r>
            <a:r>
              <a:rPr lang="fi-FI" dirty="0" err="1"/>
              <a:t>tään</a:t>
            </a:r>
            <a:r>
              <a:rPr lang="fi-FI" dirty="0"/>
              <a:t> tehollista leveyttä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763438"/>
              </p:ext>
            </p:extLst>
          </p:nvPr>
        </p:nvGraphicFramePr>
        <p:xfrm>
          <a:off x="1160463" y="3455432"/>
          <a:ext cx="4886325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638000" progId="Equation.DSMT4">
                  <p:embed/>
                </p:oleObj>
              </mc:Choice>
              <mc:Fallback>
                <p:oleObj name="Equation" r:id="rId3" imgW="3848040" imgH="16380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3455432"/>
                        <a:ext cx="4886325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070" y="1581665"/>
            <a:ext cx="2002052" cy="436811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E46019-5DAF-3D39-180E-9EA7090B2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775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21" y="2601096"/>
            <a:ext cx="2703845" cy="36653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Veto syysuuntaan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191144"/>
              </p:ext>
            </p:extLst>
          </p:nvPr>
        </p:nvGraphicFramePr>
        <p:xfrm>
          <a:off x="1137638" y="4211638"/>
          <a:ext cx="43386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1180800" progId="Equation.DSMT4">
                  <p:embed/>
                </p:oleObj>
              </mc:Choice>
              <mc:Fallback>
                <p:oleObj name="Equation" r:id="rId4" imgW="3416040" imgH="11808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638" y="4211638"/>
                        <a:ext cx="4338637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0687" cy="3419818"/>
          </a:xfrm>
        </p:spPr>
        <p:txBody>
          <a:bodyPr>
            <a:normAutofit/>
          </a:bodyPr>
          <a:lstStyle/>
          <a:p>
            <a:r>
              <a:rPr lang="fi-FI" dirty="0"/>
              <a:t>Sauvan poikkileikkauksen koko vaikuttaa vetolujuuteen</a:t>
            </a:r>
          </a:p>
          <a:p>
            <a:pPr lvl="1"/>
            <a:r>
              <a:rPr lang="fi-FI" dirty="0"/>
              <a:t>Sahatavara: </a:t>
            </a:r>
            <a:r>
              <a:rPr lang="fi-FI" i="1" dirty="0" err="1"/>
              <a:t>k</a:t>
            </a:r>
            <a:r>
              <a:rPr lang="fi-FI" baseline="-25000" dirty="0" err="1"/>
              <a:t>h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Liimapuu: </a:t>
            </a:r>
            <a:r>
              <a:rPr lang="fi-FI" i="1" dirty="0" err="1"/>
              <a:t>k</a:t>
            </a:r>
            <a:r>
              <a:rPr lang="fi-FI" baseline="-25000" dirty="0" err="1"/>
              <a:t>h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LVL: </a:t>
            </a:r>
            <a:r>
              <a:rPr lang="fi-FI" i="1" dirty="0" err="1"/>
              <a:t>k</a:t>
            </a:r>
            <a:r>
              <a:rPr lang="fi-FI" baseline="-25000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-kerroin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094" y="1690688"/>
            <a:ext cx="5720104" cy="62808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A3FEA7-DFFD-F2F7-D066-15DA22EF4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956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Veto 90°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542756"/>
              </p:ext>
            </p:extLst>
          </p:nvPr>
        </p:nvGraphicFramePr>
        <p:xfrm>
          <a:off x="1143988" y="3853487"/>
          <a:ext cx="524192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27400" imgH="1180800" progId="Equation.DSMT4">
                  <p:embed/>
                </p:oleObj>
              </mc:Choice>
              <mc:Fallback>
                <p:oleObj name="Equation" r:id="rId3" imgW="4127400" imgH="11808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988" y="3853487"/>
                        <a:ext cx="5241925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0687" cy="3419818"/>
          </a:xfrm>
        </p:spPr>
        <p:txBody>
          <a:bodyPr>
            <a:normAutofit/>
          </a:bodyPr>
          <a:lstStyle/>
          <a:p>
            <a:r>
              <a:rPr lang="fi-FI" dirty="0"/>
              <a:t>Sauvan poikkileikkauksen koko vaikuttaa vetolujuuteen</a:t>
            </a:r>
          </a:p>
          <a:p>
            <a:pPr lvl="1"/>
            <a:r>
              <a:rPr lang="fi-FI" dirty="0"/>
              <a:t>Liimapuu: </a:t>
            </a:r>
            <a:r>
              <a:rPr lang="fi-FI" i="1" dirty="0" err="1"/>
              <a:t>k</a:t>
            </a:r>
            <a:r>
              <a:rPr lang="fi-FI" baseline="-25000" dirty="0" err="1"/>
              <a:t>vol</a:t>
            </a:r>
            <a:r>
              <a:rPr lang="fi-FI" dirty="0"/>
              <a:t>-kerroin</a:t>
            </a:r>
          </a:p>
          <a:p>
            <a:pPr lvl="1"/>
            <a:r>
              <a:rPr lang="fi-FI" dirty="0"/>
              <a:t>LVL: </a:t>
            </a:r>
            <a:r>
              <a:rPr lang="fi-FI" i="1" dirty="0" err="1"/>
              <a:t>k</a:t>
            </a:r>
            <a:r>
              <a:rPr lang="fi-FI" baseline="-25000" dirty="0" err="1"/>
              <a:t>vol</a:t>
            </a:r>
            <a:r>
              <a:rPr lang="fi-FI" dirty="0"/>
              <a:t>-kerroin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290" y="1433801"/>
            <a:ext cx="4021099" cy="49169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51ADA5-B077-D510-9136-68DA67BAE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176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Puristus syysuuntaan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717834"/>
              </p:ext>
            </p:extLst>
          </p:nvPr>
        </p:nvGraphicFramePr>
        <p:xfrm>
          <a:off x="1118415" y="4477309"/>
          <a:ext cx="593725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73520" imgH="1218960" progId="Equation.DSMT4">
                  <p:embed/>
                </p:oleObj>
              </mc:Choice>
              <mc:Fallback>
                <p:oleObj name="Equation" r:id="rId3" imgW="4673520" imgH="1218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415" y="4477309"/>
                        <a:ext cx="593725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50244" cy="2386013"/>
          </a:xfrm>
        </p:spPr>
        <p:txBody>
          <a:bodyPr>
            <a:normAutofit/>
          </a:bodyPr>
          <a:lstStyle/>
          <a:p>
            <a:r>
              <a:rPr lang="fi-FI" dirty="0"/>
              <a:t>Puristuskestävyys syysuunnassa tulee kysymykseen esimerkiksi</a:t>
            </a:r>
          </a:p>
          <a:p>
            <a:pPr lvl="1"/>
            <a:r>
              <a:rPr lang="fi-FI" dirty="0"/>
              <a:t>Puristetussa sauvassa, joka ei ole nurjahdusaltis </a:t>
            </a:r>
          </a:p>
          <a:p>
            <a:pPr lvl="1"/>
            <a:r>
              <a:rPr lang="fi-FI" dirty="0"/>
              <a:t>Liitosalueella (paikallinen puristus kontaktiliitoksessa)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38" y="2613452"/>
            <a:ext cx="2557509" cy="3586703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832" y="1690688"/>
            <a:ext cx="5717059" cy="9188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87C435-CDF5-DD77-8409-32CFE80B8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31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 90°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769205"/>
              </p:ext>
            </p:extLst>
          </p:nvPr>
        </p:nvGraphicFramePr>
        <p:xfrm>
          <a:off x="1150249" y="4349435"/>
          <a:ext cx="556577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81200" imgH="1422360" progId="Equation.DSMT4">
                  <p:embed/>
                </p:oleObj>
              </mc:Choice>
              <mc:Fallback>
                <p:oleObj name="Equation" r:id="rId3" imgW="4381200" imgH="14223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249" y="4349435"/>
                        <a:ext cx="5565775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27823" cy="2344781"/>
          </a:xfrm>
        </p:spPr>
        <p:txBody>
          <a:bodyPr>
            <a:normAutofit/>
          </a:bodyPr>
          <a:lstStyle/>
          <a:p>
            <a:r>
              <a:rPr lang="fi-FI" dirty="0"/>
              <a:t>Puun syyrakenne jakaa puristusjännitystä syysuunnassa </a:t>
            </a:r>
          </a:p>
          <a:p>
            <a:r>
              <a:rPr lang="fi-FI" dirty="0"/>
              <a:t>Puristusjännityksen jakautuminen syysuunnassa otetaan huomioon tukipainekertoimella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938" y="2362850"/>
            <a:ext cx="4976511" cy="234493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53CA9F-F77D-933E-68F1-34B6DA94A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901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Tukipainekerroin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790717"/>
              </p:ext>
            </p:extLst>
          </p:nvPr>
        </p:nvGraphicFramePr>
        <p:xfrm>
          <a:off x="1150078" y="3694496"/>
          <a:ext cx="5826125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84600" imgH="2361960" progId="Equation.DSMT4">
                  <p:embed/>
                </p:oleObj>
              </mc:Choice>
              <mc:Fallback>
                <p:oleObj name="Equation" r:id="rId3" imgW="4584600" imgH="2361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078" y="3694496"/>
                        <a:ext cx="5826125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7823" cy="2659878"/>
          </a:xfrm>
        </p:spPr>
        <p:txBody>
          <a:bodyPr>
            <a:normAutofit/>
          </a:bodyPr>
          <a:lstStyle/>
          <a:p>
            <a:r>
              <a:rPr lang="fi-FI" dirty="0"/>
              <a:t>Kerroin </a:t>
            </a:r>
            <a:r>
              <a:rPr lang="fi-FI" i="1" dirty="0"/>
              <a:t>k</a:t>
            </a:r>
            <a:r>
              <a:rPr lang="fi-FI" baseline="-25000" dirty="0"/>
              <a:t>c,90</a:t>
            </a:r>
            <a:r>
              <a:rPr lang="fi-FI" dirty="0"/>
              <a:t> ottaa huomioon</a:t>
            </a:r>
          </a:p>
          <a:p>
            <a:pPr lvl="1"/>
            <a:r>
              <a:rPr lang="fi-FI" dirty="0"/>
              <a:t>Kosketuspinnan sijainnin</a:t>
            </a:r>
          </a:p>
          <a:p>
            <a:pPr lvl="1"/>
            <a:r>
              <a:rPr lang="fi-FI" dirty="0"/>
              <a:t>Puun halkeamisen</a:t>
            </a:r>
          </a:p>
          <a:p>
            <a:pPr lvl="1"/>
            <a:r>
              <a:rPr lang="fi-FI" dirty="0"/>
              <a:t>Puun </a:t>
            </a:r>
            <a:r>
              <a:rPr lang="fi-FI" dirty="0" err="1"/>
              <a:t>kokoonpuristuman</a:t>
            </a:r>
            <a:endParaRPr lang="fi-FI" dirty="0"/>
          </a:p>
          <a:p>
            <a:endParaRPr lang="fi-FI" dirty="0"/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412" y="957648"/>
            <a:ext cx="4681747" cy="52741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6A67A4-1EE7-5D04-E903-D81950C43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15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32" y="966122"/>
            <a:ext cx="6329966" cy="53690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Tukipainekerroin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674285"/>
              </p:ext>
            </p:extLst>
          </p:nvPr>
        </p:nvGraphicFramePr>
        <p:xfrm>
          <a:off x="1151710" y="3422638"/>
          <a:ext cx="416401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76360" imgH="723600" progId="Equation.DSMT4">
                  <p:embed/>
                </p:oleObj>
              </mc:Choice>
              <mc:Fallback>
                <p:oleObj name="Equation" r:id="rId4" imgW="3276360" imgH="7236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710" y="3422638"/>
                        <a:ext cx="416401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23936" cy="2659878"/>
          </a:xfrm>
        </p:spPr>
        <p:txBody>
          <a:bodyPr>
            <a:normAutofit/>
          </a:bodyPr>
          <a:lstStyle/>
          <a:p>
            <a:r>
              <a:rPr lang="fi-FI" dirty="0"/>
              <a:t>Korotettua </a:t>
            </a:r>
            <a:r>
              <a:rPr lang="fi-FI" i="1" dirty="0"/>
              <a:t>k</a:t>
            </a:r>
            <a:r>
              <a:rPr lang="fi-FI" baseline="-25000" dirty="0"/>
              <a:t>c,90</a:t>
            </a:r>
            <a:r>
              <a:rPr lang="fi-FI" dirty="0"/>
              <a:t>-kerrointa voidaan käyttää viereisten kuvien tapauksissa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39176D-A2F4-1676-EDDA-B2530345D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805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 vinosti syysuuntaa vastaan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02002"/>
              </p:ext>
            </p:extLst>
          </p:nvPr>
        </p:nvGraphicFramePr>
        <p:xfrm>
          <a:off x="1127813" y="3448440"/>
          <a:ext cx="6262688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2527200" progId="Equation.DSMT4">
                  <p:embed/>
                </p:oleObj>
              </mc:Choice>
              <mc:Fallback>
                <p:oleObj name="Equation" r:id="rId3" imgW="4927320" imgH="25272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813" y="3448440"/>
                        <a:ext cx="6262688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12537" cy="2659878"/>
          </a:xfrm>
        </p:spPr>
        <p:txBody>
          <a:bodyPr>
            <a:normAutofit/>
          </a:bodyPr>
          <a:lstStyle/>
          <a:p>
            <a:r>
              <a:rPr lang="fi-FI" dirty="0"/>
              <a:t>Eri suuntiin vaikuttavien puristusjännityskomponenttien yhteisvaikutus tulee ottaa huomioon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606" y="2136313"/>
            <a:ext cx="4948881" cy="176935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65560C-3D3C-7692-F6C8-F55429146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688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vedon yhteisvaikutus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461" y="1421027"/>
            <a:ext cx="3520144" cy="4732638"/>
          </a:xfrm>
          <a:prstGeom prst="rect">
            <a:avLst/>
          </a:prstGeom>
        </p:spPr>
      </p:pic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207183"/>
              </p:ext>
            </p:extLst>
          </p:nvPr>
        </p:nvGraphicFramePr>
        <p:xfrm>
          <a:off x="938901" y="1636713"/>
          <a:ext cx="4337050" cy="339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16040" imgH="2654280" progId="Equation.DSMT4">
                  <p:embed/>
                </p:oleObj>
              </mc:Choice>
              <mc:Fallback>
                <p:oleObj name="Equation" r:id="rId4" imgW="3416040" imgH="2654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901" y="1636713"/>
                        <a:ext cx="4337050" cy="339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279136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7FB829-4275-B4EE-23BC-0E486D851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345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927" y="1445742"/>
            <a:ext cx="3591931" cy="47573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puristuksen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93794"/>
              </p:ext>
            </p:extLst>
          </p:nvPr>
        </p:nvGraphicFramePr>
        <p:xfrm>
          <a:off x="937527" y="1524000"/>
          <a:ext cx="6094412" cy="362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00600" imgH="2831760" progId="Equation.DSMT4">
                  <p:embed/>
                </p:oleObj>
              </mc:Choice>
              <mc:Fallback>
                <p:oleObj name="Equation" r:id="rId4" imgW="4800600" imgH="283176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527" y="1524000"/>
                        <a:ext cx="6094412" cy="362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377987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22E4C1-0ED3-5020-7096-1B019751A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3239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nurjahduspituus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3202"/>
          </a:xfrm>
        </p:spPr>
        <p:txBody>
          <a:bodyPr>
            <a:normAutofit/>
          </a:bodyPr>
          <a:lstStyle/>
          <a:p>
            <a:r>
              <a:rPr lang="fi-FI" sz="2600" dirty="0"/>
              <a:t>Nurjahduspituuteen vaikuttaa</a:t>
            </a:r>
          </a:p>
          <a:p>
            <a:pPr lvl="1"/>
            <a:r>
              <a:rPr lang="fi-FI" dirty="0"/>
              <a:t>Tuen tyyppi (nivel, jäykkä)</a:t>
            </a:r>
          </a:p>
          <a:p>
            <a:pPr lvl="1"/>
            <a:r>
              <a:rPr lang="fi-FI" dirty="0"/>
              <a:t>Mahdollinen nurjahdustuenta </a:t>
            </a:r>
          </a:p>
          <a:p>
            <a:pPr lvl="1"/>
            <a:r>
              <a:rPr lang="fi-FI" dirty="0"/>
              <a:t>Jäykän tuen jäykkyys</a:t>
            </a:r>
          </a:p>
          <a:p>
            <a:r>
              <a:rPr lang="fi-FI" sz="2600" dirty="0"/>
              <a:t>Puurakenteissa momenttijäykkä liitos tulee kysymykseen yleensä vain mastopilarin perustusliitoksessa</a:t>
            </a:r>
          </a:p>
          <a:p>
            <a:r>
              <a:rPr lang="fi-FI" sz="2600" dirty="0"/>
              <a:t>Liimaruuviliitoksella kiinnitetyn mastopilarin yhteydessä </a:t>
            </a:r>
            <a:r>
              <a:rPr lang="fi-FI" sz="2600" i="1" dirty="0" err="1"/>
              <a:t>L</a:t>
            </a:r>
            <a:r>
              <a:rPr lang="fi-FI" sz="2600" baseline="-25000" dirty="0" err="1"/>
              <a:t>c</a:t>
            </a:r>
            <a:r>
              <a:rPr lang="fi-FI" sz="2600" dirty="0"/>
              <a:t> = 2,2</a:t>
            </a:r>
            <a:r>
              <a:rPr lang="fi-FI" sz="2600" i="1" dirty="0"/>
              <a:t>L</a:t>
            </a:r>
            <a:r>
              <a:rPr lang="fi-FI" sz="2600" dirty="0"/>
              <a:t> (ks. VTT-S-05679-14) </a:t>
            </a:r>
            <a:endParaRPr lang="fi-FI" sz="2600" i="1" dirty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287" y="1690688"/>
            <a:ext cx="5819096" cy="41346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C2C640-2E8F-693E-2EA9-9A769715A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536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nurjahduskestävyys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0974861" cy="1628090"/>
          </a:xfrm>
        </p:spPr>
        <p:txBody>
          <a:bodyPr>
            <a:normAutofit/>
          </a:bodyPr>
          <a:lstStyle/>
          <a:p>
            <a:r>
              <a:rPr lang="fi-FI" dirty="0"/>
              <a:t>Sauvan nurjahduskestävyyden mitoituksessa sauvan puristusjännityksen mitoitusarvoa alennetaan nurjahduskertoimella </a:t>
            </a:r>
            <a:r>
              <a:rPr lang="fi-FI" i="1" dirty="0" err="1"/>
              <a:t>k</a:t>
            </a:r>
            <a:r>
              <a:rPr lang="fi-FI" baseline="-25000" dirty="0" err="1"/>
              <a:t>c,y</a:t>
            </a:r>
            <a:r>
              <a:rPr lang="fi-FI" baseline="-25000" dirty="0"/>
              <a:t> </a:t>
            </a:r>
            <a:r>
              <a:rPr lang="fi-FI" dirty="0"/>
              <a:t>ja</a:t>
            </a:r>
            <a:r>
              <a:rPr lang="fi-FI" baseline="-25000" dirty="0"/>
              <a:t> </a:t>
            </a:r>
            <a:r>
              <a:rPr lang="fi-FI" i="1" dirty="0" err="1"/>
              <a:t>k</a:t>
            </a:r>
            <a:r>
              <a:rPr lang="fi-FI" baseline="-25000" dirty="0" err="1"/>
              <a:t>c,z</a:t>
            </a:r>
            <a:r>
              <a:rPr lang="fi-FI" baseline="-25000" dirty="0"/>
              <a:t> </a:t>
            </a:r>
          </a:p>
          <a:p>
            <a:r>
              <a:rPr lang="fi-FI" dirty="0"/>
              <a:t>Kun </a:t>
            </a:r>
            <a:r>
              <a:rPr lang="fi-FI" i="1" dirty="0" err="1"/>
              <a:t>k</a:t>
            </a:r>
            <a:r>
              <a:rPr lang="fi-FI" baseline="-25000" dirty="0" err="1"/>
              <a:t>c,i</a:t>
            </a:r>
            <a:r>
              <a:rPr lang="fi-FI" baseline="-25000" dirty="0"/>
              <a:t> </a:t>
            </a:r>
            <a:r>
              <a:rPr lang="fi-FI" dirty="0"/>
              <a:t>= 1, sauva ei ole altis nurjahdukselle kyseisen akselin suhteen</a:t>
            </a:r>
            <a:r>
              <a:rPr lang="fi-FI" baseline="-25000" dirty="0"/>
              <a:t> 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897079"/>
              </p:ext>
            </p:extLst>
          </p:nvPr>
        </p:nvGraphicFramePr>
        <p:xfrm>
          <a:off x="1163681" y="3592167"/>
          <a:ext cx="47910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1676160" progId="Equation.DSMT4">
                  <p:embed/>
                </p:oleObj>
              </mc:Choice>
              <mc:Fallback>
                <p:oleObj name="Equation" r:id="rId3" imgW="3771720" imgH="16761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81" y="3592167"/>
                        <a:ext cx="4791075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37025"/>
              </p:ext>
            </p:extLst>
          </p:nvPr>
        </p:nvGraphicFramePr>
        <p:xfrm>
          <a:off x="6723362" y="3588650"/>
          <a:ext cx="4791075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71720" imgH="1650960" progId="Equation.DSMT4">
                  <p:embed/>
                </p:oleObj>
              </mc:Choice>
              <mc:Fallback>
                <p:oleObj name="Equation" r:id="rId5" imgW="3771720" imgH="165096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3362" y="3588650"/>
                        <a:ext cx="4791075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36BB3BF-DBDD-CB3A-FD53-48EA1FDA6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48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927" y="1445742"/>
            <a:ext cx="3591931" cy="47573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Taivutuksen ja nurjahduksen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08128"/>
              </p:ext>
            </p:extLst>
          </p:nvPr>
        </p:nvGraphicFramePr>
        <p:xfrm>
          <a:off x="933450" y="1466850"/>
          <a:ext cx="4659313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70200" imgH="2920680" progId="Equation.DSMT4">
                  <p:embed/>
                </p:oleObj>
              </mc:Choice>
              <mc:Fallback>
                <p:oleObj name="Equation" r:id="rId4" imgW="3670200" imgH="29206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1466850"/>
                        <a:ext cx="4659313" cy="373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uorakulmio 15"/>
          <p:cNvSpPr/>
          <p:nvPr/>
        </p:nvSpPr>
        <p:spPr>
          <a:xfrm>
            <a:off x="850556" y="5377987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C902B92-52F1-1AE5-665E-D9947C675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864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Nurjahduskerroin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334478"/>
              </p:ext>
            </p:extLst>
          </p:nvPr>
        </p:nvGraphicFramePr>
        <p:xfrm>
          <a:off x="941856" y="1750434"/>
          <a:ext cx="3094038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38280" imgH="2489040" progId="Equation.DSMT4">
                  <p:embed/>
                </p:oleObj>
              </mc:Choice>
              <mc:Fallback>
                <p:oleObj name="Equation" r:id="rId3" imgW="2438280" imgH="248904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856" y="1750434"/>
                        <a:ext cx="3094038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559116"/>
              </p:ext>
            </p:extLst>
          </p:nvPr>
        </p:nvGraphicFramePr>
        <p:xfrm>
          <a:off x="8234362" y="2032730"/>
          <a:ext cx="3706812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20680" imgH="2895480" progId="Equation.DSMT4">
                  <p:embed/>
                </p:oleObj>
              </mc:Choice>
              <mc:Fallback>
                <p:oleObj name="Equation" r:id="rId5" imgW="2920680" imgH="289548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4362" y="2032730"/>
                        <a:ext cx="3706812" cy="370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102254"/>
              </p:ext>
            </p:extLst>
          </p:nvPr>
        </p:nvGraphicFramePr>
        <p:xfrm>
          <a:off x="4310146" y="1750434"/>
          <a:ext cx="3094037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38280" imgH="2438280" progId="Equation.DSMT4">
                  <p:embed/>
                </p:oleObj>
              </mc:Choice>
              <mc:Fallback>
                <p:oleObj name="Equation" r:id="rId7" imgW="2438280" imgH="2438280" progId="Equation.DSMT4">
                  <p:embed/>
                  <p:pic>
                    <p:nvPicPr>
                      <p:cNvPr id="14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146" y="1750434"/>
                        <a:ext cx="3094037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5D895E-F735-9B22-C692-883EBE273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038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75" y="1885607"/>
            <a:ext cx="5360826" cy="384497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nurjahdusmuodot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95335" cy="4803776"/>
          </a:xfrm>
        </p:spPr>
        <p:txBody>
          <a:bodyPr>
            <a:normAutofit/>
          </a:bodyPr>
          <a:lstStyle/>
          <a:p>
            <a:r>
              <a:rPr lang="fi-FI" dirty="0"/>
              <a:t>Puristetun sauvan nurjahdus-muoto voi olla</a:t>
            </a:r>
          </a:p>
          <a:p>
            <a:pPr lvl="1"/>
            <a:r>
              <a:rPr lang="fi-FI" dirty="0"/>
              <a:t>Yksiaaltoinen (1. muoto)</a:t>
            </a:r>
          </a:p>
          <a:p>
            <a:pPr lvl="1"/>
            <a:r>
              <a:rPr lang="fi-FI" dirty="0"/>
              <a:t>Moniaaltoinen (2. muoto)</a:t>
            </a:r>
          </a:p>
          <a:p>
            <a:r>
              <a:rPr lang="fi-FI" dirty="0"/>
              <a:t>Moniaaltoisessa nurjahduksessa sauvan pituudella on kaksi tai useampia nurjahdusaaltoja </a:t>
            </a:r>
          </a:p>
          <a:p>
            <a:r>
              <a:rPr lang="fi-FI" dirty="0"/>
              <a:t>Moniaaltoista nurjahdusta ei tapahdu, jos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&gt;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523AD6-AABC-F934-F395-6C727612A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208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nurjahdusaallonpituus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57120" cy="1448916"/>
          </a:xfrm>
        </p:spPr>
        <p:txBody>
          <a:bodyPr>
            <a:normAutofit fontScale="92500"/>
          </a:bodyPr>
          <a:lstStyle/>
          <a:p>
            <a:r>
              <a:rPr lang="fi-FI" dirty="0"/>
              <a:t>Nurjahduksen 2. muodon nurjahdusaallonpituus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voidaan määrittää laskennallisesti</a:t>
            </a:r>
          </a:p>
        </p:txBody>
      </p:sp>
      <p:graphicFrame>
        <p:nvGraphicFramePr>
          <p:cNvPr id="1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271496"/>
              </p:ext>
            </p:extLst>
          </p:nvPr>
        </p:nvGraphicFramePr>
        <p:xfrm>
          <a:off x="1197962" y="3344863"/>
          <a:ext cx="3433762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05040" imgH="2336760" progId="Equation.DSMT4">
                  <p:embed/>
                </p:oleObj>
              </mc:Choice>
              <mc:Fallback>
                <p:oleObj name="Equation" r:id="rId3" imgW="2705040" imgH="2336760" progId="Equation.DSMT4">
                  <p:embed/>
                  <p:pic>
                    <p:nvPicPr>
                      <p:cNvPr id="1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962" y="3344863"/>
                        <a:ext cx="3433762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Vasen aaltosulje 15"/>
          <p:cNvSpPr/>
          <p:nvPr/>
        </p:nvSpPr>
        <p:spPr>
          <a:xfrm>
            <a:off x="2051221" y="3345447"/>
            <a:ext cx="259492" cy="1516938"/>
          </a:xfrm>
          <a:prstGeom prst="leftBrace">
            <a:avLst>
              <a:gd name="adj1" fmla="val 42816"/>
              <a:gd name="adj2" fmla="val 682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02" y="1675113"/>
            <a:ext cx="3688492" cy="41340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8B73B9-9C9B-5B5F-C8F1-81184AD9D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287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92" y="1690688"/>
            <a:ext cx="5438325" cy="40522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fi-FI" dirty="0"/>
              <a:t>Puristetun sauvan nurjahdustuen jousijäykkyys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9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669868"/>
              </p:ext>
            </p:extLst>
          </p:nvPr>
        </p:nvGraphicFramePr>
        <p:xfrm>
          <a:off x="1106488" y="3008313"/>
          <a:ext cx="4706937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360" imgH="1625400" progId="Equation.DSMT4">
                  <p:embed/>
                </p:oleObj>
              </mc:Choice>
              <mc:Fallback>
                <p:oleObj name="Equation" r:id="rId4" imgW="3708360" imgH="162540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3008313"/>
                        <a:ext cx="4706937" cy="208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EB1816-43AD-1367-5974-01512FBB6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6869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44" y="1703043"/>
            <a:ext cx="6180620" cy="44444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 voima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728519" cy="4896452"/>
          </a:xfrm>
        </p:spPr>
        <p:txBody>
          <a:bodyPr>
            <a:normAutofit/>
          </a:bodyPr>
          <a:lstStyle/>
          <a:p>
            <a:r>
              <a:rPr lang="fi-FI" sz="2600" dirty="0"/>
              <a:t>Moniaaltoinen nurjahdus voi alkaa mistä kohdasta tahansa, joten kaikki sauvan tuet tulee kiinnittää voimalle 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</a:t>
            </a:r>
            <a:endParaRPr lang="fi-FI" sz="2600" baseline="-25000" dirty="0"/>
          </a:p>
          <a:p>
            <a:r>
              <a:rPr lang="fi-FI" sz="2600" dirty="0"/>
              <a:t>Nurjahduksesta syntyy yksittäiseen jousitukeen voima 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</a:t>
            </a:r>
            <a:r>
              <a:rPr lang="fi-FI" sz="2600" dirty="0"/>
              <a:t> 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965821"/>
              </p:ext>
            </p:extLst>
          </p:nvPr>
        </p:nvGraphicFramePr>
        <p:xfrm>
          <a:off x="1155700" y="4692223"/>
          <a:ext cx="3789363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511280" progId="Equation.DSMT4">
                  <p:embed/>
                </p:oleObj>
              </mc:Choice>
              <mc:Fallback>
                <p:oleObj name="Equation" r:id="rId4" imgW="298440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4692223"/>
                        <a:ext cx="3789363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D64ECC-EA86-ADCC-056E-8FAE002C7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09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 voima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415216" cy="4896452"/>
          </a:xfrm>
        </p:spPr>
        <p:txBody>
          <a:bodyPr>
            <a:normAutofit/>
          </a:bodyPr>
          <a:lstStyle/>
          <a:p>
            <a:r>
              <a:rPr lang="fi-FI" dirty="0"/>
              <a:t>Tasavälein vähintään neljästä pisteestä tuetussa sauvassa voimaa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voidaan pienentää kertoimella </a:t>
            </a:r>
            <a:r>
              <a:rPr lang="fi-FI" i="1" dirty="0" err="1"/>
              <a:t>k</a:t>
            </a:r>
            <a:r>
              <a:rPr lang="fi-FI" baseline="-25000" dirty="0" err="1"/>
              <a:t>S,red</a:t>
            </a:r>
            <a:endParaRPr lang="fi-FI" dirty="0"/>
          </a:p>
          <a:p>
            <a:r>
              <a:rPr lang="fi-FI" dirty="0"/>
              <a:t>Nurjahdusaallon keskellä oleva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pienenee, kun pituudella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on enemmän kuin yksi nurjahdustuki 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220664"/>
              </p:ext>
            </p:extLst>
          </p:nvPr>
        </p:nvGraphicFramePr>
        <p:xfrm>
          <a:off x="1155871" y="4529525"/>
          <a:ext cx="4884738" cy="20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625400" progId="Equation.DSMT4">
                  <p:embed/>
                </p:oleObj>
              </mc:Choice>
              <mc:Fallback>
                <p:oleObj name="Equation" r:id="rId3" imgW="3848040" imgH="16254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871" y="4529525"/>
                        <a:ext cx="4884738" cy="208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179" y="1517701"/>
            <a:ext cx="4127157" cy="447355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9562FBC-BADE-88EB-C0F4-08AFFBCC4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801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44" y="1703043"/>
            <a:ext cx="6180620" cy="44444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965744" cy="4896452"/>
          </a:xfrm>
        </p:spPr>
        <p:txBody>
          <a:bodyPr>
            <a:normAutofit/>
          </a:bodyPr>
          <a:lstStyle/>
          <a:p>
            <a:r>
              <a:rPr lang="fi-FI" dirty="0"/>
              <a:t>Nurjahdustuet ovat jousitukia, joiden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r>
              <a:rPr lang="fi-FI" dirty="0"/>
              <a:t>Nurjahduksesta syntyy vaakavoima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joka on nurjahdusaallon keskellä</a:t>
            </a:r>
          </a:p>
          <a:p>
            <a:r>
              <a:rPr lang="fi-FI" dirty="0"/>
              <a:t>Nurjahdusaallon päihin syntyy voiman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tukireaktio</a:t>
            </a:r>
            <a:r>
              <a:rPr lang="fi-FI" i="1" dirty="0"/>
              <a:t>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/2</a:t>
            </a:r>
          </a:p>
          <a:p>
            <a:r>
              <a:rPr lang="fi-FI" dirty="0"/>
              <a:t>Nurjahdustuenta on toimiva, kun poikittaisvoimien summa sauvan pituudella on nolla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AF672F-F9BB-F363-6737-653AF4257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630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10" y="1683743"/>
            <a:ext cx="5440708" cy="403157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sauvan nurjahdustuenta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839730" cy="4908807"/>
          </a:xfrm>
        </p:spPr>
        <p:txBody>
          <a:bodyPr>
            <a:normAutofit/>
          </a:bodyPr>
          <a:lstStyle/>
          <a:p>
            <a:r>
              <a:rPr lang="fi-FI" dirty="0"/>
              <a:t>Sauva on </a:t>
            </a:r>
            <a:r>
              <a:rPr lang="fi-FI" i="1" u="sng" dirty="0"/>
              <a:t>ei-jatkuvasti tuettu</a:t>
            </a:r>
            <a:r>
              <a:rPr lang="fi-FI" dirty="0"/>
              <a:t>, kun </a:t>
            </a:r>
            <a:r>
              <a:rPr lang="fi-FI" i="1" dirty="0"/>
              <a:t>m</a:t>
            </a:r>
            <a:r>
              <a:rPr lang="fi-FI" dirty="0"/>
              <a:t> = 2 </a:t>
            </a:r>
          </a:p>
          <a:p>
            <a:r>
              <a:rPr lang="fi-FI" dirty="0"/>
              <a:t>Sauva on </a:t>
            </a:r>
            <a:r>
              <a:rPr lang="fi-FI" i="1" u="sng" dirty="0"/>
              <a:t>jatkuvasti tuettu</a:t>
            </a:r>
            <a:r>
              <a:rPr lang="fi-FI" dirty="0"/>
              <a:t>, kun </a:t>
            </a:r>
            <a:r>
              <a:rPr lang="fi-FI" i="1" dirty="0"/>
              <a:t>m</a:t>
            </a:r>
            <a:r>
              <a:rPr lang="fi-FI" dirty="0"/>
              <a:t> &gt; 2 </a:t>
            </a:r>
          </a:p>
          <a:p>
            <a:r>
              <a:rPr lang="fi-FI" i="1" dirty="0"/>
              <a:t>m</a:t>
            </a:r>
            <a:r>
              <a:rPr lang="fi-FI" dirty="0"/>
              <a:t> on </a:t>
            </a:r>
            <a:r>
              <a:rPr lang="fi-FI" sz="2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i-FI" dirty="0"/>
              <a:t>-mittojen lukumäärä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CD738E-F00A-33F4-6153-A5F28177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9884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57" y="1683141"/>
            <a:ext cx="1909119" cy="385210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nurjahduksesta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274012" cy="4433073"/>
          </a:xfrm>
        </p:spPr>
        <p:txBody>
          <a:bodyPr>
            <a:normAutofit/>
          </a:bodyPr>
          <a:lstStyle/>
          <a:p>
            <a:r>
              <a:rPr lang="fi-FI" dirty="0"/>
              <a:t>Jatkuvasti tuetun sauvan nurjahtaessa vain yhteen suuntaan (1. muoto), syntyy nurjahduksesta tasainen jäykistyskuorma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Nurjahdustuentasysteemin tulee olla niin jäykkä, että sauvan murtorajatilan lopputilan taipuma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ei ylitä arvoa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</a:t>
            </a:r>
          </a:p>
          <a:p>
            <a:endParaRPr lang="fi-FI" dirty="0"/>
          </a:p>
        </p:txBody>
      </p:sp>
      <p:graphicFrame>
        <p:nvGraphicFramePr>
          <p:cNvPr id="14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058720"/>
              </p:ext>
            </p:extLst>
          </p:nvPr>
        </p:nvGraphicFramePr>
        <p:xfrm>
          <a:off x="1130103" y="4645328"/>
          <a:ext cx="37877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155600" progId="Equation.DSMT4">
                  <p:embed/>
                </p:oleObj>
              </mc:Choice>
              <mc:Fallback>
                <p:oleObj name="Equation" r:id="rId4" imgW="2984400" imgH="1155600" progId="Equation.DSMT4">
                  <p:embed/>
                  <p:pic>
                    <p:nvPicPr>
                      <p:cNvPr id="14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103" y="4645328"/>
                        <a:ext cx="3787775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A58821-FB4F-35C7-18F2-7753E464D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7349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nurjahduksesta 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graphicFrame>
        <p:nvGraphicFramePr>
          <p:cNvPr id="11" name="Objekti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795281"/>
              </p:ext>
            </p:extLst>
          </p:nvPr>
        </p:nvGraphicFramePr>
        <p:xfrm>
          <a:off x="1123221" y="6099024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20" imgH="228600" progId="Equation.DSMT4">
                  <p:embed/>
                </p:oleObj>
              </mc:Choice>
              <mc:Fallback>
                <p:oleObj name="Equation" r:id="rId3" imgW="583920" imgH="228600" progId="Equation.DSMT4">
                  <p:embed/>
                  <p:pic>
                    <p:nvPicPr>
                      <p:cNvPr id="11" name="Objekti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3221" y="6099024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880959"/>
              </p:ext>
            </p:extLst>
          </p:nvPr>
        </p:nvGraphicFramePr>
        <p:xfrm>
          <a:off x="2085395" y="5817244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720" imgH="660240" progId="Equation.DSMT4">
                  <p:embed/>
                </p:oleObj>
              </mc:Choice>
              <mc:Fallback>
                <p:oleObj name="Equation" r:id="rId5" imgW="342720" imgH="66024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395" y="5817244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Vasen aaltosulje 14"/>
          <p:cNvSpPr/>
          <p:nvPr/>
        </p:nvSpPr>
        <p:spPr>
          <a:xfrm>
            <a:off x="1914281" y="5817244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6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974559"/>
              </p:ext>
            </p:extLst>
          </p:nvPr>
        </p:nvGraphicFramePr>
        <p:xfrm>
          <a:off x="1123221" y="3288357"/>
          <a:ext cx="5614988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19360" imgH="1790640" progId="Equation.DSMT4">
                  <p:embed/>
                </p:oleObj>
              </mc:Choice>
              <mc:Fallback>
                <p:oleObj name="Equation" r:id="rId7" imgW="4419360" imgH="1790640" progId="Equation.DSMT4">
                  <p:embed/>
                  <p:pic>
                    <p:nvPicPr>
                      <p:cNvPr id="16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221" y="3288357"/>
                        <a:ext cx="5614988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257" y="1725227"/>
            <a:ext cx="4292484" cy="4150791"/>
          </a:xfrm>
          <a:prstGeom prst="rect">
            <a:avLst/>
          </a:prstGeom>
        </p:spPr>
      </p:pic>
      <p:sp>
        <p:nvSpPr>
          <p:cNvPr id="19" name="Sisällön paikkamerkki 2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6186616" cy="4908807"/>
          </a:xfrm>
        </p:spPr>
        <p:txBody>
          <a:bodyPr>
            <a:normAutofit/>
          </a:bodyPr>
          <a:lstStyle/>
          <a:p>
            <a:r>
              <a:rPr lang="fi-FI" dirty="0"/>
              <a:t>Jäykistyskuorma voidaan määrittää yhdelle sauvalle tai sauvakokonaisuudelle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83F82A-6C69-177B-DB91-C785F18B3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3958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39" y="1272581"/>
            <a:ext cx="4789735" cy="46646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Jäykistyskuorma 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08141" cy="4908807"/>
          </a:xfrm>
        </p:spPr>
        <p:txBody>
          <a:bodyPr>
            <a:normAutofit/>
          </a:bodyPr>
          <a:lstStyle/>
          <a:p>
            <a:r>
              <a:rPr lang="fi-FI" dirty="0"/>
              <a:t>Tuulikuorma ja lisävaakavoima sisällytetään jäykistyskuormaan, jos nurjahdustuentasysteemiä käytetään jäykistämiseen myös edellä mainituille ulkoisille kuormille </a:t>
            </a:r>
          </a:p>
          <a:p>
            <a:r>
              <a:rPr lang="fi-FI" dirty="0"/>
              <a:t>Kun rakennekokonaisuuteen kuuluu </a:t>
            </a:r>
            <a:r>
              <a:rPr lang="fi-FI" i="1" dirty="0"/>
              <a:t>n</a:t>
            </a:r>
            <a:r>
              <a:rPr lang="fi-FI" dirty="0"/>
              <a:t>-kappaletta vierekkäisiä toisiinsa kytkettyjä sauvoja, kertyy nurjahdustuentasysteemille jäykistyskuorma </a:t>
            </a:r>
            <a:r>
              <a:rPr lang="fi-FI" i="1" dirty="0" err="1"/>
              <a:t>nq</a:t>
            </a:r>
            <a:r>
              <a:rPr lang="fi-FI" baseline="-25000" dirty="0" err="1"/>
              <a:t>d</a:t>
            </a:r>
            <a:r>
              <a:rPr lang="fi-FI" dirty="0"/>
              <a:t> + (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r>
              <a:rPr lang="fi-FI" dirty="0"/>
              <a:t> + </a:t>
            </a:r>
            <a:r>
              <a:rPr lang="fi-FI" i="1" dirty="0" err="1"/>
              <a:t>q</a:t>
            </a:r>
            <a:r>
              <a:rPr lang="fi-FI" baseline="-25000" dirty="0" err="1"/>
              <a:t>H,d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B02520-FBA7-A8C9-CE24-8C37AF3D9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426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772" y="1744056"/>
            <a:ext cx="4264270" cy="40977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jatkuvasti tuettu sauva (perustapaus) </a:t>
            </a:r>
            <a:r>
              <a:rPr lang="fi-FI" i="1" dirty="0"/>
              <a:t>m</a:t>
            </a:r>
            <a:r>
              <a:rPr lang="fi-FI" dirty="0"/>
              <a:t>=2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838199" y="1543622"/>
            <a:ext cx="6246085" cy="474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 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    </a:t>
            </a:r>
            <a:r>
              <a:rPr lang="fi-FI" dirty="0" err="1"/>
              <a:t>max</a:t>
            </a: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9" name="Objekti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37830"/>
              </p:ext>
            </p:extLst>
          </p:nvPr>
        </p:nvGraphicFramePr>
        <p:xfrm>
          <a:off x="3041478" y="3729094"/>
          <a:ext cx="407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00400" imgH="634680" progId="Equation.DSMT4">
                  <p:embed/>
                </p:oleObj>
              </mc:Choice>
              <mc:Fallback>
                <p:oleObj name="Equation" r:id="rId4" imgW="3200400" imgH="634680" progId="Equation.DSMT4">
                  <p:embed/>
                  <p:pic>
                    <p:nvPicPr>
                      <p:cNvPr id="9" name="Objekti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1478" y="3729094"/>
                        <a:ext cx="40798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Vasen aaltosulje 10"/>
          <p:cNvSpPr/>
          <p:nvPr/>
        </p:nvSpPr>
        <p:spPr>
          <a:xfrm>
            <a:off x="2887543" y="3729094"/>
            <a:ext cx="166291" cy="809625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3" name="Objekti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90055"/>
              </p:ext>
            </p:extLst>
          </p:nvPr>
        </p:nvGraphicFramePr>
        <p:xfrm>
          <a:off x="2777914" y="3035872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406080" progId="Equation.DSMT4">
                  <p:embed/>
                </p:oleObj>
              </mc:Choice>
              <mc:Fallback>
                <p:oleObj name="Equation" r:id="rId6" imgW="812520" imgH="406080" progId="Equation.DSMT4">
                  <p:embed/>
                  <p:pic>
                    <p:nvPicPr>
                      <p:cNvPr id="13" name="Objekti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7914" y="3035872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533132"/>
              </p:ext>
            </p:extLst>
          </p:nvPr>
        </p:nvGraphicFramePr>
        <p:xfrm>
          <a:off x="3319529" y="2212975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457200" progId="Equation.DSMT4">
                  <p:embed/>
                </p:oleObj>
              </mc:Choice>
              <mc:Fallback>
                <p:oleObj name="Equation" r:id="rId8" imgW="1892160" imgH="45720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9529" y="2212975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i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40706"/>
              </p:ext>
            </p:extLst>
          </p:nvPr>
        </p:nvGraphicFramePr>
        <p:xfrm>
          <a:off x="4020021" y="3169499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228600" progId="Equation.DSMT4">
                  <p:embed/>
                </p:oleObj>
              </mc:Choice>
              <mc:Fallback>
                <p:oleObj name="Equation" r:id="rId10" imgW="583920" imgH="228600" progId="Equation.DSMT4">
                  <p:embed/>
                  <p:pic>
                    <p:nvPicPr>
                      <p:cNvPr id="19" name="Objekti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20021" y="3169499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i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771964"/>
              </p:ext>
            </p:extLst>
          </p:nvPr>
        </p:nvGraphicFramePr>
        <p:xfrm>
          <a:off x="4982195" y="2887719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20" imgH="660240" progId="Equation.DSMT4">
                  <p:embed/>
                </p:oleObj>
              </mc:Choice>
              <mc:Fallback>
                <p:oleObj name="Equation" r:id="rId12" imgW="342720" imgH="660240" progId="Equation.DSMT4">
                  <p:embed/>
                  <p:pic>
                    <p:nvPicPr>
                      <p:cNvPr id="20" name="Objekti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82195" y="2887719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Vasen aaltosulje 20"/>
          <p:cNvSpPr/>
          <p:nvPr/>
        </p:nvSpPr>
        <p:spPr>
          <a:xfrm>
            <a:off x="4811081" y="2887719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8681B6-31E7-70E9-B2F3-E9ACE4E42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6424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Jatkuvasti tuettu sauva </a:t>
            </a:r>
            <a:r>
              <a:rPr lang="fi-FI" i="1" dirty="0"/>
              <a:t>m</a:t>
            </a:r>
            <a:r>
              <a:rPr lang="fi-FI" dirty="0"/>
              <a:t>&gt;2 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≤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838199" y="1418517"/>
            <a:ext cx="6464643" cy="532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Nurjahdusaallonpituus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    </a:t>
            </a:r>
            <a:r>
              <a:rPr lang="fi-FI" dirty="0" err="1"/>
              <a:t>max</a:t>
            </a:r>
            <a:endParaRPr lang="fi-FI" dirty="0"/>
          </a:p>
          <a:p>
            <a:endParaRPr lang="fi-FI" sz="2000" b="1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13" name="Objekti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813477"/>
              </p:ext>
            </p:extLst>
          </p:nvPr>
        </p:nvGraphicFramePr>
        <p:xfrm>
          <a:off x="2759380" y="3732946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520" imgH="406080" progId="Equation.DSMT4">
                  <p:embed/>
                </p:oleObj>
              </mc:Choice>
              <mc:Fallback>
                <p:oleObj name="Equation" r:id="rId3" imgW="812520" imgH="406080" progId="Equation.DSMT4">
                  <p:embed/>
                  <p:pic>
                    <p:nvPicPr>
                      <p:cNvPr id="13" name="Objekti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9380" y="3732946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i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996803"/>
              </p:ext>
            </p:extLst>
          </p:nvPr>
        </p:nvGraphicFramePr>
        <p:xfrm>
          <a:off x="3331885" y="2909888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160" imgH="457200" progId="Equation.DSMT4">
                  <p:embed/>
                </p:oleObj>
              </mc:Choice>
              <mc:Fallback>
                <p:oleObj name="Equation" r:id="rId5" imgW="1892160" imgH="457200" progId="Equation.DSMT4">
                  <p:embed/>
                  <p:pic>
                    <p:nvPicPr>
                      <p:cNvPr id="14" name="Objekti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1885" y="2909888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i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050079"/>
              </p:ext>
            </p:extLst>
          </p:nvPr>
        </p:nvGraphicFramePr>
        <p:xfrm>
          <a:off x="4001487" y="3866573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228600" progId="Equation.DSMT4">
                  <p:embed/>
                </p:oleObj>
              </mc:Choice>
              <mc:Fallback>
                <p:oleObj name="Equation" r:id="rId7" imgW="583920" imgH="228600" progId="Equation.DSMT4">
                  <p:embed/>
                  <p:pic>
                    <p:nvPicPr>
                      <p:cNvPr id="19" name="Objekti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1487" y="3866573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i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384924"/>
              </p:ext>
            </p:extLst>
          </p:nvPr>
        </p:nvGraphicFramePr>
        <p:xfrm>
          <a:off x="4963661" y="3584793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2720" imgH="660240" progId="Equation.DSMT4">
                  <p:embed/>
                </p:oleObj>
              </mc:Choice>
              <mc:Fallback>
                <p:oleObj name="Equation" r:id="rId9" imgW="342720" imgH="660240" progId="Equation.DSMT4">
                  <p:embed/>
                  <p:pic>
                    <p:nvPicPr>
                      <p:cNvPr id="20" name="Objekti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3661" y="3584793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Vasen aaltosulje 20"/>
          <p:cNvSpPr/>
          <p:nvPr/>
        </p:nvSpPr>
        <p:spPr>
          <a:xfrm>
            <a:off x="4792547" y="3584793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5" name="Objekti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036495"/>
              </p:ext>
            </p:extLst>
          </p:nvPr>
        </p:nvGraphicFramePr>
        <p:xfrm>
          <a:off x="4450019" y="1754268"/>
          <a:ext cx="1103874" cy="1138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76240" imgH="888840" progId="Equation.DSMT4">
                  <p:embed/>
                </p:oleObj>
              </mc:Choice>
              <mc:Fallback>
                <p:oleObj name="Equation" r:id="rId11" imgW="876240" imgH="888840" progId="Equation.DSMT4">
                  <p:embed/>
                  <p:pic>
                    <p:nvPicPr>
                      <p:cNvPr id="15" name="Objekti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0019" y="1754268"/>
                        <a:ext cx="1103874" cy="1138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i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557341"/>
              </p:ext>
            </p:extLst>
          </p:nvPr>
        </p:nvGraphicFramePr>
        <p:xfrm>
          <a:off x="3360441" y="2228575"/>
          <a:ext cx="800061" cy="287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228600" progId="Equation.DSMT4">
                  <p:embed/>
                </p:oleObj>
              </mc:Choice>
              <mc:Fallback>
                <p:oleObj name="Equation" r:id="rId13" imgW="647640" imgH="228600" progId="Equation.DSMT4">
                  <p:embed/>
                  <p:pic>
                    <p:nvPicPr>
                      <p:cNvPr id="17" name="Objekti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441" y="2228575"/>
                        <a:ext cx="800061" cy="287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Vasen aaltosulje 22"/>
          <p:cNvSpPr/>
          <p:nvPr/>
        </p:nvSpPr>
        <p:spPr>
          <a:xfrm>
            <a:off x="4210004" y="1847334"/>
            <a:ext cx="166291" cy="104512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5992" y="1725522"/>
            <a:ext cx="4500309" cy="4103976"/>
          </a:xfrm>
          <a:prstGeom prst="rect">
            <a:avLst/>
          </a:prstGeom>
        </p:spPr>
      </p:pic>
      <p:graphicFrame>
        <p:nvGraphicFramePr>
          <p:cNvPr id="26" name="Objekti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715395"/>
              </p:ext>
            </p:extLst>
          </p:nvPr>
        </p:nvGraphicFramePr>
        <p:xfrm>
          <a:off x="3041478" y="4416907"/>
          <a:ext cx="407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200400" imgH="634680" progId="Equation.DSMT4">
                  <p:embed/>
                </p:oleObj>
              </mc:Choice>
              <mc:Fallback>
                <p:oleObj name="Equation" r:id="rId16" imgW="3200400" imgH="634680" progId="Equation.DSMT4">
                  <p:embed/>
                  <p:pic>
                    <p:nvPicPr>
                      <p:cNvPr id="26" name="Objekti 2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41478" y="4416907"/>
                        <a:ext cx="40798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Vasen aaltosulje 26"/>
          <p:cNvSpPr/>
          <p:nvPr/>
        </p:nvSpPr>
        <p:spPr>
          <a:xfrm>
            <a:off x="2887543" y="4416907"/>
            <a:ext cx="166291" cy="809625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69900E-73C6-AD85-6504-97FC41576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337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Jatkuvasti tuettu sauva </a:t>
            </a:r>
            <a:r>
              <a:rPr lang="fi-FI" i="1" dirty="0"/>
              <a:t>m</a:t>
            </a:r>
            <a:r>
              <a:rPr lang="fi-FI" dirty="0"/>
              <a:t>&gt;2 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&gt; 0,5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endParaRPr lang="fi-FI" sz="3200" dirty="0"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32" name="Suorakulmio 31"/>
          <p:cNvSpPr/>
          <p:nvPr/>
        </p:nvSpPr>
        <p:spPr>
          <a:xfrm>
            <a:off x="838199" y="1543622"/>
            <a:ext cx="6246085" cy="502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fi-FI" sz="2000" b="1" dirty="0"/>
              <a:t> Määritetään</a:t>
            </a:r>
            <a:endParaRPr lang="fi-FI" sz="2000" dirty="0"/>
          </a:p>
          <a:p>
            <a:pPr>
              <a:spcAft>
                <a:spcPts val="450"/>
              </a:spcAft>
            </a:pPr>
            <a:endParaRPr lang="fi-FI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Jäykistyskuorma 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voima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HUOMIO ! Moniaaltoista nurjahdusta ei </a:t>
            </a:r>
            <a:r>
              <a:rPr lang="fi-FI">
                <a:solidFill>
                  <a:srgbClr val="FF0000"/>
                </a:solidFill>
              </a:rPr>
              <a:t>tapahdu jos </a:t>
            </a:r>
            <a:r>
              <a:rPr lang="fi-FI" dirty="0" err="1">
                <a:solidFill>
                  <a:srgbClr val="FF0000"/>
                </a:solidFill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>
                <a:solidFill>
                  <a:srgbClr val="FF0000"/>
                </a:solidFill>
              </a:rPr>
              <a:t>S</a:t>
            </a:r>
            <a:r>
              <a:rPr lang="fi-FI" dirty="0">
                <a:solidFill>
                  <a:srgbClr val="FF0000"/>
                </a:solidFill>
              </a:rPr>
              <a:t> &gt; 0,5</a:t>
            </a:r>
            <a:r>
              <a:rPr lang="fi-FI" dirty="0">
                <a:solidFill>
                  <a:srgbClr val="FF0000"/>
                </a:solidFill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sz="2000" b="1" dirty="0"/>
              <a:t>Tarkastetaan</a:t>
            </a:r>
            <a:endParaRPr lang="fi-FI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r>
              <a:rPr lang="fi-FI" dirty="0"/>
              <a:t> liitossiirtymineen (</a:t>
            </a:r>
            <a:r>
              <a:rPr lang="fi-FI" i="1" dirty="0" err="1"/>
              <a:t>K</a:t>
            </a:r>
            <a:r>
              <a:rPr lang="fi-FI" baseline="-25000" dirty="0" err="1"/>
              <a:t>u,fin</a:t>
            </a:r>
            <a:r>
              <a:rPr lang="fi-FI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Tuen kestävyys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dirty="0"/>
              <a:t>Lopputilan siirtymä</a:t>
            </a:r>
            <a:r>
              <a:rPr lang="fi-FI" i="1" dirty="0"/>
              <a:t>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</a:t>
            </a:r>
            <a:r>
              <a:rPr lang="fi-FI" dirty="0" err="1"/>
              <a:t>max</a:t>
            </a:r>
            <a:r>
              <a:rPr lang="fi-FI" dirty="0"/>
              <a:t>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(MRT) jäykistyskuormalle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</a:t>
            </a:r>
          </a:p>
          <a:p>
            <a:r>
              <a:rPr lang="fi-FI" dirty="0"/>
              <a:t>    sisältäen mahdollisen tuulikuorman ja lisävaakavoiman</a:t>
            </a:r>
          </a:p>
        </p:txBody>
      </p:sp>
      <p:graphicFrame>
        <p:nvGraphicFramePr>
          <p:cNvPr id="33" name="Objekti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059208"/>
              </p:ext>
            </p:extLst>
          </p:nvPr>
        </p:nvGraphicFramePr>
        <p:xfrm>
          <a:off x="2348385" y="4000156"/>
          <a:ext cx="744538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20" imgH="228600" progId="Equation.DSMT4">
                  <p:embed/>
                </p:oleObj>
              </mc:Choice>
              <mc:Fallback>
                <p:oleObj name="Equation" r:id="rId3" imgW="583920" imgH="228600" progId="Equation.DSMT4">
                  <p:embed/>
                  <p:pic>
                    <p:nvPicPr>
                      <p:cNvPr id="33" name="Objekti 3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8385" y="4000156"/>
                        <a:ext cx="744538" cy="2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i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23868"/>
              </p:ext>
            </p:extLst>
          </p:nvPr>
        </p:nvGraphicFramePr>
        <p:xfrm>
          <a:off x="2777914" y="3035872"/>
          <a:ext cx="10461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406080" progId="Equation.DSMT4">
                  <p:embed/>
                </p:oleObj>
              </mc:Choice>
              <mc:Fallback>
                <p:oleObj name="Equation" r:id="rId5" imgW="812520" imgH="406080" progId="Equation.DSMT4">
                  <p:embed/>
                  <p:pic>
                    <p:nvPicPr>
                      <p:cNvPr id="35" name="Objekti 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7914" y="3035872"/>
                        <a:ext cx="104616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i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015500"/>
              </p:ext>
            </p:extLst>
          </p:nvPr>
        </p:nvGraphicFramePr>
        <p:xfrm>
          <a:off x="3331885" y="2212975"/>
          <a:ext cx="24368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92160" imgH="457200" progId="Equation.DSMT4">
                  <p:embed/>
                </p:oleObj>
              </mc:Choice>
              <mc:Fallback>
                <p:oleObj name="Equation" r:id="rId7" imgW="1892160" imgH="457200" progId="Equation.DSMT4">
                  <p:embed/>
                  <p:pic>
                    <p:nvPicPr>
                      <p:cNvPr id="36" name="Objekti 3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1885" y="2212975"/>
                        <a:ext cx="24368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i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865110"/>
              </p:ext>
            </p:extLst>
          </p:nvPr>
        </p:nvGraphicFramePr>
        <p:xfrm>
          <a:off x="4020021" y="3169499"/>
          <a:ext cx="752475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28600" progId="Equation.DSMT4">
                  <p:embed/>
                </p:oleObj>
              </mc:Choice>
              <mc:Fallback>
                <p:oleObj name="Equation" r:id="rId9" imgW="583920" imgH="228600" progId="Equation.DSMT4">
                  <p:embed/>
                  <p:pic>
                    <p:nvPicPr>
                      <p:cNvPr id="37" name="Objekti 3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20021" y="3169499"/>
                        <a:ext cx="752475" cy="29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i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443571"/>
              </p:ext>
            </p:extLst>
          </p:nvPr>
        </p:nvGraphicFramePr>
        <p:xfrm>
          <a:off x="4982195" y="2887719"/>
          <a:ext cx="4365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660240" progId="Equation.DSMT4">
                  <p:embed/>
                </p:oleObj>
              </mc:Choice>
              <mc:Fallback>
                <p:oleObj name="Equation" r:id="rId11" imgW="342720" imgH="660240" progId="Equation.DSMT4">
                  <p:embed/>
                  <p:pic>
                    <p:nvPicPr>
                      <p:cNvPr id="38" name="Objekti 3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82195" y="2887719"/>
                        <a:ext cx="4365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Vasen aaltosulje 38"/>
          <p:cNvSpPr/>
          <p:nvPr/>
        </p:nvSpPr>
        <p:spPr>
          <a:xfrm>
            <a:off x="4811081" y="2887719"/>
            <a:ext cx="166291" cy="841376"/>
          </a:xfrm>
          <a:prstGeom prst="leftBrace">
            <a:avLst>
              <a:gd name="adj1" fmla="val 6861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9854" y="1751020"/>
            <a:ext cx="1849016" cy="40661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731DC-8D38-1DDC-311D-3E0EDF0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2617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Ei-suljettu ja 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Ei-suljetussa jäykistyssysteemissä jäykisteelle kertyneet voimat eivät palaudu systeemin sisällä jäykistettävän sauvan/sauvojen tuille</a:t>
            </a:r>
          </a:p>
          <a:p>
            <a:pPr lvl="1"/>
            <a:r>
              <a:rPr lang="fi-FI" dirty="0"/>
              <a:t>Jäykistyssysteemin ulkopuolelle syntyy ulkoisia voimia, jotka tulee välittää sauvan tuille jollakin erillisellä jäykistyssysteemillä</a:t>
            </a:r>
          </a:p>
          <a:p>
            <a:r>
              <a:rPr lang="fi-FI" dirty="0"/>
              <a:t>Suljetussa jäykistyssysteemissä jäykisteelle kertyneet voimat palautuvat systeemin sisällä jäykistettävän sauvan/sauvojen tuille</a:t>
            </a:r>
          </a:p>
          <a:p>
            <a:pPr lvl="1"/>
            <a:r>
              <a:rPr lang="fi-FI" dirty="0"/>
              <a:t>Jäykistyssysteemin ulkopuolelle ei synny ulkoisia voimia</a:t>
            </a:r>
          </a:p>
          <a:p>
            <a:r>
              <a:rPr lang="fi-FI" dirty="0"/>
              <a:t>Jäykistyssysteemin tulisi aina olla suljettu</a:t>
            </a:r>
          </a:p>
          <a:p>
            <a:pPr lvl="1"/>
            <a:r>
              <a:rPr lang="fi-FI" dirty="0"/>
              <a:t>Tämä ei kuitenkaan aina ole mahdollista, koska jäykistettävässä sauvassa saattaa olla esimerkiksi epäjatkuvuuskohtia, joissa jäykistävä rakennusosa joudutaan katkaisemaan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48D6F35-04DD-7C17-230C-BEB8ABBAD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209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80" y="1507521"/>
            <a:ext cx="10465028" cy="478824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Ei-suljettu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3D15A91-AF7E-5052-F452-DB5BBEA06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404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3.3.2022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EFF802-E3D4-0B56-0943-36BB6D1B6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80" y="1797657"/>
            <a:ext cx="8990078" cy="421390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926B4C-C77C-9AF0-EEEB-F04E09198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920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7" y="1763772"/>
            <a:ext cx="8499389" cy="429605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33493-FAF1-619C-AE66-C8AF072C7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209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61" y="1740670"/>
            <a:ext cx="7070123" cy="43068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1A2687-4256-24FA-71AD-609F2501B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2895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Suljettu jäykistyssysteemi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497494"/>
            <a:ext cx="11201401" cy="46428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9D381B-70BA-0C50-D53E-4A07F486D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294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Taivutetun sauvan kiepahdus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17758" cy="4544284"/>
          </a:xfrm>
        </p:spPr>
        <p:txBody>
          <a:bodyPr>
            <a:normAutofit/>
          </a:bodyPr>
          <a:lstStyle/>
          <a:p>
            <a:r>
              <a:rPr lang="fi-FI" dirty="0"/>
              <a:t>Kiepahdus tarkoittaa taivutetun sauvan puristetun reunan stabiliteetin menetystä</a:t>
            </a:r>
          </a:p>
          <a:p>
            <a:r>
              <a:rPr lang="fi-FI" dirty="0"/>
              <a:t>Kiepahdusaallonpituus voidaan määrittää laskennallisesti, kuten nurjahdusaallonpituus</a:t>
            </a:r>
          </a:p>
          <a:p>
            <a:r>
              <a:rPr lang="fi-FI" dirty="0"/>
              <a:t>Kiepahdustuenta mitoitetaan samoilla periaatteilla kuin puristetun sauvan nurjahdustuenta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172" r="5855" b="5225"/>
          <a:stretch/>
        </p:blipFill>
        <p:spPr>
          <a:xfrm>
            <a:off x="6003191" y="1361603"/>
            <a:ext cx="5982864" cy="474881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ECF5EB-415D-C3B8-ECA7-527208CC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3237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3693" r="15723" b="2883"/>
          <a:stretch/>
        </p:blipFill>
        <p:spPr>
          <a:xfrm>
            <a:off x="6735898" y="1624914"/>
            <a:ext cx="5355455" cy="42133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Puristetun reunan normaalivoima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4908807"/>
          </a:xfrm>
        </p:spPr>
        <p:txBody>
          <a:bodyPr>
            <a:normAutofit/>
          </a:bodyPr>
          <a:lstStyle/>
          <a:p>
            <a:r>
              <a:rPr lang="fi-FI" dirty="0"/>
              <a:t>Taivutetun sauvan puristetun reunan normaalivoima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r>
              <a:rPr lang="fi-FI" dirty="0"/>
              <a:t> voidaan määrittää laskennallisesti</a:t>
            </a:r>
          </a:p>
          <a:p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63092"/>
              </p:ext>
            </p:extLst>
          </p:nvPr>
        </p:nvGraphicFramePr>
        <p:xfrm>
          <a:off x="1152781" y="3350038"/>
          <a:ext cx="5189537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89240" imgH="2006280" progId="Equation.DSMT4">
                  <p:embed/>
                </p:oleObj>
              </mc:Choice>
              <mc:Fallback>
                <p:oleObj name="Equation" r:id="rId4" imgW="4089240" imgH="2006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781" y="3350038"/>
                        <a:ext cx="5189537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143614-9EF2-BF1E-DD51-106D490F6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871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7348" r="27004" b="6786"/>
          <a:stretch/>
        </p:blipFill>
        <p:spPr>
          <a:xfrm>
            <a:off x="7126516" y="823362"/>
            <a:ext cx="4561901" cy="54951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53587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Tasaisen</a:t>
                      </a:r>
                      <a:r>
                        <a:rPr lang="fi-FI" baseline="0" dirty="0"/>
                        <a:t> kuorman </a:t>
                      </a:r>
                      <a:r>
                        <a:rPr lang="fi-FI" i="1" baseline="0" dirty="0" err="1"/>
                        <a:t>q</a:t>
                      </a:r>
                      <a:r>
                        <a:rPr lang="fi-FI" i="0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0,9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kstiruutu 1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8398FC-2DC2-855C-F4A0-A26A6CDFB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882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1" t="12650" r="26947" b="6888"/>
          <a:stretch/>
        </p:blipFill>
        <p:spPr>
          <a:xfrm>
            <a:off x="7098815" y="1168121"/>
            <a:ext cx="4589602" cy="5136448"/>
          </a:xfrm>
          <a:prstGeom prst="rect">
            <a:avLst/>
          </a:prstGeom>
        </p:spPr>
      </p:pic>
      <p:graphicFrame>
        <p:nvGraphicFramePr>
          <p:cNvPr id="16" name="Taulukk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10133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Pistekuorman </a:t>
                      </a:r>
                      <a:r>
                        <a:rPr lang="fi-FI" i="1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0,8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FC9E5D-428F-B945-C206-F2A20CD78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5318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8" t="9999" r="25916" b="16168"/>
          <a:stretch/>
        </p:blipFill>
        <p:spPr>
          <a:xfrm>
            <a:off x="6911714" y="975363"/>
            <a:ext cx="4926626" cy="474950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78002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Momentin </a:t>
                      </a:r>
                      <a:r>
                        <a:rPr lang="fi-FI" i="1" dirty="0"/>
                        <a:t>M</a:t>
                      </a:r>
                      <a:r>
                        <a:rPr lang="fi-FI" baseline="-25000" dirty="0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Nivel - Nivel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2E7F8C-7B24-D3AE-AFA7-31E09B0A6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7771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11728" r="28395" b="8477"/>
          <a:stretch/>
        </p:blipFill>
        <p:spPr>
          <a:xfrm>
            <a:off x="7203991" y="683948"/>
            <a:ext cx="4478248" cy="4690486"/>
          </a:xfrm>
          <a:prstGeom prst="rect">
            <a:avLst/>
          </a:prstGeom>
        </p:spPr>
      </p:pic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352907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Tasaisen</a:t>
                      </a:r>
                      <a:r>
                        <a:rPr lang="fi-FI" baseline="0" dirty="0"/>
                        <a:t> kuorman </a:t>
                      </a:r>
                      <a:r>
                        <a:rPr lang="fi-FI" i="1" baseline="0" dirty="0" err="1"/>
                        <a:t>q</a:t>
                      </a:r>
                      <a:r>
                        <a:rPr lang="fi-FI" i="0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97CC28-92F8-F770-A47E-AFFC06BC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31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Suorat palkit ja pilarit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865573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Pistekuorman </a:t>
                      </a:r>
                      <a:r>
                        <a:rPr lang="fi-FI" i="1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1,0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17340" r="28665" b="8623"/>
          <a:stretch/>
        </p:blipFill>
        <p:spPr>
          <a:xfrm>
            <a:off x="7243496" y="1003194"/>
            <a:ext cx="4424782" cy="4364663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F0AD93-AD2C-0CE0-6CC1-99008DD2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3644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21318" r="27748" b="5970"/>
          <a:stretch/>
        </p:blipFill>
        <p:spPr>
          <a:xfrm>
            <a:off x="6936525" y="1231791"/>
            <a:ext cx="4838993" cy="429664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8844" cy="2517776"/>
          </a:xfrm>
        </p:spPr>
        <p:txBody>
          <a:bodyPr>
            <a:normAutofit/>
          </a:bodyPr>
          <a:lstStyle/>
          <a:p>
            <a:r>
              <a:rPr lang="fi-FI" dirty="0"/>
              <a:t>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 </a:t>
            </a:r>
          </a:p>
          <a:p>
            <a:pPr lvl="1"/>
            <a:r>
              <a:rPr lang="fi-FI" dirty="0"/>
              <a:t>Sauvan tuenta</a:t>
            </a:r>
          </a:p>
          <a:p>
            <a:pPr lvl="1"/>
            <a:r>
              <a:rPr lang="fi-FI" dirty="0"/>
              <a:t>Kuormituksen tyyppi 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26079"/>
              </p:ext>
            </p:extLst>
          </p:nvPr>
        </p:nvGraphicFramePr>
        <p:xfrm>
          <a:off x="838197" y="4627840"/>
          <a:ext cx="5698526" cy="149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704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Momentin </a:t>
                      </a:r>
                      <a:r>
                        <a:rPr lang="fi-FI" i="1" dirty="0"/>
                        <a:t>M</a:t>
                      </a:r>
                      <a:r>
                        <a:rPr lang="fi-FI" baseline="-25000" dirty="0"/>
                        <a:t>d</a:t>
                      </a:r>
                      <a:r>
                        <a:rPr lang="fi-FI" baseline="0" dirty="0"/>
                        <a:t>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53">
                <a:tc rowSpan="3"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Vapaa - Jäykkä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253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Painopisteakselilla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7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2,0</a:t>
                      </a:r>
                      <a:r>
                        <a:rPr lang="fi-FI" sz="1600" i="0" dirty="0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51700" y="6092477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4DB2C53-B8C6-F810-5DD4-9EBEC0215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482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2802215"/>
          </a:xfrm>
        </p:spPr>
        <p:txBody>
          <a:bodyPr>
            <a:normAutofit/>
          </a:bodyPr>
          <a:lstStyle/>
          <a:p>
            <a:r>
              <a:rPr lang="fi-FI" dirty="0"/>
              <a:t>Kun sauvan puristettu reuna on kiepahdustuettu, 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</a:t>
            </a:r>
          </a:p>
          <a:p>
            <a:pPr lvl="1"/>
            <a:r>
              <a:rPr lang="fi-FI" dirty="0"/>
              <a:t>Kiepahdustukien k-jako</a:t>
            </a:r>
          </a:p>
          <a:p>
            <a:pPr lvl="1"/>
            <a:r>
              <a:rPr lang="fi-FI" dirty="0"/>
              <a:t>Kuormituksen välittyminen sauvalle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Taulukk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840860"/>
              </p:ext>
            </p:extLst>
          </p:nvPr>
        </p:nvGraphicFramePr>
        <p:xfrm>
          <a:off x="838197" y="4807013"/>
          <a:ext cx="5698526" cy="161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863">
                <a:tc gridSpan="3">
                  <a:txBody>
                    <a:bodyPr/>
                    <a:lstStyle/>
                    <a:p>
                      <a:r>
                        <a:rPr lang="fi-FI" dirty="0"/>
                        <a:t>Kuormitus</a:t>
                      </a:r>
                      <a:r>
                        <a:rPr lang="fi-FI" baseline="0" dirty="0"/>
                        <a:t> välittyy suoraan sauvalle</a:t>
                      </a:r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aseline="0" dirty="0"/>
                        <a:t>Kuorman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8"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+ 2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r>
                        <a:rPr lang="fi-FI" sz="1600" i="0" dirty="0">
                          <a:latin typeface="+mn-lt"/>
                          <a:cs typeface="ScriptS" panose="00000400000000000000" pitchFamily="2" charset="0"/>
                        </a:rPr>
                        <a:t> - 0,5</a:t>
                      </a:r>
                      <a:r>
                        <a:rPr lang="fi-FI" sz="1600" i="1" dirty="0">
                          <a:latin typeface="+mn-lt"/>
                          <a:cs typeface="ScriptS" panose="00000400000000000000" pitchFamily="2" charset="0"/>
                        </a:rPr>
                        <a:t>h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8226" r="12686" b="22740"/>
          <a:stretch/>
        </p:blipFill>
        <p:spPr>
          <a:xfrm>
            <a:off x="6617043" y="1970825"/>
            <a:ext cx="5444037" cy="265701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745524" y="6389681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F41F48-9588-A7A0-EA6A-C94C35AD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8129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3352" r="12636" b="24274"/>
          <a:stretch/>
        </p:blipFill>
        <p:spPr>
          <a:xfrm>
            <a:off x="6612481" y="1753955"/>
            <a:ext cx="5448961" cy="28056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Tehollinen kiepahduspituus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8844" cy="2802215"/>
          </a:xfrm>
        </p:spPr>
        <p:txBody>
          <a:bodyPr>
            <a:normAutofit/>
          </a:bodyPr>
          <a:lstStyle/>
          <a:p>
            <a:r>
              <a:rPr lang="fi-FI" dirty="0"/>
              <a:t>Kun sauvan puristettu reuna on kiepahdustuettu, teholliseen kiepahduspituuteen </a:t>
            </a:r>
            <a:r>
              <a:rPr lang="fi-FI" i="1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ef</a:t>
            </a:r>
            <a:r>
              <a:rPr lang="fi-FI" dirty="0"/>
              <a:t> vaikuttaa</a:t>
            </a:r>
          </a:p>
          <a:p>
            <a:pPr lvl="1"/>
            <a:r>
              <a:rPr lang="fi-FI" dirty="0"/>
              <a:t>Kiepahdustukien k-jako</a:t>
            </a:r>
          </a:p>
          <a:p>
            <a:pPr lvl="1"/>
            <a:r>
              <a:rPr lang="fi-FI" dirty="0"/>
              <a:t>Kuormituksen välittyminen sauvalle</a:t>
            </a:r>
          </a:p>
          <a:p>
            <a:pPr lvl="1"/>
            <a:r>
              <a:rPr lang="fi-FI" dirty="0"/>
              <a:t>Kuormituksen sijainti </a:t>
            </a:r>
            <a:r>
              <a:rPr lang="fi-FI" i="1" dirty="0"/>
              <a:t>h</a:t>
            </a:r>
            <a:r>
              <a:rPr lang="fi-FI" dirty="0"/>
              <a:t>-mitan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11" name="Taulukk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23689"/>
              </p:ext>
            </p:extLst>
          </p:nvPr>
        </p:nvGraphicFramePr>
        <p:xfrm>
          <a:off x="838197" y="4807013"/>
          <a:ext cx="5698526" cy="161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863">
                <a:tc gridSpan="3">
                  <a:txBody>
                    <a:bodyPr/>
                    <a:lstStyle/>
                    <a:p>
                      <a:r>
                        <a:rPr lang="fi-FI" dirty="0"/>
                        <a:t>Kuormitus</a:t>
                      </a:r>
                      <a:r>
                        <a:rPr lang="fi-FI" baseline="0" dirty="0"/>
                        <a:t> välittyy sauvalle kiepahdustukien kautta </a:t>
                      </a:r>
                      <a:r>
                        <a:rPr lang="fi-FI" i="1" baseline="0" dirty="0" err="1"/>
                        <a:t>P</a:t>
                      </a:r>
                      <a:r>
                        <a:rPr lang="fi-FI" baseline="-25000" dirty="0" err="1"/>
                        <a:t>d</a:t>
                      </a:r>
                      <a:endParaRPr lang="fi-FI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Tuenta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aseline="0" dirty="0"/>
                        <a:t>Kuorman sijainti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i="0" dirty="0" err="1">
                          <a:latin typeface="ScriptS" panose="00000400000000000000" pitchFamily="2" charset="0"/>
                          <a:cs typeface="ScriptS" panose="00000400000000000000" pitchFamily="2" charset="0"/>
                        </a:rPr>
                        <a:t>l</a:t>
                      </a:r>
                      <a:r>
                        <a:rPr lang="fi-FI" baseline="-25000" dirty="0" err="1"/>
                        <a:t>ef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08"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600" dirty="0"/>
                        <a:t>Kiertymä sauvan</a:t>
                      </a:r>
                      <a:r>
                        <a:rPr lang="fi-FI" sz="1600" baseline="0" dirty="0"/>
                        <a:t> pituusakselin ympäri estetty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Puristetulla reunalla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8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Vedetyllä</a:t>
                      </a:r>
                      <a:r>
                        <a:rPr lang="fi-FI" sz="1600" baseline="0" dirty="0"/>
                        <a:t> reunalla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i="1" dirty="0"/>
                        <a:t>a</a:t>
                      </a:r>
                      <a:endParaRPr lang="fi-FI" sz="1600" i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kstiruutu 6"/>
          <p:cNvSpPr txBox="1"/>
          <p:nvPr/>
        </p:nvSpPr>
        <p:spPr>
          <a:xfrm>
            <a:off x="745524" y="6389681"/>
            <a:ext cx="1559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Lähde: RIL 205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44BC4C2-6E71-18C3-A38B-D7488622D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9647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Taivutetun sauvan kiepahduskestävyys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0974861" cy="1628090"/>
          </a:xfrm>
        </p:spPr>
        <p:txBody>
          <a:bodyPr>
            <a:normAutofit/>
          </a:bodyPr>
          <a:lstStyle/>
          <a:p>
            <a:r>
              <a:rPr lang="fi-FI" dirty="0"/>
              <a:t>Sauvan kiepahduskestävyyden mitoituksessa sauvan taivutusjännityksen mitoitusarvoa alennetaan kertoimella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endParaRPr lang="fi-FI" baseline="-25000" dirty="0"/>
          </a:p>
          <a:p>
            <a:r>
              <a:rPr lang="fi-FI" dirty="0"/>
              <a:t>Kun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baseline="-25000" dirty="0"/>
              <a:t> </a:t>
            </a:r>
            <a:r>
              <a:rPr lang="fi-FI" dirty="0"/>
              <a:t>= 1, sauva ei ole altis kiepahdukselle</a:t>
            </a:r>
            <a:r>
              <a:rPr lang="fi-FI" baseline="-25000" dirty="0"/>
              <a:t> 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43367"/>
              </p:ext>
            </p:extLst>
          </p:nvPr>
        </p:nvGraphicFramePr>
        <p:xfrm>
          <a:off x="1155744" y="3677637"/>
          <a:ext cx="33210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16120" imgH="1422360" progId="Equation.DSMT4">
                  <p:embed/>
                </p:oleObj>
              </mc:Choice>
              <mc:Fallback>
                <p:oleObj name="Equation" r:id="rId3" imgW="2616120" imgH="14223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44" y="3677637"/>
                        <a:ext cx="33210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429122"/>
              </p:ext>
            </p:extLst>
          </p:nvPr>
        </p:nvGraphicFramePr>
        <p:xfrm>
          <a:off x="4667422" y="3678151"/>
          <a:ext cx="3821113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09600" imgH="1168200" progId="Equation.DSMT4">
                  <p:embed/>
                </p:oleObj>
              </mc:Choice>
              <mc:Fallback>
                <p:oleObj name="Equation" r:id="rId5" imgW="3009600" imgH="116820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422" y="3678151"/>
                        <a:ext cx="3821113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asen aaltosulje 1"/>
          <p:cNvSpPr/>
          <p:nvPr/>
        </p:nvSpPr>
        <p:spPr>
          <a:xfrm>
            <a:off x="5029199" y="3934275"/>
            <a:ext cx="259491" cy="1239301"/>
          </a:xfrm>
          <a:prstGeom prst="leftBrace">
            <a:avLst>
              <a:gd name="adj1" fmla="val 39047"/>
              <a:gd name="adj2" fmla="val 3803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184875"/>
              </p:ext>
            </p:extLst>
          </p:nvPr>
        </p:nvGraphicFramePr>
        <p:xfrm>
          <a:off x="8761691" y="3677637"/>
          <a:ext cx="317500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01640" imgH="1701720" progId="Equation.DSMT4">
                  <p:embed/>
                </p:oleObj>
              </mc:Choice>
              <mc:Fallback>
                <p:oleObj name="Equation" r:id="rId7" imgW="2501640" imgH="170172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1691" y="3677637"/>
                        <a:ext cx="3175000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DD2B60-E5E8-868D-1E04-0461D6FE7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7441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Kriittinen taivutusjännitys</a:t>
            </a:r>
            <a:endParaRPr lang="fi-FI" sz="3200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035826"/>
              </p:ext>
            </p:extLst>
          </p:nvPr>
        </p:nvGraphicFramePr>
        <p:xfrm>
          <a:off x="983435" y="1928856"/>
          <a:ext cx="5529262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2323800" progId="Equation.DSMT4">
                  <p:embed/>
                </p:oleObj>
              </mc:Choice>
              <mc:Fallback>
                <p:oleObj name="Equation" r:id="rId3" imgW="4356000" imgH="232380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5" y="1928856"/>
                        <a:ext cx="5529262" cy="297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11975"/>
              </p:ext>
            </p:extLst>
          </p:nvPr>
        </p:nvGraphicFramePr>
        <p:xfrm>
          <a:off x="7069438" y="1928856"/>
          <a:ext cx="428436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Tuote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i="1" dirty="0"/>
                        <a:t>c</a:t>
                      </a:r>
                      <a:r>
                        <a:rPr lang="fi-FI" dirty="0"/>
                        <a:t>-kerroin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Havupuusahatavara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Halkaistu</a:t>
                      </a:r>
                      <a:r>
                        <a:rPr lang="fi-FI" baseline="0" dirty="0"/>
                        <a:t> liimapuu GL30cs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Halkaistu liimapuu GL30hs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Liimapuu GL30c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Liimapuu GL30h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Kerto-S-LVL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Kerto-T-LVL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i-FI" dirty="0"/>
                        <a:t>Kerto-Q-LVL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0,67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DF236D-C39C-1785-1B76-8E1AF14B3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4678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Kiepahduksen ja nurjahduksen yhteisvaikutus</a:t>
            </a:r>
            <a:endParaRPr lang="fi-FI" sz="32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graphicFrame>
        <p:nvGraphicFramePr>
          <p:cNvPr id="12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182989"/>
              </p:ext>
            </p:extLst>
          </p:nvPr>
        </p:nvGraphicFramePr>
        <p:xfrm>
          <a:off x="1391293" y="3627355"/>
          <a:ext cx="4659312" cy="311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70200" imgH="2438280" progId="Equation.DSMT4">
                  <p:embed/>
                </p:oleObj>
              </mc:Choice>
              <mc:Fallback>
                <p:oleObj name="Equation" r:id="rId3" imgW="3670200" imgH="2438280" progId="Equation.DSMT4">
                  <p:embed/>
                  <p:pic>
                    <p:nvPicPr>
                      <p:cNvPr id="12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293" y="3627355"/>
                        <a:ext cx="4659312" cy="311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409936" cy="2802215"/>
          </a:xfrm>
        </p:spPr>
        <p:txBody>
          <a:bodyPr>
            <a:normAutofit/>
          </a:bodyPr>
          <a:lstStyle/>
          <a:p>
            <a:r>
              <a:rPr lang="fi-FI" dirty="0"/>
              <a:t> Yhteisvaikutus tarkastettava, kun</a:t>
            </a:r>
          </a:p>
          <a:p>
            <a:pPr lvl="1"/>
            <a:r>
              <a:rPr lang="fi-FI" dirty="0"/>
              <a:t>Puristusvoima </a:t>
            </a:r>
            <a:r>
              <a:rPr lang="fi-FI" i="1" dirty="0" err="1"/>
              <a:t>N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lvl="1"/>
            <a:r>
              <a:rPr lang="fi-FI" dirty="0"/>
              <a:t>Taivutusmomentti </a:t>
            </a:r>
            <a:r>
              <a:rPr lang="fi-FI" i="1" dirty="0" err="1"/>
              <a:t>M</a:t>
            </a:r>
            <a:r>
              <a:rPr lang="fi-FI" baseline="-25000" dirty="0" err="1"/>
              <a:t>y,d</a:t>
            </a:r>
            <a:endParaRPr lang="fi-FI" baseline="-25000" dirty="0"/>
          </a:p>
          <a:p>
            <a:pPr lvl="1"/>
            <a:r>
              <a:rPr lang="fi-FI" dirty="0"/>
              <a:t>Kiepahduskerroin 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dirty="0"/>
              <a:t> &lt; 1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145" y="1873251"/>
            <a:ext cx="3663778" cy="39897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D5A16F-9110-35C0-A387-CC0F0748D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8112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Sauvojen reiät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431163" cy="4507213"/>
          </a:xfrm>
        </p:spPr>
        <p:txBody>
          <a:bodyPr>
            <a:normAutofit/>
          </a:bodyPr>
          <a:lstStyle/>
          <a:p>
            <a:r>
              <a:rPr lang="fi-FI" dirty="0"/>
              <a:t>Sahavarasta valmistettuihin sauvoihin </a:t>
            </a:r>
            <a:r>
              <a:rPr lang="fi-FI" i="1" u="sng" dirty="0"/>
              <a:t>ei saa tehdä </a:t>
            </a:r>
            <a:r>
              <a:rPr lang="fi-FI" dirty="0"/>
              <a:t>suuria reikiä (sallittu </a:t>
            </a:r>
            <a:r>
              <a:rPr lang="fi-FI" i="1" dirty="0"/>
              <a:t>d </a:t>
            </a:r>
            <a:r>
              <a:rPr lang="fi-FI" dirty="0"/>
              <a:t>≤ 30 mm)</a:t>
            </a:r>
          </a:p>
          <a:p>
            <a:r>
              <a:rPr lang="fi-FI" dirty="0"/>
              <a:t>RIL 205-1-2017 esittää ohjeet vain reikien mitoitukseen, jotka ovat liimapuu- ja LVL-sauvassa</a:t>
            </a:r>
          </a:p>
          <a:p>
            <a:r>
              <a:rPr lang="fi-FI" dirty="0"/>
              <a:t>Mitoitus perustuu DIN EN1995-1-1/NA mukaiseen mitoitus-menetelmään</a:t>
            </a:r>
          </a:p>
          <a:p>
            <a:r>
              <a:rPr lang="fi-FI" dirty="0"/>
              <a:t>Kerto-LVL-sauvan reikien mitoitus voidaan tehdä myös VTT:n sertifikaatin nro 184/03 mukaan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1C16520-37E2-FBF4-1D9F-59063F35B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3935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96" y="1613808"/>
            <a:ext cx="5417762" cy="438040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0212" cy="1325563"/>
          </a:xfrm>
        </p:spPr>
        <p:txBody>
          <a:bodyPr/>
          <a:lstStyle/>
          <a:p>
            <a:r>
              <a:rPr lang="fi-FI" dirty="0"/>
              <a:t>Reikien geometriaehdot (</a:t>
            </a:r>
            <a:r>
              <a:rPr lang="fi-FI" i="1" dirty="0"/>
              <a:t>d</a:t>
            </a:r>
            <a:r>
              <a:rPr lang="fi-FI" dirty="0"/>
              <a:t> ≤ 50 mm, </a:t>
            </a:r>
            <a:r>
              <a:rPr lang="fi-FI" i="1" dirty="0"/>
              <a:t>d</a:t>
            </a:r>
            <a:r>
              <a:rPr lang="fi-FI" dirty="0"/>
              <a:t> &gt; 50 mm)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2882299"/>
          </a:xfrm>
        </p:spPr>
        <p:txBody>
          <a:bodyPr/>
          <a:lstStyle/>
          <a:p>
            <a:r>
              <a:rPr lang="fi-FI" dirty="0"/>
              <a:t>Reikien tulee olla</a:t>
            </a:r>
          </a:p>
          <a:p>
            <a:pPr lvl="1"/>
            <a:r>
              <a:rPr lang="fi-FI" dirty="0"/>
              <a:t>Pyöreitä</a:t>
            </a:r>
          </a:p>
          <a:p>
            <a:pPr lvl="1"/>
            <a:r>
              <a:rPr lang="fi-FI" dirty="0"/>
              <a:t>Suorakaiteen muotoisia, joissa kulmapyöristys </a:t>
            </a:r>
            <a:r>
              <a:rPr lang="fi-FI" i="1" dirty="0"/>
              <a:t>r</a:t>
            </a:r>
            <a:r>
              <a:rPr lang="fi-FI" dirty="0"/>
              <a:t> ≥ 15 mm</a:t>
            </a:r>
          </a:p>
          <a:p>
            <a:r>
              <a:rPr lang="fi-FI" dirty="0"/>
              <a:t>Ehtojen 1…6 tulee toteutua</a:t>
            </a:r>
          </a:p>
          <a:p>
            <a:pPr lvl="1"/>
            <a:r>
              <a:rPr lang="fi-FI" dirty="0"/>
              <a:t>Pyöreällä reiällä </a:t>
            </a:r>
            <a:r>
              <a:rPr lang="fi-FI" i="1" dirty="0" err="1"/>
              <a:t>h</a:t>
            </a:r>
            <a:r>
              <a:rPr lang="fi-FI" baseline="-25000" dirty="0" err="1"/>
              <a:t>d</a:t>
            </a:r>
            <a:r>
              <a:rPr lang="fi-FI" dirty="0"/>
              <a:t>=0,7</a:t>
            </a:r>
            <a:r>
              <a:rPr lang="fi-FI" i="1" dirty="0"/>
              <a:t>d</a:t>
            </a:r>
          </a:p>
        </p:txBody>
      </p:sp>
      <p:graphicFrame>
        <p:nvGraphicFramePr>
          <p:cNvPr id="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306463"/>
              </p:ext>
            </p:extLst>
          </p:nvPr>
        </p:nvGraphicFramePr>
        <p:xfrm>
          <a:off x="1367137" y="4429382"/>
          <a:ext cx="4303713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90840" imgH="1574640" progId="Equation.DSMT4">
                  <p:embed/>
                </p:oleObj>
              </mc:Choice>
              <mc:Fallback>
                <p:oleObj name="Equation" r:id="rId4" imgW="3390840" imgH="1574640" progId="Equation.DSMT4">
                  <p:embed/>
                  <p:pic>
                    <p:nvPicPr>
                      <p:cNvPr id="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137" y="4429382"/>
                        <a:ext cx="4303713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686767-45F1-9DC2-935D-D3609687A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2127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Reikien muoto ja sijainti, kun </a:t>
            </a:r>
            <a:r>
              <a:rPr lang="fi-FI" i="1" dirty="0"/>
              <a:t>d</a:t>
            </a:r>
            <a:r>
              <a:rPr lang="fi-FI" dirty="0"/>
              <a:t> ≤ 30 mm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4692565"/>
          </a:xfrm>
        </p:spPr>
        <p:txBody>
          <a:bodyPr>
            <a:normAutofit/>
          </a:bodyPr>
          <a:lstStyle/>
          <a:p>
            <a:r>
              <a:rPr lang="fi-FI" dirty="0"/>
              <a:t>Kun pyöreän reiän halkaisija on enintään </a:t>
            </a:r>
            <a:r>
              <a:rPr lang="fi-FI" i="1" dirty="0"/>
              <a:t>d</a:t>
            </a:r>
            <a:r>
              <a:rPr lang="fi-FI" dirty="0"/>
              <a:t>=30 mm</a:t>
            </a:r>
          </a:p>
          <a:p>
            <a:pPr lvl="1"/>
            <a:r>
              <a:rPr lang="fi-FI" dirty="0"/>
              <a:t>Reiät huomioidaan mitoituksessa ainoastaan poikkileikkauspinta-alan pienennyksenä</a:t>
            </a:r>
          </a:p>
          <a:p>
            <a:pPr lvl="1"/>
            <a:r>
              <a:rPr lang="fi-FI" dirty="0"/>
              <a:t>Reikiä voidaan tehdä myös sahata-varasta valmistettuun sauvaan</a:t>
            </a:r>
          </a:p>
          <a:p>
            <a:pPr lvl="1"/>
            <a:r>
              <a:rPr lang="fi-FI" dirty="0"/>
              <a:t>Viereisessä kuvassa </a:t>
            </a:r>
            <a:r>
              <a:rPr lang="fi-FI"/>
              <a:t>esitettyjen reuna- ja keskinäisetäisyyksien     </a:t>
            </a:r>
            <a:r>
              <a:rPr lang="fi-FI" dirty="0"/>
              <a:t>tulee toteutua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42" y="2693152"/>
            <a:ext cx="5100175" cy="173623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B328991-DD3B-0A2F-CE64-1A6E1F561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099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Suorat palkit ja pilarit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351338"/>
          </a:xfrm>
        </p:spPr>
        <p:txBody>
          <a:bodyPr/>
          <a:lstStyle/>
          <a:p>
            <a:r>
              <a:rPr lang="fi-FI" dirty="0"/>
              <a:t>Suorilla palkeilla ja pilareilla    tarkoitetaan rakennusosia  joiden</a:t>
            </a:r>
          </a:p>
          <a:p>
            <a:pPr lvl="1"/>
            <a:r>
              <a:rPr lang="fi-FI" dirty="0"/>
              <a:t>Poikkileikkauksen koko ei muutu palkin/pilarin pituudella</a:t>
            </a:r>
          </a:p>
          <a:p>
            <a:pPr lvl="1"/>
            <a:r>
              <a:rPr lang="fi-FI" dirty="0"/>
              <a:t>Palkki on suora jännevälin                </a:t>
            </a:r>
            <a:r>
              <a:rPr lang="fi-FI" i="1" dirty="0"/>
              <a:t>L</a:t>
            </a:r>
            <a:r>
              <a:rPr lang="fi-FI" dirty="0"/>
              <a:t> suunnassa</a:t>
            </a:r>
          </a:p>
          <a:p>
            <a:pPr lvl="1"/>
            <a:r>
              <a:rPr lang="fi-FI" dirty="0"/>
              <a:t>Pilari on suora nurjahduspituuden </a:t>
            </a:r>
            <a:r>
              <a:rPr lang="fi-FI" i="1" dirty="0" err="1"/>
              <a:t>L</a:t>
            </a:r>
            <a:r>
              <a:rPr lang="fi-FI" baseline="-25000" dirty="0" err="1"/>
              <a:t>c</a:t>
            </a:r>
            <a:r>
              <a:rPr lang="fi-FI" dirty="0"/>
              <a:t> suunnassa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81" y="1495873"/>
            <a:ext cx="5722267" cy="39905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4A60D7-8712-55BC-2058-CF50834AA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03" y="1712470"/>
            <a:ext cx="6384324" cy="409520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Poikittainen vetojännitys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667225"/>
              </p:ext>
            </p:extLst>
          </p:nvPr>
        </p:nvGraphicFramePr>
        <p:xfrm>
          <a:off x="966788" y="1454150"/>
          <a:ext cx="4494212" cy="523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43120" imgH="4089240" progId="Equation.DSMT4">
                  <p:embed/>
                </p:oleObj>
              </mc:Choice>
              <mc:Fallback>
                <p:oleObj name="Equation" r:id="rId4" imgW="3543120" imgH="408924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454150"/>
                        <a:ext cx="4494212" cy="523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Vasen aaltosulje 15"/>
          <p:cNvSpPr/>
          <p:nvPr/>
        </p:nvSpPr>
        <p:spPr>
          <a:xfrm>
            <a:off x="1495156" y="4493316"/>
            <a:ext cx="166827" cy="931304"/>
          </a:xfrm>
          <a:prstGeom prst="leftBrace">
            <a:avLst>
              <a:gd name="adj1" fmla="val 31587"/>
              <a:gd name="adj2" fmla="val 1755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Vasen aaltosulje 18"/>
          <p:cNvSpPr/>
          <p:nvPr/>
        </p:nvSpPr>
        <p:spPr>
          <a:xfrm>
            <a:off x="1371588" y="5474863"/>
            <a:ext cx="166827" cy="549059"/>
          </a:xfrm>
          <a:prstGeom prst="leftBrace">
            <a:avLst>
              <a:gd name="adj1" fmla="val 31587"/>
              <a:gd name="adj2" fmla="val 2543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Vasen aaltosulje 19"/>
          <p:cNvSpPr/>
          <p:nvPr/>
        </p:nvSpPr>
        <p:spPr>
          <a:xfrm>
            <a:off x="1538415" y="6073886"/>
            <a:ext cx="166827" cy="549059"/>
          </a:xfrm>
          <a:prstGeom prst="leftBrace">
            <a:avLst>
              <a:gd name="adj1" fmla="val 31587"/>
              <a:gd name="adj2" fmla="val 2543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96D5EE-5844-D575-AAB8-F31ABC514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542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995" y="1703044"/>
            <a:ext cx="3514422" cy="363980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Mitoitustarkastelut reiän kohdalla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graphicFrame>
        <p:nvGraphicFramePr>
          <p:cNvPr id="5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284879"/>
              </p:ext>
            </p:extLst>
          </p:nvPr>
        </p:nvGraphicFramePr>
        <p:xfrm>
          <a:off x="958082" y="1460500"/>
          <a:ext cx="6862762" cy="500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10080" imgH="3911400" progId="Equation.DSMT4">
                  <p:embed/>
                </p:oleObj>
              </mc:Choice>
              <mc:Fallback>
                <p:oleObj name="Equation" r:id="rId4" imgW="5410080" imgH="3911400" progId="Equation.DSMT4">
                  <p:embed/>
                  <p:pic>
                    <p:nvPicPr>
                      <p:cNvPr id="5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082" y="1460500"/>
                        <a:ext cx="6862762" cy="500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57B2A2-0A66-85D4-04AB-CAC1A32A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5969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Reikien vahvistaminen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13173" cy="4692565"/>
          </a:xfrm>
        </p:spPr>
        <p:txBody>
          <a:bodyPr>
            <a:normAutofit/>
          </a:bodyPr>
          <a:lstStyle/>
          <a:p>
            <a:r>
              <a:rPr lang="fi-FI" dirty="0"/>
              <a:t>Reikiä voidaan vahvistaa, jolloin voidaan tehdä myös suurempia reikiä</a:t>
            </a:r>
          </a:p>
          <a:p>
            <a:r>
              <a:rPr lang="fi-FI" dirty="0"/>
              <a:t>Reikiä voidaan vahvistaa</a:t>
            </a:r>
          </a:p>
          <a:p>
            <a:pPr lvl="1"/>
            <a:r>
              <a:rPr lang="fi-FI" dirty="0"/>
              <a:t>Täyskierreruuveilla </a:t>
            </a:r>
          </a:p>
          <a:p>
            <a:pPr lvl="1"/>
            <a:r>
              <a:rPr lang="fi-FI" dirty="0"/>
              <a:t>Liimatuilla terästangoilla</a:t>
            </a:r>
          </a:p>
          <a:p>
            <a:pPr lvl="1"/>
            <a:r>
              <a:rPr lang="fi-FI" dirty="0"/>
              <a:t>Sauvan kylkeen liimatulla vanerilevyllä</a:t>
            </a:r>
          </a:p>
          <a:p>
            <a:r>
              <a:rPr lang="fi-FI" dirty="0"/>
              <a:t>Vahvistusmenetelmien ohjeita</a:t>
            </a:r>
          </a:p>
          <a:p>
            <a:pPr lvl="1"/>
            <a:r>
              <a:rPr lang="fi-FI" dirty="0"/>
              <a:t>DIN EN1995-1-1/NA</a:t>
            </a:r>
          </a:p>
          <a:p>
            <a:pPr lvl="1"/>
            <a:r>
              <a:rPr lang="fi-FI" dirty="0"/>
              <a:t>Ruuvivalmistajien ohjeet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7" y="1712470"/>
            <a:ext cx="4986703" cy="4156989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DD05447-85FA-4DD0-BDFD-00B1FF801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93594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Lovetut ja viistetyt sauvat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729416" cy="4704922"/>
          </a:xfrm>
        </p:spPr>
        <p:txBody>
          <a:bodyPr>
            <a:normAutofit/>
          </a:bodyPr>
          <a:lstStyle/>
          <a:p>
            <a:r>
              <a:rPr lang="fi-FI" dirty="0"/>
              <a:t>Lovi ja viiste aiheuttavat </a:t>
            </a:r>
            <a:r>
              <a:rPr lang="fi-FI" dirty="0" err="1"/>
              <a:t>taivutet-tuun</a:t>
            </a:r>
            <a:r>
              <a:rPr lang="fi-FI" dirty="0"/>
              <a:t> sauvaan jännityshuippuja, koska puun syyrakenne katkeaa</a:t>
            </a:r>
          </a:p>
          <a:p>
            <a:r>
              <a:rPr lang="fi-FI" dirty="0"/>
              <a:t>Erityisesti sauvan vedetyllä reunalla loveuksia ja viisteitä tulisi yleensä välttää</a:t>
            </a:r>
          </a:p>
          <a:p>
            <a:r>
              <a:rPr lang="fi-FI" dirty="0"/>
              <a:t>Lovet tulisi yleensä aina vahvistaa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91" y="941135"/>
            <a:ext cx="3740517" cy="513742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86F3A22-25A6-AD35-78CC-BECB9CB3C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6437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Lovetut ja viistetyt sauvat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56422" cy="4556641"/>
          </a:xfrm>
        </p:spPr>
        <p:txBody>
          <a:bodyPr>
            <a:normAutofit/>
          </a:bodyPr>
          <a:lstStyle/>
          <a:p>
            <a:r>
              <a:rPr lang="fi-FI" sz="2600" dirty="0"/>
              <a:t>Loven aiheuttamia jännityshuippuja ei tarvitse huomioida sauvan kestävyysmitoituksessa seuraavissa tapauksissa</a:t>
            </a:r>
          </a:p>
          <a:p>
            <a:pPr lvl="1"/>
            <a:r>
              <a:rPr lang="fi-FI" dirty="0"/>
              <a:t>Sauvassa, jossa on vain syysuuntainen puristus- tai vetorasitus</a:t>
            </a:r>
          </a:p>
          <a:p>
            <a:pPr lvl="1"/>
            <a:r>
              <a:rPr lang="fi-FI" dirty="0"/>
              <a:t>Taivutetussa sauvassa, jossa viisteen kaltevuus on enintään 1:10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536" y="1607438"/>
            <a:ext cx="3757180" cy="421259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3B0B4F0-A3D0-CDCC-3C43-6C4A24F2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365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5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83877" cy="4556641"/>
          </a:xfrm>
        </p:spPr>
        <p:txBody>
          <a:bodyPr>
            <a:normAutofit/>
          </a:bodyPr>
          <a:lstStyle/>
          <a:p>
            <a:r>
              <a:rPr lang="fi-FI" dirty="0"/>
              <a:t>Loven ja viisteen vaikutus otetaan huomioidaan palkin leikkausvoimakestävyyden mitoituksessa alentamalla palkin leikkauslujuutta kertoimella </a:t>
            </a:r>
            <a:r>
              <a:rPr lang="fi-FI" i="1" dirty="0" err="1"/>
              <a:t>k</a:t>
            </a:r>
            <a:r>
              <a:rPr lang="fi-FI" baseline="-25000" dirty="0" err="1"/>
              <a:t>v</a:t>
            </a:r>
            <a:endParaRPr lang="fi-FI" baseline="-25000" dirty="0"/>
          </a:p>
          <a:p>
            <a:r>
              <a:rPr lang="fi-FI" dirty="0"/>
              <a:t>Kertoimen </a:t>
            </a:r>
            <a:r>
              <a:rPr lang="fi-FI" i="1" dirty="0" err="1"/>
              <a:t>k</a:t>
            </a:r>
            <a:r>
              <a:rPr lang="fi-FI" baseline="-25000" dirty="0" err="1"/>
              <a:t>v</a:t>
            </a:r>
            <a:r>
              <a:rPr lang="fi-FI" dirty="0"/>
              <a:t> arvo vaihtelee tapauksesta riippuen (a, b, c, d)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013FB7-85B5-2D8C-6462-C8C2C583D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7294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5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5883877" cy="4556641"/>
          </a:xfrm>
        </p:spPr>
        <p:txBody>
          <a:bodyPr>
            <a:normAutofit/>
          </a:bodyPr>
          <a:lstStyle/>
          <a:p>
            <a:r>
              <a:rPr lang="fi-FI" dirty="0"/>
              <a:t>Tuelta lovetun ja viistetyn suorakaidepalkin tulee täyttää seuraava mitoitusehto</a:t>
            </a:r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797"/>
              </p:ext>
            </p:extLst>
          </p:nvPr>
        </p:nvGraphicFramePr>
        <p:xfrm>
          <a:off x="1142271" y="3391415"/>
          <a:ext cx="4865687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35080" imgH="2336760" progId="Equation.DSMT4">
                  <p:embed/>
                </p:oleObj>
              </mc:Choice>
              <mc:Fallback>
                <p:oleObj name="Equation" r:id="rId4" imgW="3835080" imgH="23367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271" y="3391415"/>
                        <a:ext cx="4865687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9B0D2D4-468E-0D05-F359-194B4FE00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1979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52" y="1873251"/>
            <a:ext cx="5257800" cy="40544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Tuelta lovetut ja viistetyt palkit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72666" cy="4556641"/>
          </a:xfrm>
        </p:spPr>
        <p:txBody>
          <a:bodyPr>
            <a:normAutofit/>
          </a:bodyPr>
          <a:lstStyle/>
          <a:p>
            <a:r>
              <a:rPr lang="fi-FI" sz="2600" dirty="0"/>
              <a:t>Kerroin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v</a:t>
            </a:r>
            <a:r>
              <a:rPr lang="fi-FI" sz="2600" dirty="0"/>
              <a:t> = 1, kun palkki on lovettu tai viistetty tukeen nähden vastakkaiselta puolelta (puristettu reuna)</a:t>
            </a:r>
          </a:p>
          <a:p>
            <a:r>
              <a:rPr lang="fi-FI" sz="2600" dirty="0"/>
              <a:t>Muuttuja </a:t>
            </a:r>
            <a:r>
              <a:rPr lang="fi-FI" sz="2600" i="1" dirty="0"/>
              <a:t>i</a:t>
            </a:r>
            <a:r>
              <a:rPr lang="fi-FI" sz="2600" dirty="0"/>
              <a:t> = 0, kun mitta </a:t>
            </a:r>
            <a:r>
              <a:rPr lang="fi-FI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i-FI" sz="2600" dirty="0"/>
              <a:t> = 0 eli viisteen vaikutusta ei huomioida 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9493"/>
              </p:ext>
            </p:extLst>
          </p:nvPr>
        </p:nvGraphicFramePr>
        <p:xfrm>
          <a:off x="1156252" y="4281488"/>
          <a:ext cx="3351212" cy="232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41320" imgH="1815840" progId="Equation.DSMT4">
                  <p:embed/>
                </p:oleObj>
              </mc:Choice>
              <mc:Fallback>
                <p:oleObj name="Equation" r:id="rId4" imgW="2641320" imgH="181584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252" y="4281488"/>
                        <a:ext cx="3351212" cy="232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849106"/>
              </p:ext>
            </p:extLst>
          </p:nvPr>
        </p:nvGraphicFramePr>
        <p:xfrm>
          <a:off x="4348119" y="5077728"/>
          <a:ext cx="2176463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320" imgH="1091880" progId="Equation.DSMT4">
                  <p:embed/>
                </p:oleObj>
              </mc:Choice>
              <mc:Fallback>
                <p:oleObj name="Equation" r:id="rId6" imgW="1714320" imgH="109188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19" y="5077728"/>
                        <a:ext cx="2176463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Vasen aaltosulje 12"/>
          <p:cNvSpPr/>
          <p:nvPr/>
        </p:nvSpPr>
        <p:spPr>
          <a:xfrm>
            <a:off x="4776090" y="5059194"/>
            <a:ext cx="166827" cy="1427975"/>
          </a:xfrm>
          <a:prstGeom prst="leftBrace">
            <a:avLst>
              <a:gd name="adj1" fmla="val 31587"/>
              <a:gd name="adj2" fmla="val 513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3217910-A055-A097-662D-C671AAB19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351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Lovien tai viisteen vahvistaminen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883875" cy="4692565"/>
          </a:xfrm>
        </p:spPr>
        <p:txBody>
          <a:bodyPr>
            <a:normAutofit/>
          </a:bodyPr>
          <a:lstStyle/>
          <a:p>
            <a:r>
              <a:rPr lang="fi-FI" dirty="0"/>
              <a:t>Lovi tai viiste voidaan vahvistaa samoilla menetelmillä kuin reikä</a:t>
            </a:r>
          </a:p>
          <a:p>
            <a:pPr lvl="1"/>
            <a:r>
              <a:rPr lang="fi-FI" dirty="0"/>
              <a:t>Täyskierreruuvit</a:t>
            </a:r>
          </a:p>
          <a:p>
            <a:pPr lvl="1"/>
            <a:r>
              <a:rPr lang="fi-FI" dirty="0"/>
              <a:t>Liimatut terästangot</a:t>
            </a:r>
          </a:p>
          <a:p>
            <a:pPr lvl="1"/>
            <a:r>
              <a:rPr lang="fi-FI" dirty="0"/>
              <a:t>Palkin kylkeen liimatut vanerilevyt</a:t>
            </a:r>
          </a:p>
          <a:p>
            <a:pPr lvl="1"/>
            <a:r>
              <a:rPr lang="fi-FI" dirty="0"/>
              <a:t>Käyttämällä </a:t>
            </a:r>
            <a:r>
              <a:rPr lang="fi-FI" dirty="0" err="1"/>
              <a:t>ristiinlaminoituja</a:t>
            </a:r>
            <a:r>
              <a:rPr lang="fi-FI" dirty="0"/>
              <a:t> puutuotteita (CLT, LVL)</a:t>
            </a:r>
            <a:endParaRPr lang="fi-FI" baseline="-250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13" y="1690688"/>
            <a:ext cx="5401744" cy="3983316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91F9DA-4ACE-FFF0-1DF5-CF549E018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9391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värähtelymitoitus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7024"/>
          </a:xfrm>
        </p:spPr>
        <p:txBody>
          <a:bodyPr>
            <a:normAutofit/>
          </a:bodyPr>
          <a:lstStyle/>
          <a:p>
            <a:r>
              <a:rPr lang="fi-FI" dirty="0"/>
              <a:t>Tyypilliset välipohjan värähtelyn aiheuttajia ovat</a:t>
            </a:r>
          </a:p>
          <a:p>
            <a:pPr lvl="1"/>
            <a:r>
              <a:rPr lang="fi-FI" dirty="0"/>
              <a:t>Kävely (yleisin)</a:t>
            </a:r>
          </a:p>
          <a:p>
            <a:pPr lvl="1"/>
            <a:r>
              <a:rPr lang="fi-FI" dirty="0"/>
              <a:t>Pyykinpesukone</a:t>
            </a:r>
          </a:p>
          <a:p>
            <a:pPr lvl="1"/>
            <a:r>
              <a:rPr lang="fi-FI" dirty="0"/>
              <a:t>Liikenteen aiheuttama tärinä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Yleensä kävelijä ei itse tunne aiheuttamaansa värähtelyä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Yleensä värähtelyn aistii parhaiten istuva henkilö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Värähtely voidaan aistia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Kehon tuntemuksina (herkin alue 4…8 Hz)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Kasvien lehtien ja esineiden heilumisena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Astioiden ja esineiden aiheuttamina ääninä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983138C-22BF-4510-08D7-92D042D7A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731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palkki- ja pilarirakenteista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67632" cy="4816132"/>
          </a:xfrm>
        </p:spPr>
        <p:txBody>
          <a:bodyPr>
            <a:normAutofit/>
          </a:bodyPr>
          <a:lstStyle/>
          <a:p>
            <a:r>
              <a:rPr lang="fi-FI" dirty="0"/>
              <a:t>Suorista palkeista koostuvia rakenteita ovat tavallisesti</a:t>
            </a:r>
          </a:p>
          <a:p>
            <a:pPr lvl="1"/>
            <a:r>
              <a:rPr lang="fi-FI" dirty="0"/>
              <a:t>Välipohjan kantava runko</a:t>
            </a:r>
          </a:p>
          <a:p>
            <a:pPr lvl="1"/>
            <a:r>
              <a:rPr lang="fi-FI" dirty="0"/>
              <a:t>Yläpohjan kantava runko</a:t>
            </a:r>
          </a:p>
          <a:p>
            <a:pPr lvl="1"/>
            <a:r>
              <a:rPr lang="fi-FI" dirty="0"/>
              <a:t>Pilari-palkkirungon primääripalkit</a:t>
            </a:r>
          </a:p>
          <a:p>
            <a:r>
              <a:rPr lang="fi-FI" dirty="0"/>
              <a:t>Suorista pilareista koostuvia rakenteita ovat tavallisesti</a:t>
            </a:r>
          </a:p>
          <a:p>
            <a:pPr lvl="1"/>
            <a:r>
              <a:rPr lang="fi-FI" dirty="0"/>
              <a:t>Rankaseinän kantava runko (tolpat)</a:t>
            </a:r>
          </a:p>
          <a:p>
            <a:pPr lvl="1"/>
            <a:r>
              <a:rPr lang="fi-FI" dirty="0"/>
              <a:t>Pilari-palkkirungon primääripilarit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605" y="1265910"/>
            <a:ext cx="4385082" cy="227858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5409" r="15067" b="2249"/>
          <a:stretch/>
        </p:blipFill>
        <p:spPr>
          <a:xfrm>
            <a:off x="7416359" y="3712948"/>
            <a:ext cx="3379574" cy="24160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D422D2-D7F2-DAB6-7136-621F99CB3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9923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värähtelymitoitus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5908589" cy="4847024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tarkasteltavat ilmiöt</a:t>
            </a:r>
          </a:p>
          <a:p>
            <a:pPr lvl="1"/>
            <a:r>
              <a:rPr lang="fi-FI" dirty="0"/>
              <a:t>Lattian tärinä (resonanssi-ilmiö) </a:t>
            </a:r>
          </a:p>
          <a:p>
            <a:pPr lvl="1"/>
            <a:r>
              <a:rPr lang="fi-FI" dirty="0"/>
              <a:t>Lattian notkuminen (taipuma)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Värähtely tulee tutkia 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Kevyissä välipohjissa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Pitkän jännevälin liittorakenteissa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Kelluvissa lattioissa</a:t>
            </a:r>
          </a:p>
          <a:p>
            <a:pPr lvl="1"/>
            <a:r>
              <a:rPr lang="fi-FI" dirty="0">
                <a:solidFill>
                  <a:srgbClr val="0D0D0D"/>
                </a:solidFill>
              </a:rPr>
              <a:t>Korokelattioissa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2" y="849441"/>
            <a:ext cx="2348028" cy="5421387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165C81-CA7A-5C7F-BD9D-F33A9FC3B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1795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Värähtelymitoituksen raja-arvot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6656174" cy="4902629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tarkastellaan</a:t>
            </a:r>
          </a:p>
          <a:p>
            <a:pPr lvl="1"/>
            <a:r>
              <a:rPr lang="fi-FI" dirty="0"/>
              <a:t>Välipohjan ominaistaajuutta</a:t>
            </a:r>
          </a:p>
          <a:p>
            <a:pPr lvl="1"/>
            <a:r>
              <a:rPr lang="fi-FI" dirty="0"/>
              <a:t>1 </a:t>
            </a:r>
            <a:r>
              <a:rPr lang="fi-FI" dirty="0" err="1"/>
              <a:t>kN:n</a:t>
            </a:r>
            <a:r>
              <a:rPr lang="fi-FI" dirty="0"/>
              <a:t> pistekuorman aiheuttamaa taipumaa</a:t>
            </a:r>
          </a:p>
          <a:p>
            <a:r>
              <a:rPr lang="fi-FI" dirty="0"/>
              <a:t>Raja-arvojen määrittäminen vaikeaa</a:t>
            </a:r>
          </a:p>
          <a:p>
            <a:r>
              <a:rPr lang="fi-FI" dirty="0"/>
              <a:t>Maailmalla tehty paljon tutkimusta</a:t>
            </a:r>
          </a:p>
          <a:p>
            <a:r>
              <a:rPr lang="fi-FI" dirty="0"/>
              <a:t>Eri maissa erilaiset raja-arvot</a:t>
            </a:r>
          </a:p>
          <a:p>
            <a:r>
              <a:rPr lang="fi-FI" dirty="0"/>
              <a:t>EC 5 ei anna suoraa vastausta </a:t>
            </a:r>
          </a:p>
          <a:p>
            <a:r>
              <a:rPr lang="fi-FI" dirty="0"/>
              <a:t>Kansallinen liite määrittelee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90" y="1911823"/>
            <a:ext cx="3137496" cy="419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0F0B71F7-2F5A-4074-81A7-AF400601B982}"/>
              </a:ext>
            </a:extLst>
          </p:cNvPr>
          <p:cNvSpPr/>
          <p:nvPr/>
        </p:nvSpPr>
        <p:spPr>
          <a:xfrm>
            <a:off x="8970498" y="5882615"/>
            <a:ext cx="1977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/>
              <a:t>Kuva: VTT Tiedotteita 2124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36055BD-A9D0-C4E7-A920-2D2FFDEF1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2645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Värähtelymitoituksen raja-arvot Suomessa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Välipohja tulee mitoittaa korkeataajuusvälipohjaksi</a:t>
            </a:r>
          </a:p>
          <a:p>
            <a:r>
              <a:rPr lang="fi-FI" dirty="0"/>
              <a:t>Alin ominaistaajuus ≥ 9 Hz</a:t>
            </a:r>
          </a:p>
          <a:p>
            <a:r>
              <a:rPr lang="fi-FI" dirty="0"/>
              <a:t>1 </a:t>
            </a:r>
            <a:r>
              <a:rPr lang="fi-FI" dirty="0" err="1"/>
              <a:t>kN:n</a:t>
            </a:r>
            <a:r>
              <a:rPr lang="fi-FI" dirty="0"/>
              <a:t> pistekuorman aiheuttama hetkellinen taipuma välipohjan rungossa ≤ 0,5 mm</a:t>
            </a:r>
          </a:p>
          <a:p>
            <a:r>
              <a:rPr lang="fi-FI" dirty="0"/>
              <a:t>Taipumarajaa voidaan korottaa viereisestä kuvasta saatavalla kertoimella 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18" y="1873251"/>
            <a:ext cx="5113542" cy="384042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E646B02-1336-5115-F579-1FE8CAF2E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3254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Tutkimustuloksia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96D2429-B745-4A07-BFDB-FCCBD1C497DA}"/>
              </a:ext>
            </a:extLst>
          </p:cNvPr>
          <p:cNvSpPr/>
          <p:nvPr/>
        </p:nvSpPr>
        <p:spPr>
          <a:xfrm>
            <a:off x="7100730" y="5442699"/>
            <a:ext cx="39250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b="0" dirty="0"/>
              <a:t>Lähde: </a:t>
            </a:r>
            <a:r>
              <a:rPr lang="en-US" sz="800" dirty="0"/>
              <a:t>Toratti T., </a:t>
            </a:r>
            <a:r>
              <a:rPr lang="en-US" sz="800" dirty="0" err="1"/>
              <a:t>Talja</a:t>
            </a:r>
            <a:r>
              <a:rPr lang="en-US" sz="800" dirty="0"/>
              <a:t> A. (2006), Classification of human induced floor vibrations</a:t>
            </a:r>
            <a:endParaRPr lang="fi-FI" sz="800" b="0" dirty="0"/>
          </a:p>
        </p:txBody>
      </p:sp>
      <p:sp>
        <p:nvSpPr>
          <p:cNvPr id="14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5630561" cy="4871738"/>
          </a:xfrm>
        </p:spPr>
        <p:txBody>
          <a:bodyPr>
            <a:normAutofit/>
          </a:bodyPr>
          <a:lstStyle/>
          <a:p>
            <a:r>
              <a:rPr lang="fi-FI" dirty="0"/>
              <a:t>Värähtelyn häiritsevyys on subjektiivista</a:t>
            </a:r>
          </a:p>
          <a:p>
            <a:r>
              <a:rPr lang="fi-FI" dirty="0"/>
              <a:t>Värähtelymitoituksen raja-arvoja on määritetty myös testihenkilöiden aistimusten perusteella</a:t>
            </a:r>
          </a:p>
          <a:p>
            <a:r>
              <a:rPr lang="fi-FI" dirty="0"/>
              <a:t>Värähtelyn näkökulmasta välipohja koetaan paremmaksi, kun </a:t>
            </a:r>
          </a:p>
          <a:p>
            <a:pPr lvl="1"/>
            <a:r>
              <a:rPr lang="fi-FI" dirty="0"/>
              <a:t>Välipohjan ominaistaajuus kasvaa        (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/>
              <a:t>1</a:t>
            </a:r>
            <a:r>
              <a:rPr lang="fi-FI" dirty="0"/>
              <a:t> ≥ 8 Hz)</a:t>
            </a:r>
          </a:p>
          <a:p>
            <a:pPr lvl="1"/>
            <a:r>
              <a:rPr lang="fi-FI" dirty="0"/>
              <a:t>Välipohjan taipuma 1 </a:t>
            </a:r>
            <a:r>
              <a:rPr lang="fi-FI" dirty="0" err="1"/>
              <a:t>kN:n</a:t>
            </a:r>
            <a:r>
              <a:rPr lang="fi-FI" dirty="0"/>
              <a:t> pistekuormasta alenee (</a:t>
            </a:r>
            <a:r>
              <a:rPr lang="el-GR" dirty="0"/>
              <a:t>δ</a:t>
            </a:r>
            <a:r>
              <a:rPr lang="fi-FI" dirty="0"/>
              <a:t> ≤ 0,5 mm)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239" y="1825624"/>
            <a:ext cx="5151096" cy="367394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700260-116B-C5B4-6C2D-582661879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120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Taipuman raja-arvoja eri maissa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64185AD8-7F53-4C58-B060-00E554CE6246}"/>
              </a:ext>
            </a:extLst>
          </p:cNvPr>
          <p:cNvSpPr/>
          <p:nvPr/>
        </p:nvSpPr>
        <p:spPr>
          <a:xfrm>
            <a:off x="3333217" y="5850978"/>
            <a:ext cx="505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b="0" dirty="0"/>
              <a:t>Lähde:</a:t>
            </a:r>
          </a:p>
          <a:p>
            <a:r>
              <a:rPr lang="en-US" sz="800" dirty="0"/>
              <a:t>Zhang B., Rasmussen B., </a:t>
            </a:r>
            <a:r>
              <a:rPr lang="en-US" sz="800" dirty="0" err="1"/>
              <a:t>Jorissen</a:t>
            </a:r>
            <a:r>
              <a:rPr lang="en-US" sz="800" dirty="0"/>
              <a:t> A., Harte A. (2013) Comparison of vibrational comfort assessment criteria for design of timber floors among the European countries</a:t>
            </a:r>
            <a:endParaRPr lang="fi-FI" sz="800" b="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637" y="1339895"/>
            <a:ext cx="6536725" cy="460794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31E937D-1F3F-55ED-6500-B97265ABF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113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Kävelyn aiheuttamat häiriöt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DC4657C3-5DE8-4650-A003-648D18A3413B}"/>
              </a:ext>
            </a:extLst>
          </p:cNvPr>
          <p:cNvSpPr/>
          <p:nvPr/>
        </p:nvSpPr>
        <p:spPr>
          <a:xfrm>
            <a:off x="7040283" y="5551889"/>
            <a:ext cx="19775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Lähde: VTT Tiedotteita 2124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92" y="1873251"/>
            <a:ext cx="5325761" cy="3711519"/>
          </a:xfrm>
          <a:prstGeom prst="rect">
            <a:avLst/>
          </a:prstGeom>
        </p:spPr>
      </p:pic>
      <p:sp>
        <p:nvSpPr>
          <p:cNvPr id="14" name="Sisällön paikkamerkki 1"/>
          <p:cNvSpPr txBox="1">
            <a:spLocks/>
          </p:cNvSpPr>
          <p:nvPr/>
        </p:nvSpPr>
        <p:spPr>
          <a:xfrm>
            <a:off x="838200" y="1825624"/>
            <a:ext cx="5630561" cy="4871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Kävelyheräte sisältää jaksottaisia ja iskumaisia komponentteja</a:t>
            </a:r>
          </a:p>
          <a:p>
            <a:r>
              <a:rPr lang="fi-FI" dirty="0"/>
              <a:t>Matalin jaksottainen kuormitus kävelytaajuudella 1,6…2,2 Hz</a:t>
            </a:r>
          </a:p>
          <a:p>
            <a:r>
              <a:rPr lang="fi-FI" dirty="0"/>
              <a:t>Kuormituskomponentteja esiintyy myös alueella 3,2…8,8 Hz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C080304-2FE4-CC04-2AC6-5B5C88E9D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69504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Matalataajuus- ja korkeataajuusvälipohja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Matalataajuusvälipohja</a:t>
            </a:r>
          </a:p>
          <a:p>
            <a:pPr lvl="1"/>
            <a:r>
              <a:rPr lang="fi-FI" dirty="0"/>
              <a:t>Ominaistaajuus 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&lt; 9 Hz</a:t>
            </a:r>
          </a:p>
          <a:p>
            <a:pPr lvl="1"/>
            <a:r>
              <a:rPr lang="fi-FI" dirty="0"/>
              <a:t>Matalataajuusvälipohja</a:t>
            </a:r>
          </a:p>
          <a:p>
            <a:pPr lvl="1"/>
            <a:r>
              <a:rPr lang="fi-FI" dirty="0"/>
              <a:t>Resonanssi hallitsee värähtelyä</a:t>
            </a:r>
          </a:p>
          <a:p>
            <a:r>
              <a:rPr lang="fi-FI" dirty="0"/>
              <a:t>Korkeataajuusvälipohja</a:t>
            </a:r>
          </a:p>
          <a:p>
            <a:pPr lvl="1"/>
            <a:r>
              <a:rPr lang="fi-FI" dirty="0"/>
              <a:t>Ominaistaajuus </a:t>
            </a:r>
            <a:r>
              <a:rPr lang="fi-FI" sz="2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≥ 9 Hz</a:t>
            </a:r>
          </a:p>
          <a:p>
            <a:pPr lvl="1"/>
            <a:r>
              <a:rPr lang="fi-FI" dirty="0"/>
              <a:t>Korkeataajuusvälipohja</a:t>
            </a:r>
          </a:p>
          <a:p>
            <a:pPr lvl="1"/>
            <a:r>
              <a:rPr lang="fi-FI" dirty="0"/>
              <a:t>Taipuma hallitsee värähtelyä      (ohimenevä värähtely)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1" y="1729258"/>
            <a:ext cx="6014907" cy="42050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CE21A0-FA9C-2EBF-B54B-E2D110278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48092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Värähtelymitoituksessa tarkastellaan välipohjan alinta omi-naistaajuutta </a:t>
            </a:r>
            <a:r>
              <a:rPr lang="fi-FI" sz="26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fi-FI" dirty="0"/>
              <a:t>Ominaistaajuuteen vaikuttavat välipohjan jänneväli, massa ja taivutusjäykkyys</a:t>
            </a:r>
          </a:p>
          <a:p>
            <a:r>
              <a:rPr lang="fi-FI" dirty="0"/>
              <a:t>Matala ominaistaajuus, kun</a:t>
            </a:r>
          </a:p>
          <a:p>
            <a:pPr lvl="1"/>
            <a:r>
              <a:rPr lang="fi-FI" dirty="0"/>
              <a:t>Suuri massa</a:t>
            </a:r>
          </a:p>
          <a:p>
            <a:pPr lvl="1"/>
            <a:r>
              <a:rPr lang="fi-FI" dirty="0"/>
              <a:t>Suuri jänneväli </a:t>
            </a:r>
          </a:p>
          <a:p>
            <a:pPr lvl="1"/>
            <a:r>
              <a:rPr lang="fi-FI" dirty="0"/>
              <a:t>Pieni taivutusjäykkyys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596" y="2384855"/>
            <a:ext cx="6195727" cy="26780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B24744-2723-B222-83EE-46D52E0C3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47692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97" y="1623084"/>
            <a:ext cx="9352406" cy="4571264"/>
          </a:xfrm>
          <a:prstGeom prst="rect">
            <a:avLst/>
          </a:prstGeom>
        </p:spPr>
      </p:pic>
      <p:sp>
        <p:nvSpPr>
          <p:cNvPr id="1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2" cy="4816132"/>
          </a:xfrm>
        </p:spPr>
        <p:txBody>
          <a:bodyPr>
            <a:normAutofit/>
          </a:bodyPr>
          <a:lstStyle/>
          <a:p>
            <a:r>
              <a:rPr lang="fi-FI" dirty="0"/>
              <a:t>Ominaistaajuus voidaan määrittää myös FEM-ohjelmalla</a:t>
            </a:r>
            <a:endParaRPr lang="fi-FI" sz="2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99D0A9-9F0D-0740-AB8D-2ADCFEABE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3350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Resonanssi-ilmiö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41773" cy="4933521"/>
          </a:xfrm>
        </p:spPr>
        <p:txBody>
          <a:bodyPr>
            <a:normAutofit/>
          </a:bodyPr>
          <a:lstStyle/>
          <a:p>
            <a:r>
              <a:rPr lang="fi-FI" dirty="0"/>
              <a:t>Resonanssi tapahtuu, kun välipohjan ominaistaajuus ja heräte osuvat samalle taajuudelle</a:t>
            </a:r>
          </a:p>
          <a:p>
            <a:r>
              <a:rPr lang="fi-FI" dirty="0"/>
              <a:t>Resonanssissa oleva välipohja värähtelee hyvin voimakkaasti </a:t>
            </a:r>
          </a:p>
          <a:p>
            <a:r>
              <a:rPr lang="fi-FI" dirty="0"/>
              <a:t>Herätteen ollessa jatkuvaa (kävely), saa resonanssivärähtely jatkuvasti lisää energiaa</a:t>
            </a:r>
          </a:p>
          <a:p>
            <a:pPr lvl="1"/>
            <a:r>
              <a:rPr lang="fi-FI" dirty="0"/>
              <a:t>Värähtelyn amplitudi kasvaa</a:t>
            </a:r>
          </a:p>
          <a:p>
            <a:r>
              <a:rPr lang="fi-FI" dirty="0"/>
              <a:t>Resonanssi-ilmiö on yleensä matala-taajuusvälipohjan haaste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93" y="1430832"/>
            <a:ext cx="3569069" cy="483125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20F60D-1645-7F4D-061D-0A26E2509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941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Palkki- ja pilarirakenteiden ominaisuuksia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1608"/>
          </a:xfrm>
        </p:spPr>
        <p:txBody>
          <a:bodyPr>
            <a:normAutofit/>
          </a:bodyPr>
          <a:lstStyle/>
          <a:p>
            <a:r>
              <a:rPr lang="fi-FI" dirty="0"/>
              <a:t>Palkin ja pilarin edut</a:t>
            </a:r>
          </a:p>
          <a:p>
            <a:pPr lvl="1"/>
            <a:r>
              <a:rPr lang="fi-FI" dirty="0"/>
              <a:t>Kantavuuteen nähden vähän puumateriaali</a:t>
            </a:r>
          </a:p>
          <a:p>
            <a:pPr lvl="1"/>
            <a:r>
              <a:rPr lang="fi-FI" dirty="0"/>
              <a:t>Paljon valmistajia (edullinen hinnaltaan)</a:t>
            </a:r>
          </a:p>
          <a:p>
            <a:pPr lvl="1"/>
            <a:r>
              <a:rPr lang="fi-FI" dirty="0"/>
              <a:t>Yksinkertainen mitoittaa</a:t>
            </a:r>
          </a:p>
          <a:p>
            <a:pPr lvl="1"/>
            <a:r>
              <a:rPr lang="fi-FI" dirty="0"/>
              <a:t>Voidaan soveltaa lukuisissa rakenneratkaisuissa</a:t>
            </a:r>
          </a:p>
          <a:p>
            <a:pPr lvl="1"/>
            <a:r>
              <a:rPr lang="fi-FI" dirty="0"/>
              <a:t>Voidaan työstää yksinkertaisilla työkaluilla (esim. katkaisusirkkeli)</a:t>
            </a:r>
          </a:p>
          <a:p>
            <a:r>
              <a:rPr lang="fi-FI" dirty="0"/>
              <a:t>Palkin ja pilarin heikkoudet</a:t>
            </a:r>
          </a:p>
          <a:p>
            <a:pPr lvl="1"/>
            <a:r>
              <a:rPr lang="fi-FI" dirty="0"/>
              <a:t>Stabiliteettituenta merkittävä mitoittava seikka (nurjahdus, kiepahdus)</a:t>
            </a:r>
          </a:p>
          <a:p>
            <a:pPr lvl="1"/>
            <a:r>
              <a:rPr lang="fi-FI" dirty="0"/>
              <a:t>Pieni poikkileikkauksen leveys tekee palonmitoituksesta haasteellista</a:t>
            </a:r>
          </a:p>
          <a:p>
            <a:pPr lvl="1"/>
            <a:r>
              <a:rPr lang="fi-FI" dirty="0"/>
              <a:t>Pieni poikkileikkauksen leveys tekee tukipainemitoituksesta haasteellista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102A4C-71F8-388C-382B-E059A96EC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21543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56" y="1519882"/>
            <a:ext cx="5075800" cy="45719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Matalataajuusvälipohja </a:t>
            </a:r>
            <a:r>
              <a:rPr lang="fi-FI" sz="4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4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&lt; 9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741773" cy="4463964"/>
          </a:xfrm>
        </p:spPr>
        <p:txBody>
          <a:bodyPr>
            <a:normAutofit/>
          </a:bodyPr>
          <a:lstStyle/>
          <a:p>
            <a:r>
              <a:rPr lang="fi-FI" dirty="0"/>
              <a:t>Resonanssi tuntuu välipohjassa voimakkaana tärinänä</a:t>
            </a:r>
          </a:p>
          <a:p>
            <a:r>
              <a:rPr lang="fi-FI" dirty="0"/>
              <a:t>Resonanssivärähtely vaimenee vasta, kun heräte (kävely) lopetetaan</a:t>
            </a:r>
          </a:p>
          <a:p>
            <a:r>
              <a:rPr lang="fi-FI" dirty="0"/>
              <a:t>Suomessa ei voida tällä hetkellä mitoittaa matalataajuusvälipohjia, koska mitoituskriteerit puuttuvat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197058-7EA3-B8DC-90A7-4ED9F3F62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489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Korkeataajuusvälipohja </a:t>
            </a:r>
            <a:r>
              <a:rPr lang="fi-FI" sz="42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4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i-FI" dirty="0"/>
              <a:t> ≥ 9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741773" cy="4463964"/>
          </a:xfrm>
        </p:spPr>
        <p:txBody>
          <a:bodyPr>
            <a:normAutofit/>
          </a:bodyPr>
          <a:lstStyle/>
          <a:p>
            <a:r>
              <a:rPr lang="fi-FI" dirty="0"/>
              <a:t>Ohimenevä värähtely tuntuu välipohjassa notkumisena </a:t>
            </a:r>
          </a:p>
          <a:p>
            <a:pPr lvl="1"/>
            <a:r>
              <a:rPr lang="fi-FI" dirty="0"/>
              <a:t>Välipohja taipuu askelten alla</a:t>
            </a:r>
          </a:p>
          <a:p>
            <a:r>
              <a:rPr lang="fi-FI" dirty="0"/>
              <a:t>Värähtely ehtii vaimentua lähes kokonaan askelten välillä</a:t>
            </a:r>
          </a:p>
          <a:p>
            <a:r>
              <a:rPr lang="fi-FI" dirty="0"/>
              <a:t>Suomessa kaikki puurakenteiset välipohjat täytyy suunnitella tällä hetkellä korkeataajuusvälipohjiksi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071" y="1507526"/>
            <a:ext cx="4972213" cy="45106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177A28-33AE-799E-F9E2-82EB96487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325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5138" r="12534" b="10644"/>
          <a:stretch/>
        </p:blipFill>
        <p:spPr>
          <a:xfrm>
            <a:off x="2137511" y="1483085"/>
            <a:ext cx="7871459" cy="48475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jäykkyydet ja suunnat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0613F0-DC1D-291D-4803-382DB7B89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96684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palkkivälipohjassa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Palkkirakenteisessa välipohjassa 1 </a:t>
            </a:r>
            <a:r>
              <a:rPr lang="fi-FI" dirty="0" err="1"/>
              <a:t>kN:n</a:t>
            </a:r>
            <a:r>
              <a:rPr lang="fi-FI" dirty="0"/>
              <a:t> pistekuorman jakautumista viereisille palkeille voidaan parantaa</a:t>
            </a:r>
          </a:p>
          <a:p>
            <a:pPr lvl="1"/>
            <a:r>
              <a:rPr lang="fi-FI" dirty="0"/>
              <a:t>Valurakenteisella pintalaatalla </a:t>
            </a:r>
          </a:p>
          <a:p>
            <a:pPr lvl="1"/>
            <a:r>
              <a:rPr lang="fi-FI" dirty="0"/>
              <a:t>Palkiston päällä olevalla kansi-rakenteella (levytys, koolaus jne.)</a:t>
            </a:r>
          </a:p>
          <a:p>
            <a:pPr lvl="1"/>
            <a:r>
              <a:rPr lang="fi-FI" dirty="0"/>
              <a:t>Poikittaisjäykisteillä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6040" r="33564" b="10373"/>
          <a:stretch/>
        </p:blipFill>
        <p:spPr>
          <a:xfrm>
            <a:off x="6911027" y="1452981"/>
            <a:ext cx="4188941" cy="483660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C2FD27-BADC-1E12-EE85-C52D8B3EA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77546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palkkivälipohjassa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6611" cy="4834667"/>
          </a:xfrm>
        </p:spPr>
        <p:txBody>
          <a:bodyPr>
            <a:normAutofit/>
          </a:bodyPr>
          <a:lstStyle/>
          <a:p>
            <a:r>
              <a:rPr lang="fi-FI" dirty="0"/>
              <a:t>Ristikkokannattimia käytettäessä poikittaisjäykisteenä voidaan käyttää poikittaisjäykistepalkkia</a:t>
            </a:r>
          </a:p>
        </p:txBody>
      </p:sp>
      <p:pic>
        <p:nvPicPr>
          <p:cNvPr id="8" name="Picture 2" descr="About floor vibration, web stiffeners and something called strongbacks">
            <a:extLst>
              <a:ext uri="{FF2B5EF4-FFF2-40B4-BE49-F238E27FC236}">
                <a16:creationId xmlns:a16="http://schemas.microsoft.com/office/drawing/2014/main" id="{8DE32C3C-5922-4E99-A331-A037E4749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/>
          <a:stretch/>
        </p:blipFill>
        <p:spPr bwMode="auto">
          <a:xfrm>
            <a:off x="6667545" y="1873251"/>
            <a:ext cx="5182585" cy="39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2B2347F4-33DE-4C1A-BA0C-571A5E0A1449}"/>
              </a:ext>
            </a:extLst>
          </p:cNvPr>
          <p:cNvSpPr/>
          <p:nvPr/>
        </p:nvSpPr>
        <p:spPr>
          <a:xfrm>
            <a:off x="9835978" y="5627208"/>
            <a:ext cx="20141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www.openjoisttriforce.com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477008-579B-DC0C-0958-9BA47D330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522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Poikittaisjäykisteen sijainti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5499" r="8885" b="10734"/>
          <a:stretch/>
        </p:blipFill>
        <p:spPr>
          <a:xfrm>
            <a:off x="2180968" y="1464090"/>
            <a:ext cx="7834184" cy="47548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73CFDA-93D7-972E-F29F-338E45198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3364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5498" r="8936" b="11006"/>
          <a:stretch/>
        </p:blipFill>
        <p:spPr>
          <a:xfrm>
            <a:off x="2205817" y="1470268"/>
            <a:ext cx="7796979" cy="474175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Poikittaisjäykisteen sijainti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0477956-DB91-6549-9ADC-2D7867507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3882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1930" cy="1325563"/>
          </a:xfrm>
        </p:spPr>
        <p:txBody>
          <a:bodyPr/>
          <a:lstStyle/>
          <a:p>
            <a:r>
              <a:rPr lang="fi-FI" dirty="0"/>
              <a:t>Pistekuorman jakautuminen CLT-levyssä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t="5843"/>
          <a:stretch/>
        </p:blipFill>
        <p:spPr>
          <a:xfrm>
            <a:off x="2551671" y="2787651"/>
            <a:ext cx="6891322" cy="3425101"/>
          </a:xfrm>
          <a:prstGeom prst="rect">
            <a:avLst/>
          </a:prstGeom>
        </p:spPr>
      </p:pic>
      <p:sp>
        <p:nvSpPr>
          <p:cNvPr id="7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11135497" cy="1072034"/>
          </a:xfrm>
        </p:spPr>
        <p:txBody>
          <a:bodyPr>
            <a:normAutofit/>
          </a:bodyPr>
          <a:lstStyle/>
          <a:p>
            <a:r>
              <a:rPr lang="fi-FI" dirty="0"/>
              <a:t>CLT-levyn lamellirakenne jakaa pistekuormaa tehokkaasti suunnassa B</a:t>
            </a:r>
          </a:p>
          <a:p>
            <a:endParaRPr lang="fi-FI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05A8E4D5-5B5B-4F2C-BDE8-DD2DB4046335}"/>
              </a:ext>
            </a:extLst>
          </p:cNvPr>
          <p:cNvSpPr/>
          <p:nvPr/>
        </p:nvSpPr>
        <p:spPr>
          <a:xfrm>
            <a:off x="4896765" y="6212752"/>
            <a:ext cx="23442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www.timberbiz.com.au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766F54-68E2-E34E-115F-58BA6A33F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034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1-aukkoisen välipohjan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1" cy="483466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Yhteen suuntaan kantavan välipohjan alin ominaistaajuus voidaan määrittää laskennallisesti</a:t>
            </a:r>
          </a:p>
          <a:p>
            <a:r>
              <a:rPr lang="fi-FI" dirty="0"/>
              <a:t>Välipohjan pintalaatan yms. kansirakenteen taivutusjäykkyys voidaan summata rungon taivutusjäykkyyteen</a:t>
            </a:r>
          </a:p>
          <a:p>
            <a:r>
              <a:rPr lang="fi-FI" dirty="0"/>
              <a:t>Välipohjan tukeutuessa pääkannattimiin, tarkastellaan tarvittaessa systeemin ominaistaajuus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014837"/>
              </p:ext>
            </p:extLst>
          </p:nvPr>
        </p:nvGraphicFramePr>
        <p:xfrm>
          <a:off x="6555303" y="4080184"/>
          <a:ext cx="391795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85920" imgH="1625400" progId="Equation.DSMT4">
                  <p:embed/>
                </p:oleObj>
              </mc:Choice>
              <mc:Fallback>
                <p:oleObj name="Equation" r:id="rId3" imgW="3085920" imgH="16254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5303" y="4080184"/>
                        <a:ext cx="391795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413" y="1897963"/>
            <a:ext cx="5430795" cy="20220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860F69-73E9-0393-5B42-F02C3DF8B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5970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Systeemin ominaistaajuus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89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750539"/>
              </p:ext>
            </p:extLst>
          </p:nvPr>
        </p:nvGraphicFramePr>
        <p:xfrm>
          <a:off x="953401" y="1477405"/>
          <a:ext cx="5434012" cy="522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79680" imgH="4089240" progId="Equation.DSMT4">
                  <p:embed/>
                </p:oleObj>
              </mc:Choice>
              <mc:Fallback>
                <p:oleObj name="Equation" r:id="rId3" imgW="4279680" imgH="408924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401" y="1477405"/>
                        <a:ext cx="5434012" cy="522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71" y="1742302"/>
            <a:ext cx="5763855" cy="37465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CE993-08EB-1D6B-0291-0EA9C833A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161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14" y="1362522"/>
            <a:ext cx="5344297" cy="371012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Taivutus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416767"/>
              </p:ext>
            </p:extLst>
          </p:nvPr>
        </p:nvGraphicFramePr>
        <p:xfrm>
          <a:off x="942075" y="1744062"/>
          <a:ext cx="409575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25600" imgH="2158920" progId="Equation.DSMT4">
                  <p:embed/>
                </p:oleObj>
              </mc:Choice>
              <mc:Fallback>
                <p:oleObj name="Equation" r:id="rId4" imgW="3225600" imgH="215892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075" y="1744062"/>
                        <a:ext cx="4095750" cy="276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uorakulmio 11"/>
          <p:cNvSpPr/>
          <p:nvPr/>
        </p:nvSpPr>
        <p:spPr>
          <a:xfrm>
            <a:off x="850556" y="4753971"/>
            <a:ext cx="532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Kertoimella k</a:t>
            </a:r>
            <a:r>
              <a:rPr lang="fi-FI" sz="1400" baseline="-25000" dirty="0"/>
              <a:t>m</a:t>
            </a:r>
            <a:r>
              <a:rPr lang="fi-FI" sz="1400" i="1" dirty="0"/>
              <a:t> otetaan huomioon jännitysjakauman ja puun epähomogeenisuuden vaikutus </a:t>
            </a:r>
            <a:r>
              <a:rPr lang="fi-FI" sz="1400" b="1" i="1" u="sng" dirty="0"/>
              <a:t>kahteen suuntaan taivutetun</a:t>
            </a:r>
            <a:r>
              <a:rPr lang="fi-FI" sz="1400" b="1" i="1" dirty="0"/>
              <a:t> </a:t>
            </a:r>
            <a:r>
              <a:rPr lang="fi-FI" sz="1400" i="1" dirty="0"/>
              <a:t>poikkileikkauksen taivutuskestävyyteen</a:t>
            </a:r>
          </a:p>
          <a:p>
            <a:endParaRPr lang="fi-FI" sz="1400" i="1" dirty="0"/>
          </a:p>
          <a:p>
            <a:r>
              <a:rPr lang="fi-FI" sz="1400" i="1" dirty="0"/>
              <a:t>Suorakaidepoikkileikkaukselle k</a:t>
            </a:r>
            <a:r>
              <a:rPr lang="fi-FI" sz="1400" baseline="-25000" dirty="0"/>
              <a:t>m</a:t>
            </a:r>
            <a:r>
              <a:rPr lang="fi-FI" sz="1400" i="1" dirty="0"/>
              <a:t> = 0,7 (sahatavara, liimapuu, LVL, CLT)</a:t>
            </a:r>
          </a:p>
          <a:p>
            <a:r>
              <a:rPr lang="fi-FI" sz="1400" i="1" dirty="0"/>
              <a:t>Muille poikkileikkauksille ja puutuotteille k</a:t>
            </a:r>
            <a:r>
              <a:rPr lang="fi-FI" sz="1400" baseline="-25000" dirty="0"/>
              <a:t>m</a:t>
            </a:r>
            <a:r>
              <a:rPr lang="fi-FI" sz="1400" i="1" dirty="0"/>
              <a:t> = 1,0 </a:t>
            </a:r>
            <a:endParaRPr lang="fi-FI" sz="1600" i="1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D85F38E-726C-9FB9-0700-3ECBFC4D8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42031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1 </a:t>
            </a:r>
            <a:r>
              <a:rPr lang="fi-FI" dirty="0" err="1"/>
              <a:t>kN:n</a:t>
            </a:r>
            <a:r>
              <a:rPr lang="fi-FI" dirty="0"/>
              <a:t> pistekuormasta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36291" cy="1776370"/>
          </a:xfrm>
        </p:spPr>
        <p:txBody>
          <a:bodyPr>
            <a:normAutofit/>
          </a:bodyPr>
          <a:lstStyle/>
          <a:p>
            <a:r>
              <a:rPr lang="fi-FI" dirty="0"/>
              <a:t>1-aukkoisen välipohjan taipuma jännevälin keskellä sijaitsevasta 1 </a:t>
            </a:r>
            <a:r>
              <a:rPr lang="fi-FI" dirty="0" err="1"/>
              <a:t>kN:n</a:t>
            </a:r>
            <a:r>
              <a:rPr lang="fi-FI" dirty="0"/>
              <a:t> pistekuormasta määrittää laskennallisesti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857606"/>
              </p:ext>
            </p:extLst>
          </p:nvPr>
        </p:nvGraphicFramePr>
        <p:xfrm>
          <a:off x="6753225" y="1479550"/>
          <a:ext cx="4789488" cy="475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3720960" progId="Equation.DSMT4">
                  <p:embed/>
                </p:oleObj>
              </mc:Choice>
              <mc:Fallback>
                <p:oleObj name="Equation" r:id="rId3" imgW="3771720" imgH="37209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225" y="1479550"/>
                        <a:ext cx="4789488" cy="475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Vasen aaltosulje 11"/>
          <p:cNvSpPr/>
          <p:nvPr/>
        </p:nvSpPr>
        <p:spPr>
          <a:xfrm>
            <a:off x="7156028" y="1463208"/>
            <a:ext cx="259491" cy="1437110"/>
          </a:xfrm>
          <a:prstGeom prst="leftBrace">
            <a:avLst>
              <a:gd name="adj1" fmla="val 39047"/>
              <a:gd name="adj2" fmla="val 5170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92" y="3551332"/>
            <a:ext cx="4029648" cy="152892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074" y="5239749"/>
            <a:ext cx="4077756" cy="131151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63BFBE1-8FB2-BE25-7EE8-999446AE3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6001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leveys poikittaissuunnassa (B-mitta)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91</a:t>
            </a:fld>
            <a:endParaRPr lang="fi-FI" dirty="0"/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38046"/>
              </p:ext>
            </p:extLst>
          </p:nvPr>
        </p:nvGraphicFramePr>
        <p:xfrm>
          <a:off x="362464" y="1690688"/>
          <a:ext cx="1144441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3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tyyppi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B-suunnan rakenne-</a:t>
                      </a:r>
                    </a:p>
                    <a:p>
                      <a:r>
                        <a:rPr lang="fi-FI" dirty="0"/>
                        <a:t>kerrokset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J</a:t>
                      </a:r>
                      <a:r>
                        <a:rPr lang="fi-FI" baseline="0" dirty="0"/>
                        <a:t>äykkyyteen (</a:t>
                      </a:r>
                      <a:r>
                        <a:rPr lang="fi-FI" i="1" baseline="0" dirty="0"/>
                        <a:t>EI</a:t>
                      </a:r>
                      <a:r>
                        <a:rPr lang="fi-FI" baseline="0" dirty="0"/>
                        <a:t>)</a:t>
                      </a:r>
                      <a:r>
                        <a:rPr lang="fi-FI" baseline="-25000" dirty="0"/>
                        <a:t>B</a:t>
                      </a:r>
                      <a:r>
                        <a:rPr lang="fi-FI" baseline="0" dirty="0"/>
                        <a:t> huomioitavat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B-suunnan</a:t>
                      </a:r>
                      <a:r>
                        <a:rPr lang="fi-FI" baseline="0" dirty="0"/>
                        <a:t> rakenne-kerroksen </a:t>
                      </a:r>
                      <a:r>
                        <a:rPr lang="fi-FI" dirty="0"/>
                        <a:t>jatkuvuus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B-mitta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r>
                        <a:rPr lang="fi-FI" dirty="0"/>
                        <a:t>Paikalla rakennettu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Välipohjan leveys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r>
                        <a:rPr lang="fi-FI" dirty="0"/>
                        <a:t>Elementtirakenteinen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aseline="0" dirty="0"/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aseline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leveys</a:t>
                      </a:r>
                      <a:r>
                        <a:rPr lang="fi-FI" baseline="0" dirty="0"/>
                        <a:t> B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25">
                <a:tc>
                  <a:txBody>
                    <a:bodyPr/>
                    <a:lstStyle/>
                    <a:p>
                      <a:r>
                        <a:rPr lang="fi-FI" dirty="0"/>
                        <a:t>Elementtirakenteinen palkkivälipohja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Kansirakenne</a:t>
                      </a:r>
                    </a:p>
                    <a:p>
                      <a:r>
                        <a:rPr lang="fi-FI" dirty="0"/>
                        <a:t>Poikittaisjäykiste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leveydellä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leveydellä</a:t>
                      </a:r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Elementin leveys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dirty="0"/>
                        <a:t>CLT</a:t>
                      </a:r>
                      <a:r>
                        <a:rPr lang="fi-FI" baseline="0" dirty="0"/>
                        <a:t>- tai LVL-rakenteinen välipohja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Valulaatta </a:t>
                      </a:r>
                    </a:p>
                    <a:p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Välipohjan leveydellä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Välipohjan leveys B</a:t>
                      </a:r>
                      <a:r>
                        <a:rPr lang="fi-FI" baseline="0" dirty="0"/>
                        <a:t> 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fi-FI" dirty="0"/>
                        <a:t>CLT</a:t>
                      </a:r>
                      <a:r>
                        <a:rPr lang="fi-FI" baseline="0" dirty="0"/>
                        <a:t>- tai LVL-rakenteinen välipohja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Massiivipuulevy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CLT-/LVL-levyn leveydellä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CLT-/LVL-levyn leveys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86E268-2CA3-C523-4A79-AE093259A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1377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Pintalattian taipuma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Välipohjan rungon lisäksi tulee tutkia välipohjan pintarakenteen joustavuutta, vaikka välipohjan mitoituskriteerit käsittelevät vain välipohjan runkoa</a:t>
            </a:r>
          </a:p>
          <a:p>
            <a:r>
              <a:rPr lang="fi-FI" dirty="0"/>
              <a:t>Liian joustava pintarakenne tekee välipohjasta värähtelyteknisesti huonon, vaikka runkorakenne olisi värähtelemätön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11" y="4286015"/>
            <a:ext cx="10128377" cy="1751365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FFF310-33E2-358F-26BE-30BB6DBC0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96602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93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90-luvulla pesukoneen värähtelyä pidettiin todella suurena ongelmana puukerrostalossa</a:t>
            </a:r>
          </a:p>
          <a:p>
            <a:r>
              <a:rPr lang="fi-FI" dirty="0"/>
              <a:t>Tehdyissä asukaskyselyissä pesukoneen aiheuttama värähtely ei kuitenkaan ole noussut esille</a:t>
            </a:r>
          </a:p>
          <a:p>
            <a:r>
              <a:rPr lang="fi-FI" dirty="0"/>
              <a:t>VTT tutkinut pyykinpesukoneiden aiheuttamaa herätettä ja herätteestä johtuvaa lattian värähtelyä (v. 2003)</a:t>
            </a:r>
          </a:p>
          <a:p>
            <a:r>
              <a:rPr lang="fi-FI" dirty="0"/>
              <a:t>VTT kehitellyt menetelmiä lattian värähtelyn laskennalliseksi arvioimiseksi sekä raja-arvoja sallituille värähtelytasoille</a:t>
            </a:r>
          </a:p>
          <a:p>
            <a:r>
              <a:rPr lang="fi-FI" dirty="0"/>
              <a:t>Pesukoneen aiheuttamat herätteet ovat taajuusalueella 5 Hz…60 Hz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0DD3F5-E9A0-4CA4-7371-9AD5E28CF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82439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94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628870" cy="4606068"/>
          </a:xfrm>
        </p:spPr>
        <p:txBody>
          <a:bodyPr>
            <a:normAutofit/>
          </a:bodyPr>
          <a:lstStyle/>
          <a:p>
            <a:r>
              <a:rPr lang="fi-FI" dirty="0"/>
              <a:t>Pesukoneen aiheuttaman värähtelyn taajuusalue on niin laaja, että jonkin lattian ominaistaajuus on lähes varmasti samalla taajuusalueella herätteen kanssa </a:t>
            </a:r>
          </a:p>
          <a:p>
            <a:pPr lvl="1"/>
            <a:r>
              <a:rPr lang="fi-FI" dirty="0"/>
              <a:t>Pesukoneen linkous saattaa aiheuttaa resonanssitilanteen</a:t>
            </a:r>
          </a:p>
          <a:p>
            <a:r>
              <a:rPr lang="fi-FI" dirty="0"/>
              <a:t>Tapahtuuko resonanssi vai ei, riippuu</a:t>
            </a:r>
          </a:p>
          <a:p>
            <a:pPr lvl="1"/>
            <a:r>
              <a:rPr lang="fi-FI" dirty="0"/>
              <a:t>Pesukoneen merkistä ja tyypistä</a:t>
            </a:r>
          </a:p>
          <a:p>
            <a:pPr lvl="1"/>
            <a:r>
              <a:rPr lang="fi-FI" dirty="0"/>
              <a:t>Lattian ominaistaajuuksista</a:t>
            </a:r>
          </a:p>
          <a:p>
            <a:r>
              <a:rPr lang="fi-FI" dirty="0"/>
              <a:t>Etukäteen ei tiedetä millaisia pesukoneen käyttämät todelliset linkous-nopeudet ovat</a:t>
            </a:r>
          </a:p>
          <a:p>
            <a:pPr lvl="1"/>
            <a:r>
              <a:rPr lang="fi-FI" dirty="0"/>
              <a:t>Ennen nimellisellä kierrosnopeudella tehtävää loppulinkousta koneet tekevät useita välilinkouksia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54BAE83-C3BE-B21C-71A0-E5CCD4573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22098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Pesukoneen aiheuttama värähtely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95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6068"/>
          </a:xfrm>
        </p:spPr>
        <p:txBody>
          <a:bodyPr>
            <a:normAutofit/>
          </a:bodyPr>
          <a:lstStyle/>
          <a:p>
            <a:r>
              <a:rPr lang="fi-FI" dirty="0"/>
              <a:t>Resonanssivärähtelyn vaara on olemassa kaikilla tavanomaisilla lattiaratkaisuilla ja pyykinpesukonetyypeillä</a:t>
            </a:r>
          </a:p>
          <a:p>
            <a:r>
              <a:rPr lang="fi-FI" dirty="0"/>
              <a:t>Pesukonetta ei tule sijoittaa keskijänteelle vaan mieluummin lähelle tukevia kantavia rakenteita</a:t>
            </a:r>
          </a:p>
          <a:p>
            <a:r>
              <a:rPr lang="fi-FI" dirty="0"/>
              <a:t>Pesukoneen vaihtaminen toiseen merkkiin ja malliin saattaa vaikuttaa värähtelyn tasoon ja pienentää mahdollisesti ilmennyttä ongelmaa</a:t>
            </a:r>
          </a:p>
          <a:p>
            <a:pPr lvl="1"/>
            <a:r>
              <a:rPr lang="fi-FI" dirty="0"/>
              <a:t>Erilaisissa pesukoneissa on erilaisia herätetaajuuksia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994F42-EA7F-4DFB-955D-3002B5059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00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0217" cy="1325563"/>
          </a:xfrm>
        </p:spPr>
        <p:txBody>
          <a:bodyPr/>
          <a:lstStyle/>
          <a:p>
            <a:r>
              <a:rPr lang="fi-FI" dirty="0"/>
              <a:t>Välipohjan ominaisuuksien parantaminen</a:t>
            </a:r>
            <a:endParaRPr lang="fi-FI" i="1" baseline="-250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96</a:t>
            </a:fld>
            <a:endParaRPr lang="fi-FI" dirty="0"/>
          </a:p>
        </p:txBody>
      </p:sp>
      <p:sp>
        <p:nvSpPr>
          <p:cNvPr id="5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6451"/>
          </a:xfrm>
        </p:spPr>
        <p:txBody>
          <a:bodyPr>
            <a:normAutofit/>
          </a:bodyPr>
          <a:lstStyle/>
          <a:p>
            <a:r>
              <a:rPr lang="fi-FI" dirty="0"/>
              <a:t>Jäykkyyden kasvattaminen jännevälin suunnassa</a:t>
            </a:r>
          </a:p>
          <a:p>
            <a:pPr lvl="1"/>
            <a:r>
              <a:rPr lang="fi-FI" dirty="0"/>
              <a:t>Nostaa ominaistaajuutta</a:t>
            </a:r>
          </a:p>
          <a:p>
            <a:pPr lvl="1"/>
            <a:r>
              <a:rPr lang="fi-FI" dirty="0"/>
              <a:t>Pienentää taipumaa</a:t>
            </a:r>
          </a:p>
          <a:p>
            <a:r>
              <a:rPr lang="fi-FI" dirty="0"/>
              <a:t>Jäykkyyden kasvattaminen poikittaissuunnassa</a:t>
            </a:r>
          </a:p>
          <a:p>
            <a:pPr lvl="1"/>
            <a:r>
              <a:rPr lang="fi-FI" dirty="0"/>
              <a:t>Vähentää ominaismuotoja ja ominaismuotojen joukkoa (</a:t>
            </a:r>
            <a:r>
              <a:rPr lang="fi-FI" dirty="0" err="1"/>
              <a:t>mode</a:t>
            </a:r>
            <a:r>
              <a:rPr lang="fi-FI" dirty="0"/>
              <a:t> </a:t>
            </a:r>
            <a:r>
              <a:rPr lang="fi-FI" dirty="0" err="1"/>
              <a:t>clustering</a:t>
            </a:r>
            <a:r>
              <a:rPr lang="fi-FI" dirty="0"/>
              <a:t>) </a:t>
            </a:r>
          </a:p>
          <a:p>
            <a:pPr lvl="1"/>
            <a:r>
              <a:rPr lang="fi-FI" dirty="0"/>
              <a:t>Pienentää taipumaa</a:t>
            </a:r>
          </a:p>
          <a:p>
            <a:r>
              <a:rPr lang="fi-FI" dirty="0"/>
              <a:t>Vaimennuksen lisääminen</a:t>
            </a:r>
          </a:p>
          <a:p>
            <a:pPr lvl="1"/>
            <a:r>
              <a:rPr lang="fi-FI" dirty="0"/>
              <a:t>Vähentää resonanssiongelmaa</a:t>
            </a:r>
          </a:p>
          <a:p>
            <a:pPr lvl="1"/>
            <a:r>
              <a:rPr lang="fi-FI" dirty="0"/>
              <a:t>(Vaikea toteuttaa, koska puurakenteilla luonnostaan korkea)</a:t>
            </a:r>
          </a:p>
          <a:p>
            <a:r>
              <a:rPr lang="fi-FI" dirty="0"/>
              <a:t>Liian pehmeiden pintakerrosten välttäminen</a:t>
            </a:r>
          </a:p>
          <a:p>
            <a:pPr lvl="1"/>
            <a:r>
              <a:rPr lang="fi-FI" dirty="0"/>
              <a:t>Pienentää taipumaa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45931A6-D3AA-7290-8D18-21F47890A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7901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tyypin vaikutus raja-arvoihin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10931611" cy="4463964"/>
          </a:xfrm>
        </p:spPr>
        <p:txBody>
          <a:bodyPr>
            <a:normAutofit/>
          </a:bodyPr>
          <a:lstStyle/>
          <a:p>
            <a:r>
              <a:rPr lang="fi-FI" dirty="0"/>
              <a:t>Puuvälipohjille on yhdet raja-arvot, vaikka puuvälipohjia on erilaisia</a:t>
            </a:r>
          </a:p>
          <a:p>
            <a:pPr lvl="1"/>
            <a:r>
              <a:rPr lang="fi-FI" dirty="0"/>
              <a:t>Kevyt (esim. palkkirakenteinen)</a:t>
            </a:r>
          </a:p>
          <a:p>
            <a:pPr lvl="1"/>
            <a:r>
              <a:rPr lang="fi-FI" dirty="0"/>
              <a:t>Keskiraskas (esim. massiivipuulevyrakenteinen)</a:t>
            </a:r>
          </a:p>
          <a:p>
            <a:pPr lvl="1"/>
            <a:r>
              <a:rPr lang="fi-FI" dirty="0"/>
              <a:t>Raskas (esim. puu-betoni-liittolaatta)</a:t>
            </a:r>
          </a:p>
          <a:p>
            <a:r>
              <a:rPr lang="fi-FI" dirty="0"/>
              <a:t>Raja-arvoja tulisi kuitenkin arvioida välipohjan tyypin mukaan, koska</a:t>
            </a:r>
          </a:p>
          <a:p>
            <a:pPr lvl="1"/>
            <a:r>
              <a:rPr lang="fi-FI" dirty="0"/>
              <a:t>Esimerkiksi kevyt välipohja käyttäytyy eri tavalla kuin keskiraskas jne.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3612B7-BE9F-2141-8610-E2778E025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8731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tyypin vaikutus raja-arvoihin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98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59" y="1390002"/>
            <a:ext cx="7920682" cy="488722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2CB1CF-2132-F631-1CC1-1C6F338CA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9014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93e2402c-36e9-4cdd-8de8-0cb185c44ca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CBFC47-D91F-4C11-9445-6607DADB5472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11787</TotalTime>
  <Words>3134</Words>
  <Application>Microsoft Office PowerPoint</Application>
  <PresentationFormat>Laajakuva</PresentationFormat>
  <Paragraphs>906</Paragraphs>
  <Slides>98</Slides>
  <Notes>96</Notes>
  <HiddenSlides>0</HiddenSlides>
  <MMClips>0</MMClips>
  <ScaleCrop>false</ScaleCrop>
  <HeadingPairs>
    <vt:vector size="8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98</vt:i4>
      </vt:variant>
    </vt:vector>
  </HeadingPairs>
  <TitlesOfParts>
    <vt:vector size="105" baseType="lpstr">
      <vt:lpstr>Arial</vt:lpstr>
      <vt:lpstr>Calibri</vt:lpstr>
      <vt:lpstr>Calibri Light</vt:lpstr>
      <vt:lpstr>ScriptS</vt:lpstr>
      <vt:lpstr>Times New Roman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Suorat palkit ja pilarit</vt:lpstr>
      <vt:lpstr>Suorat palkit ja pilarit</vt:lpstr>
      <vt:lpstr>Esimerkkejä palkki- ja pilarirakenteista</vt:lpstr>
      <vt:lpstr>Palkki- ja pilarirakenteiden ominaisuuksia</vt:lpstr>
      <vt:lpstr>Taivutus</vt:lpstr>
      <vt:lpstr>Taivutuksen aiheuttama leikkaus</vt:lpstr>
      <vt:lpstr>Halkeilukerroin kcr</vt:lpstr>
      <vt:lpstr>Veto syysuuntaan</vt:lpstr>
      <vt:lpstr>Veto 90° syysuuntaa vastaan</vt:lpstr>
      <vt:lpstr>Puristus syysuuntaan</vt:lpstr>
      <vt:lpstr>Puristus 90° syysuuntaa vastaan</vt:lpstr>
      <vt:lpstr>Tukipainekerroin</vt:lpstr>
      <vt:lpstr>Tukipainekerroin</vt:lpstr>
      <vt:lpstr>Puristus vinosti syysuuntaa vastaan</vt:lpstr>
      <vt:lpstr>Taivutuksen ja vedon yhteisvaikutus</vt:lpstr>
      <vt:lpstr>Taivutuksen ja puristuksen yhteisvaikutus</vt:lpstr>
      <vt:lpstr>Puristetun sauvan nurjahduspituus</vt:lpstr>
      <vt:lpstr>Puristetun sauvan nurjahduskestävyys</vt:lpstr>
      <vt:lpstr>Taivutuksen ja nurjahduksen yhteisvaikutus</vt:lpstr>
      <vt:lpstr>Nurjahduskerroin</vt:lpstr>
      <vt:lpstr>Puristetun sauvan nurjahdusmuodot</vt:lpstr>
      <vt:lpstr>Puristetun sauvan nurjahdusaallonpituus</vt:lpstr>
      <vt:lpstr>Puristetun sauvan nurjahdustuen jousijäykkyys</vt:lpstr>
      <vt:lpstr>Puristetun sauvan nurjahdustuen voima</vt:lpstr>
      <vt:lpstr>Puristetun sauvan nurjahdustuen voima</vt:lpstr>
      <vt:lpstr>Puristetun sauvan nurjahdustuenta</vt:lpstr>
      <vt:lpstr>Puristetun sauvan nurjahdustuenta</vt:lpstr>
      <vt:lpstr>Jäykistyskuorma nurjahduksesta</vt:lpstr>
      <vt:lpstr>Jäykistyskuorma nurjahduksesta </vt:lpstr>
      <vt:lpstr>Jäykistyskuorma </vt:lpstr>
      <vt:lpstr>Ei jatkuvasti tuettu sauva (perustapaus) m=2</vt:lpstr>
      <vt:lpstr>Jatkuvasti tuettu sauva m&gt;2  ls ≤ 0,5l</vt:lpstr>
      <vt:lpstr>Jatkuvasti tuettu sauva m&gt;2  ls &gt; 0,5l</vt:lpstr>
      <vt:lpstr>Ei-suljettu ja suljettu jäykistyssysteemi</vt:lpstr>
      <vt:lpstr>Ei-suljettu jäykistyssysteemi</vt:lpstr>
      <vt:lpstr>Suljettu jäykistyssysteemi</vt:lpstr>
      <vt:lpstr>Suljettu jäykistyssysteemi</vt:lpstr>
      <vt:lpstr>Suljettu jäykistyssysteemi</vt:lpstr>
      <vt:lpstr>Suljettu jäykistyssysteemi</vt:lpstr>
      <vt:lpstr>Taivutetun sauvan kiepahdus</vt:lpstr>
      <vt:lpstr>Puristetun reunan normaalivoima Nd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Tehollinen kiepahduspituus</vt:lpstr>
      <vt:lpstr>Taivutetun sauvan kiepahduskestävyys</vt:lpstr>
      <vt:lpstr>Kriittinen taivutusjännitys</vt:lpstr>
      <vt:lpstr>Kiepahduksen ja nurjahduksen yhteisvaikutus</vt:lpstr>
      <vt:lpstr>Sauvojen reiät</vt:lpstr>
      <vt:lpstr>Reikien geometriaehdot (d ≤ 50 mm, d &gt; 50 mm)</vt:lpstr>
      <vt:lpstr>Reikien muoto ja sijainti, kun d ≤ 30 mm</vt:lpstr>
      <vt:lpstr>Poikittainen vetojännitys</vt:lpstr>
      <vt:lpstr>Mitoitustarkastelut reiän kohdalla </vt:lpstr>
      <vt:lpstr>Reikien vahvistaminen</vt:lpstr>
      <vt:lpstr>Lovetut ja viistetyt sauvat</vt:lpstr>
      <vt:lpstr>Lovetut ja viistetyt sauvat</vt:lpstr>
      <vt:lpstr>Tuelta lovetut ja viistetyt palkit</vt:lpstr>
      <vt:lpstr>Tuelta lovetut ja viistetyt palkit</vt:lpstr>
      <vt:lpstr>Tuelta lovetut ja viistetyt palkit</vt:lpstr>
      <vt:lpstr>Lovien tai viisteen vahvistaminen</vt:lpstr>
      <vt:lpstr>Välipohjan värähtelymitoitus</vt:lpstr>
      <vt:lpstr>Välipohjan värähtelymitoitus</vt:lpstr>
      <vt:lpstr>Värähtelymitoituksen raja-arvot</vt:lpstr>
      <vt:lpstr>Värähtelymitoituksen raja-arvot Suomessa</vt:lpstr>
      <vt:lpstr>Tutkimustuloksia</vt:lpstr>
      <vt:lpstr>Taipuman raja-arvoja eri maissa</vt:lpstr>
      <vt:lpstr>Kävelyn aiheuttamat häiriöt</vt:lpstr>
      <vt:lpstr>Matalataajuus- ja korkeataajuusvälipohja</vt:lpstr>
      <vt:lpstr>Välipohjan ominaistaajuus</vt:lpstr>
      <vt:lpstr>Välipohjan ominaistaajuus</vt:lpstr>
      <vt:lpstr>Resonanssi-ilmiö</vt:lpstr>
      <vt:lpstr>Matalataajuusvälipohja f1 &lt; 9 Hz</vt:lpstr>
      <vt:lpstr>Korkeataajuusvälipohja f1 ≥ 9 Hz</vt:lpstr>
      <vt:lpstr>Välipohjan jäykkyydet ja suunnat</vt:lpstr>
      <vt:lpstr>Pistekuorman jakautuminen palkkivälipohjassa</vt:lpstr>
      <vt:lpstr>Pistekuorman jakautuminen palkkivälipohjassa</vt:lpstr>
      <vt:lpstr>Poikittaisjäykisteen sijainti</vt:lpstr>
      <vt:lpstr>Poikittaisjäykisteen sijainti</vt:lpstr>
      <vt:lpstr>Pistekuorman jakautuminen CLT-levyssä</vt:lpstr>
      <vt:lpstr>1-aukkoisen välipohjan ominaistaajuus</vt:lpstr>
      <vt:lpstr>Systeemin ominaistaajuus</vt:lpstr>
      <vt:lpstr>Taipuma 1 kN:n pistekuormasta</vt:lpstr>
      <vt:lpstr>Välipohjan leveys poikittaissuunnassa (B-mitta)</vt:lpstr>
      <vt:lpstr>Pintalattian taipuma</vt:lpstr>
      <vt:lpstr>Pesukoneen aiheuttama värähtely</vt:lpstr>
      <vt:lpstr>Pesukoneen aiheuttama värähtely</vt:lpstr>
      <vt:lpstr>Pesukoneen aiheuttama värähtely</vt:lpstr>
      <vt:lpstr>Välipohjan ominaisuuksien parantaminen</vt:lpstr>
      <vt:lpstr>Välipohjan tyypin vaikutus raja-arvoihin</vt:lpstr>
      <vt:lpstr>Välipohjan tyypin vaikutus raja-arvoihin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943</cp:revision>
  <cp:lastPrinted>2021-05-26T11:58:08Z</cp:lastPrinted>
  <dcterms:created xsi:type="dcterms:W3CDTF">2021-05-03T10:20:21Z</dcterms:created>
  <dcterms:modified xsi:type="dcterms:W3CDTF">2022-06-20T12:39:38Z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