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83"/>
  </p:notesMasterIdLst>
  <p:handoutMasterIdLst>
    <p:handoutMasterId r:id="rId84"/>
  </p:handoutMasterIdLst>
  <p:sldIdLst>
    <p:sldId id="302" r:id="rId5"/>
    <p:sldId id="303" r:id="rId6"/>
    <p:sldId id="405" r:id="rId7"/>
    <p:sldId id="292" r:id="rId8"/>
    <p:sldId id="406" r:id="rId9"/>
    <p:sldId id="473" r:id="rId10"/>
    <p:sldId id="475" r:id="rId11"/>
    <p:sldId id="551" r:id="rId12"/>
    <p:sldId id="477" r:id="rId13"/>
    <p:sldId id="476" r:id="rId14"/>
    <p:sldId id="478" r:id="rId15"/>
    <p:sldId id="479" r:id="rId16"/>
    <p:sldId id="474" r:id="rId17"/>
    <p:sldId id="550" r:id="rId18"/>
    <p:sldId id="480" r:id="rId19"/>
    <p:sldId id="483" r:id="rId20"/>
    <p:sldId id="494" r:id="rId21"/>
    <p:sldId id="486" r:id="rId22"/>
    <p:sldId id="485" r:id="rId23"/>
    <p:sldId id="487" r:id="rId24"/>
    <p:sldId id="484" r:id="rId25"/>
    <p:sldId id="482" r:id="rId26"/>
    <p:sldId id="404" r:id="rId27"/>
    <p:sldId id="491" r:id="rId28"/>
    <p:sldId id="488" r:id="rId29"/>
    <p:sldId id="489" r:id="rId30"/>
    <p:sldId id="493" r:id="rId31"/>
    <p:sldId id="495" r:id="rId32"/>
    <p:sldId id="496" r:id="rId33"/>
    <p:sldId id="497" r:id="rId34"/>
    <p:sldId id="492" r:id="rId35"/>
    <p:sldId id="510" r:id="rId36"/>
    <p:sldId id="498" r:id="rId37"/>
    <p:sldId id="499" r:id="rId38"/>
    <p:sldId id="500" r:id="rId39"/>
    <p:sldId id="501" r:id="rId40"/>
    <p:sldId id="502" r:id="rId41"/>
    <p:sldId id="503" r:id="rId42"/>
    <p:sldId id="509" r:id="rId43"/>
    <p:sldId id="504" r:id="rId44"/>
    <p:sldId id="508" r:id="rId45"/>
    <p:sldId id="512" r:id="rId46"/>
    <p:sldId id="527" r:id="rId47"/>
    <p:sldId id="505" r:id="rId48"/>
    <p:sldId id="513" r:id="rId49"/>
    <p:sldId id="515" r:id="rId50"/>
    <p:sldId id="523" r:id="rId51"/>
    <p:sldId id="511" r:id="rId52"/>
    <p:sldId id="518" r:id="rId53"/>
    <p:sldId id="514" r:id="rId54"/>
    <p:sldId id="519" r:id="rId55"/>
    <p:sldId id="516" r:id="rId56"/>
    <p:sldId id="524" r:id="rId57"/>
    <p:sldId id="525" r:id="rId58"/>
    <p:sldId id="526" r:id="rId59"/>
    <p:sldId id="522" r:id="rId60"/>
    <p:sldId id="529" r:id="rId61"/>
    <p:sldId id="533" r:id="rId62"/>
    <p:sldId id="530" r:id="rId63"/>
    <p:sldId id="531" r:id="rId64"/>
    <p:sldId id="534" r:id="rId65"/>
    <p:sldId id="536" r:id="rId66"/>
    <p:sldId id="537" r:id="rId67"/>
    <p:sldId id="535" r:id="rId68"/>
    <p:sldId id="532" r:id="rId69"/>
    <p:sldId id="528" r:id="rId70"/>
    <p:sldId id="517" r:id="rId71"/>
    <p:sldId id="538" r:id="rId72"/>
    <p:sldId id="540" r:id="rId73"/>
    <p:sldId id="539" r:id="rId74"/>
    <p:sldId id="541" r:id="rId75"/>
    <p:sldId id="543" r:id="rId76"/>
    <p:sldId id="542" r:id="rId77"/>
    <p:sldId id="544" r:id="rId78"/>
    <p:sldId id="547" r:id="rId79"/>
    <p:sldId id="546" r:id="rId80"/>
    <p:sldId id="545" r:id="rId81"/>
    <p:sldId id="548" r:id="rId82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1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B4B38-370B-4932-BBAB-7FF598537DAA}" v="2" dt="2022-06-20T12:41:03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90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handoutMaster" Target="handoutMasters/handout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microsoft.com/office/2015/10/relationships/revisionInfo" Target="revisionInfo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ED6B9F39-4D75-48B4-AAF5-25AD6581B262}"/>
    <pc:docChg chg="custSel modSld">
      <pc:chgData name="Hilppa Iittiläinen" userId="f7572432-e0f1-4abb-81ed-7836843e2f2b" providerId="ADAL" clId="{ED6B9F39-4D75-48B4-AAF5-25AD6581B262}" dt="2022-05-27T11:26:33.349" v="115" actId="6549"/>
      <pc:docMkLst>
        <pc:docMk/>
      </pc:docMkLst>
      <pc:sldChg chg="modSp mod">
        <pc:chgData name="Hilppa Iittiläinen" userId="f7572432-e0f1-4abb-81ed-7836843e2f2b" providerId="ADAL" clId="{ED6B9F39-4D75-48B4-AAF5-25AD6581B262}" dt="2022-05-27T11:22:11.251" v="65" actId="12"/>
        <pc:sldMkLst>
          <pc:docMk/>
          <pc:sldMk cId="3870382826" sldId="292"/>
        </pc:sldMkLst>
        <pc:spChg chg="mod">
          <ac:chgData name="Hilppa Iittiläinen" userId="f7572432-e0f1-4abb-81ed-7836843e2f2b" providerId="ADAL" clId="{ED6B9F39-4D75-48B4-AAF5-25AD6581B262}" dt="2022-05-27T11:21:59.266" v="38" actId="12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ED6B9F39-4D75-48B4-AAF5-25AD6581B262}" dt="2022-05-27T11:22:11.251" v="65" actId="12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ED6B9F39-4D75-48B4-AAF5-25AD6581B262}" dt="2022-05-27T11:22:26.156" v="67" actId="6549"/>
        <pc:sldMkLst>
          <pc:docMk/>
          <pc:sldMk cId="4154236414" sldId="477"/>
        </pc:sldMkLst>
        <pc:spChg chg="mod">
          <ac:chgData name="Hilppa Iittiläinen" userId="f7572432-e0f1-4abb-81ed-7836843e2f2b" providerId="ADAL" clId="{ED6B9F39-4D75-48B4-AAF5-25AD6581B262}" dt="2022-05-27T11:22:26.156" v="67" actId="6549"/>
          <ac:spMkLst>
            <pc:docMk/>
            <pc:sldMk cId="4154236414" sldId="47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2:52.270" v="74" actId="20577"/>
        <pc:sldMkLst>
          <pc:docMk/>
          <pc:sldMk cId="2301913432" sldId="480"/>
        </pc:sldMkLst>
        <pc:spChg chg="mod">
          <ac:chgData name="Hilppa Iittiläinen" userId="f7572432-e0f1-4abb-81ed-7836843e2f2b" providerId="ADAL" clId="{ED6B9F39-4D75-48B4-AAF5-25AD6581B262}" dt="2022-05-27T11:22:52.270" v="74" actId="20577"/>
          <ac:spMkLst>
            <pc:docMk/>
            <pc:sldMk cId="2301913432" sldId="480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3:06.405" v="78" actId="6549"/>
        <pc:sldMkLst>
          <pc:docMk/>
          <pc:sldMk cId="2398698541" sldId="483"/>
        </pc:sldMkLst>
        <pc:spChg chg="mod">
          <ac:chgData name="Hilppa Iittiläinen" userId="f7572432-e0f1-4abb-81ed-7836843e2f2b" providerId="ADAL" clId="{ED6B9F39-4D75-48B4-AAF5-25AD6581B262}" dt="2022-05-27T11:23:06.405" v="78" actId="6549"/>
          <ac:spMkLst>
            <pc:docMk/>
            <pc:sldMk cId="2398698541" sldId="483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3:14.870" v="80" actId="14100"/>
        <pc:sldMkLst>
          <pc:docMk/>
          <pc:sldMk cId="233666135" sldId="494"/>
        </pc:sldMkLst>
        <pc:spChg chg="mod">
          <ac:chgData name="Hilppa Iittiläinen" userId="f7572432-e0f1-4abb-81ed-7836843e2f2b" providerId="ADAL" clId="{ED6B9F39-4D75-48B4-AAF5-25AD6581B262}" dt="2022-05-27T11:23:14.870" v="80" actId="14100"/>
          <ac:spMkLst>
            <pc:docMk/>
            <pc:sldMk cId="233666135" sldId="494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3:49.621" v="82" actId="20577"/>
        <pc:sldMkLst>
          <pc:docMk/>
          <pc:sldMk cId="2217451920" sldId="500"/>
        </pc:sldMkLst>
        <pc:spChg chg="mod">
          <ac:chgData name="Hilppa Iittiläinen" userId="f7572432-e0f1-4abb-81ed-7836843e2f2b" providerId="ADAL" clId="{ED6B9F39-4D75-48B4-AAF5-25AD6581B262}" dt="2022-05-27T11:23:49.621" v="82" actId="20577"/>
          <ac:spMkLst>
            <pc:docMk/>
            <pc:sldMk cId="2217451920" sldId="500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3:55.065" v="83" actId="6549"/>
        <pc:sldMkLst>
          <pc:docMk/>
          <pc:sldMk cId="1160016004" sldId="501"/>
        </pc:sldMkLst>
        <pc:spChg chg="mod">
          <ac:chgData name="Hilppa Iittiläinen" userId="f7572432-e0f1-4abb-81ed-7836843e2f2b" providerId="ADAL" clId="{ED6B9F39-4D75-48B4-AAF5-25AD6581B262}" dt="2022-05-27T11:23:55.065" v="83" actId="6549"/>
          <ac:spMkLst>
            <pc:docMk/>
            <pc:sldMk cId="1160016004" sldId="501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06.053" v="87" actId="20577"/>
        <pc:sldMkLst>
          <pc:docMk/>
          <pc:sldMk cId="2530090156" sldId="502"/>
        </pc:sldMkLst>
        <pc:spChg chg="mod">
          <ac:chgData name="Hilppa Iittiläinen" userId="f7572432-e0f1-4abb-81ed-7836843e2f2b" providerId="ADAL" clId="{ED6B9F39-4D75-48B4-AAF5-25AD6581B262}" dt="2022-05-27T11:24:06.053" v="87" actId="20577"/>
          <ac:spMkLst>
            <pc:docMk/>
            <pc:sldMk cId="2530090156" sldId="502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13.960" v="89" actId="20577"/>
        <pc:sldMkLst>
          <pc:docMk/>
          <pc:sldMk cId="258852987" sldId="503"/>
        </pc:sldMkLst>
        <pc:spChg chg="mod">
          <ac:chgData name="Hilppa Iittiläinen" userId="f7572432-e0f1-4abb-81ed-7836843e2f2b" providerId="ADAL" clId="{ED6B9F39-4D75-48B4-AAF5-25AD6581B262}" dt="2022-05-27T11:24:13.960" v="89" actId="20577"/>
          <ac:spMkLst>
            <pc:docMk/>
            <pc:sldMk cId="258852987" sldId="503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22.820" v="92" actId="6549"/>
        <pc:sldMkLst>
          <pc:docMk/>
          <pc:sldMk cId="208302143" sldId="509"/>
        </pc:sldMkLst>
        <pc:spChg chg="mod">
          <ac:chgData name="Hilppa Iittiläinen" userId="f7572432-e0f1-4abb-81ed-7836843e2f2b" providerId="ADAL" clId="{ED6B9F39-4D75-48B4-AAF5-25AD6581B262}" dt="2022-05-27T11:24:22.820" v="92" actId="6549"/>
          <ac:spMkLst>
            <pc:docMk/>
            <pc:sldMk cId="208302143" sldId="509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34.660" v="93" actId="6549"/>
        <pc:sldMkLst>
          <pc:docMk/>
          <pc:sldMk cId="3951986122" sldId="515"/>
        </pc:sldMkLst>
        <pc:spChg chg="mod">
          <ac:chgData name="Hilppa Iittiläinen" userId="f7572432-e0f1-4abb-81ed-7836843e2f2b" providerId="ADAL" clId="{ED6B9F39-4D75-48B4-AAF5-25AD6581B262}" dt="2022-05-27T11:24:34.660" v="93" actId="6549"/>
          <ac:spMkLst>
            <pc:docMk/>
            <pc:sldMk cId="3951986122" sldId="515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20.128" v="103" actId="255"/>
        <pc:sldMkLst>
          <pc:docMk/>
          <pc:sldMk cId="2391016671" sldId="516"/>
        </pc:sldMkLst>
        <pc:spChg chg="mod">
          <ac:chgData name="Hilppa Iittiläinen" userId="f7572432-e0f1-4abb-81ed-7836843e2f2b" providerId="ADAL" clId="{ED6B9F39-4D75-48B4-AAF5-25AD6581B262}" dt="2022-05-27T11:25:20.128" v="103" actId="255"/>
          <ac:spMkLst>
            <pc:docMk/>
            <pc:sldMk cId="2391016671" sldId="516"/>
            <ac:spMk id="9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42.813" v="95" actId="27636"/>
        <pc:sldMkLst>
          <pc:docMk/>
          <pc:sldMk cId="1249369120" sldId="518"/>
        </pc:sldMkLst>
        <pc:spChg chg="mod">
          <ac:chgData name="Hilppa Iittiläinen" userId="f7572432-e0f1-4abb-81ed-7836843e2f2b" providerId="ADAL" clId="{ED6B9F39-4D75-48B4-AAF5-25AD6581B262}" dt="2022-05-27T11:24:42.813" v="95" actId="27636"/>
          <ac:spMkLst>
            <pc:docMk/>
            <pc:sldMk cId="1249369120" sldId="518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50.493" v="96" actId="6549"/>
        <pc:sldMkLst>
          <pc:docMk/>
          <pc:sldMk cId="1900901140" sldId="519"/>
        </pc:sldMkLst>
        <pc:spChg chg="mod">
          <ac:chgData name="Hilppa Iittiläinen" userId="f7572432-e0f1-4abb-81ed-7836843e2f2b" providerId="ADAL" clId="{ED6B9F39-4D75-48B4-AAF5-25AD6581B262}" dt="2022-05-27T11:24:50.493" v="96" actId="6549"/>
          <ac:spMkLst>
            <pc:docMk/>
            <pc:sldMk cId="1900901140" sldId="519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29.218" v="104" actId="20577"/>
        <pc:sldMkLst>
          <pc:docMk/>
          <pc:sldMk cId="593023307" sldId="525"/>
        </pc:sldMkLst>
        <pc:spChg chg="mod">
          <ac:chgData name="Hilppa Iittiläinen" userId="f7572432-e0f1-4abb-81ed-7836843e2f2b" providerId="ADAL" clId="{ED6B9F39-4D75-48B4-AAF5-25AD6581B262}" dt="2022-05-27T11:25:29.218" v="104" actId="20577"/>
          <ac:spMkLst>
            <pc:docMk/>
            <pc:sldMk cId="593023307" sldId="525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34.146" v="105" actId="20577"/>
        <pc:sldMkLst>
          <pc:docMk/>
          <pc:sldMk cId="288856621" sldId="526"/>
        </pc:sldMkLst>
        <pc:spChg chg="mod">
          <ac:chgData name="Hilppa Iittiläinen" userId="f7572432-e0f1-4abb-81ed-7836843e2f2b" providerId="ADAL" clId="{ED6B9F39-4D75-48B4-AAF5-25AD6581B262}" dt="2022-05-27T11:25:34.146" v="105" actId="20577"/>
          <ac:spMkLst>
            <pc:docMk/>
            <pc:sldMk cId="288856621" sldId="526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6:12.233" v="112" actId="6549"/>
        <pc:sldMkLst>
          <pc:docMk/>
          <pc:sldMk cId="2508581952" sldId="532"/>
        </pc:sldMkLst>
        <pc:spChg chg="mod">
          <ac:chgData name="Hilppa Iittiläinen" userId="f7572432-e0f1-4abb-81ed-7836843e2f2b" providerId="ADAL" clId="{ED6B9F39-4D75-48B4-AAF5-25AD6581B262}" dt="2022-05-27T11:26:12.233" v="112" actId="6549"/>
          <ac:spMkLst>
            <pc:docMk/>
            <pc:sldMk cId="2508581952" sldId="532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47.785" v="106" actId="20577"/>
        <pc:sldMkLst>
          <pc:docMk/>
          <pc:sldMk cId="3571471644" sldId="534"/>
        </pc:sldMkLst>
        <pc:spChg chg="mod">
          <ac:chgData name="Hilppa Iittiläinen" userId="f7572432-e0f1-4abb-81ed-7836843e2f2b" providerId="ADAL" clId="{ED6B9F39-4D75-48B4-AAF5-25AD6581B262}" dt="2022-05-27T11:25:47.785" v="106" actId="20577"/>
          <ac:spMkLst>
            <pc:docMk/>
            <pc:sldMk cId="3571471644" sldId="53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6:02.551" v="109" actId="20577"/>
        <pc:sldMkLst>
          <pc:docMk/>
          <pc:sldMk cId="2527114854" sldId="535"/>
        </pc:sldMkLst>
        <pc:spChg chg="mod">
          <ac:chgData name="Hilppa Iittiläinen" userId="f7572432-e0f1-4abb-81ed-7836843e2f2b" providerId="ADAL" clId="{ED6B9F39-4D75-48B4-AAF5-25AD6581B262}" dt="2022-05-27T11:26:02.551" v="109" actId="20577"/>
          <ac:spMkLst>
            <pc:docMk/>
            <pc:sldMk cId="2527114854" sldId="53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51.857" v="107" actId="20577"/>
        <pc:sldMkLst>
          <pc:docMk/>
          <pc:sldMk cId="1435184722" sldId="536"/>
        </pc:sldMkLst>
        <pc:spChg chg="mod">
          <ac:chgData name="Hilppa Iittiläinen" userId="f7572432-e0f1-4abb-81ed-7836843e2f2b" providerId="ADAL" clId="{ED6B9F39-4D75-48B4-AAF5-25AD6581B262}" dt="2022-05-27T11:25:51.857" v="107" actId="20577"/>
          <ac:spMkLst>
            <pc:docMk/>
            <pc:sldMk cId="1435184722" sldId="53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56.944" v="108" actId="20577"/>
        <pc:sldMkLst>
          <pc:docMk/>
          <pc:sldMk cId="694017568" sldId="537"/>
        </pc:sldMkLst>
        <pc:spChg chg="mod">
          <ac:chgData name="Hilppa Iittiläinen" userId="f7572432-e0f1-4abb-81ed-7836843e2f2b" providerId="ADAL" clId="{ED6B9F39-4D75-48B4-AAF5-25AD6581B262}" dt="2022-05-27T11:25:56.944" v="108" actId="20577"/>
          <ac:spMkLst>
            <pc:docMk/>
            <pc:sldMk cId="694017568" sldId="53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6:20.562" v="113" actId="20577"/>
        <pc:sldMkLst>
          <pc:docMk/>
          <pc:sldMk cId="2464158652" sldId="539"/>
        </pc:sldMkLst>
        <pc:spChg chg="mod">
          <ac:chgData name="Hilppa Iittiläinen" userId="f7572432-e0f1-4abb-81ed-7836843e2f2b" providerId="ADAL" clId="{ED6B9F39-4D75-48B4-AAF5-25AD6581B262}" dt="2022-05-27T11:26:20.562" v="113" actId="20577"/>
          <ac:spMkLst>
            <pc:docMk/>
            <pc:sldMk cId="2464158652" sldId="539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6:33.349" v="115" actId="6549"/>
        <pc:sldMkLst>
          <pc:docMk/>
          <pc:sldMk cId="4162664739" sldId="542"/>
        </pc:sldMkLst>
        <pc:spChg chg="mod">
          <ac:chgData name="Hilppa Iittiläinen" userId="f7572432-e0f1-4abb-81ed-7836843e2f2b" providerId="ADAL" clId="{ED6B9F39-4D75-48B4-AAF5-25AD6581B262}" dt="2022-05-27T11:26:33.349" v="115" actId="6549"/>
          <ac:spMkLst>
            <pc:docMk/>
            <pc:sldMk cId="4162664739" sldId="542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2:42.124" v="72" actId="6549"/>
        <pc:sldMkLst>
          <pc:docMk/>
          <pc:sldMk cId="4205460618" sldId="550"/>
        </pc:sldMkLst>
        <pc:spChg chg="mod">
          <ac:chgData name="Hilppa Iittiläinen" userId="f7572432-e0f1-4abb-81ed-7836843e2f2b" providerId="ADAL" clId="{ED6B9F39-4D75-48B4-AAF5-25AD6581B262}" dt="2022-05-27T11:22:42.124" v="72" actId="6549"/>
          <ac:spMkLst>
            <pc:docMk/>
            <pc:sldMk cId="4205460618" sldId="550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2:21.232" v="66" actId="20577"/>
        <pc:sldMkLst>
          <pc:docMk/>
          <pc:sldMk cId="285426414" sldId="551"/>
        </pc:sldMkLst>
        <pc:spChg chg="mod">
          <ac:chgData name="Hilppa Iittiläinen" userId="f7572432-e0f1-4abb-81ed-7836843e2f2b" providerId="ADAL" clId="{ED6B9F39-4D75-48B4-AAF5-25AD6581B262}" dt="2022-05-27T11:22:21.232" v="66" actId="20577"/>
          <ac:spMkLst>
            <pc:docMk/>
            <pc:sldMk cId="285426414" sldId="551"/>
            <ac:spMk id="2" creationId="{00000000-0000-0000-0000-000000000000}"/>
          </ac:spMkLst>
        </pc:spChg>
      </pc:sldChg>
    </pc:docChg>
  </pc:docChgLst>
  <pc:docChgLst>
    <pc:chgData name="Hilppa Iittiläinen" userId="f7572432-e0f1-4abb-81ed-7836843e2f2b" providerId="ADAL" clId="{80DB4B38-370B-4932-BBAB-7FF598537DAA}"/>
    <pc:docChg chg="custSel addSld modSld sldOrd">
      <pc:chgData name="Hilppa Iittiläinen" userId="f7572432-e0f1-4abb-81ed-7836843e2f2b" providerId="ADAL" clId="{80DB4B38-370B-4932-BBAB-7FF598537DAA}" dt="2022-06-20T12:41:06.537" v="12" actId="478"/>
      <pc:docMkLst>
        <pc:docMk/>
      </pc:docMkLst>
      <pc:sldChg chg="modSp mod ord">
        <pc:chgData name="Hilppa Iittiläinen" userId="f7572432-e0f1-4abb-81ed-7836843e2f2b" providerId="ADAL" clId="{80DB4B38-370B-4932-BBAB-7FF598537DAA}" dt="2022-06-16T10:23:32.140" v="11" actId="27636"/>
        <pc:sldMkLst>
          <pc:docMk/>
          <pc:sldMk cId="3870382826" sldId="292"/>
        </pc:sldMkLst>
        <pc:spChg chg="mod">
          <ac:chgData name="Hilppa Iittiläinen" userId="f7572432-e0f1-4abb-81ed-7836843e2f2b" providerId="ADAL" clId="{80DB4B38-370B-4932-BBAB-7FF598537DAA}" dt="2022-06-16T10:23:19.639" v="7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80DB4B38-370B-4932-BBAB-7FF598537DAA}" dt="2022-06-16T10:23:32.140" v="1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80DB4B38-370B-4932-BBAB-7FF598537DAA}" dt="2022-06-16T10:23:32.047" v="1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80DB4B38-370B-4932-BBAB-7FF598537DAA}" dt="2022-06-20T12:41:06.537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80DB4B38-370B-4932-BBAB-7FF598537DAA}" dt="2022-06-20T12:41:06.537" v="12" actId="478"/>
          <ac:spMkLst>
            <pc:docMk/>
            <pc:sldMk cId="0" sldId="303"/>
            <ac:spMk id="2" creationId="{62522E50-018B-C93F-3AF2-05BECA17C8D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6585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419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404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8263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2517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910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9369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7938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7595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9003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128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6772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1724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8802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5319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6535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6985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4739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574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4095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0136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4386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32578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7765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7533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2299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16521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2561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5128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27557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02219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9416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2299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135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41152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94391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01761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27915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78550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930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87302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56302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86872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89204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44621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69849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49478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68861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15260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79032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379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59197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3719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27986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8372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0360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41482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90504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37608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53690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13173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886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97011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9166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99088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26967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47642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64361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97495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01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3368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844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035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5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7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Naulalevyristikon valmistusta linjastolla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11" name="Picture 2" descr="Kuvahaun tulos haulle truss manufactur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19"/>
          <a:stretch/>
        </p:blipFill>
        <p:spPr bwMode="auto">
          <a:xfrm>
            <a:off x="2409568" y="1455909"/>
            <a:ext cx="7488193" cy="47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orakulmio 14"/>
          <p:cNvSpPr/>
          <p:nvPr/>
        </p:nvSpPr>
        <p:spPr>
          <a:xfrm>
            <a:off x="8363533" y="6023989"/>
            <a:ext cx="15342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www.yorkpbtruss.com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1C277FE-E077-7A6D-DA39-84DE02EA0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2779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Naulalevyristikon osat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3" y="1867073"/>
            <a:ext cx="11082939" cy="320207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08EB50-5663-72A0-D50F-D8FF608A3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997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1960765"/>
            <a:ext cx="10982211" cy="309936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Naulalevyristikon osat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74CDE69-54A4-4FA6-F63F-DEC8F7427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779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Tyypillisiä naulalevyrakenteita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332" y="1429908"/>
            <a:ext cx="9623335" cy="485546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464D02-1122-507C-EA6C-D5FBDB773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307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Ristikon tuet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4938584" cy="4871737"/>
          </a:xfrm>
        </p:spPr>
        <p:txBody>
          <a:bodyPr>
            <a:normAutofit/>
          </a:bodyPr>
          <a:lstStyle/>
          <a:p>
            <a:r>
              <a:rPr lang="fi-FI" dirty="0"/>
              <a:t>Ristikot tulee tukea aina vain niistä tukipisteistä, joille ristikko on suunniteltu</a:t>
            </a:r>
          </a:p>
          <a:p>
            <a:r>
              <a:rPr lang="fi-FI" dirty="0"/>
              <a:t>Ylimääräiset tukipisteet muuttavat ristikon mekaanista toimintaa</a:t>
            </a:r>
          </a:p>
          <a:p>
            <a:pPr lvl="1"/>
            <a:r>
              <a:rPr lang="fi-FI" dirty="0"/>
              <a:t>Sauvavoimat muuttuvat</a:t>
            </a:r>
          </a:p>
          <a:p>
            <a:pPr lvl="1"/>
            <a:r>
              <a:rPr lang="fi-FI" dirty="0"/>
              <a:t>Liitosvoimat muuttuvat</a:t>
            </a:r>
          </a:p>
          <a:p>
            <a:r>
              <a:rPr lang="fi-FI" dirty="0"/>
              <a:t>Ei-kantavat seinät eivät saa kantaa ristikkoa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64" y="2026358"/>
            <a:ext cx="5815536" cy="240294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4C2628-006C-98A4-0350-FD2DDD6DE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5460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329" y="1282911"/>
            <a:ext cx="4596713" cy="44356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Tukipainekestävyys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4864443" cy="4351338"/>
          </a:xfrm>
        </p:spPr>
        <p:txBody>
          <a:bodyPr/>
          <a:lstStyle/>
          <a:p>
            <a:r>
              <a:rPr lang="fi-FI" dirty="0"/>
              <a:t>Tukipainekestävyys on merkittävä mitoittava seikka </a:t>
            </a:r>
          </a:p>
          <a:p>
            <a:r>
              <a:rPr lang="fi-FI" dirty="0"/>
              <a:t>NR-ristikon tuella syntyy suuri syitä vastaan kohtisuora puristusjännitys</a:t>
            </a:r>
          </a:p>
          <a:p>
            <a:pPr lvl="1"/>
            <a:r>
              <a:rPr lang="fi-FI" dirty="0" err="1"/>
              <a:t>Alapaarteeseen</a:t>
            </a:r>
            <a:r>
              <a:rPr lang="fi-FI" dirty="0"/>
              <a:t>, kun ristikko on kannatettu </a:t>
            </a:r>
            <a:r>
              <a:rPr lang="fi-FI" dirty="0" err="1"/>
              <a:t>alapaarteesta</a:t>
            </a:r>
            <a:endParaRPr lang="fi-FI" dirty="0"/>
          </a:p>
          <a:p>
            <a:pPr lvl="1"/>
            <a:r>
              <a:rPr lang="fi-FI" dirty="0"/>
              <a:t>Ristikkoa kantavaan rakennus-osaan (seinän yläohjauspuu, palkki yms.)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A9DA5F6-0B8E-9CF9-D778-3F121572F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1913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5" y="1326162"/>
            <a:ext cx="4633784" cy="371438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NR-ristikon ”kainalokannatus”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4981832" cy="4890274"/>
          </a:xfrm>
        </p:spPr>
        <p:txBody>
          <a:bodyPr>
            <a:normAutofit/>
          </a:bodyPr>
          <a:lstStyle/>
          <a:p>
            <a:r>
              <a:rPr lang="fi-FI" dirty="0"/>
              <a:t>NR-ristikkoon suunnitellaan tehtaalla lovi, josta ristikot kannatetaan </a:t>
            </a:r>
          </a:p>
          <a:p>
            <a:r>
              <a:rPr lang="fi-FI" dirty="0"/>
              <a:t>NR-ristikossa tukipaine kohdistuu syiden suuntaisesti </a:t>
            </a:r>
          </a:p>
          <a:p>
            <a:r>
              <a:rPr lang="fi-FI" dirty="0"/>
              <a:t>Tukipainekestävyyttä voidaan parantaa </a:t>
            </a:r>
            <a:r>
              <a:rPr lang="fi-FI" dirty="0" err="1"/>
              <a:t>ristiinviilutetun</a:t>
            </a:r>
            <a:r>
              <a:rPr lang="fi-FI" dirty="0"/>
              <a:t> LVL-kannatuspalkin avulla </a:t>
            </a:r>
          </a:p>
          <a:p>
            <a:pPr lvl="1"/>
            <a:r>
              <a:rPr lang="fi-FI" dirty="0"/>
              <a:t>Kannatuspalkkia voidaan hyödyntää ikkuna- ja oviaukkojen ylityksissä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4FF822B-33C7-0B0A-75D8-620C1B6B0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69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Tuen vaakavoima </a:t>
            </a:r>
            <a:r>
              <a:rPr lang="fi-FI" dirty="0" err="1"/>
              <a:t>saksiristikossa</a:t>
            </a:r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670" y="1873251"/>
            <a:ext cx="5995086" cy="3317571"/>
          </a:xfrm>
          <a:prstGeom prst="rect">
            <a:avLst/>
          </a:prstGeom>
        </p:spPr>
      </p:pic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5050536" cy="4351338"/>
          </a:xfrm>
        </p:spPr>
        <p:txBody>
          <a:bodyPr/>
          <a:lstStyle/>
          <a:p>
            <a:r>
              <a:rPr lang="fi-FI" dirty="0" err="1"/>
              <a:t>Saksiristikossa</a:t>
            </a:r>
            <a:r>
              <a:rPr lang="fi-FI" dirty="0"/>
              <a:t> tuelle syntyy vaakavoima </a:t>
            </a:r>
            <a:r>
              <a:rPr lang="fi-FI" i="1" dirty="0" err="1"/>
              <a:t>H</a:t>
            </a:r>
            <a:r>
              <a:rPr lang="fi-FI" baseline="-25000" dirty="0" err="1"/>
              <a:t>d</a:t>
            </a:r>
            <a:endParaRPr lang="fi-FI" baseline="-25000" dirty="0"/>
          </a:p>
          <a:p>
            <a:r>
              <a:rPr lang="fi-FI" dirty="0"/>
              <a:t>Vaakavoima syntyy </a:t>
            </a:r>
            <a:r>
              <a:rPr lang="fi-FI" dirty="0" err="1"/>
              <a:t>alapaarteen</a:t>
            </a:r>
            <a:r>
              <a:rPr lang="fi-FI" dirty="0"/>
              <a:t> muodonmuutoksesta (venymä)</a:t>
            </a:r>
          </a:p>
          <a:p>
            <a:r>
              <a:rPr lang="fi-FI" dirty="0"/>
              <a:t>Vaakavoima tulee ottaa huomioon tukirakenteita suunniteltaessa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77036D8-0ADF-7F21-B652-018843C54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666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NR-ristikkorakenteista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12" name="Picture 6" descr="Kuvahaun tulos haulle roof tru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3" y="2033737"/>
            <a:ext cx="6320708" cy="34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orakulmio 13"/>
          <p:cNvSpPr/>
          <p:nvPr/>
        </p:nvSpPr>
        <p:spPr>
          <a:xfrm>
            <a:off x="5097161" y="5294682"/>
            <a:ext cx="162896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www.kingspan.com</a:t>
            </a:r>
          </a:p>
        </p:txBody>
      </p:sp>
      <p:pic>
        <p:nvPicPr>
          <p:cNvPr id="15" name="Picture 8" descr="Aiheeseen liittyvÃ¤ kuv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b="600"/>
          <a:stretch/>
        </p:blipFill>
        <p:spPr bwMode="auto">
          <a:xfrm>
            <a:off x="6829952" y="2033738"/>
            <a:ext cx="4991329" cy="34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orakulmio 15"/>
          <p:cNvSpPr/>
          <p:nvPr/>
        </p:nvSpPr>
        <p:spPr>
          <a:xfrm>
            <a:off x="10219037" y="5294682"/>
            <a:ext cx="16022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www.acj-group.co.uk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6B0C680-D976-4613-474D-A9C3B7E18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9555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NR-ristikkorakenteista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5" name="Picture 2" descr="http://www.mitek.co.uk/uploadedImages/wwwmitekcouk/Images/Resources/Gallery/Horse_Riding_Arena/Horse%20Riding%20Arena-01.jpg?n=12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9" y="1972105"/>
            <a:ext cx="5455511" cy="36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er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42" y="1972275"/>
            <a:ext cx="5701411" cy="364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9499343" y="5393670"/>
            <a:ext cx="22581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www.quebecwoodexport.com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4646155" y="5393670"/>
            <a:ext cx="12212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MiTek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561FB0-CCD9-9DB3-F24A-43926C1AC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324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NR-ristikkorakenteesta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7" name="Picture 4" descr="Aiheeseen liittyvÃ¤ ku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73" y="1578189"/>
            <a:ext cx="8062783" cy="45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7500668" y="5898060"/>
            <a:ext cx="26081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www.corestructuresinc.com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D8BD31F-062B-BBA4-43E7-18BF8D655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1392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NR-ristikkorakenteesta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11" name="Picture 2" descr="http://www.mitek.co.za/uploadedImages/wwwmitekcoza/Images/Landing_Page/LP2.jpg?n=66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1" y="1690688"/>
            <a:ext cx="91440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orakulmio 11"/>
          <p:cNvSpPr/>
          <p:nvPr/>
        </p:nvSpPr>
        <p:spPr>
          <a:xfrm>
            <a:off x="9405566" y="5780545"/>
            <a:ext cx="12212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MiTek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C2D9BF-9468-6C9B-3318-88470B1DA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5769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Onnettomuudet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8" name="Picture 2" descr="Truss Collapse Investigation by James Skaret, PE, I-ENG-A Advis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85" t="18649" r="4521"/>
          <a:stretch/>
        </p:blipFill>
        <p:spPr bwMode="auto">
          <a:xfrm>
            <a:off x="6456405" y="1780576"/>
            <a:ext cx="5412259" cy="38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10483171" y="5400701"/>
            <a:ext cx="13854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www.ienga.net</a:t>
            </a:r>
          </a:p>
        </p:txBody>
      </p:sp>
      <p:sp>
        <p:nvSpPr>
          <p:cNvPr id="11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dirty="0"/>
              <a:t>NR-ristikkorakenteiden sortumat johtuvat lähes poikkeuksetta seuraavista</a:t>
            </a:r>
          </a:p>
          <a:p>
            <a:pPr lvl="1"/>
            <a:r>
              <a:rPr lang="fi-FI" dirty="0" err="1"/>
              <a:t>Yläpaarreen</a:t>
            </a:r>
            <a:r>
              <a:rPr lang="fi-FI" dirty="0"/>
              <a:t> puutteellinen tai virheellinen nurjahdustuenta</a:t>
            </a:r>
          </a:p>
          <a:p>
            <a:pPr lvl="1"/>
            <a:r>
              <a:rPr lang="fi-FI" dirty="0"/>
              <a:t>Puristetun hoikan uumasauvan puutteellinen tai virheellinen nurjahdustuenta</a:t>
            </a:r>
          </a:p>
          <a:p>
            <a:pPr lvl="1"/>
            <a:r>
              <a:rPr lang="fi-FI" dirty="0"/>
              <a:t>Puutteellinen tai virheellinen tuenta ristikoiden kaatumisen näkökulmasta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8D96587-053D-9B09-F319-F1D170AC4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3334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puutteellinen nurjahdustuenta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7" name="Picture 2" descr="Kuvahaun tulos haulle roof truss collap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9" b="8232"/>
          <a:stretch/>
        </p:blipFill>
        <p:spPr bwMode="auto">
          <a:xfrm>
            <a:off x="1532238" y="1499030"/>
            <a:ext cx="9143999" cy="471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8638782" y="5993827"/>
            <a:ext cx="20374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The</a:t>
            </a:r>
            <a:r>
              <a:rPr lang="fi-FI" sz="800" dirty="0">
                <a:solidFill>
                  <a:schemeClr val="bg1"/>
                </a:solidFill>
              </a:rPr>
              <a:t> </a:t>
            </a:r>
            <a:r>
              <a:rPr lang="fi-FI" sz="800" dirty="0" err="1">
                <a:solidFill>
                  <a:schemeClr val="bg1"/>
                </a:solidFill>
              </a:rPr>
              <a:t>University</a:t>
            </a:r>
            <a:r>
              <a:rPr lang="fi-FI" sz="800" dirty="0">
                <a:solidFill>
                  <a:schemeClr val="bg1"/>
                </a:solidFill>
              </a:rPr>
              <a:t> of Georgia</a:t>
            </a:r>
          </a:p>
        </p:txBody>
      </p:sp>
      <p:sp>
        <p:nvSpPr>
          <p:cNvPr id="9" name="Alanuoli 8"/>
          <p:cNvSpPr/>
          <p:nvPr/>
        </p:nvSpPr>
        <p:spPr>
          <a:xfrm rot="16200000">
            <a:off x="7636476" y="2948160"/>
            <a:ext cx="315097" cy="27802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13078E-663F-318B-9A6E-A06A2D1BE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puutteellinen nurjahdustuenta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3300" r="780" b="1900"/>
          <a:stretch/>
        </p:blipFill>
        <p:spPr bwMode="auto">
          <a:xfrm>
            <a:off x="2828310" y="1470838"/>
            <a:ext cx="6535379" cy="474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7738286" y="5997105"/>
            <a:ext cx="1625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KPM-Engineering</a:t>
            </a:r>
          </a:p>
        </p:txBody>
      </p:sp>
      <p:sp>
        <p:nvSpPr>
          <p:cNvPr id="4" name="Alanuoli 3"/>
          <p:cNvSpPr/>
          <p:nvPr/>
        </p:nvSpPr>
        <p:spPr>
          <a:xfrm rot="16200000">
            <a:off x="6240163" y="3923271"/>
            <a:ext cx="315097" cy="27802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201E1B-59E6-72D3-A4D4-040061C97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9809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suunnitteluprosessi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graphicFrame>
        <p:nvGraphicFramePr>
          <p:cNvPr id="3" name="Taulukk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02677"/>
              </p:ext>
            </p:extLst>
          </p:nvPr>
        </p:nvGraphicFramePr>
        <p:xfrm>
          <a:off x="663509" y="1541035"/>
          <a:ext cx="2147604" cy="39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621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1. ARK-suunnittelu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ulukko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621399"/>
              </p:ext>
            </p:extLst>
          </p:nvPr>
        </p:nvGraphicFramePr>
        <p:xfrm>
          <a:off x="663509" y="3140064"/>
          <a:ext cx="2912935" cy="581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327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2. RAK-suunnittelu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Alanuoli 3"/>
          <p:cNvSpPr/>
          <p:nvPr/>
        </p:nvSpPr>
        <p:spPr>
          <a:xfrm>
            <a:off x="1585940" y="2745639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28" name="Taulukko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132606"/>
              </p:ext>
            </p:extLst>
          </p:nvPr>
        </p:nvGraphicFramePr>
        <p:xfrm>
          <a:off x="663509" y="5124059"/>
          <a:ext cx="2147604" cy="39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621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3. NR-suunnittelu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Alanuoli 28"/>
          <p:cNvSpPr/>
          <p:nvPr/>
        </p:nvSpPr>
        <p:spPr>
          <a:xfrm>
            <a:off x="1585940" y="4730236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32" name="Taulukko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03874"/>
              </p:ext>
            </p:extLst>
          </p:nvPr>
        </p:nvGraphicFramePr>
        <p:xfrm>
          <a:off x="663510" y="4167525"/>
          <a:ext cx="21476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077">
                <a:tc>
                  <a:txBody>
                    <a:bodyPr/>
                    <a:lstStyle/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Ristikkokaaviot</a:t>
                      </a:r>
                    </a:p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Jäykistyssuunnitelmat</a:t>
                      </a:r>
                    </a:p>
                  </a:txBody>
                  <a:tcPr>
                    <a:solidFill>
                      <a:srgbClr val="DEE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Taulukko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49352"/>
              </p:ext>
            </p:extLst>
          </p:nvPr>
        </p:nvGraphicFramePr>
        <p:xfrm>
          <a:off x="663509" y="2377122"/>
          <a:ext cx="2147604" cy="3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8040">
                <a:tc>
                  <a:txBody>
                    <a:bodyPr/>
                    <a:lstStyle/>
                    <a:p>
                      <a:pPr marL="85725" indent="-85725" algn="l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chemeClr val="tx1"/>
                          </a:solidFill>
                        </a:rPr>
                        <a:t>Ristikon geometria</a:t>
                      </a:r>
                    </a:p>
                  </a:txBody>
                  <a:tcPr>
                    <a:solidFill>
                      <a:srgbClr val="DEE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ulukko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668918"/>
              </p:ext>
            </p:extLst>
          </p:nvPr>
        </p:nvGraphicFramePr>
        <p:xfrm>
          <a:off x="663509" y="5960890"/>
          <a:ext cx="21476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077">
                <a:tc>
                  <a:txBody>
                    <a:bodyPr/>
                    <a:lstStyle/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chemeClr val="tx1"/>
                          </a:solidFill>
                        </a:rPr>
                        <a:t>Ristikon mitoitus</a:t>
                      </a:r>
                    </a:p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chemeClr val="tx1"/>
                          </a:solidFill>
                        </a:rPr>
                        <a:t>Tuettavat</a:t>
                      </a:r>
                      <a:r>
                        <a:rPr lang="fi-FI" sz="1400" b="0" baseline="0" dirty="0">
                          <a:solidFill>
                            <a:schemeClr val="tx1"/>
                          </a:solidFill>
                        </a:rPr>
                        <a:t> uumasauvat</a:t>
                      </a:r>
                      <a:endParaRPr lang="fi-FI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EE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" name="Alanuoli 43"/>
          <p:cNvSpPr/>
          <p:nvPr/>
        </p:nvSpPr>
        <p:spPr>
          <a:xfrm>
            <a:off x="1585940" y="5554430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Ylös kääntyvä nuoli 44"/>
          <p:cNvSpPr/>
          <p:nvPr/>
        </p:nvSpPr>
        <p:spPr>
          <a:xfrm>
            <a:off x="2877646" y="3778110"/>
            <a:ext cx="698705" cy="25294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Alanuoli 46"/>
          <p:cNvSpPr/>
          <p:nvPr/>
        </p:nvSpPr>
        <p:spPr>
          <a:xfrm rot="16200000">
            <a:off x="8440469" y="3233586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49" name="Taulukko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306852"/>
              </p:ext>
            </p:extLst>
          </p:nvPr>
        </p:nvGraphicFramePr>
        <p:xfrm>
          <a:off x="4035471" y="2603676"/>
          <a:ext cx="2120819" cy="1623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2326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400" b="1" dirty="0">
                          <a:solidFill>
                            <a:sysClr val="windowText" lastClr="000000"/>
                          </a:solidFill>
                        </a:rPr>
                        <a:t>Asennussuunnitelmat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Nostot ja käsittely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Työaikainen tuenta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Kokonaisjäykistys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Uumasauvojen</a:t>
                      </a:r>
                      <a:r>
                        <a:rPr lang="fi-FI" sz="1400" b="0" baseline="0" dirty="0">
                          <a:solidFill>
                            <a:sysClr val="windowText" lastClr="000000"/>
                          </a:solidFill>
                        </a:rPr>
                        <a:t> tuenta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baseline="0" dirty="0">
                          <a:solidFill>
                            <a:sysClr val="windowText" lastClr="000000"/>
                          </a:solidFill>
                        </a:rPr>
                        <a:t>Toleranssit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baseline="0" dirty="0">
                          <a:solidFill>
                            <a:sysClr val="windowText" lastClr="000000"/>
                          </a:solidFill>
                        </a:rPr>
                        <a:t>Kosteudenhallinta</a:t>
                      </a:r>
                      <a:endParaRPr lang="fi-FI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DEE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" name="Picture 4" descr="fer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3"/>
          <a:stretch/>
        </p:blipFill>
        <p:spPr bwMode="auto">
          <a:xfrm>
            <a:off x="8828277" y="2065585"/>
            <a:ext cx="2732520" cy="266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uorakulmio 51"/>
          <p:cNvSpPr/>
          <p:nvPr/>
        </p:nvSpPr>
        <p:spPr>
          <a:xfrm>
            <a:off x="9302687" y="4515166"/>
            <a:ext cx="22581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www.quebecwoodexport.com</a:t>
            </a:r>
          </a:p>
        </p:txBody>
      </p:sp>
      <p:graphicFrame>
        <p:nvGraphicFramePr>
          <p:cNvPr id="53" name="Taulukko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24069"/>
              </p:ext>
            </p:extLst>
          </p:nvPr>
        </p:nvGraphicFramePr>
        <p:xfrm>
          <a:off x="6615410" y="3210207"/>
          <a:ext cx="1746694" cy="399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9435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4. Työmaa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Alanuoli 54"/>
          <p:cNvSpPr/>
          <p:nvPr/>
        </p:nvSpPr>
        <p:spPr>
          <a:xfrm rot="16200000">
            <a:off x="6239148" y="3237488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7" name="Alanuoli 56"/>
          <p:cNvSpPr/>
          <p:nvPr/>
        </p:nvSpPr>
        <p:spPr>
          <a:xfrm>
            <a:off x="1585940" y="1989277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8" name="Alanuoli 57"/>
          <p:cNvSpPr/>
          <p:nvPr/>
        </p:nvSpPr>
        <p:spPr>
          <a:xfrm>
            <a:off x="1585940" y="3776006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Alanuoli 58"/>
          <p:cNvSpPr/>
          <p:nvPr/>
        </p:nvSpPr>
        <p:spPr>
          <a:xfrm rot="16200000">
            <a:off x="3656852" y="3256895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42ACF6-A80D-B872-B0DC-18F095C1D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1078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62" y="1447726"/>
            <a:ext cx="10303476" cy="488635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NR-ristikon tilauskaaviosta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CDF334-1212-D7C5-08A3-D0E54B31D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2262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NR-ristikon suunnitelma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185" y="1473866"/>
            <a:ext cx="8249629" cy="47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2E10651-761E-BBE2-7372-77A8BA5F6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2636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nurjahdustuentatarve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10072816" cy="4351338"/>
          </a:xfrm>
        </p:spPr>
        <p:txBody>
          <a:bodyPr/>
          <a:lstStyle/>
          <a:p>
            <a:r>
              <a:rPr lang="fi-FI" dirty="0"/>
              <a:t>NR-ristikon </a:t>
            </a:r>
            <a:r>
              <a:rPr lang="fi-FI" dirty="0" err="1"/>
              <a:t>yläpaarre</a:t>
            </a:r>
            <a:r>
              <a:rPr lang="fi-FI" dirty="0"/>
              <a:t> tulee olla nurjahdustuettu koko yläpohjan alueella</a:t>
            </a:r>
          </a:p>
          <a:p>
            <a:r>
              <a:rPr lang="fi-FI" dirty="0"/>
              <a:t>Mikäli NR-ristikoita on useampia rinnakkain (nippuristikko), tulee kaikki nipussa olevat ristikot nurjahdustukea</a:t>
            </a:r>
          </a:p>
          <a:p>
            <a:r>
              <a:rPr lang="fi-FI" dirty="0"/>
              <a:t>Puutteita </a:t>
            </a:r>
            <a:r>
              <a:rPr lang="fi-FI" dirty="0" err="1"/>
              <a:t>yläpaarteen</a:t>
            </a:r>
            <a:r>
              <a:rPr lang="fi-FI" dirty="0"/>
              <a:t> nurjahdustuennassa on yleensä seuraavissa</a:t>
            </a:r>
          </a:p>
          <a:p>
            <a:pPr lvl="1"/>
            <a:r>
              <a:rPr lang="fi-FI" dirty="0"/>
              <a:t>Poikkiharjan alapuolinen osa</a:t>
            </a:r>
          </a:p>
          <a:p>
            <a:pPr lvl="1"/>
            <a:r>
              <a:rPr lang="fi-FI" dirty="0"/>
              <a:t>Kattoikkunan tms. alapuolinen osa</a:t>
            </a:r>
          </a:p>
          <a:p>
            <a:pPr lvl="1"/>
            <a:r>
              <a:rPr lang="fi-FI" dirty="0"/>
              <a:t>Kehäristikon vaakaosa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4F149B6-D253-6FC7-45E3-C2CC669B7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6725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nurjahdustuentatarve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43" y="2437858"/>
            <a:ext cx="10730113" cy="247395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4FB55C4-8E3B-DF84-556A-AFB9A3F97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816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nurjahdustuentatarve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69" y="1690688"/>
            <a:ext cx="9865047" cy="310324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BDC9936-B20A-3FFB-E887-73AF94E8D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0454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nurjahdustuentatarve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81" y="1595690"/>
            <a:ext cx="9834437" cy="452470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DDC796-D55E-7A13-663E-33760AF37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7689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Kehäristikko erillisellä </a:t>
            </a:r>
            <a:r>
              <a:rPr lang="fi-FI" dirty="0" err="1"/>
              <a:t>harjakappalleella</a:t>
            </a:r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7" name="Picture 2" descr="Kuvahaun tulos haulle roof tru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201" y="1449732"/>
            <a:ext cx="7207597" cy="48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8203876" y="6039352"/>
            <a:ext cx="14959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www.davidsmith.co.uk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5B3E6D-E249-17F4-7130-15E0954DA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8277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nurjahdustuenta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NR-ristikoissa saattaa olla niin hoikkia puristettuja uumasauvoja, että ne tarvitsevat erillisen työmaalla tehtävän nurjahdustuennan</a:t>
            </a:r>
          </a:p>
          <a:p>
            <a:r>
              <a:rPr lang="fi-FI" dirty="0"/>
              <a:t>Tuettavat sauvat esitetään NR-ristikon suunnitelmassa</a:t>
            </a:r>
          </a:p>
          <a:p>
            <a:r>
              <a:rPr lang="fi-FI" dirty="0"/>
              <a:t>Hoikan puristetun uumasauvan puutteellinen tai virheellinen tuenta on ehkä yleisin NR-ristikkoyläpohjien sortumia aiheuttava tekijä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03112DA-63E4-208A-6982-E2AB3CBDF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027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nurjahdustuenta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6" y="2064818"/>
            <a:ext cx="11232507" cy="339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C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lanuoli 6"/>
          <p:cNvSpPr/>
          <p:nvPr/>
        </p:nvSpPr>
        <p:spPr>
          <a:xfrm>
            <a:off x="8038071" y="3559819"/>
            <a:ext cx="315097" cy="27802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28917D-641E-847A-285E-DDB2B46D3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3426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89" y="218046"/>
            <a:ext cx="4420331" cy="625189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 dirty="0"/>
              <a:t>Hoikkien puristettujen uumasauvojen nurjahdustuenta voidaan toteuttaa systeemillä, jossa puristetut uumasauvat kytketään toisiinsa vaakasuuntaisilla laudoilla</a:t>
            </a:r>
          </a:p>
          <a:p>
            <a:r>
              <a:rPr lang="fi-FI" dirty="0"/>
              <a:t>Pelkkä vaakasuuntainen lauta ei kuitenkaan yksin jäykistä mitään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415B0FA-7DA6-B1CB-A0FB-02E4617E6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7451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91" y="218044"/>
            <a:ext cx="4420332" cy="625189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 dirty="0"/>
              <a:t>Pelkät vaakasuuntaiset laudat eivät pysty estämään sauvojen nurjahdusta, jos lautaan syntyvää vaakasuuntaista voimaa ei johdeta jäykisteelle</a:t>
            </a:r>
          </a:p>
          <a:p>
            <a:r>
              <a:rPr lang="fi-FI" dirty="0"/>
              <a:t>Jäykisteenä voidaan käyttää vinolautoja, joiden avulla nurjahduksesta syntyvä voima johdetaan sauvojen päihin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E50F06-C32F-735C-D162-1727F9928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0016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89" y="218044"/>
            <a:ext cx="4420331" cy="625189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Kuvassa olevat punaiset vinolaudat (vetolaudat) johtavat nurjahduksesta syntyvän vaakavoima puristetun sauvan päihin</a:t>
            </a:r>
          </a:p>
          <a:p>
            <a:r>
              <a:rPr lang="fi-FI" dirty="0" err="1"/>
              <a:t>Yläpaarteen</a:t>
            </a:r>
            <a:r>
              <a:rPr lang="fi-FI" dirty="0"/>
              <a:t> päällä ja </a:t>
            </a:r>
            <a:r>
              <a:rPr lang="fi-FI" dirty="0" err="1"/>
              <a:t>alapaarteen</a:t>
            </a:r>
            <a:r>
              <a:rPr lang="fi-FI" dirty="0"/>
              <a:t> alapinnassa oleva laudoitus palauttaa vinolautojen päähän syntyvän vaakatukireaktion takaisin kyseisillä vinolaudoilla jäykistettäville sauvoille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D79EE1-C7EA-AF45-115E-68C186877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0090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88" y="218043"/>
            <a:ext cx="4420332" cy="625189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6659"/>
          </a:xfrm>
        </p:spPr>
        <p:txBody>
          <a:bodyPr/>
          <a:lstStyle/>
          <a:p>
            <a:r>
              <a:rPr lang="fi-FI" dirty="0"/>
              <a:t>Vinolaudat tarvitaan myös toiseen suuntaan, mikäli laudat on mitoitettu vain vetovoimalle</a:t>
            </a:r>
          </a:p>
          <a:p>
            <a:r>
              <a:rPr lang="fi-FI" dirty="0"/>
              <a:t>Suuruusluokkaohjeena on, että yhdellä vinolautajäykisteellä jäykistetään 4 kpl hoikkia puristettuja uumasauvoja</a:t>
            </a:r>
          </a:p>
          <a:p>
            <a:r>
              <a:rPr lang="fi-FI" dirty="0"/>
              <a:t>Mitä enemmän sauvoja yhdellä vinojäykisteellä jäykistetään, sitä suuremmat ovat liitosvoimat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4A28C37-2B3C-1332-7D1C-C56DD349D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852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89" y="218041"/>
            <a:ext cx="4420332" cy="625189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6659"/>
          </a:xfrm>
        </p:spPr>
        <p:txBody>
          <a:bodyPr/>
          <a:lstStyle/>
          <a:p>
            <a:r>
              <a:rPr lang="fi-FI" dirty="0"/>
              <a:t>Mikäli </a:t>
            </a:r>
            <a:r>
              <a:rPr lang="fi-FI" dirty="0" err="1"/>
              <a:t>yläpaarteen</a:t>
            </a:r>
            <a:r>
              <a:rPr lang="fi-FI" dirty="0"/>
              <a:t> ja </a:t>
            </a:r>
            <a:r>
              <a:rPr lang="fi-FI" dirty="0" err="1"/>
              <a:t>alapaarteen</a:t>
            </a:r>
            <a:r>
              <a:rPr lang="fi-FI" dirty="0"/>
              <a:t> päällä olevat laudoitukset eivät pysty palauttamaan vinolautojen päähän syntyvää tukireaktiota muille sauvoille, tulee puristettujen sauvojen päihin lisätä erilliset vaakalaudat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16B2398-6059-045D-A78C-5ACC85C95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302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8.4.2022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4432D1-DCC3-2885-9A87-92367A4F9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39" y="1460344"/>
            <a:ext cx="7412922" cy="474193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3B6DB7A-A259-06CA-1A18-1DBB5BB4B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4159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328" y="1304039"/>
            <a:ext cx="9609344" cy="502922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FD6F4F-D1FD-2B27-72FD-39AFC722E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9970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NR-ristikon stabiliteettituenta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9953"/>
          </a:xfrm>
        </p:spPr>
        <p:txBody>
          <a:bodyPr>
            <a:normAutofit/>
          </a:bodyPr>
          <a:lstStyle/>
          <a:p>
            <a:r>
              <a:rPr lang="fi-FI" dirty="0"/>
              <a:t>NR-ristikolla tulee olla vaakatuet seuraavissa kohdissa</a:t>
            </a:r>
          </a:p>
          <a:p>
            <a:pPr lvl="1"/>
            <a:r>
              <a:rPr lang="fi-FI" dirty="0"/>
              <a:t>Pystytukien kohdalla</a:t>
            </a:r>
          </a:p>
          <a:p>
            <a:pPr lvl="1"/>
            <a:r>
              <a:rPr lang="fi-FI" dirty="0" err="1"/>
              <a:t>Yläpaarteen</a:t>
            </a:r>
            <a:r>
              <a:rPr lang="fi-FI" dirty="0"/>
              <a:t> epäjatkuvuuskohdissa (esim. harjataite)</a:t>
            </a:r>
          </a:p>
          <a:p>
            <a:r>
              <a:rPr lang="fi-FI" dirty="0"/>
              <a:t>Vaakatukien tehtävät ovat seuraavat</a:t>
            </a:r>
          </a:p>
          <a:p>
            <a:pPr lvl="1"/>
            <a:r>
              <a:rPr lang="fi-FI" dirty="0"/>
              <a:t>Estää ristikoiden kaatuminen</a:t>
            </a:r>
          </a:p>
          <a:p>
            <a:pPr lvl="1"/>
            <a:r>
              <a:rPr lang="fi-FI" dirty="0"/>
              <a:t>Siirtää epäjatkuvuuskohdissa olevat voimat jäykistysjärjestelmälle</a:t>
            </a:r>
          </a:p>
          <a:p>
            <a:r>
              <a:rPr lang="fi-FI" dirty="0"/>
              <a:t>NR-ristikon </a:t>
            </a:r>
            <a:r>
              <a:rPr lang="fi-FI" dirty="0" err="1"/>
              <a:t>yläpaarre</a:t>
            </a:r>
            <a:r>
              <a:rPr lang="fi-FI" dirty="0"/>
              <a:t> voi nurjahtaa </a:t>
            </a:r>
          </a:p>
          <a:p>
            <a:pPr lvl="1"/>
            <a:r>
              <a:rPr lang="fi-FI" dirty="0"/>
              <a:t>1. muotoon (yhteen suuntaan)</a:t>
            </a:r>
          </a:p>
          <a:p>
            <a:pPr lvl="1"/>
            <a:r>
              <a:rPr lang="fi-FI" dirty="0"/>
              <a:t>2. muotoon (s-nurjahdus)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2D0DC1-7321-CB08-8167-4BE9E6D52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345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ristikon vaakatuista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2" t="8749" r="11521" b="9471"/>
          <a:stretch/>
        </p:blipFill>
        <p:spPr>
          <a:xfrm>
            <a:off x="1928683" y="1275498"/>
            <a:ext cx="8334633" cy="506790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02D262-FE68-AC4C-AAC1-DB74909D4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4970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r="14449"/>
          <a:stretch/>
        </p:blipFill>
        <p:spPr>
          <a:xfrm rot="16200000">
            <a:off x="3536827" y="-1121787"/>
            <a:ext cx="4961830" cy="995954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1.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26F1221-C43D-7EC8-8261-B19CEDF52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0824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1.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937790" cy="2400386"/>
          </a:xfrm>
        </p:spPr>
        <p:txBody>
          <a:bodyPr>
            <a:normAutofit/>
          </a:bodyPr>
          <a:lstStyle/>
          <a:p>
            <a:r>
              <a:rPr lang="fi-FI" dirty="0"/>
              <a:t>Nurjahduksen 1. muoto tapahtuu ristikon vaakatukien välillä (jäykistysjärjestelmän jänneväli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)</a:t>
            </a:r>
          </a:p>
          <a:p>
            <a:r>
              <a:rPr lang="fi-FI" dirty="0"/>
              <a:t>Nurjahduksesta syntyy voima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 (jäykistyskuorma), joka johdetaan nurjahdustuentasysteemille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535935"/>
              </p:ext>
            </p:extLst>
          </p:nvPr>
        </p:nvGraphicFramePr>
        <p:xfrm>
          <a:off x="1158445" y="3850547"/>
          <a:ext cx="3128963" cy="204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63480" imgH="1600200" progId="Equation.DSMT4">
                  <p:embed/>
                </p:oleObj>
              </mc:Choice>
              <mc:Fallback>
                <p:oleObj name="Equation" r:id="rId3" imgW="2463480" imgH="160020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445" y="3850547"/>
                        <a:ext cx="3128963" cy="204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057" y="3763323"/>
            <a:ext cx="5771592" cy="172994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9876B01-637C-E6F2-5A84-10F888FF5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9849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6426" r="6423" b="8169"/>
          <a:stretch/>
        </p:blipFill>
        <p:spPr>
          <a:xfrm rot="16200000">
            <a:off x="7053098" y="934733"/>
            <a:ext cx="4325680" cy="567970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1116962" cy="1325563"/>
          </a:xfrm>
        </p:spPr>
        <p:txBody>
          <a:bodyPr/>
          <a:lstStyle/>
          <a:p>
            <a:r>
              <a:rPr lang="fi-FI" dirty="0"/>
              <a:t>Nurjahdustuentasysteemin kuormat (1. muoto)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95785" cy="4756659"/>
          </a:xfrm>
        </p:spPr>
        <p:txBody>
          <a:bodyPr>
            <a:normAutofit/>
          </a:bodyPr>
          <a:lstStyle/>
          <a:p>
            <a:r>
              <a:rPr lang="fi-FI" dirty="0"/>
              <a:t>Nurjahdustuentasysteemille kertyvä kuorma koostuu</a:t>
            </a:r>
          </a:p>
          <a:p>
            <a:pPr lvl="1"/>
            <a:r>
              <a:rPr lang="fi-FI" dirty="0"/>
              <a:t>Vesikaton tason tuulikuormasta </a:t>
            </a:r>
            <a:r>
              <a:rPr lang="fi-FI" i="1" dirty="0" err="1"/>
              <a:t>q</a:t>
            </a:r>
            <a:r>
              <a:rPr lang="fi-FI" baseline="-25000" dirty="0" err="1"/>
              <a:t>w,d</a:t>
            </a:r>
            <a:endParaRPr lang="fi-FI" baseline="-25000" dirty="0"/>
          </a:p>
          <a:p>
            <a:pPr lvl="1"/>
            <a:r>
              <a:rPr lang="fi-FI" dirty="0"/>
              <a:t>NR-ristikon lisävaakavoimasta </a:t>
            </a:r>
            <a:r>
              <a:rPr lang="el-GR" dirty="0"/>
              <a:t>Σ</a:t>
            </a:r>
            <a:r>
              <a:rPr lang="fi-FI" i="1" dirty="0" err="1"/>
              <a:t>q</a:t>
            </a:r>
            <a:r>
              <a:rPr lang="fi-FI" baseline="-25000" dirty="0" err="1"/>
              <a:t>H,d,i</a:t>
            </a:r>
            <a:endParaRPr lang="fi-FI" baseline="-25000" dirty="0"/>
          </a:p>
          <a:p>
            <a:pPr lvl="1"/>
            <a:r>
              <a:rPr lang="fi-FI" dirty="0" err="1"/>
              <a:t>Yläpaarteen</a:t>
            </a:r>
            <a:r>
              <a:rPr lang="fi-FI" dirty="0"/>
              <a:t> jäykistyskuormasta </a:t>
            </a:r>
            <a:r>
              <a:rPr lang="el-GR" dirty="0"/>
              <a:t>Σ</a:t>
            </a:r>
            <a:r>
              <a:rPr lang="fi-FI" i="1" dirty="0" err="1"/>
              <a:t>q</a:t>
            </a:r>
            <a:r>
              <a:rPr lang="fi-FI" baseline="-25000" dirty="0" err="1"/>
              <a:t>d,i</a:t>
            </a:r>
            <a:endParaRPr lang="fi-FI" baseline="-25000" dirty="0"/>
          </a:p>
          <a:p>
            <a:r>
              <a:rPr lang="fi-FI" dirty="0"/>
              <a:t>Tuulikuorma ja lisävaakavoima (ulkoiset kuormat) tulee aina viedä perustuksille </a:t>
            </a:r>
          </a:p>
          <a:p>
            <a:r>
              <a:rPr lang="fi-FI" dirty="0"/>
              <a:t>Jäykistyskuormaa ei tarvitse viedä perustuksille, jos jäykistyssysteemi on suljettu (sisäinen kuorma)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E51683F-3345-949A-35A9-8B4983A57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1986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"/>
          <a:stretch/>
        </p:blipFill>
        <p:spPr>
          <a:xfrm rot="16200000">
            <a:off x="6814466" y="549588"/>
            <a:ext cx="4447543" cy="608098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0217" cy="1325563"/>
          </a:xfrm>
        </p:spPr>
        <p:txBody>
          <a:bodyPr/>
          <a:lstStyle/>
          <a:p>
            <a:r>
              <a:rPr lang="fi-FI" dirty="0"/>
              <a:t>Nurjahdustuentasysteemin siirtymä (1.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46358" cy="4882948"/>
          </a:xfrm>
        </p:spPr>
        <p:txBody>
          <a:bodyPr>
            <a:normAutofit/>
          </a:bodyPr>
          <a:lstStyle/>
          <a:p>
            <a:r>
              <a:rPr lang="fi-FI" dirty="0"/>
              <a:t>Jokaisen nurjahdustuen tulee täyttää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dirty="0"/>
          </a:p>
          <a:p>
            <a:r>
              <a:rPr lang="fi-FI" dirty="0"/>
              <a:t>Lisäksi lopputilan siirtymä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saa olla enintään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murtorajatilan mitoituskuormasta, joka koostuu</a:t>
            </a:r>
          </a:p>
          <a:p>
            <a:pPr lvl="1"/>
            <a:r>
              <a:rPr lang="fi-FI" dirty="0"/>
              <a:t>Vesikaton tason tuulikuormasta </a:t>
            </a:r>
            <a:r>
              <a:rPr lang="fi-FI" i="1" dirty="0" err="1"/>
              <a:t>q</a:t>
            </a:r>
            <a:r>
              <a:rPr lang="fi-FI" baseline="-25000" dirty="0" err="1"/>
              <a:t>w,d</a:t>
            </a:r>
            <a:endParaRPr lang="fi-FI" baseline="-25000" dirty="0"/>
          </a:p>
          <a:p>
            <a:pPr lvl="1"/>
            <a:r>
              <a:rPr lang="fi-FI" dirty="0"/>
              <a:t>NR-ristikon lisävaakavoimasta </a:t>
            </a:r>
            <a:r>
              <a:rPr lang="el-GR" dirty="0"/>
              <a:t>Σ</a:t>
            </a:r>
            <a:r>
              <a:rPr lang="fi-FI" i="1" dirty="0" err="1"/>
              <a:t>q</a:t>
            </a:r>
            <a:r>
              <a:rPr lang="fi-FI" baseline="-25000" dirty="0" err="1"/>
              <a:t>H,d,i</a:t>
            </a:r>
            <a:endParaRPr lang="fi-FI" baseline="-25000" dirty="0"/>
          </a:p>
          <a:p>
            <a:pPr lvl="1"/>
            <a:r>
              <a:rPr lang="fi-FI" dirty="0" err="1"/>
              <a:t>Yläpaarteen</a:t>
            </a:r>
            <a:r>
              <a:rPr lang="fi-FI" dirty="0"/>
              <a:t> jäykistyskuormasta </a:t>
            </a:r>
            <a:r>
              <a:rPr lang="el-GR" dirty="0"/>
              <a:t>Σ</a:t>
            </a:r>
            <a:r>
              <a:rPr lang="fi-FI" i="1" dirty="0" err="1"/>
              <a:t>q</a:t>
            </a:r>
            <a:r>
              <a:rPr lang="fi-FI" baseline="-25000" dirty="0" err="1"/>
              <a:t>d,i</a:t>
            </a:r>
            <a:endParaRPr lang="fi-FI" baseline="-25000" dirty="0"/>
          </a:p>
          <a:p>
            <a:r>
              <a:rPr lang="fi-FI" dirty="0"/>
              <a:t>Nurjahdustuentasysteemin kaikki siirtymät tulee ottaa huomioon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8BC9BA-377C-A95A-63F7-497C64C63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4086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5214"/>
          <a:stretch/>
        </p:blipFill>
        <p:spPr>
          <a:xfrm rot="16200000">
            <a:off x="3746785" y="-1148666"/>
            <a:ext cx="4968219" cy="999043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2.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3D90EAD-9466-2FE8-1261-22EF9CEC0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7473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2.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57120" cy="1448916"/>
          </a:xfrm>
        </p:spPr>
        <p:txBody>
          <a:bodyPr>
            <a:normAutofit fontScale="92500"/>
          </a:bodyPr>
          <a:lstStyle/>
          <a:p>
            <a:r>
              <a:rPr lang="fi-FI" dirty="0"/>
              <a:t>Nurjahduksen 2. muodon nurjahdusaallonpituus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voidaan määrittää laskennallisesti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859858"/>
              </p:ext>
            </p:extLst>
          </p:nvPr>
        </p:nvGraphicFramePr>
        <p:xfrm>
          <a:off x="1179513" y="3344863"/>
          <a:ext cx="454660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81280" imgH="2336760" progId="Equation.DSMT4">
                  <p:embed/>
                </p:oleObj>
              </mc:Choice>
              <mc:Fallback>
                <p:oleObj name="Equation" r:id="rId3" imgW="3581280" imgH="233676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3344863"/>
                        <a:ext cx="4546600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asen aaltosulje 1"/>
          <p:cNvSpPr/>
          <p:nvPr/>
        </p:nvSpPr>
        <p:spPr>
          <a:xfrm>
            <a:off x="2038865" y="3345447"/>
            <a:ext cx="259492" cy="1516938"/>
          </a:xfrm>
          <a:prstGeom prst="leftBrace">
            <a:avLst>
              <a:gd name="adj1" fmla="val 42816"/>
              <a:gd name="adj2" fmla="val 6825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671" y="2175872"/>
            <a:ext cx="4819142" cy="306957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B7A0CB6-F9B2-BC3C-63DC-212B27E95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936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NR-ristikkoyläpohja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150" y="3553316"/>
            <a:ext cx="5854048" cy="278569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2.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937790" cy="2511597"/>
          </a:xfrm>
        </p:spPr>
        <p:txBody>
          <a:bodyPr>
            <a:normAutofit/>
          </a:bodyPr>
          <a:lstStyle/>
          <a:p>
            <a:r>
              <a:rPr lang="fi-FI" dirty="0"/>
              <a:t>Moniaaltoinen nurjahdus voi alkaa mistä kohdasta tahansa, joten kaikki sauvan tuet tulee kiinnittää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endParaRPr lang="fi-FI" baseline="-25000" dirty="0"/>
          </a:p>
          <a:p>
            <a:r>
              <a:rPr lang="fi-FI" dirty="0"/>
              <a:t>Nurjahduksesta syntyy yksittäiseen tukeen 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, joka johdetaan nurjahdustuentasysteemille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652472"/>
              </p:ext>
            </p:extLst>
          </p:nvPr>
        </p:nvGraphicFramePr>
        <p:xfrm>
          <a:off x="1155700" y="3876675"/>
          <a:ext cx="3789363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84400" imgH="1511280" progId="Equation.DSMT4">
                  <p:embed/>
                </p:oleObj>
              </mc:Choice>
              <mc:Fallback>
                <p:oleObj name="Equation" r:id="rId4" imgW="2984400" imgH="15112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3876675"/>
                        <a:ext cx="3789363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D18F1D-8523-304C-7419-E2490D151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5680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2.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51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11042823" cy="1665160"/>
          </a:xfrm>
        </p:spPr>
        <p:txBody>
          <a:bodyPr>
            <a:normAutofit/>
          </a:bodyPr>
          <a:lstStyle/>
          <a:p>
            <a:r>
              <a:rPr lang="fi-FI" dirty="0"/>
              <a:t>Tasavälein vähintään neljästä </a:t>
            </a:r>
            <a:r>
              <a:rPr lang="fi-FI" dirty="0" err="1"/>
              <a:t>pisteesta</a:t>
            </a:r>
            <a:r>
              <a:rPr lang="fi-FI" dirty="0"/>
              <a:t> tuetun </a:t>
            </a:r>
            <a:r>
              <a:rPr lang="fi-FI" dirty="0" err="1"/>
              <a:t>yläpaarteen</a:t>
            </a:r>
            <a:r>
              <a:rPr lang="fi-FI" dirty="0"/>
              <a:t> nurjahduksesta syntyvää voimaa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voidaan pienentää kertoimella </a:t>
            </a:r>
            <a:r>
              <a:rPr lang="fi-FI" i="1" dirty="0" err="1"/>
              <a:t>k</a:t>
            </a:r>
            <a:r>
              <a:rPr lang="fi-FI" baseline="-25000" dirty="0" err="1"/>
              <a:t>S,red</a:t>
            </a:r>
            <a:endParaRPr lang="fi-FI" dirty="0"/>
          </a:p>
          <a:p>
            <a:r>
              <a:rPr lang="fi-FI" dirty="0"/>
              <a:t>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pienenee, kun pituudella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on enemmän kuin yksi nurjahdustuki </a:t>
            </a:r>
          </a:p>
          <a:p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628966"/>
              </p:ext>
            </p:extLst>
          </p:nvPr>
        </p:nvGraphicFramePr>
        <p:xfrm>
          <a:off x="1132576" y="3538739"/>
          <a:ext cx="4884737" cy="23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48040" imgH="1866600" progId="Equation.DSMT4">
                  <p:embed/>
                </p:oleObj>
              </mc:Choice>
              <mc:Fallback>
                <p:oleObj name="Equation" r:id="rId3" imgW="3848040" imgH="186660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2576" y="3538739"/>
                        <a:ext cx="4884737" cy="238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63" y="3995784"/>
            <a:ext cx="5320658" cy="177147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24C052-3D47-846D-74C0-E5B1A0B01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09011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6156" r="4894" b="6636"/>
          <a:stretch/>
        </p:blipFill>
        <p:spPr>
          <a:xfrm rot="16200000">
            <a:off x="7134033" y="930942"/>
            <a:ext cx="4182703" cy="56078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1110784" cy="1325563"/>
          </a:xfrm>
        </p:spPr>
        <p:txBody>
          <a:bodyPr/>
          <a:lstStyle/>
          <a:p>
            <a:r>
              <a:rPr lang="fi-FI" dirty="0"/>
              <a:t>Nurjahdustuentasysteemin kuormat (2. muoto)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sp>
        <p:nvSpPr>
          <p:cNvPr id="9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85816" cy="4756659"/>
          </a:xfrm>
        </p:spPr>
        <p:txBody>
          <a:bodyPr/>
          <a:lstStyle/>
          <a:p>
            <a:r>
              <a:rPr lang="fi-FI" sz="2600" dirty="0"/>
              <a:t>Nurjahdustuentasysteemille kertyy kuorma </a:t>
            </a:r>
            <a:r>
              <a:rPr lang="el-GR" sz="2600" dirty="0"/>
              <a:t>Σ</a:t>
            </a:r>
            <a:r>
              <a:rPr lang="fi-FI" sz="2600" i="1" dirty="0" err="1"/>
              <a:t>F</a:t>
            </a:r>
            <a:r>
              <a:rPr lang="fi-FI" sz="2600" baseline="-25000" dirty="0" err="1"/>
              <a:t>d,i</a:t>
            </a:r>
            <a:r>
              <a:rPr lang="fi-FI" sz="2600" dirty="0"/>
              <a:t> </a:t>
            </a:r>
            <a:r>
              <a:rPr lang="fi-FI" sz="2600" baseline="-25000" dirty="0"/>
              <a:t> </a:t>
            </a:r>
            <a:endParaRPr lang="fi-FI" sz="2600" dirty="0"/>
          </a:p>
          <a:p>
            <a:pPr lvl="1"/>
            <a:r>
              <a:rPr lang="fi-FI" dirty="0"/>
              <a:t>Nurjahdusaallonpituuden matkalla olevien nurjahdustukien voima (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tai </a:t>
            </a:r>
            <a:r>
              <a:rPr lang="fi-FI" i="1" dirty="0" err="1"/>
              <a:t>F</a:t>
            </a:r>
            <a:r>
              <a:rPr lang="fi-FI" baseline="-25000" dirty="0" err="1"/>
              <a:t>d,red</a:t>
            </a:r>
            <a:r>
              <a:rPr lang="fi-FI" dirty="0"/>
              <a:t>) </a:t>
            </a:r>
            <a:endParaRPr lang="fi-FI" baseline="-25000" dirty="0"/>
          </a:p>
          <a:p>
            <a:r>
              <a:rPr lang="fi-FI" sz="2600" dirty="0"/>
              <a:t>Nurjahdustuentasysteemille kertyvä kuorma </a:t>
            </a:r>
            <a:r>
              <a:rPr lang="el-GR" sz="2600" dirty="0"/>
              <a:t>Σ</a:t>
            </a:r>
            <a:r>
              <a:rPr lang="fi-FI" sz="2600" i="1" dirty="0" err="1"/>
              <a:t>F</a:t>
            </a:r>
            <a:r>
              <a:rPr lang="fi-FI" sz="2600" baseline="-25000" dirty="0" err="1"/>
              <a:t>d,i</a:t>
            </a:r>
            <a:r>
              <a:rPr lang="fi-FI" sz="2600" dirty="0"/>
              <a:t> kasvaa helposti hyvin suureksi, kun yhdellä nurjahdustuentasysteemillä jäykistetään useita rinnakkaisia ristikon </a:t>
            </a:r>
            <a:r>
              <a:rPr lang="fi-FI" sz="2600" dirty="0" err="1"/>
              <a:t>yläpaarteita</a:t>
            </a:r>
            <a:endParaRPr lang="fi-FI" sz="26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2BCD3C-BB1B-BF02-C4D5-6553728E8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1016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1832" r="4130" b="3393"/>
          <a:stretch/>
        </p:blipFill>
        <p:spPr>
          <a:xfrm rot="16200000">
            <a:off x="7038383" y="651786"/>
            <a:ext cx="4141213" cy="593536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0217" cy="1325563"/>
          </a:xfrm>
        </p:spPr>
        <p:txBody>
          <a:bodyPr/>
          <a:lstStyle/>
          <a:p>
            <a:r>
              <a:rPr lang="fi-FI" dirty="0"/>
              <a:t>Nurjahdustuentasysteemin siirtymä (2.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/>
              <a:t>Jokaisen nurjahdustuen tulee täyttää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dirty="0"/>
          </a:p>
          <a:p>
            <a:r>
              <a:rPr lang="fi-FI" dirty="0"/>
              <a:t>Jousijäykkyys tarkastellaan siirtymän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perusteella</a:t>
            </a:r>
          </a:p>
          <a:p>
            <a:pPr lvl="1"/>
            <a:r>
              <a:rPr lang="fi-FI" dirty="0"/>
              <a:t>Mitä suurempi siirtymä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, sitä löysempi tuki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90422"/>
              </p:ext>
            </p:extLst>
          </p:nvPr>
        </p:nvGraphicFramePr>
        <p:xfrm>
          <a:off x="1130300" y="4478338"/>
          <a:ext cx="4657725" cy="208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70200" imgH="1625400" progId="Equation.DSMT4">
                  <p:embed/>
                </p:oleObj>
              </mc:Choice>
              <mc:Fallback>
                <p:oleObj name="Equation" r:id="rId4" imgW="3670200" imgH="162540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4478338"/>
                        <a:ext cx="4657725" cy="208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551D5B-1C36-5C36-923B-05D71260C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097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Nurjahdustuentasysteemin kuormat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136511"/>
          </a:xfrm>
        </p:spPr>
        <p:txBody>
          <a:bodyPr>
            <a:normAutofit/>
          </a:bodyPr>
          <a:lstStyle/>
          <a:p>
            <a:r>
              <a:rPr lang="fi-FI" dirty="0"/>
              <a:t>Nurjahduksen 1. muoto (sis. lisävaakavoima ja tuulikuorma) aiheuttaa nurjahdustuentasysteemin osiin ja sen liitoksiin huomattavasti pienemmät voimat kuin nurjahduksen 2. muoto</a:t>
            </a:r>
          </a:p>
          <a:p>
            <a:pPr lvl="1"/>
            <a:r>
              <a:rPr lang="fi-FI" dirty="0"/>
              <a:t>Jäykistysjärjestelmän jännevälillä on paljon nurjahdustukia (esim. ruode), jotka vastaanottavat samansuuntaista voimaa</a:t>
            </a:r>
          </a:p>
          <a:p>
            <a:r>
              <a:rPr lang="fi-FI" dirty="0"/>
              <a:t>Nurjahduksen 2. muodon aallonpituus on niin lyhyt, että tavallisesti siihen mahtuu vain yksi nurjahdustuki (esim. ruode)</a:t>
            </a:r>
          </a:p>
          <a:p>
            <a:pPr lvl="1"/>
            <a:r>
              <a:rPr lang="fi-FI" dirty="0"/>
              <a:t>Yksi nurjahdustuki joutuu estämään nurjahduksen koko nurjahdusaallon matkalla, jolloin esimerkiksi nurjahdustuen liitosvoima kasvaa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9F5084-9FF8-E7BF-15F1-A9C3F8962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3023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Nurjahdustuentasysteemin kuormat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825624"/>
            <a:ext cx="10850217" cy="4494857"/>
          </a:xfrm>
        </p:spPr>
        <p:txBody>
          <a:bodyPr>
            <a:normAutofit/>
          </a:bodyPr>
          <a:lstStyle/>
          <a:p>
            <a:r>
              <a:rPr lang="fi-FI" dirty="0"/>
              <a:t>Mitä useammalta ristikolta voimia kerätään jäykisteelle, sitä haasteellisempaa on nurjahdustuentasysteemin mitoittaminen</a:t>
            </a:r>
          </a:p>
          <a:p>
            <a:pPr lvl="1"/>
            <a:r>
              <a:rPr lang="fi-FI" dirty="0"/>
              <a:t>Liitosvoimat kasvavat</a:t>
            </a:r>
          </a:p>
          <a:p>
            <a:pPr lvl="1"/>
            <a:r>
              <a:rPr lang="fi-FI" dirty="0"/>
              <a:t>Tuentasysteemin osien voimat kasvavat</a:t>
            </a:r>
          </a:p>
          <a:p>
            <a:pPr lvl="1"/>
            <a:r>
              <a:rPr lang="fi-FI" dirty="0"/>
              <a:t>Tuentasysteemin siirtymät kasvavat, jolloin tuentasysteemin jäykkyyttä tulee lisätä</a:t>
            </a:r>
          </a:p>
          <a:p>
            <a:r>
              <a:rPr lang="fi-FI" dirty="0"/>
              <a:t>S-nurjahdus tulisi estää ristikkokohtaisesti eikä kerätä voimia usealta ristikolta jäykisteille</a:t>
            </a:r>
          </a:p>
          <a:p>
            <a:pPr lvl="1"/>
            <a:r>
              <a:rPr lang="fi-FI" dirty="0"/>
              <a:t>Liitosvoimat pienenevät </a:t>
            </a:r>
          </a:p>
          <a:p>
            <a:pPr lvl="1"/>
            <a:r>
              <a:rPr lang="fi-FI" dirty="0"/>
              <a:t>Siirtymät pienenevät, jolloin jousijäykkyysehto </a:t>
            </a:r>
            <a:r>
              <a:rPr lang="fi-FI" i="1" dirty="0"/>
              <a:t>C </a:t>
            </a:r>
            <a:r>
              <a:rPr lang="fi-FI" dirty="0"/>
              <a:t>helpompi toteuttaa</a:t>
            </a:r>
          </a:p>
          <a:p>
            <a:pPr lvl="1"/>
            <a:r>
              <a:rPr lang="fi-FI" dirty="0"/>
              <a:t>Tuentasysteemin osien koko pienenee</a:t>
            </a:r>
          </a:p>
          <a:p>
            <a:pPr lvl="1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3ED50B6-AEA2-59FA-DFFA-04AD9036D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856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kokonaisjäykistys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5749"/>
          </a:xfrm>
        </p:spPr>
        <p:txBody>
          <a:bodyPr>
            <a:normAutofit/>
          </a:bodyPr>
          <a:lstStyle/>
          <a:p>
            <a:r>
              <a:rPr lang="fi-FI" dirty="0"/>
              <a:t>NR-pukkijäykistyksellä saadaan mm. seuraavat edut</a:t>
            </a:r>
          </a:p>
          <a:p>
            <a:pPr lvl="1"/>
            <a:r>
              <a:rPr lang="fi-FI" dirty="0"/>
              <a:t>NR-pukit toimivat myös työaikaisena jäykisteenä</a:t>
            </a:r>
          </a:p>
          <a:p>
            <a:pPr lvl="1"/>
            <a:r>
              <a:rPr lang="fi-FI" dirty="0"/>
              <a:t>Yksinkertainen suunnitella</a:t>
            </a:r>
          </a:p>
          <a:p>
            <a:pPr lvl="1"/>
            <a:r>
              <a:rPr lang="fi-FI" dirty="0"/>
              <a:t>Yksinkertainen toteuttaa</a:t>
            </a:r>
          </a:p>
          <a:p>
            <a:r>
              <a:rPr lang="fi-FI" dirty="0"/>
              <a:t>NR-pukit toimivat </a:t>
            </a:r>
            <a:r>
              <a:rPr lang="fi-FI" dirty="0" err="1"/>
              <a:t>yläpaarteen</a:t>
            </a:r>
            <a:r>
              <a:rPr lang="fi-FI" dirty="0"/>
              <a:t> vaakatukina, joiden välillä </a:t>
            </a:r>
            <a:r>
              <a:rPr lang="fi-FI" dirty="0" err="1"/>
              <a:t>yläpaarre</a:t>
            </a:r>
            <a:r>
              <a:rPr lang="fi-FI" dirty="0"/>
              <a:t> jäykistetään esimerkiksi </a:t>
            </a:r>
            <a:r>
              <a:rPr lang="fi-FI" dirty="0" err="1"/>
              <a:t>yläpaarteen</a:t>
            </a:r>
            <a:r>
              <a:rPr lang="fi-FI" dirty="0"/>
              <a:t> päällä olevalla laudalla tai soirolla</a:t>
            </a:r>
          </a:p>
          <a:p>
            <a:pPr lvl="1"/>
            <a:r>
              <a:rPr lang="fi-FI" dirty="0"/>
              <a:t>Nurjahduksen 1. ja 2. muoto estetään ristikkokohtaisesti samalla jäykistyssysteemillä</a:t>
            </a:r>
          </a:p>
          <a:p>
            <a:pPr lvl="1"/>
            <a:r>
              <a:rPr lang="fi-FI" dirty="0"/>
              <a:t>Lisävaakavoima ja vesikattotason tuulikuorma vastaanotetaan myös edellä kuvatulla jäykistyssysteemillä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B5A81D3-6A5A-9CD4-C804-44FA488B0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1373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18" y="1383162"/>
            <a:ext cx="8754763" cy="4914955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894421" y="1412638"/>
            <a:ext cx="40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jäykiste NR-pukkien välillä</a:t>
            </a:r>
          </a:p>
        </p:txBody>
      </p:sp>
      <p:cxnSp>
        <p:nvCxnSpPr>
          <p:cNvPr id="7" name="Suora nuoliyhdysviiva 6"/>
          <p:cNvCxnSpPr/>
          <p:nvPr/>
        </p:nvCxnSpPr>
        <p:spPr>
          <a:xfrm>
            <a:off x="7735330" y="1597304"/>
            <a:ext cx="0" cy="707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7735330" y="1597304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D5F6A3-1692-C02A-DCC5-BB0D041D3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7505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96" y="1383162"/>
            <a:ext cx="8754763" cy="491495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sp>
        <p:nvSpPr>
          <p:cNvPr id="14" name="Tekstiruutu 13"/>
          <p:cNvSpPr txBox="1"/>
          <p:nvPr/>
        </p:nvSpPr>
        <p:spPr>
          <a:xfrm>
            <a:off x="8326907" y="1896970"/>
            <a:ext cx="297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Jäykisteen jatkoksen kohdalla</a:t>
            </a:r>
          </a:p>
          <a:p>
            <a:r>
              <a:rPr lang="fi-FI" dirty="0"/>
              <a:t>tarvitaan NR-pukit</a:t>
            </a:r>
          </a:p>
        </p:txBody>
      </p:sp>
      <p:cxnSp>
        <p:nvCxnSpPr>
          <p:cNvPr id="15" name="Suora nuoliyhdysviiva 14"/>
          <p:cNvCxnSpPr/>
          <p:nvPr/>
        </p:nvCxnSpPr>
        <p:spPr>
          <a:xfrm>
            <a:off x="8167816" y="2082838"/>
            <a:ext cx="0" cy="431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/>
          <p:cNvCxnSpPr/>
          <p:nvPr/>
        </p:nvCxnSpPr>
        <p:spPr>
          <a:xfrm>
            <a:off x="8167816" y="2081636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6"/>
          <p:cNvSpPr txBox="1"/>
          <p:nvPr/>
        </p:nvSpPr>
        <p:spPr>
          <a:xfrm>
            <a:off x="7894421" y="1412638"/>
            <a:ext cx="40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jäykiste NR-pukkien välillä</a:t>
            </a:r>
          </a:p>
        </p:txBody>
      </p:sp>
      <p:cxnSp>
        <p:nvCxnSpPr>
          <p:cNvPr id="18" name="Suora nuoliyhdysviiva 17"/>
          <p:cNvCxnSpPr/>
          <p:nvPr/>
        </p:nvCxnSpPr>
        <p:spPr>
          <a:xfrm>
            <a:off x="7735330" y="1597304"/>
            <a:ext cx="0" cy="707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/>
          <p:cNvCxnSpPr/>
          <p:nvPr/>
        </p:nvCxnSpPr>
        <p:spPr>
          <a:xfrm>
            <a:off x="7735330" y="1597304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A7C2AE-B4D8-8D56-2953-B9C90A210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4171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1650657" y="1562032"/>
            <a:ext cx="8877300" cy="4634884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946703" y="1559052"/>
            <a:ext cx="40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jäykiste NR-pukkien välillä</a:t>
            </a:r>
          </a:p>
        </p:txBody>
      </p:sp>
      <p:cxnSp>
        <p:nvCxnSpPr>
          <p:cNvPr id="10" name="Suora nuoliyhdysviiva 9"/>
          <p:cNvCxnSpPr/>
          <p:nvPr/>
        </p:nvCxnSpPr>
        <p:spPr>
          <a:xfrm>
            <a:off x="5830332" y="1743718"/>
            <a:ext cx="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>
            <a:off x="5661455" y="1743718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B1141BD-7DCC-FCDF-670F-D650F9046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891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Naulalevyrakenteet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26895"/>
          </a:xfrm>
        </p:spPr>
        <p:txBody>
          <a:bodyPr>
            <a:normAutofit/>
          </a:bodyPr>
          <a:lstStyle/>
          <a:p>
            <a:r>
              <a:rPr lang="fi-FI" dirty="0"/>
              <a:t>Naulalevy on keksitty 1950-luvulla Yhdysvalloissa</a:t>
            </a:r>
          </a:p>
          <a:p>
            <a:r>
              <a:rPr lang="fi-FI" dirty="0"/>
              <a:t>Naulalevy on 1,0…1,3 mm paksusta sinkitystä teräslevystä meistämällä (stanssaamalla) valmistettu liitin</a:t>
            </a:r>
          </a:p>
          <a:p>
            <a:r>
              <a:rPr lang="fi-FI" dirty="0"/>
              <a:t>Naulalevyn piikkien pituus vaihtelee välillä 8…14 mm</a:t>
            </a:r>
          </a:p>
          <a:p>
            <a:r>
              <a:rPr lang="fi-FI" dirty="0"/>
              <a:t>Naulalevyjä valmistetaan myös haponkestävästä teräslevystä (erikoistuote)</a:t>
            </a:r>
          </a:p>
          <a:p>
            <a:r>
              <a:rPr lang="fi-FI" dirty="0"/>
              <a:t>Naulalevyrakenteella tarkoitetaan naulalevyliitoksin koottua puurakennetta (lyhenne NR = NaulalevyRakenne)</a:t>
            </a:r>
          </a:p>
          <a:p>
            <a:r>
              <a:rPr lang="fi-FI" dirty="0"/>
              <a:t>NR-ristikoiden teollinen valmistus alkoi Suomessa 1970-luvulla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20AF90B-27D1-0FD4-8819-5D940570E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79055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1656835" y="1562030"/>
            <a:ext cx="8877300" cy="465342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6961487" y="1559052"/>
            <a:ext cx="297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Jäykisteen jatkoksen kohdalla</a:t>
            </a:r>
          </a:p>
          <a:p>
            <a:r>
              <a:rPr lang="fi-FI" dirty="0"/>
              <a:t>tarvitaan NR-pukit</a:t>
            </a:r>
          </a:p>
        </p:txBody>
      </p:sp>
      <p:cxnSp>
        <p:nvCxnSpPr>
          <p:cNvPr id="7" name="Suora nuoliyhdysviiva 6"/>
          <p:cNvCxnSpPr/>
          <p:nvPr/>
        </p:nvCxnSpPr>
        <p:spPr>
          <a:xfrm>
            <a:off x="6802396" y="1744920"/>
            <a:ext cx="0" cy="541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/>
          <p:cNvCxnSpPr/>
          <p:nvPr/>
        </p:nvCxnSpPr>
        <p:spPr>
          <a:xfrm>
            <a:off x="6802396" y="1743718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ruutu 9"/>
          <p:cNvSpPr txBox="1"/>
          <p:nvPr/>
        </p:nvSpPr>
        <p:spPr>
          <a:xfrm>
            <a:off x="1946703" y="1559052"/>
            <a:ext cx="40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jäykiste NR-pukkien välillä</a:t>
            </a:r>
          </a:p>
        </p:txBody>
      </p:sp>
      <p:cxnSp>
        <p:nvCxnSpPr>
          <p:cNvPr id="12" name="Suora nuoliyhdysviiva 11"/>
          <p:cNvCxnSpPr/>
          <p:nvPr/>
        </p:nvCxnSpPr>
        <p:spPr>
          <a:xfrm>
            <a:off x="5830332" y="1743718"/>
            <a:ext cx="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5661455" y="1743718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D921680-EA3C-5C68-4112-D8D9FF86F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1084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päällä oleva lauta tai soiro toimii jäykisteenä NR-pukkien välillä</a:t>
            </a:r>
          </a:p>
          <a:p>
            <a:r>
              <a:rPr lang="fi-FI" dirty="0" err="1"/>
              <a:t>Yläpaarteen</a:t>
            </a:r>
            <a:r>
              <a:rPr lang="fi-FI" dirty="0"/>
              <a:t> jäykiste vastaanottaa jäykistyskuorman </a:t>
            </a:r>
            <a:r>
              <a:rPr lang="fi-FI" i="1" dirty="0" err="1"/>
              <a:t>q</a:t>
            </a:r>
            <a:r>
              <a:rPr lang="fi-FI" baseline="-25000" dirty="0" err="1"/>
              <a:t>d,i</a:t>
            </a:r>
            <a:r>
              <a:rPr lang="fi-FI" dirty="0"/>
              <a:t> ristikkokohtaisesti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t="4234" r="19628" b="6852"/>
          <a:stretch/>
        </p:blipFill>
        <p:spPr>
          <a:xfrm>
            <a:off x="5994841" y="1354031"/>
            <a:ext cx="5917074" cy="496027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8390A48-044A-BAFE-D5F9-783847457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1471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4235" r="19730" b="6672"/>
          <a:stretch/>
        </p:blipFill>
        <p:spPr>
          <a:xfrm>
            <a:off x="6031912" y="1354031"/>
            <a:ext cx="5867647" cy="497113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päällä oleva lauta tai soiro toimii jäykisteenä NR-pukkien välillä</a:t>
            </a:r>
          </a:p>
          <a:p>
            <a:r>
              <a:rPr lang="fi-FI" dirty="0" err="1"/>
              <a:t>Yläpaarteen</a:t>
            </a:r>
            <a:r>
              <a:rPr lang="fi-FI" dirty="0"/>
              <a:t> jäykiste vastaanottaa jäykistyskuorman </a:t>
            </a:r>
            <a:r>
              <a:rPr lang="fi-FI" i="1" dirty="0" err="1"/>
              <a:t>q</a:t>
            </a:r>
            <a:r>
              <a:rPr lang="fi-FI" baseline="-25000" dirty="0" err="1"/>
              <a:t>H,d,i</a:t>
            </a:r>
            <a:r>
              <a:rPr lang="fi-FI" dirty="0"/>
              <a:t> ristikkokohtaisesti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529B2C-3E79-4C4A-4E5B-8E15AB323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51847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4145" r="19680" b="6672"/>
          <a:stretch/>
        </p:blipFill>
        <p:spPr>
          <a:xfrm>
            <a:off x="6028041" y="1354031"/>
            <a:ext cx="5876704" cy="497957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päällä oleva lauta tai soiro toimii jäykisteenä NR-pukkien välillä</a:t>
            </a:r>
          </a:p>
          <a:p>
            <a:r>
              <a:rPr lang="fi-FI" dirty="0" err="1"/>
              <a:t>Yläpaarteen</a:t>
            </a:r>
            <a:r>
              <a:rPr lang="fi-FI" dirty="0"/>
              <a:t> jäykisteet vastaanottavat vesikaton tasossa olevan tuulikuorman </a:t>
            </a:r>
            <a:r>
              <a:rPr lang="fi-FI" i="1" dirty="0" err="1"/>
              <a:t>q</a:t>
            </a:r>
            <a:r>
              <a:rPr lang="fi-FI" baseline="-25000" dirty="0" err="1"/>
              <a:t>w,d</a:t>
            </a:r>
            <a:endParaRPr lang="fi-FI" baseline="-25000" dirty="0"/>
          </a:p>
          <a:p>
            <a:r>
              <a:rPr lang="fi-FI" dirty="0"/>
              <a:t>Ruoteet välittävät tuulikuorman jäykisteille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BAF750B-E696-2153-42A4-EF7D03631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4017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6" t="4506" r="19882" b="6853"/>
          <a:stretch/>
        </p:blipFill>
        <p:spPr>
          <a:xfrm>
            <a:off x="6035171" y="1363670"/>
            <a:ext cx="5845200" cy="495681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päällä oleva lauta tai soiro toimii jäykisteenä NR-pukkien välillä</a:t>
            </a:r>
          </a:p>
          <a:p>
            <a:r>
              <a:rPr lang="fi-FI" dirty="0" err="1"/>
              <a:t>Yläpaarteen</a:t>
            </a:r>
            <a:r>
              <a:rPr lang="fi-FI" dirty="0"/>
              <a:t> jäykiste vastaanottaa S-nurjahduksesta syntyvät voimat </a:t>
            </a:r>
            <a:r>
              <a:rPr lang="fi-FI" i="1" dirty="0" err="1"/>
              <a:t>F</a:t>
            </a:r>
            <a:r>
              <a:rPr lang="fi-FI" baseline="-25000" dirty="0" err="1"/>
              <a:t>d,i</a:t>
            </a:r>
            <a:r>
              <a:rPr lang="fi-FI" dirty="0"/>
              <a:t> ristikkokohtaisesti, joten jäykisteen liitosvoimat pysyvät suhteellisen pieninä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2525598-D51D-EAEC-2601-699332473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7114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lisävoimat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sp>
        <p:nvSpPr>
          <p:cNvPr id="6" name="Sisällön paikkamerkki 4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4821194" cy="4809954"/>
          </a:xfrm>
        </p:spPr>
        <p:txBody>
          <a:bodyPr>
            <a:normAutofit/>
          </a:bodyPr>
          <a:lstStyle/>
          <a:p>
            <a:r>
              <a:rPr lang="fi-FI" dirty="0"/>
              <a:t>Jäykistävät NR-pukit voidaan suunnitella kaikkiin ristikkoväleihin</a:t>
            </a:r>
          </a:p>
          <a:p>
            <a:r>
              <a:rPr lang="fi-FI" dirty="0"/>
              <a:t>Vaihtoehtoisesti jäykistävät NR-pukit voidaan suunnitella vain joihinkin ristikkoväleihin</a:t>
            </a:r>
          </a:p>
          <a:p>
            <a:pPr lvl="1"/>
            <a:r>
              <a:rPr lang="fi-FI" dirty="0"/>
              <a:t>Jäykistävät NR-pukit aiheuttavat NR-ristikoihin pystysuuntaisen lisävoiman</a:t>
            </a:r>
          </a:p>
          <a:p>
            <a:pPr lvl="1"/>
            <a:r>
              <a:rPr lang="fi-FI" dirty="0"/>
              <a:t>Lisävoimat esitetään NR-suunnittelijalle ristikoiden tilauskaavioissa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6402" r="18209" b="10103"/>
          <a:stretch/>
        </p:blipFill>
        <p:spPr>
          <a:xfrm>
            <a:off x="5640861" y="1439774"/>
            <a:ext cx="6441685" cy="45038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B2F892F-7D00-A42E-09A1-D10DA3CA8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85819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2" y="1616548"/>
            <a:ext cx="5789140" cy="434185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NR-pukkijäykistyksestä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4429409" y="5741954"/>
            <a:ext cx="1625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7" name="Picture 2" descr="DSC026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12" y="1616548"/>
            <a:ext cx="5789140" cy="434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10294749" y="5741954"/>
            <a:ext cx="1625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90BBA0C-D9C2-6E77-10CD-4AD925406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88165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jäykisteen kiinnitys (1.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47321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päällä oleva jäykiste kiinnitetään voimalle </a:t>
            </a:r>
            <a:r>
              <a:rPr lang="fi-FI" i="1" dirty="0" err="1"/>
              <a:t>A</a:t>
            </a:r>
            <a:r>
              <a:rPr lang="fi-FI" baseline="-25000" dirty="0" err="1"/>
              <a:t>d</a:t>
            </a:r>
            <a:r>
              <a:rPr lang="fi-FI" dirty="0"/>
              <a:t> = </a:t>
            </a:r>
            <a:r>
              <a:rPr lang="fi-FI" i="1" dirty="0" err="1"/>
              <a:t>B</a:t>
            </a:r>
            <a:r>
              <a:rPr lang="fi-FI" baseline="-25000" dirty="0" err="1"/>
              <a:t>d</a:t>
            </a:r>
            <a:endParaRPr lang="fi-FI" baseline="-2500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533" y="2445639"/>
            <a:ext cx="6976933" cy="387557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FF92D44-26DF-34A1-6748-8C141600C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42033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533" y="3128463"/>
            <a:ext cx="6976933" cy="301632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jäykisteen kiinnitys (2.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624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päällä oleva jäykiste kiinnitetään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tai </a:t>
            </a:r>
            <a:r>
              <a:rPr lang="fi-FI" i="1" dirty="0" err="1"/>
              <a:t>F</a:t>
            </a:r>
            <a:r>
              <a:rPr lang="fi-FI" baseline="-25000" dirty="0" err="1"/>
              <a:t>d,red</a:t>
            </a:r>
            <a:endParaRPr lang="fi-FI" baseline="-25000" dirty="0"/>
          </a:p>
          <a:p>
            <a:r>
              <a:rPr lang="fi-FI" dirty="0"/>
              <a:t>Jäykisteen päässä voima puolittuu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777EC8D-28A0-CDF6-E9DC-E32B413EC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2948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8658" r="14713" b="6583"/>
          <a:stretch/>
        </p:blipFill>
        <p:spPr>
          <a:xfrm>
            <a:off x="5721179" y="1770283"/>
            <a:ext cx="6299238" cy="399391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NR-pukin vaakasiirtymä (1.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5018902" cy="4809954"/>
          </a:xfrm>
        </p:spPr>
        <p:txBody>
          <a:bodyPr>
            <a:normAutofit/>
          </a:bodyPr>
          <a:lstStyle/>
          <a:p>
            <a:r>
              <a:rPr lang="fi-FI" dirty="0"/>
              <a:t>NR-pukin lopputilan sallittu vaakasiirtymä </a:t>
            </a:r>
            <a:r>
              <a:rPr lang="fi-FI" i="1" dirty="0"/>
              <a:t>u</a:t>
            </a:r>
            <a:r>
              <a:rPr lang="fi-FI" baseline="-25000" dirty="0"/>
              <a:t>fin,1</a:t>
            </a:r>
            <a:r>
              <a:rPr lang="fi-FI" dirty="0"/>
              <a:t> määräytyy murtorajatilan taipumarajan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perusteella </a:t>
            </a:r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i="1" dirty="0"/>
          </a:p>
        </p:txBody>
      </p:sp>
      <p:graphicFrame>
        <p:nvGraphicFramePr>
          <p:cNvPr id="10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936389"/>
              </p:ext>
            </p:extLst>
          </p:nvPr>
        </p:nvGraphicFramePr>
        <p:xfrm>
          <a:off x="1179555" y="3767239"/>
          <a:ext cx="14478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66680" imgH="393480" progId="Equation.DSMT4">
                  <p:embed/>
                </p:oleObj>
              </mc:Choice>
              <mc:Fallback>
                <p:oleObj name="Equation" r:id="rId4" imgW="1066680" imgH="393480" progId="Equation.DSMT4">
                  <p:embed/>
                  <p:pic>
                    <p:nvPicPr>
                      <p:cNvPr id="10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55" y="3767239"/>
                        <a:ext cx="14478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2245A8C-BBF1-D56E-2006-3D23C58C7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537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naulalevyistä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1040" name="Picture 16" descr="TOP-W® - MiTek Suo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5" y="1940042"/>
            <a:ext cx="6578790" cy="38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iruutu 11"/>
          <p:cNvSpPr txBox="1"/>
          <p:nvPr/>
        </p:nvSpPr>
        <p:spPr>
          <a:xfrm>
            <a:off x="6195009" y="5621588"/>
            <a:ext cx="1007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Mitek</a:t>
            </a:r>
            <a:r>
              <a:rPr lang="fi-FI" sz="800" dirty="0"/>
              <a:t> Oy</a:t>
            </a:r>
          </a:p>
        </p:txBody>
      </p:sp>
      <p:pic>
        <p:nvPicPr>
          <p:cNvPr id="1046" name="Picture 22" descr="Uutiset - MiTek Suo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41" y="1940042"/>
            <a:ext cx="3896990" cy="38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iruutu 18"/>
          <p:cNvSpPr txBox="1"/>
          <p:nvPr/>
        </p:nvSpPr>
        <p:spPr>
          <a:xfrm>
            <a:off x="10528343" y="5621588"/>
            <a:ext cx="1007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Mitek</a:t>
            </a:r>
            <a:r>
              <a:rPr lang="fi-FI" sz="800" dirty="0"/>
              <a:t> Oy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F59C3C2-9FE4-EF95-1390-D3E4BAF98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9105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9741" r="15979" b="8839"/>
          <a:stretch/>
        </p:blipFill>
        <p:spPr>
          <a:xfrm>
            <a:off x="5733536" y="1748634"/>
            <a:ext cx="6286882" cy="400478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NR-pukin vaakasiirtymä (2.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4895334" cy="4809954"/>
          </a:xfrm>
        </p:spPr>
        <p:txBody>
          <a:bodyPr>
            <a:normAutofit/>
          </a:bodyPr>
          <a:lstStyle/>
          <a:p>
            <a:r>
              <a:rPr lang="fi-FI" dirty="0"/>
              <a:t>NR-pukin lopputilan sallittu vaakasiirtymä </a:t>
            </a:r>
            <a:r>
              <a:rPr lang="fi-FI" i="1" dirty="0"/>
              <a:t>u</a:t>
            </a:r>
            <a:r>
              <a:rPr lang="fi-FI" baseline="-25000" dirty="0"/>
              <a:t>fin,2</a:t>
            </a:r>
            <a:r>
              <a:rPr lang="fi-FI" dirty="0"/>
              <a:t> määräytyy seuraavien muuttujien perusteella </a:t>
            </a:r>
          </a:p>
          <a:p>
            <a:pPr lvl="1"/>
            <a:r>
              <a:rPr lang="fi-FI" dirty="0"/>
              <a:t>Tuen jousijäykkyysvaatimus </a:t>
            </a:r>
            <a:r>
              <a:rPr lang="fi-FI" i="1" dirty="0"/>
              <a:t>C </a:t>
            </a:r>
          </a:p>
          <a:p>
            <a:pPr lvl="1"/>
            <a:r>
              <a:rPr lang="fi-FI" dirty="0"/>
              <a:t>NR-pukin kohdalla vaikuttava 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, </a:t>
            </a:r>
            <a:r>
              <a:rPr lang="fi-FI" i="1" dirty="0" err="1"/>
              <a:t>F</a:t>
            </a:r>
            <a:r>
              <a:rPr lang="fi-FI" baseline="-25000" dirty="0" err="1"/>
              <a:t>d,red</a:t>
            </a:r>
            <a:r>
              <a:rPr lang="fi-FI" dirty="0"/>
              <a:t>,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/2, </a:t>
            </a:r>
            <a:r>
              <a:rPr lang="fi-FI" i="1" dirty="0" err="1"/>
              <a:t>F</a:t>
            </a:r>
            <a:r>
              <a:rPr lang="fi-FI" baseline="-25000" dirty="0" err="1"/>
              <a:t>d,red</a:t>
            </a:r>
            <a:r>
              <a:rPr lang="fi-FI" dirty="0"/>
              <a:t>/2</a:t>
            </a:r>
          </a:p>
          <a:p>
            <a:pPr lvl="1"/>
            <a:endParaRPr lang="fi-FI" i="1" dirty="0"/>
          </a:p>
        </p:txBody>
      </p:sp>
      <p:graphicFrame>
        <p:nvGraphicFramePr>
          <p:cNvPr id="10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990141"/>
              </p:ext>
            </p:extLst>
          </p:nvPr>
        </p:nvGraphicFramePr>
        <p:xfrm>
          <a:off x="1164923" y="4927472"/>
          <a:ext cx="4068763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97000" imgH="393480" progId="Equation.DSMT4">
                  <p:embed/>
                </p:oleObj>
              </mc:Choice>
              <mc:Fallback>
                <p:oleObj name="Equation" r:id="rId4" imgW="2997000" imgH="393480" progId="Equation.DSMT4">
                  <p:embed/>
                  <p:pic>
                    <p:nvPicPr>
                      <p:cNvPr id="10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4923" y="4927472"/>
                        <a:ext cx="4068763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65D50A6-2425-01F4-2D59-B09B602AA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41586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räystäsrakenteesta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52" y="1365420"/>
            <a:ext cx="5190295" cy="494657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C47D906-4DF8-2A22-58B9-FCCEE4B32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98977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 kokonaisjäykistysmenetelmät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9726827" cy="4351338"/>
          </a:xfrm>
        </p:spPr>
        <p:txBody>
          <a:bodyPr/>
          <a:lstStyle/>
          <a:p>
            <a:r>
              <a:rPr lang="fi-FI" dirty="0"/>
              <a:t>NR-ristikkoyläpohjan kokonaisjäykistys voidaan toteuttaa myös seuraavilla menetelmillä</a:t>
            </a:r>
          </a:p>
          <a:p>
            <a:pPr lvl="1"/>
            <a:r>
              <a:rPr lang="fi-FI" dirty="0" err="1"/>
              <a:t>Yläpaarteiden</a:t>
            </a:r>
            <a:r>
              <a:rPr lang="fi-FI" dirty="0"/>
              <a:t> välissä olevilla jäykisteristikoilla</a:t>
            </a:r>
          </a:p>
          <a:p>
            <a:pPr lvl="1"/>
            <a:r>
              <a:rPr lang="fi-FI" dirty="0" err="1"/>
              <a:t>Yläpaarteiden</a:t>
            </a:r>
            <a:r>
              <a:rPr lang="fi-FI" dirty="0"/>
              <a:t> päällä olevalla levyjäykisteellä (vesikatteen aluslevytys)</a:t>
            </a:r>
          </a:p>
          <a:p>
            <a:pPr lvl="1"/>
            <a:r>
              <a:rPr lang="fi-FI" dirty="0"/>
              <a:t>Vinolaudoituksella </a:t>
            </a:r>
            <a:r>
              <a:rPr lang="fi-FI" dirty="0" err="1"/>
              <a:t>yläpaarteiden</a:t>
            </a:r>
            <a:r>
              <a:rPr lang="fi-FI" dirty="0"/>
              <a:t> </a:t>
            </a:r>
            <a:r>
              <a:rPr lang="fi-FI" dirty="0" err="1"/>
              <a:t>ylä</a:t>
            </a:r>
            <a:r>
              <a:rPr lang="fi-FI" dirty="0"/>
              <a:t>- tai alapinnassa</a:t>
            </a:r>
          </a:p>
          <a:p>
            <a:r>
              <a:rPr lang="fi-FI" dirty="0" err="1"/>
              <a:t>Yläpaarteen</a:t>
            </a:r>
            <a:r>
              <a:rPr lang="fi-FI" dirty="0"/>
              <a:t> päällä olevaa ponttilaudoitusta ei voida käyttää jäykisteenä levyjäykisteen tavoin (poikkeuksena vinolaudoitus)</a:t>
            </a:r>
          </a:p>
          <a:p>
            <a:pPr lvl="1"/>
            <a:r>
              <a:rPr lang="fi-FI" dirty="0"/>
              <a:t>Lautojen väliset ponttisaumat eivät vastaanota leikkausvoimaa, joten laudoitus ei muodosta levyjäykistettä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8C5BB1-4DF8-1AD5-DAEC-FFA4512D0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58334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Jäykisteristikot </a:t>
            </a:r>
            <a:r>
              <a:rPr lang="fi-FI" dirty="0" err="1"/>
              <a:t>yläpaarteiden</a:t>
            </a:r>
            <a:r>
              <a:rPr lang="fi-FI" dirty="0"/>
              <a:t> välissä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73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5494637" cy="4945880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tasossa olevat vaakakuormat johdetaan ruoteiden avulla </a:t>
            </a:r>
            <a:r>
              <a:rPr lang="fi-FI" dirty="0" err="1"/>
              <a:t>yläpaarteiden</a:t>
            </a:r>
            <a:r>
              <a:rPr lang="fi-FI" dirty="0"/>
              <a:t> välissä oleville NR-jäykisteristikoille</a:t>
            </a:r>
          </a:p>
          <a:p>
            <a:r>
              <a:rPr lang="fi-FI" dirty="0"/>
              <a:t>Jäykistyssysteemissä merkittäviä mitoittavia seikkoja ovat seuraavat</a:t>
            </a:r>
          </a:p>
          <a:p>
            <a:pPr lvl="1"/>
            <a:r>
              <a:rPr lang="fi-FI" dirty="0"/>
              <a:t>Ruoteiden kestävyys</a:t>
            </a:r>
          </a:p>
          <a:p>
            <a:pPr lvl="1"/>
            <a:r>
              <a:rPr lang="fi-FI" dirty="0"/>
              <a:t>Ruoteiden liitosten kestävyys</a:t>
            </a:r>
          </a:p>
          <a:p>
            <a:pPr lvl="1"/>
            <a:r>
              <a:rPr lang="fi-FI" dirty="0"/>
              <a:t>Ruoteiden jatkosten toteutus</a:t>
            </a:r>
          </a:p>
          <a:p>
            <a:pPr lvl="1"/>
            <a:r>
              <a:rPr lang="fi-FI" dirty="0"/>
              <a:t>Ruodeliitosten siirtymät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1527" r="17197" b="2882"/>
          <a:stretch/>
        </p:blipFill>
        <p:spPr>
          <a:xfrm>
            <a:off x="6376088" y="1800908"/>
            <a:ext cx="5685979" cy="406854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1FA343F-4CAB-F045-4961-84304C650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26647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 </a:t>
            </a:r>
            <a:r>
              <a:rPr lang="fi-FI" dirty="0" err="1"/>
              <a:t>yläpaarteiden</a:t>
            </a:r>
            <a:r>
              <a:rPr lang="fi-FI" dirty="0"/>
              <a:t> päällä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74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4075" r="7314" b="13622"/>
          <a:stretch/>
        </p:blipFill>
        <p:spPr>
          <a:xfrm>
            <a:off x="1244943" y="1630767"/>
            <a:ext cx="9702114" cy="463410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8A37BF-E917-9F63-D8D3-200DB244A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85277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Levyjäykisteen suunnittelussa huomioitavaa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75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9726827" cy="4686386"/>
          </a:xfrm>
        </p:spPr>
        <p:txBody>
          <a:bodyPr>
            <a:normAutofit/>
          </a:bodyPr>
          <a:lstStyle/>
          <a:p>
            <a:r>
              <a:rPr lang="fi-FI" dirty="0"/>
              <a:t>Levyjäykisteen reunassa tulee olla </a:t>
            </a:r>
            <a:r>
              <a:rPr lang="fi-FI" dirty="0" err="1"/>
              <a:t>paarre</a:t>
            </a:r>
            <a:r>
              <a:rPr lang="fi-FI" dirty="0"/>
              <a:t>, joka vastaanottaa levyjäykisteen momentin</a:t>
            </a:r>
          </a:p>
          <a:p>
            <a:pPr lvl="1"/>
            <a:r>
              <a:rPr lang="fi-FI" dirty="0"/>
              <a:t>Haasteellinen toteuttaa NR-ristikoiden tukien suuntaisella sivulla</a:t>
            </a:r>
          </a:p>
          <a:p>
            <a:r>
              <a:rPr lang="fi-FI" dirty="0"/>
              <a:t>Levyt voidaan kiinnittää vain NR-ristikoihin, joten jäykistävässä levyssä on kiinnittämättömiä reunoja</a:t>
            </a:r>
          </a:p>
          <a:p>
            <a:pPr lvl="1"/>
            <a:r>
              <a:rPr lang="fi-FI" dirty="0"/>
              <a:t>Jäykistyskapasiteetti pienenee</a:t>
            </a:r>
          </a:p>
          <a:p>
            <a:pPr lvl="1"/>
            <a:r>
              <a:rPr lang="fi-FI" dirty="0"/>
              <a:t>Siirtymä kasvaa</a:t>
            </a:r>
          </a:p>
          <a:p>
            <a:r>
              <a:rPr lang="fi-FI" dirty="0"/>
              <a:t>NR-ristikoiden tuella tulee olla vaakajäykisteet, jotka</a:t>
            </a:r>
          </a:p>
          <a:p>
            <a:pPr lvl="1"/>
            <a:r>
              <a:rPr lang="fi-FI" dirty="0"/>
              <a:t>Pitävä NR-ristikot pystyssä</a:t>
            </a:r>
          </a:p>
          <a:p>
            <a:pPr lvl="1"/>
            <a:r>
              <a:rPr lang="fi-FI" dirty="0"/>
              <a:t>Siirtävät levyjäykisteen tukireaktiot </a:t>
            </a:r>
            <a:r>
              <a:rPr lang="fi-FI" dirty="0" err="1"/>
              <a:t>alapaarteen</a:t>
            </a:r>
            <a:r>
              <a:rPr lang="fi-FI" dirty="0"/>
              <a:t> tasoon ja ulkoiset kuormat rakennuksen jäykistäville rakennusosille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5989DE-6364-094D-5F56-8409E3726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68721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levyjäykisteestä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76</a:t>
            </a:fld>
            <a:endParaRPr lang="fi-FI" dirty="0"/>
          </a:p>
        </p:txBody>
      </p:sp>
      <p:pic>
        <p:nvPicPr>
          <p:cNvPr id="6" name="Picture 3" descr="DSC007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994" y="1387946"/>
            <a:ext cx="6512012" cy="488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7726603" y="6056511"/>
            <a:ext cx="1625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F00266-E3CD-9E91-999A-305B3AC34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50127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Levyjäykisteellä saatavat hyödyt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77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6"/>
            <a:ext cx="11209638" cy="4358932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nurjahdustuenta yhdellä rakenneosalla (1. ja 2. muoto)</a:t>
            </a:r>
          </a:p>
          <a:p>
            <a:r>
              <a:rPr lang="fi-FI" dirty="0"/>
              <a:t>Levyjäykistettä voidaan hyödyntää koko rakennuksen jäykistyksessä</a:t>
            </a:r>
          </a:p>
          <a:p>
            <a:r>
              <a:rPr lang="fi-FI" dirty="0"/>
              <a:t>Yhtenäinen levyjäykiste </a:t>
            </a:r>
            <a:r>
              <a:rPr lang="fi-FI" dirty="0" err="1"/>
              <a:t>yläpaarteen</a:t>
            </a:r>
            <a:r>
              <a:rPr lang="fi-FI" dirty="0"/>
              <a:t> tasossa vapauttaa </a:t>
            </a:r>
            <a:r>
              <a:rPr lang="fi-FI" dirty="0" err="1"/>
              <a:t>alapaarretason</a:t>
            </a:r>
            <a:r>
              <a:rPr lang="fi-FI" dirty="0"/>
              <a:t> ylimääräisistä jäykisteistä</a:t>
            </a:r>
          </a:p>
          <a:p>
            <a:r>
              <a:rPr lang="fi-FI" dirty="0"/>
              <a:t>Levytys toimii vesikatteen alusrakenteena</a:t>
            </a:r>
          </a:p>
          <a:p>
            <a:r>
              <a:rPr lang="fi-FI" dirty="0"/>
              <a:t>Levytys toimii työskentelytasona (turvallisuus)</a:t>
            </a:r>
          </a:p>
          <a:p>
            <a:r>
              <a:rPr lang="fi-FI" dirty="0"/>
              <a:t>Jäykistystoiminnaltaan yksinkertainen ja varma ratkaisu</a:t>
            </a:r>
          </a:p>
          <a:p>
            <a:r>
              <a:rPr lang="fi-FI" dirty="0"/>
              <a:t>Vähentää työvirheen riskiä jäykistävässä rakenteessa</a:t>
            </a:r>
          </a:p>
          <a:p>
            <a:endParaRPr lang="fi-FI" sz="33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856ED5-97B8-6EFF-46F8-06EAF0CD3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41567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13624" r="21757" b="14796"/>
          <a:stretch/>
        </p:blipFill>
        <p:spPr>
          <a:xfrm>
            <a:off x="5526575" y="1373895"/>
            <a:ext cx="6558232" cy="493422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asennustoleranssit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78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233097"/>
              </p:ext>
            </p:extLst>
          </p:nvPr>
        </p:nvGraphicFramePr>
        <p:xfrm>
          <a:off x="959711" y="1431198"/>
          <a:ext cx="513628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724">
                <a:tc>
                  <a:txBody>
                    <a:bodyPr/>
                    <a:lstStyle/>
                    <a:p>
                      <a:r>
                        <a:rPr lang="fi-FI" dirty="0"/>
                        <a:t>Kohde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Tunnus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Suurin sallittu poikkeama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67">
                <a:tc>
                  <a:txBody>
                    <a:bodyPr/>
                    <a:lstStyle/>
                    <a:p>
                      <a:r>
                        <a:rPr lang="fi-FI" dirty="0" err="1"/>
                        <a:t>Yläpaarteen</a:t>
                      </a:r>
                      <a:r>
                        <a:rPr lang="fi-FI" baseline="0" dirty="0"/>
                        <a:t> käyryys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</a:t>
                      </a:r>
                      <a:r>
                        <a:rPr lang="fi-FI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≤ L</a:t>
                      </a:r>
                      <a:r>
                        <a:rPr lang="fi-FI" baseline="-25000" dirty="0"/>
                        <a:t>1</a:t>
                      </a:r>
                      <a:r>
                        <a:rPr lang="fi-FI" dirty="0"/>
                        <a:t>/300</a:t>
                      </a:r>
                    </a:p>
                    <a:p>
                      <a:r>
                        <a:rPr lang="fi-FI" dirty="0"/>
                        <a:t>kuitenkin enintään 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 err="1"/>
                        <a:t>Alapaarteen</a:t>
                      </a:r>
                      <a:r>
                        <a:rPr lang="fi-FI" baseline="0" dirty="0"/>
                        <a:t> käyryys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fi-FI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≤ L</a:t>
                      </a:r>
                      <a:r>
                        <a:rPr lang="fi-FI" baseline="-25000" dirty="0"/>
                        <a:t>2</a:t>
                      </a:r>
                      <a:r>
                        <a:rPr lang="fi-FI" dirty="0"/>
                        <a:t>/300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kuitenkin enintään 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267">
                <a:tc>
                  <a:txBody>
                    <a:bodyPr/>
                    <a:lstStyle/>
                    <a:p>
                      <a:r>
                        <a:rPr lang="fi-FI" dirty="0"/>
                        <a:t>Uumasauvan</a:t>
                      </a:r>
                      <a:r>
                        <a:rPr lang="fi-FI" baseline="0" dirty="0"/>
                        <a:t> käyryys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fi-FI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≤ 15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267">
                <a:tc>
                  <a:txBody>
                    <a:bodyPr/>
                    <a:lstStyle/>
                    <a:p>
                      <a:r>
                        <a:rPr lang="fi-FI" dirty="0"/>
                        <a:t>P</a:t>
                      </a:r>
                      <a:r>
                        <a:rPr lang="fi-FI" baseline="0" dirty="0"/>
                        <a:t>oikkeama pystysuorasta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fi-FI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≤ 10 mm + H/200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kuitenkin enintään 25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72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i="1" dirty="0"/>
                        <a:t>H = korkeus</a:t>
                      </a:r>
                      <a:r>
                        <a:rPr lang="fi-FI" sz="1400" b="0" i="1" baseline="0" dirty="0"/>
                        <a:t> tarkasteltavassa kohdassa</a:t>
                      </a:r>
                      <a:endParaRPr lang="fi-FI" sz="1400" b="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3235AE-9800-6B30-534B-FC3DFCD61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717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Naulalevyrakenteiden ominaisuuksia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3"/>
            <a:ext cx="9893643" cy="4859381"/>
          </a:xfrm>
        </p:spPr>
        <p:txBody>
          <a:bodyPr>
            <a:normAutofit/>
          </a:bodyPr>
          <a:lstStyle/>
          <a:p>
            <a:r>
              <a:rPr lang="fi-FI" dirty="0"/>
              <a:t>Naulalevyrakenteilla voidaan toteuttaa hyvin monimuotoisia kantavia rakenteita</a:t>
            </a:r>
          </a:p>
          <a:p>
            <a:r>
              <a:rPr lang="fi-FI" dirty="0"/>
              <a:t>Tyypillisin naulalevyrakenne on yläpohjakannatin (NR-ristikko)</a:t>
            </a:r>
          </a:p>
          <a:p>
            <a:r>
              <a:rPr lang="fi-FI" dirty="0"/>
              <a:t>Naulalevyliitoksen suuren kapasiteetin ansiosta puuosista saadaan hoikkia</a:t>
            </a:r>
          </a:p>
          <a:p>
            <a:r>
              <a:rPr lang="fi-FI" dirty="0"/>
              <a:t>Naulalevyristikon jänneväli voi olla jopa 32 m, mutta suositeltavat jännevälit ovat </a:t>
            </a:r>
            <a:r>
              <a:rPr lang="fi-FI" dirty="0" err="1"/>
              <a:t>lyhyempiä</a:t>
            </a:r>
            <a:endParaRPr lang="fi-FI" dirty="0"/>
          </a:p>
          <a:p>
            <a:r>
              <a:rPr lang="fi-FI" dirty="0"/>
              <a:t>Naulalevyristikkorakenteessa haasteellisinta on ristikon stabiliteettituennan suunnittelu ja toteuttaminen, koska ristikon sauvat ovat hyvin hoikkia (nurjahdus)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116FC26-D511-DA85-8981-AB737445A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426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Naulalevyristikon valmistus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4828" cy="4704922"/>
          </a:xfrm>
        </p:spPr>
        <p:txBody>
          <a:bodyPr>
            <a:normAutofit/>
          </a:bodyPr>
          <a:lstStyle/>
          <a:p>
            <a:r>
              <a:rPr lang="fi-FI" dirty="0"/>
              <a:t>Naulalevyristikon suunnittelu ja valmistus on hyvin pitkälle teollistettua </a:t>
            </a:r>
          </a:p>
          <a:p>
            <a:r>
              <a:rPr lang="fi-FI" dirty="0" err="1"/>
              <a:t>Naulevyristikon</a:t>
            </a:r>
            <a:r>
              <a:rPr lang="fi-FI" dirty="0"/>
              <a:t> osat katkotaan tietokoneohjatulla sirkkelillä</a:t>
            </a:r>
          </a:p>
          <a:p>
            <a:r>
              <a:rPr lang="fi-FI" dirty="0"/>
              <a:t>Naulalevyt voidaan asentaa</a:t>
            </a:r>
          </a:p>
          <a:p>
            <a:pPr lvl="1"/>
            <a:r>
              <a:rPr lang="fi-FI" dirty="0"/>
              <a:t>Manuaalisella henkilön käyttämällä C-puristimella </a:t>
            </a:r>
          </a:p>
          <a:p>
            <a:pPr lvl="1"/>
            <a:r>
              <a:rPr lang="fi-FI" dirty="0"/>
              <a:t>Automaattisella linjastolla (puristus + mankelointi)</a:t>
            </a:r>
          </a:p>
        </p:txBody>
      </p:sp>
      <p:pic>
        <p:nvPicPr>
          <p:cNvPr id="3076" name="Picture 4" descr="LL Tasapainovarsi ja LL 40S C-puristin - Ristek O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049" y="1538619"/>
            <a:ext cx="4851368" cy="43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10681091" y="5709621"/>
            <a:ext cx="1007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Ristek</a:t>
            </a:r>
            <a:r>
              <a:rPr lang="fi-FI" sz="800" dirty="0"/>
              <a:t> Oy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0D8D4A-A91F-2C74-AA66-93842148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4236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A0F452-1495-4C82-8ED4-FC25F4A74012}"/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11311</TotalTime>
  <Words>2069</Words>
  <Application>Microsoft Office PowerPoint</Application>
  <PresentationFormat>Laajakuva</PresentationFormat>
  <Paragraphs>538</Paragraphs>
  <Slides>78</Slides>
  <Notes>76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ScriptS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NR-ristikkoyläpohja</vt:lpstr>
      <vt:lpstr>Naulalevyrakenteet</vt:lpstr>
      <vt:lpstr>Esimerkkejä naulalevyistä</vt:lpstr>
      <vt:lpstr>Naulalevyrakenteiden ominaisuuksia</vt:lpstr>
      <vt:lpstr>Naulalevyristikon valmistus</vt:lpstr>
      <vt:lpstr>Naulalevyristikon valmistusta linjastolla</vt:lpstr>
      <vt:lpstr>Naulalevyristikon osat</vt:lpstr>
      <vt:lpstr>Naulalevyristikon osat</vt:lpstr>
      <vt:lpstr>Tyypillisiä naulalevyrakenteita</vt:lpstr>
      <vt:lpstr>Ristikon tuet</vt:lpstr>
      <vt:lpstr>Tukipainekestävyys</vt:lpstr>
      <vt:lpstr>NR-ristikon ”kainalokannatus”</vt:lpstr>
      <vt:lpstr>Tuen vaakavoima saksiristikossa</vt:lpstr>
      <vt:lpstr>Esimerkkejä NR-ristikkorakenteista</vt:lpstr>
      <vt:lpstr>Esimerkkejä NR-ristikkorakenteista</vt:lpstr>
      <vt:lpstr>Esimerkki NR-ristikkorakenteesta</vt:lpstr>
      <vt:lpstr>Esimerkki NR-ristikkorakenteesta</vt:lpstr>
      <vt:lpstr>Onnettomuudet</vt:lpstr>
      <vt:lpstr>Yläpaarteen puutteellinen nurjahdustuenta</vt:lpstr>
      <vt:lpstr>Uumasauvan puutteellinen nurjahdustuenta</vt:lpstr>
      <vt:lpstr>NR-ristikoiden suunnitteluprosessi</vt:lpstr>
      <vt:lpstr>Esimerkki NR-ristikon tilauskaaviosta</vt:lpstr>
      <vt:lpstr>NR-ristikon suunnitelma</vt:lpstr>
      <vt:lpstr>Yläpaarteen nurjahdustuentatarve</vt:lpstr>
      <vt:lpstr>Yläpaarteen nurjahdustuentatarve</vt:lpstr>
      <vt:lpstr>Yläpaarteen nurjahdustuentatarve</vt:lpstr>
      <vt:lpstr>Yläpaarteen nurjahdustuentatarve</vt:lpstr>
      <vt:lpstr>Kehäristikko erillisellä harjakappalleella</vt:lpstr>
      <vt:lpstr>Uumasauvan nurjahdustuenta</vt:lpstr>
      <vt:lpstr>Uumasauvan nurjahdustuenta</vt:lpstr>
      <vt:lpstr>Uumasauvan tuenta</vt:lpstr>
      <vt:lpstr>Uumasauvan tuenta</vt:lpstr>
      <vt:lpstr>Uumasauvan tuenta</vt:lpstr>
      <vt:lpstr>Uumasauvan tuenta</vt:lpstr>
      <vt:lpstr>Uumasauvan tuenta</vt:lpstr>
      <vt:lpstr>Uumasauvan tuenta</vt:lpstr>
      <vt:lpstr>Uumasauvan tuenta</vt:lpstr>
      <vt:lpstr>NR-ristikon stabiliteettituenta</vt:lpstr>
      <vt:lpstr>Esimerkki ristikon vaakatuista</vt:lpstr>
      <vt:lpstr>Yläpaarteen nurjahduksen 1. muoto</vt:lpstr>
      <vt:lpstr>Yläpaarteen nurjahduksen 1. muoto</vt:lpstr>
      <vt:lpstr>Nurjahdustuentasysteemin kuormat (1. muoto)</vt:lpstr>
      <vt:lpstr>Nurjahdustuentasysteemin siirtymä (1. muoto)</vt:lpstr>
      <vt:lpstr>Yläpaarteen nurjahduksen 2. muoto</vt:lpstr>
      <vt:lpstr>Yläpaarteen nurjahduksen 2. muoto</vt:lpstr>
      <vt:lpstr>Yläpaarteen nurjahduksen 2. muoto</vt:lpstr>
      <vt:lpstr>Yläpaarteen nurjahduksen 2. muoto</vt:lpstr>
      <vt:lpstr>Nurjahdustuentasysteemin kuormat (2. muoto)</vt:lpstr>
      <vt:lpstr>Nurjahdustuentasysteemin siirtymä (2. muoto)</vt:lpstr>
      <vt:lpstr>Nurjahdustuentasysteemin kuormat</vt:lpstr>
      <vt:lpstr>Nurjahdustuentasysteemin kuormat</vt:lpstr>
      <vt:lpstr>NR-pukkeihin perustuva kokonaisjäykistys</vt:lpstr>
      <vt:lpstr>NR-pukkeihin perustuva jäykistys</vt:lpstr>
      <vt:lpstr>NR-pukkeihin perustuva jäykistys</vt:lpstr>
      <vt:lpstr>NR-pukkeihin perustuva jäykistys</vt:lpstr>
      <vt:lpstr>NR-pukkeihin perustuva jäykistys</vt:lpstr>
      <vt:lpstr>Yläpaarteen jäykiste</vt:lpstr>
      <vt:lpstr>Yläpaarteen jäykiste</vt:lpstr>
      <vt:lpstr>Yläpaarteen jäykiste</vt:lpstr>
      <vt:lpstr>Yläpaarteen jäykiste</vt:lpstr>
      <vt:lpstr>NR-ristikoiden lisävoimat</vt:lpstr>
      <vt:lpstr>Esimerkki NR-pukkijäykistyksestä</vt:lpstr>
      <vt:lpstr>Yläpaarteen jäykisteen kiinnitys (1. muoto)</vt:lpstr>
      <vt:lpstr>Yläpaarteen jäykisteen kiinnitys (2. muoto)</vt:lpstr>
      <vt:lpstr>NR-pukin vaakasiirtymä (1. muoto)</vt:lpstr>
      <vt:lpstr>NR-pukin vaakasiirtymä (2. muoto)</vt:lpstr>
      <vt:lpstr>Esimerkki räystäsrakenteesta</vt:lpstr>
      <vt:lpstr>Muut kokonaisjäykistysmenetelmät</vt:lpstr>
      <vt:lpstr>Jäykisteristikot yläpaarteiden välissä</vt:lpstr>
      <vt:lpstr>Levyjäykiste yläpaarteiden päällä</vt:lpstr>
      <vt:lpstr>Levyjäykisteen suunnittelussa huomioitavaa</vt:lpstr>
      <vt:lpstr>Esimerkki levyjäykisteestä</vt:lpstr>
      <vt:lpstr>Levyjäykisteellä saatavat hyödyt</vt:lpstr>
      <vt:lpstr>NR-ristikoiden asennustoleranssit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848</cp:revision>
  <cp:lastPrinted>2021-05-26T11:58:08Z</cp:lastPrinted>
  <dcterms:created xsi:type="dcterms:W3CDTF">2021-05-03T10:20:21Z</dcterms:created>
  <dcterms:modified xsi:type="dcterms:W3CDTF">2022-06-20T12:41:16Z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