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77"/>
  </p:notesMasterIdLst>
  <p:handoutMasterIdLst>
    <p:handoutMasterId r:id="rId78"/>
  </p:handoutMasterIdLst>
  <p:sldIdLst>
    <p:sldId id="302" r:id="rId5"/>
    <p:sldId id="303" r:id="rId6"/>
    <p:sldId id="405" r:id="rId7"/>
    <p:sldId id="292" r:id="rId8"/>
    <p:sldId id="406" r:id="rId9"/>
    <p:sldId id="404" r:id="rId10"/>
    <p:sldId id="483" r:id="rId11"/>
    <p:sldId id="484" r:id="rId12"/>
    <p:sldId id="485" r:id="rId13"/>
    <p:sldId id="486" r:id="rId14"/>
    <p:sldId id="487" r:id="rId15"/>
    <p:sldId id="473" r:id="rId16"/>
    <p:sldId id="494" r:id="rId17"/>
    <p:sldId id="482" r:id="rId18"/>
    <p:sldId id="490" r:id="rId19"/>
    <p:sldId id="489" r:id="rId20"/>
    <p:sldId id="491" r:id="rId21"/>
    <p:sldId id="495" r:id="rId22"/>
    <p:sldId id="529" r:id="rId23"/>
    <p:sldId id="498" r:id="rId24"/>
    <p:sldId id="497" r:id="rId25"/>
    <p:sldId id="499" r:id="rId26"/>
    <p:sldId id="493" r:id="rId27"/>
    <p:sldId id="500" r:id="rId28"/>
    <p:sldId id="565" r:id="rId29"/>
    <p:sldId id="501" r:id="rId30"/>
    <p:sldId id="503" r:id="rId31"/>
    <p:sldId id="508" r:id="rId32"/>
    <p:sldId id="504" r:id="rId33"/>
    <p:sldId id="505" r:id="rId34"/>
    <p:sldId id="507" r:id="rId35"/>
    <p:sldId id="509" r:id="rId36"/>
    <p:sldId id="510" r:id="rId37"/>
    <p:sldId id="513" r:id="rId38"/>
    <p:sldId id="514" r:id="rId39"/>
    <p:sldId id="515" r:id="rId40"/>
    <p:sldId id="516" r:id="rId41"/>
    <p:sldId id="511" r:id="rId42"/>
    <p:sldId id="517" r:id="rId43"/>
    <p:sldId id="519" r:id="rId44"/>
    <p:sldId id="518" r:id="rId45"/>
    <p:sldId id="520" r:id="rId46"/>
    <p:sldId id="521" r:id="rId47"/>
    <p:sldId id="522" r:id="rId48"/>
    <p:sldId id="523" r:id="rId49"/>
    <p:sldId id="524" r:id="rId50"/>
    <p:sldId id="525" r:id="rId51"/>
    <p:sldId id="526" r:id="rId52"/>
    <p:sldId id="527" r:id="rId53"/>
    <p:sldId id="496" r:id="rId54"/>
    <p:sldId id="528" r:id="rId55"/>
    <p:sldId id="530" r:id="rId56"/>
    <p:sldId id="546" r:id="rId57"/>
    <p:sldId id="547" r:id="rId58"/>
    <p:sldId id="548" r:id="rId59"/>
    <p:sldId id="549" r:id="rId60"/>
    <p:sldId id="550" r:id="rId61"/>
    <p:sldId id="479" r:id="rId62"/>
    <p:sldId id="544" r:id="rId63"/>
    <p:sldId id="531" r:id="rId64"/>
    <p:sldId id="545" r:id="rId65"/>
    <p:sldId id="551" r:id="rId66"/>
    <p:sldId id="560" r:id="rId67"/>
    <p:sldId id="552" r:id="rId68"/>
    <p:sldId id="554" r:id="rId69"/>
    <p:sldId id="555" r:id="rId70"/>
    <p:sldId id="556" r:id="rId71"/>
    <p:sldId id="557" r:id="rId72"/>
    <p:sldId id="561" r:id="rId73"/>
    <p:sldId id="562" r:id="rId74"/>
    <p:sldId id="563" r:id="rId75"/>
    <p:sldId id="564" r:id="rId76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36770D-461B-4C1D-8614-975A7E7D7F84}" v="2" dt="2022-06-20T12:41:38.6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6482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microsoft.com/office/2015/10/relationships/revisionInfo" Target="revisionInfo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65601A6A-24CE-4028-9A6E-3E7A077824D1}"/>
    <pc:docChg chg="custSel modSld">
      <pc:chgData name="Hilppa Iittiläinen" userId="f7572432-e0f1-4abb-81ed-7836843e2f2b" providerId="ADAL" clId="{65601A6A-24CE-4028-9A6E-3E7A077824D1}" dt="2022-05-27T11:34:53.660" v="189" actId="20577"/>
      <pc:docMkLst>
        <pc:docMk/>
      </pc:docMkLst>
      <pc:sldChg chg="modSp mod">
        <pc:chgData name="Hilppa Iittiläinen" userId="f7572432-e0f1-4abb-81ed-7836843e2f2b" providerId="ADAL" clId="{65601A6A-24CE-4028-9A6E-3E7A077824D1}" dt="2022-05-27T11:28:21.833" v="76" actId="20577"/>
        <pc:sldMkLst>
          <pc:docMk/>
          <pc:sldMk cId="3870382826" sldId="292"/>
        </pc:sldMkLst>
        <pc:spChg chg="mod">
          <ac:chgData name="Hilppa Iittiläinen" userId="f7572432-e0f1-4abb-81ed-7836843e2f2b" providerId="ADAL" clId="{65601A6A-24CE-4028-9A6E-3E7A077824D1}" dt="2022-05-27T11:27:53.359" v="35" actId="20577"/>
          <ac:spMkLst>
            <pc:docMk/>
            <pc:sldMk cId="3870382826" sldId="292"/>
            <ac:spMk id="42" creationId="{0F03351A-45A8-4E38-8031-3419B30D115E}"/>
          </ac:spMkLst>
        </pc:spChg>
        <pc:spChg chg="mod">
          <ac:chgData name="Hilppa Iittiläinen" userId="f7572432-e0f1-4abb-81ed-7836843e2f2b" providerId="ADAL" clId="{65601A6A-24CE-4028-9A6E-3E7A077824D1}" dt="2022-05-27T11:28:21.833" v="76" actId="20577"/>
          <ac:spMkLst>
            <pc:docMk/>
            <pc:sldMk cId="3870382826" sldId="292"/>
            <ac:spMk id="43" creationId="{DD88DD0C-A6ED-4711-904E-C56B6E4F5DD5}"/>
          </ac:spMkLst>
        </pc:spChg>
      </pc:sldChg>
      <pc:sldChg chg="modSp mod">
        <pc:chgData name="Hilppa Iittiläinen" userId="f7572432-e0f1-4abb-81ed-7836843e2f2b" providerId="ADAL" clId="{65601A6A-24CE-4028-9A6E-3E7A077824D1}" dt="2022-05-27T11:28:33.108" v="80" actId="27636"/>
        <pc:sldMkLst>
          <pc:docMk/>
          <pc:sldMk cId="1513376411" sldId="404"/>
        </pc:sldMkLst>
        <pc:spChg chg="mod">
          <ac:chgData name="Hilppa Iittiläinen" userId="f7572432-e0f1-4abb-81ed-7836843e2f2b" providerId="ADAL" clId="{65601A6A-24CE-4028-9A6E-3E7A077824D1}" dt="2022-05-27T11:28:33.108" v="80" actId="27636"/>
          <ac:spMkLst>
            <pc:docMk/>
            <pc:sldMk cId="1513376411" sldId="40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4:04.905" v="182" actId="6549"/>
        <pc:sldMkLst>
          <pc:docMk/>
          <pc:sldMk cId="159604109" sldId="479"/>
        </pc:sldMkLst>
        <pc:spChg chg="mod">
          <ac:chgData name="Hilppa Iittiläinen" userId="f7572432-e0f1-4abb-81ed-7836843e2f2b" providerId="ADAL" clId="{65601A6A-24CE-4028-9A6E-3E7A077824D1}" dt="2022-05-27T11:34:04.905" v="182" actId="6549"/>
          <ac:spMkLst>
            <pc:docMk/>
            <pc:sldMk cId="159604109" sldId="479"/>
            <ac:spMk id="6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29:04.657" v="87" actId="6549"/>
        <pc:sldMkLst>
          <pc:docMk/>
          <pc:sldMk cId="724914171" sldId="482"/>
        </pc:sldMkLst>
        <pc:spChg chg="mod">
          <ac:chgData name="Hilppa Iittiläinen" userId="f7572432-e0f1-4abb-81ed-7836843e2f2b" providerId="ADAL" clId="{65601A6A-24CE-4028-9A6E-3E7A077824D1}" dt="2022-05-27T11:29:04.657" v="87" actId="6549"/>
          <ac:spMkLst>
            <pc:docMk/>
            <pc:sldMk cId="724914171" sldId="482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28:43.235" v="81" actId="20577"/>
        <pc:sldMkLst>
          <pc:docMk/>
          <pc:sldMk cId="1800842538" sldId="486"/>
        </pc:sldMkLst>
        <pc:spChg chg="mod">
          <ac:chgData name="Hilppa Iittiläinen" userId="f7572432-e0f1-4abb-81ed-7836843e2f2b" providerId="ADAL" clId="{65601A6A-24CE-4028-9A6E-3E7A077824D1}" dt="2022-05-27T11:28:43.235" v="81" actId="20577"/>
          <ac:spMkLst>
            <pc:docMk/>
            <pc:sldMk cId="1800842538" sldId="486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28:48.246" v="82" actId="20577"/>
        <pc:sldMkLst>
          <pc:docMk/>
          <pc:sldMk cId="1103251878" sldId="487"/>
        </pc:sldMkLst>
        <pc:spChg chg="mod">
          <ac:chgData name="Hilppa Iittiläinen" userId="f7572432-e0f1-4abb-81ed-7836843e2f2b" providerId="ADAL" clId="{65601A6A-24CE-4028-9A6E-3E7A077824D1}" dt="2022-05-27T11:28:48.246" v="82" actId="20577"/>
          <ac:spMkLst>
            <pc:docMk/>
            <pc:sldMk cId="1103251878" sldId="48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29:15.998" v="90" actId="27636"/>
        <pc:sldMkLst>
          <pc:docMk/>
          <pc:sldMk cId="2324069164" sldId="489"/>
        </pc:sldMkLst>
        <pc:spChg chg="mod">
          <ac:chgData name="Hilppa Iittiläinen" userId="f7572432-e0f1-4abb-81ed-7836843e2f2b" providerId="ADAL" clId="{65601A6A-24CE-4028-9A6E-3E7A077824D1}" dt="2022-05-27T11:29:15.998" v="90" actId="27636"/>
          <ac:spMkLst>
            <pc:docMk/>
            <pc:sldMk cId="2324069164" sldId="489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601A6A-24CE-4028-9A6E-3E7A077824D1}" dt="2022-05-27T11:29:09.908" v="88" actId="6549"/>
        <pc:sldMkLst>
          <pc:docMk/>
          <pc:sldMk cId="3103000199" sldId="490"/>
        </pc:sldMkLst>
        <pc:spChg chg="mod">
          <ac:chgData name="Hilppa Iittiläinen" userId="f7572432-e0f1-4abb-81ed-7836843e2f2b" providerId="ADAL" clId="{65601A6A-24CE-4028-9A6E-3E7A077824D1}" dt="2022-05-27T11:29:09.908" v="88" actId="6549"/>
          <ac:spMkLst>
            <pc:docMk/>
            <pc:sldMk cId="3103000199" sldId="490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0:06.456" v="103" actId="6549"/>
        <pc:sldMkLst>
          <pc:docMk/>
          <pc:sldMk cId="323675821" sldId="493"/>
        </pc:sldMkLst>
        <pc:spChg chg="mod">
          <ac:chgData name="Hilppa Iittiläinen" userId="f7572432-e0f1-4abb-81ed-7836843e2f2b" providerId="ADAL" clId="{65601A6A-24CE-4028-9A6E-3E7A077824D1}" dt="2022-05-27T11:30:06.456" v="103" actId="6549"/>
          <ac:spMkLst>
            <pc:docMk/>
            <pc:sldMk cId="323675821" sldId="49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601A6A-24CE-4028-9A6E-3E7A077824D1}" dt="2022-05-27T11:28:59.847" v="86" actId="27636"/>
        <pc:sldMkLst>
          <pc:docMk/>
          <pc:sldMk cId="376398460" sldId="494"/>
        </pc:sldMkLst>
        <pc:spChg chg="mod">
          <ac:chgData name="Hilppa Iittiläinen" userId="f7572432-e0f1-4abb-81ed-7836843e2f2b" providerId="ADAL" clId="{65601A6A-24CE-4028-9A6E-3E7A077824D1}" dt="2022-05-27T11:28:59.847" v="86" actId="27636"/>
          <ac:spMkLst>
            <pc:docMk/>
            <pc:sldMk cId="376398460" sldId="49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29:24.467" v="92" actId="6549"/>
        <pc:sldMkLst>
          <pc:docMk/>
          <pc:sldMk cId="3522618016" sldId="495"/>
        </pc:sldMkLst>
        <pc:spChg chg="mod">
          <ac:chgData name="Hilppa Iittiläinen" userId="f7572432-e0f1-4abb-81ed-7836843e2f2b" providerId="ADAL" clId="{65601A6A-24CE-4028-9A6E-3E7A077824D1}" dt="2022-05-27T11:29:24.467" v="92" actId="6549"/>
          <ac:spMkLst>
            <pc:docMk/>
            <pc:sldMk cId="3522618016" sldId="49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3:46.742" v="180" actId="6549"/>
        <pc:sldMkLst>
          <pc:docMk/>
          <pc:sldMk cId="3514751504" sldId="496"/>
        </pc:sldMkLst>
        <pc:spChg chg="mod">
          <ac:chgData name="Hilppa Iittiläinen" userId="f7572432-e0f1-4abb-81ed-7836843e2f2b" providerId="ADAL" clId="{65601A6A-24CE-4028-9A6E-3E7A077824D1}" dt="2022-05-27T11:33:46.742" v="180" actId="6549"/>
          <ac:spMkLst>
            <pc:docMk/>
            <pc:sldMk cId="3514751504" sldId="496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29:46.509" v="97" actId="6549"/>
        <pc:sldMkLst>
          <pc:docMk/>
          <pc:sldMk cId="3353237070" sldId="497"/>
        </pc:sldMkLst>
        <pc:spChg chg="mod">
          <ac:chgData name="Hilppa Iittiläinen" userId="f7572432-e0f1-4abb-81ed-7836843e2f2b" providerId="ADAL" clId="{65601A6A-24CE-4028-9A6E-3E7A077824D1}" dt="2022-05-27T11:29:46.509" v="97" actId="6549"/>
          <ac:spMkLst>
            <pc:docMk/>
            <pc:sldMk cId="3353237070" sldId="49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29:55.167" v="100" actId="6549"/>
        <pc:sldMkLst>
          <pc:docMk/>
          <pc:sldMk cId="1395744518" sldId="499"/>
        </pc:sldMkLst>
        <pc:spChg chg="mod">
          <ac:chgData name="Hilppa Iittiläinen" userId="f7572432-e0f1-4abb-81ed-7836843e2f2b" providerId="ADAL" clId="{65601A6A-24CE-4028-9A6E-3E7A077824D1}" dt="2022-05-27T11:29:55.167" v="100" actId="6549"/>
          <ac:spMkLst>
            <pc:docMk/>
            <pc:sldMk cId="1395744518" sldId="499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0:37.710" v="118" actId="20577"/>
        <pc:sldMkLst>
          <pc:docMk/>
          <pc:sldMk cId="2286573381" sldId="501"/>
        </pc:sldMkLst>
        <pc:spChg chg="mod">
          <ac:chgData name="Hilppa Iittiläinen" userId="f7572432-e0f1-4abb-81ed-7836843e2f2b" providerId="ADAL" clId="{65601A6A-24CE-4028-9A6E-3E7A077824D1}" dt="2022-05-27T11:30:37.710" v="118" actId="20577"/>
          <ac:spMkLst>
            <pc:docMk/>
            <pc:sldMk cId="2286573381" sldId="501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601A6A-24CE-4028-9A6E-3E7A077824D1}" dt="2022-05-27T11:31:13.454" v="127" actId="6549"/>
        <pc:sldMkLst>
          <pc:docMk/>
          <pc:sldMk cId="1741599096" sldId="504"/>
        </pc:sldMkLst>
        <pc:spChg chg="mod">
          <ac:chgData name="Hilppa Iittiläinen" userId="f7572432-e0f1-4abb-81ed-7836843e2f2b" providerId="ADAL" clId="{65601A6A-24CE-4028-9A6E-3E7A077824D1}" dt="2022-05-27T11:31:13.454" v="127" actId="6549"/>
          <ac:spMkLst>
            <pc:docMk/>
            <pc:sldMk cId="1741599096" sldId="50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1:27.521" v="134" actId="6549"/>
        <pc:sldMkLst>
          <pc:docMk/>
          <pc:sldMk cId="2664896861" sldId="505"/>
        </pc:sldMkLst>
        <pc:spChg chg="mod">
          <ac:chgData name="Hilppa Iittiläinen" userId="f7572432-e0f1-4abb-81ed-7836843e2f2b" providerId="ADAL" clId="{65601A6A-24CE-4028-9A6E-3E7A077824D1}" dt="2022-05-27T11:31:27.521" v="134" actId="6549"/>
          <ac:spMkLst>
            <pc:docMk/>
            <pc:sldMk cId="2664896861" sldId="50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1:32.843" v="135" actId="6549"/>
        <pc:sldMkLst>
          <pc:docMk/>
          <pc:sldMk cId="1964809668" sldId="507"/>
        </pc:sldMkLst>
        <pc:spChg chg="mod">
          <ac:chgData name="Hilppa Iittiläinen" userId="f7572432-e0f1-4abb-81ed-7836843e2f2b" providerId="ADAL" clId="{65601A6A-24CE-4028-9A6E-3E7A077824D1}" dt="2022-05-27T11:31:32.843" v="135" actId="6549"/>
          <ac:spMkLst>
            <pc:docMk/>
            <pc:sldMk cId="1964809668" sldId="50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1:02.932" v="125" actId="27636"/>
        <pc:sldMkLst>
          <pc:docMk/>
          <pc:sldMk cId="315610792" sldId="508"/>
        </pc:sldMkLst>
        <pc:spChg chg="mod">
          <ac:chgData name="Hilppa Iittiläinen" userId="f7572432-e0f1-4abb-81ed-7836843e2f2b" providerId="ADAL" clId="{65601A6A-24CE-4028-9A6E-3E7A077824D1}" dt="2022-05-27T11:31:02.932" v="125" actId="27636"/>
          <ac:spMkLst>
            <pc:docMk/>
            <pc:sldMk cId="315610792" sldId="50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601A6A-24CE-4028-9A6E-3E7A077824D1}" dt="2022-05-27T11:31:47.652" v="138" actId="255"/>
        <pc:sldMkLst>
          <pc:docMk/>
          <pc:sldMk cId="4250306899" sldId="510"/>
        </pc:sldMkLst>
        <pc:spChg chg="mod">
          <ac:chgData name="Hilppa Iittiläinen" userId="f7572432-e0f1-4abb-81ed-7836843e2f2b" providerId="ADAL" clId="{65601A6A-24CE-4028-9A6E-3E7A077824D1}" dt="2022-05-27T11:31:47.652" v="138" actId="255"/>
          <ac:spMkLst>
            <pc:docMk/>
            <pc:sldMk cId="4250306899" sldId="51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601A6A-24CE-4028-9A6E-3E7A077824D1}" dt="2022-05-27T11:32:25.660" v="153" actId="6549"/>
        <pc:sldMkLst>
          <pc:docMk/>
          <pc:sldMk cId="2905895045" sldId="511"/>
        </pc:sldMkLst>
        <pc:spChg chg="mod">
          <ac:chgData name="Hilppa Iittiläinen" userId="f7572432-e0f1-4abb-81ed-7836843e2f2b" providerId="ADAL" clId="{65601A6A-24CE-4028-9A6E-3E7A077824D1}" dt="2022-05-27T11:32:25.660" v="153" actId="6549"/>
          <ac:spMkLst>
            <pc:docMk/>
            <pc:sldMk cId="2905895045" sldId="511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1:59.475" v="143" actId="27636"/>
        <pc:sldMkLst>
          <pc:docMk/>
          <pc:sldMk cId="592315831" sldId="513"/>
        </pc:sldMkLst>
        <pc:spChg chg="mod">
          <ac:chgData name="Hilppa Iittiläinen" userId="f7572432-e0f1-4abb-81ed-7836843e2f2b" providerId="ADAL" clId="{65601A6A-24CE-4028-9A6E-3E7A077824D1}" dt="2022-05-27T11:31:59.475" v="143" actId="27636"/>
          <ac:spMkLst>
            <pc:docMk/>
            <pc:sldMk cId="592315831" sldId="513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2:11.090" v="147" actId="27636"/>
        <pc:sldMkLst>
          <pc:docMk/>
          <pc:sldMk cId="3595666290" sldId="514"/>
        </pc:sldMkLst>
        <pc:spChg chg="mod">
          <ac:chgData name="Hilppa Iittiläinen" userId="f7572432-e0f1-4abb-81ed-7836843e2f2b" providerId="ADAL" clId="{65601A6A-24CE-4028-9A6E-3E7A077824D1}" dt="2022-05-27T11:32:11.090" v="147" actId="27636"/>
          <ac:spMkLst>
            <pc:docMk/>
            <pc:sldMk cId="3595666290" sldId="51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2:20.108" v="152" actId="6549"/>
        <pc:sldMkLst>
          <pc:docMk/>
          <pc:sldMk cId="3309521472" sldId="516"/>
        </pc:sldMkLst>
        <pc:spChg chg="mod">
          <ac:chgData name="Hilppa Iittiläinen" userId="f7572432-e0f1-4abb-81ed-7836843e2f2b" providerId="ADAL" clId="{65601A6A-24CE-4028-9A6E-3E7A077824D1}" dt="2022-05-27T11:32:20.108" v="152" actId="6549"/>
          <ac:spMkLst>
            <pc:docMk/>
            <pc:sldMk cId="3309521472" sldId="51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5601A6A-24CE-4028-9A6E-3E7A077824D1}" dt="2022-05-27T11:32:32.054" v="155" actId="6549"/>
        <pc:sldMkLst>
          <pc:docMk/>
          <pc:sldMk cId="1878983916" sldId="517"/>
        </pc:sldMkLst>
        <pc:spChg chg="mod">
          <ac:chgData name="Hilppa Iittiläinen" userId="f7572432-e0f1-4abb-81ed-7836843e2f2b" providerId="ADAL" clId="{65601A6A-24CE-4028-9A6E-3E7A077824D1}" dt="2022-05-27T11:32:32.054" v="155" actId="6549"/>
          <ac:spMkLst>
            <pc:docMk/>
            <pc:sldMk cId="1878983916" sldId="51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2:50.916" v="162" actId="27636"/>
        <pc:sldMkLst>
          <pc:docMk/>
          <pc:sldMk cId="1225588540" sldId="518"/>
        </pc:sldMkLst>
        <pc:spChg chg="mod">
          <ac:chgData name="Hilppa Iittiläinen" userId="f7572432-e0f1-4abb-81ed-7836843e2f2b" providerId="ADAL" clId="{65601A6A-24CE-4028-9A6E-3E7A077824D1}" dt="2022-05-27T11:32:50.916" v="162" actId="27636"/>
          <ac:spMkLst>
            <pc:docMk/>
            <pc:sldMk cId="1225588540" sldId="518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2:40.920" v="157" actId="20577"/>
        <pc:sldMkLst>
          <pc:docMk/>
          <pc:sldMk cId="2106749479" sldId="519"/>
        </pc:sldMkLst>
        <pc:spChg chg="mod">
          <ac:chgData name="Hilppa Iittiläinen" userId="f7572432-e0f1-4abb-81ed-7836843e2f2b" providerId="ADAL" clId="{65601A6A-24CE-4028-9A6E-3E7A077824D1}" dt="2022-05-27T11:32:40.920" v="157" actId="20577"/>
          <ac:spMkLst>
            <pc:docMk/>
            <pc:sldMk cId="2106749479" sldId="519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3:02.997" v="163" actId="20577"/>
        <pc:sldMkLst>
          <pc:docMk/>
          <pc:sldMk cId="2543938268" sldId="523"/>
        </pc:sldMkLst>
        <pc:spChg chg="mod">
          <ac:chgData name="Hilppa Iittiläinen" userId="f7572432-e0f1-4abb-81ed-7836843e2f2b" providerId="ADAL" clId="{65601A6A-24CE-4028-9A6E-3E7A077824D1}" dt="2022-05-27T11:33:02.997" v="163" actId="20577"/>
          <ac:spMkLst>
            <pc:docMk/>
            <pc:sldMk cId="2543938268" sldId="523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3:14.187" v="168" actId="27636"/>
        <pc:sldMkLst>
          <pc:docMk/>
          <pc:sldMk cId="231833433" sldId="524"/>
        </pc:sldMkLst>
        <pc:spChg chg="mod">
          <ac:chgData name="Hilppa Iittiläinen" userId="f7572432-e0f1-4abb-81ed-7836843e2f2b" providerId="ADAL" clId="{65601A6A-24CE-4028-9A6E-3E7A077824D1}" dt="2022-05-27T11:33:14.187" v="168" actId="27636"/>
          <ac:spMkLst>
            <pc:docMk/>
            <pc:sldMk cId="231833433" sldId="524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3:24.754" v="172" actId="14100"/>
        <pc:sldMkLst>
          <pc:docMk/>
          <pc:sldMk cId="4203179836" sldId="525"/>
        </pc:sldMkLst>
        <pc:spChg chg="mod">
          <ac:chgData name="Hilppa Iittiläinen" userId="f7572432-e0f1-4abb-81ed-7836843e2f2b" providerId="ADAL" clId="{65601A6A-24CE-4028-9A6E-3E7A077824D1}" dt="2022-05-27T11:33:24.754" v="172" actId="14100"/>
          <ac:spMkLst>
            <pc:docMk/>
            <pc:sldMk cId="4203179836" sldId="525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3:31.552" v="174" actId="6549"/>
        <pc:sldMkLst>
          <pc:docMk/>
          <pc:sldMk cId="1600383320" sldId="526"/>
        </pc:sldMkLst>
        <pc:spChg chg="mod">
          <ac:chgData name="Hilppa Iittiläinen" userId="f7572432-e0f1-4abb-81ed-7836843e2f2b" providerId="ADAL" clId="{65601A6A-24CE-4028-9A6E-3E7A077824D1}" dt="2022-05-27T11:33:31.552" v="174" actId="6549"/>
          <ac:spMkLst>
            <pc:docMk/>
            <pc:sldMk cId="1600383320" sldId="526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3:40.435" v="178" actId="27636"/>
        <pc:sldMkLst>
          <pc:docMk/>
          <pc:sldMk cId="4013525333" sldId="527"/>
        </pc:sldMkLst>
        <pc:spChg chg="mod">
          <ac:chgData name="Hilppa Iittiläinen" userId="f7572432-e0f1-4abb-81ed-7836843e2f2b" providerId="ADAL" clId="{65601A6A-24CE-4028-9A6E-3E7A077824D1}" dt="2022-05-27T11:33:40.435" v="178" actId="27636"/>
          <ac:spMkLst>
            <pc:docMk/>
            <pc:sldMk cId="4013525333" sldId="527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29:30.027" v="93" actId="6549"/>
        <pc:sldMkLst>
          <pc:docMk/>
          <pc:sldMk cId="1378417347" sldId="529"/>
        </pc:sldMkLst>
        <pc:spChg chg="mod">
          <ac:chgData name="Hilppa Iittiläinen" userId="f7572432-e0f1-4abb-81ed-7836843e2f2b" providerId="ADAL" clId="{65601A6A-24CE-4028-9A6E-3E7A077824D1}" dt="2022-05-27T11:29:30.027" v="93" actId="6549"/>
          <ac:spMkLst>
            <pc:docMk/>
            <pc:sldMk cId="1378417347" sldId="529"/>
            <ac:spMk id="5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3:52.933" v="181" actId="6549"/>
        <pc:sldMkLst>
          <pc:docMk/>
          <pc:sldMk cId="692645678" sldId="530"/>
        </pc:sldMkLst>
        <pc:spChg chg="mod">
          <ac:chgData name="Hilppa Iittiläinen" userId="f7572432-e0f1-4abb-81ed-7836843e2f2b" providerId="ADAL" clId="{65601A6A-24CE-4028-9A6E-3E7A077824D1}" dt="2022-05-27T11:33:52.933" v="181" actId="6549"/>
          <ac:spMkLst>
            <pc:docMk/>
            <pc:sldMk cId="692645678" sldId="530"/>
            <ac:spMk id="6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4:22.645" v="185" actId="20577"/>
        <pc:sldMkLst>
          <pc:docMk/>
          <pc:sldMk cId="2604703331" sldId="531"/>
        </pc:sldMkLst>
        <pc:spChg chg="mod">
          <ac:chgData name="Hilppa Iittiläinen" userId="f7572432-e0f1-4abb-81ed-7836843e2f2b" providerId="ADAL" clId="{65601A6A-24CE-4028-9A6E-3E7A077824D1}" dt="2022-05-27T11:34:22.645" v="185" actId="20577"/>
          <ac:spMkLst>
            <pc:docMk/>
            <pc:sldMk cId="2604703331" sldId="531"/>
            <ac:spMk id="6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4:11.041" v="183" actId="6549"/>
        <pc:sldMkLst>
          <pc:docMk/>
          <pc:sldMk cId="3858518217" sldId="544"/>
        </pc:sldMkLst>
        <pc:spChg chg="mod">
          <ac:chgData name="Hilppa Iittiläinen" userId="f7572432-e0f1-4abb-81ed-7836843e2f2b" providerId="ADAL" clId="{65601A6A-24CE-4028-9A6E-3E7A077824D1}" dt="2022-05-27T11:34:11.041" v="183" actId="6549"/>
          <ac:spMkLst>
            <pc:docMk/>
            <pc:sldMk cId="3858518217" sldId="544"/>
            <ac:spMk id="6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4:31.244" v="186" actId="6549"/>
        <pc:sldMkLst>
          <pc:docMk/>
          <pc:sldMk cId="167095668" sldId="560"/>
        </pc:sldMkLst>
        <pc:spChg chg="mod">
          <ac:chgData name="Hilppa Iittiläinen" userId="f7572432-e0f1-4abb-81ed-7836843e2f2b" providerId="ADAL" clId="{65601A6A-24CE-4028-9A6E-3E7A077824D1}" dt="2022-05-27T11:34:31.244" v="186" actId="6549"/>
          <ac:spMkLst>
            <pc:docMk/>
            <pc:sldMk cId="167095668" sldId="560"/>
            <ac:spMk id="6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4:53.660" v="189" actId="20577"/>
        <pc:sldMkLst>
          <pc:docMk/>
          <pc:sldMk cId="4125039604" sldId="562"/>
        </pc:sldMkLst>
        <pc:spChg chg="mod">
          <ac:chgData name="Hilppa Iittiläinen" userId="f7572432-e0f1-4abb-81ed-7836843e2f2b" providerId="ADAL" clId="{65601A6A-24CE-4028-9A6E-3E7A077824D1}" dt="2022-05-27T11:34:53.660" v="189" actId="20577"/>
          <ac:spMkLst>
            <pc:docMk/>
            <pc:sldMk cId="4125039604" sldId="562"/>
            <ac:spMk id="6" creationId="{00000000-0000-0000-0000-000000000000}"/>
          </ac:spMkLst>
        </pc:spChg>
      </pc:sldChg>
      <pc:sldChg chg="modSp mod">
        <pc:chgData name="Hilppa Iittiläinen" userId="f7572432-e0f1-4abb-81ed-7836843e2f2b" providerId="ADAL" clId="{65601A6A-24CE-4028-9A6E-3E7A077824D1}" dt="2022-05-27T11:30:22.027" v="106" actId="14100"/>
        <pc:sldMkLst>
          <pc:docMk/>
          <pc:sldMk cId="1959309232" sldId="565"/>
        </pc:sldMkLst>
        <pc:spChg chg="mod">
          <ac:chgData name="Hilppa Iittiläinen" userId="f7572432-e0f1-4abb-81ed-7836843e2f2b" providerId="ADAL" clId="{65601A6A-24CE-4028-9A6E-3E7A077824D1}" dt="2022-05-27T11:30:22.027" v="106" actId="14100"/>
          <ac:spMkLst>
            <pc:docMk/>
            <pc:sldMk cId="1959309232" sldId="565"/>
            <ac:spMk id="7" creationId="{C1F58099-9B24-4C58-826E-511BF2433727}"/>
          </ac:spMkLst>
        </pc:spChg>
      </pc:sldChg>
    </pc:docChg>
  </pc:docChgLst>
  <pc:docChgLst>
    <pc:chgData name="Hilppa Iittiläinen" userId="f7572432-e0f1-4abb-81ed-7836843e2f2b" providerId="ADAL" clId="{9C36770D-461B-4C1D-8614-975A7E7D7F84}"/>
    <pc:docChg chg="custSel addSld modSld sldOrd">
      <pc:chgData name="Hilppa Iittiläinen" userId="f7572432-e0f1-4abb-81ed-7836843e2f2b" providerId="ADAL" clId="{9C36770D-461B-4C1D-8614-975A7E7D7F84}" dt="2022-06-20T12:41:43.271" v="12" actId="478"/>
      <pc:docMkLst>
        <pc:docMk/>
      </pc:docMkLst>
      <pc:sldChg chg="modSp mod ord">
        <pc:chgData name="Hilppa Iittiläinen" userId="f7572432-e0f1-4abb-81ed-7836843e2f2b" providerId="ADAL" clId="{9C36770D-461B-4C1D-8614-975A7E7D7F84}" dt="2022-06-16T10:25:28.695" v="11" actId="20577"/>
        <pc:sldMkLst>
          <pc:docMk/>
          <pc:sldMk cId="3870382826" sldId="292"/>
        </pc:sldMkLst>
        <pc:spChg chg="mod">
          <ac:chgData name="Hilppa Iittiläinen" userId="f7572432-e0f1-4abb-81ed-7836843e2f2b" providerId="ADAL" clId="{9C36770D-461B-4C1D-8614-975A7E7D7F84}" dt="2022-06-16T10:25:28.695" v="11" actId="20577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9C36770D-461B-4C1D-8614-975A7E7D7F84}" dt="2022-06-16T10:25:19.115" v="1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add">
        <pc:chgData name="Hilppa Iittiläinen" userId="f7572432-e0f1-4abb-81ed-7836843e2f2b" providerId="ADAL" clId="{9C36770D-461B-4C1D-8614-975A7E7D7F84}" dt="2022-06-16T10:25:19.008" v="0"/>
        <pc:sldMkLst>
          <pc:docMk/>
          <pc:sldMk cId="0" sldId="302"/>
        </pc:sldMkLst>
      </pc:sldChg>
      <pc:sldChg chg="delSp add mod">
        <pc:chgData name="Hilppa Iittiläinen" userId="f7572432-e0f1-4abb-81ed-7836843e2f2b" providerId="ADAL" clId="{9C36770D-461B-4C1D-8614-975A7E7D7F84}" dt="2022-06-20T12:41:43.271" v="12" actId="478"/>
        <pc:sldMkLst>
          <pc:docMk/>
          <pc:sldMk cId="0" sldId="303"/>
        </pc:sldMkLst>
        <pc:spChg chg="del">
          <ac:chgData name="Hilppa Iittiläinen" userId="f7572432-e0f1-4abb-81ed-7836843e2f2b" providerId="ADAL" clId="{9C36770D-461B-4C1D-8614-975A7E7D7F84}" dt="2022-06-20T12:41:43.271" v="12" actId="478"/>
          <ac:spMkLst>
            <pc:docMk/>
            <pc:sldMk cId="0" sldId="303"/>
            <ac:spMk id="2" creationId="{3306FDBC-71E3-BA60-AC08-0A808F989AA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0835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8583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34738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113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9288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46907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0527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895409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70793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6420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92517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846866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860987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105785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834952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542394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767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12569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1864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26977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909702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64168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06879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7540083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676955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990865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8845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340165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63329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494992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576652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7576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282272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93043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44750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10447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268901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4081776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622560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9403796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6994680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490341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598109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5658349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166679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7415118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1012002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7871516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832775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056995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958961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9410852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1025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634954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135996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550529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3469224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074389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6384911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7763593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542594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2539902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7266593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50471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238350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7610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867182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9583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haluaamasi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valikosto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91620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microsoft.com/office/2007/relationships/hdphoto" Target="../media/hdphoto1.wdp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wmf"/><Relationship Id="rId4" Type="http://schemas.openxmlformats.org/officeDocument/2006/relationships/oleObject" Target="../embeddings/oleObject2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2.wmf"/><Relationship Id="rId4" Type="http://schemas.openxmlformats.org/officeDocument/2006/relationships/oleObject" Target="../embeddings/oleObject3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4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wmf"/><Relationship Id="rId4" Type="http://schemas.openxmlformats.org/officeDocument/2006/relationships/oleObject" Target="../embeddings/oleObject5.bin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LVL:n</a:t>
            </a:r>
            <a:r>
              <a:rPr lang="fi-FI" dirty="0"/>
              <a:t> mekaaninen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89605" cy="4865559"/>
          </a:xfrm>
        </p:spPr>
        <p:txBody>
          <a:bodyPr>
            <a:normAutofit/>
          </a:bodyPr>
          <a:lstStyle/>
          <a:p>
            <a:r>
              <a:rPr lang="fi-FI" dirty="0"/>
              <a:t>LVL-tuotteiden lujuus- ja jäykkyysarvot ilmoitetaan tuotekohtaisesti sisältäen </a:t>
            </a:r>
          </a:p>
          <a:p>
            <a:pPr lvl="1"/>
            <a:r>
              <a:rPr lang="fi-FI" dirty="0"/>
              <a:t>Tuotteen viilurakenteen vaikutuksen</a:t>
            </a:r>
          </a:p>
          <a:p>
            <a:pPr lvl="1"/>
            <a:r>
              <a:rPr lang="fi-FI" dirty="0"/>
              <a:t>Tuotteen paksuuden vaikutuksen</a:t>
            </a:r>
          </a:p>
          <a:p>
            <a:r>
              <a:rPr lang="fi-FI" dirty="0"/>
              <a:t>Edellisestä johtuen LVL-tuotteita voidaan käsitellä mitoituksessa  homogeenisten poikkileikkausten tapaan 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822" y="1581086"/>
            <a:ext cx="5552679" cy="446754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5C4F74F-0951-B4D7-F9E7-3C7CA7CD40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08425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CLT (Cross </a:t>
            </a:r>
            <a:r>
              <a:rPr lang="fi-FI" dirty="0" err="1"/>
              <a:t>Laminated</a:t>
            </a:r>
            <a:r>
              <a:rPr lang="fi-FI" dirty="0"/>
              <a:t> </a:t>
            </a:r>
            <a:r>
              <a:rPr lang="fi-FI" dirty="0" err="1"/>
              <a:t>Timber</a:t>
            </a:r>
            <a:r>
              <a:rPr lang="fi-FI" dirty="0"/>
              <a:t>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618206" cy="4865559"/>
          </a:xfrm>
        </p:spPr>
        <p:txBody>
          <a:bodyPr>
            <a:normAutofit/>
          </a:bodyPr>
          <a:lstStyle/>
          <a:p>
            <a:r>
              <a:rPr lang="fi-FI" dirty="0"/>
              <a:t>Rakenteelliseen käyttöön tarkoitettu CLT valmistetaan havupuu-lamelleista</a:t>
            </a:r>
          </a:p>
          <a:p>
            <a:r>
              <a:rPr lang="fi-FI" dirty="0"/>
              <a:t>Lamellit liimataan tavallisesti polyuretaanipohjaisella liimalla siten, että CLT-tuotteessa</a:t>
            </a:r>
          </a:p>
          <a:p>
            <a:pPr lvl="1"/>
            <a:r>
              <a:rPr lang="fi-FI" dirty="0"/>
              <a:t>Lamellien suunta vaihtuu kerroksittain</a:t>
            </a:r>
          </a:p>
          <a:p>
            <a:pPr lvl="1"/>
            <a:r>
              <a:rPr lang="fi-FI" dirty="0"/>
              <a:t>Samassa lamellikerroksessa on kaksi lamellikerrosta samansuuntaisesti</a:t>
            </a:r>
          </a:p>
          <a:p>
            <a:r>
              <a:rPr lang="fi-FI" dirty="0"/>
              <a:t>Vakiolamellipaksuudet ovat 20 mm, 30 mm, 40 mm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4" t="7123" r="32500" b="3062"/>
          <a:stretch/>
        </p:blipFill>
        <p:spPr>
          <a:xfrm>
            <a:off x="7734341" y="1390135"/>
            <a:ext cx="3527016" cy="488091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F617BA6-D5EB-C39F-BE1F-41FAD1A34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032518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Esimerkkejä </a:t>
            </a:r>
            <a:r>
              <a:rPr lang="fi-FI" dirty="0" err="1"/>
              <a:t>CLT:n</a:t>
            </a:r>
            <a:r>
              <a:rPr lang="fi-FI" dirty="0"/>
              <a:t> vakiopaksuuksista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921" y="1391793"/>
            <a:ext cx="10604157" cy="496633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BE8A2A2-8258-F2D7-3A3E-532A35D84B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2209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CLT-levyn pääkantosuunta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5"/>
            <a:ext cx="6100121" cy="4902629"/>
          </a:xfrm>
        </p:spPr>
        <p:txBody>
          <a:bodyPr>
            <a:normAutofit fontScale="92500"/>
          </a:bodyPr>
          <a:lstStyle/>
          <a:p>
            <a:r>
              <a:rPr lang="fi-FI" dirty="0"/>
              <a:t>Ilmoitetaan merkinnöillä C ja L</a:t>
            </a:r>
          </a:p>
          <a:p>
            <a:r>
              <a:rPr lang="fi-FI" dirty="0"/>
              <a:t>C-levy on tarkoitettu pystyrakenteisiin</a:t>
            </a:r>
          </a:p>
          <a:p>
            <a:pPr lvl="1"/>
            <a:r>
              <a:rPr lang="fi-FI" dirty="0"/>
              <a:t>Pintalamellit kuormituksen suunnassa (nurjahduskestävyys)</a:t>
            </a:r>
          </a:p>
          <a:p>
            <a:r>
              <a:rPr lang="fi-FI" dirty="0"/>
              <a:t>L-levy on tarkoitettu vaakarakenteisiin</a:t>
            </a:r>
          </a:p>
          <a:p>
            <a:pPr lvl="1"/>
            <a:r>
              <a:rPr lang="fi-FI" dirty="0"/>
              <a:t>Pintalamellit jännevälin suunnassa (taivutuskestävyys)</a:t>
            </a:r>
          </a:p>
          <a:p>
            <a:r>
              <a:rPr lang="fi-FI" dirty="0"/>
              <a:t>C-levyä voidaan käyttää vaakarakenteissa, kun jänneväli on C-suuntaan</a:t>
            </a:r>
          </a:p>
          <a:p>
            <a:r>
              <a:rPr lang="fi-FI" dirty="0"/>
              <a:t>L-levyä voidaan käyttää pystyrakenteissa, kun kuormitus on L-suuntaan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9" t="15157" r="20338" b="16151"/>
          <a:stretch/>
        </p:blipFill>
        <p:spPr>
          <a:xfrm>
            <a:off x="7050978" y="685322"/>
            <a:ext cx="4723936" cy="2846330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7" t="15699" r="16233" b="16885"/>
          <a:stretch/>
        </p:blipFill>
        <p:spPr>
          <a:xfrm>
            <a:off x="7425335" y="3491744"/>
            <a:ext cx="4646140" cy="279166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D9FB254-9BF9-C74E-0A19-0E21AD4CC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6398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Syrjäliimattu ja syrjäliimaamaton CLT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266039" cy="4865559"/>
          </a:xfrm>
        </p:spPr>
        <p:txBody>
          <a:bodyPr>
            <a:normAutofit/>
          </a:bodyPr>
          <a:lstStyle/>
          <a:p>
            <a:r>
              <a:rPr lang="fi-FI" dirty="0"/>
              <a:t>CLT-levyä valmistetaan</a:t>
            </a:r>
          </a:p>
          <a:p>
            <a:pPr lvl="1"/>
            <a:r>
              <a:rPr lang="fi-FI" dirty="0"/>
              <a:t>Syrjäliimattuna</a:t>
            </a:r>
          </a:p>
          <a:p>
            <a:pPr lvl="1"/>
            <a:r>
              <a:rPr lang="fi-FI" dirty="0"/>
              <a:t>Syrjäliimaamattomana </a:t>
            </a:r>
          </a:p>
          <a:p>
            <a:r>
              <a:rPr lang="fi-FI" dirty="0"/>
              <a:t>Syrjäliimaus on CLT-levyn ulkonäköön liittyvä seikka</a:t>
            </a:r>
          </a:p>
          <a:p>
            <a:pPr lvl="1"/>
            <a:r>
              <a:rPr lang="fi-FI" dirty="0"/>
              <a:t>Syrjäliimaus estää lamellien väliin mahdollisesti syntyvät raot (kosteuseläminen)</a:t>
            </a:r>
          </a:p>
          <a:p>
            <a:r>
              <a:rPr lang="fi-FI" dirty="0"/>
              <a:t>Syrjäliimauksia ei huomioida lujuusmitoituksessa</a:t>
            </a: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245" y="1612232"/>
            <a:ext cx="4576144" cy="453525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11D82D8-AD7A-6326-0DE1-6F9CC62250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24914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Syrjäliimattu ja syrjäliimaamaton CLT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14611" cy="4927343"/>
          </a:xfrm>
        </p:spPr>
        <p:txBody>
          <a:bodyPr>
            <a:normAutofit/>
          </a:bodyPr>
          <a:lstStyle/>
          <a:p>
            <a:r>
              <a:rPr lang="fi-FI" dirty="0"/>
              <a:t>Syrjäliimatussa </a:t>
            </a:r>
            <a:r>
              <a:rPr lang="fi-FI" dirty="0" err="1"/>
              <a:t>CLT:ssä</a:t>
            </a:r>
            <a:r>
              <a:rPr lang="fi-FI" dirty="0"/>
              <a:t> saattaa esiintyä pintalamellien halkeilua lamellien kuivumisen seurauksena</a:t>
            </a:r>
          </a:p>
          <a:p>
            <a:r>
              <a:rPr lang="fi-FI" dirty="0"/>
              <a:t>Syrjäliimaamattomassa </a:t>
            </a:r>
            <a:r>
              <a:rPr lang="fi-FI" dirty="0" err="1"/>
              <a:t>CLT:ssä</a:t>
            </a:r>
            <a:r>
              <a:rPr lang="fi-FI" dirty="0"/>
              <a:t> lamellien kuivumisen aiheuttama kutistuma näkyy lamellien väli-sissä saumoissa</a:t>
            </a:r>
          </a:p>
          <a:p>
            <a:pPr lvl="1"/>
            <a:r>
              <a:rPr lang="fi-FI" dirty="0"/>
              <a:t>Myös lamelleissa saattaa esiintyä hiushalkeamia</a:t>
            </a:r>
          </a:p>
          <a:p>
            <a:r>
              <a:rPr lang="fi-FI" dirty="0"/>
              <a:t>Halkeamat eivät vaikuta lujuuteen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50" b="12894"/>
          <a:stretch/>
        </p:blipFill>
        <p:spPr>
          <a:xfrm rot="5400000">
            <a:off x="8546498" y="2866177"/>
            <a:ext cx="4022121" cy="2617055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05" r="17973"/>
          <a:stretch/>
        </p:blipFill>
        <p:spPr>
          <a:xfrm>
            <a:off x="6508915" y="2163637"/>
            <a:ext cx="2607571" cy="4022125"/>
          </a:xfrm>
          <a:prstGeom prst="rect">
            <a:avLst/>
          </a:prstGeom>
        </p:spPr>
      </p:pic>
      <p:sp>
        <p:nvSpPr>
          <p:cNvPr id="11" name="Tekstiruutu 10"/>
          <p:cNvSpPr txBox="1"/>
          <p:nvPr/>
        </p:nvSpPr>
        <p:spPr>
          <a:xfrm>
            <a:off x="6416537" y="1794305"/>
            <a:ext cx="296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Syrjäliimattu CLT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9156652" y="1794305"/>
            <a:ext cx="2965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Syrjäliimaamaton CLT</a:t>
            </a:r>
          </a:p>
        </p:txBody>
      </p:sp>
      <p:sp>
        <p:nvSpPr>
          <p:cNvPr id="13" name="Suorakulmio 12"/>
          <p:cNvSpPr/>
          <p:nvPr/>
        </p:nvSpPr>
        <p:spPr>
          <a:xfrm>
            <a:off x="7762248" y="5970318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Tero Lahtela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10511848" y="5970318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A11287E-781C-610A-9444-2F0A8A02C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3000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Lamellien halkeamat ja raot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90273"/>
          </a:xfrm>
        </p:spPr>
        <p:txBody>
          <a:bodyPr>
            <a:normAutofit lnSpcReduction="10000"/>
          </a:bodyPr>
          <a:lstStyle/>
          <a:p>
            <a:r>
              <a:rPr lang="fi-FI" dirty="0"/>
              <a:t>CLT-levyn yhteydessä liittymien ilmatiiviydessä tulee huomioida  pintalamellien väliin mahdollisesti syntyvät raot ja mahdolliset pintalamellien halkeamat</a:t>
            </a:r>
          </a:p>
          <a:p>
            <a:r>
              <a:rPr lang="fi-FI" dirty="0"/>
              <a:t>Erityisesti syrjäliimaamattoman CLT-levyn yhteydessä tulee tarkastella lamellien väliin mahdollisesti syntyviä rakoja</a:t>
            </a:r>
          </a:p>
          <a:p>
            <a:r>
              <a:rPr lang="fi-FI" dirty="0"/>
              <a:t>Erillisen ilmansulkukerroksen käyttö on suositeltavaa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0" t="6040" r="30626" b="6221"/>
          <a:stretch/>
        </p:blipFill>
        <p:spPr>
          <a:xfrm>
            <a:off x="6256081" y="1549184"/>
            <a:ext cx="3005304" cy="3910515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8" t="3603" r="30625" b="6672"/>
          <a:stretch/>
        </p:blipFill>
        <p:spPr>
          <a:xfrm>
            <a:off x="9226684" y="1513702"/>
            <a:ext cx="2895049" cy="3991232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0E8624A-EF6C-6014-33FD-9EADF44B3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4069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CLT-levyn käyttöluokka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10884" cy="4853202"/>
          </a:xfrm>
        </p:spPr>
        <p:txBody>
          <a:bodyPr>
            <a:normAutofit/>
          </a:bodyPr>
          <a:lstStyle/>
          <a:p>
            <a:r>
              <a:rPr lang="fi-FI" dirty="0"/>
              <a:t>CLT-levy on tarkoitettu käytettä-</a:t>
            </a:r>
            <a:r>
              <a:rPr lang="fi-FI" dirty="0" err="1"/>
              <a:t>väksi</a:t>
            </a:r>
            <a:r>
              <a:rPr lang="fi-FI" dirty="0"/>
              <a:t> käyttöluokissa 1 ja 2</a:t>
            </a:r>
          </a:p>
          <a:p>
            <a:pPr lvl="1"/>
            <a:r>
              <a:rPr lang="fi-FI" dirty="0"/>
              <a:t>Sallitut käyttöluokat esitetään </a:t>
            </a:r>
            <a:r>
              <a:rPr lang="fi-FI" dirty="0" err="1"/>
              <a:t>CLT:n</a:t>
            </a:r>
            <a:r>
              <a:rPr lang="fi-FI" dirty="0"/>
              <a:t> dokumenteissa (esim. ETA)</a:t>
            </a:r>
          </a:p>
          <a:p>
            <a:r>
              <a:rPr lang="fi-FI" dirty="0"/>
              <a:t>CLT-levyn käyttö julkisivuna (käyttöluokka 3) sisältää riskejä </a:t>
            </a:r>
          </a:p>
          <a:p>
            <a:pPr lvl="1"/>
            <a:r>
              <a:rPr lang="fi-FI" dirty="0"/>
              <a:t>Elementtisaumojen vesitiiviys haasteellista toteuttaa</a:t>
            </a:r>
          </a:p>
          <a:p>
            <a:pPr lvl="1"/>
            <a:r>
              <a:rPr lang="fi-FI" dirty="0"/>
              <a:t>Vesi saattaa valua pystylamellien rakojen/halkeamien kautta liittymä-detaljin sisään</a:t>
            </a:r>
          </a:p>
          <a:p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4" t="8568" r="32298" b="9291"/>
          <a:stretch/>
        </p:blipFill>
        <p:spPr>
          <a:xfrm>
            <a:off x="6549083" y="898160"/>
            <a:ext cx="5239264" cy="5297477"/>
          </a:xfrm>
          <a:prstGeom prst="rect">
            <a:avLst/>
          </a:prstGeom>
        </p:spPr>
      </p:pic>
      <p:cxnSp>
        <p:nvCxnSpPr>
          <p:cNvPr id="13" name="Suora yhdysviiva 12"/>
          <p:cNvCxnSpPr/>
          <p:nvPr/>
        </p:nvCxnSpPr>
        <p:spPr>
          <a:xfrm>
            <a:off x="7840361" y="2761736"/>
            <a:ext cx="2160000" cy="2160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/>
        </p:nvCxnSpPr>
        <p:spPr>
          <a:xfrm flipH="1">
            <a:off x="7840361" y="2761736"/>
            <a:ext cx="2160000" cy="2160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803BB30-F9F3-844A-4815-02D9CEBAC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84371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CLT-levyn toimivat lamellit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6"/>
            <a:ext cx="5321644" cy="4785240"/>
          </a:xfrm>
        </p:spPr>
        <p:txBody>
          <a:bodyPr>
            <a:normAutofit/>
          </a:bodyPr>
          <a:lstStyle/>
          <a:p>
            <a:r>
              <a:rPr lang="fi-FI" dirty="0"/>
              <a:t>Pystyrakenteessa pystysuuntaista kuormitusta vastaanottavat vain kuormituksen suuntaiset lamellit</a:t>
            </a:r>
          </a:p>
          <a:p>
            <a:r>
              <a:rPr lang="fi-FI" dirty="0"/>
              <a:t>Vaakarakenteessa jännevälin suuntaista taivutusta vastaanottavat vain jännevälin suuntaiset lamellit</a:t>
            </a:r>
          </a:p>
          <a:p>
            <a:r>
              <a:rPr lang="fi-FI" dirty="0"/>
              <a:t>Valmistajasta riippuen levyn lamellien lujuusluokka on</a:t>
            </a:r>
          </a:p>
          <a:p>
            <a:pPr lvl="1"/>
            <a:r>
              <a:rPr lang="fi-FI" dirty="0"/>
              <a:t>Sama kaikissa lamellikerroksissa</a:t>
            </a:r>
          </a:p>
          <a:p>
            <a:pPr lvl="1"/>
            <a:r>
              <a:rPr lang="fi-FI" dirty="0"/>
              <a:t>Eri pinta- ja ydinlamellikerroksissa</a:t>
            </a:r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6" t="11366" r="36098" b="8478"/>
          <a:stretch/>
        </p:blipFill>
        <p:spPr>
          <a:xfrm>
            <a:off x="8103192" y="704336"/>
            <a:ext cx="2388289" cy="3442858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4" t="14526" r="13294" b="21115"/>
          <a:stretch/>
        </p:blipFill>
        <p:spPr>
          <a:xfrm>
            <a:off x="7303864" y="4337924"/>
            <a:ext cx="3781168" cy="179971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DEC33BB-BF3A-FAF3-9E19-A691E3FBA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22618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CLT-levyn pinnan laatuluokka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6"/>
            <a:ext cx="5395785" cy="4847024"/>
          </a:xfrm>
        </p:spPr>
        <p:txBody>
          <a:bodyPr>
            <a:normAutofit/>
          </a:bodyPr>
          <a:lstStyle/>
          <a:p>
            <a:r>
              <a:rPr lang="fi-FI" dirty="0"/>
              <a:t>CLT-levyvalmistajilla on omat laatuluokitukset levyn pinnalla</a:t>
            </a:r>
          </a:p>
          <a:p>
            <a:pPr lvl="1"/>
            <a:r>
              <a:rPr lang="fi-FI" dirty="0"/>
              <a:t>Laatuluokkien määrittelyt vaihtelevat valmistajakohtaisesti</a:t>
            </a:r>
          </a:p>
          <a:p>
            <a:r>
              <a:rPr lang="fi-FI" dirty="0"/>
              <a:t>Tyypillisiä CLT-pinnan laatuluokkia</a:t>
            </a:r>
          </a:p>
          <a:p>
            <a:pPr lvl="1"/>
            <a:r>
              <a:rPr lang="fi-FI" dirty="0"/>
              <a:t>Ei-näkyvä laatu</a:t>
            </a:r>
          </a:p>
          <a:p>
            <a:pPr lvl="1"/>
            <a:r>
              <a:rPr lang="fi-FI" dirty="0"/>
              <a:t>Näkyvä teollinen laatu</a:t>
            </a:r>
          </a:p>
          <a:p>
            <a:pPr lvl="1"/>
            <a:r>
              <a:rPr lang="fi-FI" dirty="0"/>
              <a:t>Näkyvä laatu</a:t>
            </a:r>
          </a:p>
          <a:p>
            <a:r>
              <a:rPr lang="fi-FI" dirty="0"/>
              <a:t>Joiltakin valmistajilta on saatavilla myös CLT-levyä, jossa pintalamellit ovat jalopuuta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157" y="1928856"/>
            <a:ext cx="5251734" cy="3938801"/>
          </a:xfrm>
          <a:prstGeom prst="rect">
            <a:avLst/>
          </a:prstGeom>
        </p:spPr>
      </p:pic>
      <p:sp>
        <p:nvSpPr>
          <p:cNvPr id="9" name="Suorakulmio 8"/>
          <p:cNvSpPr/>
          <p:nvPr/>
        </p:nvSpPr>
        <p:spPr>
          <a:xfrm>
            <a:off x="10487653" y="5652213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B5B6A77-48D1-030F-E947-D8D62D378C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8417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0145" y="2186305"/>
            <a:ext cx="9844217" cy="310846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CLT-levyn vahva- ja heikkosuunta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D0BFB92-F604-74DB-B91B-4675B328FB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9203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CLT:n</a:t>
            </a:r>
            <a:r>
              <a:rPr lang="fi-FI" dirty="0"/>
              <a:t> toiminta lapetaivutuksessa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00817" cy="4853202"/>
          </a:xfrm>
        </p:spPr>
        <p:txBody>
          <a:bodyPr>
            <a:normAutofit/>
          </a:bodyPr>
          <a:lstStyle/>
          <a:p>
            <a:r>
              <a:rPr lang="fi-FI" dirty="0"/>
              <a:t>CLT-levy tarkastellaan kerroksellisena rakenteena</a:t>
            </a:r>
          </a:p>
          <a:p>
            <a:r>
              <a:rPr lang="fi-FI" dirty="0"/>
              <a:t>Poikkileikkauksessa olevat poikittaiset lamellikerrokset eivät vastaanota taivutusta</a:t>
            </a:r>
          </a:p>
          <a:p>
            <a:r>
              <a:rPr lang="fi-FI" dirty="0"/>
              <a:t>CLT-levyn tehollinen taivutusjäykkyys </a:t>
            </a:r>
            <a:r>
              <a:rPr lang="fi-FI" i="1" dirty="0" err="1"/>
              <a:t>EI</a:t>
            </a:r>
            <a:r>
              <a:rPr lang="fi-FI" baseline="-25000" dirty="0" err="1"/>
              <a:t>ef</a:t>
            </a:r>
            <a:r>
              <a:rPr lang="fi-FI" dirty="0"/>
              <a:t> voidaan määrittää eurokoodissa esitetyllä </a:t>
            </a:r>
            <a:r>
              <a:rPr lang="fi-FI" dirty="0">
                <a:latin typeface="Symbol" panose="05050102010706020507" pitchFamily="18" charset="2"/>
              </a:rPr>
              <a:t>g</a:t>
            </a:r>
            <a:r>
              <a:rPr lang="fi-FI" dirty="0"/>
              <a:t>-menetelmällä (</a:t>
            </a:r>
            <a:r>
              <a:rPr lang="fi-FI" dirty="0" err="1"/>
              <a:t>max</a:t>
            </a:r>
            <a:r>
              <a:rPr lang="fi-FI" dirty="0"/>
              <a:t> 5-kerroslevy)</a:t>
            </a: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1377" y="1358368"/>
            <a:ext cx="5137040" cy="480147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62188AF-5AD7-8017-E69C-2C8F58591B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53237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1033" y="1449582"/>
            <a:ext cx="5826211" cy="4669233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CLT:n</a:t>
            </a:r>
            <a:r>
              <a:rPr lang="fi-FI" dirty="0"/>
              <a:t> toiminta lapetaivutuksessa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00817" cy="4853202"/>
          </a:xfrm>
        </p:spPr>
        <p:txBody>
          <a:bodyPr>
            <a:normAutofit/>
          </a:bodyPr>
          <a:lstStyle/>
          <a:p>
            <a:r>
              <a:rPr lang="fi-FI" dirty="0"/>
              <a:t>Poikkileikkauksen poikittaiset lamellikerrokset ovat CLT-levyn leikkauskestävyyden näkökulmasta merkityksellisin tekijä</a:t>
            </a:r>
          </a:p>
          <a:p>
            <a:pPr lvl="1"/>
            <a:r>
              <a:rPr lang="fi-FI" dirty="0"/>
              <a:t>Puun leikkauslujuus kohtisuoraan syysuuntaa vastaan on heikko (”Rolling </a:t>
            </a:r>
            <a:r>
              <a:rPr lang="fi-FI" dirty="0" err="1"/>
              <a:t>shear</a:t>
            </a:r>
            <a:r>
              <a:rPr lang="fi-FI" dirty="0"/>
              <a:t>”)</a:t>
            </a:r>
          </a:p>
          <a:p>
            <a:r>
              <a:rPr lang="fi-FI" dirty="0"/>
              <a:t>Poikkileikkauksen poikittaisen lamellikerroksen leikkausjännitys on vakio koko lamellikerroksen paksuudella 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371769A-4E05-1165-822A-5E3963A4F0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95744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843" y="2252593"/>
            <a:ext cx="5733536" cy="112156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CLT:n</a:t>
            </a:r>
            <a:r>
              <a:rPr lang="fi-FI" dirty="0"/>
              <a:t> ”Rolling </a:t>
            </a:r>
            <a:r>
              <a:rPr lang="fi-FI" dirty="0" err="1"/>
              <a:t>shear</a:t>
            </a:r>
            <a:r>
              <a:rPr lang="fi-FI" dirty="0"/>
              <a:t>”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5364893" cy="4624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Poikkileikkauksen poikittaisissa lamellikerroksissa leikkausjännitys on kohtisuoraan lamellin syysuuntaa vastaan</a:t>
            </a:r>
          </a:p>
          <a:p>
            <a:pPr lvl="1"/>
            <a:r>
              <a:rPr lang="fi-FI" dirty="0"/>
              <a:t>Leikkauskestävyys on alhainen</a:t>
            </a:r>
          </a:p>
          <a:p>
            <a:pPr lvl="1"/>
            <a:r>
              <a:rPr lang="fi-FI" dirty="0"/>
              <a:t>Liukumoduuli on alhainen</a:t>
            </a:r>
          </a:p>
          <a:p>
            <a:r>
              <a:rPr lang="fi-FI" dirty="0"/>
              <a:t>Lapetaivutetussa CLT-levyssä leikkausjännitykset ovat tavallisesti suhteellisen pieniä, koska leikkautuva pinta-ala on suuri (esim. 1 m leveä kaista)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4"/>
          <a:srcRect b="57126"/>
          <a:stretch/>
        </p:blipFill>
        <p:spPr>
          <a:xfrm>
            <a:off x="6517451" y="3988937"/>
            <a:ext cx="5110996" cy="131946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FBC10EC-C814-F311-EA6B-927B8C7FB1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6758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Lapetaivutetun </a:t>
            </a:r>
            <a:r>
              <a:rPr lang="fi-FI" dirty="0" err="1"/>
              <a:t>CLT:n</a:t>
            </a:r>
            <a:r>
              <a:rPr lang="fi-FI" dirty="0"/>
              <a:t> murtotapoja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0" y="2181485"/>
            <a:ext cx="5394960" cy="1341120"/>
          </a:xfrm>
          <a:prstGeom prst="rect">
            <a:avLst/>
          </a:prstGeom>
        </p:spPr>
      </p:pic>
      <p:sp>
        <p:nvSpPr>
          <p:cNvPr id="3" name="Tekstiruutu 2"/>
          <p:cNvSpPr txBox="1"/>
          <p:nvPr/>
        </p:nvSpPr>
        <p:spPr>
          <a:xfrm>
            <a:off x="478871" y="1814256"/>
            <a:ext cx="2823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Taivutusmurto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745" y="2181485"/>
            <a:ext cx="5394960" cy="1341120"/>
          </a:xfrm>
          <a:prstGeom prst="rect">
            <a:avLst/>
          </a:prstGeom>
        </p:spPr>
      </p:pic>
      <p:sp>
        <p:nvSpPr>
          <p:cNvPr id="10" name="Tekstiruutu 9"/>
          <p:cNvSpPr txBox="1"/>
          <p:nvPr/>
        </p:nvSpPr>
        <p:spPr>
          <a:xfrm>
            <a:off x="6218585" y="1814256"/>
            <a:ext cx="5643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Poikittaisten lamellien leikkausmurto (”Rolling </a:t>
            </a:r>
            <a:r>
              <a:rPr lang="fi-FI" dirty="0" err="1"/>
              <a:t>shear</a:t>
            </a:r>
            <a:r>
              <a:rPr lang="fi-FI" dirty="0"/>
              <a:t>”)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60" y="4481343"/>
            <a:ext cx="5394960" cy="1341120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487200" y="4112011"/>
            <a:ext cx="51105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Pituussuuntaisten lamellien leikkausmurto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895" y="4481343"/>
            <a:ext cx="5394960" cy="1341120"/>
          </a:xfrm>
          <a:prstGeom prst="rect">
            <a:avLst/>
          </a:prstGeom>
        </p:spPr>
      </p:pic>
      <p:sp>
        <p:nvSpPr>
          <p:cNvPr id="13" name="Tekstiruutu 12"/>
          <p:cNvSpPr txBox="1"/>
          <p:nvPr/>
        </p:nvSpPr>
        <p:spPr>
          <a:xfrm>
            <a:off x="6270895" y="4118358"/>
            <a:ext cx="55915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Pituus- ja poikittaissuuntaisten lamellien leikkausmurto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8932859" y="5864973"/>
            <a:ext cx="282351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Kuvat: NC State </a:t>
            </a:r>
            <a:r>
              <a:rPr lang="fi-FI" sz="800" dirty="0" err="1"/>
              <a:t>University</a:t>
            </a:r>
            <a:endParaRPr lang="fi-FI" sz="800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25FE537-5580-8414-052D-737ACE80DA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05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Valmiit lujuusarvot poikkileikkauksille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 txBox="1">
            <a:spLocks/>
          </p:cNvSpPr>
          <p:nvPr/>
        </p:nvSpPr>
        <p:spPr>
          <a:xfrm>
            <a:off x="838199" y="1825625"/>
            <a:ext cx="5660137" cy="4624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Joillakin valmistajilla on valmiiksi taulukoituja lujuusarvoja vakioiduille poikkileikkauksille</a:t>
            </a:r>
          </a:p>
          <a:p>
            <a:r>
              <a:rPr lang="fi-FI" dirty="0"/>
              <a:t>Viereisessä taulukossa on esitetty yhden valmistajan leikkauslujuuksia vakiopoikkileikkauksille levyn eri suunnissa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3965" y="1353644"/>
            <a:ext cx="4412446" cy="4912464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283D94FA-3D8D-64E1-489A-9D64BEA3FB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59309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CLT:n</a:t>
            </a:r>
            <a:r>
              <a:rPr lang="fi-FI" dirty="0"/>
              <a:t> tehollinen jäyhyysmomentti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 txBox="1">
            <a:spLocks/>
          </p:cNvSpPr>
          <p:nvPr/>
        </p:nvSpPr>
        <p:spPr>
          <a:xfrm>
            <a:off x="838199" y="1825624"/>
            <a:ext cx="5012725" cy="466167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Taivutetussa CLT-levyssä poikkileikkauksen poikittaiset lamellikerrokset aiheuttavat liukumaa lamellikerrosten välille</a:t>
            </a:r>
          </a:p>
          <a:p>
            <a:pPr lvl="1"/>
            <a:r>
              <a:rPr lang="fi-FI" dirty="0"/>
              <a:t>Taivutusjäykkyys alenee (</a:t>
            </a:r>
            <a:r>
              <a:rPr lang="fi-FI" i="1" dirty="0" err="1"/>
              <a:t>EI</a:t>
            </a:r>
            <a:r>
              <a:rPr lang="fi-FI" baseline="-25000" dirty="0" err="1"/>
              <a:t>ef</a:t>
            </a:r>
            <a:r>
              <a:rPr lang="fi-FI" dirty="0"/>
              <a:t>)</a:t>
            </a:r>
          </a:p>
          <a:p>
            <a:r>
              <a:rPr lang="fi-FI" dirty="0"/>
              <a:t>Mitä paksumpi poikkileikkauksen poikittainen lamellikerros on, sitä enemmän se alentaa CLT-levyn taivutusjäykkyyttä</a:t>
            </a:r>
          </a:p>
          <a:p>
            <a:r>
              <a:rPr lang="fi-FI" dirty="0"/>
              <a:t>Liukuma otetaan huomioon</a:t>
            </a:r>
            <a:br>
              <a:rPr lang="fi-FI" dirty="0"/>
            </a:br>
            <a:r>
              <a:rPr lang="fi-FI" dirty="0">
                <a:latin typeface="Symbol" panose="05050102010706020507" pitchFamily="18" charset="2"/>
              </a:rPr>
              <a:t>g</a:t>
            </a:r>
            <a:r>
              <a:rPr lang="fi-FI" dirty="0"/>
              <a:t>-kertoimella</a:t>
            </a:r>
            <a:endParaRPr lang="fi-FI" dirty="0">
              <a:latin typeface="Symbol" panose="05050102010706020507" pitchFamily="18" charset="2"/>
            </a:endParaRPr>
          </a:p>
        </p:txBody>
      </p:sp>
      <p:graphicFrame>
        <p:nvGraphicFramePr>
          <p:cNvPr id="8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2726234"/>
              </p:ext>
            </p:extLst>
          </p:nvPr>
        </p:nvGraphicFramePr>
        <p:xfrm>
          <a:off x="6501242" y="2959444"/>
          <a:ext cx="4370387" cy="329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441600" imgH="2577960" progId="Equation.DSMT4">
                  <p:embed/>
                </p:oleObj>
              </mc:Choice>
              <mc:Fallback>
                <p:oleObj name="Equation" r:id="rId3" imgW="3441600" imgH="2577960" progId="Equation.DSMT4">
                  <p:embed/>
                  <p:pic>
                    <p:nvPicPr>
                      <p:cNvPr id="8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1242" y="2959444"/>
                        <a:ext cx="4370387" cy="3298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Kuva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1373" y="1395195"/>
            <a:ext cx="5634681" cy="149564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91960B6-8C68-FF74-C4F4-088CD36370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865733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Jännitystarkastelut </a:t>
            </a:r>
            <a:r>
              <a:rPr lang="fi-FI" dirty="0" err="1"/>
              <a:t>CLT:n</a:t>
            </a:r>
            <a:r>
              <a:rPr lang="fi-FI" dirty="0"/>
              <a:t> lapetaivutuksessa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414320" cy="4939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Taivutuskestävyys</a:t>
            </a:r>
          </a:p>
          <a:p>
            <a:pPr lvl="1"/>
            <a:r>
              <a:rPr lang="fi-FI" dirty="0"/>
              <a:t>Tehollinen taivutusvastus </a:t>
            </a:r>
            <a:r>
              <a:rPr lang="fi-FI" i="1" dirty="0" err="1"/>
              <a:t>W</a:t>
            </a:r>
            <a:r>
              <a:rPr lang="fi-FI" baseline="-25000" dirty="0" err="1"/>
              <a:t>ef</a:t>
            </a:r>
            <a:endParaRPr lang="fi-FI" baseline="-25000" dirty="0"/>
          </a:p>
          <a:p>
            <a:pPr lvl="1"/>
            <a:r>
              <a:rPr lang="fi-FI" dirty="0"/>
              <a:t>Lamellin taivutusjännitystarkastelu </a:t>
            </a:r>
            <a:r>
              <a:rPr lang="fi-FI" dirty="0" err="1">
                <a:latin typeface="Symbol" panose="05050102010706020507" pitchFamily="18" charset="2"/>
              </a:rPr>
              <a:t>s</a:t>
            </a:r>
            <a:r>
              <a:rPr lang="fi-FI" baseline="-25000" dirty="0" err="1"/>
              <a:t>m,y,d</a:t>
            </a:r>
            <a:r>
              <a:rPr lang="fi-FI" dirty="0"/>
              <a:t> ≤ </a:t>
            </a:r>
            <a:r>
              <a:rPr lang="fi-FI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baseline="-25000" dirty="0" err="1"/>
              <a:t>m,d</a:t>
            </a:r>
            <a:endParaRPr lang="fi-FI" baseline="-25000" dirty="0"/>
          </a:p>
          <a:p>
            <a:r>
              <a:rPr lang="fi-FI" dirty="0"/>
              <a:t>Leikkauskestävyys ”Rolling </a:t>
            </a:r>
            <a:r>
              <a:rPr lang="fi-FI" dirty="0" err="1"/>
              <a:t>shear</a:t>
            </a:r>
            <a:r>
              <a:rPr lang="fi-FI" dirty="0"/>
              <a:t>”</a:t>
            </a:r>
          </a:p>
          <a:p>
            <a:pPr lvl="1"/>
            <a:r>
              <a:rPr lang="fi-FI" dirty="0"/>
              <a:t>Tehollinen staattinen momentti </a:t>
            </a:r>
            <a:r>
              <a:rPr lang="fi-FI" i="1" dirty="0" err="1"/>
              <a:t>S</a:t>
            </a:r>
            <a:r>
              <a:rPr lang="fi-FI" baseline="-25000" dirty="0" err="1"/>
              <a:t>ef</a:t>
            </a:r>
            <a:endParaRPr lang="fi-FI" baseline="-25000" dirty="0"/>
          </a:p>
          <a:p>
            <a:pPr lvl="1"/>
            <a:r>
              <a:rPr lang="fi-FI" dirty="0"/>
              <a:t>Lamellin leikkausjännitystarkastelu </a:t>
            </a:r>
            <a:r>
              <a:rPr lang="fi-FI" dirty="0">
                <a:latin typeface="Symbol" panose="05050102010706020507" pitchFamily="18" charset="2"/>
              </a:rPr>
              <a:t>t</a:t>
            </a:r>
            <a:r>
              <a:rPr lang="fi-FI" baseline="-25000" dirty="0"/>
              <a:t>d</a:t>
            </a:r>
            <a:r>
              <a:rPr lang="fi-FI" dirty="0"/>
              <a:t> ≤ </a:t>
            </a:r>
            <a:r>
              <a:rPr lang="fi-FI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baseline="-25000" dirty="0" err="1"/>
              <a:t>R,d</a:t>
            </a:r>
            <a:endParaRPr lang="fi-FI" baseline="-25000" dirty="0"/>
          </a:p>
          <a:p>
            <a:r>
              <a:rPr lang="fi-FI" dirty="0"/>
              <a:t>Leikkauskestävyys </a:t>
            </a:r>
          </a:p>
          <a:p>
            <a:pPr lvl="1"/>
            <a:r>
              <a:rPr lang="fi-FI" dirty="0"/>
              <a:t>Tehollinen staattinen momentti </a:t>
            </a:r>
            <a:r>
              <a:rPr lang="fi-FI" i="1" dirty="0" err="1"/>
              <a:t>S</a:t>
            </a:r>
            <a:r>
              <a:rPr lang="fi-FI" baseline="-25000" dirty="0" err="1"/>
              <a:t>ef</a:t>
            </a:r>
            <a:endParaRPr lang="fi-FI" baseline="-25000" dirty="0"/>
          </a:p>
          <a:p>
            <a:pPr lvl="1"/>
            <a:r>
              <a:rPr lang="fi-FI" dirty="0"/>
              <a:t>Lamellin leikkausjännitystarkastelu </a:t>
            </a:r>
            <a:r>
              <a:rPr lang="fi-FI" dirty="0">
                <a:latin typeface="Symbol" panose="05050102010706020507" pitchFamily="18" charset="2"/>
              </a:rPr>
              <a:t>t</a:t>
            </a:r>
            <a:r>
              <a:rPr lang="fi-FI" baseline="-25000" dirty="0"/>
              <a:t>d</a:t>
            </a:r>
            <a:r>
              <a:rPr lang="fi-FI" dirty="0"/>
              <a:t> ≤ </a:t>
            </a:r>
            <a:r>
              <a:rPr lang="fi-FI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baseline="-25000" dirty="0" err="1"/>
              <a:t>v,d</a:t>
            </a:r>
            <a:endParaRPr lang="fi-FI" baseline="-25000" dirty="0"/>
          </a:p>
          <a:p>
            <a:pPr lvl="1"/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5656" y="1770019"/>
            <a:ext cx="5637468" cy="395836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B7E05F4-671A-DDE0-9878-F1953AF62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17843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Taipuma </a:t>
            </a:r>
            <a:r>
              <a:rPr lang="fi-FI" dirty="0" err="1"/>
              <a:t>CLT:n</a:t>
            </a:r>
            <a:r>
              <a:rPr lang="fi-FI" dirty="0"/>
              <a:t> lapetaivutuksessa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938584" cy="4939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600" dirty="0"/>
              <a:t>Taivutusmomentin aiheuttama taipuma määritetään käyttämällä poikkileikkauksen tehollista taivutusjäykkyyttä </a:t>
            </a:r>
            <a:r>
              <a:rPr lang="fi-FI" sz="2600" i="1" dirty="0" err="1"/>
              <a:t>EI</a:t>
            </a:r>
            <a:r>
              <a:rPr lang="fi-FI" sz="2600" baseline="-25000" dirty="0" err="1"/>
              <a:t>ef</a:t>
            </a:r>
            <a:endParaRPr lang="fi-FI" sz="2600" baseline="-25000" dirty="0"/>
          </a:p>
          <a:p>
            <a:r>
              <a:rPr lang="fi-FI" sz="2600" dirty="0"/>
              <a:t>Kimmomoduulina käytetään lamellin syysuuntaista arvoa</a:t>
            </a:r>
          </a:p>
          <a:p>
            <a:r>
              <a:rPr lang="fi-FI" sz="2600" dirty="0"/>
              <a:t>Viruma otetaan huomioon virumaluvun </a:t>
            </a:r>
            <a:r>
              <a:rPr lang="fi-FI" sz="2600" i="1" dirty="0" err="1"/>
              <a:t>k</a:t>
            </a:r>
            <a:r>
              <a:rPr lang="fi-FI" sz="2600" baseline="-25000" dirty="0" err="1"/>
              <a:t>def</a:t>
            </a:r>
            <a:r>
              <a:rPr lang="fi-FI" sz="2600" dirty="0"/>
              <a:t> avulla</a:t>
            </a:r>
          </a:p>
          <a:p>
            <a:r>
              <a:rPr lang="fi-FI" sz="2600" dirty="0"/>
              <a:t>Tarvittaessa huomioidaan leikkausvoiman aiheuttama taipuma</a:t>
            </a:r>
          </a:p>
          <a:p>
            <a:pPr marL="0" indent="0">
              <a:buNone/>
            </a:pPr>
            <a:endParaRPr lang="fi-FI" baseline="-25000" dirty="0"/>
          </a:p>
          <a:p>
            <a:pPr lvl="1"/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087585"/>
            <a:ext cx="5908589" cy="120788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0C426E5-BC66-A826-D5AB-10CC7A07E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56107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CLT-palkin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408142" cy="4624602"/>
          </a:xfrm>
        </p:spPr>
        <p:txBody>
          <a:bodyPr>
            <a:normAutofit/>
          </a:bodyPr>
          <a:lstStyle/>
          <a:p>
            <a:r>
              <a:rPr lang="fi-FI" dirty="0"/>
              <a:t>CLT-levy voidaan mitoittaa toimimaan palkkina</a:t>
            </a:r>
          </a:p>
          <a:p>
            <a:r>
              <a:rPr lang="fi-FI" dirty="0"/>
              <a:t>CLT-palkissa poikkileikkauksen pystysuuntaisia lamellikerroksia voidaan hyödyntää reikien ja lovien vahvistamisessa</a:t>
            </a:r>
          </a:p>
          <a:p>
            <a:r>
              <a:rPr lang="fi-FI" dirty="0"/>
              <a:t>CLT-palkin poikkileikkaus tarkastellaan lamellikerroksittain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598" y="1455911"/>
            <a:ext cx="5592417" cy="4418341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0B5948F-15ED-D66D-3D12-A6943F78F0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41599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Rakennesuunnittelu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1083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9783" y="1492826"/>
            <a:ext cx="4966156" cy="386382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CLT-palkin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76103" cy="4624602"/>
          </a:xfrm>
        </p:spPr>
        <p:txBody>
          <a:bodyPr>
            <a:normAutofit/>
          </a:bodyPr>
          <a:lstStyle/>
          <a:p>
            <a:r>
              <a:rPr lang="fi-FI" dirty="0"/>
              <a:t>CLT-palkissa taivutusta vastaanottaviksi lamellikerroksiksi voidaan huomioida vain jännevälin suuntaiset lamellikerrokset</a:t>
            </a:r>
          </a:p>
          <a:p>
            <a:r>
              <a:rPr lang="fi-FI" dirty="0"/>
              <a:t>CLT-palkin kiepahdustarkastelussa tarkastellaan koko poikkileikkausta</a:t>
            </a:r>
          </a:p>
          <a:p>
            <a:pPr lvl="1"/>
            <a:r>
              <a:rPr lang="fi-FI" dirty="0"/>
              <a:t>Kriittinen taivutusjännitys määritetään teholliselle leveydelle </a:t>
            </a:r>
            <a:r>
              <a:rPr lang="fi-FI" i="1" dirty="0" err="1"/>
              <a:t>b</a:t>
            </a:r>
            <a:r>
              <a:rPr lang="fi-FI" baseline="-25000" dirty="0" err="1"/>
              <a:t>ef</a:t>
            </a:r>
            <a:r>
              <a:rPr lang="fi-FI" dirty="0"/>
              <a:t> käyttämällä palkin poikkileikkauksen tehollista jäyhyysmomenttia </a:t>
            </a:r>
            <a:r>
              <a:rPr lang="fi-FI" i="1" dirty="0" err="1"/>
              <a:t>I</a:t>
            </a:r>
            <a:r>
              <a:rPr lang="fi-FI" baseline="-25000" dirty="0" err="1"/>
              <a:t>ef,z</a:t>
            </a:r>
            <a:endParaRPr lang="fi-FI" baseline="-250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0F3B598-878E-D703-37EB-C0615898C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48968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CLT-palkin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76103" cy="4624602"/>
          </a:xfrm>
        </p:spPr>
        <p:txBody>
          <a:bodyPr>
            <a:normAutofit/>
          </a:bodyPr>
          <a:lstStyle/>
          <a:p>
            <a:r>
              <a:rPr lang="fi-FI" dirty="0"/>
              <a:t>CLT-palkissa leikkausvoimakestävyyden mitoituksessa käytetään koko poikkileikkausta</a:t>
            </a:r>
          </a:p>
          <a:p>
            <a:r>
              <a:rPr lang="fi-FI" dirty="0"/>
              <a:t>Leikkausvoimaa ei saa pienentää tukien läheisyydessä (</a:t>
            </a:r>
            <a:r>
              <a:rPr lang="fi-FI" i="1" dirty="0" err="1"/>
              <a:t>V</a:t>
            </a:r>
            <a:r>
              <a:rPr lang="fi-FI" baseline="-25000" dirty="0" err="1"/>
              <a:t>red</a:t>
            </a:r>
            <a:r>
              <a:rPr lang="fi-FI" dirty="0"/>
              <a:t> käyttö kielletty) </a:t>
            </a:r>
            <a:endParaRPr lang="fi-FI" baseline="-25000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5837" y="1462088"/>
            <a:ext cx="2774093" cy="376964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825BCA2-9E63-CE4A-4818-08976B653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648096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784" y="1690688"/>
            <a:ext cx="5658231" cy="382015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Jännitystarkastelut CLT-palkissa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414320" cy="4939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Taivutuskestävyys</a:t>
            </a:r>
          </a:p>
          <a:p>
            <a:pPr lvl="1"/>
            <a:r>
              <a:rPr lang="fi-FI" dirty="0"/>
              <a:t>Tehollinen leveys </a:t>
            </a:r>
            <a:r>
              <a:rPr lang="fi-FI" i="1" dirty="0" err="1"/>
              <a:t>b</a:t>
            </a:r>
            <a:r>
              <a:rPr lang="fi-FI" baseline="-25000" dirty="0" err="1"/>
              <a:t>ef</a:t>
            </a:r>
            <a:endParaRPr lang="fi-FI" baseline="-25000" dirty="0"/>
          </a:p>
          <a:p>
            <a:pPr lvl="1"/>
            <a:r>
              <a:rPr lang="fi-FI" dirty="0"/>
              <a:t>Lamellin taivutusjännitystarkastelu </a:t>
            </a:r>
            <a:r>
              <a:rPr lang="fi-FI" dirty="0" err="1">
                <a:latin typeface="Symbol" panose="05050102010706020507" pitchFamily="18" charset="2"/>
              </a:rPr>
              <a:t>s</a:t>
            </a:r>
            <a:r>
              <a:rPr lang="fi-FI" baseline="-25000" dirty="0" err="1"/>
              <a:t>m,y,d</a:t>
            </a:r>
            <a:r>
              <a:rPr lang="fi-FI" dirty="0"/>
              <a:t> ≤ </a:t>
            </a:r>
            <a:r>
              <a:rPr lang="fi-FI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baseline="-25000" dirty="0" err="1"/>
              <a:t>m,d</a:t>
            </a:r>
            <a:endParaRPr lang="fi-FI" baseline="-25000" dirty="0"/>
          </a:p>
          <a:p>
            <a:r>
              <a:rPr lang="fi-FI" dirty="0"/>
              <a:t>Leikkauskestävyys </a:t>
            </a:r>
          </a:p>
          <a:p>
            <a:pPr lvl="1"/>
            <a:r>
              <a:rPr lang="fi-FI" dirty="0"/>
              <a:t>Koko poikkileikkaus </a:t>
            </a:r>
            <a:r>
              <a:rPr lang="fi-FI" i="1" dirty="0"/>
              <a:t>A</a:t>
            </a:r>
            <a:endParaRPr lang="fi-FI" i="1" baseline="-25000" dirty="0"/>
          </a:p>
          <a:p>
            <a:pPr lvl="1"/>
            <a:r>
              <a:rPr lang="fi-FI" dirty="0"/>
              <a:t>Lamellin leikkausjännitystarkastelu </a:t>
            </a:r>
            <a:r>
              <a:rPr lang="fi-FI" dirty="0">
                <a:latin typeface="Symbol" panose="05050102010706020507" pitchFamily="18" charset="2"/>
              </a:rPr>
              <a:t>t</a:t>
            </a:r>
            <a:r>
              <a:rPr lang="fi-FI" baseline="-25000" dirty="0"/>
              <a:t>d</a:t>
            </a:r>
            <a:r>
              <a:rPr lang="fi-FI" dirty="0"/>
              <a:t> ≤ </a:t>
            </a:r>
            <a:r>
              <a:rPr lang="fi-FI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baseline="-25000" dirty="0" err="1"/>
              <a:t>v,d</a:t>
            </a:r>
            <a:endParaRPr lang="fi-FI" baseline="-25000" dirty="0"/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51FE339-0A23-0604-8911-7EB5173AA6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5112449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CLT-palkin taipuma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938584" cy="4939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2600" dirty="0"/>
              <a:t>Taivutusmomentin aiheuttama taipuma määritetään teholliselle </a:t>
            </a:r>
            <a:br>
              <a:rPr lang="fi-FI" sz="2600" dirty="0"/>
            </a:br>
            <a:r>
              <a:rPr lang="fi-FI" sz="2600" dirty="0"/>
              <a:t>poikkileikkaukselle (</a:t>
            </a:r>
            <a:r>
              <a:rPr lang="fi-FI" sz="2600" i="1" dirty="0" err="1"/>
              <a:t>b</a:t>
            </a:r>
            <a:r>
              <a:rPr lang="fi-FI" sz="2600" baseline="-25000" dirty="0" err="1"/>
              <a:t>ef</a:t>
            </a:r>
            <a:r>
              <a:rPr lang="fi-FI" sz="2600" dirty="0"/>
              <a:t>)</a:t>
            </a:r>
            <a:endParaRPr lang="fi-FI" sz="2600" baseline="-25000" dirty="0"/>
          </a:p>
          <a:p>
            <a:r>
              <a:rPr lang="fi-FI" sz="2600" dirty="0"/>
              <a:t>Kimmomoduulina käytetään lamellin syysuuntaista arvoa</a:t>
            </a:r>
          </a:p>
          <a:p>
            <a:r>
              <a:rPr lang="fi-FI" sz="2600" dirty="0"/>
              <a:t>Viruma otetaan huomioon virumaluvun </a:t>
            </a:r>
            <a:r>
              <a:rPr lang="fi-FI" sz="2600" i="1" dirty="0" err="1"/>
              <a:t>k</a:t>
            </a:r>
            <a:r>
              <a:rPr lang="fi-FI" sz="2600" baseline="-25000" dirty="0" err="1"/>
              <a:t>def</a:t>
            </a:r>
            <a:r>
              <a:rPr lang="fi-FI" sz="2600" dirty="0"/>
              <a:t> avulla</a:t>
            </a:r>
          </a:p>
          <a:p>
            <a:r>
              <a:rPr lang="fi-FI" sz="2600" dirty="0"/>
              <a:t>Tarvittaessa huomioidaan leikkausvoiman aiheuttama taipuma</a:t>
            </a:r>
          </a:p>
          <a:p>
            <a:pPr marL="0" indent="0">
              <a:buNone/>
            </a:pPr>
            <a:endParaRPr lang="fi-FI" baseline="-25000" dirty="0"/>
          </a:p>
          <a:p>
            <a:pPr lvl="1"/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1426" y="2902436"/>
            <a:ext cx="5929341" cy="139303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69C948D-E6D6-0097-B15B-5A43E7E01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503068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Kantavan CLT-seinän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897880" cy="4970592"/>
          </a:xfrm>
        </p:spPr>
        <p:txBody>
          <a:bodyPr>
            <a:normAutofit/>
          </a:bodyPr>
          <a:lstStyle/>
          <a:p>
            <a:r>
              <a:rPr lang="fi-FI" dirty="0"/>
              <a:t>Kantavassa seinässä CLT-levyssä on </a:t>
            </a:r>
          </a:p>
          <a:p>
            <a:pPr lvl="1"/>
            <a:r>
              <a:rPr lang="fi-FI" dirty="0"/>
              <a:t>Aksiaalista puristusta (pystykuorma)</a:t>
            </a:r>
          </a:p>
          <a:p>
            <a:pPr lvl="1"/>
            <a:r>
              <a:rPr lang="fi-FI" dirty="0"/>
              <a:t>Taivutusta (epäkeskisyys, tuuli-kuorma jne.)</a:t>
            </a:r>
          </a:p>
          <a:p>
            <a:r>
              <a:rPr lang="fi-FI" dirty="0"/>
              <a:t>Jatkuvalla tuella olevassa kantavassa seinässä CLT-levyn pintalamellit tulee olla pystysuunnassa</a:t>
            </a:r>
          </a:p>
          <a:p>
            <a:pPr lvl="1"/>
            <a:r>
              <a:rPr lang="fi-FI" dirty="0"/>
              <a:t>Kantavuuden maksimointi</a:t>
            </a:r>
          </a:p>
          <a:p>
            <a:r>
              <a:rPr lang="fi-FI" dirty="0"/>
              <a:t>CLT-levystä voidaan mitoittaa myös seinämäinen palkki</a:t>
            </a:r>
          </a:p>
          <a:p>
            <a:pPr lvl="1"/>
            <a:r>
              <a:rPr lang="fi-FI" dirty="0"/>
              <a:t>Vaakasuuntaiset lamellikerrokset toimivat kantavina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7451" y="1492725"/>
            <a:ext cx="4503657" cy="466094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52656E9-E502-90A1-ED9D-599494AE56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92315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Kantavan CLT-seinän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296932" cy="4859380"/>
          </a:xfrm>
        </p:spPr>
        <p:txBody>
          <a:bodyPr>
            <a:normAutofit lnSpcReduction="10000"/>
          </a:bodyPr>
          <a:lstStyle/>
          <a:p>
            <a:r>
              <a:rPr lang="fi-FI" dirty="0"/>
              <a:t>Mitoituksessa käytetään poikkileikkauksen tehollista jäyhyysmomenttia </a:t>
            </a:r>
            <a:r>
              <a:rPr lang="fi-FI" i="1" dirty="0" err="1"/>
              <a:t>I</a:t>
            </a:r>
            <a:r>
              <a:rPr lang="fi-FI" baseline="-25000" dirty="0" err="1"/>
              <a:t>ef</a:t>
            </a:r>
            <a:r>
              <a:rPr lang="fi-FI" baseline="-25000" dirty="0"/>
              <a:t> </a:t>
            </a:r>
          </a:p>
          <a:p>
            <a:r>
              <a:rPr lang="fi-FI" dirty="0"/>
              <a:t>Nurjahdustarkastelu tehdään kuten puusauvassa</a:t>
            </a:r>
          </a:p>
          <a:p>
            <a:r>
              <a:rPr lang="fi-FI" dirty="0"/>
              <a:t>Taivutuksen aiheuttamat jännitykset sekä taipuma tarkastellaan kuten </a:t>
            </a:r>
            <a:r>
              <a:rPr lang="fi-FI" dirty="0" err="1"/>
              <a:t>CLT:n</a:t>
            </a:r>
            <a:r>
              <a:rPr lang="fi-FI" dirty="0"/>
              <a:t> lapetaivutuksessa</a:t>
            </a:r>
          </a:p>
          <a:p>
            <a:r>
              <a:rPr lang="fi-FI" dirty="0"/>
              <a:t>Nurjahduksen ja taivutuksen yhteisvaikutukset tarkastellaan kuten puusauvassa</a:t>
            </a:r>
          </a:p>
          <a:p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4633" y="957648"/>
            <a:ext cx="1027600" cy="5220730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075" y="2943998"/>
            <a:ext cx="4548798" cy="131622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929F384-54E8-11B4-7926-E51CF953DD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56662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826" y="1492458"/>
            <a:ext cx="5881817" cy="450094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Jännitystarkastelut CLT-seinässä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5414320" cy="4939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Taivutuskestävyys</a:t>
            </a:r>
          </a:p>
          <a:p>
            <a:pPr lvl="1"/>
            <a:r>
              <a:rPr lang="fi-FI" dirty="0" err="1">
                <a:latin typeface="Symbol" panose="05050102010706020507" pitchFamily="18" charset="2"/>
              </a:rPr>
              <a:t>s</a:t>
            </a:r>
            <a:r>
              <a:rPr lang="fi-FI" baseline="-25000" dirty="0" err="1"/>
              <a:t>m,y,d</a:t>
            </a:r>
            <a:r>
              <a:rPr lang="fi-FI" dirty="0"/>
              <a:t> ≤ </a:t>
            </a:r>
            <a:r>
              <a:rPr lang="fi-FI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baseline="-25000" dirty="0" err="1"/>
              <a:t>m,d</a:t>
            </a:r>
            <a:endParaRPr lang="fi-FI" baseline="-25000" dirty="0"/>
          </a:p>
          <a:p>
            <a:r>
              <a:rPr lang="fi-FI" dirty="0"/>
              <a:t>Nurjahduskestävyys</a:t>
            </a:r>
          </a:p>
          <a:p>
            <a:pPr lvl="1"/>
            <a:endParaRPr lang="fi-FI" sz="1000" dirty="0"/>
          </a:p>
          <a:p>
            <a:pPr lvl="1"/>
            <a:r>
              <a:rPr lang="fi-FI" dirty="0"/>
              <a:t>	</a:t>
            </a:r>
          </a:p>
          <a:p>
            <a:endParaRPr lang="fi-FI" sz="1000" dirty="0"/>
          </a:p>
          <a:p>
            <a:r>
              <a:rPr lang="fi-FI" dirty="0"/>
              <a:t>Leikkauskestävyys ”Rolling </a:t>
            </a:r>
            <a:r>
              <a:rPr lang="fi-FI" dirty="0" err="1"/>
              <a:t>shear</a:t>
            </a:r>
            <a:r>
              <a:rPr lang="fi-FI" dirty="0"/>
              <a:t>”</a:t>
            </a:r>
          </a:p>
          <a:p>
            <a:pPr lvl="1"/>
            <a:r>
              <a:rPr lang="fi-FI" dirty="0">
                <a:latin typeface="Symbol" panose="05050102010706020507" pitchFamily="18" charset="2"/>
              </a:rPr>
              <a:t>t</a:t>
            </a:r>
            <a:r>
              <a:rPr lang="fi-FI" baseline="-25000" dirty="0"/>
              <a:t>d</a:t>
            </a:r>
            <a:r>
              <a:rPr lang="fi-FI" dirty="0"/>
              <a:t> ≤ </a:t>
            </a:r>
            <a:r>
              <a:rPr lang="fi-FI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baseline="-25000" dirty="0" err="1"/>
              <a:t>R,d</a:t>
            </a:r>
            <a:endParaRPr lang="fi-FI" baseline="-25000" dirty="0"/>
          </a:p>
          <a:p>
            <a:r>
              <a:rPr lang="fi-FI" dirty="0"/>
              <a:t>Leikkauskestävyys </a:t>
            </a:r>
          </a:p>
          <a:p>
            <a:pPr lvl="1"/>
            <a:r>
              <a:rPr lang="fi-FI" dirty="0">
                <a:latin typeface="Symbol" panose="05050102010706020507" pitchFamily="18" charset="2"/>
              </a:rPr>
              <a:t>t</a:t>
            </a:r>
            <a:r>
              <a:rPr lang="fi-FI" baseline="-25000" dirty="0"/>
              <a:t>d</a:t>
            </a:r>
            <a:r>
              <a:rPr lang="fi-FI" dirty="0"/>
              <a:t> ≤ </a:t>
            </a:r>
            <a:r>
              <a:rPr lang="fi-FI" sz="2200" i="1" dirty="0" err="1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fi-FI" baseline="-25000" dirty="0" err="1"/>
              <a:t>v,d</a:t>
            </a:r>
            <a:endParaRPr lang="fi-FI" baseline="-25000" dirty="0"/>
          </a:p>
          <a:p>
            <a:pPr lvl="1"/>
            <a:endParaRPr lang="fi-FI" dirty="0"/>
          </a:p>
        </p:txBody>
      </p:sp>
      <p:graphicFrame>
        <p:nvGraphicFramePr>
          <p:cNvPr id="8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9725595"/>
              </p:ext>
            </p:extLst>
          </p:nvPr>
        </p:nvGraphicFramePr>
        <p:xfrm>
          <a:off x="1569134" y="3131628"/>
          <a:ext cx="2317065" cy="92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218960" imgH="482400" progId="Equation.DSMT4">
                  <p:embed/>
                </p:oleObj>
              </mc:Choice>
              <mc:Fallback>
                <p:oleObj name="Equation" r:id="rId4" imgW="1218960" imgH="482400" progId="Equation.DSMT4">
                  <p:embed/>
                  <p:pic>
                    <p:nvPicPr>
                      <p:cNvPr id="8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9134" y="3131628"/>
                        <a:ext cx="2317065" cy="92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EF0B5F2-7FFF-CDFB-44AE-88D647F5B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657252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Taipuma CLT-seinässä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4938584" cy="493969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Taivutusmomentin aiheuttama taipuma määritetään käyttämällä poikkileikkauksen tehollista taivutusjäykkyyttä </a:t>
            </a:r>
            <a:r>
              <a:rPr lang="fi-FI" i="1" dirty="0" err="1"/>
              <a:t>EI</a:t>
            </a:r>
            <a:r>
              <a:rPr lang="fi-FI" baseline="-25000" dirty="0" err="1"/>
              <a:t>ef</a:t>
            </a:r>
            <a:endParaRPr lang="fi-FI" baseline="-25000" dirty="0"/>
          </a:p>
          <a:p>
            <a:r>
              <a:rPr lang="fi-FI" dirty="0"/>
              <a:t>Kimmomoduulina käytetään lamellin syysuuntaista arvoa</a:t>
            </a:r>
          </a:p>
          <a:p>
            <a:r>
              <a:rPr lang="fi-FI" dirty="0"/>
              <a:t>Viruma otetaan huomioon virumaluvun </a:t>
            </a:r>
            <a:r>
              <a:rPr lang="fi-FI" i="1" dirty="0" err="1"/>
              <a:t>k</a:t>
            </a:r>
            <a:r>
              <a:rPr lang="fi-FI" baseline="-25000" dirty="0" err="1"/>
              <a:t>def</a:t>
            </a:r>
            <a:r>
              <a:rPr lang="fi-FI" dirty="0"/>
              <a:t> avulla</a:t>
            </a:r>
          </a:p>
          <a:p>
            <a:r>
              <a:rPr lang="fi-FI" dirty="0"/>
              <a:t>Tarvittaessa huomioidaan leikkausvoiman aiheuttama taipuma</a:t>
            </a:r>
          </a:p>
          <a:p>
            <a:pPr marL="0" indent="0">
              <a:buNone/>
            </a:pPr>
            <a:endParaRPr lang="fi-FI" baseline="-25000" dirty="0"/>
          </a:p>
          <a:p>
            <a:pPr lvl="1"/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2550" y="951468"/>
            <a:ext cx="1115655" cy="5181694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32DF10D-E74A-9D49-ABD3-38C7E9259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095214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8472" y="1309894"/>
            <a:ext cx="4639962" cy="505231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CLT-seinän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38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574958" cy="4624602"/>
          </a:xfrm>
        </p:spPr>
        <p:txBody>
          <a:bodyPr>
            <a:normAutofit/>
          </a:bodyPr>
          <a:lstStyle/>
          <a:p>
            <a:r>
              <a:rPr lang="fi-FI" dirty="0"/>
              <a:t>CLT-levystä voidaan toteuttaa suuria ja tehokkaita jäykistäviä rakenteita </a:t>
            </a:r>
          </a:p>
          <a:p>
            <a:r>
              <a:rPr lang="fi-FI" dirty="0"/>
              <a:t>CLT-levy voidaan mitoittaa toimimaan yhtenäisenä jäykistävänä levynä, vaikka siinä olisi aukkoja  </a:t>
            </a:r>
          </a:p>
          <a:p>
            <a:pPr lvl="1"/>
            <a:r>
              <a:rPr lang="fi-FI" dirty="0"/>
              <a:t>Jäykistyskapasiteetti alenee</a:t>
            </a:r>
          </a:p>
          <a:p>
            <a:pPr lvl="1"/>
            <a:r>
              <a:rPr lang="fi-FI" dirty="0"/>
              <a:t>Vaakasiirtymä kasvaa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474B664-234C-11DF-9C3E-85D467E1F2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058950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0616" y="1236245"/>
            <a:ext cx="4490550" cy="510951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CLT-seinän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76103" cy="4927343"/>
          </a:xfrm>
        </p:spPr>
        <p:txBody>
          <a:bodyPr>
            <a:normAutofit/>
          </a:bodyPr>
          <a:lstStyle/>
          <a:p>
            <a:r>
              <a:rPr lang="fi-FI" dirty="0"/>
              <a:t>Jäykistävä CLT-seinä toimii tavallisesti ulokepalkkina, jossa on leikkausta ja taivutusta</a:t>
            </a:r>
          </a:p>
          <a:p>
            <a:r>
              <a:rPr lang="fi-FI" dirty="0"/>
              <a:t>Jäykistävässä seinässä yleensä leikkauskestävyys ja vaakasiirtymä ovat mitoittavia (pois lukien kapeat jäykistävät seinät)</a:t>
            </a:r>
          </a:p>
          <a:p>
            <a:r>
              <a:rPr lang="fi-FI" dirty="0"/>
              <a:t>Seinän päihin syntyy pistemäiset tukireaktio </a:t>
            </a:r>
            <a:r>
              <a:rPr lang="fi-FI" dirty="0" err="1"/>
              <a:t>A</a:t>
            </a:r>
            <a:r>
              <a:rPr lang="fi-FI" baseline="-25000" dirty="0" err="1"/>
              <a:t>d</a:t>
            </a:r>
            <a:r>
              <a:rPr lang="fi-FI" dirty="0"/>
              <a:t> ja </a:t>
            </a:r>
            <a:r>
              <a:rPr lang="fi-FI" dirty="0" err="1"/>
              <a:t>B</a:t>
            </a:r>
            <a:r>
              <a:rPr lang="fi-FI" baseline="-25000" dirty="0" err="1"/>
              <a:t>d</a:t>
            </a:r>
            <a:endParaRPr lang="fi-FI" baseline="-25000" dirty="0"/>
          </a:p>
          <a:p>
            <a:pPr lvl="1"/>
            <a:r>
              <a:rPr lang="fi-FI" dirty="0"/>
              <a:t>Puristuspuolen tukireaktio vastaan-otetaan CLT-levyn pystysuuntaisilla lamellikerroksilla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3139873-D47F-38A0-47F0-D85C16B6CB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89839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Tero Lahtela,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Julkaisupäivä: 28.2.2022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 dirty="0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709CE40-C9B1-1454-3D49-9D469DE93B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03828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3078" y="1800800"/>
            <a:ext cx="4205393" cy="378040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CLT-seinän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76103" cy="4624602"/>
          </a:xfrm>
        </p:spPr>
        <p:txBody>
          <a:bodyPr>
            <a:normAutofit/>
          </a:bodyPr>
          <a:lstStyle/>
          <a:p>
            <a:r>
              <a:rPr lang="fi-FI" dirty="0"/>
              <a:t>Jäykistävän CLT-seinän pituuden ja korkeuden suhteesta riippuen seinään saattaa syntyä vain pelkkää leikkausta</a:t>
            </a:r>
          </a:p>
          <a:p>
            <a:r>
              <a:rPr lang="fi-FI" dirty="0"/>
              <a:t>CLT-seinän leikkausvoimakestävyyden mitoitus tehdään kuitenkin samalla tavalla kuin ulokepalkkina toimivassa seinässä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71FD999-C32A-40B5-CE22-A6D34FA3EB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067494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063" y="1458096"/>
            <a:ext cx="3208638" cy="471958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CLT-seinän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76103" cy="4964414"/>
          </a:xfrm>
        </p:spPr>
        <p:txBody>
          <a:bodyPr>
            <a:normAutofit fontScale="92500"/>
          </a:bodyPr>
          <a:lstStyle/>
          <a:p>
            <a:r>
              <a:rPr lang="fi-FI" dirty="0"/>
              <a:t>CLT-levyn leikkauskestävyys perustuu pääasiassa lamellikerrosten välisen lapeliimauksen vääntöleikkauskestävyyteen</a:t>
            </a:r>
          </a:p>
          <a:p>
            <a:pPr lvl="1"/>
            <a:r>
              <a:rPr lang="fi-FI" dirty="0"/>
              <a:t>Lamellien välistä syrjäliimausta ei huomioida leikkauskestävyydessä</a:t>
            </a:r>
          </a:p>
          <a:p>
            <a:r>
              <a:rPr lang="fi-FI" dirty="0"/>
              <a:t>Vääntöleikkauskestävyys tarkastellaan päällekkäisten lamellien kosketuspinnan (</a:t>
            </a:r>
            <a:r>
              <a:rPr lang="fi-FI" dirty="0" err="1"/>
              <a:t>a</a:t>
            </a:r>
            <a:r>
              <a:rPr lang="fi-FI" sz="2000" dirty="0" err="1"/>
              <a:t>x</a:t>
            </a:r>
            <a:r>
              <a:rPr lang="fi-FI" dirty="0" err="1"/>
              <a:t>a</a:t>
            </a:r>
            <a:r>
              <a:rPr lang="fi-FI" dirty="0"/>
              <a:t>) perusteella</a:t>
            </a:r>
          </a:p>
          <a:p>
            <a:r>
              <a:rPr lang="fi-FI" dirty="0"/>
              <a:t>Joillakin CLT-valmistajilla on valmiita leikkauslujuusarvoja vakiopoikkileikkauksille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F316D84-9299-2F16-FBE2-86595B7DD8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2558854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5157" y="1662295"/>
            <a:ext cx="5674995" cy="388588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CLT-seinän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42</a:t>
            </a:fld>
            <a:endParaRPr lang="fi-FI" dirty="0"/>
          </a:p>
        </p:txBody>
      </p:sp>
      <p:graphicFrame>
        <p:nvGraphicFramePr>
          <p:cNvPr id="9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3086210"/>
              </p:ext>
            </p:extLst>
          </p:nvPr>
        </p:nvGraphicFramePr>
        <p:xfrm>
          <a:off x="900800" y="1591839"/>
          <a:ext cx="4305300" cy="4814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340080" imgH="3708360" progId="Equation.DSMT4">
                  <p:embed/>
                </p:oleObj>
              </mc:Choice>
              <mc:Fallback>
                <p:oleObj name="Equation" r:id="rId4" imgW="3340080" imgH="3708360" progId="Equation.DSMT4">
                  <p:embed/>
                  <p:pic>
                    <p:nvPicPr>
                      <p:cNvPr id="9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0800" y="1591839"/>
                        <a:ext cx="4305300" cy="4814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5C4CCAB-3C54-99A2-9FBD-8FB572C838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27258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077" y="1837981"/>
            <a:ext cx="5043443" cy="418152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CLT-seinän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43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76103" cy="4624602"/>
          </a:xfrm>
        </p:spPr>
        <p:txBody>
          <a:bodyPr>
            <a:normAutofit/>
          </a:bodyPr>
          <a:lstStyle/>
          <a:p>
            <a:r>
              <a:rPr lang="fi-FI" dirty="0"/>
              <a:t>CLT-levy voi leikkautua myös paneelileikkautumalla, kuten rakennuslevy</a:t>
            </a:r>
          </a:p>
          <a:p>
            <a:r>
              <a:rPr lang="fi-FI" dirty="0"/>
              <a:t>CLT-levyn leikkautuva pinta-ala määräytyy poikkileikkauksen nettopinta-alan perusteella</a:t>
            </a:r>
          </a:p>
          <a:p>
            <a:r>
              <a:rPr lang="fi-FI" dirty="0"/>
              <a:t>Joillakin CLT-valmistajilla on valmiita leikkauslujuusarvoja vakiopoikkileikkauksille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19414CF-B428-00E8-D292-9B846DE3D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359801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7879" y="1863945"/>
            <a:ext cx="5504935" cy="379271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CLT-seinän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44</a:t>
            </a:fld>
            <a:endParaRPr lang="fi-FI" dirty="0"/>
          </a:p>
        </p:txBody>
      </p:sp>
      <p:graphicFrame>
        <p:nvGraphicFramePr>
          <p:cNvPr id="9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487616"/>
              </p:ext>
            </p:extLst>
          </p:nvPr>
        </p:nvGraphicFramePr>
        <p:xfrm>
          <a:off x="921480" y="2084388"/>
          <a:ext cx="4779962" cy="3265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708360" imgH="2514600" progId="Equation.DSMT4">
                  <p:embed/>
                </p:oleObj>
              </mc:Choice>
              <mc:Fallback>
                <p:oleObj name="Equation" r:id="rId4" imgW="3708360" imgH="2514600" progId="Equation.DSMT4">
                  <p:embed/>
                  <p:pic>
                    <p:nvPicPr>
                      <p:cNvPr id="9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21480" y="2084388"/>
                        <a:ext cx="4779962" cy="3265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F0DB34D1-BA40-8B43-5C6E-88EC99E4B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306802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CLT-seinän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45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76103" cy="4624602"/>
          </a:xfrm>
        </p:spPr>
        <p:txBody>
          <a:bodyPr>
            <a:normAutofit/>
          </a:bodyPr>
          <a:lstStyle/>
          <a:p>
            <a:r>
              <a:rPr lang="fi-FI" dirty="0"/>
              <a:t>Jäykistävän CLT-seinän vaakasiirtymä voidaan määrittää leikkaus-jäykkyyden perusteella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788" y="1489316"/>
            <a:ext cx="4493541" cy="4163899"/>
          </a:xfrm>
          <a:prstGeom prst="rect">
            <a:avLst/>
          </a:prstGeom>
        </p:spPr>
      </p:pic>
      <p:graphicFrame>
        <p:nvGraphicFramePr>
          <p:cNvPr id="9" name="Objekti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315590"/>
              </p:ext>
            </p:extLst>
          </p:nvPr>
        </p:nvGraphicFramePr>
        <p:xfrm>
          <a:off x="1123778" y="3327400"/>
          <a:ext cx="3781425" cy="3233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933640" imgH="2489040" progId="Equation.DSMT4">
                  <p:embed/>
                </p:oleObj>
              </mc:Choice>
              <mc:Fallback>
                <p:oleObj name="Equation" r:id="rId4" imgW="2933640" imgH="2489040" progId="Equation.DSMT4">
                  <p:embed/>
                  <p:pic>
                    <p:nvPicPr>
                      <p:cNvPr id="9" name="Objekti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3778" y="3327400"/>
                        <a:ext cx="3781425" cy="3233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60CBAF6-0F30-8DAB-AC4E-19F3969773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39382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876" y="1514180"/>
            <a:ext cx="4502155" cy="416374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Jäykistävän CLT-seinän toiminta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916169" cy="4853202"/>
          </a:xfrm>
        </p:spPr>
        <p:txBody>
          <a:bodyPr>
            <a:normAutofit/>
          </a:bodyPr>
          <a:lstStyle/>
          <a:p>
            <a:r>
              <a:rPr lang="fi-FI" dirty="0"/>
              <a:t>Jäykistävän CLT-seinän puristettu reuna voi nurjahtaa ja kiepahtaa pystykuormituksen vaikutuksesta</a:t>
            </a:r>
          </a:p>
          <a:p>
            <a:r>
              <a:rPr lang="fi-FI" dirty="0"/>
              <a:t>Puristetun reunan pystykuormitus muodostuu seinän pystykuormituksesta ja vaakavoiman aiheuttamasta pystytukireaktiosta</a:t>
            </a:r>
          </a:p>
          <a:p>
            <a:r>
              <a:rPr lang="fi-FI" dirty="0"/>
              <a:t>Tavallisesti jäykistävän seinän reunat liittyvät poikittaisiin seiniin, jolloin puristettu reuna saadaan sivuttaistuettua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5681FCC-44A1-A6A4-479E-895A63E6AF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18334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CLT:n</a:t>
            </a:r>
            <a:r>
              <a:rPr lang="fi-FI" dirty="0"/>
              <a:t> tukipainekestävyys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47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196841" cy="4853202"/>
          </a:xfrm>
        </p:spPr>
        <p:txBody>
          <a:bodyPr>
            <a:normAutofit/>
          </a:bodyPr>
          <a:lstStyle/>
          <a:p>
            <a:r>
              <a:rPr lang="fi-FI" dirty="0"/>
              <a:t>CLT-levyn tukipainemitoituksessa voidaan huomioida vain kuormituksen suuntaiset lamellikerrokset</a:t>
            </a:r>
          </a:p>
          <a:p>
            <a:r>
              <a:rPr lang="fi-FI" dirty="0"/>
              <a:t>Tukipainekestävyyden mitoitus tehdään samoilla periaatteilla kuin sahatavaran yhteydessä</a:t>
            </a:r>
          </a:p>
          <a:p>
            <a:r>
              <a:rPr lang="fi-FI" dirty="0"/>
              <a:t>CLT-levyn lapepinnalla kerroin  k</a:t>
            </a:r>
            <a:r>
              <a:rPr lang="fi-FI" baseline="-25000" dirty="0"/>
              <a:t>c,90</a:t>
            </a:r>
            <a:r>
              <a:rPr lang="fi-FI" dirty="0"/>
              <a:t> = 1,25 (kuten sahatavaralla)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226" y="693537"/>
            <a:ext cx="3974672" cy="557982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50417CE-D935-843C-6CEA-306EF1236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31798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CLT:n</a:t>
            </a:r>
            <a:r>
              <a:rPr lang="fi-FI" dirty="0"/>
              <a:t> tukipainekestävyys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48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420498" cy="4853202"/>
          </a:xfrm>
        </p:spPr>
        <p:txBody>
          <a:bodyPr>
            <a:normAutofit/>
          </a:bodyPr>
          <a:lstStyle/>
          <a:p>
            <a:r>
              <a:rPr lang="fi-FI" dirty="0"/>
              <a:t>Tehollisen kosketuspinnan pituus määritetään samoilla periaatteilla kuin rankarakenteisessa seinässä</a:t>
            </a:r>
          </a:p>
          <a:p>
            <a:r>
              <a:rPr lang="fi-FI" b="1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/>
              <a:t>c,90,ef</a:t>
            </a:r>
            <a:r>
              <a:rPr lang="fi-FI" dirty="0"/>
              <a:t> määritetään jokaiselle kuormituksen suuntaiselle lamellikerrokselle</a:t>
            </a:r>
          </a:p>
          <a:p>
            <a:r>
              <a:rPr lang="fi-FI" dirty="0"/>
              <a:t>Tukipainekestävyys tarkastetaan jokaisen kuormituksen suuntaisen lamellikerroksen kohdalla käyttäen lamellikerroksen </a:t>
            </a:r>
            <a:r>
              <a:rPr lang="fi-FI" b="1" dirty="0">
                <a:latin typeface="ScriptS" panose="00000400000000000000" pitchFamily="2" charset="0"/>
                <a:cs typeface="ScriptS" panose="00000400000000000000" pitchFamily="2" charset="0"/>
              </a:rPr>
              <a:t>l</a:t>
            </a:r>
            <a:r>
              <a:rPr lang="fi-FI" baseline="-25000" dirty="0"/>
              <a:t>c,90,ef</a:t>
            </a:r>
            <a:r>
              <a:rPr lang="fi-FI" dirty="0"/>
              <a:t>-mittaa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3226" y="1244864"/>
            <a:ext cx="3793525" cy="5056535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D10B6A00-F0E1-5FFE-6A20-563FFE8B4A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003833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kosteuskäyttäytyminen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36921" cy="4853202"/>
          </a:xfrm>
        </p:spPr>
        <p:txBody>
          <a:bodyPr>
            <a:normAutofit/>
          </a:bodyPr>
          <a:lstStyle/>
          <a:p>
            <a:r>
              <a:rPr lang="fi-FI" dirty="0" err="1"/>
              <a:t>Ristiinlaminoitujen</a:t>
            </a:r>
            <a:r>
              <a:rPr lang="fi-FI" dirty="0"/>
              <a:t> massiivipuulevyjen kosteuseläminen hyvin pientä levyn tasossa</a:t>
            </a:r>
          </a:p>
          <a:p>
            <a:r>
              <a:rPr lang="fi-FI" dirty="0"/>
              <a:t>Massiivipuulevy turpoaa ja kutistuu kuitenkin levyn paksuussuunnassa</a:t>
            </a:r>
          </a:p>
          <a:p>
            <a:pPr lvl="1"/>
            <a:r>
              <a:rPr lang="fi-FI" dirty="0"/>
              <a:t>Tulee ottaa huomioon liittymien ja liitosten suunnittelussa</a:t>
            </a:r>
          </a:p>
          <a:p>
            <a:r>
              <a:rPr lang="fi-FI" dirty="0"/>
              <a:t>CLT-levyn kosteuselämistä voidaan arvioida sahatavaran ohjeilla</a:t>
            </a:r>
          </a:p>
          <a:p>
            <a:r>
              <a:rPr lang="fi-FI" dirty="0"/>
              <a:t>LVL-levyn kosteuselämistä voidaan arvioida levyvalmistajan ohjeilla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892" y="1551976"/>
            <a:ext cx="4424497" cy="450901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33946A-6480-AE0C-4342-68086A649B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3525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Massiivipuulevyt</a:t>
            </a:r>
          </a:p>
        </p:txBody>
      </p:sp>
    </p:spTree>
    <p:extLst>
      <p:ext uri="{BB962C8B-B14F-4D97-AF65-F5344CB8AC3E}">
        <p14:creationId xmlns:p14="http://schemas.microsoft.com/office/powerpoint/2010/main" val="217481324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kosteuskäyttäytyminen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50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71520" cy="4853202"/>
          </a:xfrm>
        </p:spPr>
        <p:txBody>
          <a:bodyPr>
            <a:normAutofit/>
          </a:bodyPr>
          <a:lstStyle/>
          <a:p>
            <a:r>
              <a:rPr lang="fi-FI" dirty="0"/>
              <a:t>Massiivipuulevyn eri puolilla olevan erilaisen kosteusolosuhteen vaikutus levyyn tulee ottaa suunnittelussa huomioon</a:t>
            </a:r>
          </a:p>
          <a:p>
            <a:r>
              <a:rPr lang="fi-FI" dirty="0"/>
              <a:t>Esimerkiksi korkeassa massiivipuulevyulkoseinässä, jossa ei ole erillistä lämmöneristystä, saattaa esiintyä kosteuselämisen aiheuttamaa käyristymistä</a:t>
            </a:r>
          </a:p>
          <a:p>
            <a:pPr lvl="1"/>
            <a:r>
              <a:rPr lang="fi-FI" dirty="0"/>
              <a:t>Sisäpinta kutistuu</a:t>
            </a:r>
          </a:p>
          <a:p>
            <a:pPr lvl="1"/>
            <a:r>
              <a:rPr lang="fi-FI" dirty="0"/>
              <a:t>Ulkopinta turpoaa</a:t>
            </a:r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449" y="1381007"/>
            <a:ext cx="4059194" cy="4873477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FAD4E2E-EB7A-5124-CC6E-3C56FA666E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147515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848" y="1498559"/>
            <a:ext cx="5891311" cy="450403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Massiivipuulevyn tilaaminen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51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871520" cy="4618424"/>
          </a:xfrm>
        </p:spPr>
        <p:txBody>
          <a:bodyPr>
            <a:normAutofit/>
          </a:bodyPr>
          <a:lstStyle/>
          <a:p>
            <a:r>
              <a:rPr lang="fi-FI" dirty="0"/>
              <a:t>Massiivipuulevyt levykohtaisten piirustusten perusteella</a:t>
            </a:r>
          </a:p>
          <a:p>
            <a:r>
              <a:rPr lang="fi-FI" dirty="0"/>
              <a:t>Tilauspiirustuksessa esitetään </a:t>
            </a:r>
          </a:p>
          <a:p>
            <a:pPr lvl="1"/>
            <a:r>
              <a:rPr lang="fi-FI" dirty="0"/>
              <a:t>Levyn tunnus</a:t>
            </a:r>
          </a:p>
          <a:p>
            <a:pPr lvl="1"/>
            <a:r>
              <a:rPr lang="fi-FI" dirty="0"/>
              <a:t>Levytyyppi</a:t>
            </a:r>
          </a:p>
          <a:p>
            <a:pPr lvl="1"/>
            <a:r>
              <a:rPr lang="fi-FI" dirty="0"/>
              <a:t>Pintalamellien suunta</a:t>
            </a:r>
          </a:p>
          <a:p>
            <a:pPr lvl="1"/>
            <a:r>
              <a:rPr lang="fi-FI" dirty="0"/>
              <a:t>Määrä</a:t>
            </a:r>
          </a:p>
          <a:p>
            <a:pPr lvl="1"/>
            <a:r>
              <a:rPr lang="fi-FI" dirty="0"/>
              <a:t>Mitat</a:t>
            </a:r>
          </a:p>
          <a:p>
            <a:pPr lvl="1"/>
            <a:r>
              <a:rPr lang="fi-FI" dirty="0"/>
              <a:t>Pinnan laatuluokka</a:t>
            </a:r>
          </a:p>
          <a:p>
            <a:pPr lvl="1"/>
            <a:r>
              <a:rPr lang="fi-FI" dirty="0"/>
              <a:t>Haluttavien CNC-työstöjen tiedot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B737A5F-8BC5-E607-B36A-623504DF96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200859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 työstö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52</a:t>
            </a:fld>
            <a:endParaRPr lang="fi-FI" dirty="0"/>
          </a:p>
        </p:txBody>
      </p:sp>
      <p:sp>
        <p:nvSpPr>
          <p:cNvPr id="6" name="Sisällön paikkamerkki 4"/>
          <p:cNvSpPr txBox="1">
            <a:spLocks/>
          </p:cNvSpPr>
          <p:nvPr/>
        </p:nvSpPr>
        <p:spPr>
          <a:xfrm>
            <a:off x="838200" y="1825625"/>
            <a:ext cx="4833552" cy="4853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Massiivipuulevyjen työstöjä suunniteltaessa tulee selvittää käytettävän CNC-koneen ominaisuudet</a:t>
            </a:r>
          </a:p>
          <a:p>
            <a:pPr lvl="1"/>
            <a:r>
              <a:rPr lang="fi-FI" dirty="0"/>
              <a:t>Työstösuunnat</a:t>
            </a:r>
          </a:p>
          <a:p>
            <a:pPr lvl="1"/>
            <a:r>
              <a:rPr lang="fi-FI" dirty="0"/>
              <a:t>Työstösyvyydet</a:t>
            </a:r>
          </a:p>
          <a:p>
            <a:pPr lvl="1"/>
            <a:r>
              <a:rPr lang="fi-FI" dirty="0"/>
              <a:t>Työstettävän levyn koko</a:t>
            </a:r>
          </a:p>
          <a:p>
            <a:pPr lvl="1"/>
            <a:r>
              <a:rPr lang="fi-FI" dirty="0"/>
              <a:t>Jne.</a:t>
            </a:r>
          </a:p>
        </p:txBody>
      </p:sp>
      <p:sp>
        <p:nvSpPr>
          <p:cNvPr id="7" name="Suorakulmio 6"/>
          <p:cNvSpPr/>
          <p:nvPr/>
        </p:nvSpPr>
        <p:spPr>
          <a:xfrm>
            <a:off x="10490886" y="5716035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Stora Enso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7732" y="1411674"/>
            <a:ext cx="6322165" cy="1899778"/>
          </a:xfrm>
          <a:prstGeom prst="rect">
            <a:avLst/>
          </a:prstGeom>
        </p:spPr>
      </p:pic>
      <p:pic>
        <p:nvPicPr>
          <p:cNvPr id="10" name="Picture 2" descr="Kuvahaun tulos haulle cnc machining cl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1" r="22310" b="5273"/>
          <a:stretch/>
        </p:blipFill>
        <p:spPr bwMode="auto">
          <a:xfrm>
            <a:off x="7296671" y="3470451"/>
            <a:ext cx="3575222" cy="268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uorakulmio 11"/>
          <p:cNvSpPr/>
          <p:nvPr/>
        </p:nvSpPr>
        <p:spPr>
          <a:xfrm>
            <a:off x="9662339" y="5935270"/>
            <a:ext cx="120955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Ledinek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CE2DCFD-5528-AD24-C2B6-13FAF97820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9264567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7" y="1592206"/>
            <a:ext cx="5247956" cy="480517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 työstö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53</a:t>
            </a:fld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10490886" y="5716035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Stora Enso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09" y="1592206"/>
            <a:ext cx="5382656" cy="4396954"/>
          </a:xfrm>
          <a:prstGeom prst="rect">
            <a:avLst/>
          </a:prstGeom>
        </p:spPr>
      </p:pic>
      <p:sp>
        <p:nvSpPr>
          <p:cNvPr id="8" name="Suorakulmio 7"/>
          <p:cNvSpPr/>
          <p:nvPr/>
        </p:nvSpPr>
        <p:spPr>
          <a:xfrm>
            <a:off x="10430511" y="5989160"/>
            <a:ext cx="120955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/>
              <a:t>Lähde: </a:t>
            </a:r>
            <a:r>
              <a:rPr lang="fi-FI" sz="800" dirty="0" err="1"/>
              <a:t>Crosslam</a:t>
            </a:r>
            <a:r>
              <a:rPr lang="fi-FI" sz="800" dirty="0"/>
              <a:t> Kuhmo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C5DD43B-5CA7-6A41-8FE5-5641B829BD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111624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47" y="1589688"/>
            <a:ext cx="5247956" cy="4296984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09" y="1587113"/>
            <a:ext cx="5312044" cy="4344366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 työstö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54</a:t>
            </a:fld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10490886" y="5716035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Stora Enso</a:t>
            </a:r>
          </a:p>
        </p:txBody>
      </p:sp>
      <p:sp>
        <p:nvSpPr>
          <p:cNvPr id="8" name="Suorakulmio 7"/>
          <p:cNvSpPr/>
          <p:nvPr/>
        </p:nvSpPr>
        <p:spPr>
          <a:xfrm>
            <a:off x="10358072" y="5931479"/>
            <a:ext cx="120955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/>
              <a:t>Lähde: </a:t>
            </a:r>
            <a:r>
              <a:rPr lang="fi-FI" sz="800" dirty="0" err="1"/>
              <a:t>Crosslam</a:t>
            </a:r>
            <a:r>
              <a:rPr lang="fi-FI" sz="800" dirty="0"/>
              <a:t> Kuhmo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50F96246-7437-7B2C-B2D7-7208CFAF2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7575126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409" y="1587113"/>
            <a:ext cx="5312044" cy="4344366"/>
          </a:xfrm>
          <a:prstGeom prst="rect">
            <a:avLst/>
          </a:prstGeom>
        </p:spPr>
      </p:pic>
      <p:pic>
        <p:nvPicPr>
          <p:cNvPr id="4" name="Kuv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47" y="1587113"/>
            <a:ext cx="5247956" cy="429698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 työstö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55</a:t>
            </a:fld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10490886" y="5716035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Stora Enso</a:t>
            </a:r>
          </a:p>
        </p:txBody>
      </p:sp>
      <p:sp>
        <p:nvSpPr>
          <p:cNvPr id="8" name="Suorakulmio 7"/>
          <p:cNvSpPr/>
          <p:nvPr/>
        </p:nvSpPr>
        <p:spPr>
          <a:xfrm>
            <a:off x="10359899" y="5931479"/>
            <a:ext cx="120955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/>
              <a:t>Lähde: </a:t>
            </a:r>
            <a:r>
              <a:rPr lang="fi-FI" sz="800" dirty="0" err="1"/>
              <a:t>Crosslam</a:t>
            </a:r>
            <a:r>
              <a:rPr lang="fi-FI" sz="800" dirty="0"/>
              <a:t> Kuhmo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4BC5072-4C71-124B-50F1-40DE71689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854930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409" y="1587112"/>
            <a:ext cx="5312044" cy="4344365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47" y="1587112"/>
            <a:ext cx="5247956" cy="4437869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 työstö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56</a:t>
            </a:fld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10490886" y="5716035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Stora Enso</a:t>
            </a:r>
          </a:p>
        </p:txBody>
      </p:sp>
      <p:sp>
        <p:nvSpPr>
          <p:cNvPr id="8" name="Suorakulmio 7"/>
          <p:cNvSpPr/>
          <p:nvPr/>
        </p:nvSpPr>
        <p:spPr>
          <a:xfrm>
            <a:off x="10359899" y="5931477"/>
            <a:ext cx="120955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/>
              <a:t>Lähde: </a:t>
            </a:r>
            <a:r>
              <a:rPr lang="fi-FI" sz="800" dirty="0" err="1"/>
              <a:t>Crosslam</a:t>
            </a:r>
            <a:r>
              <a:rPr lang="fi-FI" sz="800" dirty="0"/>
              <a:t> Kuhmo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C30A87EF-5345-A5EE-89BE-4CD3933477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689088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9175" y="1587112"/>
            <a:ext cx="5247956" cy="4488185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 työstö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57</a:t>
            </a:fld>
            <a:endParaRPr lang="fi-FI" dirty="0"/>
          </a:p>
        </p:txBody>
      </p:sp>
      <p:sp>
        <p:nvSpPr>
          <p:cNvPr id="7" name="Suorakulmio 6"/>
          <p:cNvSpPr/>
          <p:nvPr/>
        </p:nvSpPr>
        <p:spPr>
          <a:xfrm>
            <a:off x="10490886" y="5716035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Stora Enso</a:t>
            </a:r>
          </a:p>
        </p:txBody>
      </p:sp>
      <p:sp>
        <p:nvSpPr>
          <p:cNvPr id="6" name="Suorakulmio 5"/>
          <p:cNvSpPr/>
          <p:nvPr/>
        </p:nvSpPr>
        <p:spPr>
          <a:xfrm>
            <a:off x="7687577" y="6075297"/>
            <a:ext cx="120955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/>
              <a:t>Lähde: </a:t>
            </a:r>
            <a:r>
              <a:rPr lang="fi-FI" sz="800" dirty="0" err="1"/>
              <a:t>Crosslam</a:t>
            </a:r>
            <a:r>
              <a:rPr lang="fi-FI" sz="800" dirty="0"/>
              <a:t> Kuhmo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A707FF0-AE72-D1D6-F593-42322875C2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835259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 työstö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58</a:t>
            </a:fld>
            <a:endParaRPr lang="fi-FI" dirty="0"/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190737" y="1690688"/>
            <a:ext cx="5654388" cy="4240791"/>
          </a:xfrm>
          <a:prstGeom prst="rect">
            <a:avLst/>
          </a:prstGeom>
        </p:spPr>
      </p:pic>
      <p:sp>
        <p:nvSpPr>
          <p:cNvPr id="6" name="Sisällön paikkamerkki 4"/>
          <p:cNvSpPr txBox="1">
            <a:spLocks/>
          </p:cNvSpPr>
          <p:nvPr/>
        </p:nvSpPr>
        <p:spPr>
          <a:xfrm>
            <a:off x="838200" y="1825625"/>
            <a:ext cx="4833552" cy="4853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Aukkopalat ovat hukkaa, jotka asiakas maksaa </a:t>
            </a:r>
          </a:p>
          <a:p>
            <a:r>
              <a:rPr lang="fi-FI" dirty="0"/>
              <a:t>Aukkopalat voidaan jättää tehtaalle tai ne voidaan toimittaa asiakkaalle</a:t>
            </a:r>
          </a:p>
          <a:p>
            <a:r>
              <a:rPr lang="fi-FI" dirty="0"/>
              <a:t>Aukkopalojen minimointi tulisi ottaa huomioon aukotuksen suunnittelussa</a:t>
            </a:r>
          </a:p>
        </p:txBody>
      </p:sp>
      <p:sp>
        <p:nvSpPr>
          <p:cNvPr id="7" name="Suorakulmio 6"/>
          <p:cNvSpPr/>
          <p:nvPr/>
        </p:nvSpPr>
        <p:spPr>
          <a:xfrm>
            <a:off x="10490886" y="5716035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Stora Enso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9DCEB94-2238-67BD-A86A-0190790E56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6041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80" y="1690688"/>
            <a:ext cx="5801784" cy="4351338"/>
          </a:xfr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 työstö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59</a:t>
            </a:fld>
            <a:endParaRPr lang="fi-FI" dirty="0"/>
          </a:p>
        </p:txBody>
      </p:sp>
      <p:sp>
        <p:nvSpPr>
          <p:cNvPr id="6" name="Sisällön paikkamerkki 4"/>
          <p:cNvSpPr txBox="1">
            <a:spLocks/>
          </p:cNvSpPr>
          <p:nvPr/>
        </p:nvSpPr>
        <p:spPr>
          <a:xfrm>
            <a:off x="838201" y="1825625"/>
            <a:ext cx="4981831" cy="4853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Tappijyrsimellä toteutettujen aukkojen nurkkiin jää tappijyrsimen säteen mukainen pyöristys</a:t>
            </a:r>
          </a:p>
          <a:p>
            <a:r>
              <a:rPr lang="fi-FI" dirty="0"/>
              <a:t>Pyöristys vaikuttaa esimerkiksi ikkunoiden sovittamiseen</a:t>
            </a:r>
          </a:p>
          <a:p>
            <a:r>
              <a:rPr lang="fi-FI" dirty="0"/>
              <a:t>Pyöristys voidaan poistaa pyynnöstä CLT-tehtaalla </a:t>
            </a:r>
          </a:p>
        </p:txBody>
      </p:sp>
      <p:sp>
        <p:nvSpPr>
          <p:cNvPr id="7" name="Suorakulmio 6"/>
          <p:cNvSpPr/>
          <p:nvPr/>
        </p:nvSpPr>
        <p:spPr>
          <a:xfrm>
            <a:off x="10496726" y="5826582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BCE2805-69AD-EED0-3EF6-989D60EE59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58518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LVL (</a:t>
            </a:r>
            <a:r>
              <a:rPr lang="fi-FI" dirty="0" err="1"/>
              <a:t>Laminated</a:t>
            </a:r>
            <a:r>
              <a:rPr lang="fi-FI" dirty="0"/>
              <a:t> </a:t>
            </a:r>
            <a:r>
              <a:rPr lang="fi-FI" dirty="0" err="1"/>
              <a:t>Veneer</a:t>
            </a:r>
            <a:r>
              <a:rPr lang="fi-FI" dirty="0"/>
              <a:t> </a:t>
            </a:r>
            <a:r>
              <a:rPr lang="fi-FI" dirty="0" err="1"/>
              <a:t>Lumber</a:t>
            </a:r>
            <a:r>
              <a:rPr lang="fi-FI" dirty="0"/>
              <a:t>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89605" cy="4865559"/>
          </a:xfrm>
        </p:spPr>
        <p:txBody>
          <a:bodyPr>
            <a:normAutofit lnSpcReduction="10000"/>
          </a:bodyPr>
          <a:lstStyle/>
          <a:p>
            <a:r>
              <a:rPr lang="fi-FI" dirty="0"/>
              <a:t>Rakenteelliseen käyttöön tarkoitettu LVL valmistetaan tavallisesti kuusitukista sorvatuista 3 mm paksuista viiluista</a:t>
            </a:r>
          </a:p>
          <a:p>
            <a:r>
              <a:rPr lang="fi-FI" dirty="0"/>
              <a:t>Viilut liimataan fenolipohjaisella liimalla siten, että LVL-tuotteessa</a:t>
            </a:r>
          </a:p>
          <a:p>
            <a:pPr lvl="1"/>
            <a:r>
              <a:rPr lang="fi-FI" dirty="0"/>
              <a:t>Kaikkien viilujen syysuunta on sama</a:t>
            </a:r>
          </a:p>
          <a:p>
            <a:pPr lvl="1"/>
            <a:r>
              <a:rPr lang="fi-FI" dirty="0"/>
              <a:t>Osa viiluista on liimattu syysuunnaltaan ristiin pääsuuntaan nähden</a:t>
            </a:r>
          </a:p>
          <a:p>
            <a:r>
              <a:rPr lang="fi-FI" dirty="0"/>
              <a:t>LVL-tuotteita valmistetaan rakenteelliseen käyttöön myös pyökistä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5" t="4867" r="26723" b="1618"/>
          <a:stretch/>
        </p:blipFill>
        <p:spPr>
          <a:xfrm>
            <a:off x="7085848" y="1344065"/>
            <a:ext cx="4156221" cy="4915350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F93C691-E62D-A98E-3666-74DC3DA391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33764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 työstö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60</a:t>
            </a:fld>
            <a:endParaRPr lang="fi-FI" dirty="0"/>
          </a:p>
        </p:txBody>
      </p:sp>
      <p:sp>
        <p:nvSpPr>
          <p:cNvPr id="6" name="Sisällön paikkamerkki 4"/>
          <p:cNvSpPr txBox="1">
            <a:spLocks/>
          </p:cNvSpPr>
          <p:nvPr/>
        </p:nvSpPr>
        <p:spPr>
          <a:xfrm>
            <a:off x="838201" y="1825625"/>
            <a:ext cx="4981831" cy="4853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Korkeissa seinissä voidaan käyttää vaakarakenteen CLT-levyjä (L-levy), jotka asennetaan pystysuuntaisesti</a:t>
            </a:r>
          </a:p>
          <a:p>
            <a:r>
              <a:rPr lang="fi-FI" dirty="0"/>
              <a:t>Suuria aukkoja voidaan toteuttaa erillisellä CLT-palkilla</a:t>
            </a:r>
          </a:p>
          <a:p>
            <a:r>
              <a:rPr lang="fi-FI" dirty="0"/>
              <a:t>CLT-palkki voidaan liittää puoli-ponttiliitoksella CLT-seinään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3969" y="1693113"/>
            <a:ext cx="5651155" cy="4238366"/>
          </a:xfrm>
          <a:prstGeom prst="rect">
            <a:avLst/>
          </a:prstGeom>
        </p:spPr>
      </p:pic>
      <p:sp>
        <p:nvSpPr>
          <p:cNvPr id="12" name="Suorakulmio 11"/>
          <p:cNvSpPr/>
          <p:nvPr/>
        </p:nvSpPr>
        <p:spPr>
          <a:xfrm>
            <a:off x="10490886" y="5716035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4D1600D-820A-E316-6761-6460160CB3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047033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saumat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61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160" y="2002282"/>
            <a:ext cx="11469892" cy="331880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A99B0DF5-D217-3E4D-37DC-A616D65C24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43012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saumat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62</a:t>
            </a:fld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17" y="2037365"/>
            <a:ext cx="11528724" cy="312794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6C31C9B-1A81-C2B3-193F-205AED25DA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59392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asennustyökalut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63</a:t>
            </a:fld>
            <a:endParaRPr lang="fi-FI" dirty="0"/>
          </a:p>
        </p:txBody>
      </p:sp>
      <p:sp>
        <p:nvSpPr>
          <p:cNvPr id="6" name="Sisällön paikkamerkki 4"/>
          <p:cNvSpPr txBox="1">
            <a:spLocks/>
          </p:cNvSpPr>
          <p:nvPr/>
        </p:nvSpPr>
        <p:spPr>
          <a:xfrm>
            <a:off x="838201" y="1825625"/>
            <a:ext cx="5353194" cy="4853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Massiivipuulevyjen asennukseen on kehitetty erilaisia työkaluja</a:t>
            </a:r>
          </a:p>
          <a:p>
            <a:r>
              <a:rPr lang="fi-FI" dirty="0"/>
              <a:t>Viereisessä kuvassa vaakarakennelevyjen sauman kiristystyökalu</a:t>
            </a:r>
          </a:p>
          <a:p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 rotWithShape="1">
          <a:blip r:embed="rId3"/>
          <a:srcRect l="3146" t="32848" r="3017" b="3347"/>
          <a:stretch/>
        </p:blipFill>
        <p:spPr>
          <a:xfrm>
            <a:off x="6456641" y="1961658"/>
            <a:ext cx="5381503" cy="3479725"/>
          </a:xfrm>
          <a:prstGeom prst="rect">
            <a:avLst/>
          </a:prstGeom>
        </p:spPr>
      </p:pic>
      <p:sp>
        <p:nvSpPr>
          <p:cNvPr id="12" name="Suorakulmio 11"/>
          <p:cNvSpPr/>
          <p:nvPr/>
        </p:nvSpPr>
        <p:spPr>
          <a:xfrm>
            <a:off x="10483906" y="5225939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CLT </a:t>
            </a:r>
            <a:r>
              <a:rPr lang="fi-FI" sz="800" dirty="0" err="1">
                <a:solidFill>
                  <a:srgbClr val="FFFFFF"/>
                </a:solidFill>
              </a:rPr>
              <a:t>Handbook</a:t>
            </a:r>
            <a:endParaRPr lang="fi-FI" sz="800" dirty="0">
              <a:solidFill>
                <a:srgbClr val="FFFFFF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220FE25-C171-6C09-C5F4-A833D2CA7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70956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CLT:n</a:t>
            </a:r>
            <a:r>
              <a:rPr lang="fi-FI" dirty="0"/>
              <a:t> käyttökohteita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64</a:t>
            </a:fld>
            <a:endParaRPr lang="fi-FI" dirty="0"/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013252" y="5883393"/>
            <a:ext cx="8280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i-FI" altLang="fi-FI" b="1" dirty="0">
                <a:latin typeface="+mj-lt"/>
              </a:rPr>
              <a:t>CLT ei ole tehokas pienissä palkeissa ja pilareissa =&gt; Liimapuu, LVL tms.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139" y="1446836"/>
            <a:ext cx="8696689" cy="438769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1B81DF0-2ED4-50DD-2D09-D1E8169A6A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66093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CLT:n</a:t>
            </a:r>
            <a:r>
              <a:rPr lang="fi-FI" dirty="0"/>
              <a:t> käyttökohteita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65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570" y="1417175"/>
            <a:ext cx="7716859" cy="4773181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289DCC4-D8A1-34ED-27A5-A90CB2859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62952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CLT:n</a:t>
            </a:r>
            <a:r>
              <a:rPr lang="fi-FI" dirty="0"/>
              <a:t> käyttökohteita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66</a:t>
            </a:fld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050" y="1299700"/>
            <a:ext cx="8873899" cy="504176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9E6D89E-2D1D-E342-ADFB-6F2E324E9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790115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925" y="1330091"/>
            <a:ext cx="6460149" cy="4984394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CLT:n</a:t>
            </a:r>
            <a:r>
              <a:rPr lang="fi-FI" dirty="0"/>
              <a:t> käyttökohteita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224D065-05E4-832A-E2AA-985A346FED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839058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CLT:n</a:t>
            </a:r>
            <a:r>
              <a:rPr lang="fi-FI" dirty="0"/>
              <a:t> käyttökohteita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68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16" y="2146984"/>
            <a:ext cx="11640568" cy="291134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74A2801-7A33-425F-1453-F210F7451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67343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kontaktiliitokset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69</a:t>
            </a:fld>
            <a:endParaRPr lang="fi-FI" dirty="0"/>
          </a:p>
        </p:txBody>
      </p:sp>
      <p:sp>
        <p:nvSpPr>
          <p:cNvPr id="6" name="Sisällön paikkamerkki 4"/>
          <p:cNvSpPr txBox="1">
            <a:spLocks/>
          </p:cNvSpPr>
          <p:nvPr/>
        </p:nvSpPr>
        <p:spPr>
          <a:xfrm>
            <a:off x="838201" y="1825625"/>
            <a:ext cx="5353194" cy="4853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Massiivipuulevyjen liitoksissa voidaan hyödyntää CNC-koneella työstettyjä kontaktiliitoksia</a:t>
            </a:r>
          </a:p>
          <a:p>
            <a:r>
              <a:rPr lang="fi-FI" dirty="0"/>
              <a:t>Kontaktiliitokset tuovat mm. seuraavia etuja</a:t>
            </a:r>
          </a:p>
          <a:p>
            <a:pPr lvl="1"/>
            <a:r>
              <a:rPr lang="fi-FI" dirty="0"/>
              <a:t>Teräsosia tarvitaan vähemmän</a:t>
            </a:r>
          </a:p>
          <a:p>
            <a:pPr lvl="1"/>
            <a:r>
              <a:rPr lang="fi-FI" dirty="0"/>
              <a:t>Kontaktiliitokset ovat paloteknisesti yksinkertaisempia suunnitella ja toteuttaa kuin teräsosaliitokset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pic>
        <p:nvPicPr>
          <p:cNvPr id="13" name="Picture 3" descr="P1120578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72" b="13239"/>
          <a:stretch/>
        </p:blipFill>
        <p:spPr bwMode="auto">
          <a:xfrm>
            <a:off x="6443479" y="1873251"/>
            <a:ext cx="5428525" cy="406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kstiruutu 13"/>
          <p:cNvSpPr txBox="1"/>
          <p:nvPr/>
        </p:nvSpPr>
        <p:spPr>
          <a:xfrm>
            <a:off x="10318547" y="5727079"/>
            <a:ext cx="155345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</a:t>
            </a:r>
            <a:r>
              <a:rPr lang="fi-FI" sz="800" dirty="0" err="1">
                <a:solidFill>
                  <a:srgbClr val="FFFFFF"/>
                </a:solidFill>
              </a:rPr>
              <a:t>Willmott</a:t>
            </a:r>
            <a:r>
              <a:rPr lang="fi-FI" sz="800" dirty="0">
                <a:solidFill>
                  <a:srgbClr val="FFFFFF"/>
                </a:solidFill>
              </a:rPr>
              <a:t> </a:t>
            </a:r>
            <a:r>
              <a:rPr lang="fi-FI" sz="800" dirty="0" err="1">
                <a:solidFill>
                  <a:srgbClr val="FFFFFF"/>
                </a:solidFill>
              </a:rPr>
              <a:t>Dixon</a:t>
            </a:r>
            <a:r>
              <a:rPr lang="fi-FI" sz="800" dirty="0">
                <a:solidFill>
                  <a:srgbClr val="FFFFFF"/>
                </a:solidFill>
              </a:rPr>
              <a:t> Ltd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C340945-69B4-133E-3162-B3E72D32AF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1644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Vakiodimensiot (viilujen syysuunta sama)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89605" cy="4865559"/>
          </a:xfrm>
        </p:spPr>
        <p:txBody>
          <a:bodyPr>
            <a:normAutofit/>
          </a:bodyPr>
          <a:lstStyle/>
          <a:p>
            <a:r>
              <a:rPr lang="fi-FI" dirty="0"/>
              <a:t>Käyttökohteet</a:t>
            </a:r>
          </a:p>
          <a:p>
            <a:pPr lvl="1"/>
            <a:r>
              <a:rPr lang="fi-FI" dirty="0"/>
              <a:t>Palkit</a:t>
            </a:r>
          </a:p>
          <a:p>
            <a:pPr lvl="1"/>
            <a:r>
              <a:rPr lang="fi-FI" dirty="0"/>
              <a:t>Tolpat</a:t>
            </a:r>
          </a:p>
          <a:p>
            <a:r>
              <a:rPr lang="fi-FI" dirty="0"/>
              <a:t>Poikkileikkauksen paksuus [mm]</a:t>
            </a:r>
          </a:p>
          <a:p>
            <a:pPr lvl="1"/>
            <a:r>
              <a:rPr lang="fi-FI" dirty="0"/>
              <a:t>27, 33, 39, 45, 51, 57, 63, 75</a:t>
            </a:r>
          </a:p>
          <a:p>
            <a:r>
              <a:rPr lang="fi-FI" dirty="0"/>
              <a:t>Poikkileikkauksen korkeus [mm]</a:t>
            </a:r>
          </a:p>
          <a:p>
            <a:pPr lvl="1"/>
            <a:r>
              <a:rPr lang="fi-FI" dirty="0"/>
              <a:t>200, 225, 260, 300, 360, 400, 450, 500, 600</a:t>
            </a:r>
          </a:p>
          <a:p>
            <a:r>
              <a:rPr lang="fi-FI" dirty="0"/>
              <a:t>Pituus [mm]</a:t>
            </a:r>
          </a:p>
          <a:p>
            <a:pPr lvl="1"/>
            <a:r>
              <a:rPr lang="fi-FI" dirty="0"/>
              <a:t>6000, 8000, 12000 (</a:t>
            </a:r>
            <a:r>
              <a:rPr lang="fi-FI" dirty="0" err="1"/>
              <a:t>max</a:t>
            </a:r>
            <a:r>
              <a:rPr lang="fi-FI" dirty="0"/>
              <a:t> 25000)</a:t>
            </a:r>
          </a:p>
          <a:p>
            <a:pPr lvl="1"/>
            <a:endParaRPr lang="fi-FI" dirty="0"/>
          </a:p>
        </p:txBody>
      </p:sp>
      <p:pic>
        <p:nvPicPr>
          <p:cNvPr id="7" name="Picture 2" descr="https://puuinfo.fi/wp-content/uploads/2020/08/LVL-020-Stora-Enso_we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1" t="5355" r="19608"/>
          <a:stretch/>
        </p:blipFill>
        <p:spPr bwMode="auto">
          <a:xfrm>
            <a:off x="6526425" y="1495166"/>
            <a:ext cx="5338119" cy="466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orakulmio 7"/>
          <p:cNvSpPr/>
          <p:nvPr/>
        </p:nvSpPr>
        <p:spPr>
          <a:xfrm>
            <a:off x="10510306" y="5942541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Puuinfo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4B5A5D5-D5F5-9B70-F3D3-BDA30A5E57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77279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iheeseen liittyvÃ¤ kuv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479" y="1871128"/>
            <a:ext cx="5428524" cy="407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iruutu 7"/>
          <p:cNvSpPr txBox="1"/>
          <p:nvPr/>
        </p:nvSpPr>
        <p:spPr>
          <a:xfrm>
            <a:off x="10995763" y="5723713"/>
            <a:ext cx="876241" cy="218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</a:t>
            </a:r>
            <a:r>
              <a:rPr lang="fi-FI" sz="800" dirty="0" err="1">
                <a:solidFill>
                  <a:srgbClr val="FFFFFF"/>
                </a:solidFill>
              </a:rPr>
              <a:t>Eurban</a:t>
            </a:r>
            <a:endParaRPr lang="fi-FI" sz="800" dirty="0">
              <a:solidFill>
                <a:srgbClr val="FFFFFF"/>
              </a:solidFill>
            </a:endParaRPr>
          </a:p>
        </p:txBody>
      </p:sp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kontaktiliitokset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70</a:t>
            </a:fld>
            <a:endParaRPr lang="fi-FI" dirty="0"/>
          </a:p>
        </p:txBody>
      </p:sp>
      <p:sp>
        <p:nvSpPr>
          <p:cNvPr id="6" name="Sisällön paikkamerkki 4"/>
          <p:cNvSpPr txBox="1">
            <a:spLocks/>
          </p:cNvSpPr>
          <p:nvPr/>
        </p:nvSpPr>
        <p:spPr>
          <a:xfrm>
            <a:off x="838201" y="1825625"/>
            <a:ext cx="5353194" cy="4853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dirty="0"/>
              <a:t>CNC-koneella työstettyjä kontakti-liitoksia hyödynnetään tavallisesti jäykistävien rakennusosien liitoksissa</a:t>
            </a:r>
          </a:p>
          <a:p>
            <a:r>
              <a:rPr lang="fi-FI" dirty="0"/>
              <a:t>Viereisessä kuvassa 8-kerroksisen kerrostalon jäykistäviä rakennusosia kontaktiliitoksilla toteutettuna</a:t>
            </a:r>
          </a:p>
          <a:p>
            <a:pPr lvl="1"/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DFCA837-E0F3-150F-6B9B-1B2D1C2DD1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2503960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Kuvahaun tulos haulle rothoblaas x-ra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59" r="15219"/>
          <a:stretch/>
        </p:blipFill>
        <p:spPr bwMode="auto">
          <a:xfrm>
            <a:off x="6436172" y="1871128"/>
            <a:ext cx="5417298" cy="407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kstiruutu 11"/>
          <p:cNvSpPr txBox="1"/>
          <p:nvPr/>
        </p:nvSpPr>
        <p:spPr>
          <a:xfrm>
            <a:off x="10458722" y="5712865"/>
            <a:ext cx="1406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</a:t>
            </a:r>
            <a:r>
              <a:rPr lang="fi-FI" sz="800" dirty="0" err="1">
                <a:solidFill>
                  <a:srgbClr val="FFFFFF"/>
                </a:solidFill>
              </a:rPr>
              <a:t>Rothoblaas</a:t>
            </a:r>
            <a:endParaRPr lang="fi-FI" sz="800" dirty="0">
              <a:solidFill>
                <a:srgbClr val="FFFFFF"/>
              </a:solidFill>
            </a:endParaRPr>
          </a:p>
        </p:txBody>
      </p:sp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liitoselimiä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71</a:t>
            </a:fld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34" y="1871128"/>
            <a:ext cx="5739411" cy="4071395"/>
          </a:xfrm>
          <a:prstGeom prst="rect">
            <a:avLst/>
          </a:prstGeom>
        </p:spPr>
      </p:pic>
      <p:sp>
        <p:nvSpPr>
          <p:cNvPr id="14" name="Tekstiruutu 13"/>
          <p:cNvSpPr txBox="1"/>
          <p:nvPr/>
        </p:nvSpPr>
        <p:spPr>
          <a:xfrm>
            <a:off x="4667021" y="5712865"/>
            <a:ext cx="1406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</a:t>
            </a:r>
            <a:r>
              <a:rPr lang="fi-FI" sz="800" dirty="0" err="1"/>
              <a:t>Rothoblaas</a:t>
            </a:r>
            <a:endParaRPr lang="fi-FI" sz="800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E2779D6-20FC-D52B-2B45-51D1AEB7D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509277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/>
          <a:srcRect r="4242"/>
          <a:stretch/>
        </p:blipFill>
        <p:spPr>
          <a:xfrm>
            <a:off x="6436171" y="1889336"/>
            <a:ext cx="5420137" cy="4026617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934" y="1889336"/>
            <a:ext cx="5739411" cy="4040831"/>
          </a:xfrm>
          <a:prstGeom prst="rect">
            <a:avLst/>
          </a:prstGeom>
        </p:spPr>
      </p:pic>
      <p:sp>
        <p:nvSpPr>
          <p:cNvPr id="12" name="Tekstiruutu 11"/>
          <p:cNvSpPr txBox="1"/>
          <p:nvPr/>
        </p:nvSpPr>
        <p:spPr>
          <a:xfrm>
            <a:off x="10435049" y="5700509"/>
            <a:ext cx="1406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</a:t>
            </a:r>
            <a:r>
              <a:rPr lang="fi-FI" sz="800" dirty="0" err="1">
                <a:solidFill>
                  <a:srgbClr val="FFFFFF"/>
                </a:solidFill>
              </a:rPr>
              <a:t>Rothoblaas</a:t>
            </a:r>
            <a:endParaRPr lang="fi-FI" sz="800" dirty="0">
              <a:solidFill>
                <a:srgbClr val="FFFFFF"/>
              </a:solidFill>
            </a:endParaRPr>
          </a:p>
        </p:txBody>
      </p:sp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Massiivipuulevyjen liitoselimiä</a:t>
            </a:r>
          </a:p>
        </p:txBody>
      </p:sp>
      <p:sp>
        <p:nvSpPr>
          <p:cNvPr id="11" name="Dian numeron paikkamerkki 10">
            <a:extLst>
              <a:ext uri="{FF2B5EF4-FFF2-40B4-BE49-F238E27FC236}">
                <a16:creationId xmlns:a16="http://schemas.microsoft.com/office/drawing/2014/main" id="{C87ACA23-80E8-413A-BC34-B8276ECF8F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72</a:t>
            </a:fld>
            <a:endParaRPr lang="fi-FI" dirty="0"/>
          </a:p>
        </p:txBody>
      </p:sp>
      <p:sp>
        <p:nvSpPr>
          <p:cNvPr id="14" name="Tekstiruutu 13"/>
          <p:cNvSpPr txBox="1"/>
          <p:nvPr/>
        </p:nvSpPr>
        <p:spPr>
          <a:xfrm>
            <a:off x="4667021" y="5714723"/>
            <a:ext cx="140632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Rothoblaas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E4300C4-7050-3D13-59AE-554E3D36E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829077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puuinfo.fi/wp-content/uploads/2020/08/Kerto-LVL-Q-panel-1024x66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1"/>
          <a:stretch/>
        </p:blipFill>
        <p:spPr bwMode="auto">
          <a:xfrm>
            <a:off x="6524368" y="1495167"/>
            <a:ext cx="5340176" cy="466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Vakiodimension (osa viiluista ristikkäin )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89605" cy="4865559"/>
          </a:xfrm>
        </p:spPr>
        <p:txBody>
          <a:bodyPr>
            <a:normAutofit/>
          </a:bodyPr>
          <a:lstStyle/>
          <a:p>
            <a:r>
              <a:rPr lang="fi-FI" dirty="0"/>
              <a:t>Käyttökohteet</a:t>
            </a:r>
          </a:p>
          <a:p>
            <a:pPr lvl="1"/>
            <a:r>
              <a:rPr lang="fi-FI" dirty="0"/>
              <a:t>Levymäiset rakenteet</a:t>
            </a:r>
          </a:p>
          <a:p>
            <a:pPr lvl="1"/>
            <a:r>
              <a:rPr lang="fi-FI" dirty="0"/>
              <a:t>Palkit</a:t>
            </a:r>
          </a:p>
          <a:p>
            <a:r>
              <a:rPr lang="fi-FI" dirty="0"/>
              <a:t>Poikkileikkauksen paksuus [mm]</a:t>
            </a:r>
          </a:p>
          <a:p>
            <a:pPr lvl="1"/>
            <a:r>
              <a:rPr lang="fi-FI" dirty="0"/>
              <a:t>21, 27, 33, 39, 45, 51, 57, 63, 69, 75</a:t>
            </a:r>
          </a:p>
          <a:p>
            <a:r>
              <a:rPr lang="fi-FI" dirty="0"/>
              <a:t>Poikkileikkauksen leveys [mm]</a:t>
            </a:r>
          </a:p>
          <a:p>
            <a:pPr lvl="1"/>
            <a:r>
              <a:rPr lang="fi-FI" dirty="0"/>
              <a:t>900, 1200, 1800, 2500</a:t>
            </a:r>
          </a:p>
          <a:p>
            <a:r>
              <a:rPr lang="fi-FI" dirty="0"/>
              <a:t>Pituus [mm]</a:t>
            </a:r>
          </a:p>
          <a:p>
            <a:pPr lvl="1"/>
            <a:r>
              <a:rPr lang="fi-FI" dirty="0"/>
              <a:t>Tilauksen mukaan (</a:t>
            </a:r>
            <a:r>
              <a:rPr lang="fi-FI" dirty="0" err="1"/>
              <a:t>max</a:t>
            </a:r>
            <a:r>
              <a:rPr lang="fi-FI" dirty="0"/>
              <a:t> 25000)</a:t>
            </a:r>
          </a:p>
          <a:p>
            <a:pPr lvl="1"/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10510306" y="5942541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/>
              <a:t>Kuva: Puuinfo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1015C93-C65B-D17C-33BE-BF1333C36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1420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Kerrannaisliimattu LVL</a:t>
            </a:r>
          </a:p>
        </p:txBody>
      </p:sp>
      <p:sp>
        <p:nvSpPr>
          <p:cNvPr id="10" name="Dian numeron paikkamerkki 9">
            <a:extLst>
              <a:ext uri="{FF2B5EF4-FFF2-40B4-BE49-F238E27FC236}">
                <a16:creationId xmlns:a16="http://schemas.microsoft.com/office/drawing/2014/main" id="{904FFB21-CBB6-4D3F-AADB-B8E6412103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sp>
        <p:nvSpPr>
          <p:cNvPr id="5" name="Sisällön paikkamerkki 4"/>
          <p:cNvSpPr>
            <a:spLocks noGrp="1"/>
          </p:cNvSpPr>
          <p:nvPr>
            <p:ph sz="half" idx="1"/>
          </p:nvPr>
        </p:nvSpPr>
        <p:spPr>
          <a:xfrm>
            <a:off x="838198" y="1825626"/>
            <a:ext cx="5760309" cy="4729634"/>
          </a:xfrm>
        </p:spPr>
        <p:txBody>
          <a:bodyPr>
            <a:normAutofit/>
          </a:bodyPr>
          <a:lstStyle/>
          <a:p>
            <a:r>
              <a:rPr lang="fi-FI" dirty="0"/>
              <a:t>Käyttökohteet</a:t>
            </a:r>
          </a:p>
          <a:p>
            <a:pPr lvl="1"/>
            <a:r>
              <a:rPr lang="fi-FI" dirty="0"/>
              <a:t>Palkit</a:t>
            </a:r>
          </a:p>
          <a:p>
            <a:pPr lvl="1"/>
            <a:r>
              <a:rPr lang="fi-FI" dirty="0"/>
              <a:t>Levymäiset rakenteet (kuten CLT)</a:t>
            </a:r>
          </a:p>
          <a:p>
            <a:r>
              <a:rPr lang="fi-FI" dirty="0"/>
              <a:t>Dimensiot valmistajakohtaisia</a:t>
            </a:r>
          </a:p>
          <a:p>
            <a:r>
              <a:rPr lang="fi-FI" dirty="0"/>
              <a:t>Poikkileikkauksen paksuus [mm]</a:t>
            </a:r>
          </a:p>
          <a:p>
            <a:pPr lvl="1"/>
            <a:r>
              <a:rPr lang="fi-FI" dirty="0"/>
              <a:t>84…350</a:t>
            </a:r>
          </a:p>
          <a:p>
            <a:r>
              <a:rPr lang="fi-FI" dirty="0"/>
              <a:t>Poikkileikkauksen leveys [mm]</a:t>
            </a:r>
          </a:p>
          <a:p>
            <a:pPr lvl="1"/>
            <a:r>
              <a:rPr lang="fi-FI" dirty="0"/>
              <a:t>1800…3150</a:t>
            </a:r>
          </a:p>
          <a:p>
            <a:r>
              <a:rPr lang="fi-FI" dirty="0"/>
              <a:t>Pituus [mm]</a:t>
            </a:r>
          </a:p>
          <a:p>
            <a:pPr lvl="1"/>
            <a:r>
              <a:rPr lang="fi-FI" dirty="0"/>
              <a:t>Max 18000…19000</a:t>
            </a:r>
          </a:p>
        </p:txBody>
      </p:sp>
      <p:pic>
        <p:nvPicPr>
          <p:cNvPr id="7" name="Picture 2" descr="https://www.storaenso.com/-/media/Images/Products/Wood-products/Content/LVL/WoodCity_LVL_72-dpi.ashx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9" r="1518"/>
          <a:stretch/>
        </p:blipFill>
        <p:spPr bwMode="auto">
          <a:xfrm>
            <a:off x="6549083" y="1746294"/>
            <a:ext cx="5319584" cy="398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orakulmio 7"/>
          <p:cNvSpPr/>
          <p:nvPr/>
        </p:nvSpPr>
        <p:spPr>
          <a:xfrm>
            <a:off x="10514430" y="5520423"/>
            <a:ext cx="135423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i-FI" sz="800" dirty="0">
                <a:solidFill>
                  <a:srgbClr val="FFFFFF"/>
                </a:solidFill>
              </a:rPr>
              <a:t>Kuva: Stora Enso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BEDA652-A1D2-3F37-6F86-AFE68333D2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157896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9bc4a72-1b4b-43b0-bb60-4ad32f90e189">
      <Terms xmlns="http://schemas.microsoft.com/office/infopath/2007/PartnerControls"/>
    </lcf76f155ced4ddcb4097134ff3c332f>
    <TaxCatchAll xmlns="e00a1533-1aa1-4209-87b8-e054fc7c4b7f" xsi:nil="true"/>
  </documentManagement>
</p:properties>
</file>

<file path=customXml/itemProps1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B765678-9C3A-4E5C-878F-2B15F4511DCC}"/>
</file>

<file path=customXml/itemProps3.xml><?xml version="1.0" encoding="utf-8"?>
<ds:datastoreItem xmlns:ds="http://schemas.openxmlformats.org/officeDocument/2006/customXml" ds:itemID="{BEE05F82-0E33-4891-B5A1-A24B4B333825}">
  <ds:schemaRefs>
    <ds:schemaRef ds:uri="http://schemas.microsoft.com/office/2006/metadata/properties"/>
    <ds:schemaRef ds:uri="http://purl.org/dc/elements/1.1/"/>
    <ds:schemaRef ds:uri="93e2402c-36e9-4cdd-8de8-0cb185c44caf"/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10982</TotalTime>
  <Words>2052</Words>
  <Application>Microsoft Office PowerPoint</Application>
  <PresentationFormat>Laajakuva</PresentationFormat>
  <Paragraphs>553</Paragraphs>
  <Slides>72</Slides>
  <Notes>70</Notes>
  <HiddenSlides>0</HiddenSlides>
  <MMClips>0</MMClips>
  <ScaleCrop>false</ScaleCrop>
  <HeadingPairs>
    <vt:vector size="8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72</vt:i4>
      </vt:variant>
    </vt:vector>
  </HeadingPairs>
  <TitlesOfParts>
    <vt:vector size="79" baseType="lpstr">
      <vt:lpstr>Arial</vt:lpstr>
      <vt:lpstr>Calibri</vt:lpstr>
      <vt:lpstr>Calibri Light</vt:lpstr>
      <vt:lpstr>ScriptS</vt:lpstr>
      <vt:lpstr>Symbol</vt:lpstr>
      <vt:lpstr>Office-teema</vt:lpstr>
      <vt:lpstr>Equation</vt:lpstr>
      <vt:lpstr>Teollinen puurakentaminen</vt:lpstr>
      <vt:lpstr>PowerPoint-esitys</vt:lpstr>
      <vt:lpstr>Rakennesuunnittelu</vt:lpstr>
      <vt:lpstr>PowerPoint-esitys</vt:lpstr>
      <vt:lpstr>Massiivipuulevyt</vt:lpstr>
      <vt:lpstr>LVL (Laminated Veneer Lumber)</vt:lpstr>
      <vt:lpstr>Vakiodimensiot (viilujen syysuunta sama)</vt:lpstr>
      <vt:lpstr>Vakiodimension (osa viiluista ristikkäin )</vt:lpstr>
      <vt:lpstr>Kerrannaisliimattu LVL</vt:lpstr>
      <vt:lpstr>LVL:n mekaaninen toiminta</vt:lpstr>
      <vt:lpstr>CLT (Cross Laminated Timber)</vt:lpstr>
      <vt:lpstr>Esimerkkejä CLT:n vakiopaksuuksista</vt:lpstr>
      <vt:lpstr>CLT-levyn pääkantosuunta</vt:lpstr>
      <vt:lpstr>Syrjäliimattu ja syrjäliimaamaton CLT</vt:lpstr>
      <vt:lpstr>Syrjäliimattu ja syrjäliimaamaton CLT</vt:lpstr>
      <vt:lpstr>Lamellien halkeamat ja raot</vt:lpstr>
      <vt:lpstr>CLT-levyn käyttöluokka</vt:lpstr>
      <vt:lpstr>CLT-levyn toimivat lamellit</vt:lpstr>
      <vt:lpstr>CLT-levyn pinnan laatuluokka</vt:lpstr>
      <vt:lpstr>CLT-levyn vahva- ja heikkosuunta</vt:lpstr>
      <vt:lpstr>CLT:n toiminta lapetaivutuksessa</vt:lpstr>
      <vt:lpstr>CLT:n toiminta lapetaivutuksessa</vt:lpstr>
      <vt:lpstr>CLT:n ”Rolling shear”</vt:lpstr>
      <vt:lpstr>Lapetaivutetun CLT:n murtotapoja</vt:lpstr>
      <vt:lpstr>Valmiit lujuusarvot poikkileikkauksille</vt:lpstr>
      <vt:lpstr>CLT:n tehollinen jäyhyysmomentti</vt:lpstr>
      <vt:lpstr>Jännitystarkastelut CLT:n lapetaivutuksessa</vt:lpstr>
      <vt:lpstr>Taipuma CLT:n lapetaivutuksessa</vt:lpstr>
      <vt:lpstr>CLT-palkin toiminta</vt:lpstr>
      <vt:lpstr>CLT-palkin toiminta</vt:lpstr>
      <vt:lpstr>CLT-palkin toiminta</vt:lpstr>
      <vt:lpstr>Jännitystarkastelut CLT-palkissa</vt:lpstr>
      <vt:lpstr>CLT-palkin taipuma</vt:lpstr>
      <vt:lpstr>Kantavan CLT-seinän toiminta</vt:lpstr>
      <vt:lpstr>Kantavan CLT-seinän toiminta</vt:lpstr>
      <vt:lpstr>Jännitystarkastelut CLT-seinässä</vt:lpstr>
      <vt:lpstr>Taipuma CLT-seinässä</vt:lpstr>
      <vt:lpstr>Jäykistävän CLT-seinän toiminta</vt:lpstr>
      <vt:lpstr>Jäykistävän CLT-seinän toiminta</vt:lpstr>
      <vt:lpstr>Jäykistävän CLT-seinän toiminta</vt:lpstr>
      <vt:lpstr>Jäykistävän CLT-seinän toiminta</vt:lpstr>
      <vt:lpstr>Jäykistävän CLT-seinän toiminta</vt:lpstr>
      <vt:lpstr>Jäykistävän CLT-seinän toiminta</vt:lpstr>
      <vt:lpstr>Jäykistävän CLT-seinän toiminta</vt:lpstr>
      <vt:lpstr>Jäykistävän CLT-seinän toiminta</vt:lpstr>
      <vt:lpstr>Jäykistävän CLT-seinän toiminta</vt:lpstr>
      <vt:lpstr>CLT:n tukipainekestävyys</vt:lpstr>
      <vt:lpstr>CLT:n tukipainekestävyys</vt:lpstr>
      <vt:lpstr>Massiivipuulevyjen kosteuskäyttäytyminen</vt:lpstr>
      <vt:lpstr>Massiivipuulevyjen kosteuskäyttäytyminen</vt:lpstr>
      <vt:lpstr>Massiivipuulevyn tilaaminen</vt:lpstr>
      <vt:lpstr>Massiivipuulevyjen  työstö</vt:lpstr>
      <vt:lpstr>Massiivipuulevyjen  työstö</vt:lpstr>
      <vt:lpstr>Massiivipuulevyjen  työstö</vt:lpstr>
      <vt:lpstr>Massiivipuulevyjen  työstö</vt:lpstr>
      <vt:lpstr>Massiivipuulevyjen  työstö</vt:lpstr>
      <vt:lpstr>Massiivipuulevyjen  työstö</vt:lpstr>
      <vt:lpstr>Massiivipuulevyjen  työstö</vt:lpstr>
      <vt:lpstr>Massiivipuulevyjen  työstö</vt:lpstr>
      <vt:lpstr>Massiivipuulevyjen  työstö</vt:lpstr>
      <vt:lpstr>Massiivipuulevyjen saumat</vt:lpstr>
      <vt:lpstr>Massiivipuulevyjen saumat</vt:lpstr>
      <vt:lpstr>Massiivipuulevyjen asennustyökalut</vt:lpstr>
      <vt:lpstr>CLT:n käyttökohteita</vt:lpstr>
      <vt:lpstr>CLT:n käyttökohteita</vt:lpstr>
      <vt:lpstr>CLT:n käyttökohteita</vt:lpstr>
      <vt:lpstr>CLT:n käyttökohteita</vt:lpstr>
      <vt:lpstr>CLT:n käyttökohteita</vt:lpstr>
      <vt:lpstr>Massiivipuulevyjen kontaktiliitokset</vt:lpstr>
      <vt:lpstr>Massiivipuulevyjen kontaktiliitokset</vt:lpstr>
      <vt:lpstr>Massiivipuulevyjen liitoselimiä</vt:lpstr>
      <vt:lpstr>Massiivipuulevyjen liitoselimiä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887</cp:revision>
  <cp:lastPrinted>2021-05-26T11:58:08Z</cp:lastPrinted>
  <dcterms:created xsi:type="dcterms:W3CDTF">2021-05-03T10:20:21Z</dcterms:created>
  <dcterms:modified xsi:type="dcterms:W3CDTF">2022-06-20T12:41:51Z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