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302" r:id="rId5"/>
    <p:sldId id="303" r:id="rId6"/>
    <p:sldId id="405" r:id="rId7"/>
    <p:sldId id="292" r:id="rId8"/>
    <p:sldId id="406" r:id="rId9"/>
    <p:sldId id="474" r:id="rId10"/>
    <p:sldId id="475" r:id="rId11"/>
    <p:sldId id="476" r:id="rId12"/>
    <p:sldId id="477" r:id="rId13"/>
    <p:sldId id="404" r:id="rId14"/>
    <p:sldId id="479" r:id="rId15"/>
    <p:sldId id="480" r:id="rId16"/>
    <p:sldId id="485" r:id="rId17"/>
    <p:sldId id="478" r:id="rId18"/>
    <p:sldId id="481" r:id="rId19"/>
    <p:sldId id="482" r:id="rId20"/>
    <p:sldId id="483" r:id="rId21"/>
    <p:sldId id="487" r:id="rId22"/>
    <p:sldId id="488" r:id="rId23"/>
    <p:sldId id="491" r:id="rId24"/>
    <p:sldId id="490" r:id="rId25"/>
    <p:sldId id="489" r:id="rId26"/>
    <p:sldId id="499" r:id="rId27"/>
    <p:sldId id="492" r:id="rId28"/>
    <p:sldId id="493" r:id="rId29"/>
    <p:sldId id="494" r:id="rId30"/>
    <p:sldId id="495" r:id="rId31"/>
    <p:sldId id="496" r:id="rId32"/>
    <p:sldId id="497" r:id="rId33"/>
    <p:sldId id="501" r:id="rId34"/>
    <p:sldId id="498" r:id="rId35"/>
    <p:sldId id="503" r:id="rId36"/>
    <p:sldId id="506" r:id="rId37"/>
    <p:sldId id="504" r:id="rId38"/>
    <p:sldId id="509" r:id="rId39"/>
    <p:sldId id="526" r:id="rId40"/>
    <p:sldId id="522" r:id="rId41"/>
    <p:sldId id="525" r:id="rId42"/>
    <p:sldId id="523" r:id="rId43"/>
    <p:sldId id="527" r:id="rId44"/>
    <p:sldId id="528" r:id="rId45"/>
    <p:sldId id="530" r:id="rId46"/>
    <p:sldId id="531" r:id="rId47"/>
    <p:sldId id="532" r:id="rId48"/>
    <p:sldId id="533" r:id="rId49"/>
    <p:sldId id="534" r:id="rId50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C1CF17-47FC-4656-A05A-1543BD14AABD}" v="2" dt="2022-06-20T12:41:57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3DC1CF17-47FC-4656-A05A-1543BD14AABD}"/>
    <pc:docChg chg="custSel addSld modSld sldOrd">
      <pc:chgData name="Hilppa Iittiläinen" userId="f7572432-e0f1-4abb-81ed-7836843e2f2b" providerId="ADAL" clId="{3DC1CF17-47FC-4656-A05A-1543BD14AABD}" dt="2022-06-20T12:42:01.634" v="12" actId="478"/>
      <pc:docMkLst>
        <pc:docMk/>
      </pc:docMkLst>
      <pc:sldChg chg="modSp mod ord">
        <pc:chgData name="Hilppa Iittiläinen" userId="f7572432-e0f1-4abb-81ed-7836843e2f2b" providerId="ADAL" clId="{3DC1CF17-47FC-4656-A05A-1543BD14AABD}" dt="2022-06-16T10:27:18.225" v="11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3DC1CF17-47FC-4656-A05A-1543BD14AABD}" dt="2022-06-16T10:27:12.670" v="9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3DC1CF17-47FC-4656-A05A-1543BD14AABD}" dt="2022-06-16T10:27:18.225" v="1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3DC1CF17-47FC-4656-A05A-1543BD14AABD}" dt="2022-06-16T10:27:18.138" v="1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3DC1CF17-47FC-4656-A05A-1543BD14AABD}" dt="2022-06-20T12:42:01.634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3DC1CF17-47FC-4656-A05A-1543BD14AABD}" dt="2022-06-20T12:42:01.634" v="12" actId="478"/>
          <ac:spMkLst>
            <pc:docMk/>
            <pc:sldMk cId="0" sldId="303"/>
            <ac:spMk id="2" creationId="{5DC9C58A-EAAB-AEDC-7035-33FF7ACC0DF9}"/>
          </ac:spMkLst>
        </pc:spChg>
      </pc:sldChg>
    </pc:docChg>
  </pc:docChgLst>
  <pc:docChgLst>
    <pc:chgData name="Hilppa Iittiläinen" userId="f7572432-e0f1-4abb-81ed-7836843e2f2b" providerId="ADAL" clId="{396B86CA-B127-475F-B3DB-C7614B25C39D}"/>
    <pc:docChg chg="custSel modSld">
      <pc:chgData name="Hilppa Iittiläinen" userId="f7572432-e0f1-4abb-81ed-7836843e2f2b" providerId="ADAL" clId="{396B86CA-B127-475F-B3DB-C7614B25C39D}" dt="2022-05-27T11:44:49.821" v="124" actId="6549"/>
      <pc:docMkLst>
        <pc:docMk/>
      </pc:docMkLst>
      <pc:sldChg chg="modSp mod">
        <pc:chgData name="Hilppa Iittiläinen" userId="f7572432-e0f1-4abb-81ed-7836843e2f2b" providerId="ADAL" clId="{396B86CA-B127-475F-B3DB-C7614B25C39D}" dt="2022-05-27T11:36:17.601" v="69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396B86CA-B127-475F-B3DB-C7614B25C39D}" dt="2022-05-27T11:35:43.715" v="43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396B86CA-B127-475F-B3DB-C7614B25C39D}" dt="2022-05-27T11:36:17.601" v="69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396B86CA-B127-475F-B3DB-C7614B25C39D}" dt="2022-05-27T11:41:49.385" v="71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396B86CA-B127-475F-B3DB-C7614B25C39D}" dt="2022-05-27T11:41:49.385" v="71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1:34.271" v="70" actId="6549"/>
        <pc:sldMkLst>
          <pc:docMk/>
          <pc:sldMk cId="2735757353" sldId="474"/>
        </pc:sldMkLst>
        <pc:spChg chg="mod">
          <ac:chgData name="Hilppa Iittiläinen" userId="f7572432-e0f1-4abb-81ed-7836843e2f2b" providerId="ADAL" clId="{396B86CA-B127-475F-B3DB-C7614B25C39D}" dt="2022-05-27T11:41:34.271" v="70" actId="6549"/>
          <ac:spMkLst>
            <pc:docMk/>
            <pc:sldMk cId="2735757353" sldId="474"/>
            <ac:spMk id="2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16.651" v="77" actId="6549"/>
        <pc:sldMkLst>
          <pc:docMk/>
          <pc:sldMk cId="2061343374" sldId="478"/>
        </pc:sldMkLst>
        <pc:spChg chg="mod">
          <ac:chgData name="Hilppa Iittiläinen" userId="f7572432-e0f1-4abb-81ed-7836843e2f2b" providerId="ADAL" clId="{396B86CA-B127-475F-B3DB-C7614B25C39D}" dt="2022-05-27T11:42:16.651" v="77" actId="6549"/>
          <ac:spMkLst>
            <pc:docMk/>
            <pc:sldMk cId="2061343374" sldId="47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1:55.491" v="72" actId="6549"/>
        <pc:sldMkLst>
          <pc:docMk/>
          <pc:sldMk cId="541864762" sldId="479"/>
        </pc:sldMkLst>
        <pc:spChg chg="mod">
          <ac:chgData name="Hilppa Iittiläinen" userId="f7572432-e0f1-4abb-81ed-7836843e2f2b" providerId="ADAL" clId="{396B86CA-B127-475F-B3DB-C7614B25C39D}" dt="2022-05-27T11:41:55.491" v="72" actId="6549"/>
          <ac:spMkLst>
            <pc:docMk/>
            <pc:sldMk cId="541864762" sldId="47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01.118" v="73" actId="6549"/>
        <pc:sldMkLst>
          <pc:docMk/>
          <pc:sldMk cId="3730825446" sldId="480"/>
        </pc:sldMkLst>
        <pc:spChg chg="mod">
          <ac:chgData name="Hilppa Iittiläinen" userId="f7572432-e0f1-4abb-81ed-7836843e2f2b" providerId="ADAL" clId="{396B86CA-B127-475F-B3DB-C7614B25C39D}" dt="2022-05-27T11:42:01.118" v="73" actId="6549"/>
          <ac:spMkLst>
            <pc:docMk/>
            <pc:sldMk cId="3730825446" sldId="480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27.769" v="80" actId="6549"/>
        <pc:sldMkLst>
          <pc:docMk/>
          <pc:sldMk cId="1742405160" sldId="482"/>
        </pc:sldMkLst>
        <pc:spChg chg="mod">
          <ac:chgData name="Hilppa Iittiläinen" userId="f7572432-e0f1-4abb-81ed-7836843e2f2b" providerId="ADAL" clId="{396B86CA-B127-475F-B3DB-C7614B25C39D}" dt="2022-05-27T11:42:27.769" v="80" actId="6549"/>
          <ac:spMkLst>
            <pc:docMk/>
            <pc:sldMk cId="1742405160" sldId="48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07.120" v="75" actId="6549"/>
        <pc:sldMkLst>
          <pc:docMk/>
          <pc:sldMk cId="2978885050" sldId="485"/>
        </pc:sldMkLst>
        <pc:spChg chg="mod">
          <ac:chgData name="Hilppa Iittiläinen" userId="f7572432-e0f1-4abb-81ed-7836843e2f2b" providerId="ADAL" clId="{396B86CA-B127-475F-B3DB-C7614B25C39D}" dt="2022-05-27T11:42:07.120" v="75" actId="6549"/>
          <ac:spMkLst>
            <pc:docMk/>
            <pc:sldMk cId="2978885050" sldId="48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39.876" v="86" actId="27636"/>
        <pc:sldMkLst>
          <pc:docMk/>
          <pc:sldMk cId="1095569761" sldId="487"/>
        </pc:sldMkLst>
        <pc:spChg chg="mod">
          <ac:chgData name="Hilppa Iittiläinen" userId="f7572432-e0f1-4abb-81ed-7836843e2f2b" providerId="ADAL" clId="{396B86CA-B127-475F-B3DB-C7614B25C39D}" dt="2022-05-27T11:42:39.876" v="86" actId="27636"/>
          <ac:spMkLst>
            <pc:docMk/>
            <pc:sldMk cId="1095569761" sldId="487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51.082" v="87" actId="20577"/>
        <pc:sldMkLst>
          <pc:docMk/>
          <pc:sldMk cId="2874241073" sldId="489"/>
        </pc:sldMkLst>
        <pc:spChg chg="mod">
          <ac:chgData name="Hilppa Iittiläinen" userId="f7572432-e0f1-4abb-81ed-7836843e2f2b" providerId="ADAL" clId="{396B86CA-B127-475F-B3DB-C7614B25C39D}" dt="2022-05-27T11:42:51.082" v="87" actId="20577"/>
          <ac:spMkLst>
            <pc:docMk/>
            <pc:sldMk cId="2874241073" sldId="489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2:57.809" v="88" actId="20577"/>
        <pc:sldMkLst>
          <pc:docMk/>
          <pc:sldMk cId="3695989663" sldId="492"/>
        </pc:sldMkLst>
        <pc:spChg chg="mod">
          <ac:chgData name="Hilppa Iittiläinen" userId="f7572432-e0f1-4abb-81ed-7836843e2f2b" providerId="ADAL" clId="{396B86CA-B127-475F-B3DB-C7614B25C39D}" dt="2022-05-27T11:42:57.809" v="88" actId="20577"/>
          <ac:spMkLst>
            <pc:docMk/>
            <pc:sldMk cId="3695989663" sldId="49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05.934" v="89" actId="6549"/>
        <pc:sldMkLst>
          <pc:docMk/>
          <pc:sldMk cId="4258715845" sldId="493"/>
        </pc:sldMkLst>
        <pc:spChg chg="mod">
          <ac:chgData name="Hilppa Iittiläinen" userId="f7572432-e0f1-4abb-81ed-7836843e2f2b" providerId="ADAL" clId="{396B86CA-B127-475F-B3DB-C7614B25C39D}" dt="2022-05-27T11:43:05.934" v="89" actId="6549"/>
          <ac:spMkLst>
            <pc:docMk/>
            <pc:sldMk cId="4258715845" sldId="49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12.036" v="91" actId="6549"/>
        <pc:sldMkLst>
          <pc:docMk/>
          <pc:sldMk cId="4250053147" sldId="494"/>
        </pc:sldMkLst>
        <pc:spChg chg="mod">
          <ac:chgData name="Hilppa Iittiläinen" userId="f7572432-e0f1-4abb-81ed-7836843e2f2b" providerId="ADAL" clId="{396B86CA-B127-475F-B3DB-C7614B25C39D}" dt="2022-05-27T11:43:12.036" v="91" actId="6549"/>
          <ac:spMkLst>
            <pc:docMk/>
            <pc:sldMk cId="4250053147" sldId="49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17.148" v="92" actId="6549"/>
        <pc:sldMkLst>
          <pc:docMk/>
          <pc:sldMk cId="857832099" sldId="495"/>
        </pc:sldMkLst>
        <pc:spChg chg="mod">
          <ac:chgData name="Hilppa Iittiläinen" userId="f7572432-e0f1-4abb-81ed-7836843e2f2b" providerId="ADAL" clId="{396B86CA-B127-475F-B3DB-C7614B25C39D}" dt="2022-05-27T11:43:17.148" v="92" actId="6549"/>
          <ac:spMkLst>
            <pc:docMk/>
            <pc:sldMk cId="857832099" sldId="49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25.521" v="94" actId="20577"/>
        <pc:sldMkLst>
          <pc:docMk/>
          <pc:sldMk cId="4137260782" sldId="496"/>
        </pc:sldMkLst>
        <pc:spChg chg="mod">
          <ac:chgData name="Hilppa Iittiläinen" userId="f7572432-e0f1-4abb-81ed-7836843e2f2b" providerId="ADAL" clId="{396B86CA-B127-475F-B3DB-C7614B25C39D}" dt="2022-05-27T11:43:25.521" v="94" actId="20577"/>
          <ac:spMkLst>
            <pc:docMk/>
            <pc:sldMk cId="4137260782" sldId="49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37.665" v="97" actId="6549"/>
        <pc:sldMkLst>
          <pc:docMk/>
          <pc:sldMk cId="3017391650" sldId="498"/>
        </pc:sldMkLst>
        <pc:spChg chg="mod">
          <ac:chgData name="Hilppa Iittiläinen" userId="f7572432-e0f1-4abb-81ed-7836843e2f2b" providerId="ADAL" clId="{396B86CA-B127-475F-B3DB-C7614B25C39D}" dt="2022-05-27T11:43:37.665" v="97" actId="6549"/>
          <ac:spMkLst>
            <pc:docMk/>
            <pc:sldMk cId="3017391650" sldId="49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46.200" v="101" actId="6549"/>
        <pc:sldMkLst>
          <pc:docMk/>
          <pc:sldMk cId="510021448" sldId="503"/>
        </pc:sldMkLst>
        <pc:spChg chg="mod">
          <ac:chgData name="Hilppa Iittiläinen" userId="f7572432-e0f1-4abb-81ed-7836843e2f2b" providerId="ADAL" clId="{396B86CA-B127-475F-B3DB-C7614B25C39D}" dt="2022-05-27T11:43:46.200" v="101" actId="6549"/>
          <ac:spMkLst>
            <pc:docMk/>
            <pc:sldMk cId="510021448" sldId="50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05.836" v="107" actId="6549"/>
        <pc:sldMkLst>
          <pc:docMk/>
          <pc:sldMk cId="3491894280" sldId="504"/>
        </pc:sldMkLst>
        <pc:spChg chg="mod">
          <ac:chgData name="Hilppa Iittiläinen" userId="f7572432-e0f1-4abb-81ed-7836843e2f2b" providerId="ADAL" clId="{396B86CA-B127-475F-B3DB-C7614B25C39D}" dt="2022-05-27T11:44:05.836" v="107" actId="6549"/>
          <ac:spMkLst>
            <pc:docMk/>
            <pc:sldMk cId="3491894280" sldId="50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3:53.837" v="103" actId="6549"/>
        <pc:sldMkLst>
          <pc:docMk/>
          <pc:sldMk cId="2105421930" sldId="506"/>
        </pc:sldMkLst>
        <pc:spChg chg="mod">
          <ac:chgData name="Hilppa Iittiläinen" userId="f7572432-e0f1-4abb-81ed-7836843e2f2b" providerId="ADAL" clId="{396B86CA-B127-475F-B3DB-C7614B25C39D}" dt="2022-05-27T11:43:53.837" v="103" actId="6549"/>
          <ac:spMkLst>
            <pc:docMk/>
            <pc:sldMk cId="2105421930" sldId="50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09.899" v="109" actId="27636"/>
        <pc:sldMkLst>
          <pc:docMk/>
          <pc:sldMk cId="1070430917" sldId="509"/>
        </pc:sldMkLst>
        <pc:spChg chg="mod">
          <ac:chgData name="Hilppa Iittiläinen" userId="f7572432-e0f1-4abb-81ed-7836843e2f2b" providerId="ADAL" clId="{396B86CA-B127-475F-B3DB-C7614B25C39D}" dt="2022-05-27T11:44:09.899" v="109" actId="27636"/>
          <ac:spMkLst>
            <pc:docMk/>
            <pc:sldMk cId="1070430917" sldId="509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18.004" v="111" actId="6549"/>
        <pc:sldMkLst>
          <pc:docMk/>
          <pc:sldMk cId="2819726871" sldId="522"/>
        </pc:sldMkLst>
        <pc:spChg chg="mod">
          <ac:chgData name="Hilppa Iittiläinen" userId="f7572432-e0f1-4abb-81ed-7836843e2f2b" providerId="ADAL" clId="{396B86CA-B127-475F-B3DB-C7614B25C39D}" dt="2022-05-27T11:44:18.004" v="111" actId="6549"/>
          <ac:spMkLst>
            <pc:docMk/>
            <pc:sldMk cId="2819726871" sldId="52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37.852" v="121" actId="6549"/>
        <pc:sldMkLst>
          <pc:docMk/>
          <pc:sldMk cId="1534484830" sldId="523"/>
        </pc:sldMkLst>
        <pc:spChg chg="mod">
          <ac:chgData name="Hilppa Iittiläinen" userId="f7572432-e0f1-4abb-81ed-7836843e2f2b" providerId="ADAL" clId="{396B86CA-B127-475F-B3DB-C7614B25C39D}" dt="2022-05-27T11:44:37.852" v="121" actId="6549"/>
          <ac:spMkLst>
            <pc:docMk/>
            <pc:sldMk cId="1534484830" sldId="52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32.287" v="118" actId="20577"/>
        <pc:sldMkLst>
          <pc:docMk/>
          <pc:sldMk cId="380587575" sldId="525"/>
        </pc:sldMkLst>
        <pc:spChg chg="mod">
          <ac:chgData name="Hilppa Iittiläinen" userId="f7572432-e0f1-4abb-81ed-7836843e2f2b" providerId="ADAL" clId="{396B86CA-B127-475F-B3DB-C7614B25C39D}" dt="2022-05-27T11:44:32.287" v="118" actId="20577"/>
          <ac:spMkLst>
            <pc:docMk/>
            <pc:sldMk cId="380587575" sldId="52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14.161" v="110" actId="6549"/>
        <pc:sldMkLst>
          <pc:docMk/>
          <pc:sldMk cId="1337183418" sldId="526"/>
        </pc:sldMkLst>
        <pc:spChg chg="mod">
          <ac:chgData name="Hilppa Iittiläinen" userId="f7572432-e0f1-4abb-81ed-7836843e2f2b" providerId="ADAL" clId="{396B86CA-B127-475F-B3DB-C7614B25C39D}" dt="2022-05-27T11:44:14.161" v="110" actId="6549"/>
          <ac:spMkLst>
            <pc:docMk/>
            <pc:sldMk cId="1337183418" sldId="52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396B86CA-B127-475F-B3DB-C7614B25C39D}" dt="2022-05-27T11:44:49.821" v="124" actId="6549"/>
        <pc:sldMkLst>
          <pc:docMk/>
          <pc:sldMk cId="926558054" sldId="530"/>
        </pc:sldMkLst>
        <pc:spChg chg="mod">
          <ac:chgData name="Hilppa Iittiläinen" userId="f7572432-e0f1-4abb-81ed-7836843e2f2b" providerId="ADAL" clId="{396B86CA-B127-475F-B3DB-C7614B25C39D}" dt="2022-05-27T11:44:49.821" v="124" actId="6549"/>
          <ac:spMkLst>
            <pc:docMk/>
            <pc:sldMk cId="926558054" sldId="530"/>
            <ac:spMk id="10" creationId="{BCB0EF8D-B7C6-43C5-A8BA-C7A43D5F5F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6286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4846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942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7225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1373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559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23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5492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6569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874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7990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4731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295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9228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4204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1604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3067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6436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2531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290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7334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577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5931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1899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560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2890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3009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31044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8781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9017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8274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13881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9107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4973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7052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722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87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345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199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700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759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Hirsirakentamisen historia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72151" cy="4351338"/>
          </a:xfrm>
        </p:spPr>
        <p:txBody>
          <a:bodyPr/>
          <a:lstStyle/>
          <a:p>
            <a:r>
              <a:rPr lang="fi-FI" dirty="0"/>
              <a:t>Hirsirunko on satoja vuosia vanha puurakennusjärjestelmä</a:t>
            </a:r>
          </a:p>
          <a:p>
            <a:r>
              <a:rPr lang="fi-FI" dirty="0"/>
              <a:t>Historiallisesti hirsirakentamisen juuret ovat </a:t>
            </a:r>
            <a:r>
              <a:rPr lang="fi-FI" dirty="0" err="1"/>
              <a:t>Pohjois</a:t>
            </a:r>
            <a:r>
              <a:rPr lang="fi-FI" dirty="0"/>
              <a:t>- ja Itä-Euroopassa</a:t>
            </a:r>
          </a:p>
          <a:p>
            <a:r>
              <a:rPr lang="fi-FI" dirty="0"/>
              <a:t>Myöhemmin hirsirakentaminen levisi Pohjois-Amerikkaan</a:t>
            </a:r>
          </a:p>
          <a:p>
            <a:r>
              <a:rPr lang="fi-FI" dirty="0"/>
              <a:t>Kuvassa </a:t>
            </a:r>
            <a:r>
              <a:rPr lang="fi-FI" dirty="0" err="1"/>
              <a:t>Tarsian</a:t>
            </a:r>
            <a:r>
              <a:rPr lang="fi-FI" dirty="0"/>
              <a:t> eräaitta vuodelta 1441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6826907" y="1482761"/>
            <a:ext cx="5364802" cy="4023602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7497507" y="5961519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F2C6E2-81DF-A879-DCDB-B8FBE6C54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Perinteiset hirsien nurkkasalvokset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67158" cy="4896262"/>
          </a:xfrm>
        </p:spPr>
        <p:txBody>
          <a:bodyPr>
            <a:normAutofit/>
          </a:bodyPr>
          <a:lstStyle/>
          <a:p>
            <a:r>
              <a:rPr lang="fi-FI" dirty="0"/>
              <a:t>Hirsirunko veistettiin ennen käsityönä kirveellä</a:t>
            </a:r>
          </a:p>
          <a:p>
            <a:r>
              <a:rPr lang="fi-FI" dirty="0"/>
              <a:t>Nurkkasalvoksia on kehitetty eri kulttuureissa </a:t>
            </a:r>
          </a:p>
          <a:p>
            <a:r>
              <a:rPr lang="fi-FI" dirty="0"/>
              <a:t>Visuaalisten seikkojen lisäksi nurkkasalvokset sisältävät myös teknisiä ominaisuuksia</a:t>
            </a:r>
          </a:p>
          <a:p>
            <a:pPr lvl="1"/>
            <a:r>
              <a:rPr lang="fi-FI" dirty="0"/>
              <a:t>Esimerkiksi ”norjalainen nurkka” ja ”satulanurkka” kiristyvät hirsirungon painuessa, koska liitospinnat ovat kiilamaiset </a:t>
            </a:r>
          </a:p>
          <a:p>
            <a:pPr lvl="1"/>
            <a:r>
              <a:rPr lang="fi-FI" dirty="0"/>
              <a:t>Kiristyminen ylläpitää ilmatiiviyttä</a:t>
            </a:r>
          </a:p>
          <a:p>
            <a:endParaRPr lang="fi-FI" dirty="0"/>
          </a:p>
        </p:txBody>
      </p:sp>
      <p:pic>
        <p:nvPicPr>
          <p:cNvPr id="8" name="Picture 2" descr="norjalain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310"/>
          <a:stretch/>
        </p:blipFill>
        <p:spPr bwMode="auto">
          <a:xfrm>
            <a:off x="6437177" y="1825625"/>
            <a:ext cx="2736354" cy="20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63012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1"/>
          <a:stretch/>
        </p:blipFill>
        <p:spPr bwMode="auto">
          <a:xfrm>
            <a:off x="9236351" y="1825626"/>
            <a:ext cx="2742355" cy="20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uvahaun tulos haulle saddle  no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14" y="3936742"/>
            <a:ext cx="2724191" cy="204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uvahaun tulos haulle hirsisalvoks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24204" r="14678" b="21280"/>
          <a:stretch/>
        </p:blipFill>
        <p:spPr bwMode="auto">
          <a:xfrm>
            <a:off x="6437176" y="3936742"/>
            <a:ext cx="2748517" cy="204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orakulmio 10"/>
          <p:cNvSpPr/>
          <p:nvPr/>
        </p:nvSpPr>
        <p:spPr>
          <a:xfrm>
            <a:off x="10531033" y="5763370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Kuvat: www.hongos.fi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6437176" y="3936742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Lohenpyrstönurkka</a:t>
            </a:r>
          </a:p>
        </p:txBody>
      </p:sp>
      <p:sp>
        <p:nvSpPr>
          <p:cNvPr id="17" name="Suorakulmio 16"/>
          <p:cNvSpPr/>
          <p:nvPr/>
        </p:nvSpPr>
        <p:spPr>
          <a:xfrm>
            <a:off x="6437176" y="1825625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Norjalainen nurkka</a:t>
            </a:r>
          </a:p>
        </p:txBody>
      </p:sp>
      <p:sp>
        <p:nvSpPr>
          <p:cNvPr id="18" name="Suorakulmio 17"/>
          <p:cNvSpPr/>
          <p:nvPr/>
        </p:nvSpPr>
        <p:spPr>
          <a:xfrm>
            <a:off x="9236351" y="1825625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Lukkonurkka</a:t>
            </a:r>
          </a:p>
        </p:txBody>
      </p:sp>
      <p:sp>
        <p:nvSpPr>
          <p:cNvPr id="19" name="Suorakulmio 18"/>
          <p:cNvSpPr/>
          <p:nvPr/>
        </p:nvSpPr>
        <p:spPr>
          <a:xfrm>
            <a:off x="9248514" y="3936742"/>
            <a:ext cx="1949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/>
              <a:t>Satulanurkka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0720A62-ADED-5203-5397-D53C2713B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186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Hirsirakennuksen ”kengittäminen”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53783" cy="4351338"/>
          </a:xfrm>
        </p:spPr>
        <p:txBody>
          <a:bodyPr/>
          <a:lstStyle/>
          <a:p>
            <a:r>
              <a:rPr lang="fi-FI" dirty="0"/>
              <a:t>Hirsirunkoon voidaan vaihtaa uusia hirsiä</a:t>
            </a:r>
          </a:p>
          <a:p>
            <a:r>
              <a:rPr lang="fi-FI" dirty="0"/>
              <a:t>Tavallisesti vaihdettavat hirsikerrat ovat rakennuksen perustuksen läheisyydessä</a:t>
            </a:r>
          </a:p>
          <a:p>
            <a:r>
              <a:rPr lang="fi-FI" dirty="0"/>
              <a:t>Alimpien hirsikertojen vaihtamista kutsutaan hirsirakennuksen ”kengittämiseksi”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5169"/>
          <a:stretch/>
        </p:blipFill>
        <p:spPr>
          <a:xfrm>
            <a:off x="8172317" y="3797137"/>
            <a:ext cx="2813621" cy="2319792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/>
          <a:srcRect t="36030" b="653"/>
          <a:stretch/>
        </p:blipFill>
        <p:spPr>
          <a:xfrm>
            <a:off x="8172317" y="1415156"/>
            <a:ext cx="2813621" cy="2336683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8391082" y="6089009"/>
            <a:ext cx="2694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Kuvat: </a:t>
            </a:r>
            <a:r>
              <a:rPr lang="fi-FI" sz="800" dirty="0" err="1"/>
              <a:t>Pohjois</a:t>
            </a:r>
            <a:r>
              <a:rPr lang="fi-FI" sz="800" dirty="0"/>
              <a:t>-Pohjanmaan korjausrakentamiskeskus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2107DE-800B-7BB5-396A-991F08E9E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0825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puhdistus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074510" cy="4896262"/>
          </a:xfrm>
        </p:spPr>
        <p:txBody>
          <a:bodyPr>
            <a:normAutofit/>
          </a:bodyPr>
          <a:lstStyle/>
          <a:p>
            <a:r>
              <a:rPr lang="fi-FI" dirty="0"/>
              <a:t>Korjausrakentamisen yhteydessä hirsiseinä saatetaan joutua puhdistamaan</a:t>
            </a:r>
          </a:p>
          <a:p>
            <a:r>
              <a:rPr lang="fi-FI" dirty="0"/>
              <a:t>Soodapuhallusmenetelmä on hellävarainen puhdistusmenetelmä herkille pinnoille</a:t>
            </a:r>
          </a:p>
        </p:txBody>
      </p:sp>
      <p:pic>
        <p:nvPicPr>
          <p:cNvPr id="20" name="Picture 6" descr="Aiheeseen liittyvÃ¤ ku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7818"/>
          <a:stretch/>
        </p:blipFill>
        <p:spPr bwMode="auto">
          <a:xfrm>
            <a:off x="6267984" y="1897963"/>
            <a:ext cx="5594501" cy="419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orakulmio 20"/>
          <p:cNvSpPr/>
          <p:nvPr/>
        </p:nvSpPr>
        <p:spPr>
          <a:xfrm>
            <a:off x="9874125" y="5872202"/>
            <a:ext cx="19883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www.soodapuhallus.fi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1A4752-AC65-F391-17D7-11934CA04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8885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Teollinen hirsirakentaminen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53195" cy="4351338"/>
          </a:xfrm>
        </p:spPr>
        <p:txBody>
          <a:bodyPr/>
          <a:lstStyle/>
          <a:p>
            <a:r>
              <a:rPr lang="fi-FI" dirty="0"/>
              <a:t>Nykyisin hirsirungon valmistus on teollinen prosessi</a:t>
            </a:r>
          </a:p>
          <a:p>
            <a:r>
              <a:rPr lang="fi-FI" dirty="0"/>
              <a:t>Hirret valmistetaan tietokoneohjatuilla teollisilla linjastoilla</a:t>
            </a:r>
          </a:p>
          <a:p>
            <a:r>
              <a:rPr lang="fi-FI" dirty="0"/>
              <a:t>Nykyaikaiset lamelleista liimatut mittatarkat hirret mahdollistavat  suurien hirsirakennusten toteuttamisen</a:t>
            </a:r>
          </a:p>
          <a:p>
            <a:endParaRPr lang="fi-FI" dirty="0"/>
          </a:p>
        </p:txBody>
      </p:sp>
      <p:pic>
        <p:nvPicPr>
          <p:cNvPr id="8" name="Picture 2" descr="Kuvahaun tulos haulle hirsivalmistus makr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715"/>
          <a:stretch/>
        </p:blipFill>
        <p:spPr bwMode="auto">
          <a:xfrm>
            <a:off x="6596243" y="1825625"/>
            <a:ext cx="5269172" cy="39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orakulmio 10"/>
          <p:cNvSpPr/>
          <p:nvPr/>
        </p:nvSpPr>
        <p:spPr>
          <a:xfrm>
            <a:off x="9877055" y="5564033"/>
            <a:ext cx="19883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Makron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7AB23A9-D00B-B78A-98BD-294D2B804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1343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Massiivipuuhirsiä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95" y="2064783"/>
            <a:ext cx="9257270" cy="334045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21522A7-8BAB-C1AC-7128-2B54EC823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767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Painumaton hirsi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2281" cy="4853202"/>
          </a:xfrm>
        </p:spPr>
        <p:txBody>
          <a:bodyPr>
            <a:normAutofit/>
          </a:bodyPr>
          <a:lstStyle/>
          <a:p>
            <a:r>
              <a:rPr lang="fi-FI" dirty="0"/>
              <a:t>Painumattomalla hirrellä tarkoitetaan </a:t>
            </a:r>
            <a:r>
              <a:rPr lang="fi-FI" dirty="0" err="1"/>
              <a:t>ristiinlaminoitua</a:t>
            </a:r>
            <a:r>
              <a:rPr lang="fi-FI" dirty="0"/>
              <a:t> hirsituotetta</a:t>
            </a:r>
          </a:p>
          <a:p>
            <a:r>
              <a:rPr lang="fi-FI" dirty="0"/>
              <a:t>Painumattomuus saadaan aikaan pystysuuntaisilla lamelleilla, jotka toimivat kuormaa kantavana osana</a:t>
            </a:r>
          </a:p>
          <a:p>
            <a:r>
              <a:rPr lang="fi-FI" dirty="0"/>
              <a:t>Painumattomasta hirrestä muodostuu CLT-levyseinää muistuttava rakennusosa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5" name="Picture 10" descr="Kuvahaun tulos haulle lamellihirsi tiivisty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19293"/>
          <a:stretch/>
        </p:blipFill>
        <p:spPr bwMode="auto">
          <a:xfrm>
            <a:off x="7500493" y="743104"/>
            <a:ext cx="1540335" cy="261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uvahaun tulos haulle lamellihirsi tiivisty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r="12805"/>
          <a:stretch/>
        </p:blipFill>
        <p:spPr bwMode="auto">
          <a:xfrm>
            <a:off x="9040828" y="739401"/>
            <a:ext cx="1995538" cy="261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iheeseen liittyvÃ¤ ku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554" y="3549430"/>
            <a:ext cx="2640524" cy="26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9308994" y="601492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Kontiotuote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DC974D-372D-AB7A-65E9-C5A3D2B40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2405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Teollisten hirsien nurkkavaihtoehtoja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7249" cy="4351338"/>
          </a:xfrm>
        </p:spPr>
        <p:txBody>
          <a:bodyPr>
            <a:normAutofit/>
          </a:bodyPr>
          <a:lstStyle/>
          <a:p>
            <a:r>
              <a:rPr lang="fi-FI" dirty="0"/>
              <a:t>Massiivihirsiseinien nurkat voidaan toteuttaa useammalla tavalla</a:t>
            </a:r>
          </a:p>
          <a:p>
            <a:pPr lvl="1"/>
            <a:r>
              <a:rPr lang="fi-FI" dirty="0"/>
              <a:t>Ristinurkka (1)</a:t>
            </a:r>
          </a:p>
          <a:p>
            <a:pPr lvl="1"/>
            <a:r>
              <a:rPr lang="fi-FI" dirty="0"/>
              <a:t>Lohenpyrstönurkka (2)</a:t>
            </a:r>
          </a:p>
          <a:p>
            <a:pPr lvl="1"/>
            <a:r>
              <a:rPr lang="fi-FI" dirty="0"/>
              <a:t>Jiirinurkka (3)</a:t>
            </a:r>
          </a:p>
          <a:p>
            <a:pPr lvl="1"/>
            <a:r>
              <a:rPr lang="fi-FI" dirty="0"/>
              <a:t>City-nurkka (4)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6" name="Picture 4" descr="Kontio Ristikkonurkka T-profiilin hirrellÃ¤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9055" r="11653" b="5495"/>
          <a:stretch/>
        </p:blipFill>
        <p:spPr bwMode="auto">
          <a:xfrm>
            <a:off x="6098105" y="1828775"/>
            <a:ext cx="2823140" cy="19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ontio LohenpyrstÃ¶nurkka M-profiilin hirrellÃ¤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7374" r="11243" b="179"/>
          <a:stretch/>
        </p:blipFill>
        <p:spPr bwMode="auto">
          <a:xfrm>
            <a:off x="9118682" y="1828775"/>
            <a:ext cx="2826127" cy="20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ontio Jiirinurkka M-profiilin hirrellÃ¤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9769" r="12970" b="3878"/>
          <a:stretch/>
        </p:blipFill>
        <p:spPr bwMode="auto">
          <a:xfrm>
            <a:off x="6265255" y="4188131"/>
            <a:ext cx="2565456" cy="19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ontio Citynurkk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22226" r="11471" b="8074"/>
          <a:stretch/>
        </p:blipFill>
        <p:spPr bwMode="auto">
          <a:xfrm>
            <a:off x="9101167" y="4273138"/>
            <a:ext cx="2846742" cy="18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6098105" y="1635843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1)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9118682" y="1635843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2)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6227806" y="4003465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3)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9117136" y="4003465"/>
            <a:ext cx="630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4)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10295181" y="6098054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Kontiotuote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EAE94A-2989-D39D-1DA5-44456BDD8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171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Hirren tehollinen paksuus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Pyöreä profiili muutetaan suorakaiteeksi ja U-arvolaskelmassa käytetään tehollista paksuutta </a:t>
            </a:r>
            <a:r>
              <a:rPr lang="fi-FI" dirty="0" err="1"/>
              <a:t>d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r>
              <a:rPr lang="fi-FI" dirty="0"/>
              <a:t>Hirsien tilke ja hirsien halkeamat on tutkimusten mukaan havaittu merkityksettömiksi U-arvon kannalta</a:t>
            </a:r>
          </a:p>
          <a:p>
            <a:r>
              <a:rPr lang="fi-FI" dirty="0"/>
              <a:t>Höylähirren särmissä olevia normaaleja pieniä viisteitä ei tarvitse huomioida U-arvolaskelmassa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825625"/>
            <a:ext cx="5524018" cy="4174480"/>
          </a:xfrm>
          <a:prstGeom prst="rect">
            <a:avLst/>
          </a:prstGeom>
        </p:spPr>
      </p:pic>
      <p:graphicFrame>
        <p:nvGraphicFramePr>
          <p:cNvPr id="3" name="Objekti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89773"/>
              </p:ext>
            </p:extLst>
          </p:nvPr>
        </p:nvGraphicFramePr>
        <p:xfrm>
          <a:off x="8320860" y="4466622"/>
          <a:ext cx="136207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1549080" progId="Equation.DSMT4">
                  <p:embed/>
                </p:oleObj>
              </mc:Choice>
              <mc:Fallback>
                <p:oleObj name="Equation" r:id="rId4" imgW="1714320" imgH="1549080" progId="Equation.DSMT4">
                  <p:embed/>
                  <p:pic>
                    <p:nvPicPr>
                      <p:cNvPr id="3" name="Objekti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860" y="4466622"/>
                        <a:ext cx="1362075" cy="1266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8D23095-F1E4-71C9-F8A8-956A69A72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556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1083900" cy="4142406"/>
          </a:xfrm>
        </p:spPr>
        <p:txBody>
          <a:bodyPr>
            <a:normAutofit/>
          </a:bodyPr>
          <a:lstStyle/>
          <a:p>
            <a:r>
              <a:rPr lang="fi-FI" dirty="0"/>
              <a:t>Käsin veistetyssä pyöröhirsiseinässä tulee varautua n. 50 mm/m suuruiseen painumaan</a:t>
            </a:r>
          </a:p>
          <a:p>
            <a:r>
              <a:rPr lang="fi-FI" dirty="0"/>
              <a:t>Teollisesti valmistetussa höylähirsiseinässä tulee varautua n. 25 mm/m suuruiseen painumaan</a:t>
            </a:r>
          </a:p>
          <a:p>
            <a:r>
              <a:rPr lang="fi-FI" dirty="0" err="1"/>
              <a:t>Ristiinlaminoidussa</a:t>
            </a:r>
            <a:r>
              <a:rPr lang="fi-FI" dirty="0"/>
              <a:t> hirsiseinässä painuma on lähes olematon </a:t>
            </a:r>
          </a:p>
          <a:p>
            <a:r>
              <a:rPr lang="fi-FI" dirty="0"/>
              <a:t>Painuman aiheuttajat tulee minimoida</a:t>
            </a:r>
          </a:p>
          <a:p>
            <a:r>
              <a:rPr lang="fi-FI" dirty="0"/>
              <a:t>Painuman vaikutukset tulee ottaa huomioon hirsiseiniin liitettävissä rakenteissa yms.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726DFA-CD44-575C-60A9-3984A5D5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027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980948"/>
              </p:ext>
            </p:extLst>
          </p:nvPr>
        </p:nvGraphicFramePr>
        <p:xfrm>
          <a:off x="715061" y="2153965"/>
          <a:ext cx="10761877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5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Ominaisuus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Aiheuttaja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dirty="0"/>
                        <a:t>Vähentämismenetelmä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Vaakasuuntainen puun</a:t>
                      </a:r>
                      <a:r>
                        <a:rPr lang="fi-FI" sz="1600" baseline="0" dirty="0"/>
                        <a:t> syysuunta kuormitukseen nähden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Kuivumiskutistuma suuri  </a:t>
                      </a:r>
                    </a:p>
                    <a:p>
                      <a:r>
                        <a:rPr lang="fi-FI" sz="1600" dirty="0"/>
                        <a:t>• Kuormituksen aiheuttama </a:t>
                      </a:r>
                      <a:r>
                        <a:rPr lang="fi-FI" sz="1600" dirty="0" err="1"/>
                        <a:t>kokoonpuristuma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Kuiva hirsi</a:t>
                      </a:r>
                    </a:p>
                    <a:p>
                      <a:r>
                        <a:rPr lang="fi-FI" sz="1600" dirty="0"/>
                        <a:t>• </a:t>
                      </a:r>
                      <a:r>
                        <a:rPr lang="fi-FI" sz="1600" dirty="0" err="1"/>
                        <a:t>Ristiinlaminoitu</a:t>
                      </a:r>
                      <a:r>
                        <a:rPr lang="fi-FI" sz="1600" baseline="0" dirty="0"/>
                        <a:t> hirsi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Varauksen tyyppi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Pystysuuntainen </a:t>
                      </a:r>
                      <a:r>
                        <a:rPr lang="fi-FI" sz="1600" dirty="0" err="1"/>
                        <a:t>kokoonpainuva</a:t>
                      </a:r>
                      <a:r>
                        <a:rPr lang="fi-FI" sz="1600" dirty="0"/>
                        <a:t> väljyys varauksessa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Tiivis varaus</a:t>
                      </a:r>
                    </a:p>
                    <a:p>
                      <a:r>
                        <a:rPr lang="fi-FI" sz="1600" dirty="0"/>
                        <a:t>• Varauksen muotoilu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/>
                        <a:t>Hirren keskeinen halkeaminen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Pyöreä hirsi pyrkii haljetessaan leviämään ja madaltumaan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• Kuiva hirsi</a:t>
                      </a:r>
                    </a:p>
                    <a:p>
                      <a:r>
                        <a:rPr lang="fi-FI" sz="1600" dirty="0"/>
                        <a:t>• Suorakaidehirsi</a:t>
                      </a:r>
                    </a:p>
                    <a:p>
                      <a:r>
                        <a:rPr lang="fi-FI" sz="1600" dirty="0"/>
                        <a:t>• Lamellihirsi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AF81E68-D7C7-0FD1-8CB4-D8D57D8C6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400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graphicFrame>
        <p:nvGraphicFramePr>
          <p:cNvPr id="4" name="Taulukk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8124"/>
              </p:ext>
            </p:extLst>
          </p:nvPr>
        </p:nvGraphicFramePr>
        <p:xfrm>
          <a:off x="334661" y="1639073"/>
          <a:ext cx="11522677" cy="427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Esimerkki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Painuman vaikutus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i-FI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Vaihtoehtoisia suunnitteluratkaisuja</a:t>
                      </a: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Pystysuuntainen putki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Putki ei jousta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Putkikiinnikkeet liikkuvat seinän mukana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putkiliitos ja kiinnikkeet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Pystyviemäriin liittyvä vaakaviemäri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Putken kaato (kaltevuus) muuttuu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Suurempi kaato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putkiliitos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Sähköpääkeskus seinässä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Peltikaappi ei jousta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 yhteen hirsikertaan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Lämmityspatteri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Patterin runko ei jousta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 yhteen hirsikertaan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Lattialla seisova kiintokaluste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Kiintokaluste ei jousta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Kiinnitystä seinään ei tehdä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Erillinen kalustekoolaus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Keittiön yläkaappi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Kaappi ei jousta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Kaappi liikkuu seinän mukana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Pystyliikkeen salliva kiinnitys yläpäässä ja painumavara kaapin alareunassa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Kiinnitys yhteen hirsikertaan ja painumavara kaapin alareunassa</a:t>
                      </a:r>
                    </a:p>
                    <a:p>
                      <a:pPr marL="179388" lvl="0" indent="-179388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760" algn="l"/>
                        </a:tabLst>
                      </a:pPr>
                      <a:r>
                        <a:rPr lang="fi-FI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Erillinen kalustekoolaus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FF6B66-EA4C-21F5-B243-30E805A4E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9762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Hirsiseinien painuminen aiheuttaa pysty- ja vaakasuuntaista liikettä esimerkiksi kattopalkistoon</a:t>
            </a:r>
          </a:p>
          <a:p>
            <a:pPr lvl="1"/>
            <a:r>
              <a:rPr lang="fi-FI" dirty="0"/>
              <a:t>Liukuman sallivat liitoselimet</a:t>
            </a:r>
          </a:p>
          <a:p>
            <a:r>
              <a:rPr lang="fi-FI" dirty="0"/>
              <a:t>Jäykistävien hirsiseinien ankkurointi on haasteellista, kun seinä painuu (ankkurointi löystyy)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56" y="1547598"/>
            <a:ext cx="5127645" cy="39492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8CB0C79-4AB6-1AD5-766E-7BCB10E0E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4241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Painuvan hirsirungon kiinnikkeitä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10" name="Picture 10" descr="Kuvahaun tulos haulle hirsi kiinnikk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59" y="2744949"/>
            <a:ext cx="1658089" cy="22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uvahaun tulos haulle liukukiinnike hir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0" y="2348826"/>
            <a:ext cx="3047893" cy="30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uvahaun tulos haulle liukukiinnike hir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86" y="2604442"/>
            <a:ext cx="2483297" cy="248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iheeseen liittyvÃ¤ kuv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13843" r="29374" b="15757"/>
          <a:stretch/>
        </p:blipFill>
        <p:spPr bwMode="auto">
          <a:xfrm>
            <a:off x="4772708" y="2476634"/>
            <a:ext cx="1650372" cy="27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887060" y="2022686"/>
            <a:ext cx="298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Kattopalkin liukukiinnike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3990793" y="2022686"/>
            <a:ext cx="298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Koolauksen liukukiinnike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7038687" y="2022686"/>
            <a:ext cx="22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Liukukiinnike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9357655" y="2022686"/>
            <a:ext cx="22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Säätöjalka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FD997C-D225-8676-F158-5B721B0EE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832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4703" cy="4816132"/>
          </a:xfrm>
        </p:spPr>
        <p:txBody>
          <a:bodyPr>
            <a:normAutofit/>
          </a:bodyPr>
          <a:lstStyle/>
          <a:p>
            <a:r>
              <a:rPr lang="fi-FI" dirty="0"/>
              <a:t>Välipohjaliittymässä painuvaan hirsiseinään tulee ottaa huomioon mm. seuraavat</a:t>
            </a:r>
          </a:p>
          <a:p>
            <a:pPr lvl="1"/>
            <a:r>
              <a:rPr lang="fi-FI" dirty="0"/>
              <a:t>Välipohjan tuenta yhteen hirsikertaan</a:t>
            </a:r>
          </a:p>
          <a:p>
            <a:pPr lvl="1"/>
            <a:r>
              <a:rPr lang="fi-FI" dirty="0"/>
              <a:t>Välipohjan tulee laskeutua painuvan seinän mukana, jotta tiivistykset eivät repeä</a:t>
            </a:r>
          </a:p>
          <a:p>
            <a:r>
              <a:rPr lang="fi-FI" dirty="0"/>
              <a:t>Välipohjakannattimena voidaan käyttää esimerkiksi </a:t>
            </a:r>
            <a:r>
              <a:rPr lang="fi-FI" dirty="0" err="1"/>
              <a:t>yläpaarteesta</a:t>
            </a:r>
            <a:r>
              <a:rPr lang="fi-FI" dirty="0"/>
              <a:t> kannatettua ristikkokannatinta</a:t>
            </a:r>
          </a:p>
          <a:p>
            <a:pPr lvl="1"/>
            <a:r>
              <a:rPr lang="fi-FI" dirty="0"/>
              <a:t>Hirressä kolo </a:t>
            </a:r>
            <a:r>
              <a:rPr lang="fi-FI" dirty="0" err="1"/>
              <a:t>yläpaarteelle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l="51051"/>
          <a:stretch/>
        </p:blipFill>
        <p:spPr>
          <a:xfrm>
            <a:off x="7330071" y="1249447"/>
            <a:ext cx="4097350" cy="48285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D5148C-E686-2CE0-1E27-7F7BF071B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598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Painuvassa hirsiseinässä aukkojen pielissä tulee olla karapuut, joihin ikkunat ja ovet kiinnitetään</a:t>
            </a:r>
          </a:p>
          <a:p>
            <a:r>
              <a:rPr lang="fi-FI" dirty="0"/>
              <a:t>Aukon päällä tulee olla riittävä painumavara, joka lämpöeristetään ja tiivistetään</a:t>
            </a:r>
          </a:p>
          <a:p>
            <a:r>
              <a:rPr lang="fi-FI" dirty="0"/>
              <a:t>Tiivistämisessä voidaan käyttää esimerkiksi tähän tarkoitukseen olevia teippituotteita</a:t>
            </a:r>
          </a:p>
          <a:p>
            <a:pPr lvl="1"/>
            <a:r>
              <a:rPr lang="fi-FI" dirty="0"/>
              <a:t>Teippaus jää aukon reunojen peitelistojen taakse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t="9591" r="22653" b="11171"/>
          <a:stretch/>
        </p:blipFill>
        <p:spPr>
          <a:xfrm>
            <a:off x="6428720" y="1490094"/>
            <a:ext cx="5565509" cy="435927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9AA21BA-4C67-EC7D-D6C0-2A0A3A683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8715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12038" r="27348" b="9233"/>
          <a:stretch/>
        </p:blipFill>
        <p:spPr>
          <a:xfrm>
            <a:off x="6428719" y="1413312"/>
            <a:ext cx="5565509" cy="483304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Muuratut yms. painumattomat rakennusosat erotetaan hirsiseinästä karapuulla</a:t>
            </a:r>
          </a:p>
          <a:p>
            <a:r>
              <a:rPr lang="fi-FI" dirty="0"/>
              <a:t>Karapuun yhteydessä käytetään tarvittaessa tiivistyksiä</a:t>
            </a:r>
          </a:p>
          <a:p>
            <a:pPr lvl="1"/>
            <a:r>
              <a:rPr lang="fi-FI" dirty="0"/>
              <a:t>Tilojen välinen akustiikka</a:t>
            </a:r>
          </a:p>
          <a:p>
            <a:pPr lvl="1"/>
            <a:r>
              <a:rPr lang="fi-FI" dirty="0"/>
              <a:t>Seinän ilmatiiviysvaatimus</a:t>
            </a:r>
          </a:p>
          <a:p>
            <a:pPr lvl="1"/>
            <a:r>
              <a:rPr lang="fi-FI" dirty="0"/>
              <a:t>Lämmöneristys</a:t>
            </a:r>
          </a:p>
          <a:p>
            <a:pPr marL="457200" lvl="1" indent="0">
              <a:buNone/>
            </a:pPr>
            <a:r>
              <a:rPr lang="fi-FI" dirty="0"/>
              <a:t>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C6A47F-5DB3-87EF-685F-9EA69CD82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0053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357" cy="4816132"/>
          </a:xfrm>
        </p:spPr>
        <p:txBody>
          <a:bodyPr>
            <a:normAutofit/>
          </a:bodyPr>
          <a:lstStyle/>
          <a:p>
            <a:r>
              <a:rPr lang="fi-FI" dirty="0"/>
              <a:t>Rankarakenteiset väliseinät erotetaan hirsiseinästä karapuulla</a:t>
            </a:r>
          </a:p>
          <a:p>
            <a:r>
              <a:rPr lang="fi-FI" dirty="0"/>
              <a:t>Rankaseinän päällä tulee olla riittävä painumavara</a:t>
            </a:r>
          </a:p>
          <a:p>
            <a:r>
              <a:rPr lang="fi-FI" dirty="0"/>
              <a:t>Karapuun yhteydessä käytetään tarvittaessa tiivistyksiä</a:t>
            </a:r>
          </a:p>
          <a:p>
            <a:pPr lvl="1"/>
            <a:r>
              <a:rPr lang="fi-FI" dirty="0"/>
              <a:t>Tilojen välinen akustiikka</a:t>
            </a:r>
          </a:p>
          <a:p>
            <a:pPr lvl="1"/>
            <a:r>
              <a:rPr lang="fi-FI" dirty="0"/>
              <a:t>Seinän ilmatiiviysvaatimus</a:t>
            </a:r>
          </a:p>
          <a:p>
            <a:pPr lvl="1"/>
            <a:r>
              <a:rPr lang="fi-FI" dirty="0"/>
              <a:t>Lämmöneristys</a:t>
            </a:r>
          </a:p>
          <a:p>
            <a:pPr marL="457200" lvl="1" indent="0">
              <a:buNone/>
            </a:pPr>
            <a:r>
              <a:rPr lang="fi-FI" dirty="0"/>
              <a:t>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13263" r="39599" b="10865"/>
          <a:stretch/>
        </p:blipFill>
        <p:spPr>
          <a:xfrm>
            <a:off x="7133716" y="1097708"/>
            <a:ext cx="3615719" cy="51932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173001-E243-B91E-AEF4-DF1939537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7832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332254" cy="4816132"/>
          </a:xfrm>
        </p:spPr>
        <p:txBody>
          <a:bodyPr>
            <a:normAutofit/>
          </a:bodyPr>
          <a:lstStyle/>
          <a:p>
            <a:r>
              <a:rPr lang="fi-FI" dirty="0"/>
              <a:t>Pilareissa tulee olla säätöjalka, jolla pilarin korkeusasemaa voidaan säätää hirsiseinien painuessa</a:t>
            </a:r>
          </a:p>
          <a:p>
            <a:r>
              <a:rPr lang="fi-FI" dirty="0"/>
              <a:t>Säätöjalan puristus- ja nurjahduskestävyyden tulee olla sellainen, että se kestää pilarin kuorman</a:t>
            </a:r>
          </a:p>
          <a:p>
            <a:r>
              <a:rPr lang="fi-FI" dirty="0"/>
              <a:t>Säätöjalka aiheuttaa suuren paikallisen puristusjännityksen alla olevaan materiaaliin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5" t="15811" r="34275" b="14843"/>
          <a:stretch/>
        </p:blipFill>
        <p:spPr>
          <a:xfrm>
            <a:off x="6973172" y="991182"/>
            <a:ext cx="4648782" cy="508227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573C4B-C78B-CB8C-43E7-A0642E189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7260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painuma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b="20564"/>
          <a:stretch/>
        </p:blipFill>
        <p:spPr>
          <a:xfrm>
            <a:off x="1507713" y="1507713"/>
            <a:ext cx="4411456" cy="466651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425" b="20415"/>
          <a:stretch/>
        </p:blipFill>
        <p:spPr>
          <a:xfrm>
            <a:off x="6310057" y="1507714"/>
            <a:ext cx="4378673" cy="4675238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9247058" y="5958784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Puuinfo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4477497" y="5958784"/>
            <a:ext cx="1441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15FDC5B-F9E5-526F-9795-0E9EAB1C2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6866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nurjahdus tasosta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4638" cy="4890272"/>
          </a:xfrm>
        </p:spPr>
        <p:txBody>
          <a:bodyPr>
            <a:normAutofit/>
          </a:bodyPr>
          <a:lstStyle/>
          <a:p>
            <a:r>
              <a:rPr lang="fi-FI" dirty="0"/>
              <a:t>Hirsiseinä koostuu päällekkäisistä toisistaan irrallaan olevista hirsistä</a:t>
            </a:r>
          </a:p>
          <a:p>
            <a:r>
              <a:rPr lang="fi-FI" dirty="0"/>
              <a:t>Hirsiseinä ei vastaanota taivutusta seinän pystysuunnassa</a:t>
            </a:r>
          </a:p>
          <a:p>
            <a:r>
              <a:rPr lang="fi-FI" dirty="0"/>
              <a:t>Hirsiseinän nurjahduskestävyyden näkökulmasta merkittävä tekijä on seinän sivuttaistuenta</a:t>
            </a:r>
          </a:p>
          <a:p>
            <a:r>
              <a:rPr lang="fi-FI" dirty="0"/>
              <a:t>Hirren leventäminen kasvattaa nurjahduskestävyyttä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5409" r="34882" b="7123"/>
          <a:stretch/>
        </p:blipFill>
        <p:spPr>
          <a:xfrm>
            <a:off x="7105177" y="1365422"/>
            <a:ext cx="3574661" cy="474499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85BE18-B242-CB04-6C7A-1F80ECBDD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972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3" t="9284" r="37366" b="12395"/>
          <a:stretch/>
        </p:blipFill>
        <p:spPr>
          <a:xfrm>
            <a:off x="7478028" y="1358803"/>
            <a:ext cx="3672117" cy="46156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toiminta pystykuormalle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48640" cy="4973045"/>
          </a:xfrm>
        </p:spPr>
        <p:txBody>
          <a:bodyPr>
            <a:normAutofit/>
          </a:bodyPr>
          <a:lstStyle/>
          <a:p>
            <a:r>
              <a:rPr lang="fi-FI" dirty="0"/>
              <a:t>Hirsiseinän nurjahduskestävyyden mitoitus perustuu koekuormituksista saatuun tietoon</a:t>
            </a:r>
          </a:p>
          <a:p>
            <a:r>
              <a:rPr lang="fi-FI" dirty="0"/>
              <a:t>Kantavassa hirsiseinässä tulee aina olla poikittaiset seinät tai seinän osat vaaditulla k-jaolla nurjahdustukemassa seinää</a:t>
            </a:r>
          </a:p>
          <a:p>
            <a:r>
              <a:rPr lang="fi-FI" dirty="0"/>
              <a:t>Aukkojen pielissä olevia karapuita hyödynnetään aukon pielen nurjahdustuentaan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744F75-2A99-394F-096E-8D2D5C789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7391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13568" r="38626" b="14129"/>
          <a:stretch/>
        </p:blipFill>
        <p:spPr>
          <a:xfrm>
            <a:off x="7268819" y="1340230"/>
            <a:ext cx="3534299" cy="454776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nurjahdustuenta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23935" cy="4351338"/>
          </a:xfrm>
        </p:spPr>
        <p:txBody>
          <a:bodyPr>
            <a:normAutofit/>
          </a:bodyPr>
          <a:lstStyle/>
          <a:p>
            <a:r>
              <a:rPr lang="fi-FI" dirty="0" err="1"/>
              <a:t>Följäreitä</a:t>
            </a:r>
            <a:r>
              <a:rPr lang="fi-FI" dirty="0"/>
              <a:t> voidaan käyttää hirsiseinän nurjahdustuentaan</a:t>
            </a:r>
          </a:p>
          <a:p>
            <a:r>
              <a:rPr lang="fi-FI" dirty="0" err="1"/>
              <a:t>Följäreissä</a:t>
            </a:r>
            <a:r>
              <a:rPr lang="fi-FI" dirty="0"/>
              <a:t> tulee huomioida hirsiseinän painuma</a:t>
            </a:r>
          </a:p>
          <a:p>
            <a:r>
              <a:rPr lang="fi-FI" dirty="0" err="1"/>
              <a:t>Följäreiden</a:t>
            </a:r>
            <a:r>
              <a:rPr lang="fi-FI" dirty="0"/>
              <a:t> keskinäisellä etäisyydellä on merkittävä vaikutus seinän nurjahduskestävyyteen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2EDA0C-6185-CDD3-6DBA-84674E3BD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0021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</a:t>
            </a:r>
            <a:r>
              <a:rPr lang="fi-FI" dirty="0" err="1"/>
              <a:t>följäri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41324" cy="4351338"/>
          </a:xfrm>
        </p:spPr>
        <p:txBody>
          <a:bodyPr>
            <a:normAutofit/>
          </a:bodyPr>
          <a:lstStyle/>
          <a:p>
            <a:r>
              <a:rPr lang="fi-FI" dirty="0" err="1"/>
              <a:t>Följäreinä</a:t>
            </a:r>
            <a:r>
              <a:rPr lang="fi-FI" dirty="0"/>
              <a:t> voidaan käyttää myös pääpilareita, jotka toimivat esimerkiksi pääkannattimien tukena</a:t>
            </a:r>
          </a:p>
          <a:p>
            <a:r>
              <a:rPr lang="fi-FI" dirty="0"/>
              <a:t>Hirret toimivat pystytukien välillä vaakasuuntaisina palkkeina ja välittävät esimerkiksi tuulikuorman pystysuuntaisille tuille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r="7711"/>
          <a:stretch/>
        </p:blipFill>
        <p:spPr>
          <a:xfrm>
            <a:off x="6825047" y="1081216"/>
            <a:ext cx="4528753" cy="4993781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9694787" y="5859553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30ACB0-9DAE-30E7-591F-7E01B8C0D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5421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Hirsiseinän toiminta vaakakuormalle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9580" cy="4868342"/>
          </a:xfrm>
        </p:spPr>
        <p:txBody>
          <a:bodyPr>
            <a:normAutofit/>
          </a:bodyPr>
          <a:lstStyle/>
          <a:p>
            <a:r>
              <a:rPr lang="fi-FI" dirty="0"/>
              <a:t>Toisin kuin esimerkiksi rankarakenteinen seinä, hirsirakenteinen ulkoseinä siirtää tuulikuorman poikittaisille seinille eikä ala-, väli- ja ylä-pohjalle</a:t>
            </a:r>
          </a:p>
          <a:p>
            <a:r>
              <a:rPr lang="fi-FI" dirty="0"/>
              <a:t>Kantavassa hirsiseinässä tulee aina olla poikittaiset seinät tai seinän osat vaaditulla k-jaolla vastaanottamassa seinän vaakakuormaa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t="8366" r="29294" b="12497"/>
          <a:stretch/>
        </p:blipFill>
        <p:spPr>
          <a:xfrm>
            <a:off x="7166919" y="1425327"/>
            <a:ext cx="4731563" cy="46359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A8C517-CCF4-AABA-36CB-8A5A9D8B6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1894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 hirsiseinä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9580" cy="486834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Hirsiseinä voi toimia jäykistävä rakennusosana, kun päällekkäiset hirret kiinnitetään toisiinsa seinään kohdistuvalle leikkausvoimalle</a:t>
            </a:r>
          </a:p>
          <a:p>
            <a:r>
              <a:rPr lang="fi-FI" dirty="0"/>
              <a:t>Jäykistävän hirsiseinän mitoituksessa hirsien välinen vaarnaus on yleensä mitoittava tekijä</a:t>
            </a:r>
          </a:p>
          <a:p>
            <a:r>
              <a:rPr lang="fi-FI" dirty="0"/>
              <a:t>Momentti aiheuttaa jäykistävään seinään ankkurointitarpeen, mikäli omapaino ei kumoa ankkurointi-voimaa 	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8" t="14526" r="34932" b="14074"/>
          <a:stretch/>
        </p:blipFill>
        <p:spPr>
          <a:xfrm>
            <a:off x="7460385" y="1690688"/>
            <a:ext cx="3583977" cy="435472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02705C-D0F9-0DFF-92BE-E879BE60A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0430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 hirsiseinä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Jäykistävälle seinälle tulisi saada mahdollisimman paljon omapainoa, joka kumoaa ankkurointivoimaa</a:t>
            </a:r>
          </a:p>
          <a:p>
            <a:r>
              <a:rPr lang="fi-FI" dirty="0"/>
              <a:t>Omapainoa voidaan ohjata jäykistävälle seinälle välipohjien avulla</a:t>
            </a:r>
          </a:p>
          <a:p>
            <a:r>
              <a:rPr lang="fi-FI" dirty="0"/>
              <a:t>Jäykistävän seinän vaakasiirtymä muodostuu pääasiassa vaarnojen siirtymästä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244" y="747106"/>
            <a:ext cx="5416310" cy="55310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AFEEBE-20A9-7679-2209-2B9F1DDF3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7183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Vaarnaus- ja ankkurointimenetelmät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3427" cy="4868342"/>
          </a:xfrm>
        </p:spPr>
        <p:txBody>
          <a:bodyPr>
            <a:normAutofit/>
          </a:bodyPr>
          <a:lstStyle/>
          <a:p>
            <a:r>
              <a:rPr lang="fi-FI" dirty="0"/>
              <a:t>Tapitus (puutapit) on perinteinen hirsien vaarnausmenetelmä</a:t>
            </a:r>
          </a:p>
          <a:p>
            <a:r>
              <a:rPr lang="fi-FI" dirty="0"/>
              <a:t>Alhaisesta leikkauskestävyydestä johtuen puutapeilla toteutettu vaarnaus soveltuu käytännössä vain pientalo- ja kesämökkirakentamiseen</a:t>
            </a:r>
          </a:p>
          <a:p>
            <a:r>
              <a:rPr lang="fi-FI" dirty="0"/>
              <a:t>Perinteisesti hirsien ankkurointi on toteutettu kierretangoilla, jota kiristetään hirsirungon painuman edetessä	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00" y="1622449"/>
            <a:ext cx="4931520" cy="226992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151" y="4070821"/>
            <a:ext cx="5315463" cy="193046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418E390-4FFC-7EF4-9C38-F8CE70AB8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9726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0" t="20991" r="27693" b="17568"/>
          <a:stretch/>
        </p:blipFill>
        <p:spPr>
          <a:xfrm>
            <a:off x="7766251" y="4110571"/>
            <a:ext cx="2829873" cy="222347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632" y="1312104"/>
            <a:ext cx="2817112" cy="276246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Vaarnaus- ja ankkurointimenetelmät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Hirsiseinässä voidaan käyttää sileävartisilla ruuveilla toteutettua ruuvivaarnausta</a:t>
            </a:r>
          </a:p>
          <a:p>
            <a:r>
              <a:rPr lang="fi-FI" dirty="0"/>
              <a:t>Hirsien välinen leikkausvoima aiheuttaa ruuveihin leikkausvoiman</a:t>
            </a:r>
          </a:p>
          <a:p>
            <a:r>
              <a:rPr lang="fi-FI" dirty="0"/>
              <a:t>Hirsivalmistajilla on koekuormitukseen perustuvia leikkausvoimakestävyyksiä ruuvivaarnaliitokselle</a:t>
            </a:r>
          </a:p>
          <a:p>
            <a:pPr lvl="1"/>
            <a:r>
              <a:rPr lang="fi-FI" dirty="0"/>
              <a:t>Ruuville saadaan parempi leikkaus-kapasiteetti kuin laskennallisesti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614ED0-34F3-0549-9079-817CFC3BE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587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2" t="21621" r="24192" b="20811"/>
          <a:stretch/>
        </p:blipFill>
        <p:spPr>
          <a:xfrm>
            <a:off x="7766453" y="4135572"/>
            <a:ext cx="2823290" cy="2202788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453" y="1299748"/>
            <a:ext cx="2823290" cy="277993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Vaarnaus- ja ankkurointimenetelmät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Painumattoman hirren yhteydessä voidaan käyttää täyskierreruuveilla toteutettua vinoruuvivaarnausta</a:t>
            </a:r>
          </a:p>
          <a:p>
            <a:r>
              <a:rPr lang="fi-FI" dirty="0"/>
              <a:t>Vinoruuviliitoksessa hirsien välinen leikkausvoima aiheuttaa vinoruuveihin aksiaalisen voiman</a:t>
            </a:r>
          </a:p>
          <a:p>
            <a:r>
              <a:rPr lang="fi-FI" dirty="0"/>
              <a:t>Vinoruuvivaarnat mitoitetaan siten, että ruuvit ovat vedettyjä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EA649E-A476-5993-C3B8-8917851C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448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</a:p>
          <a:p>
            <a:pPr marL="0" indent="0">
              <a:buNone/>
            </a:pP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14.10.2021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0E0D56-7B3C-A465-56AA-6A62CABCA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35" y="1405977"/>
            <a:ext cx="10021330" cy="492589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ikkunaliittymästä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8E842C9-6FE8-8A8B-A010-8CF66D25C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3614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8" y="1430163"/>
            <a:ext cx="10136658" cy="49198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ikkunaliittymästä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028C36-4048-8220-A256-DF40B6C58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6123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yläpohjan reunojen tiivistyksestä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2919" cy="4868342"/>
          </a:xfrm>
        </p:spPr>
        <p:txBody>
          <a:bodyPr>
            <a:normAutofit/>
          </a:bodyPr>
          <a:lstStyle/>
          <a:p>
            <a:r>
              <a:rPr lang="fi-FI" dirty="0"/>
              <a:t>Painuvan hirsirungon yhteydessä palkkirakenteisessa yläpohjassa esiintyy vaakasuuntaista liukumaa</a:t>
            </a:r>
          </a:p>
          <a:p>
            <a:r>
              <a:rPr lang="fi-FI" dirty="0"/>
              <a:t>Yläpohjapalkin liukuma aiheuttaa haasteita esimerkiksi yläpohjan ilman- ja höyrynsulun liitosdetaljeihin </a:t>
            </a:r>
          </a:p>
          <a:p>
            <a:r>
              <a:rPr lang="fi-FI" dirty="0"/>
              <a:t>Ilman- ja höyrynsulun liittymissä voidaan käyttää esimerkiksi paisuvaa saumanauhaa, joka sallii yläpohjapalkin liukuman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643" y="1305458"/>
            <a:ext cx="4787168" cy="500496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F08531-7000-246C-B653-CE21D997F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65580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14976" r="23125" b="14074"/>
          <a:stretch/>
        </p:blipFill>
        <p:spPr>
          <a:xfrm>
            <a:off x="2594919" y="1433383"/>
            <a:ext cx="7271952" cy="485620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452EFE-5C10-93C5-C961-3F78F4719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4861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t="11185" r="17297" b="12269"/>
          <a:stretch/>
        </p:blipFill>
        <p:spPr>
          <a:xfrm>
            <a:off x="2525005" y="1383957"/>
            <a:ext cx="7345983" cy="482524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22CE88-2958-2A5D-FE2E-D0BE5A736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851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4" t="4867" r="11925" b="6582"/>
          <a:stretch/>
        </p:blipFill>
        <p:spPr>
          <a:xfrm>
            <a:off x="2734962" y="1276451"/>
            <a:ext cx="7562335" cy="51127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8A4694-D3F0-DC9B-C8DC-FEACF465B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0726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5498" r="17956" b="6041"/>
          <a:stretch/>
        </p:blipFill>
        <p:spPr>
          <a:xfrm>
            <a:off x="2836905" y="1299854"/>
            <a:ext cx="7123671" cy="505151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jäykistävän seinän rasituksista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EE5EA4-62F6-9DD5-9D55-3EE773999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209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Hirsirakenteet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Hirsi </a:t>
            </a:r>
          </a:p>
          <a:p>
            <a:pPr lvl="1"/>
            <a:r>
              <a:rPr lang="fi-FI" dirty="0"/>
              <a:t>Höyläämällä tai sorvaamalla valmistettu, massiivinen, vähintään 68 mm paksu, lähinnä seinähirtenä käytettävä rakennustarvike. Hirressä voi olla varauksia ja halkeamia ohjaavia uria. Hirsi voi olla sormijatkettu.</a:t>
            </a:r>
          </a:p>
          <a:p>
            <a:r>
              <a:rPr lang="fi-FI" dirty="0"/>
              <a:t>Lamellihirsi</a:t>
            </a:r>
          </a:p>
          <a:p>
            <a:pPr lvl="1"/>
            <a:r>
              <a:rPr lang="fi-FI" dirty="0"/>
              <a:t>Hirsi, joka on liimattu kahdesta tai useammasta lamellista. Lamellit voivat olla vaakasuuntaisesti, pystysuuntaisesti tai ristikkäin toisiinsa nähden.</a:t>
            </a:r>
          </a:p>
          <a:p>
            <a:r>
              <a:rPr lang="fi-FI" dirty="0"/>
              <a:t>Painumaton hirsi</a:t>
            </a:r>
          </a:p>
          <a:p>
            <a:pPr lvl="1"/>
            <a:r>
              <a:rPr lang="fi-FI" dirty="0"/>
              <a:t>Hirsi, jossa osa lamelleista on syysuunnassa pystysuoraan, jolloin hirren/seinän kuivumisesta aiheutuva painuminen on mahdollisimman vähäistä. Painumattomasta hirrestä käytetään myös käsitteitä ”</a:t>
            </a:r>
            <a:r>
              <a:rPr lang="fi-FI" dirty="0" err="1"/>
              <a:t>ristiinlaminoitu</a:t>
            </a:r>
            <a:r>
              <a:rPr lang="fi-FI" dirty="0"/>
              <a:t> hirsi” ja ”</a:t>
            </a:r>
            <a:r>
              <a:rPr lang="fi-FI" dirty="0" err="1"/>
              <a:t>ristiinliimattu</a:t>
            </a:r>
            <a:r>
              <a:rPr lang="fi-FI" dirty="0"/>
              <a:t> hirsi”.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CEEFDB-A54A-5477-FF21-4959353B1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575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Salvos</a:t>
            </a:r>
          </a:p>
          <a:p>
            <a:pPr lvl="1"/>
            <a:r>
              <a:rPr lang="fi-FI" dirty="0"/>
              <a:t>Hirsien nurkkaliitos.</a:t>
            </a:r>
          </a:p>
          <a:p>
            <a:r>
              <a:rPr lang="fi-FI" dirty="0"/>
              <a:t>Varaus</a:t>
            </a:r>
          </a:p>
          <a:p>
            <a:pPr lvl="1"/>
            <a:r>
              <a:rPr lang="fi-FI" dirty="0"/>
              <a:t>Päällekkäisten hirsien välisen sauman muoto.</a:t>
            </a:r>
          </a:p>
          <a:p>
            <a:r>
              <a:rPr lang="fi-FI" dirty="0"/>
              <a:t>Tapitus </a:t>
            </a:r>
          </a:p>
          <a:p>
            <a:pPr lvl="1"/>
            <a:r>
              <a:rPr lang="fi-FI" dirty="0"/>
              <a:t>Hirsiseinän yksittäisten hirsien sivuttaisen liikkumisen estäminen liittämällä kaksi tai useampia hirsiä pystysuunnassa yhteen yleensä puu- tai metallitapeilla.</a:t>
            </a:r>
          </a:p>
          <a:p>
            <a:r>
              <a:rPr lang="fi-FI" dirty="0"/>
              <a:t>Vaarna </a:t>
            </a:r>
          </a:p>
          <a:p>
            <a:pPr lvl="1"/>
            <a:r>
              <a:rPr lang="fi-FI" dirty="0"/>
              <a:t>Puu- tai metallitappi, jota käytetään hirsiseinän tapitukseen. Vaarnatapin asemesta hirsien kiinnitys toisiinsa voidaan toteuttaa myös ruuveja, nauloja tai vaarnalevyjä käyttäen.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E34E0CD-A9B3-A2C5-9B76-DECF8DF5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438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/>
          </a:bodyPr>
          <a:lstStyle/>
          <a:p>
            <a:r>
              <a:rPr lang="fi-FI" dirty="0"/>
              <a:t>Läpipulttaus</a:t>
            </a:r>
          </a:p>
          <a:p>
            <a:pPr lvl="1"/>
            <a:r>
              <a:rPr lang="fi-FI" dirty="0"/>
              <a:t>Koko seinän tai hirsipalkin korkeuden läpi ulottuva ja rakennetta vahvistava kiristettävä kierretanko.</a:t>
            </a:r>
          </a:p>
          <a:p>
            <a:r>
              <a:rPr lang="fi-FI" dirty="0"/>
              <a:t>Hirsipalkki</a:t>
            </a:r>
          </a:p>
          <a:p>
            <a:pPr lvl="1"/>
            <a:r>
              <a:rPr lang="fi-FI" dirty="0"/>
              <a:t>Kantava palkkirakenne, joka muodostuu yhdestä hirrestä tai useammista toisiinsa liitetyistä hirsistä.</a:t>
            </a:r>
          </a:p>
          <a:p>
            <a:r>
              <a:rPr lang="fi-FI" dirty="0"/>
              <a:t>Säätöjalka</a:t>
            </a:r>
          </a:p>
          <a:p>
            <a:pPr lvl="1"/>
            <a:r>
              <a:rPr lang="fi-FI" dirty="0"/>
              <a:t>Pilarissa tai seinässä oleva teräsosa, jonka avulla painumattomien rakenteiden korkeusasemaa voidaan säätää hirsiseinien painuman edetessä.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D699E1-8F2C-A86B-0C2D-3CB206605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98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Hirsirakenteiden käsitteitä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199" y="1825624"/>
            <a:ext cx="11098427" cy="4488679"/>
          </a:xfrm>
        </p:spPr>
        <p:txBody>
          <a:bodyPr>
            <a:normAutofit/>
          </a:bodyPr>
          <a:lstStyle/>
          <a:p>
            <a:r>
              <a:rPr lang="fi-FI" dirty="0"/>
              <a:t>Kara</a:t>
            </a:r>
          </a:p>
          <a:p>
            <a:pPr lvl="1"/>
            <a:r>
              <a:rPr lang="fi-FI" dirty="0"/>
              <a:t>Hirsiseinään tehtyyn uraan asennettava pystypuu, johon painumattomat rakenteet kiinnitetään. Kara sallii hirsiseinän painuman, mutta estää liittyvän rakennusosan sivusiirtymän. </a:t>
            </a:r>
          </a:p>
          <a:p>
            <a:r>
              <a:rPr lang="fi-FI" dirty="0"/>
              <a:t>Tukipuu (</a:t>
            </a:r>
            <a:r>
              <a:rPr lang="fi-FI" dirty="0" err="1"/>
              <a:t>följäri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Hirsiseinien nurjahtamisen estävä pystysuuntainen puupilasteri, joka on kiinnitetty hirsiseinän toiselle tai molemmille puolille.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DFBB7EA-F62E-AFD9-E610-F025EE1A8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580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93e2402c-36e9-4cdd-8de8-0cb185c44ca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98DA54C-F7D4-4545-B428-9282B6360CAB}"/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9332</TotalTime>
  <Words>1507</Words>
  <Application>Microsoft Office PowerPoint</Application>
  <PresentationFormat>Laajakuva</PresentationFormat>
  <Paragraphs>381</Paragraphs>
  <Slides>46</Slides>
  <Notes>44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Symbol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Hirsirakenteet</vt:lpstr>
      <vt:lpstr>Hirsirakenteiden käsitteitä </vt:lpstr>
      <vt:lpstr>Hirsirakenteiden käsitteitä </vt:lpstr>
      <vt:lpstr>Hirsirakenteiden käsitteitä </vt:lpstr>
      <vt:lpstr>Hirsirakenteiden käsitteitä </vt:lpstr>
      <vt:lpstr>Hirsirakentamisen historia</vt:lpstr>
      <vt:lpstr>Perinteiset hirsien nurkkasalvokset</vt:lpstr>
      <vt:lpstr>Hirsirakennuksen ”kengittäminen”</vt:lpstr>
      <vt:lpstr>Hirsiseinän puhdistus</vt:lpstr>
      <vt:lpstr>Teollinen hirsirakentaminen</vt:lpstr>
      <vt:lpstr>Massiivipuuhirsiä</vt:lpstr>
      <vt:lpstr>Painumaton hirsi</vt:lpstr>
      <vt:lpstr>Teollisten hirsien nurkkavaihtoehtoja</vt:lpstr>
      <vt:lpstr>Hirren tehollinen paksuus</vt:lpstr>
      <vt:lpstr>Hirsiseinän painuma</vt:lpstr>
      <vt:lpstr>Hirsiseinän painuma</vt:lpstr>
      <vt:lpstr>Hirsiseinän painuma</vt:lpstr>
      <vt:lpstr>Hirsiseinän painuma</vt:lpstr>
      <vt:lpstr>Painuvan hirsirungon kiinnikkeitä</vt:lpstr>
      <vt:lpstr>Hirsiseinän painuma</vt:lpstr>
      <vt:lpstr>Hirsiseinän painuma</vt:lpstr>
      <vt:lpstr>Hirsiseinän painuma</vt:lpstr>
      <vt:lpstr>Hirsiseinän painuma</vt:lpstr>
      <vt:lpstr>Hirsiseinän painuma</vt:lpstr>
      <vt:lpstr>Hirsiseinän painuma</vt:lpstr>
      <vt:lpstr>Hirsiseinän nurjahdus tasosta</vt:lpstr>
      <vt:lpstr>Hirsiseinän toiminta pystykuormalle</vt:lpstr>
      <vt:lpstr>Hirsiseinän nurjahdustuenta</vt:lpstr>
      <vt:lpstr>Hirsiseinän följäri</vt:lpstr>
      <vt:lpstr>Hirsiseinän toiminta vaakakuormalle</vt:lpstr>
      <vt:lpstr>Jäykistävä hirsiseinä</vt:lpstr>
      <vt:lpstr>Jäykistävä hirsiseinä</vt:lpstr>
      <vt:lpstr>Vaarnaus- ja ankkurointimenetelmät</vt:lpstr>
      <vt:lpstr>Vaarnaus- ja ankkurointimenetelmät</vt:lpstr>
      <vt:lpstr>Vaarnaus- ja ankkurointimenetelmät</vt:lpstr>
      <vt:lpstr>Esimerkki ikkunaliittymästä</vt:lpstr>
      <vt:lpstr>Esimerkki ikkunaliittymästä</vt:lpstr>
      <vt:lpstr>Esimerkki yläpohjan reunojen tiivistyksestä</vt:lpstr>
      <vt:lpstr>Esimerkki jäykistävän seinän rasituksista</vt:lpstr>
      <vt:lpstr>Esimerkki jäykistävän seinän rasituksista</vt:lpstr>
      <vt:lpstr>Esimerkki jäykistävän seinän rasituksista</vt:lpstr>
      <vt:lpstr>Esimerkki jäykistävän seinän rasituksista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714</cp:revision>
  <cp:lastPrinted>2021-05-26T11:58:08Z</cp:lastPrinted>
  <dcterms:created xsi:type="dcterms:W3CDTF">2021-05-03T10:20:21Z</dcterms:created>
  <dcterms:modified xsi:type="dcterms:W3CDTF">2022-06-20T12:42:09Z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