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2" r:id="rId2"/>
    <p:sldId id="303" r:id="rId3"/>
    <p:sldId id="405" r:id="rId4"/>
    <p:sldId id="258" r:id="rId5"/>
    <p:sldId id="257" r:id="rId6"/>
    <p:sldId id="289" r:id="rId7"/>
    <p:sldId id="313" r:id="rId8"/>
    <p:sldId id="314" r:id="rId9"/>
    <p:sldId id="315" r:id="rId10"/>
    <p:sldId id="291" r:id="rId11"/>
    <p:sldId id="316" r:id="rId12"/>
    <p:sldId id="317" r:id="rId13"/>
    <p:sldId id="318" r:id="rId14"/>
    <p:sldId id="319" r:id="rId15"/>
    <p:sldId id="292" r:id="rId16"/>
    <p:sldId id="320" r:id="rId17"/>
    <p:sldId id="321" r:id="rId18"/>
    <p:sldId id="322" r:id="rId19"/>
    <p:sldId id="294" r:id="rId20"/>
    <p:sldId id="323" r:id="rId21"/>
    <p:sldId id="297" r:id="rId22"/>
    <p:sldId id="324" r:id="rId23"/>
    <p:sldId id="298" r:id="rId24"/>
    <p:sldId id="325" r:id="rId25"/>
    <p:sldId id="299" r:id="rId26"/>
    <p:sldId id="327" r:id="rId27"/>
    <p:sldId id="326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A27711-B0BC-447F-B58D-5BD3CFA91BFD}" v="3" dt="2022-06-20T12:42:36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3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DAA27711-B0BC-447F-B58D-5BD3CFA91BFD}"/>
    <pc:docChg chg="custSel addSld delSld modSld sldOrd">
      <pc:chgData name="Hilppa Iittiläinen" userId="f7572432-e0f1-4abb-81ed-7836843e2f2b" providerId="ADAL" clId="{DAA27711-B0BC-447F-B58D-5BD3CFA91BFD}" dt="2022-06-20T12:42:41.316" v="12" actId="478"/>
      <pc:docMkLst>
        <pc:docMk/>
      </pc:docMkLst>
      <pc:sldChg chg="del">
        <pc:chgData name="Hilppa Iittiläinen" userId="f7572432-e0f1-4abb-81ed-7836843e2f2b" providerId="ADAL" clId="{DAA27711-B0BC-447F-B58D-5BD3CFA91BFD}" dt="2022-06-16T10:30:45.041" v="11" actId="47"/>
        <pc:sldMkLst>
          <pc:docMk/>
          <pc:sldMk cId="346151276" sldId="256"/>
        </pc:sldMkLst>
      </pc:sldChg>
      <pc:sldChg chg="modSp mod ord">
        <pc:chgData name="Hilppa Iittiläinen" userId="f7572432-e0f1-4abb-81ed-7836843e2f2b" providerId="ADAL" clId="{DAA27711-B0BC-447F-B58D-5BD3CFA91BFD}" dt="2022-06-16T10:29:29.958" v="9" actId="20577"/>
        <pc:sldMkLst>
          <pc:docMk/>
          <pc:sldMk cId="4283457452" sldId="258"/>
        </pc:sldMkLst>
        <pc:spChg chg="mod">
          <ac:chgData name="Hilppa Iittiläinen" userId="f7572432-e0f1-4abb-81ed-7836843e2f2b" providerId="ADAL" clId="{DAA27711-B0BC-447F-B58D-5BD3CFA91BFD}" dt="2022-06-16T10:29:29.958" v="9" actId="20577"/>
          <ac:spMkLst>
            <pc:docMk/>
            <pc:sldMk cId="4283457452" sldId="258"/>
            <ac:spMk id="41" creationId="{2D52FE4B-1BAF-42AF-A92E-E9C3C2B044EF}"/>
          </ac:spMkLst>
        </pc:spChg>
      </pc:sldChg>
      <pc:sldChg chg="add">
        <pc:chgData name="Hilppa Iittiläinen" userId="f7572432-e0f1-4abb-81ed-7836843e2f2b" providerId="ADAL" clId="{DAA27711-B0BC-447F-B58D-5BD3CFA91BFD}" dt="2022-06-16T10:29:25.083" v="0"/>
        <pc:sldMkLst>
          <pc:docMk/>
          <pc:sldMk cId="0" sldId="302"/>
        </pc:sldMkLst>
      </pc:sldChg>
      <pc:sldChg chg="delSp add mod">
        <pc:chgData name="Hilppa Iittiläinen" userId="f7572432-e0f1-4abb-81ed-7836843e2f2b" providerId="ADAL" clId="{DAA27711-B0BC-447F-B58D-5BD3CFA91BFD}" dt="2022-06-20T12:42:41.316" v="12" actId="478"/>
        <pc:sldMkLst>
          <pc:docMk/>
          <pc:sldMk cId="0" sldId="303"/>
        </pc:sldMkLst>
        <pc:spChg chg="del">
          <ac:chgData name="Hilppa Iittiläinen" userId="f7572432-e0f1-4abb-81ed-7836843e2f2b" providerId="ADAL" clId="{DAA27711-B0BC-447F-B58D-5BD3CFA91BFD}" dt="2022-06-20T12:42:41.316" v="12" actId="478"/>
          <ac:spMkLst>
            <pc:docMk/>
            <pc:sldMk cId="0" sldId="303"/>
            <ac:spMk id="2" creationId="{8EFBABAD-C6DF-553C-B0A3-92AA5891F402}"/>
          </ac:spMkLst>
        </pc:spChg>
      </pc:sldChg>
      <pc:sldChg chg="add">
        <pc:chgData name="Hilppa Iittiläinen" userId="f7572432-e0f1-4abb-81ed-7836843e2f2b" providerId="ADAL" clId="{DAA27711-B0BC-447F-B58D-5BD3CFA91BFD}" dt="2022-06-16T10:30:43.269" v="10"/>
        <pc:sldMkLst>
          <pc:docMk/>
          <pc:sldMk cId="4171083754" sldId="405"/>
        </pc:sldMkLst>
      </pc:sldChg>
    </pc:docChg>
  </pc:docChgLst>
  <pc:docChgLst>
    <pc:chgData name="Hilppa Iittiläinen" userId="f7572432-e0f1-4abb-81ed-7836843e2f2b" providerId="ADAL" clId="{50F6EF83-1145-4956-9C10-E8E91C4DA28F}"/>
    <pc:docChg chg="modSld">
      <pc:chgData name="Hilppa Iittiläinen" userId="f7572432-e0f1-4abb-81ed-7836843e2f2b" providerId="ADAL" clId="{50F6EF83-1145-4956-9C10-E8E91C4DA28F}" dt="2022-05-27T11:47:52.084" v="56" actId="20577"/>
      <pc:docMkLst>
        <pc:docMk/>
      </pc:docMkLst>
      <pc:sldChg chg="modSp mod">
        <pc:chgData name="Hilppa Iittiläinen" userId="f7572432-e0f1-4abb-81ed-7836843e2f2b" providerId="ADAL" clId="{50F6EF83-1145-4956-9C10-E8E91C4DA28F}" dt="2022-05-27T11:47:02.051" v="43" actId="20577"/>
        <pc:sldMkLst>
          <pc:docMk/>
          <pc:sldMk cId="4283457452" sldId="258"/>
        </pc:sldMkLst>
        <pc:spChg chg="mod">
          <ac:chgData name="Hilppa Iittiläinen" userId="f7572432-e0f1-4abb-81ed-7836843e2f2b" providerId="ADAL" clId="{50F6EF83-1145-4956-9C10-E8E91C4DA28F}" dt="2022-05-27T11:46:47.703" v="14" actId="20577"/>
          <ac:spMkLst>
            <pc:docMk/>
            <pc:sldMk cId="4283457452" sldId="258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50F6EF83-1145-4956-9C10-E8E91C4DA28F}" dt="2022-05-27T11:47:02.051" v="43" actId="20577"/>
          <ac:spMkLst>
            <pc:docMk/>
            <pc:sldMk cId="4283457452" sldId="258"/>
            <ac:spMk id="43" creationId="{DD88DD0C-A6ED-4711-904E-C56B6E4F5DD5}"/>
          </ac:spMkLst>
        </pc:spChg>
      </pc:sldChg>
      <pc:sldChg chg="modSp mod">
        <pc:chgData name="Hilppa Iittiläinen" userId="f7572432-e0f1-4abb-81ed-7836843e2f2b" providerId="ADAL" clId="{50F6EF83-1145-4956-9C10-E8E91C4DA28F}" dt="2022-05-27T11:47:08.162" v="44" actId="20577"/>
        <pc:sldMkLst>
          <pc:docMk/>
          <pc:sldMk cId="3657645453" sldId="289"/>
        </pc:sldMkLst>
        <pc:spChg chg="mod">
          <ac:chgData name="Hilppa Iittiläinen" userId="f7572432-e0f1-4abb-81ed-7836843e2f2b" providerId="ADAL" clId="{50F6EF83-1145-4956-9C10-E8E91C4DA28F}" dt="2022-05-27T11:47:08.162" v="44" actId="20577"/>
          <ac:spMkLst>
            <pc:docMk/>
            <pc:sldMk cId="3657645453" sldId="28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50F6EF83-1145-4956-9C10-E8E91C4DA28F}" dt="2022-05-27T11:47:24.413" v="48" actId="20577"/>
        <pc:sldMkLst>
          <pc:docMk/>
          <pc:sldMk cId="2124848816" sldId="313"/>
        </pc:sldMkLst>
        <pc:spChg chg="mod">
          <ac:chgData name="Hilppa Iittiläinen" userId="f7572432-e0f1-4abb-81ed-7836843e2f2b" providerId="ADAL" clId="{50F6EF83-1145-4956-9C10-E8E91C4DA28F}" dt="2022-05-27T11:47:24.413" v="48" actId="20577"/>
          <ac:spMkLst>
            <pc:docMk/>
            <pc:sldMk cId="2124848816" sldId="313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50F6EF83-1145-4956-9C10-E8E91C4DA28F}" dt="2022-05-27T11:47:34.402" v="53" actId="6549"/>
        <pc:sldMkLst>
          <pc:docMk/>
          <pc:sldMk cId="3286075158" sldId="314"/>
        </pc:sldMkLst>
        <pc:spChg chg="mod">
          <ac:chgData name="Hilppa Iittiläinen" userId="f7572432-e0f1-4abb-81ed-7836843e2f2b" providerId="ADAL" clId="{50F6EF83-1145-4956-9C10-E8E91C4DA28F}" dt="2022-05-27T11:47:34.402" v="53" actId="6549"/>
          <ac:spMkLst>
            <pc:docMk/>
            <pc:sldMk cId="3286075158" sldId="314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50F6EF83-1145-4956-9C10-E8E91C4DA28F}" dt="2022-05-27T11:47:43.576" v="55" actId="20577"/>
        <pc:sldMkLst>
          <pc:docMk/>
          <pc:sldMk cId="2493636942" sldId="315"/>
        </pc:sldMkLst>
        <pc:spChg chg="mod">
          <ac:chgData name="Hilppa Iittiläinen" userId="f7572432-e0f1-4abb-81ed-7836843e2f2b" providerId="ADAL" clId="{50F6EF83-1145-4956-9C10-E8E91C4DA28F}" dt="2022-05-27T11:47:43.576" v="55" actId="20577"/>
          <ac:spMkLst>
            <pc:docMk/>
            <pc:sldMk cId="2493636942" sldId="31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50F6EF83-1145-4956-9C10-E8E91C4DA28F}" dt="2022-05-27T11:47:52.084" v="56" actId="20577"/>
        <pc:sldMkLst>
          <pc:docMk/>
          <pc:sldMk cId="3831115554" sldId="319"/>
        </pc:sldMkLst>
        <pc:spChg chg="mod">
          <ac:chgData name="Hilppa Iittiläinen" userId="f7572432-e0f1-4abb-81ed-7836843e2f2b" providerId="ADAL" clId="{50F6EF83-1145-4956-9C10-E8E91C4DA28F}" dt="2022-05-27T11:47:52.084" v="56" actId="20577"/>
          <ac:spMkLst>
            <pc:docMk/>
            <pc:sldMk cId="3831115554" sldId="319"/>
            <ac:spMk id="13" creationId="{19FC7BE5-DE3D-4561-97EB-848C6C4B93D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24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27124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Vetotangollinen kaari (pilareiden päässä)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657B4B-2F0A-4AEB-9EFD-7590918C0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87686"/>
            <a:ext cx="10206162" cy="3801325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B678FD3-7A54-633D-95DB-BEAC97EF8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029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27124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Vetotangollisen kaaren pääty (pilareiden päässä)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2E915-A04C-4C34-A614-BB88177C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87686"/>
            <a:ext cx="10206162" cy="3758157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2D437D4-C058-4FC9-8119-F6F8A8714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897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27124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Perustuksiin tuettu kaari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0F6E6-D9CA-4722-B6E1-5FDC2D6A6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91" y="2625480"/>
            <a:ext cx="10205071" cy="2427032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676C423-1243-14A8-1ED3-C18DE75F3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540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27124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Perustuksiin tuetun kaaren pääty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9F699-E4E5-49F4-A1F8-60B76BA1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36440"/>
            <a:ext cx="10108818" cy="2739393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E1C41AF-7AFC-04C6-35B2-98A5F4F4F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366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Kaaren poikkileikkaukset ja muodot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Vetotangolliset, pilarin päihin tukeutuvien kaarien </a:t>
            </a:r>
            <a:r>
              <a:rPr lang="fi-FI" altLang="fi-FI">
                <a:solidFill>
                  <a:schemeClr val="tx2"/>
                </a:solidFill>
                <a:latin typeface="Calibri" panose="020F0502020204030204" pitchFamily="34" charset="0"/>
              </a:rPr>
              <a:t>suositeltavat jänneväli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on 25…50 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Perustuksiin tukeutuvien kaarien suositeltavat jänneväli on 40…100 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Molemmissa tapauksissa kaaren poikkileikkauksen korkeus on noin jänneväli (L) / 35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Tämä riippuu myös kaarien jaosta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Suositeltava kaarijako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Pilari-kaarirungolle on 4,8…8,4 m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Perustuksiin tukeutuvalla 6,0…9,6 m.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FD0E74-8791-FD07-1307-471442824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11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Ristikkorakenteinen kaari (liimapuu, LVL)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EE376C5-DEF0-4E6A-994B-7B7EE6EA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57" y="1457438"/>
            <a:ext cx="7792686" cy="467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A10666B-B8FB-DC4F-EC65-7B147DC2F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677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Massiivikaari (liimapuu)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pic>
        <p:nvPicPr>
          <p:cNvPr id="6" name="Kuva 4">
            <a:extLst>
              <a:ext uri="{FF2B5EF4-FFF2-40B4-BE49-F238E27FC236}">
                <a16:creationId xmlns:a16="http://schemas.microsoft.com/office/drawing/2014/main" id="{EEB2990D-E35C-4883-8E90-6515E6DF2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57" y="1489635"/>
            <a:ext cx="7670122" cy="460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72FFE10-D5A1-FEAF-30BF-F738FC270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393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Massiivikaari, vetotangollinen (liimapuu)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36362F-77B1-4E8E-B4A2-B72DC86C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79" y="1463877"/>
            <a:ext cx="7843234" cy="470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C3B03AC-8F39-F291-3EF8-EB7CD1E96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046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Massiivikaari, kupoli (liimapuu)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BE844C7-8040-4B6A-82DA-87B3BA4D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69" y="1429555"/>
            <a:ext cx="7882140" cy="472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3D22BD9-701E-D210-E18A-E1FBDD739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7980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4089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i-FI" dirty="0"/>
              <a:t>Kun tehdään mitoitusta, joudutaan usein jakamaan kaari useaan osaan (murtoviiva)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Kaari kannattaa jakaa riittävän moneen osaan esim. 8-osaan per kaaren puolisko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Vaikka muunnetaan murtoviivaksi, niin kuormat pitää edelleen katsoa kaaren mukaan, ei esim. kehän mukaan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Lisäksi tulee nuolikorkeus (f) valita tarpeeksi suureksi, jotta vältytään liian suurilta vaakavoimilta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341F2D3-42B7-8229-B52D-5FE0FCE14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849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4089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i-FI" dirty="0"/>
              <a:t>Nuolikorkeutta verrataan jänneväliin (L), jolloin niiden välille saadaan riippuvuus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Suositeltava suhde on f/L &gt; 0,144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On suositeltavaa käyttää jotain FEM-ohjelmaa, koska mm. siirtymien laskeminen käsin on erittäin työlästä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Lisäksi kuormitusyhdistelmiä voi olla todella useita, kun huomioidaan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Käyttörajatila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Murtorajatila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Onnettomuusrajatila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206C06B-CDBA-546D-EAEB-59B25B41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3292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566862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fi-FI" b="1" dirty="0"/>
              <a:t>Kaarelle </a:t>
            </a:r>
            <a:r>
              <a:rPr lang="fi-FI" dirty="0"/>
              <a:t>tehdään seuraavat mitoitustarkastelut: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Taivutuskestävyys maksimi momentin kohdalla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Puristuskestävyys maksimi puristusvoiman kohdalla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Puristuskestävyys heikompaan poikkileikkauksen suuntaan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Leikkauskestävyys maksimi leikkausvoiman kohdalla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Yhdistetty taivutus- ja puristuskestävyys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Poikittainen veto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473CCEB-AFF6-D74B-5AD7-308D703B4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084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566862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fi-FI" b="1" dirty="0"/>
              <a:t>Kaarelle </a:t>
            </a:r>
            <a:r>
              <a:rPr lang="fi-FI" dirty="0"/>
              <a:t>tehdään seuraavat mitoitustarkastelut:</a:t>
            </a:r>
          </a:p>
          <a:p>
            <a:pPr marL="457200" indent="-457200">
              <a:buFont typeface="+mj-lt"/>
              <a:buAutoNum type="arabicPeriod" startAt="7"/>
              <a:defRPr/>
            </a:pPr>
            <a:r>
              <a:rPr lang="fi-FI" sz="2400" dirty="0"/>
              <a:t>Kiepahduskestävyys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Yläreunan kiepahduskestävyys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Yläreunan yhdistetty puristus- ja kiepahduskestävyys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Alareunan kiepahduskestävyys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Alareunan yhdistetty puristus- ja kiepahduskestävyys</a:t>
            </a:r>
          </a:p>
          <a:p>
            <a:pPr>
              <a:buFont typeface="+mj-lt"/>
              <a:buAutoNum type="arabicPeriod" startAt="7"/>
              <a:defRPr/>
            </a:pPr>
            <a:r>
              <a:rPr lang="fi-FI" sz="2400" dirty="0"/>
              <a:t>Kaaren siirtymien arvioinnit (pysty- ja vaakasiirtymät)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983BFCA-24DF-539E-FA60-55616D88C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5308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Mitoituksen erityispiirteitä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100901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dirty="0"/>
              <a:t>Poikittainen veto</a:t>
            </a:r>
            <a:endParaRPr lang="fi-FI"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pic>
        <p:nvPicPr>
          <p:cNvPr id="6" name="Kuva 3">
            <a:extLst>
              <a:ext uri="{FF2B5EF4-FFF2-40B4-BE49-F238E27FC236}">
                <a16:creationId xmlns:a16="http://schemas.microsoft.com/office/drawing/2014/main" id="{644BCA80-6BD0-48BA-9BA6-BD5B849E8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81" y="2595922"/>
            <a:ext cx="8859837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219A22A-779F-8FEA-D1DE-6ACD309C3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946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Mitoituksen erityispiirteitä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100901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dirty="0"/>
              <a:t>Poikittainen veto</a:t>
            </a:r>
            <a:endParaRPr lang="fi-FI"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D4EEEB5-9AB4-4804-B192-0BA569626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6" y="2591565"/>
            <a:ext cx="9144000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B62FE0F-7E98-718E-2867-000C31F07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9278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Mitoituksen erityispiirteitä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C635F3D6-A442-46C3-9DC3-71EA3F57B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566862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fi-FI" dirty="0"/>
              <a:t>Vahvistaminen poikittaista vetoa vastaan:</a:t>
            </a:r>
          </a:p>
          <a:p>
            <a:pPr>
              <a:defRPr/>
            </a:pPr>
            <a:r>
              <a:rPr lang="fi-FI" sz="2400" dirty="0"/>
              <a:t>Rakenteita voidaan vahvistaa mm. kierretangoilla</a:t>
            </a:r>
          </a:p>
          <a:p>
            <a:pPr>
              <a:defRPr/>
            </a:pPr>
            <a:r>
              <a:rPr lang="fi-FI" sz="2400" dirty="0"/>
              <a:t>Esimerkiksi SFS-</a:t>
            </a:r>
            <a:r>
              <a:rPr lang="fi-FI" sz="2400" dirty="0" err="1"/>
              <a:t>Intec</a:t>
            </a:r>
            <a:r>
              <a:rPr lang="fi-FI" sz="2400" dirty="0"/>
              <a:t> WB-T –kierretangot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Halkaisija: 16 mm ja 20 mm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Pituus: 3000 mm (katkaistaan sopivan mittaiseksi)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Mitoitus: DIN 1052: 2008-12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pic>
        <p:nvPicPr>
          <p:cNvPr id="9" name="Kuva 4">
            <a:extLst>
              <a:ext uri="{FF2B5EF4-FFF2-40B4-BE49-F238E27FC236}">
                <a16:creationId xmlns:a16="http://schemas.microsoft.com/office/drawing/2014/main" id="{F4D20D3C-522A-4A19-850E-A517A9F9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60" y="4776069"/>
            <a:ext cx="3885217" cy="67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uva 5">
            <a:extLst>
              <a:ext uri="{FF2B5EF4-FFF2-40B4-BE49-F238E27FC236}">
                <a16:creationId xmlns:a16="http://schemas.microsoft.com/office/drawing/2014/main" id="{5D983085-1D64-43BB-9822-3D7B18BB5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3" y="4330588"/>
            <a:ext cx="4427005" cy="156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B53651A-D427-6A07-0D3B-69AA6DB99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055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Mitoituksen erityispiirteitä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C635F3D6-A442-46C3-9DC3-71EA3F57B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566862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fi-FI" dirty="0"/>
              <a:t>Vahvistaminen poikittaista vetoa vastaan:</a:t>
            </a:r>
          </a:p>
          <a:p>
            <a:pPr>
              <a:defRPr/>
            </a:pPr>
            <a:r>
              <a:rPr lang="fi-FI" sz="2400" dirty="0"/>
              <a:t>Rakenteita voidaan vahvistaa mm. kierretangoilla</a:t>
            </a:r>
          </a:p>
          <a:p>
            <a:pPr>
              <a:defRPr/>
            </a:pPr>
            <a:r>
              <a:rPr lang="fi-FI" sz="2400" dirty="0"/>
              <a:t>Esimerkiksi SFS-</a:t>
            </a:r>
            <a:r>
              <a:rPr lang="fi-FI" sz="2400" dirty="0" err="1"/>
              <a:t>Intec</a:t>
            </a:r>
            <a:r>
              <a:rPr lang="fi-FI" sz="2400" dirty="0"/>
              <a:t> WR-ruuvit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Halkaisija: 9 mm ja 13 mm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Pituus: (9 mm) 250…500 mm ja (13 mm) 400…1000 mm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Mitoitus: ETA 12/0062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E0E4ED4-949B-4B25-B8C4-40955F8E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66" y="4497889"/>
            <a:ext cx="83613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5FF60D4-1086-D521-B387-EDEB58C20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4251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Mitoituksen erityispiirteitä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C635F3D6-A442-46C3-9DC3-71EA3F57B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874082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fi-FI" dirty="0"/>
              <a:t>Vahvistaminen poikittaista vetoa vastaan:</a:t>
            </a:r>
          </a:p>
          <a:p>
            <a:pPr marL="0" indent="0">
              <a:buFontTx/>
              <a:buNone/>
              <a:defRPr/>
            </a:pPr>
            <a:r>
              <a:rPr lang="fi-FI" dirty="0"/>
              <a:t>Kierretanko					Ruuvi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15D121-425D-45D4-940E-0E560EBBF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98" y="2764596"/>
            <a:ext cx="5169802" cy="344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AB0B7C1F-6618-40D5-9107-B91AFAF10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43" y="2764596"/>
            <a:ext cx="2878316" cy="345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0217326-5C19-5B5D-E35F-4C0B6B0D2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31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9BE660-37A2-4696-BA22-C0153E20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34E9640-83E1-4AC2-8C82-1860E4283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DBF8041-FC16-42C7-B22D-1D466987E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8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Jani Pitkänen, XAMK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Julkaisupäivä: 20.1.2022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71750F2-BABD-403D-9FDB-78CF8A997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345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3-nivelkaari</a:t>
            </a:r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Kaaren poikkileikkaukset ja muodot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Tasakorkea massiivipoikkileikkaus (yleisin)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Ristikkorakenteet (liimapuu ja LVL)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Kotelo-poikkileikkaus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I-poikkileikkaus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Kaaren muoto valitaan siten, että momenteista tulee mahdollisimman pieniä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Tämä tarkoittaa sitä, että kuorma myötäilee määräävän kuormitusyhdistelmän puristuslinjaa</a:t>
            </a:r>
          </a:p>
          <a:p>
            <a:pPr marL="0" indent="0"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5334FC3-BD6B-18DF-A1EB-DA811D60F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764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Kaaren poikkileikkaukset ja muodot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Koska kuormitusyhdistelmiä on useita, joudutaan tekemään kompromisseja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Yleisimmät kaaren muodot ovat ympyrä ja paraabeli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On mahdollista tehdä muitakin, kuten mm. elliptinen muoto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On suositeltavaa käyttää 3-nivelkaaria, koska ne ovat staattisesti määrättyjä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2-nivelkaaria ja täysin jäykkiä kaaria tulisi välttää (staattisesti määräämättömiä), koska mm. mahdolliset tukien siirtymät aiheuttavat sisäisiä jännityksiä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06CCE8B-482C-41BF-6E6F-DD66BA2B5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484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Kaaren poikkileikkaukset ja muodot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Lisäksi suurilla jänneväleillä tulee vastaan mahdolliset kuljetusongelmat, jolloin suuria kaaria ei voida kuljettaa kokonaisina, vaan ne kuljetetaan usein kahdessa (3-nivelkaari) tai jopa neljässä osassa (vaatii momenttijäykkiä liitoksia)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800" dirty="0">
                <a:solidFill>
                  <a:schemeClr val="tx2"/>
                </a:solidFill>
                <a:latin typeface="Calibri" panose="020F0502020204030204" pitchFamily="34" charset="0"/>
              </a:rPr>
              <a:t>Kaaret voidaan tukea suoraan perustuksiin tai pilareiden päälle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800" dirty="0">
                <a:solidFill>
                  <a:schemeClr val="tx2"/>
                </a:solidFill>
                <a:latin typeface="Calibri" panose="020F0502020204030204" pitchFamily="34" charset="0"/>
              </a:rPr>
              <a:t>Oli tuenta tapa mikä tahansa tulee muistaa tukiin kohdistuvan pystykuorman lisäksi vaakavoima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F86A996-FE05-3749-EB8E-21BA2CB02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607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Kaaren poikkileikkaukset ja muodot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Vaakavoima otetaan kiinni yleensä vetotangoilla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Jos kyseessä on pilareiden päähän sijoitettava kaari, niin vetotangot ripustetaan kaaresta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Kun kyseessä perustuksiin tuettava kaari, niin vetotangot sijoitetaan perustusten tasoon maan alle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F78FC6C-825E-0565-6B04-33CC8182B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3636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F92B83-8454-4A32-B1D4-0D59E83ABA7F}"/>
</file>

<file path=customXml/itemProps2.xml><?xml version="1.0" encoding="utf-8"?>
<ds:datastoreItem xmlns:ds="http://schemas.openxmlformats.org/officeDocument/2006/customXml" ds:itemID="{1D669139-9638-4F71-A016-1FD422880031}"/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728</Words>
  <Application>Microsoft Office PowerPoint</Application>
  <PresentationFormat>Laajakuva</PresentationFormat>
  <Paragraphs>162</Paragraphs>
  <Slides>27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Office-teema</vt:lpstr>
      <vt:lpstr>Teollinen puurakentaminen</vt:lpstr>
      <vt:lpstr>PowerPoint-esitys</vt:lpstr>
      <vt:lpstr>Rakennesuunnittelu</vt:lpstr>
      <vt:lpstr>PowerPoint-esitys</vt:lpstr>
      <vt:lpstr>3-nivelkaari</vt:lpstr>
      <vt:lpstr>Kaaren poikkileikkaukset ja muodot</vt:lpstr>
      <vt:lpstr>Kaaren poikkileikkaukset ja muodot</vt:lpstr>
      <vt:lpstr>Kaaren poikkileikkaukset ja muodot</vt:lpstr>
      <vt:lpstr>Kaaren poikkileikkaukset ja muodot</vt:lpstr>
      <vt:lpstr>Muodot ja materiaalit</vt:lpstr>
      <vt:lpstr>Muodot ja materiaalit</vt:lpstr>
      <vt:lpstr>Muodot ja materiaalit</vt:lpstr>
      <vt:lpstr>Muodot ja materiaalit</vt:lpstr>
      <vt:lpstr>Kaaren poikkileikkaukset ja muodot</vt:lpstr>
      <vt:lpstr>Ristikkorakenteinen kaari (liimapuu, LVL)</vt:lpstr>
      <vt:lpstr>Massiivikaari (liimapuu)</vt:lpstr>
      <vt:lpstr>Massiivikaari, vetotangollinen (liimapuu)</vt:lpstr>
      <vt:lpstr>Massiivikaari, kupoli (liimapuu)</vt:lpstr>
      <vt:lpstr>Mitoitus</vt:lpstr>
      <vt:lpstr>Mitoitus</vt:lpstr>
      <vt:lpstr>Mitoitus</vt:lpstr>
      <vt:lpstr>Mitoitus</vt:lpstr>
      <vt:lpstr>Mitoituksen erityispiirteitä</vt:lpstr>
      <vt:lpstr>Mitoituksen erityispiirteitä</vt:lpstr>
      <vt:lpstr>Mitoituksen erityispiirteitä</vt:lpstr>
      <vt:lpstr>Mitoituksen erityispiirteitä</vt:lpstr>
      <vt:lpstr>Mitoituksen erityispiirteitä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48</cp:revision>
  <dcterms:created xsi:type="dcterms:W3CDTF">2021-05-03T10:20:21Z</dcterms:created>
  <dcterms:modified xsi:type="dcterms:W3CDTF">2022-06-20T12:42:46Z</dcterms:modified>
</cp:coreProperties>
</file>