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6" r:id="rId2"/>
    <p:sldId id="407" r:id="rId3"/>
    <p:sldId id="405" r:id="rId4"/>
    <p:sldId id="258" r:id="rId5"/>
    <p:sldId id="257" r:id="rId6"/>
    <p:sldId id="259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6" r:id="rId26"/>
    <p:sldId id="308" r:id="rId27"/>
    <p:sldId id="309" r:id="rId28"/>
    <p:sldId id="310" r:id="rId29"/>
    <p:sldId id="311" r:id="rId30"/>
    <p:sldId id="312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86776-EC83-434F-BDC9-1F40D167499D}" v="3" dt="2022-06-20T12:43:12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011784C-F681-4C70-8C5C-25AD20598855}"/>
    <pc:docChg chg="modSld">
      <pc:chgData name="Hilppa Iittiläinen" userId="f7572432-e0f1-4abb-81ed-7836843e2f2b" providerId="ADAL" clId="{6011784C-F681-4C70-8C5C-25AD20598855}" dt="2022-05-27T11:53:42.810" v="32" actId="20577"/>
      <pc:docMkLst>
        <pc:docMk/>
      </pc:docMkLst>
      <pc:sldChg chg="modSp mod">
        <pc:chgData name="Hilppa Iittiläinen" userId="f7572432-e0f1-4abb-81ed-7836843e2f2b" providerId="ADAL" clId="{6011784C-F681-4C70-8C5C-25AD20598855}" dt="2022-05-27T11:53:27.242" v="31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011784C-F681-4C70-8C5C-25AD20598855}" dt="2022-05-27T11:53:24.955" v="30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011784C-F681-4C70-8C5C-25AD20598855}" dt="2022-05-27T11:53:27.242" v="31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011784C-F681-4C70-8C5C-25AD20598855}" dt="2022-05-27T11:53:42.810" v="32" actId="20577"/>
        <pc:sldMkLst>
          <pc:docMk/>
          <pc:sldMk cId="1968497403" sldId="294"/>
        </pc:sldMkLst>
        <pc:spChg chg="mod">
          <ac:chgData name="Hilppa Iittiläinen" userId="f7572432-e0f1-4abb-81ed-7836843e2f2b" providerId="ADAL" clId="{6011784C-F681-4C70-8C5C-25AD20598855}" dt="2022-05-27T11:53:42.810" v="32" actId="20577"/>
          <ac:spMkLst>
            <pc:docMk/>
            <pc:sldMk cId="1968497403" sldId="294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3A986776-EC83-434F-BDC9-1F40D167499D}"/>
    <pc:docChg chg="custSel addSld delSld modSld sldOrd">
      <pc:chgData name="Hilppa Iittiläinen" userId="f7572432-e0f1-4abb-81ed-7836843e2f2b" providerId="ADAL" clId="{3A986776-EC83-434F-BDC9-1F40D167499D}" dt="2022-06-20T12:43:18.285" v="14" actId="478"/>
      <pc:docMkLst>
        <pc:docMk/>
      </pc:docMkLst>
      <pc:sldChg chg="modSp mod ord">
        <pc:chgData name="Hilppa Iittiläinen" userId="f7572432-e0f1-4abb-81ed-7836843e2f2b" providerId="ADAL" clId="{3A986776-EC83-434F-BDC9-1F40D167499D}" dt="2022-06-16T10:31:11.214" v="12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3A986776-EC83-434F-BDC9-1F40D167499D}" dt="2022-06-16T10:31:11.214" v="12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del">
        <pc:chgData name="Hilppa Iittiläinen" userId="f7572432-e0f1-4abb-81ed-7836843e2f2b" providerId="ADAL" clId="{3A986776-EC83-434F-BDC9-1F40D167499D}" dt="2022-06-16T10:31:05.796" v="1" actId="47"/>
        <pc:sldMkLst>
          <pc:docMk/>
          <pc:sldMk cId="2423876590" sldId="313"/>
        </pc:sldMkLst>
      </pc:sldChg>
      <pc:sldChg chg="add">
        <pc:chgData name="Hilppa Iittiläinen" userId="f7572432-e0f1-4abb-81ed-7836843e2f2b" providerId="ADAL" clId="{3A986776-EC83-434F-BDC9-1F40D167499D}" dt="2022-06-16T10:31:04.312" v="0"/>
        <pc:sldMkLst>
          <pc:docMk/>
          <pc:sldMk cId="4171083754" sldId="405"/>
        </pc:sldMkLst>
      </pc:sldChg>
      <pc:sldChg chg="add">
        <pc:chgData name="Hilppa Iittiläinen" userId="f7572432-e0f1-4abb-81ed-7836843e2f2b" providerId="ADAL" clId="{3A986776-EC83-434F-BDC9-1F40D167499D}" dt="2022-06-16T10:31:20.092" v="13"/>
        <pc:sldMkLst>
          <pc:docMk/>
          <pc:sldMk cId="0" sldId="406"/>
        </pc:sldMkLst>
      </pc:sldChg>
      <pc:sldChg chg="delSp add mod">
        <pc:chgData name="Hilppa Iittiläinen" userId="f7572432-e0f1-4abb-81ed-7836843e2f2b" providerId="ADAL" clId="{3A986776-EC83-434F-BDC9-1F40D167499D}" dt="2022-06-20T12:43:18.285" v="14" actId="478"/>
        <pc:sldMkLst>
          <pc:docMk/>
          <pc:sldMk cId="0" sldId="407"/>
        </pc:sldMkLst>
        <pc:spChg chg="del">
          <ac:chgData name="Hilppa Iittiläinen" userId="f7572432-e0f1-4abb-81ed-7836843e2f2b" providerId="ADAL" clId="{3A986776-EC83-434F-BDC9-1F40D167499D}" dt="2022-06-20T12:43:18.285" v="14" actId="478"/>
          <ac:spMkLst>
            <pc:docMk/>
            <pc:sldMk cId="0" sldId="407"/>
            <ac:spMk id="2" creationId="{8EABCE8F-678E-A2E6-4092-4EB8809BD6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92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0" name="Kuv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9830"/>
            <a:ext cx="8246224" cy="48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9D3D87-18E3-A032-FCAC-8C3ECC0EB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77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58237"/>
            <a:ext cx="4005568" cy="49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05" y="1358237"/>
            <a:ext cx="4290753" cy="49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7133A5-F82C-B402-56EC-2373F5D92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9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Normaaliin, tasakorkeaan palkkiin verrattuna, lisää mitoitusta aiheuttavat, sekä palkkien kaltevat pinnat, että harja-, maha-, kaareva- ja bumerangipalkissa harja-alueen rasitukset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Jos kalteva pinta on puristettu, niin silloin tulee poikittaista puristusta ja vastaavasti vedettyyn kaltevaan pintaan poikittaista vetoa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Mitä jyrkempi on kulma niin sitä suuremmat ovat voimat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Tämä on yksi syy miksi mahapalkkia on kehitetty nykyiseen rakenteeseen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792479E-79B7-1555-B713-28651A49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Harjapalkin</a:t>
            </a:r>
            <a:r>
              <a:rPr lang="fi-FI" dirty="0"/>
              <a:t> mitoitus 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mitoittavassa poikkileikkauksessa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harjalla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Poikittainen vetokestävyys harjalla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Yhdistetty poikittainen veto- ja leikkauskestävyys harjalla (epäsymmetrinen kuorma)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maksimitaivutusjännityksen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tuella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Tukipainekestävyys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Taipuma-arvio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Kiepahduskestävyys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8F33A49-A3A2-B639-D57D-151931CB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22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9" y="3624263"/>
            <a:ext cx="85693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611"/>
            <a:ext cx="8578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8531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Taivutusjännitys: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2656" y="3690444"/>
            <a:ext cx="10932622" cy="48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i-FI" dirty="0"/>
              <a:t>Leikkausjännitys:</a:t>
            </a:r>
            <a:endParaRPr lang="fi-FI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E8BDA4-C2F0-B28E-BA5A-AC7FA77DD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56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Mahapalkin</a:t>
            </a:r>
            <a:r>
              <a:rPr lang="fi-FI" dirty="0"/>
              <a:t> mitoitus 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mitoittavassa poikkileikkauksessa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palkin keskellä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tuella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Tukipainekestävyys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Taipuma-arvio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Kiepahduskestävyys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26914CF-6EFA-F18E-317A-1562E5C5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8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5633"/>
            <a:ext cx="8185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Harja- ja mahapalkin poikittaiset jännitykset vinoilla pinnoilla: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Harjapalkki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F6924B-E14E-020D-D76F-499EC65D9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94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9757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Harja- ja mahapalkin poikittaiset jännitykset vinoilla pinnoilla: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Mahapalkki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6" name="Kuv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3" y="2747628"/>
            <a:ext cx="7526280" cy="36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7D0DBB4-C648-3ED6-D58C-85B30915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5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9757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Molemmat palkit voidaan vahvistaa poikittaisia voimia vastaan, kuten kaarevissa rakenteissa, esimerkiksi ruuveilla ja porattavilla kierretangoilla.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2682"/>
            <a:ext cx="10515600" cy="25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9796404-2193-3498-546F-77ED7A96D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84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4127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Historiaa…</a:t>
            </a:r>
          </a:p>
          <a:p>
            <a:pPr marL="0" indent="0">
              <a:buNone/>
              <a:defRPr/>
            </a:pPr>
            <a:r>
              <a:rPr lang="fi-FI" dirty="0"/>
              <a:t>Alkujaan mahapalkit olivat ylösalaisin käännettyjä harjapalkkeja, jossa lamellit olivat palkin suuntaisesti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66901"/>
            <a:ext cx="10597749" cy="10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EDB5E27-BF56-F70B-8AFB-C1A57E11E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3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43049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Ongelmia</a:t>
            </a:r>
          </a:p>
          <a:p>
            <a:pPr>
              <a:defRPr/>
            </a:pPr>
            <a:r>
              <a:rPr lang="fi-FI" dirty="0"/>
              <a:t>Syitä vastaan kohtisuorat jännitykset σ</a:t>
            </a:r>
            <a:r>
              <a:rPr lang="fi-FI" sz="1800" baseline="-25000" dirty="0"/>
              <a:t>90</a:t>
            </a:r>
            <a:r>
              <a:rPr lang="fi-FI" dirty="0"/>
              <a:t> kasvavat, kun vinon reunan </a:t>
            </a:r>
            <a:r>
              <a:rPr lang="fi-FI" dirty="0" err="1"/>
              <a:t>kal-tevuus</a:t>
            </a:r>
            <a:r>
              <a:rPr lang="fi-FI" dirty="0"/>
              <a:t> kasvaa</a:t>
            </a:r>
          </a:p>
          <a:p>
            <a:pPr>
              <a:defRPr/>
            </a:pPr>
            <a:r>
              <a:rPr lang="fi-FI" dirty="0"/>
              <a:t>Jos palkki on käännetty ylösalaisin eli vino reuna on vetopuolella, syntyy syitä vastaan kohtisuoria vetojännityksiä σ</a:t>
            </a:r>
            <a:r>
              <a:rPr lang="fi-FI" sz="1800" baseline="-25000" dirty="0"/>
              <a:t>t,90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53925"/>
            <a:ext cx="5579225" cy="25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6B19C-01E6-18FD-7AC3-629F26406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73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43049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Ongelmia</a:t>
            </a:r>
          </a:p>
          <a:p>
            <a:pPr>
              <a:defRPr/>
            </a:pPr>
            <a:r>
              <a:rPr lang="fi-FI" dirty="0"/>
              <a:t>Vetovoima syitä vastaan kohtisuoraan voi aiheuttaa hauraan murtuman jo hyvin pienillä jännityksen arvolla</a:t>
            </a:r>
          </a:p>
          <a:p>
            <a:pPr>
              <a:defRPr/>
            </a:pPr>
            <a:r>
              <a:rPr lang="fi-FI" dirty="0"/>
              <a:t>Tästä syystä vinon reunan kaltevuutta pitäisi rajoittaa</a:t>
            </a:r>
          </a:p>
          <a:p>
            <a:pPr>
              <a:defRPr/>
            </a:pPr>
            <a:r>
              <a:rPr lang="fi-FI" dirty="0"/>
              <a:t>Kaltevuuskulma α saa olla enintään 2…3° vedetyllä puolella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3F300E8-8901-67CB-5043-ED8563084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791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8236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…Historiaa</a:t>
            </a:r>
          </a:p>
          <a:p>
            <a:pPr marL="0" indent="0">
              <a:buNone/>
              <a:defRPr/>
            </a:pPr>
            <a:r>
              <a:rPr lang="fi-FI" dirty="0"/>
              <a:t>Kohtisuorista jännityksistä johtuen, seuraavassa kehitysvaiheessa kaksi alinta lamellia taivutettiin kaarevaan muotoon, jolloin palkin alapintaan muodostuu jatkuva lamellirakenne tuelta tuelle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9287"/>
            <a:ext cx="10515600" cy="25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3027218" y="5203362"/>
            <a:ext cx="6362315" cy="54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b="1" dirty="0"/>
              <a:t>Ongelma </a:t>
            </a:r>
            <a:r>
              <a:rPr lang="fi-FI" dirty="0"/>
              <a:t>=&gt; Ei mitoitus ohjeita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0A132B-0ED9-07E7-8532-BB7968F5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53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1913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Nykyään</a:t>
            </a:r>
          </a:p>
          <a:p>
            <a:pPr marL="0" indent="0">
              <a:buNone/>
              <a:defRPr/>
            </a:pPr>
            <a:r>
              <a:rPr lang="fi-FI" dirty="0"/>
              <a:t>Viimeisin kehitys on, että palkin kaikki lamellit taivutetaan ja sitten palkki sahataan muotoonsa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5757"/>
            <a:ext cx="10515600" cy="1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29187"/>
            <a:ext cx="10517850" cy="10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lanuoli 6"/>
          <p:cNvSpPr/>
          <p:nvPr/>
        </p:nvSpPr>
        <p:spPr>
          <a:xfrm>
            <a:off x="5749925" y="4564896"/>
            <a:ext cx="69215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EE9EAD-5523-E3EE-6F77-FAEFDCEE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12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1913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Nykyään</a:t>
            </a:r>
          </a:p>
          <a:p>
            <a:pPr marL="0" indent="0">
              <a:buNone/>
              <a:defRPr/>
            </a:pPr>
            <a:r>
              <a:rPr lang="fi-FI" dirty="0"/>
              <a:t>On myös mahdollista toteuttaa mahapalkki siten, että vain harjan osuus on taivutettu ja muuten lamellit ovat suorat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0768"/>
            <a:ext cx="10638431" cy="17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4C743C-DABC-2E80-CBDC-130CF6FBA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8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00654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Hyödyt</a:t>
            </a:r>
          </a:p>
          <a:p>
            <a:pPr>
              <a:defRPr/>
            </a:pPr>
            <a:r>
              <a:rPr lang="fi-FI" dirty="0"/>
              <a:t>Kaarevan reunan lamellit ovat jatkuvia, mutta yläreunan lamellit on sahattu vinoon</a:t>
            </a:r>
          </a:p>
          <a:p>
            <a:pPr>
              <a:defRPr/>
            </a:pPr>
            <a:r>
              <a:rPr lang="fi-FI" dirty="0"/>
              <a:t>Nyt ei synny syitä vastaan kohtisuoria vetojännityksiä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291033D-CC86-71A9-CA10-071B5F97F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53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3" y="669233"/>
            <a:ext cx="7026910" cy="569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D408F86-4DF6-15BF-9A22-96F3488EE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95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5" y="1008086"/>
            <a:ext cx="10399885" cy="315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95" y="3895490"/>
            <a:ext cx="10932622" cy="23556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Bumerangipalkki tehdään yleensä erillisellä hattukappaleella eli </a:t>
            </a:r>
            <a:r>
              <a:rPr lang="fi-FI" b="1" dirty="0"/>
              <a:t>kaarevana palkkina</a:t>
            </a:r>
            <a:r>
              <a:rPr lang="fi-FI" dirty="0"/>
              <a:t>, jossa hattu ruuveilla kiinni</a:t>
            </a:r>
          </a:p>
          <a:p>
            <a:pPr>
              <a:defRPr/>
            </a:pPr>
            <a:r>
              <a:rPr lang="fi-FI" dirty="0"/>
              <a:t>Kaarevan palkin ja bumerangipalkin mitoituksessa on yhtäläisyyksiä</a:t>
            </a:r>
          </a:p>
          <a:p>
            <a:pPr>
              <a:defRPr/>
            </a:pPr>
            <a:r>
              <a:rPr lang="fi-FI" dirty="0"/>
              <a:t>Myös bumerangipalkkia voidaan vahvistaa poikittaisia voimia vastaan, esimerkiksi ruuveilla ja porattavilla kierretangoilla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720EA2F-99BC-AD77-FE0A-E7537B5B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38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4240"/>
            <a:ext cx="4791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0" y="1690688"/>
            <a:ext cx="4429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95" y="3895490"/>
            <a:ext cx="10932622" cy="23556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Bumerangipalkki tehdään yleensä erillisellä hattukappaleella eli </a:t>
            </a:r>
            <a:r>
              <a:rPr lang="fi-FI" b="1" dirty="0"/>
              <a:t>kaarevana palkkina</a:t>
            </a:r>
            <a:r>
              <a:rPr lang="fi-FI" dirty="0"/>
              <a:t>, jossa hattu ruuveilla kiinni</a:t>
            </a:r>
          </a:p>
          <a:p>
            <a:pPr>
              <a:defRPr/>
            </a:pPr>
            <a:r>
              <a:rPr lang="fi-FI" dirty="0"/>
              <a:t>Kaarevan palkin ja bumerangipalkin mitoituksessa on eroja</a:t>
            </a:r>
          </a:p>
          <a:p>
            <a:pPr>
              <a:defRPr/>
            </a:pPr>
            <a:r>
              <a:rPr lang="fi-FI" dirty="0"/>
              <a:t>Myös bumerangipalkkia voidaan vahvistaa poikittaisia voimia vastaan, esimerkiksi ruuveilla ja porattavilla kierretangoilla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F2F70B-3382-09F0-7740-9A2A6EE76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74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4345565"/>
            <a:ext cx="6029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373"/>
            <a:ext cx="39258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67" y="1575381"/>
            <a:ext cx="3863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C8D1A1-DA65-DB91-BC25-B6AC2E03A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31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dirty="0"/>
              <a:t>Mitoituksen erityispiirteet: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Harja-alueen poikittainen puristus =&gt; suositellaan kaarevaa palkkia ja irrallista harjaosaa (mekaaninen kiinnitys)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Vaakasiirtymät ja staattinen malli: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normaalimitoituksessa vaakasiirtymä sallittu =&gt; ”rullalaakerituki”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Voidaan myös estää vaakasiirtymä, mutta silloin staattinen malli muuttuu staattisesti </a:t>
            </a:r>
            <a:r>
              <a:rPr lang="fi-FI" dirty="0" err="1"/>
              <a:t>määräämättömaksi</a:t>
            </a:r>
            <a:r>
              <a:rPr lang="fi-FI" dirty="0"/>
              <a:t> ja rakenteeseen tulee aksiaalista puristusta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Tämä vaakasiirtymän ”estäminen” voidaan toteuttaa esim. vetotangolla tuelta tuelle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92385" y="3857109"/>
            <a:ext cx="573579" cy="418406"/>
            <a:chOff x="9925393" y="3474720"/>
            <a:chExt cx="573579" cy="418406"/>
          </a:xfrm>
        </p:grpSpPr>
        <p:sp>
          <p:nvSpPr>
            <p:cNvPr id="3" name="Isosceles Triangle 2"/>
            <p:cNvSpPr/>
            <p:nvPr/>
          </p:nvSpPr>
          <p:spPr>
            <a:xfrm>
              <a:off x="10016836" y="3474720"/>
              <a:ext cx="374073" cy="28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Oval 3"/>
            <p:cNvSpPr/>
            <p:nvPr/>
          </p:nvSpPr>
          <p:spPr>
            <a:xfrm>
              <a:off x="10075028" y="3773979"/>
              <a:ext cx="91440" cy="116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/>
            <p:cNvSpPr/>
            <p:nvPr/>
          </p:nvSpPr>
          <p:spPr>
            <a:xfrm>
              <a:off x="10244054" y="3776748"/>
              <a:ext cx="91440" cy="116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925393" y="3890357"/>
              <a:ext cx="57357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FAB47C6-6C00-6B36-368D-681250966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9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D1FAA2-F69B-4867-C1F4-EF1A33D51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Muuttuvan </a:t>
            </a:r>
            <a:r>
              <a:rPr lang="fi-FI"/>
              <a:t>poikkileikkauksen palkit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9537"/>
            <a:ext cx="10926106" cy="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2653" y="3224930"/>
            <a:ext cx="10515600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Mahapalkki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3" y="3741049"/>
            <a:ext cx="10931653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" y="4826921"/>
            <a:ext cx="10840034" cy="11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5419" y="4649180"/>
            <a:ext cx="10515600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Kiila- eli pulpettipalkki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8D76E7-6D52-42F5-942D-7A139999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Materiaalit: Yleensä liimapuu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Katon kaltevuus: 1:16…1:6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Suositeltava jänneväli: 10-30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Palkin korkeus: L/30…L/16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Maksimi taloudellinen korkeus on n. 2100 mm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Tämän jälkeen joudutaan palkin höylääminen tekemään käsin, joka nostaa palkin valmistuskustannuksia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Korkeuksista kannattaa kysyä suurimmilta valmistajilta, kuten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Versowood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LATE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FC0C68D-95F6-1B76-1182-157A829F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Materiaalina käytetään yleensä liimapuuta</a:t>
            </a:r>
          </a:p>
          <a:p>
            <a:pPr>
              <a:defRPr/>
            </a:pPr>
            <a:r>
              <a:rPr lang="fi-FI" dirty="0"/>
              <a:t>Voidaan myös käyttää viilupuuta (LVL)</a:t>
            </a:r>
          </a:p>
          <a:p>
            <a:pPr>
              <a:defRPr/>
            </a:pPr>
            <a:r>
              <a:rPr lang="fi-FI" dirty="0"/>
              <a:t>Lisäksi poikkileikkauksina umpinaisen lisäksi voidaan käyttää kotelo- ja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dirty="0"/>
              <a:t>-poikkileikkausta</a:t>
            </a:r>
          </a:p>
          <a:p>
            <a:pPr>
              <a:defRPr/>
            </a:pPr>
            <a:r>
              <a:rPr lang="fi-FI" dirty="0"/>
              <a:t>Usein palkit ovat 1-aukkoisia, mutta niistä voidaan tehdä myös moni aukkoisia (harja- ja pulpettipalkki)</a:t>
            </a:r>
          </a:p>
          <a:p>
            <a:pPr>
              <a:defRPr/>
            </a:pPr>
            <a:r>
              <a:rPr lang="fi-FI" dirty="0"/>
              <a:t>Lisäksi palkkeihin voidaan tehdä myös ulokkeet</a:t>
            </a:r>
          </a:p>
          <a:p>
            <a:pPr>
              <a:defRPr/>
            </a:pPr>
            <a:r>
              <a:rPr lang="fi-FI" dirty="0"/>
              <a:t>Monilaivaisissa halleissa käytetään usein sekä harja- että mahapalkkeja</a:t>
            </a:r>
          </a:p>
          <a:p>
            <a:pPr>
              <a:defRPr/>
            </a:pPr>
            <a:r>
              <a:rPr lang="fi-FI" dirty="0"/>
              <a:t>Esimerkiksi 3-laivaiseen halliin järjestely olisi </a:t>
            </a:r>
            <a:r>
              <a:rPr lang="fi-FI" dirty="0" err="1"/>
              <a:t>seuraavanlainen</a:t>
            </a:r>
            <a:r>
              <a:rPr lang="fi-FI" dirty="0"/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11C5D72-0BFC-A840-296D-27DA56B6E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44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3-laivainen 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7685"/>
            <a:ext cx="10623354" cy="155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40968" y="4064522"/>
            <a:ext cx="10932622" cy="42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1- ja 2-laivainen kehä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15936"/>
            <a:ext cx="3392903" cy="14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15" y="4615936"/>
            <a:ext cx="7013691" cy="14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E587719-DA43-3FB7-8F28-20466E23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029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9B062-AEEE-4EE5-A531-11AE877B196E}"/>
</file>

<file path=customXml/itemProps2.xml><?xml version="1.0" encoding="utf-8"?>
<ds:datastoreItem xmlns:ds="http://schemas.openxmlformats.org/officeDocument/2006/customXml" ds:itemID="{BF66889B-044B-4324-A4CC-7CBD0F6AC991}"/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775</Words>
  <Application>Microsoft Office PowerPoint</Application>
  <PresentationFormat>Laajakuva</PresentationFormat>
  <Paragraphs>180</Paragraphs>
  <Slides>30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Office-teema</vt:lpstr>
      <vt:lpstr>Teollinen puurakentaminen</vt:lpstr>
      <vt:lpstr>PowerPoint-esitys</vt:lpstr>
      <vt:lpstr>Rakennesuunnittelu</vt:lpstr>
      <vt:lpstr>PowerPoint-esitys</vt:lpstr>
      <vt:lpstr>Muuttuvan poikkileikkauksen palkit</vt:lpstr>
      <vt:lpstr>Muodot ja materiaalit</vt:lpstr>
      <vt:lpstr>Muodot ja materiaalit</vt:lpstr>
      <vt:lpstr>Muodot ja materiaalit</vt:lpstr>
      <vt:lpstr>Muodot ja materiaalit</vt:lpstr>
      <vt:lpstr>Muodot ja materiaalit</vt:lpstr>
      <vt:lpstr>Muodot ja materiaalit</vt:lpstr>
      <vt:lpstr>Mitoitus</vt:lpstr>
      <vt:lpstr>Mitoitus</vt:lpstr>
      <vt:lpstr>Mitoitus</vt:lpstr>
      <vt:lpstr>Mitoitus</vt:lpstr>
      <vt:lpstr>Mitoituksen erityispiirteitä</vt:lpstr>
      <vt:lpstr>Mitoituksen erityispiirteitä</vt:lpstr>
      <vt:lpstr>Mitoituksen erityispiirteitä</vt:lpstr>
      <vt:lpstr>Mahapalkki</vt:lpstr>
      <vt:lpstr>Mahapalkki</vt:lpstr>
      <vt:lpstr>Mahapalkki</vt:lpstr>
      <vt:lpstr>Mahapalkki</vt:lpstr>
      <vt:lpstr>Mahapalkki</vt:lpstr>
      <vt:lpstr>Mahapalkki</vt:lpstr>
      <vt:lpstr>Mahapalkki</vt:lpstr>
      <vt:lpstr>Mahapalkki</vt:lpstr>
      <vt:lpstr>Bumerangi- eli kaarevaharjapalkki</vt:lpstr>
      <vt:lpstr>Bumerangi- eli kaarevaharjapalkki</vt:lpstr>
      <vt:lpstr>Bumerangi- eli kaarevaharjapalkki</vt:lpstr>
      <vt:lpstr>Bumerangi- eli kaarevaharjapalkki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36</cp:revision>
  <dcterms:created xsi:type="dcterms:W3CDTF">2021-05-03T10:20:21Z</dcterms:created>
  <dcterms:modified xsi:type="dcterms:W3CDTF">2022-06-20T12:43:23Z</dcterms:modified>
</cp:coreProperties>
</file>