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48"/>
  </p:notesMasterIdLst>
  <p:handoutMasterIdLst>
    <p:handoutMasterId r:id="rId49"/>
  </p:handoutMasterIdLst>
  <p:sldIdLst>
    <p:sldId id="302" r:id="rId2"/>
    <p:sldId id="303" r:id="rId3"/>
    <p:sldId id="405" r:id="rId4"/>
    <p:sldId id="258" r:id="rId5"/>
    <p:sldId id="257" r:id="rId6"/>
    <p:sldId id="289" r:id="rId7"/>
    <p:sldId id="328" r:id="rId8"/>
    <p:sldId id="329" r:id="rId9"/>
    <p:sldId id="330" r:id="rId10"/>
    <p:sldId id="331" r:id="rId11"/>
    <p:sldId id="332" r:id="rId12"/>
    <p:sldId id="333" r:id="rId13"/>
    <p:sldId id="334" r:id="rId14"/>
    <p:sldId id="335" r:id="rId15"/>
    <p:sldId id="336" r:id="rId16"/>
    <p:sldId id="337" r:id="rId17"/>
    <p:sldId id="338" r:id="rId18"/>
    <p:sldId id="339" r:id="rId19"/>
    <p:sldId id="340" r:id="rId20"/>
    <p:sldId id="341" r:id="rId21"/>
    <p:sldId id="314" r:id="rId22"/>
    <p:sldId id="342" r:id="rId23"/>
    <p:sldId id="343" r:id="rId24"/>
    <p:sldId id="344" r:id="rId25"/>
    <p:sldId id="345" r:id="rId26"/>
    <p:sldId id="346" r:id="rId27"/>
    <p:sldId id="347" r:id="rId28"/>
    <p:sldId id="349" r:id="rId29"/>
    <p:sldId id="348" r:id="rId30"/>
    <p:sldId id="350" r:id="rId31"/>
    <p:sldId id="351" r:id="rId32"/>
    <p:sldId id="352" r:id="rId33"/>
    <p:sldId id="353" r:id="rId34"/>
    <p:sldId id="354" r:id="rId35"/>
    <p:sldId id="355" r:id="rId36"/>
    <p:sldId id="356" r:id="rId37"/>
    <p:sldId id="357" r:id="rId38"/>
    <p:sldId id="358" r:id="rId39"/>
    <p:sldId id="359" r:id="rId40"/>
    <p:sldId id="360" r:id="rId41"/>
    <p:sldId id="361" r:id="rId42"/>
    <p:sldId id="362" r:id="rId43"/>
    <p:sldId id="363" r:id="rId44"/>
    <p:sldId id="364" r:id="rId45"/>
    <p:sldId id="365" r:id="rId46"/>
    <p:sldId id="366" r:id="rId47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9357EFF-2651-4BF0-90E8-F4A47AC67FC6}" v="2" dt="2022-06-20T12:43:40.25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813" autoAdjust="0"/>
    <p:restoredTop sz="94660"/>
  </p:normalViewPr>
  <p:slideViewPr>
    <p:cSldViewPr snapToGrid="0">
      <p:cViewPr varScale="1">
        <p:scale>
          <a:sx n="160" d="100"/>
          <a:sy n="160" d="100"/>
        </p:scale>
        <p:origin x="432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90" d="100"/>
          <a:sy n="90" d="100"/>
        </p:scale>
        <p:origin x="420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customXml" Target="../customXml/item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Relationship Id="rId57" Type="http://schemas.openxmlformats.org/officeDocument/2006/relationships/customXml" Target="../customXml/item2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ilppa Iittiläinen" userId="f7572432-e0f1-4abb-81ed-7836843e2f2b" providerId="ADAL" clId="{C9357EFF-2651-4BF0-90E8-F4A47AC67FC6}"/>
    <pc:docChg chg="custSel addSld delSld modSld sldOrd">
      <pc:chgData name="Hilppa Iittiläinen" userId="f7572432-e0f1-4abb-81ed-7836843e2f2b" providerId="ADAL" clId="{C9357EFF-2651-4BF0-90E8-F4A47AC67FC6}" dt="2022-06-20T12:43:44.202" v="11" actId="478"/>
      <pc:docMkLst>
        <pc:docMk/>
      </pc:docMkLst>
      <pc:sldChg chg="modSp mod ord">
        <pc:chgData name="Hilppa Iittiläinen" userId="f7572432-e0f1-4abb-81ed-7836843e2f2b" providerId="ADAL" clId="{C9357EFF-2651-4BF0-90E8-F4A47AC67FC6}" dt="2022-06-16T10:31:58.343" v="10" actId="20577"/>
        <pc:sldMkLst>
          <pc:docMk/>
          <pc:sldMk cId="4283457452" sldId="258"/>
        </pc:sldMkLst>
        <pc:spChg chg="mod">
          <ac:chgData name="Hilppa Iittiläinen" userId="f7572432-e0f1-4abb-81ed-7836843e2f2b" providerId="ADAL" clId="{C9357EFF-2651-4BF0-90E8-F4A47AC67FC6}" dt="2022-06-16T10:31:58.343" v="10" actId="20577"/>
          <ac:spMkLst>
            <pc:docMk/>
            <pc:sldMk cId="4283457452" sldId="258"/>
            <ac:spMk id="41" creationId="{2D52FE4B-1BAF-42AF-A92E-E9C3C2B044EF}"/>
          </ac:spMkLst>
        </pc:spChg>
      </pc:sldChg>
      <pc:sldChg chg="add">
        <pc:chgData name="Hilppa Iittiläinen" userId="f7572432-e0f1-4abb-81ed-7836843e2f2b" providerId="ADAL" clId="{C9357EFF-2651-4BF0-90E8-F4A47AC67FC6}" dt="2022-06-16T10:31:51.412" v="0"/>
        <pc:sldMkLst>
          <pc:docMk/>
          <pc:sldMk cId="0" sldId="302"/>
        </pc:sldMkLst>
      </pc:sldChg>
      <pc:sldChg chg="delSp add mod">
        <pc:chgData name="Hilppa Iittiläinen" userId="f7572432-e0f1-4abb-81ed-7836843e2f2b" providerId="ADAL" clId="{C9357EFF-2651-4BF0-90E8-F4A47AC67FC6}" dt="2022-06-20T12:43:44.202" v="11" actId="478"/>
        <pc:sldMkLst>
          <pc:docMk/>
          <pc:sldMk cId="0" sldId="303"/>
        </pc:sldMkLst>
        <pc:spChg chg="del">
          <ac:chgData name="Hilppa Iittiläinen" userId="f7572432-e0f1-4abb-81ed-7836843e2f2b" providerId="ADAL" clId="{C9357EFF-2651-4BF0-90E8-F4A47AC67FC6}" dt="2022-06-20T12:43:44.202" v="11" actId="478"/>
          <ac:spMkLst>
            <pc:docMk/>
            <pc:sldMk cId="0" sldId="303"/>
            <ac:spMk id="2" creationId="{575C9D9C-ECC6-CDEF-0298-1C9A9A25EB21}"/>
          </ac:spMkLst>
        </pc:spChg>
      </pc:sldChg>
      <pc:sldChg chg="del">
        <pc:chgData name="Hilppa Iittiläinen" userId="f7572432-e0f1-4abb-81ed-7836843e2f2b" providerId="ADAL" clId="{C9357EFF-2651-4BF0-90E8-F4A47AC67FC6}" dt="2022-06-16T10:31:53.880" v="1" actId="47"/>
        <pc:sldMkLst>
          <pc:docMk/>
          <pc:sldMk cId="111385651" sldId="367"/>
        </pc:sldMkLst>
      </pc:sldChg>
      <pc:sldChg chg="add">
        <pc:chgData name="Hilppa Iittiläinen" userId="f7572432-e0f1-4abb-81ed-7836843e2f2b" providerId="ADAL" clId="{C9357EFF-2651-4BF0-90E8-F4A47AC67FC6}" dt="2022-06-16T10:31:51.412" v="0"/>
        <pc:sldMkLst>
          <pc:docMk/>
          <pc:sldMk cId="4171083754" sldId="405"/>
        </pc:sldMkLst>
      </pc:sldChg>
    </pc:docChg>
  </pc:docChgLst>
  <pc:docChgLst>
    <pc:chgData name="Hilppa Iittiläinen" userId="f7572432-e0f1-4abb-81ed-7836843e2f2b" providerId="ADAL" clId="{7B78B2A4-C98D-44DE-ACE6-964FA54F1C2B}"/>
    <pc:docChg chg="modSld">
      <pc:chgData name="Hilppa Iittiläinen" userId="f7572432-e0f1-4abb-81ed-7836843e2f2b" providerId="ADAL" clId="{7B78B2A4-C98D-44DE-ACE6-964FA54F1C2B}" dt="2022-05-27T11:55:26.337" v="41" actId="255"/>
      <pc:docMkLst>
        <pc:docMk/>
      </pc:docMkLst>
      <pc:sldChg chg="modSp mod">
        <pc:chgData name="Hilppa Iittiläinen" userId="f7572432-e0f1-4abb-81ed-7836843e2f2b" providerId="ADAL" clId="{7B78B2A4-C98D-44DE-ACE6-964FA54F1C2B}" dt="2022-05-27T11:54:31.127" v="31" actId="12"/>
        <pc:sldMkLst>
          <pc:docMk/>
          <pc:sldMk cId="4283457452" sldId="258"/>
        </pc:sldMkLst>
        <pc:spChg chg="mod">
          <ac:chgData name="Hilppa Iittiläinen" userId="f7572432-e0f1-4abb-81ed-7836843e2f2b" providerId="ADAL" clId="{7B78B2A4-C98D-44DE-ACE6-964FA54F1C2B}" dt="2022-05-27T11:54:31.127" v="31" actId="12"/>
          <ac:spMkLst>
            <pc:docMk/>
            <pc:sldMk cId="4283457452" sldId="258"/>
            <ac:spMk id="42" creationId="{0F03351A-45A8-4E38-8031-3419B30D115E}"/>
          </ac:spMkLst>
        </pc:spChg>
        <pc:spChg chg="mod">
          <ac:chgData name="Hilppa Iittiläinen" userId="f7572432-e0f1-4abb-81ed-7836843e2f2b" providerId="ADAL" clId="{7B78B2A4-C98D-44DE-ACE6-964FA54F1C2B}" dt="2022-05-27T11:54:26.444" v="24" actId="12"/>
          <ac:spMkLst>
            <pc:docMk/>
            <pc:sldMk cId="4283457452" sldId="258"/>
            <ac:spMk id="43" creationId="{DD88DD0C-A6ED-4711-904E-C56B6E4F5DD5}"/>
          </ac:spMkLst>
        </pc:spChg>
      </pc:sldChg>
      <pc:sldChg chg="modSp mod">
        <pc:chgData name="Hilppa Iittiläinen" userId="f7572432-e0f1-4abb-81ed-7836843e2f2b" providerId="ADAL" clId="{7B78B2A4-C98D-44DE-ACE6-964FA54F1C2B}" dt="2022-05-27T11:54:37.709" v="32" actId="20577"/>
        <pc:sldMkLst>
          <pc:docMk/>
          <pc:sldMk cId="1850027134" sldId="328"/>
        </pc:sldMkLst>
        <pc:spChg chg="mod">
          <ac:chgData name="Hilppa Iittiläinen" userId="f7572432-e0f1-4abb-81ed-7836843e2f2b" providerId="ADAL" clId="{7B78B2A4-C98D-44DE-ACE6-964FA54F1C2B}" dt="2022-05-27T11:54:37.709" v="32" actId="20577"/>
          <ac:spMkLst>
            <pc:docMk/>
            <pc:sldMk cId="1850027134" sldId="328"/>
            <ac:spMk id="13" creationId="{19FC7BE5-DE3D-4561-97EB-848C6C4B93D0}"/>
          </ac:spMkLst>
        </pc:spChg>
      </pc:sldChg>
      <pc:sldChg chg="modSp mod">
        <pc:chgData name="Hilppa Iittiläinen" userId="f7572432-e0f1-4abb-81ed-7836843e2f2b" providerId="ADAL" clId="{7B78B2A4-C98D-44DE-ACE6-964FA54F1C2B}" dt="2022-05-27T11:54:43.816" v="33" actId="20577"/>
        <pc:sldMkLst>
          <pc:docMk/>
          <pc:sldMk cId="1178431442" sldId="329"/>
        </pc:sldMkLst>
        <pc:spChg chg="mod">
          <ac:chgData name="Hilppa Iittiläinen" userId="f7572432-e0f1-4abb-81ed-7836843e2f2b" providerId="ADAL" clId="{7B78B2A4-C98D-44DE-ACE6-964FA54F1C2B}" dt="2022-05-27T11:54:43.816" v="33" actId="20577"/>
          <ac:spMkLst>
            <pc:docMk/>
            <pc:sldMk cId="1178431442" sldId="329"/>
            <ac:spMk id="13" creationId="{19FC7BE5-DE3D-4561-97EB-848C6C4B93D0}"/>
          </ac:spMkLst>
        </pc:spChg>
      </pc:sldChg>
      <pc:sldChg chg="modSp mod">
        <pc:chgData name="Hilppa Iittiläinen" userId="f7572432-e0f1-4abb-81ed-7836843e2f2b" providerId="ADAL" clId="{7B78B2A4-C98D-44DE-ACE6-964FA54F1C2B}" dt="2022-05-27T11:54:52.841" v="34" actId="20577"/>
        <pc:sldMkLst>
          <pc:docMk/>
          <pc:sldMk cId="562361458" sldId="330"/>
        </pc:sldMkLst>
        <pc:spChg chg="mod">
          <ac:chgData name="Hilppa Iittiläinen" userId="f7572432-e0f1-4abb-81ed-7836843e2f2b" providerId="ADAL" clId="{7B78B2A4-C98D-44DE-ACE6-964FA54F1C2B}" dt="2022-05-27T11:54:52.841" v="34" actId="20577"/>
          <ac:spMkLst>
            <pc:docMk/>
            <pc:sldMk cId="562361458" sldId="330"/>
            <ac:spMk id="13" creationId="{19FC7BE5-DE3D-4561-97EB-848C6C4B93D0}"/>
          </ac:spMkLst>
        </pc:spChg>
      </pc:sldChg>
      <pc:sldChg chg="modSp mod">
        <pc:chgData name="Hilppa Iittiläinen" userId="f7572432-e0f1-4abb-81ed-7836843e2f2b" providerId="ADAL" clId="{7B78B2A4-C98D-44DE-ACE6-964FA54F1C2B}" dt="2022-05-27T11:55:03.515" v="36" actId="20577"/>
        <pc:sldMkLst>
          <pc:docMk/>
          <pc:sldMk cId="2458067141" sldId="332"/>
        </pc:sldMkLst>
        <pc:spChg chg="mod">
          <ac:chgData name="Hilppa Iittiläinen" userId="f7572432-e0f1-4abb-81ed-7836843e2f2b" providerId="ADAL" clId="{7B78B2A4-C98D-44DE-ACE6-964FA54F1C2B}" dt="2022-05-27T11:55:03.515" v="36" actId="20577"/>
          <ac:spMkLst>
            <pc:docMk/>
            <pc:sldMk cId="2458067141" sldId="332"/>
            <ac:spMk id="13" creationId="{19FC7BE5-DE3D-4561-97EB-848C6C4B93D0}"/>
          </ac:spMkLst>
        </pc:spChg>
      </pc:sldChg>
      <pc:sldChg chg="modSp mod">
        <pc:chgData name="Hilppa Iittiläinen" userId="f7572432-e0f1-4abb-81ed-7836843e2f2b" providerId="ADAL" clId="{7B78B2A4-C98D-44DE-ACE6-964FA54F1C2B}" dt="2022-05-27T11:55:26.337" v="41" actId="255"/>
        <pc:sldMkLst>
          <pc:docMk/>
          <pc:sldMk cId="707006133" sldId="335"/>
        </pc:sldMkLst>
        <pc:spChg chg="mod">
          <ac:chgData name="Hilppa Iittiläinen" userId="f7572432-e0f1-4abb-81ed-7836843e2f2b" providerId="ADAL" clId="{7B78B2A4-C98D-44DE-ACE6-964FA54F1C2B}" dt="2022-05-27T11:55:26.337" v="41" actId="255"/>
          <ac:spMkLst>
            <pc:docMk/>
            <pc:sldMk cId="707006133" sldId="335"/>
            <ac:spMk id="13" creationId="{19FC7BE5-DE3D-4561-97EB-848C6C4B93D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90489765-C3E2-4CB7-B84D-62CF613C36E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D3FC0F54-AC4C-412C-881B-280C57D7F7A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EEA080-1C04-4D49-9169-DE53E8619FEC}" type="datetimeFigureOut">
              <a:rPr lang="fi-FI" smtClean="0"/>
              <a:t>20.6.2022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99E0362F-CB3A-4774-B2D6-7578853360E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67E363F0-F99E-432A-8847-8DBA923B7F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82DFC3-AE31-4F42-9C5D-03354C3C795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135259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1F00A7-F681-42B1-969F-0E5F86B66BBE}" type="datetimeFigureOut">
              <a:rPr lang="fi-FI" smtClean="0"/>
              <a:t>20.6.2022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8328E5-66FA-4DD6-A089-E9039BCA9F6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4931056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2a037aa8e9_0_18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g12a037aa8e9_0_1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2a037aa8e9_0_9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g12a037aa8e9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DF2A059D-C586-417B-8831-0D0DFF7C956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1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94CFCD-D8C0-4AE5-9A4C-6FE5207957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27477"/>
            <a:ext cx="9144000" cy="2387600"/>
          </a:xfrm>
        </p:spPr>
        <p:txBody>
          <a:bodyPr anchor="b"/>
          <a:lstStyle>
            <a:lvl1pPr algn="ctr">
              <a:defRPr sz="6000" b="1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DA727E47-A531-437C-8191-1722EA7805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>
                    <a:lumMod val="9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 dirty="0"/>
              <a:t>Muokkaa alaotsikon perustyyliä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30644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D4ABB6E6-80E7-4795-8FB7-A45506C015D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672"/>
            <a:ext cx="12190800" cy="6858669"/>
          </a:xfrm>
          <a:prstGeom prst="rect">
            <a:avLst/>
          </a:prstGeom>
        </p:spPr>
      </p:pic>
      <p:sp>
        <p:nvSpPr>
          <p:cNvPr id="13" name="Otsikko 1">
            <a:extLst>
              <a:ext uri="{FF2B5EF4-FFF2-40B4-BE49-F238E27FC236}">
                <a16:creationId xmlns:a16="http://schemas.microsoft.com/office/drawing/2014/main" id="{7EFAA9E4-7BF1-498D-A750-C2486ADE71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223" y="2268899"/>
            <a:ext cx="4023167" cy="2320202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4" name="Sisällön paikkamerkki 2">
            <a:extLst>
              <a:ext uri="{FF2B5EF4-FFF2-40B4-BE49-F238E27FC236}">
                <a16:creationId xmlns:a16="http://schemas.microsoft.com/office/drawing/2014/main" id="{789F871C-5B32-4176-87E9-0EA8F2E332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53352"/>
            <a:ext cx="5791200" cy="5130759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0CA858E3-9A41-42CA-AF6F-8BFE425C7D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65CAA36D-5BE1-48E7-A2CD-96DE10616D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149243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uva 1">
            <a:extLst>
              <a:ext uri="{FF2B5EF4-FFF2-40B4-BE49-F238E27FC236}">
                <a16:creationId xmlns:a16="http://schemas.microsoft.com/office/drawing/2014/main" id="{7F7A83F2-C17F-4AFA-A8EA-D2171A420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69"/>
            <a:ext cx="12190800" cy="6858669"/>
          </a:xfrm>
          <a:prstGeom prst="rect">
            <a:avLst/>
          </a:prstGeom>
        </p:spPr>
      </p:pic>
      <p:sp>
        <p:nvSpPr>
          <p:cNvPr id="3" name="Otsikko 1">
            <a:extLst>
              <a:ext uri="{FF2B5EF4-FFF2-40B4-BE49-F238E27FC236}">
                <a16:creationId xmlns:a16="http://schemas.microsoft.com/office/drawing/2014/main" id="{BF6216C1-3290-4DC7-B9B6-C29671B8BA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52064" y="2662439"/>
            <a:ext cx="11465688" cy="1261379"/>
          </a:xfrm>
        </p:spPr>
        <p:txBody>
          <a:bodyPr/>
          <a:lstStyle>
            <a:lvl1pPr algn="ctr">
              <a:defRPr/>
            </a:lvl1pPr>
          </a:lstStyle>
          <a:p>
            <a:r>
              <a:rPr lang="fi-FI" dirty="0"/>
              <a:t>Kiitos!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66470317-F7CE-4B32-BC8A-5191CE9B43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5069" y="5288163"/>
            <a:ext cx="7609730" cy="732361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</p:spTree>
    <p:extLst>
      <p:ext uri="{BB962C8B-B14F-4D97-AF65-F5344CB8AC3E}">
        <p14:creationId xmlns:p14="http://schemas.microsoft.com/office/powerpoint/2010/main" val="1004592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Kuva 7">
            <a:extLst>
              <a:ext uri="{FF2B5EF4-FFF2-40B4-BE49-F238E27FC236}">
                <a16:creationId xmlns:a16="http://schemas.microsoft.com/office/drawing/2014/main" id="{3CE2D92E-2F5F-4B50-806A-483303F929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99" y="-669"/>
            <a:ext cx="12190800" cy="6858668"/>
          </a:xfrm>
          <a:prstGeom prst="rect">
            <a:avLst/>
          </a:prstGeom>
        </p:spPr>
      </p:pic>
      <p:sp>
        <p:nvSpPr>
          <p:cNvPr id="9" name="Otsikko 1">
            <a:extLst>
              <a:ext uri="{FF2B5EF4-FFF2-40B4-BE49-F238E27FC236}">
                <a16:creationId xmlns:a16="http://schemas.microsoft.com/office/drawing/2014/main" id="{0CF2A160-ECA0-4F94-88E0-76860DE317C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1073426"/>
            <a:ext cx="11497493" cy="137557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Värikoodit</a:t>
            </a:r>
          </a:p>
        </p:txBody>
      </p:sp>
    </p:spTree>
    <p:extLst>
      <p:ext uri="{BB962C8B-B14F-4D97-AF65-F5344CB8AC3E}">
        <p14:creationId xmlns:p14="http://schemas.microsoft.com/office/powerpoint/2010/main" val="23671940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6400571-BECA-44B4-8686-44F32B8A67C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8"/>
          </a:xfrm>
          <a:prstGeom prst="rect">
            <a:avLst/>
          </a:prstGeom>
        </p:spPr>
      </p:pic>
      <p:sp>
        <p:nvSpPr>
          <p:cNvPr id="7" name="Otsikko 1">
            <a:extLst>
              <a:ext uri="{FF2B5EF4-FFF2-40B4-BE49-F238E27FC236}">
                <a16:creationId xmlns:a16="http://schemas.microsoft.com/office/drawing/2014/main" id="{09AECF0B-3C84-48E1-8D64-C70074B0650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lisäät juoksevan otsikon</a:t>
            </a: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DAAC86D1-9FFA-4ABA-A3E4-EB6CFBEDCB4A}"/>
              </a:ext>
            </a:extLst>
          </p:cNvPr>
          <p:cNvSpPr txBox="1"/>
          <p:nvPr userDrawn="1"/>
        </p:nvSpPr>
        <p:spPr>
          <a:xfrm>
            <a:off x="6466399" y="2677804"/>
            <a:ext cx="60946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fi-FI" dirty="0"/>
              <a:t>Valitse ylävalikosta ”Lisää” -&gt; ”Ylä- ja alatunniste”</a:t>
            </a: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665134CF-E4EB-4F40-BECF-764969EE4026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avautuvasta valikosta alatunniste-kohtaa.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Kirjoita kenttään esityksen otsikko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lopuksi ”Käytä kaikissa”.</a:t>
            </a:r>
          </a:p>
        </p:txBody>
      </p:sp>
    </p:spTree>
    <p:extLst>
      <p:ext uri="{BB962C8B-B14F-4D97-AF65-F5344CB8AC3E}">
        <p14:creationId xmlns:p14="http://schemas.microsoft.com/office/powerpoint/2010/main" val="294747448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Kuva 5">
            <a:extLst>
              <a:ext uri="{FF2B5EF4-FFF2-40B4-BE49-F238E27FC236}">
                <a16:creationId xmlns:a16="http://schemas.microsoft.com/office/drawing/2014/main" id="{19B8E77C-53BE-4B03-87E5-CDB79B97828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00" y="-669"/>
            <a:ext cx="12190798" cy="6858667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E4686C9F-28C4-4048-8CE1-A93B9FEB68B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47253" y="677648"/>
            <a:ext cx="11497493" cy="1200646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fi-FI" dirty="0"/>
              <a:t>Näin valitset haluamasi diapohjan</a:t>
            </a:r>
          </a:p>
        </p:txBody>
      </p:sp>
      <p:sp>
        <p:nvSpPr>
          <p:cNvPr id="7" name="Tekstiruutu 6">
            <a:extLst>
              <a:ext uri="{FF2B5EF4-FFF2-40B4-BE49-F238E27FC236}">
                <a16:creationId xmlns:a16="http://schemas.microsoft.com/office/drawing/2014/main" id="{620D10FC-B4BD-4EEB-9676-4991423D75C3}"/>
              </a:ext>
            </a:extLst>
          </p:cNvPr>
          <p:cNvSpPr txBox="1"/>
          <p:nvPr userDrawn="1"/>
        </p:nvSpPr>
        <p:spPr>
          <a:xfrm>
            <a:off x="6535120" y="4753567"/>
            <a:ext cx="53765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Klikkaa </a:t>
            </a:r>
            <a:r>
              <a:rPr lang="fi-FI" dirty="0" err="1"/>
              <a:t>haluaamasi</a:t>
            </a:r>
            <a:r>
              <a:rPr lang="fi-FI" dirty="0"/>
              <a:t> diaa hiiren oikealla näppäimellä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</a:t>
            </a:r>
            <a:r>
              <a:rPr lang="fi-FI" dirty="0" err="1"/>
              <a:t>valikosto</a:t>
            </a:r>
            <a:r>
              <a:rPr lang="fi-FI" dirty="0"/>
              <a:t> ”Asettelu”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fi-FI" dirty="0"/>
              <a:t>Valitse haluamasi diapohja</a:t>
            </a:r>
          </a:p>
        </p:txBody>
      </p:sp>
    </p:spTree>
    <p:extLst>
      <p:ext uri="{BB962C8B-B14F-4D97-AF65-F5344CB8AC3E}">
        <p14:creationId xmlns:p14="http://schemas.microsoft.com/office/powerpoint/2010/main" val="389933742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ukautettu asettelu">
  <p:cSld name="7_Mukautettu asettelu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oogle Shape;23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Google Shape;24;p50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25" name="Google Shape;25;p50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50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7" name="Google Shape;27;p50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035" cy="3096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pic>
        <p:nvPicPr>
          <p:cNvPr id="28" name="Google Shape;28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326130" y="5598342"/>
            <a:ext cx="1674832" cy="297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50" descr="Kuva, joka sisältää kohteen teksti, clipart-kuva&#10;&#10;Kuvaus luotu automaattisesti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280942" y="5508229"/>
            <a:ext cx="387480" cy="38748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50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lvl="1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lvl="2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lvl="3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lvl="4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lvl="5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lvl="6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lvl="7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lvl="8" indent="0" algn="ctr">
              <a:spcBef>
                <a:spcPts val="0"/>
              </a:spcBef>
              <a:buNone/>
              <a:defRPr sz="14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i-FI"/>
              <a:t>‹#›</a:t>
            </a:fld>
            <a:endParaRPr/>
          </a:p>
        </p:txBody>
      </p:sp>
      <p:sp>
        <p:nvSpPr>
          <p:cNvPr id="31" name="Google Shape;31;p50"/>
          <p:cNvSpPr txBox="1">
            <a:spLocks noGrp="1"/>
          </p:cNvSpPr>
          <p:nvPr>
            <p:ph type="ft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fi-FI"/>
              <a:t>Rakennesuunnittelu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1190330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9364444A-81A7-46A1-8DCD-455F63D357B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3" cy="6858670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6AB345FF-E6C8-4EFA-9FCD-612F79EDC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5289" y="2672413"/>
            <a:ext cx="11553959" cy="1255532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30329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uva 19">
            <a:extLst>
              <a:ext uri="{FF2B5EF4-FFF2-40B4-BE49-F238E27FC236}">
                <a16:creationId xmlns:a16="http://schemas.microsoft.com/office/drawing/2014/main" id="{8F8489F7-2C61-4981-BABE-1BAB735182F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70"/>
          </a:xfrm>
          <a:prstGeom prst="rect">
            <a:avLst/>
          </a:prstGeom>
        </p:spPr>
      </p:pic>
      <p:sp>
        <p:nvSpPr>
          <p:cNvPr id="14" name="Tekstin paikkamerkki 2">
            <a:extLst>
              <a:ext uri="{FF2B5EF4-FFF2-40B4-BE49-F238E27FC236}">
                <a16:creationId xmlns:a16="http://schemas.microsoft.com/office/drawing/2014/main" id="{AC2777D5-7557-4052-9FE7-F6E167878EA3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749365" y="963559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Tekijät</a:t>
            </a:r>
          </a:p>
        </p:txBody>
      </p:sp>
      <p:sp>
        <p:nvSpPr>
          <p:cNvPr id="15" name="Sisällön paikkamerkki 3">
            <a:extLst>
              <a:ext uri="{FF2B5EF4-FFF2-40B4-BE49-F238E27FC236}">
                <a16:creationId xmlns:a16="http://schemas.microsoft.com/office/drawing/2014/main" id="{2F36C328-7FFC-4E11-A975-AE5BA565F3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05064" y="1706422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7" name="Sisällön paikkamerkki 5">
            <a:extLst>
              <a:ext uri="{FF2B5EF4-FFF2-40B4-BE49-F238E27FC236}">
                <a16:creationId xmlns:a16="http://schemas.microsoft.com/office/drawing/2014/main" id="{6199C634-53E2-4609-A047-4469D26FA2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85234" y="1706422"/>
            <a:ext cx="5183188" cy="3684588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</a:t>
            </a:r>
            <a:r>
              <a:rPr lang="fi-FI" dirty="0" err="1"/>
              <a:t>tasow</a:t>
            </a:r>
            <a:endParaRPr lang="fi-FI" dirty="0"/>
          </a:p>
        </p:txBody>
      </p:sp>
      <p:sp>
        <p:nvSpPr>
          <p:cNvPr id="18" name="Tekstin paikkamerkki 2">
            <a:extLst>
              <a:ext uri="{FF2B5EF4-FFF2-40B4-BE49-F238E27FC236}">
                <a16:creationId xmlns:a16="http://schemas.microsoft.com/office/drawing/2014/main" id="{07FEA2E7-46E0-4FBF-A265-4BF8327701EC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457613" y="959551"/>
            <a:ext cx="3737035" cy="30965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dirty="0"/>
              <a:t>Lisätietoa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84FF529-9012-499B-BAEB-BA8742833EB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130" y="5598342"/>
            <a:ext cx="1674832" cy="297367"/>
          </a:xfrm>
          <a:prstGeom prst="rect">
            <a:avLst/>
          </a:prstGeom>
        </p:spPr>
      </p:pic>
      <p:pic>
        <p:nvPicPr>
          <p:cNvPr id="6" name="Kuva 5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20D648A0-8630-4CD4-9C9B-5BBF4098690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0942" y="5508229"/>
            <a:ext cx="387480" cy="387480"/>
          </a:xfrm>
          <a:prstGeom prst="rect">
            <a:avLst/>
          </a:prstGeom>
        </p:spPr>
      </p:pic>
      <p:sp>
        <p:nvSpPr>
          <p:cNvPr id="19" name="Dian numeron paikkamerkki 5">
            <a:extLst>
              <a:ext uri="{FF2B5EF4-FFF2-40B4-BE49-F238E27FC236}">
                <a16:creationId xmlns:a16="http://schemas.microsoft.com/office/drawing/2014/main" id="{7FFA6D06-1A67-4140-B430-D6EA905ED6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23" name="Alatunnisteen paikkamerkki 4">
            <a:extLst>
              <a:ext uri="{FF2B5EF4-FFF2-40B4-BE49-F238E27FC236}">
                <a16:creationId xmlns:a16="http://schemas.microsoft.com/office/drawing/2014/main" id="{0FFF0871-DF73-4D8E-8F62-6ACBBC300C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855565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1">
            <a:extLst>
              <a:ext uri="{FF2B5EF4-FFF2-40B4-BE49-F238E27FC236}">
                <a16:creationId xmlns:a16="http://schemas.microsoft.com/office/drawing/2014/main" id="{3D379838-E477-4BD5-A3F3-E59CF427A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7" name="Sisällön paikkamerkki 2">
            <a:extLst>
              <a:ext uri="{FF2B5EF4-FFF2-40B4-BE49-F238E27FC236}">
                <a16:creationId xmlns:a16="http://schemas.microsoft.com/office/drawing/2014/main" id="{A3CE7D94-2E58-4994-ADBC-9E302C739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fi-FI" dirty="0"/>
              <a:t>Muokkaa tekstin perustyylejä napsauttamalla</a:t>
            </a:r>
          </a:p>
          <a:p>
            <a:pPr lvl="1"/>
            <a:r>
              <a:rPr lang="fi-FI" dirty="0"/>
              <a:t>toinen taso</a:t>
            </a:r>
          </a:p>
          <a:p>
            <a:pPr lvl="2"/>
            <a:r>
              <a:rPr lang="fi-FI" dirty="0"/>
              <a:t>kolmas taso</a:t>
            </a:r>
          </a:p>
          <a:p>
            <a:pPr lvl="3"/>
            <a:r>
              <a:rPr lang="fi-FI" dirty="0"/>
              <a:t>neljäs taso</a:t>
            </a:r>
          </a:p>
          <a:p>
            <a:pPr lvl="4"/>
            <a:r>
              <a:rPr lang="fi-FI" dirty="0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6062E1E1-D3D4-4C3A-8945-CA3768E6BB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98F5F651-3EDA-4788-8C5D-6AD1266F12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1676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>
            <a:extLst>
              <a:ext uri="{FF2B5EF4-FFF2-40B4-BE49-F238E27FC236}">
                <a16:creationId xmlns:a16="http://schemas.microsoft.com/office/drawing/2014/main" id="{298B5277-0C43-4164-ADE9-2CB623E6FF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CF3F5E64-265E-4730-8D61-D3177CC285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Sisällön paikkamerkki 3">
            <a:extLst>
              <a:ext uri="{FF2B5EF4-FFF2-40B4-BE49-F238E27FC236}">
                <a16:creationId xmlns:a16="http://schemas.microsoft.com/office/drawing/2014/main" id="{3E05789F-091C-4863-A174-9C06589ADD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520A203E-5D40-4463-B04D-758ABC6402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3CA6FF5C-33B0-45AE-9250-D02F26578C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404841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CA792F92-A30E-47FD-B22F-08B8D05B1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13" name="Tekstin paikkamerkki 2">
            <a:extLst>
              <a:ext uri="{FF2B5EF4-FFF2-40B4-BE49-F238E27FC236}">
                <a16:creationId xmlns:a16="http://schemas.microsoft.com/office/drawing/2014/main" id="{2410F679-4B63-4122-A718-3CE9462C5F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4" name="Sisällön paikkamerkki 3">
            <a:extLst>
              <a:ext uri="{FF2B5EF4-FFF2-40B4-BE49-F238E27FC236}">
                <a16:creationId xmlns:a16="http://schemas.microsoft.com/office/drawing/2014/main" id="{72AD8AE3-83B0-429A-956A-7663EFCDDC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5" name="Tekstin paikkamerkki 4">
            <a:extLst>
              <a:ext uri="{FF2B5EF4-FFF2-40B4-BE49-F238E27FC236}">
                <a16:creationId xmlns:a16="http://schemas.microsoft.com/office/drawing/2014/main" id="{421AE9D4-82CD-4420-9431-8BBBDF5917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6" name="Sisällön paikkamerkki 5">
            <a:extLst>
              <a:ext uri="{FF2B5EF4-FFF2-40B4-BE49-F238E27FC236}">
                <a16:creationId xmlns:a16="http://schemas.microsoft.com/office/drawing/2014/main" id="{BF0C3A42-0C0C-4B17-B972-36379CE6242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10" name="Dian numeron paikkamerkki 5">
            <a:extLst>
              <a:ext uri="{FF2B5EF4-FFF2-40B4-BE49-F238E27FC236}">
                <a16:creationId xmlns:a16="http://schemas.microsoft.com/office/drawing/2014/main" id="{507FA6C4-DB4F-45CB-A8F2-6B5E8473D4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1" name="Alatunnisteen paikkamerkki 4">
            <a:extLst>
              <a:ext uri="{FF2B5EF4-FFF2-40B4-BE49-F238E27FC236}">
                <a16:creationId xmlns:a16="http://schemas.microsoft.com/office/drawing/2014/main" id="{37F2208A-C131-40D2-A03D-9247EAC62A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83147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Mukautettu asette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">
            <a:extLst>
              <a:ext uri="{FF2B5EF4-FFF2-40B4-BE49-F238E27FC236}">
                <a16:creationId xmlns:a16="http://schemas.microsoft.com/office/drawing/2014/main" id="{6F043E34-EDCF-4E3B-B99F-FA6241BF86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3" name="Kuvan paikkamerkki 2">
            <a:extLst>
              <a:ext uri="{FF2B5EF4-FFF2-40B4-BE49-F238E27FC236}">
                <a16:creationId xmlns:a16="http://schemas.microsoft.com/office/drawing/2014/main" id="{5F442498-0D6B-4627-B2E4-9B451C16D1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14" name="Tekstin paikkamerkki 3">
            <a:extLst>
              <a:ext uri="{FF2B5EF4-FFF2-40B4-BE49-F238E27FC236}">
                <a16:creationId xmlns:a16="http://schemas.microsoft.com/office/drawing/2014/main" id="{C5F70F69-AD34-40CE-9B8E-82EC2C6E9B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 dirty="0"/>
              <a:t>Muokkaa tekstin perustyylejä napsauttamalla</a:t>
            </a:r>
          </a:p>
        </p:txBody>
      </p:sp>
      <p:sp>
        <p:nvSpPr>
          <p:cNvPr id="15" name="Dian numeron paikkamerkki 5">
            <a:extLst>
              <a:ext uri="{FF2B5EF4-FFF2-40B4-BE49-F238E27FC236}">
                <a16:creationId xmlns:a16="http://schemas.microsoft.com/office/drawing/2014/main" id="{5CF24820-87DF-4D33-AF12-1E3F14E70D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6" name="Alatunnisteen paikkamerkki 4">
            <a:extLst>
              <a:ext uri="{FF2B5EF4-FFF2-40B4-BE49-F238E27FC236}">
                <a16:creationId xmlns:a16="http://schemas.microsoft.com/office/drawing/2014/main" id="{7A5D4779-3C2F-4969-AF7D-ADC05B66C6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060201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ian numeron paikkamerkki 5">
            <a:extLst>
              <a:ext uri="{FF2B5EF4-FFF2-40B4-BE49-F238E27FC236}">
                <a16:creationId xmlns:a16="http://schemas.microsoft.com/office/drawing/2014/main" id="{3F876F5B-74AB-4F09-91AD-E1C72CA647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7" name="Alatunnisteen paikkamerkki 4">
            <a:extLst>
              <a:ext uri="{FF2B5EF4-FFF2-40B4-BE49-F238E27FC236}">
                <a16:creationId xmlns:a16="http://schemas.microsoft.com/office/drawing/2014/main" id="{3123CB8B-324C-4854-BD45-82408E221C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975190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Kuvan paikkamerkki 2">
            <a:extLst>
              <a:ext uri="{FF2B5EF4-FFF2-40B4-BE49-F238E27FC236}">
                <a16:creationId xmlns:a16="http://schemas.microsoft.com/office/drawing/2014/main" id="{B79D8567-472F-4C91-9A91-1E967E7874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838199" y="992187"/>
            <a:ext cx="10595777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11" name="Dian numeron paikkamerkki 5">
            <a:extLst>
              <a:ext uri="{FF2B5EF4-FFF2-40B4-BE49-F238E27FC236}">
                <a16:creationId xmlns:a16="http://schemas.microsoft.com/office/drawing/2014/main" id="{2042AE1A-5ABC-4B8D-B394-5BBBF8954C5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  <p:sp>
        <p:nvSpPr>
          <p:cNvPr id="12" name="Alatunnisteen paikkamerkki 4">
            <a:extLst>
              <a:ext uri="{FF2B5EF4-FFF2-40B4-BE49-F238E27FC236}">
                <a16:creationId xmlns:a16="http://schemas.microsoft.com/office/drawing/2014/main" id="{655B127D-3E2A-4C24-B9FC-E3BBD173AF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94194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Kuva 6">
            <a:extLst>
              <a:ext uri="{FF2B5EF4-FFF2-40B4-BE49-F238E27FC236}">
                <a16:creationId xmlns:a16="http://schemas.microsoft.com/office/drawing/2014/main" id="{FEEFE603-17B0-4B41-B810-39A18F3163D9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-672"/>
            <a:ext cx="12190802" cy="6858669"/>
          </a:xfrm>
          <a:prstGeom prst="rect">
            <a:avLst/>
          </a:prstGeom>
        </p:spPr>
      </p:pic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D350126-2E3D-44CE-BB17-62EAC45DB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D0CD7825-6BA7-4852-B5E0-624841714B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77CB3238-5337-4E6A-9192-E88168F7C0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3491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i-FI"/>
              <a:t>Rakennesuunnittelu</a:t>
            </a:r>
            <a:endParaRPr lang="fi-FI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61EA3C3-95EB-4005-A0A6-66B41BFD70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044362" y="182562"/>
            <a:ext cx="644055" cy="38198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>
                <a:solidFill>
                  <a:schemeClr val="bg1"/>
                </a:solidFill>
              </a:defRPr>
            </a:lvl1pPr>
          </a:lstStyle>
          <a:p>
            <a:fld id="{B338A197-4EA2-4D23-935D-0DB0ED09FF0F}" type="slidenum">
              <a:rPr lang="fi-FI" smtClean="0"/>
              <a:pPr/>
              <a:t>‹#›</a:t>
            </a:fld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005451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0" r:id="rId3"/>
    <p:sldLayoutId id="2147483661" r:id="rId4"/>
    <p:sldLayoutId id="2147483662" r:id="rId5"/>
    <p:sldLayoutId id="2147483664" r:id="rId6"/>
    <p:sldLayoutId id="2147483663" r:id="rId7"/>
    <p:sldLayoutId id="2147483651" r:id="rId8"/>
    <p:sldLayoutId id="2147483652" r:id="rId9"/>
    <p:sldLayoutId id="2147483654" r:id="rId10"/>
    <p:sldLayoutId id="2147483655" r:id="rId11"/>
    <p:sldLayoutId id="2147483656" r:id="rId12"/>
    <p:sldLayoutId id="2147483665" r:id="rId13"/>
    <p:sldLayoutId id="2147483666" r:id="rId14"/>
    <p:sldLayoutId id="2147483667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g12a037aa8e9_0_180" descr="Kuva, joka sisältää kohteen teksti, puutavara&#10;&#10;Kuvaus luotu automaattisest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5289" y="313562"/>
            <a:ext cx="11541420" cy="5744338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g12a037aa8e9_0_180"/>
          <p:cNvSpPr txBox="1">
            <a:spLocks noGrp="1"/>
          </p:cNvSpPr>
          <p:nvPr>
            <p:ph type="ctrTitle"/>
          </p:nvPr>
        </p:nvSpPr>
        <p:spPr>
          <a:xfrm>
            <a:off x="1524000" y="1527477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6000"/>
              <a:buFont typeface="Calibri"/>
              <a:buNone/>
            </a:pPr>
            <a:r>
              <a:rPr lang="fi-FI"/>
              <a:t>Teollinen puurakentaminen</a:t>
            </a:r>
            <a:endParaRPr/>
          </a:p>
        </p:txBody>
      </p:sp>
      <p:sp>
        <p:nvSpPr>
          <p:cNvPr id="73" name="Google Shape;73;g12a037aa8e9_0_180"/>
          <p:cNvSpPr txBox="1">
            <a:spLocks noGrp="1"/>
          </p:cNvSpPr>
          <p:nvPr>
            <p:ph type="subTitle" idx="1"/>
          </p:nvPr>
        </p:nvSpPr>
        <p:spPr>
          <a:xfrm>
            <a:off x="1524000" y="4007152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Opetusmateriaalia teollisen puurakentamisen koulutukseen</a:t>
            </a:r>
            <a:endParaRPr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2400"/>
              <a:buNone/>
            </a:pPr>
            <a:r>
              <a:rPr lang="fi-FI"/>
              <a:t>2022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Tappivaarnaristikot</a:t>
            </a:r>
          </a:p>
        </p:txBody>
      </p:sp>
      <p:sp>
        <p:nvSpPr>
          <p:cNvPr id="13" name="Sisällön paikkamerkki 12">
            <a:extLst>
              <a:ext uri="{FF2B5EF4-FFF2-40B4-BE49-F238E27FC236}">
                <a16:creationId xmlns:a16="http://schemas.microsoft.com/office/drawing/2014/main" id="{19FC7BE5-DE3D-4561-97EB-848C6C4B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5721991" cy="382703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Tappivaarna </a:t>
            </a:r>
            <a:r>
              <a:rPr lang="fi-FI" altLang="fi-FI" b="1" dirty="0" err="1">
                <a:solidFill>
                  <a:schemeClr val="tx2"/>
                </a:solidFill>
                <a:latin typeface="Calibri" panose="020F0502020204030204" pitchFamily="34" charset="0"/>
              </a:rPr>
              <a:t>vs</a:t>
            </a: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 pultti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Liitosryhmät ovat pienempiä, koska liitososissa tarkka sovitus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Liitos helppo palosuojata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Liitos yleensä aika huomaamaton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Suora puikko on halvempi kuin pultti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fi-FI" altLang="fi-FI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10</a:t>
            </a:fld>
            <a:endParaRPr lang="fi-FI" dirty="0"/>
          </a:p>
        </p:txBody>
      </p:sp>
      <p:pic>
        <p:nvPicPr>
          <p:cNvPr id="5" name="Kuva 3">
            <a:extLst>
              <a:ext uri="{FF2B5EF4-FFF2-40B4-BE49-F238E27FC236}">
                <a16:creationId xmlns:a16="http://schemas.microsoft.com/office/drawing/2014/main" id="{9752A3ED-2507-4DBC-87B5-363AE286D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562" y="2001794"/>
            <a:ext cx="3471863" cy="2365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E180CA2-9B75-03E4-ED09-34B9DFAF4E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95093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Tappivaarnaristikot</a:t>
            </a:r>
          </a:p>
        </p:txBody>
      </p:sp>
      <p:sp>
        <p:nvSpPr>
          <p:cNvPr id="13" name="Sisällön paikkamerkki 12">
            <a:extLst>
              <a:ext uri="{FF2B5EF4-FFF2-40B4-BE49-F238E27FC236}">
                <a16:creationId xmlns:a16="http://schemas.microsoft.com/office/drawing/2014/main" id="{19FC7BE5-DE3D-4561-97EB-848C6C4B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277214" cy="382703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Liitosten teräslevyt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Tappivaarnaliitoksen kapasiteettia voidaan nostaa käyttämällä liitoksessa teräslevyjä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Teräslevyt voivat olla liitoksessa sivuosina tai keskiosina, jolloin ne toimivat tehokkaammin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Käyttämällä liitoksissa teräslevyjä päästään myös pienempiin puudimensioihin, koska tämä liitostyyppi ei määrää rakenteiden kokoa niin voimakkaasti kuin perinteiset liitokset tekevät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Teräslevyn materiaali on yleensä S235 tai S355</a:t>
            </a: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11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B1147B7-E8B1-EECE-BD1F-FF7E8BD69F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45806714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Tappivaarnaristikot</a:t>
            </a:r>
          </a:p>
        </p:txBody>
      </p:sp>
      <p:sp>
        <p:nvSpPr>
          <p:cNvPr id="13" name="Sisällön paikkamerkki 12">
            <a:extLst>
              <a:ext uri="{FF2B5EF4-FFF2-40B4-BE49-F238E27FC236}">
                <a16:creationId xmlns:a16="http://schemas.microsoft.com/office/drawing/2014/main" id="{19FC7BE5-DE3D-4561-97EB-848C6C4B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8221911" cy="2360481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Liitosten teräslevyt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Paksuutena käytetään, 12 mm tappivaarnojen kanssa, 8 mm paksua teräslevyä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Teräslevyjen määrä liitoksessa voi vaihdella yhdestä useampaan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endParaRPr lang="fi-FI" altLang="fi-FI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12</a:t>
            </a:fld>
            <a:endParaRPr lang="fi-FI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AB6FDB7-45A0-4185-B608-F50D0F2B9B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112" y="4025900"/>
            <a:ext cx="2281238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671D9E03-BB23-4E92-AFAD-EC0B9CC9C4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7274" y="1334752"/>
            <a:ext cx="1646237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isällön paikkamerkki 12">
            <a:extLst>
              <a:ext uri="{FF2B5EF4-FFF2-40B4-BE49-F238E27FC236}">
                <a16:creationId xmlns:a16="http://schemas.microsoft.com/office/drawing/2014/main" id="{7331733F-345B-447E-B2F9-F1F59333257F}"/>
              </a:ext>
            </a:extLst>
          </p:cNvPr>
          <p:cNvSpPr txBox="1">
            <a:spLocks/>
          </p:cNvSpPr>
          <p:nvPr/>
        </p:nvSpPr>
        <p:spPr>
          <a:xfrm>
            <a:off x="3382616" y="3998958"/>
            <a:ext cx="8305801" cy="19839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Yleensä pyritään käyttämään yhtä tai kahta teräslevyä, jottei puuosien leveys kasvaisi turhan suureksi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Puuhun työstetään esimerkiksi 8 mm teräslevylle 10 mm:n hahlo, johon teräslevy asennetaan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fi-FI" altLang="fi-FI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35B75C9-F10B-AB77-BF7E-979FFC260D8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641977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Tappivaarnaristikot</a:t>
            </a:r>
          </a:p>
        </p:txBody>
      </p:sp>
      <p:sp>
        <p:nvSpPr>
          <p:cNvPr id="13" name="Sisällön paikkamerkki 12">
            <a:extLst>
              <a:ext uri="{FF2B5EF4-FFF2-40B4-BE49-F238E27FC236}">
                <a16:creationId xmlns:a16="http://schemas.microsoft.com/office/drawing/2014/main" id="{19FC7BE5-DE3D-4561-97EB-848C6C4B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515600" cy="382703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Puutavara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Puutavarana käytetään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Homogeenista liimapuuta (GL30h)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Viilupuuta (LVL), kerrannaisliimattu tai erillisinä puuosina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Yleensä käytetään liimapuuta, koska sen ulkonäkö on parempi kuin viilupuun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Yhdistetty liimapuu (GL30c) ei sovellu hyvin liimapuu-ristikoihin, koska siinä on ylä- ja alapinnassa parempi puu ja keskellä heikompaa =&gt; kaikki liitokset sijaitsevat liimapuun keskialueella </a:t>
            </a:r>
            <a:r>
              <a:rPr lang="fi-FI" altLang="fi-FI" dirty="0">
                <a:solidFill>
                  <a:srgbClr val="FF0000"/>
                </a:solidFill>
                <a:latin typeface="Calibri" panose="020F0502020204030204" pitchFamily="34" charset="0"/>
              </a:rPr>
              <a:t>=&gt; RIL 2017 liitosten osavarmuuskerroin muuttunut 1.3, mutta silti suositellaan käytettä-</a:t>
            </a:r>
            <a:r>
              <a:rPr lang="fi-FI" altLang="fi-FI" dirty="0" err="1">
                <a:solidFill>
                  <a:srgbClr val="FF0000"/>
                </a:solidFill>
                <a:latin typeface="Calibri" panose="020F0502020204030204" pitchFamily="34" charset="0"/>
              </a:rPr>
              <a:t>väksi</a:t>
            </a:r>
            <a:r>
              <a:rPr lang="fi-FI" altLang="fi-FI" dirty="0">
                <a:solidFill>
                  <a:srgbClr val="FF0000"/>
                </a:solidFill>
                <a:latin typeface="Calibri" panose="020F0502020204030204" pitchFamily="34" charset="0"/>
              </a:rPr>
              <a:t> homogeenista liimapuuta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fi-FI" altLang="fi-FI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13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92D9B04-6C23-2A58-2DAA-30F32A67F5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3790707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Tappivaarnaristikot</a:t>
            </a:r>
          </a:p>
        </p:txBody>
      </p:sp>
      <p:sp>
        <p:nvSpPr>
          <p:cNvPr id="13" name="Sisällön paikkamerkki 12">
            <a:extLst>
              <a:ext uri="{FF2B5EF4-FFF2-40B4-BE49-F238E27FC236}">
                <a16:creationId xmlns:a16="http://schemas.microsoft.com/office/drawing/2014/main" id="{19FC7BE5-DE3D-4561-97EB-848C6C4B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6216943" cy="382703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Liitosjärjestelmät: BSB-järjestelmä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sz="2600" dirty="0">
                <a:solidFill>
                  <a:schemeClr val="tx2"/>
                </a:solidFill>
                <a:latin typeface="Calibri" panose="020F0502020204030204" pitchFamily="34" charset="0"/>
              </a:rPr>
              <a:t>Sveitsiläinen BSB-liitos (</a:t>
            </a:r>
            <a:r>
              <a:rPr lang="fi-FI" altLang="fi-FI" sz="2600" dirty="0" err="1">
                <a:solidFill>
                  <a:schemeClr val="tx2"/>
                </a:solidFill>
                <a:latin typeface="Calibri" panose="020F0502020204030204" pitchFamily="34" charset="0"/>
              </a:rPr>
              <a:t>Blumber</a:t>
            </a:r>
            <a:r>
              <a:rPr lang="fi-FI" altLang="fi-FI" sz="2600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fi-FI" altLang="fi-FI" sz="2600" dirty="0" err="1">
                <a:solidFill>
                  <a:schemeClr val="tx2"/>
                </a:solidFill>
                <a:latin typeface="Calibri" panose="020F0502020204030204" pitchFamily="34" charset="0"/>
              </a:rPr>
              <a:t>system</a:t>
            </a:r>
            <a:r>
              <a:rPr lang="fi-FI" altLang="fi-FI" sz="2600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fi-FI" altLang="fi-FI" sz="2600" dirty="0" err="1">
                <a:solidFill>
                  <a:schemeClr val="tx2"/>
                </a:solidFill>
                <a:latin typeface="Calibri" panose="020F0502020204030204" pitchFamily="34" charset="0"/>
              </a:rPr>
              <a:t>bauweise</a:t>
            </a:r>
            <a:r>
              <a:rPr lang="fi-FI" altLang="fi-FI" sz="2600" dirty="0">
                <a:solidFill>
                  <a:schemeClr val="tx2"/>
                </a:solidFill>
                <a:latin typeface="Calibri" panose="020F0502020204030204" pitchFamily="34" charset="0"/>
              </a:rPr>
              <a:t>) on tunnetuin teräslevyinen tappivaarnaliitosjärjestelmä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sz="2600" dirty="0">
                <a:solidFill>
                  <a:schemeClr val="tx2"/>
                </a:solidFill>
                <a:latin typeface="Calibri" panose="020F0502020204030204" pitchFamily="34" charset="0"/>
              </a:rPr>
              <a:t>Liitos voidaan valmistaa tietokoneohjatulla sahausporausjärjestelmällä, jota kutsutaan ”</a:t>
            </a:r>
            <a:r>
              <a:rPr lang="fi-FI" altLang="fi-FI" sz="2600" dirty="0" err="1">
                <a:solidFill>
                  <a:schemeClr val="tx2"/>
                </a:solidFill>
                <a:latin typeface="Calibri" panose="020F0502020204030204" pitchFamily="34" charset="0"/>
              </a:rPr>
              <a:t>Blumberin</a:t>
            </a:r>
            <a:r>
              <a:rPr lang="fi-FI" altLang="fi-FI" sz="2600" dirty="0">
                <a:solidFill>
                  <a:schemeClr val="tx2"/>
                </a:solidFill>
                <a:latin typeface="Calibri" panose="020F0502020204030204" pitchFamily="34" charset="0"/>
              </a:rPr>
              <a:t> linjaksi”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sz="2600" dirty="0">
                <a:solidFill>
                  <a:schemeClr val="tx2"/>
                </a:solidFill>
                <a:latin typeface="Calibri" panose="020F0502020204030204" pitchFamily="34" charset="0"/>
              </a:rPr>
              <a:t>Liitos on myös mahdollista tehdä käsityönä, jolloin poraus tapahtuu pylväsporakoneella ja puuosien urat työstetään sahalla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endParaRPr lang="fi-FI" altLang="fi-FI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fi-FI" altLang="fi-FI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14</a:t>
            </a:fld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A487EB36-332F-4EE3-B85B-859E7C2A72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911" y="2033929"/>
            <a:ext cx="4639753" cy="3827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2D60161D-BEDF-5A98-5EAE-987FA2A397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07006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Tappivaarnaristikot</a:t>
            </a:r>
          </a:p>
        </p:txBody>
      </p:sp>
      <p:sp>
        <p:nvSpPr>
          <p:cNvPr id="13" name="Sisällön paikkamerkki 12">
            <a:extLst>
              <a:ext uri="{FF2B5EF4-FFF2-40B4-BE49-F238E27FC236}">
                <a16:creationId xmlns:a16="http://schemas.microsoft.com/office/drawing/2014/main" id="{19FC7BE5-DE3D-4561-97EB-848C6C4B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042321" cy="382703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Liitosjärjestelmät: BSB-järjestelmä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BSB-järjestelmään kuuluvat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Tappivaarnat: Halkaisija on 6,3 mm ja pituus 80…400 mm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Teräslevyt: Paksuus on 5 mm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Puuosiin porattavat reiät, jotka ovat halkaisija 6 mm ja teräsosien reiät 7 mm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Teräslevyjen väli on 40 mm</a:t>
            </a: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15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FA87BF9-57D0-3D40-9CD2-22E35FF3999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9199616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Tappivaarnaristikot</a:t>
            </a:r>
          </a:p>
        </p:txBody>
      </p:sp>
      <p:sp>
        <p:nvSpPr>
          <p:cNvPr id="13" name="Sisällön paikkamerkki 12">
            <a:extLst>
              <a:ext uri="{FF2B5EF4-FFF2-40B4-BE49-F238E27FC236}">
                <a16:creationId xmlns:a16="http://schemas.microsoft.com/office/drawing/2014/main" id="{19FC7BE5-DE3D-4561-97EB-848C6C4B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923164" cy="382703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Liitosjärjestelmät: WS-järjestelmä  (SFS-</a:t>
            </a:r>
            <a:r>
              <a:rPr lang="fi-FI" altLang="fi-FI" b="1" dirty="0" err="1">
                <a:solidFill>
                  <a:schemeClr val="tx2"/>
                </a:solidFill>
                <a:latin typeface="Calibri" panose="020F0502020204030204" pitchFamily="34" charset="0"/>
              </a:rPr>
              <a:t>Intec</a:t>
            </a: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)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Liittimissä on porakärki ja ne porautuvat samalla kertaa sekä puun että teräslevyjen läpi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Liittimet asennetaan joko käsikäyttöisellä CF WS/M -asennustyökalulla tai puoliautomaattisella CF WS/P –asennuskoneella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Liitoksissa voidaan käyttää 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5 mm:n liittimillä 1-3 kappaletta 5mm:n paksuisia levyjä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7 mm liittimillä 1-3 kappaletta 5 mm:n paksuisia tai yhtä 10 mm paksuista levyä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fi-FI" altLang="fi-FI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16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6A1062D-58BA-2128-6D06-A7BE3F5DCF8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168735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Tappivaarnaristikot</a:t>
            </a:r>
          </a:p>
        </p:txBody>
      </p:sp>
      <p:sp>
        <p:nvSpPr>
          <p:cNvPr id="13" name="Sisällön paikkamerkki 12">
            <a:extLst>
              <a:ext uri="{FF2B5EF4-FFF2-40B4-BE49-F238E27FC236}">
                <a16:creationId xmlns:a16="http://schemas.microsoft.com/office/drawing/2014/main" id="{19FC7BE5-DE3D-4561-97EB-848C6C4B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6955171" cy="382703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Liitosjärjestelmät: WS-järjestelmä  (SFS-</a:t>
            </a:r>
            <a:r>
              <a:rPr lang="fi-FI" altLang="fi-FI" b="1" dirty="0" err="1">
                <a:solidFill>
                  <a:schemeClr val="tx2"/>
                </a:solidFill>
                <a:latin typeface="Calibri" panose="020F0502020204030204" pitchFamily="34" charset="0"/>
              </a:rPr>
              <a:t>Intec</a:t>
            </a: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)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Järjestelmä soveltuu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Ristikon liitoksiin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Pilareiden ja palkkien liitoksiin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Kehän kulmaliitoksiin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Jatkosliitoksiin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Järjestelmällä voidaan toteuttaa myös työmaalla tehtäviä liitoksia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endParaRPr lang="fi-FI" altLang="fi-FI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17</a:t>
            </a:fld>
            <a:endParaRPr lang="fi-FI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9D98ECAA-DA9D-4826-B967-61C685F00394}"/>
              </a:ext>
            </a:extLst>
          </p:cNvPr>
          <p:cNvGrpSpPr/>
          <p:nvPr/>
        </p:nvGrpSpPr>
        <p:grpSpPr>
          <a:xfrm>
            <a:off x="7967754" y="2332139"/>
            <a:ext cx="3605113" cy="2844684"/>
            <a:chOff x="7967754" y="2558642"/>
            <a:chExt cx="3605113" cy="2844684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3B267759-B52C-402F-86AB-B49EA7B8BA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52877" y="2558642"/>
              <a:ext cx="1618204" cy="1625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2">
              <a:extLst>
                <a:ext uri="{FF2B5EF4-FFF2-40B4-BE49-F238E27FC236}">
                  <a16:creationId xmlns:a16="http://schemas.microsoft.com/office/drawing/2014/main" id="{4594C711-9A0A-4F75-BB07-121A0ACA650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9540" y="4184201"/>
              <a:ext cx="3603327" cy="1219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Kuva 4">
              <a:extLst>
                <a:ext uri="{FF2B5EF4-FFF2-40B4-BE49-F238E27FC236}">
                  <a16:creationId xmlns:a16="http://schemas.microsoft.com/office/drawing/2014/main" id="{2DF878CC-844F-4206-9030-E427B536C2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67754" y="2558642"/>
              <a:ext cx="2043476" cy="16321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0A06C10B-5137-C69E-5317-E7B88062772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225324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Tappivaarnaristikot</a:t>
            </a:r>
          </a:p>
        </p:txBody>
      </p:sp>
      <p:sp>
        <p:nvSpPr>
          <p:cNvPr id="13" name="Sisällön paikkamerkki 12">
            <a:extLst>
              <a:ext uri="{FF2B5EF4-FFF2-40B4-BE49-F238E27FC236}">
                <a16:creationId xmlns:a16="http://schemas.microsoft.com/office/drawing/2014/main" id="{19FC7BE5-DE3D-4561-97EB-848C6C4B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850216" cy="382703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Liitosjärjestelmät: </a:t>
            </a:r>
            <a:r>
              <a:rPr lang="fi-FI" altLang="fi-FI" b="1" dirty="0" err="1">
                <a:solidFill>
                  <a:schemeClr val="tx2"/>
                </a:solidFill>
                <a:latin typeface="Calibri" panose="020F0502020204030204" pitchFamily="34" charset="0"/>
              </a:rPr>
              <a:t>Merk</a:t>
            </a: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fi-FI" altLang="fi-FI" b="1" dirty="0" err="1">
                <a:solidFill>
                  <a:schemeClr val="tx2"/>
                </a:solidFill>
                <a:latin typeface="Calibri" panose="020F0502020204030204" pitchFamily="34" charset="0"/>
              </a:rPr>
              <a:t>Holzbau</a:t>
            </a: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 -menetelmä</a:t>
            </a:r>
            <a:endParaRPr lang="fi-FI" altLang="fi-FI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Teräslevyinen tappivaarnaliitos voidaan tehdä myös käsityönä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Tällöin poraus tapahtuu pylväsporakoneella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Saksalainen yritys </a:t>
            </a:r>
            <a:r>
              <a:rPr lang="fi-FI" altLang="fi-FI" dirty="0" err="1">
                <a:solidFill>
                  <a:schemeClr val="tx2"/>
                </a:solidFill>
                <a:latin typeface="Calibri" panose="020F0502020204030204" pitchFamily="34" charset="0"/>
              </a:rPr>
              <a:t>Merk</a:t>
            </a: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fi-FI" altLang="fi-FI" dirty="0" err="1">
                <a:solidFill>
                  <a:schemeClr val="tx2"/>
                </a:solidFill>
                <a:latin typeface="Calibri" panose="020F0502020204030204" pitchFamily="34" charset="0"/>
              </a:rPr>
              <a:t>Holzbau</a:t>
            </a: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 on kehittänyt tähän tarkoitukseen poranterän, jolla saadaan yhdellä kertaa porattua puuhun ja teräslevyyn reikä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Poranterä tekee teräslevyyn suuremman reiän kuin puuosaan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Näin liitoksesta saadaan mahdollisimman tiukka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endParaRPr lang="fi-FI" altLang="fi-FI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18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A57754A-657B-121E-BC77-B7D7704EA2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38311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Tappivaarnaristikot</a:t>
            </a:r>
          </a:p>
        </p:txBody>
      </p:sp>
      <p:sp>
        <p:nvSpPr>
          <p:cNvPr id="13" name="Sisällön paikkamerkki 12">
            <a:extLst>
              <a:ext uri="{FF2B5EF4-FFF2-40B4-BE49-F238E27FC236}">
                <a16:creationId xmlns:a16="http://schemas.microsoft.com/office/drawing/2014/main" id="{19FC7BE5-DE3D-4561-97EB-848C6C4B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7391399" cy="382703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Liitosjärjestelmät: </a:t>
            </a:r>
            <a:r>
              <a:rPr lang="fi-FI" altLang="fi-FI" b="1" dirty="0" err="1">
                <a:solidFill>
                  <a:schemeClr val="tx2"/>
                </a:solidFill>
                <a:latin typeface="Calibri" panose="020F0502020204030204" pitchFamily="34" charset="0"/>
              </a:rPr>
              <a:t>Merk</a:t>
            </a: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fi-FI" altLang="fi-FI" b="1" dirty="0" err="1">
                <a:solidFill>
                  <a:schemeClr val="tx2"/>
                </a:solidFill>
                <a:latin typeface="Calibri" panose="020F0502020204030204" pitchFamily="34" charset="0"/>
              </a:rPr>
              <a:t>Holzbau</a:t>
            </a: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 -menetelmä</a:t>
            </a:r>
            <a:endParaRPr lang="fi-FI" altLang="fi-FI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Tässä menetelmässä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Puut ensin työstetään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Teräslevyt asetetaan hahloon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Suoritetaan poraus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Ongelmaksi saattaa muodostua päällimmäisissä puuosissa olevien reikien väljyys</a:t>
            </a: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19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1E98400-991D-A178-AFCD-FE4DE52D2A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71664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2a037aa8e9_0_95"/>
          <p:cNvSpPr txBox="1">
            <a:spLocks noGrp="1"/>
          </p:cNvSpPr>
          <p:nvPr>
            <p:ph type="body" idx="1"/>
          </p:nvPr>
        </p:nvSpPr>
        <p:spPr>
          <a:xfrm>
            <a:off x="1749365" y="963559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alkuperä</a:t>
            </a:r>
            <a:endParaRPr/>
          </a:p>
        </p:txBody>
      </p:sp>
      <p:sp>
        <p:nvSpPr>
          <p:cNvPr id="79" name="Google Shape;79;g12a037aa8e9_0_95"/>
          <p:cNvSpPr txBox="1">
            <a:spLocks noGrp="1"/>
          </p:cNvSpPr>
          <p:nvPr>
            <p:ph type="body" idx="2"/>
          </p:nvPr>
        </p:nvSpPr>
        <p:spPr>
          <a:xfrm>
            <a:off x="805064" y="1706422"/>
            <a:ext cx="51579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fi-FI" sz="2000" dirty="0"/>
              <a:t>Teollisen puurakentamisen oppimateriaali on tuotettu 2021-2022 Puuinfo Oy:n johtamassa hankkeessa, jossa mukana myös: 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Ammattiopisto Lappia,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TTS-Työtehoseura,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Kaakkois-Suomen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Metropolia ammattikorkeakoulu,</a:t>
            </a:r>
            <a:endParaRPr sz="2000" dirty="0"/>
          </a:p>
          <a:p>
            <a:pPr marL="64770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Jyväskylän ammattikorkeakoulu,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Tampereen yliopisto sekä</a:t>
            </a:r>
            <a:endParaRPr sz="2000" dirty="0"/>
          </a:p>
          <a:p>
            <a:pPr marL="647700" marR="0" lvl="0" indent="-355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72117"/>
              </a:buClr>
              <a:buSzPts val="2000"/>
              <a:buChar char="●"/>
            </a:pPr>
            <a:r>
              <a:rPr lang="fi-FI" sz="2000" dirty="0"/>
              <a:t>Puutuoteteollisuus ry.</a:t>
            </a:r>
            <a:endParaRPr sz="2000" dirty="0"/>
          </a:p>
          <a:p>
            <a:pPr marL="0" lvl="0" indent="0" algn="l" rtl="0">
              <a:lnSpc>
                <a:spcPct val="115000"/>
              </a:lnSpc>
              <a:spcBef>
                <a:spcPts val="1700"/>
              </a:spcBef>
              <a:spcAft>
                <a:spcPts val="0"/>
              </a:spcAft>
              <a:buNone/>
            </a:pPr>
            <a:r>
              <a:rPr lang="fi-FI" sz="2000" dirty="0"/>
              <a:t>Hanketta on rahoittanut ympäristöministeriö. </a:t>
            </a:r>
            <a:endParaRPr sz="2000" dirty="0"/>
          </a:p>
          <a:p>
            <a:pPr marL="0" lvl="0" indent="0" algn="l" rtl="0">
              <a:spcBef>
                <a:spcPts val="4200"/>
              </a:spcBef>
              <a:spcAft>
                <a:spcPts val="0"/>
              </a:spcAft>
              <a:buClr>
                <a:schemeClr val="lt2"/>
              </a:buClr>
              <a:buSzPts val="2400"/>
              <a:buNone/>
            </a:pPr>
            <a:endParaRPr sz="2000" dirty="0"/>
          </a:p>
        </p:txBody>
      </p:sp>
      <p:sp>
        <p:nvSpPr>
          <p:cNvPr id="80" name="Google Shape;80;g12a037aa8e9_0_95"/>
          <p:cNvSpPr txBox="1">
            <a:spLocks noGrp="1"/>
          </p:cNvSpPr>
          <p:nvPr>
            <p:ph type="body" idx="3"/>
          </p:nvPr>
        </p:nvSpPr>
        <p:spPr>
          <a:xfrm>
            <a:off x="6485234" y="1706422"/>
            <a:ext cx="51831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 on tarkoitettu käyttöön teollisen puurakentamisen koulutuksessa ja opiskelussa mahdollisimman laajasti.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Aineistolla on Nimeä-</a:t>
            </a:r>
            <a:r>
              <a:rPr lang="fi-FI" sz="2000" dirty="0" err="1"/>
              <a:t>JaaSamoin</a:t>
            </a:r>
            <a:r>
              <a:rPr lang="fi-FI" sz="2000" dirty="0"/>
              <a:t> (CC BY-SA) -lisenssi, joka edellyttää, että aineistoa käytettäessä tekijä mainitaan asianmukaisesti ja johdannaisteoksia saa levittää vain samalla lisenssillä kuin alkuperäistä teosta.</a:t>
            </a: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000" dirty="0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fi-FI" sz="2000" dirty="0"/>
              <a:t>Alkuperäinen aineisto sekä Puuinfon mahdolliset päivitykset siihen julkaistaan aoe.fi-portaalissa sekä puuinfo.fi-sivustolla. </a:t>
            </a:r>
            <a:endParaRPr sz="2000" dirty="0"/>
          </a:p>
        </p:txBody>
      </p:sp>
      <p:sp>
        <p:nvSpPr>
          <p:cNvPr id="81" name="Google Shape;81;g12a037aa8e9_0_95"/>
          <p:cNvSpPr txBox="1">
            <a:spLocks noGrp="1"/>
          </p:cNvSpPr>
          <p:nvPr>
            <p:ph type="body" idx="4"/>
          </p:nvPr>
        </p:nvSpPr>
        <p:spPr>
          <a:xfrm>
            <a:off x="7457613" y="959551"/>
            <a:ext cx="3737100" cy="3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85000" lnSpcReduction="2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fi-FI"/>
              <a:t>Aineiston käyttö</a:t>
            </a:r>
            <a:endParaRPr/>
          </a:p>
        </p:txBody>
      </p:sp>
      <p:sp>
        <p:nvSpPr>
          <p:cNvPr id="82" name="Google Shape;82;g12a037aa8e9_0_95"/>
          <p:cNvSpPr txBox="1">
            <a:spLocks noGrp="1"/>
          </p:cNvSpPr>
          <p:nvPr>
            <p:ph type="sldNum" idx="12"/>
          </p:nvPr>
        </p:nvSpPr>
        <p:spPr>
          <a:xfrm>
            <a:off x="11044362" y="182562"/>
            <a:ext cx="644100" cy="3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fld id="{00000000-1234-1234-1234-123412341234}" type="slidenum">
              <a:rPr kumimoji="0" lang="fi-FI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  <a:tabLst/>
                <a:defRPr/>
              </a:pPr>
              <a:t>2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Tappivaarnaristikot</a:t>
            </a:r>
          </a:p>
        </p:txBody>
      </p:sp>
      <p:sp>
        <p:nvSpPr>
          <p:cNvPr id="13" name="Sisällön paikkamerkki 12">
            <a:extLst>
              <a:ext uri="{FF2B5EF4-FFF2-40B4-BE49-F238E27FC236}">
                <a16:creationId xmlns:a16="http://schemas.microsoft.com/office/drawing/2014/main" id="{19FC7BE5-DE3D-4561-97EB-848C6C4B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8272243" cy="382703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Liitosjärjestelmät: </a:t>
            </a:r>
            <a:r>
              <a:rPr lang="fi-FI" altLang="fi-FI" b="1" dirty="0" err="1">
                <a:solidFill>
                  <a:schemeClr val="tx2"/>
                </a:solidFill>
                <a:latin typeface="Calibri" panose="020F0502020204030204" pitchFamily="34" charset="0"/>
              </a:rPr>
              <a:t>Merk</a:t>
            </a: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 </a:t>
            </a:r>
            <a:r>
              <a:rPr lang="fi-FI" altLang="fi-FI" b="1" dirty="0" err="1">
                <a:solidFill>
                  <a:schemeClr val="tx2"/>
                </a:solidFill>
                <a:latin typeface="Calibri" panose="020F0502020204030204" pitchFamily="34" charset="0"/>
              </a:rPr>
              <a:t>Holzbau</a:t>
            </a: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 -menetelmä</a:t>
            </a:r>
            <a:endParaRPr lang="fi-FI" altLang="fi-FI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Kun poraus tehdään samalla kertaa myös teräslevyyn, niin teräslevyn porauslastut saattavat ulos tullessaan suurentaa päällimmäisten puuosien reikiä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Porauksen kierrosnopeudella on suuri merkitys, kun pyritään ehkäisemään reikien suurenemista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endParaRPr lang="fi-FI" altLang="fi-FI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20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B2A72D6-9316-A48C-F005-BD7E40DABB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5669159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Ristikoiden muodot</a:t>
            </a: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21</a:t>
            </a:fld>
            <a:endParaRPr lang="fi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F40BC8A-848C-4C4C-8BD4-E97FCCE276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7270" y="1382534"/>
            <a:ext cx="7858409" cy="4974049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50DBBF6-E567-3278-263F-324C3CB971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860751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Tappivaarnaristikot</a:t>
            </a:r>
          </a:p>
        </p:txBody>
      </p:sp>
      <p:sp>
        <p:nvSpPr>
          <p:cNvPr id="13" name="Sisällön paikkamerkki 12">
            <a:extLst>
              <a:ext uri="{FF2B5EF4-FFF2-40B4-BE49-F238E27FC236}">
                <a16:creationId xmlns:a16="http://schemas.microsoft.com/office/drawing/2014/main" id="{19FC7BE5-DE3D-4561-97EB-848C6C4B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772162" cy="382703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Käyttökohteet</a:t>
            </a:r>
            <a:endParaRPr lang="fi-FI" altLang="fi-FI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Teräslevyinen tappivaarnaliitos on parhaimmillaan suurten jännevälien sauvarakenteissa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Tällaisia rakenteita löytyy esim. Norjasta: 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Olympiahalli </a:t>
            </a:r>
            <a:r>
              <a:rPr lang="fi-FI" altLang="fi-FI" dirty="0" err="1">
                <a:solidFill>
                  <a:schemeClr val="tx2"/>
                </a:solidFill>
                <a:latin typeface="Calibri" panose="020F0502020204030204" pitchFamily="34" charset="0"/>
              </a:rPr>
              <a:t>Hamar</a:t>
            </a:r>
            <a:endParaRPr lang="fi-FI" altLang="fi-FI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Olympiahalli </a:t>
            </a:r>
            <a:r>
              <a:rPr lang="fi-FI" altLang="fi-FI" dirty="0" err="1">
                <a:solidFill>
                  <a:schemeClr val="tx2"/>
                </a:solidFill>
                <a:latin typeface="Calibri" panose="020F0502020204030204" pitchFamily="34" charset="0"/>
              </a:rPr>
              <a:t>Amphi</a:t>
            </a:r>
            <a:endParaRPr lang="fi-FI" altLang="fi-FI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lvl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i-FI" altLang="fi-FI" dirty="0" err="1">
                <a:solidFill>
                  <a:schemeClr val="tx2"/>
                </a:solidFill>
                <a:latin typeface="Calibri" panose="020F0502020204030204" pitchFamily="34" charset="0"/>
              </a:rPr>
              <a:t>Håkons</a:t>
            </a: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 halli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i-FI" altLang="fi-FI" dirty="0" err="1">
                <a:solidFill>
                  <a:schemeClr val="tx2"/>
                </a:solidFill>
                <a:latin typeface="Calibri" panose="020F0502020204030204" pitchFamily="34" charset="0"/>
              </a:rPr>
              <a:t>Agderin</a:t>
            </a: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 halli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i-FI" altLang="fi-FI" dirty="0" err="1">
                <a:solidFill>
                  <a:schemeClr val="tx2"/>
                </a:solidFill>
                <a:latin typeface="Calibri" panose="020F0502020204030204" pitchFamily="34" charset="0"/>
              </a:rPr>
              <a:t>Gardenmoen</a:t>
            </a: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 terminaali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endParaRPr lang="fi-FI" altLang="fi-FI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22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C874A30-B594-00D0-D209-EF03E14D0FB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356350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Tappivaarnaristikot</a:t>
            </a:r>
          </a:p>
        </p:txBody>
      </p:sp>
      <p:sp>
        <p:nvSpPr>
          <p:cNvPr id="13" name="Sisällön paikkamerkki 12">
            <a:extLst>
              <a:ext uri="{FF2B5EF4-FFF2-40B4-BE49-F238E27FC236}">
                <a16:creationId xmlns:a16="http://schemas.microsoft.com/office/drawing/2014/main" id="{19FC7BE5-DE3D-4561-97EB-848C6C4B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6"/>
            <a:ext cx="10772162" cy="382703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Käyttökohteet</a:t>
            </a:r>
            <a:endParaRPr lang="fi-FI" altLang="fi-FI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Kotimaasta löytyy muutamia julkisia kohteita, kuten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Joensuun Areena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Tampereen Pirkka halli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Näissä kohteissa on muutama yhteinen nimittäjä: 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Suuret jännevälit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Näyttävät puusauvat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On itsestään selvyys, että pääkannattimet jäävät näkyviin ja toimivat merkittävinä rakennuksen sisäpuolisena arkkitehtonisena seikkana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fi-FI" altLang="fi-FI" dirty="0">
              <a:solidFill>
                <a:schemeClr val="tx2"/>
              </a:solidFill>
              <a:latin typeface="Calibri" panose="020F0502020204030204" pitchFamily="34" charset="0"/>
            </a:endParaRP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endParaRPr lang="fi-FI" altLang="fi-FI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23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55DF4AC9-0C8C-3F80-9822-9CE093E244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32751073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Hamar</a:t>
            </a:r>
            <a:r>
              <a:rPr lang="en-US" dirty="0"/>
              <a:t> Olympic Hall ”The Viking Ship”</a:t>
            </a:r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24</a:t>
            </a:fld>
            <a:endParaRPr lang="fi-FI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FB1B7FA7-E082-4649-A2FE-1386A9C13370}"/>
              </a:ext>
            </a:extLst>
          </p:cNvPr>
          <p:cNvGrpSpPr/>
          <p:nvPr/>
        </p:nvGrpSpPr>
        <p:grpSpPr>
          <a:xfrm>
            <a:off x="1359017" y="1483935"/>
            <a:ext cx="8154099" cy="4665195"/>
            <a:chOff x="0" y="889000"/>
            <a:chExt cx="9144000" cy="5580063"/>
          </a:xfrm>
        </p:grpSpPr>
        <p:sp>
          <p:nvSpPr>
            <p:cNvPr id="8" name="Suorakulmio 6">
              <a:extLst>
                <a:ext uri="{FF2B5EF4-FFF2-40B4-BE49-F238E27FC236}">
                  <a16:creationId xmlns:a16="http://schemas.microsoft.com/office/drawing/2014/main" id="{CF9E5079-03DF-40AC-9309-81E8C57A4B53}"/>
                </a:ext>
              </a:extLst>
            </p:cNvPr>
            <p:cNvSpPr/>
            <p:nvPr/>
          </p:nvSpPr>
          <p:spPr>
            <a:xfrm>
              <a:off x="3478213" y="6307138"/>
              <a:ext cx="1154112" cy="161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i-FI"/>
            </a:p>
          </p:txBody>
        </p:sp>
        <p:pic>
          <p:nvPicPr>
            <p:cNvPr id="9" name="Kuva 9">
              <a:extLst>
                <a:ext uri="{FF2B5EF4-FFF2-40B4-BE49-F238E27FC236}">
                  <a16:creationId xmlns:a16="http://schemas.microsoft.com/office/drawing/2014/main" id="{768B6320-F009-4A8A-81F5-6DABFEF3DD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89000"/>
              <a:ext cx="9144000" cy="541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ekstiruutu 2">
              <a:extLst>
                <a:ext uri="{FF2B5EF4-FFF2-40B4-BE49-F238E27FC236}">
                  <a16:creationId xmlns:a16="http://schemas.microsoft.com/office/drawing/2014/main" id="{A0BEB551-9E13-4DE9-B7C7-BE05B4685A02}"/>
                </a:ext>
              </a:extLst>
            </p:cNvPr>
            <p:cNvSpPr txBox="1"/>
            <p:nvPr/>
          </p:nvSpPr>
          <p:spPr>
            <a:xfrm>
              <a:off x="5114925" y="1136650"/>
              <a:ext cx="3843338" cy="12148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fi-FI" sz="2000" dirty="0">
                  <a:latin typeface="Arial" charset="0"/>
                </a:rPr>
                <a:t>Pituus:260 m</a:t>
              </a:r>
            </a:p>
            <a:p>
              <a:pPr eaLnBrk="1" hangingPunct="1">
                <a:defRPr/>
              </a:pPr>
              <a:r>
                <a:rPr lang="fi-FI" sz="2000" dirty="0">
                  <a:latin typeface="Arial" charset="0"/>
                </a:rPr>
                <a:t>Maksimi jänneväli: 96.4 m</a:t>
              </a:r>
            </a:p>
            <a:p>
              <a:pPr eaLnBrk="1" hangingPunct="1">
                <a:defRPr/>
              </a:pPr>
              <a:r>
                <a:rPr lang="fi-FI" sz="2000" dirty="0">
                  <a:latin typeface="Arial" charset="0"/>
                </a:rPr>
                <a:t>Kap.10 600/20 000 </a:t>
              </a:r>
              <a:r>
                <a:rPr lang="fi-FI" sz="2000" dirty="0" err="1">
                  <a:latin typeface="Arial" charset="0"/>
                </a:rPr>
                <a:t>hlöä</a:t>
              </a:r>
              <a:endParaRPr lang="fi-FI" sz="2000" dirty="0">
                <a:latin typeface="Arial" charset="0"/>
              </a:endParaRPr>
            </a:p>
          </p:txBody>
        </p:sp>
      </p:grp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E699290-F80E-71FA-E2E8-0AFCCD52E7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4122189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Hamar</a:t>
            </a:r>
            <a:r>
              <a:rPr lang="en-US" dirty="0"/>
              <a:t> Olympic Hall ”The Viking Ship”</a:t>
            </a:r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25</a:t>
            </a:fld>
            <a:endParaRPr lang="fi-FI" dirty="0"/>
          </a:p>
        </p:txBody>
      </p:sp>
      <p:pic>
        <p:nvPicPr>
          <p:cNvPr id="11" name="Kuva 4">
            <a:extLst>
              <a:ext uri="{FF2B5EF4-FFF2-40B4-BE49-F238E27FC236}">
                <a16:creationId xmlns:a16="http://schemas.microsoft.com/office/drawing/2014/main" id="{19B872D1-BEB6-4C4F-8CA8-FE1742FC63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4184" y="1442673"/>
            <a:ext cx="7935985" cy="47023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F6D558A-4F55-CE08-8A6D-BCB0B06A1D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7256336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Haakons</a:t>
            </a:r>
            <a:r>
              <a:rPr lang="en-US" dirty="0"/>
              <a:t> Hall</a:t>
            </a:r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26</a:t>
            </a:fld>
            <a:endParaRPr lang="fi-FI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7FC47C8-62E7-4852-9559-529BA8AD493D}"/>
              </a:ext>
            </a:extLst>
          </p:cNvPr>
          <p:cNvGrpSpPr/>
          <p:nvPr/>
        </p:nvGrpSpPr>
        <p:grpSpPr>
          <a:xfrm>
            <a:off x="998290" y="1358783"/>
            <a:ext cx="8464492" cy="4958127"/>
            <a:chOff x="0" y="889000"/>
            <a:chExt cx="9144000" cy="5580063"/>
          </a:xfrm>
        </p:grpSpPr>
        <p:sp>
          <p:nvSpPr>
            <p:cNvPr id="6" name="Suorakulmio 6">
              <a:extLst>
                <a:ext uri="{FF2B5EF4-FFF2-40B4-BE49-F238E27FC236}">
                  <a16:creationId xmlns:a16="http://schemas.microsoft.com/office/drawing/2014/main" id="{B2FE21D5-64AA-451E-8FE8-E0D8F92A94F5}"/>
                </a:ext>
              </a:extLst>
            </p:cNvPr>
            <p:cNvSpPr/>
            <p:nvPr/>
          </p:nvSpPr>
          <p:spPr>
            <a:xfrm>
              <a:off x="3478213" y="6307138"/>
              <a:ext cx="1154112" cy="161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i-FI"/>
            </a:p>
          </p:txBody>
        </p:sp>
        <p:pic>
          <p:nvPicPr>
            <p:cNvPr id="7" name="Kuva 7">
              <a:extLst>
                <a:ext uri="{FF2B5EF4-FFF2-40B4-BE49-F238E27FC236}">
                  <a16:creationId xmlns:a16="http://schemas.microsoft.com/office/drawing/2014/main" id="{CC49C4EC-0D09-47F2-A871-9AFB9D07E64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89000"/>
              <a:ext cx="9144000" cy="541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kstiruutu 8">
              <a:extLst>
                <a:ext uri="{FF2B5EF4-FFF2-40B4-BE49-F238E27FC236}">
                  <a16:creationId xmlns:a16="http://schemas.microsoft.com/office/drawing/2014/main" id="{F29A4C1F-7DA3-4918-9ACA-E28820DA954C}"/>
                </a:ext>
              </a:extLst>
            </p:cNvPr>
            <p:cNvSpPr txBox="1"/>
            <p:nvPr/>
          </p:nvSpPr>
          <p:spPr>
            <a:xfrm>
              <a:off x="5114925" y="1136650"/>
              <a:ext cx="3843338" cy="114306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fi-FI" sz="2000" dirty="0">
                  <a:latin typeface="Arial" charset="0"/>
                </a:rPr>
                <a:t>Pituus:127 m</a:t>
              </a:r>
            </a:p>
            <a:p>
              <a:pPr eaLnBrk="1" hangingPunct="1">
                <a:defRPr/>
              </a:pPr>
              <a:r>
                <a:rPr lang="fi-FI" sz="2000" dirty="0">
                  <a:latin typeface="Arial" charset="0"/>
                </a:rPr>
                <a:t>Maksimi jänneväli: 85.8 m</a:t>
              </a:r>
            </a:p>
            <a:p>
              <a:pPr eaLnBrk="1" hangingPunct="1">
                <a:defRPr/>
              </a:pPr>
              <a:r>
                <a:rPr lang="fi-FI" sz="2000" dirty="0">
                  <a:latin typeface="Arial" charset="0"/>
                </a:rPr>
                <a:t>Kap. 11 500 </a:t>
              </a:r>
              <a:r>
                <a:rPr lang="fi-FI" sz="2000" dirty="0" err="1">
                  <a:latin typeface="Arial" charset="0"/>
                </a:rPr>
                <a:t>hlöä</a:t>
              </a:r>
              <a:endParaRPr lang="fi-FI" sz="2000" dirty="0">
                <a:latin typeface="Arial" charset="0"/>
              </a:endParaRPr>
            </a:p>
          </p:txBody>
        </p:sp>
      </p:grp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C4C1FFF-82E3-1B02-F798-15237D53B0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867098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Haakons</a:t>
            </a:r>
            <a:r>
              <a:rPr lang="en-US" dirty="0"/>
              <a:t> Hall</a:t>
            </a:r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27</a:t>
            </a:fld>
            <a:endParaRPr lang="fi-FI" dirty="0"/>
          </a:p>
        </p:txBody>
      </p:sp>
      <p:pic>
        <p:nvPicPr>
          <p:cNvPr id="9" name="Kuva 4">
            <a:extLst>
              <a:ext uri="{FF2B5EF4-FFF2-40B4-BE49-F238E27FC236}">
                <a16:creationId xmlns:a16="http://schemas.microsoft.com/office/drawing/2014/main" id="{B0D95E56-E9A7-411F-95C6-050237403A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956" y="1333616"/>
            <a:ext cx="8268552" cy="4899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3835EF3-A2B6-22A5-A9EF-FA15B4DBC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3492330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Olympic Amphitheatre</a:t>
            </a:r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28</a:t>
            </a:fld>
            <a:endParaRPr lang="fi-FI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CA1632E-3F07-4E2E-9EAC-EEEAAB3D354E}"/>
              </a:ext>
            </a:extLst>
          </p:cNvPr>
          <p:cNvGrpSpPr/>
          <p:nvPr/>
        </p:nvGrpSpPr>
        <p:grpSpPr>
          <a:xfrm>
            <a:off x="998290" y="1517490"/>
            <a:ext cx="8758106" cy="4791031"/>
            <a:chOff x="0" y="887413"/>
            <a:chExt cx="9144000" cy="5581650"/>
          </a:xfrm>
        </p:grpSpPr>
        <p:sp>
          <p:nvSpPr>
            <p:cNvPr id="7" name="Suorakulmio 6">
              <a:extLst>
                <a:ext uri="{FF2B5EF4-FFF2-40B4-BE49-F238E27FC236}">
                  <a16:creationId xmlns:a16="http://schemas.microsoft.com/office/drawing/2014/main" id="{1EB334C3-AA75-4896-A1CD-7F7375EA38D3}"/>
                </a:ext>
              </a:extLst>
            </p:cNvPr>
            <p:cNvSpPr/>
            <p:nvPr/>
          </p:nvSpPr>
          <p:spPr>
            <a:xfrm>
              <a:off x="3478213" y="6307138"/>
              <a:ext cx="1154112" cy="161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i-FI"/>
            </a:p>
          </p:txBody>
        </p:sp>
        <p:pic>
          <p:nvPicPr>
            <p:cNvPr id="8" name="Kuva 5">
              <a:extLst>
                <a:ext uri="{FF2B5EF4-FFF2-40B4-BE49-F238E27FC236}">
                  <a16:creationId xmlns:a16="http://schemas.microsoft.com/office/drawing/2014/main" id="{7F55C8CE-7CBE-4411-8000-8C0D82233B8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87413"/>
              <a:ext cx="9144000" cy="541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kstiruutu 7">
              <a:extLst>
                <a:ext uri="{FF2B5EF4-FFF2-40B4-BE49-F238E27FC236}">
                  <a16:creationId xmlns:a16="http://schemas.microsoft.com/office/drawing/2014/main" id="{307F75F5-6419-4102-A689-71D0DF868EED}"/>
                </a:ext>
              </a:extLst>
            </p:cNvPr>
            <p:cNvSpPr txBox="1"/>
            <p:nvPr/>
          </p:nvSpPr>
          <p:spPr>
            <a:xfrm>
              <a:off x="5114925" y="1136650"/>
              <a:ext cx="3843338" cy="120015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>
              <a:spAutoFit/>
            </a:bodyPr>
            <a:lstStyle/>
            <a:p>
              <a:pPr eaLnBrk="1" hangingPunct="1">
                <a:defRPr/>
              </a:pPr>
              <a:r>
                <a:rPr lang="fi-FI" sz="2000" dirty="0">
                  <a:latin typeface="Arial" charset="0"/>
                </a:rPr>
                <a:t>Pituus:95 m</a:t>
              </a:r>
            </a:p>
            <a:p>
              <a:pPr eaLnBrk="1" hangingPunct="1">
                <a:defRPr/>
              </a:pPr>
              <a:r>
                <a:rPr lang="fi-FI" sz="2000" dirty="0">
                  <a:latin typeface="Arial" charset="0"/>
                </a:rPr>
                <a:t>Maksimi jänneväli: 70 m</a:t>
              </a:r>
            </a:p>
            <a:p>
              <a:pPr eaLnBrk="1" hangingPunct="1">
                <a:defRPr/>
              </a:pPr>
              <a:r>
                <a:rPr lang="fi-FI" sz="2000" dirty="0">
                  <a:latin typeface="Arial" charset="0"/>
                </a:rPr>
                <a:t>Kap. 6 000 </a:t>
              </a:r>
              <a:r>
                <a:rPr lang="fi-FI" sz="2000" dirty="0" err="1">
                  <a:latin typeface="Arial" charset="0"/>
                </a:rPr>
                <a:t>hlöä</a:t>
              </a:r>
              <a:endParaRPr lang="fi-FI" sz="2000" dirty="0">
                <a:latin typeface="Arial" charset="0"/>
              </a:endParaRPr>
            </a:p>
          </p:txBody>
        </p:sp>
      </p:grp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8FE1FEA-6723-0D11-FCF2-5DC641215F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98371260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Olympic Amphitheatre</a:t>
            </a:r>
            <a:endParaRPr lang="fi-FI" dirty="0"/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29</a:t>
            </a:fld>
            <a:endParaRPr lang="fi-FI" dirty="0"/>
          </a:p>
        </p:txBody>
      </p:sp>
      <p:pic>
        <p:nvPicPr>
          <p:cNvPr id="6" name="Kuva 4">
            <a:extLst>
              <a:ext uri="{FF2B5EF4-FFF2-40B4-BE49-F238E27FC236}">
                <a16:creationId xmlns:a16="http://schemas.microsoft.com/office/drawing/2014/main" id="{22E677DD-F672-4CAA-90F8-30175A59A9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624" y="1441450"/>
            <a:ext cx="8128932" cy="4815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1950137-0679-A61A-82BF-E2DCC5356E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298749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E49BE660-37A2-4696-BA22-C0153E205C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289" y="327216"/>
            <a:ext cx="11541422" cy="5717029"/>
          </a:xfrm>
          <a:prstGeom prst="rect">
            <a:avLst/>
          </a:prstGeom>
        </p:spPr>
      </p:pic>
      <p:sp>
        <p:nvSpPr>
          <p:cNvPr id="4" name="Otsikko 3">
            <a:extLst>
              <a:ext uri="{FF2B5EF4-FFF2-40B4-BE49-F238E27FC236}">
                <a16:creationId xmlns:a16="http://schemas.microsoft.com/office/drawing/2014/main" id="{834E9640-83E1-4AC2-8C82-1860E42834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Rakennesuunnittelu</a:t>
            </a:r>
          </a:p>
        </p:txBody>
      </p:sp>
      <p:sp>
        <p:nvSpPr>
          <p:cNvPr id="5" name="Alaotsikko 4">
            <a:extLst>
              <a:ext uri="{FF2B5EF4-FFF2-40B4-BE49-F238E27FC236}">
                <a16:creationId xmlns:a16="http://schemas.microsoft.com/office/drawing/2014/main" id="{9DBF8041-FC16-42C7-B22D-1D466987EA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17108375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Gardenmoen</a:t>
            </a:r>
            <a:r>
              <a:rPr lang="fi-FI" dirty="0"/>
              <a:t> Terminal</a:t>
            </a: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30</a:t>
            </a:fld>
            <a:endParaRPr lang="fi-FI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0D667B-046C-42C7-A1C5-37F1CB5B2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8748" y="1533117"/>
            <a:ext cx="9163050" cy="479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kstiruutu 7">
            <a:extLst>
              <a:ext uri="{FF2B5EF4-FFF2-40B4-BE49-F238E27FC236}">
                <a16:creationId xmlns:a16="http://schemas.microsoft.com/office/drawing/2014/main" id="{14885F1A-9E57-44C4-AC13-9E8BE7338F2B}"/>
              </a:ext>
            </a:extLst>
          </p:cNvPr>
          <p:cNvSpPr txBox="1"/>
          <p:nvPr/>
        </p:nvSpPr>
        <p:spPr>
          <a:xfrm>
            <a:off x="1658748" y="1873251"/>
            <a:ext cx="2703527" cy="4001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fi-FI" sz="2000" dirty="0">
                <a:latin typeface="Arial" charset="0"/>
              </a:rPr>
              <a:t>Ristikon pituus:136 m</a:t>
            </a:r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00CE8128-6C39-029B-1C4A-07E45CA248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38783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Gardenmoen</a:t>
            </a:r>
            <a:r>
              <a:rPr lang="fi-FI" dirty="0"/>
              <a:t> Terminal</a:t>
            </a: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31</a:t>
            </a:fld>
            <a:endParaRPr lang="fi-FI" dirty="0"/>
          </a:p>
        </p:txBody>
      </p:sp>
      <p:pic>
        <p:nvPicPr>
          <p:cNvPr id="6" name="Kuva 7">
            <a:extLst>
              <a:ext uri="{FF2B5EF4-FFF2-40B4-BE49-F238E27FC236}">
                <a16:creationId xmlns:a16="http://schemas.microsoft.com/office/drawing/2014/main" id="{4D7C4D93-C27D-4433-A8C2-064573155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23" y="1441450"/>
            <a:ext cx="8120543" cy="4810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A18A94F4-F376-1EFA-6594-D504130457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0120626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Gardenmoen</a:t>
            </a:r>
            <a:r>
              <a:rPr lang="fi-FI" dirty="0"/>
              <a:t> Terminal</a:t>
            </a: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32</a:t>
            </a:fld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222ABCFE-8940-4AF5-99D5-3F332FCC2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34" y="1441450"/>
            <a:ext cx="8120543" cy="48102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1052EC5-C0CF-BEC7-E554-F66EAB0830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37164996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Tynset</a:t>
            </a:r>
            <a:r>
              <a:rPr lang="fi-FI" dirty="0"/>
              <a:t> Bridge</a:t>
            </a: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33</a:t>
            </a:fld>
            <a:endParaRPr lang="fi-FI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68E8E3C-961E-4148-8233-54313F4F0766}"/>
              </a:ext>
            </a:extLst>
          </p:cNvPr>
          <p:cNvGrpSpPr/>
          <p:nvPr/>
        </p:nvGrpSpPr>
        <p:grpSpPr>
          <a:xfrm>
            <a:off x="998290" y="1441086"/>
            <a:ext cx="8934275" cy="4800323"/>
            <a:chOff x="0" y="887413"/>
            <a:chExt cx="9144000" cy="5581650"/>
          </a:xfrm>
        </p:grpSpPr>
        <p:sp>
          <p:nvSpPr>
            <p:cNvPr id="7" name="Suorakulmio 6">
              <a:extLst>
                <a:ext uri="{FF2B5EF4-FFF2-40B4-BE49-F238E27FC236}">
                  <a16:creationId xmlns:a16="http://schemas.microsoft.com/office/drawing/2014/main" id="{E6D53974-73A6-46E0-B727-A53A76269002}"/>
                </a:ext>
              </a:extLst>
            </p:cNvPr>
            <p:cNvSpPr/>
            <p:nvPr/>
          </p:nvSpPr>
          <p:spPr>
            <a:xfrm>
              <a:off x="3478213" y="6307138"/>
              <a:ext cx="1154112" cy="1619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fi-FI"/>
            </a:p>
          </p:txBody>
        </p:sp>
        <p:pic>
          <p:nvPicPr>
            <p:cNvPr id="8" name="Kuva 1">
              <a:extLst>
                <a:ext uri="{FF2B5EF4-FFF2-40B4-BE49-F238E27FC236}">
                  <a16:creationId xmlns:a16="http://schemas.microsoft.com/office/drawing/2014/main" id="{AE492133-2568-47AB-9E43-34FD3D4F7C1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87413"/>
              <a:ext cx="9144000" cy="54117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kstiruutu 7">
              <a:extLst>
                <a:ext uri="{FF2B5EF4-FFF2-40B4-BE49-F238E27FC236}">
                  <a16:creationId xmlns:a16="http://schemas.microsoft.com/office/drawing/2014/main" id="{166D2829-C7AA-46D6-88B9-288717AD09A9}"/>
                </a:ext>
              </a:extLst>
            </p:cNvPr>
            <p:cNvSpPr txBox="1"/>
            <p:nvPr/>
          </p:nvSpPr>
          <p:spPr>
            <a:xfrm>
              <a:off x="187325" y="5264150"/>
              <a:ext cx="3290887" cy="830263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eaLnBrk="1" hangingPunct="1">
                <a:defRPr/>
              </a:pPr>
              <a:r>
                <a:rPr lang="fi-FI" sz="2000" dirty="0">
                  <a:latin typeface="Arial" charset="0"/>
                </a:rPr>
                <a:t>Kokonaispituus: 125 m</a:t>
              </a:r>
            </a:p>
            <a:p>
              <a:pPr eaLnBrk="1" hangingPunct="1">
                <a:defRPr/>
              </a:pPr>
              <a:r>
                <a:rPr lang="fi-FI" sz="2000" dirty="0">
                  <a:latin typeface="Arial" charset="0"/>
                </a:rPr>
                <a:t>Maksimi jänneväli: 70 m</a:t>
              </a:r>
            </a:p>
          </p:txBody>
        </p:sp>
      </p:grp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8B627EE-FFF7-4898-F56E-3BBEF53967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0363989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Tynset</a:t>
            </a:r>
            <a:r>
              <a:rPr lang="fi-FI" dirty="0"/>
              <a:t> Bridge</a:t>
            </a: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34</a:t>
            </a:fld>
            <a:endParaRPr lang="fi-FI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527120C4-4C9F-479E-8743-FEAF94B99A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23" y="1462088"/>
            <a:ext cx="8170877" cy="48216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15D00AA-6965-5B8D-0644-EE2154F930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0930224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Joensuu Areena</a:t>
            </a: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35</a:t>
            </a:fld>
            <a:endParaRPr lang="fi-FI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AE7E8AB6-D996-42A4-BC59-7DAC48E18878}"/>
              </a:ext>
            </a:extLst>
          </p:cNvPr>
          <p:cNvGrpSpPr/>
          <p:nvPr/>
        </p:nvGrpSpPr>
        <p:grpSpPr>
          <a:xfrm>
            <a:off x="964734" y="1443038"/>
            <a:ext cx="8472881" cy="4815149"/>
            <a:chOff x="0" y="887413"/>
            <a:chExt cx="9144000" cy="5414962"/>
          </a:xfrm>
        </p:grpSpPr>
        <p:pic>
          <p:nvPicPr>
            <p:cNvPr id="6" name="Kuva 8">
              <a:extLst>
                <a:ext uri="{FF2B5EF4-FFF2-40B4-BE49-F238E27FC236}">
                  <a16:creationId xmlns:a16="http://schemas.microsoft.com/office/drawing/2014/main" id="{565F5685-D2EB-4F8C-8699-B189BCD92C0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87413"/>
              <a:ext cx="9144000" cy="541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kstiruutu 7">
              <a:extLst>
                <a:ext uri="{FF2B5EF4-FFF2-40B4-BE49-F238E27FC236}">
                  <a16:creationId xmlns:a16="http://schemas.microsoft.com/office/drawing/2014/main" id="{5BACB491-B923-4983-846F-AC00664D9852}"/>
                </a:ext>
              </a:extLst>
            </p:cNvPr>
            <p:cNvSpPr txBox="1"/>
            <p:nvPr/>
          </p:nvSpPr>
          <p:spPr>
            <a:xfrm>
              <a:off x="5622200" y="4806950"/>
              <a:ext cx="3336061" cy="114218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eaLnBrk="1" hangingPunct="1">
                <a:defRPr/>
              </a:pPr>
              <a:r>
                <a:rPr lang="fi-FI" sz="2000" dirty="0">
                  <a:latin typeface="Arial" charset="0"/>
                </a:rPr>
                <a:t>Pituus: 150 m</a:t>
              </a:r>
            </a:p>
            <a:p>
              <a:pPr eaLnBrk="1" hangingPunct="1">
                <a:defRPr/>
              </a:pPr>
              <a:r>
                <a:rPr lang="fi-FI" sz="2000" dirty="0">
                  <a:latin typeface="Arial" charset="0"/>
                </a:rPr>
                <a:t>Maksimi jänneväli: 110 m</a:t>
              </a:r>
            </a:p>
            <a:p>
              <a:pPr eaLnBrk="1" hangingPunct="1">
                <a:defRPr/>
              </a:pPr>
              <a:r>
                <a:rPr lang="fi-FI" sz="2000" dirty="0">
                  <a:latin typeface="Arial" charset="0"/>
                </a:rPr>
                <a:t>Kap. 7 000 </a:t>
              </a:r>
              <a:r>
                <a:rPr lang="fi-FI" sz="2000" dirty="0" err="1">
                  <a:latin typeface="Arial" charset="0"/>
                </a:rPr>
                <a:t>hlöä</a:t>
              </a:r>
              <a:endParaRPr lang="fi-FI" sz="2000" dirty="0">
                <a:latin typeface="Arial" charset="0"/>
              </a:endParaRPr>
            </a:p>
          </p:txBody>
        </p:sp>
      </p:grp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21C4BD4-91D4-AAD9-98AA-0B3716D0AB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6867037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Joensuu Areena (3D-malli)</a:t>
            </a: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36</a:t>
            </a:fld>
            <a:endParaRPr lang="fi-FI" dirty="0"/>
          </a:p>
        </p:txBody>
      </p:sp>
      <p:pic>
        <p:nvPicPr>
          <p:cNvPr id="8" name="Kuva 9">
            <a:extLst>
              <a:ext uri="{FF2B5EF4-FFF2-40B4-BE49-F238E27FC236}">
                <a16:creationId xmlns:a16="http://schemas.microsoft.com/office/drawing/2014/main" id="{8AB82CCD-9165-48D6-A174-C6582F4722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67" y="1373976"/>
            <a:ext cx="8221211" cy="4868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387E0813-8AB3-D075-7F77-8072384334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272319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Joensuu Areena</a:t>
            </a: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37</a:t>
            </a:fld>
            <a:endParaRPr lang="fi-FI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BF7FDB47-93EA-4E97-9C81-6A32C21BC1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955" y="1364179"/>
            <a:ext cx="8305102" cy="49181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2A6B86F-88C0-CC80-CE2E-D1B12E5880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190370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Joensuu Areena</a:t>
            </a: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38</a:t>
            </a:fld>
            <a:endParaRPr lang="fi-FI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8DE51A2-8887-4673-A8FF-0F54C6377E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67" y="1443038"/>
            <a:ext cx="8137321" cy="4818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D42D7070-973C-DFE4-22C4-36896B5612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410901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Pirkkahalli</a:t>
            </a: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39</a:t>
            </a:fld>
            <a:endParaRPr lang="fi-FI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82DBB44-D63C-42A7-990E-8CA9DED3DBAB}"/>
              </a:ext>
            </a:extLst>
          </p:cNvPr>
          <p:cNvGrpSpPr/>
          <p:nvPr/>
        </p:nvGrpSpPr>
        <p:grpSpPr>
          <a:xfrm>
            <a:off x="973123" y="1443038"/>
            <a:ext cx="8657438" cy="4806760"/>
            <a:chOff x="0" y="887413"/>
            <a:chExt cx="9144000" cy="5414962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0F0466C1-FF8E-490D-A1F6-D4864D1CCA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887413"/>
              <a:ext cx="9144000" cy="5414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kstiruutu 7">
              <a:extLst>
                <a:ext uri="{FF2B5EF4-FFF2-40B4-BE49-F238E27FC236}">
                  <a16:creationId xmlns:a16="http://schemas.microsoft.com/office/drawing/2014/main" id="{1B46AD55-A4D6-4C14-BE5E-A9400A0BFDA2}"/>
                </a:ext>
              </a:extLst>
            </p:cNvPr>
            <p:cNvSpPr txBox="1"/>
            <p:nvPr/>
          </p:nvSpPr>
          <p:spPr>
            <a:xfrm>
              <a:off x="123826" y="1038225"/>
              <a:ext cx="2791268" cy="797455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accent1"/>
              </a:solidFill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wrap="square">
              <a:spAutoFit/>
            </a:bodyPr>
            <a:lstStyle/>
            <a:p>
              <a:pPr eaLnBrk="1" hangingPunct="1">
                <a:defRPr/>
              </a:pPr>
              <a:r>
                <a:rPr lang="fi-FI" sz="2000" dirty="0">
                  <a:latin typeface="Arial" charset="0"/>
                </a:rPr>
                <a:t>Koko: 64 m x 100 m</a:t>
              </a:r>
            </a:p>
            <a:p>
              <a:pPr eaLnBrk="1" hangingPunct="1">
                <a:defRPr/>
              </a:pPr>
              <a:r>
                <a:rPr lang="fi-FI" sz="2000" dirty="0">
                  <a:latin typeface="Arial" charset="0"/>
                </a:rPr>
                <a:t>Kap. 4 000 </a:t>
              </a:r>
              <a:r>
                <a:rPr lang="fi-FI" sz="2000" dirty="0" err="1">
                  <a:latin typeface="Arial" charset="0"/>
                </a:rPr>
                <a:t>hlöä</a:t>
              </a:r>
              <a:endParaRPr lang="fi-FI" sz="2000" dirty="0">
                <a:latin typeface="Arial" charset="0"/>
              </a:endParaRPr>
            </a:p>
          </p:txBody>
        </p:sp>
      </p:grp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BFC9E97-6D1C-1CB5-B715-123776F5A2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4372910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kstin paikkamerkki 40">
            <a:extLst>
              <a:ext uri="{FF2B5EF4-FFF2-40B4-BE49-F238E27FC236}">
                <a16:creationId xmlns:a16="http://schemas.microsoft.com/office/drawing/2014/main" id="{2D52FE4B-1BAF-42AF-A92E-E9C3C2B044E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i-FI" dirty="0"/>
              <a:t>Tekijät</a:t>
            </a:r>
          </a:p>
        </p:txBody>
      </p:sp>
      <p:sp>
        <p:nvSpPr>
          <p:cNvPr id="42" name="Sisällön paikkamerkki 41">
            <a:extLst>
              <a:ext uri="{FF2B5EF4-FFF2-40B4-BE49-F238E27FC236}">
                <a16:creationId xmlns:a16="http://schemas.microsoft.com/office/drawing/2014/main" id="{0F03351A-45A8-4E38-8031-3419B30D115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Jani Pitkänen, XAMK</a:t>
            </a:r>
          </a:p>
        </p:txBody>
      </p:sp>
      <p:sp>
        <p:nvSpPr>
          <p:cNvPr id="43" name="Sisällön paikkamerkki 42">
            <a:extLst>
              <a:ext uri="{FF2B5EF4-FFF2-40B4-BE49-F238E27FC236}">
                <a16:creationId xmlns:a16="http://schemas.microsoft.com/office/drawing/2014/main" id="{DD88DD0C-A6ED-4711-904E-C56B6E4F5DD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i-FI" dirty="0"/>
              <a:t>Julkaisupäivä: 20.1.2022</a:t>
            </a:r>
          </a:p>
        </p:txBody>
      </p:sp>
      <p:sp>
        <p:nvSpPr>
          <p:cNvPr id="44" name="Tekstin paikkamerkki 43">
            <a:extLst>
              <a:ext uri="{FF2B5EF4-FFF2-40B4-BE49-F238E27FC236}">
                <a16:creationId xmlns:a16="http://schemas.microsoft.com/office/drawing/2014/main" id="{9E9806A0-4C88-46B7-9184-555A83A7FFC8}"/>
              </a:ext>
            </a:extLst>
          </p:cNvPr>
          <p:cNvSpPr>
            <a:spLocks noGrp="1"/>
          </p:cNvSpPr>
          <p:nvPr>
            <p:ph type="body" idx="10"/>
          </p:nvPr>
        </p:nvSpPr>
        <p:spPr/>
        <p:txBody>
          <a:bodyPr>
            <a:normAutofit fontScale="77500" lnSpcReduction="20000"/>
          </a:bodyPr>
          <a:lstStyle/>
          <a:p>
            <a:endParaRPr lang="fi-FI"/>
          </a:p>
        </p:txBody>
      </p:sp>
      <p:sp>
        <p:nvSpPr>
          <p:cNvPr id="46" name="Dian numeron paikkamerkki 45">
            <a:extLst>
              <a:ext uri="{FF2B5EF4-FFF2-40B4-BE49-F238E27FC236}">
                <a16:creationId xmlns:a16="http://schemas.microsoft.com/office/drawing/2014/main" id="{A7160097-2269-4CFB-8D42-6091A3FA49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53474D9-25C0-1FE4-84E3-A6443E7C5E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2834574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Pirkkahalli</a:t>
            </a: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40</a:t>
            </a:fld>
            <a:endParaRPr lang="fi-FI" dirty="0"/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36EA4703-322A-4D0D-B214-70E52AC8EF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23" y="1396841"/>
            <a:ext cx="7969541" cy="4838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60772ABE-0653-6046-7E15-8708E94957D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20140735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Pirkkahalli</a:t>
            </a: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41</a:t>
            </a:fld>
            <a:endParaRPr lang="fi-FI" dirty="0"/>
          </a:p>
        </p:txBody>
      </p:sp>
      <p:pic>
        <p:nvPicPr>
          <p:cNvPr id="6" name="Kuva 5">
            <a:extLst>
              <a:ext uri="{FF2B5EF4-FFF2-40B4-BE49-F238E27FC236}">
                <a16:creationId xmlns:a16="http://schemas.microsoft.com/office/drawing/2014/main" id="{23F7173C-5BD9-4FBA-9091-0170C2A565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34" y="1382364"/>
            <a:ext cx="8278854" cy="4902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1D9CC9E7-AA03-DB4C-93DA-999CE6A819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82587961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Kuortaneen jäähalli</a:t>
            </a: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42</a:t>
            </a:fld>
            <a:endParaRPr lang="fi-FI" dirty="0"/>
          </a:p>
        </p:txBody>
      </p:sp>
      <p:pic>
        <p:nvPicPr>
          <p:cNvPr id="5" name="Kuva 5">
            <a:extLst>
              <a:ext uri="{FF2B5EF4-FFF2-40B4-BE49-F238E27FC236}">
                <a16:creationId xmlns:a16="http://schemas.microsoft.com/office/drawing/2014/main" id="{381C92BE-10DB-4B56-84E3-8BD42270B2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89" y="1443038"/>
            <a:ext cx="8028265" cy="475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C796585-3D5D-BDE1-60B6-E0B785BE6F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9053482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Kurikan jäähalli</a:t>
            </a: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43</a:t>
            </a:fld>
            <a:endParaRPr lang="fi-FI" dirty="0"/>
          </a:p>
        </p:txBody>
      </p:sp>
      <p:pic>
        <p:nvPicPr>
          <p:cNvPr id="6" name="Kuva 7">
            <a:extLst>
              <a:ext uri="{FF2B5EF4-FFF2-40B4-BE49-F238E27FC236}">
                <a16:creationId xmlns:a16="http://schemas.microsoft.com/office/drawing/2014/main" id="{1FA12905-E3F1-44D9-853F-C1A6D4BFB0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567" y="1438276"/>
            <a:ext cx="8145710" cy="48280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8E7EBFFE-D8D0-CE30-EFAC-38BD9B94C5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59504761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Kurikan jäähalli</a:t>
            </a: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44</a:t>
            </a:fld>
            <a:endParaRPr lang="fi-FI" dirty="0"/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A3290719-1BE6-4A38-8C4E-117EDDD1F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734" y="1438275"/>
            <a:ext cx="8095376" cy="4798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2931558-89B7-95E3-9E25-8F27BDB542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393191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Teollisuushalli</a:t>
            </a: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45</a:t>
            </a:fld>
            <a:endParaRPr lang="fi-FI" dirty="0"/>
          </a:p>
        </p:txBody>
      </p:sp>
      <p:pic>
        <p:nvPicPr>
          <p:cNvPr id="6" name="Kuva 7">
            <a:extLst>
              <a:ext uri="{FF2B5EF4-FFF2-40B4-BE49-F238E27FC236}">
                <a16:creationId xmlns:a16="http://schemas.microsoft.com/office/drawing/2014/main" id="{B9EC6F6E-51FE-47B2-BD39-5367479FFE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6776" y="3428999"/>
            <a:ext cx="2846622" cy="3053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A10EFEF9-9D16-4585-BCD3-2E587C4ADF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866" y="1435894"/>
            <a:ext cx="8826500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606C4F45-2BB2-41C8-8DBA-9A3176DC93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9663" y="3644355"/>
            <a:ext cx="3848100" cy="246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B6F06F71-6363-4F73-1EC4-C17222A803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6072781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 err="1"/>
              <a:t>Hirssaaren</a:t>
            </a:r>
            <a:r>
              <a:rPr lang="fi-FI" dirty="0"/>
              <a:t> Asuntomessut (Saaristolaistalot)</a:t>
            </a: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46</a:t>
            </a:fld>
            <a:endParaRPr lang="fi-FI" dirty="0"/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F231E372-6566-4432-B494-47643EDF9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1465" y="1566922"/>
            <a:ext cx="3360810" cy="44942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E402DAE2-A55B-443C-AB93-34CEF7E10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274" y="1566921"/>
            <a:ext cx="5488584" cy="4064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8E6A2238-E67C-48B4-B797-DC186908B1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2006" y="1566922"/>
            <a:ext cx="2543175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7FEB33F8-D040-40BA-8986-B608CA2CA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0419" y="3590063"/>
            <a:ext cx="2544762" cy="204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C56A3A6E-48D4-8A35-6038-0167740096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2335505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ABA3B2A-C6F6-4A8E-9AA5-B8A41DA7D1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/>
              <a:t>Tappivaarnaristikko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592525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Tappivaarnaristikot</a:t>
            </a:r>
          </a:p>
        </p:txBody>
      </p:sp>
      <p:sp>
        <p:nvSpPr>
          <p:cNvPr id="13" name="Sisällön paikkamerkki 12">
            <a:extLst>
              <a:ext uri="{FF2B5EF4-FFF2-40B4-BE49-F238E27FC236}">
                <a16:creationId xmlns:a16="http://schemas.microsoft.com/office/drawing/2014/main" id="{19FC7BE5-DE3D-4561-97EB-848C6C4B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012185" cy="382703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Tappivaarna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Sileäpintainen, suora pyöröteräspuikko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Päät on viistetty tai pyöristetty siten, ettei ne riko puuainesta tappivaarnaa asennettaessa (esiporaus)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Tappivaarnojen paksuus 6…30 mm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Tappivaarnan päihin voidaan tehdä kierteet, jolloin kysymyksessä on ns. täsmäpultti eli sidepultti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Täsmäpultit sitovat liitosalueen poikittaisessa suunnassa ja se voidaan mitoittaa kuten tappivaarna</a:t>
            </a:r>
          </a:p>
          <a:p>
            <a:pPr marL="0" indent="0">
              <a:spcBef>
                <a:spcPct val="0"/>
              </a:spcBef>
              <a:buNone/>
            </a:pPr>
            <a:endParaRPr lang="fi-FI" altLang="fi-FI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6</a:t>
            </a:fld>
            <a:endParaRPr lang="fi-FI" dirty="0"/>
          </a:p>
        </p:txBody>
      </p:sp>
      <p:pic>
        <p:nvPicPr>
          <p:cNvPr id="5" name="Kuva 1">
            <a:extLst>
              <a:ext uri="{FF2B5EF4-FFF2-40B4-BE49-F238E27FC236}">
                <a16:creationId xmlns:a16="http://schemas.microsoft.com/office/drawing/2014/main" id="{3699C671-793B-440D-B0AD-808C75D893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919" y="3853489"/>
            <a:ext cx="2838032" cy="2130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uva 2">
            <a:extLst>
              <a:ext uri="{FF2B5EF4-FFF2-40B4-BE49-F238E27FC236}">
                <a16:creationId xmlns:a16="http://schemas.microsoft.com/office/drawing/2014/main" id="{52432B24-CC86-49F6-AA71-F915C44942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0919" y="1723342"/>
            <a:ext cx="2838032" cy="21301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E05D5D37-EEF2-0265-418C-BFD6CFE908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6576454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Tappivaarnaristikot</a:t>
            </a:r>
          </a:p>
        </p:txBody>
      </p:sp>
      <p:sp>
        <p:nvSpPr>
          <p:cNvPr id="13" name="Sisällön paikkamerkki 12">
            <a:extLst>
              <a:ext uri="{FF2B5EF4-FFF2-40B4-BE49-F238E27FC236}">
                <a16:creationId xmlns:a16="http://schemas.microsoft.com/office/drawing/2014/main" id="{19FC7BE5-DE3D-4561-97EB-848C6C4B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2703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Tappivaarna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Sidepultteja tulee olla liitosalueella vähintään 1/10 liitinryhmän tappivaarnojen lukumäärästä (murtorajatila) 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Palotilanteessa liitoksessa pitää olla joka neljäs tappivaarna sidepultti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Vähintään yksi sidepultti sijoitetaan reunaosan päätä lähinnä olevaan riviin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Tappivaarnan materiaali on yleensä S235 tai S355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Keski-Euroopassa käytetään halkaisijaltaan pienempiä tappivaarnoja (6 mm) kuin Suomessa (12 mm)</a:t>
            </a:r>
          </a:p>
          <a:p>
            <a:pPr marL="0" indent="0">
              <a:spcBef>
                <a:spcPct val="0"/>
              </a:spcBef>
              <a:buNone/>
            </a:pPr>
            <a:endParaRPr lang="fi-FI" altLang="fi-FI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7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9424CBC4-15A4-4BED-1BE9-F95D002F23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8500271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Tappivaarnaristikot</a:t>
            </a:r>
          </a:p>
        </p:txBody>
      </p:sp>
      <p:sp>
        <p:nvSpPr>
          <p:cNvPr id="13" name="Sisällön paikkamerkki 12">
            <a:extLst>
              <a:ext uri="{FF2B5EF4-FFF2-40B4-BE49-F238E27FC236}">
                <a16:creationId xmlns:a16="http://schemas.microsoft.com/office/drawing/2014/main" id="{19FC7BE5-DE3D-4561-97EB-848C6C4B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2703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Tappivaarna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Halkaisijaltaan pienemmillä tappivaarnoilla saadaan sitkeyttä liitoksen murtumistapaan, kun taas paksummilla tulee liitoksen murtumistavaksi hauras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Esiporattavat reiät (puu/teräs)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Halkaisija saa olla enintään tappivaarnan nimellis-paksuuden d suuruinen, mutta vähintään 0,95 x d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Yleensä teräslevyihin porataan samankokoiset reiät kuin puuhun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Teräslevyihin voidaan porata 2 mm tappivaarnan halkaisijaa suuremmat reiät (huomioitava mitoituksessa)</a:t>
            </a:r>
          </a:p>
          <a:p>
            <a:pPr lvl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Ø"/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Poraus voi tapahtua samanaikaisesti puuhun ja teräslevyyn tai erikseen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endParaRPr lang="fi-FI" altLang="fi-FI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8</a:t>
            </a:fld>
            <a:endParaRPr lang="fi-FI" dirty="0"/>
          </a:p>
        </p:txBody>
      </p:sp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4DC2049F-3A21-B079-D24C-62D4AD91FF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1784314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tsikko 11">
            <a:extLst>
              <a:ext uri="{FF2B5EF4-FFF2-40B4-BE49-F238E27FC236}">
                <a16:creationId xmlns:a16="http://schemas.microsoft.com/office/drawing/2014/main" id="{91AAAAA5-CDBA-42C5-943E-3EF449C370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Tappivaarnaristikot</a:t>
            </a:r>
          </a:p>
        </p:txBody>
      </p:sp>
      <p:sp>
        <p:nvSpPr>
          <p:cNvPr id="13" name="Sisällön paikkamerkki 12">
            <a:extLst>
              <a:ext uri="{FF2B5EF4-FFF2-40B4-BE49-F238E27FC236}">
                <a16:creationId xmlns:a16="http://schemas.microsoft.com/office/drawing/2014/main" id="{19FC7BE5-DE3D-4561-97EB-848C6C4B93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382703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r>
              <a:rPr lang="fi-FI" altLang="fi-FI" b="1" dirty="0">
                <a:solidFill>
                  <a:schemeClr val="tx2"/>
                </a:solidFill>
                <a:latin typeface="Calibri" panose="020F0502020204030204" pitchFamily="34" charset="0"/>
              </a:rPr>
              <a:t>Tappivaarna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Tappivaarna voidaan asentaa myös ilman esiporausta </a:t>
            </a:r>
            <a:b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</a:br>
            <a:r>
              <a:rPr lang="fi-FI" altLang="fi-FI" dirty="0">
                <a:solidFill>
                  <a:schemeClr val="tx2"/>
                </a:solidFill>
                <a:latin typeface="Calibri" panose="020F0502020204030204" pitchFamily="34" charset="0"/>
              </a:rPr>
              <a:t>(vrt. WS-järjestelmä)</a:t>
            </a:r>
          </a:p>
          <a:p>
            <a:pPr marL="0" indent="0">
              <a:lnSpc>
                <a:spcPct val="100000"/>
              </a:lnSpc>
              <a:spcBef>
                <a:spcPct val="0"/>
              </a:spcBef>
              <a:buNone/>
            </a:pPr>
            <a:endParaRPr lang="fi-FI" altLang="fi-FI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Dian numeron paikkamerkki 17">
            <a:extLst>
              <a:ext uri="{FF2B5EF4-FFF2-40B4-BE49-F238E27FC236}">
                <a16:creationId xmlns:a16="http://schemas.microsoft.com/office/drawing/2014/main" id="{F5859289-D07A-407E-BEA8-0136A172E2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338A197-4EA2-4D23-935D-0DB0ED09FF0F}" type="slidenum">
              <a:rPr lang="fi-FI" smtClean="0"/>
              <a:pPr/>
              <a:t>9</a:t>
            </a:fld>
            <a:endParaRPr lang="fi-FI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E43755B-61CF-49E0-A4C2-6541DA8D8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5741" y="3252050"/>
            <a:ext cx="4365803" cy="28907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73D16CC-5F95-48A9-B811-A831C8C33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1079" y="3252050"/>
            <a:ext cx="4754295" cy="2890769"/>
          </a:xfrm>
          <a:prstGeom prst="rect">
            <a:avLst/>
          </a:prstGeom>
        </p:spPr>
      </p:pic>
      <p:sp>
        <p:nvSpPr>
          <p:cNvPr id="2" name="Alatunnisteen paikkamerkki 1">
            <a:extLst>
              <a:ext uri="{FF2B5EF4-FFF2-40B4-BE49-F238E27FC236}">
                <a16:creationId xmlns:a16="http://schemas.microsoft.com/office/drawing/2014/main" id="{795F11D5-6B9C-1140-568E-ACAE6819FA2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fi-FI"/>
              <a:t>Rakennesuunnittelu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56236145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Mukautettu 12">
      <a:dk1>
        <a:srgbClr val="0D0D0D"/>
      </a:dk1>
      <a:lt1>
        <a:srgbClr val="FFFFFF"/>
      </a:lt1>
      <a:dk2>
        <a:srgbClr val="0D0D0D"/>
      </a:dk2>
      <a:lt2>
        <a:srgbClr val="F2F2F2"/>
      </a:lt2>
      <a:accent1>
        <a:srgbClr val="9CA65D"/>
      </a:accent1>
      <a:accent2>
        <a:srgbClr val="F2AE31"/>
      </a:accent2>
      <a:accent3>
        <a:srgbClr val="44A8F2"/>
      </a:accent3>
      <a:accent4>
        <a:srgbClr val="106141"/>
      </a:accent4>
      <a:accent5>
        <a:srgbClr val="6C733D"/>
      </a:accent5>
      <a:accent6>
        <a:srgbClr val="9CA65D"/>
      </a:accent6>
      <a:hlink>
        <a:srgbClr val="A65A4A"/>
      </a:hlink>
      <a:folHlink>
        <a:srgbClr val="8C8D88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ADE9796B20C8C74B8CB1C5C39DC9642A" ma:contentTypeVersion="16" ma:contentTypeDescription="Luo uusi asiakirja." ma:contentTypeScope="" ma:versionID="236e8851f4ba606b23ea2b80afa66eab">
  <xsd:schema xmlns:xsd="http://www.w3.org/2001/XMLSchema" xmlns:xs="http://www.w3.org/2001/XMLSchema" xmlns:p="http://schemas.microsoft.com/office/2006/metadata/properties" xmlns:ns2="39bc4a72-1b4b-43b0-bb60-4ad32f90e189" xmlns:ns3="e00a1533-1aa1-4209-87b8-e054fc7c4b7f" targetNamespace="http://schemas.microsoft.com/office/2006/metadata/properties" ma:root="true" ma:fieldsID="ef85a8c8361272a290cf089f884b923d" ns2:_="" ns3:_="">
    <xsd:import namespace="39bc4a72-1b4b-43b0-bb60-4ad32f90e189"/>
    <xsd:import namespace="e00a1533-1aa1-4209-87b8-e054fc7c4b7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9bc4a72-1b4b-43b0-bb60-4ad32f90e18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Length (seconds)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Kuvien tunnisteet" ma:readOnly="false" ma:fieldId="{5cf76f15-5ced-4ddc-b409-7134ff3c332f}" ma:taxonomyMulti="true" ma:sspId="7f15af9f-6292-4c8d-88d7-b625bca18f83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00a1533-1aa1-4209-87b8-e054fc7c4b7f" elementFormDefault="qualified">
    <xsd:import namespace="http://schemas.microsoft.com/office/2006/documentManagement/types"/>
    <xsd:import namespace="http://schemas.microsoft.com/office/infopath/2007/PartnerControls"/>
    <xsd:element name="SharedWithUsers" ma:index="19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4154df44-b589-450d-8ae3-cc72bb717c3c}" ma:internalName="TaxCatchAll" ma:showField="CatchAllData" ma:web="e00a1533-1aa1-4209-87b8-e054fc7c4b7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71C35D31-104C-45F7-8FCE-8E3701889A40}"/>
</file>

<file path=customXml/itemProps2.xml><?xml version="1.0" encoding="utf-8"?>
<ds:datastoreItem xmlns:ds="http://schemas.openxmlformats.org/officeDocument/2006/customXml" ds:itemID="{2138CEF3-870E-415B-8743-D3877E908E81}"/>
</file>

<file path=docProps/app.xml><?xml version="1.0" encoding="utf-8"?>
<Properties xmlns="http://schemas.openxmlformats.org/officeDocument/2006/extended-properties" xmlns:vt="http://schemas.openxmlformats.org/officeDocument/2006/docPropsVTypes">
  <TotalTime>812</TotalTime>
  <Words>1084</Words>
  <Application>Microsoft Office PowerPoint</Application>
  <PresentationFormat>Laajakuva</PresentationFormat>
  <Paragraphs>263</Paragraphs>
  <Slides>46</Slides>
  <Notes>2</Notes>
  <HiddenSlides>0</HiddenSlides>
  <MMClips>0</MMClips>
  <ScaleCrop>false</ScaleCrop>
  <HeadingPairs>
    <vt:vector size="6" baseType="variant">
      <vt:variant>
        <vt:lpstr>Käytetyt fontit</vt:lpstr>
      </vt:variant>
      <vt:variant>
        <vt:i4>4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46</vt:i4>
      </vt:variant>
    </vt:vector>
  </HeadingPairs>
  <TitlesOfParts>
    <vt:vector size="51" baseType="lpstr">
      <vt:lpstr>Arial</vt:lpstr>
      <vt:lpstr>Calibri</vt:lpstr>
      <vt:lpstr>Calibri Light</vt:lpstr>
      <vt:lpstr>Wingdings</vt:lpstr>
      <vt:lpstr>Office-teema</vt:lpstr>
      <vt:lpstr>Teollinen puurakentaminen</vt:lpstr>
      <vt:lpstr>PowerPoint-esitys</vt:lpstr>
      <vt:lpstr>Rakennesuunnittelu</vt:lpstr>
      <vt:lpstr>PowerPoint-esitys</vt:lpstr>
      <vt:lpstr>Tappivaarnaristikko</vt:lpstr>
      <vt:lpstr>Tappivaarnaristikot</vt:lpstr>
      <vt:lpstr>Tappivaarnaristikot</vt:lpstr>
      <vt:lpstr>Tappivaarnaristikot</vt:lpstr>
      <vt:lpstr>Tappivaarnaristikot</vt:lpstr>
      <vt:lpstr>Tappivaarnaristikot</vt:lpstr>
      <vt:lpstr>Tappivaarnaristikot</vt:lpstr>
      <vt:lpstr>Tappivaarnaristikot</vt:lpstr>
      <vt:lpstr>Tappivaarnaristikot</vt:lpstr>
      <vt:lpstr>Tappivaarnaristikot</vt:lpstr>
      <vt:lpstr>Tappivaarnaristikot</vt:lpstr>
      <vt:lpstr>Tappivaarnaristikot</vt:lpstr>
      <vt:lpstr>Tappivaarnaristikot</vt:lpstr>
      <vt:lpstr>Tappivaarnaristikot</vt:lpstr>
      <vt:lpstr>Tappivaarnaristikot</vt:lpstr>
      <vt:lpstr>Tappivaarnaristikot</vt:lpstr>
      <vt:lpstr>Ristikoiden muodot</vt:lpstr>
      <vt:lpstr>Tappivaarnaristikot</vt:lpstr>
      <vt:lpstr>Tappivaarnaristikot</vt:lpstr>
      <vt:lpstr>Hamar Olympic Hall ”The Viking Ship”</vt:lpstr>
      <vt:lpstr>Hamar Olympic Hall ”The Viking Ship”</vt:lpstr>
      <vt:lpstr>Haakons Hall</vt:lpstr>
      <vt:lpstr>Haakons Hall</vt:lpstr>
      <vt:lpstr>Olympic Amphitheatre</vt:lpstr>
      <vt:lpstr>Olympic Amphitheatre</vt:lpstr>
      <vt:lpstr>Gardenmoen Terminal</vt:lpstr>
      <vt:lpstr>Gardenmoen Terminal</vt:lpstr>
      <vt:lpstr>Gardenmoen Terminal</vt:lpstr>
      <vt:lpstr>Tynset Bridge</vt:lpstr>
      <vt:lpstr>Tynset Bridge</vt:lpstr>
      <vt:lpstr>Joensuu Areena</vt:lpstr>
      <vt:lpstr>Joensuu Areena (3D-malli)</vt:lpstr>
      <vt:lpstr>Joensuu Areena</vt:lpstr>
      <vt:lpstr>Joensuu Areena</vt:lpstr>
      <vt:lpstr>Pirkkahalli</vt:lpstr>
      <vt:lpstr>Pirkkahalli</vt:lpstr>
      <vt:lpstr>Pirkkahalli</vt:lpstr>
      <vt:lpstr>Kuortaneen jäähalli</vt:lpstr>
      <vt:lpstr>Kurikan jäähalli</vt:lpstr>
      <vt:lpstr>Kurikan jäähalli</vt:lpstr>
      <vt:lpstr>Teollisuushalli</vt:lpstr>
      <vt:lpstr>Hirssaaren Asuntomessut (Saaristolaistalot)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atte Kalke</dc:creator>
  <cp:lastModifiedBy>Hilppa Iittiläinen</cp:lastModifiedBy>
  <cp:revision>60</cp:revision>
  <dcterms:created xsi:type="dcterms:W3CDTF">2021-05-03T10:20:21Z</dcterms:created>
  <dcterms:modified xsi:type="dcterms:W3CDTF">2022-06-20T12:43:49Z</dcterms:modified>
</cp:coreProperties>
</file>