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45" r:id="rId9"/>
    <p:sldId id="346" r:id="rId10"/>
    <p:sldId id="347" r:id="rId11"/>
    <p:sldId id="349" r:id="rId12"/>
    <p:sldId id="348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1297B-51A1-4165-A5CA-696BB570485A}" v="2" dt="2022-06-20T12:45:39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661DEC05-DD8F-405E-8FFB-DB4FE3F9C203}"/>
    <pc:docChg chg="modSld">
      <pc:chgData name="Hilppa Iittiläinen" userId="f7572432-e0f1-4abb-81ed-7836843e2f2b" providerId="ADAL" clId="{661DEC05-DD8F-405E-8FFB-DB4FE3F9C203}" dt="2022-05-27T12:02:47.985" v="88" actId="20577"/>
      <pc:docMkLst>
        <pc:docMk/>
      </pc:docMkLst>
      <pc:sldChg chg="modSp mod">
        <pc:chgData name="Hilppa Iittiläinen" userId="f7572432-e0f1-4abb-81ed-7836843e2f2b" providerId="ADAL" clId="{661DEC05-DD8F-405E-8FFB-DB4FE3F9C203}" dt="2022-05-27T12:00:27.023" v="35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661DEC05-DD8F-405E-8FFB-DB4FE3F9C203}" dt="2022-05-27T12:00:27.023" v="35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661DEC05-DD8F-405E-8FFB-DB4FE3F9C203}" dt="2022-05-27T12:00:25.029" v="34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661DEC05-DD8F-405E-8FFB-DB4FE3F9C203}" dt="2022-05-27T12:00:31.929" v="36" actId="20577"/>
        <pc:sldMkLst>
          <pc:docMk/>
          <pc:sldMk cId="2124848816" sldId="313"/>
        </pc:sldMkLst>
        <pc:spChg chg="mod">
          <ac:chgData name="Hilppa Iittiläinen" userId="f7572432-e0f1-4abb-81ed-7836843e2f2b" providerId="ADAL" clId="{661DEC05-DD8F-405E-8FFB-DB4FE3F9C203}" dt="2022-05-27T12:00:31.929" v="36" actId="20577"/>
          <ac:spMkLst>
            <pc:docMk/>
            <pc:sldMk cId="2124848816" sldId="31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0:37.772" v="37" actId="6549"/>
        <pc:sldMkLst>
          <pc:docMk/>
          <pc:sldMk cId="2920412933" sldId="345"/>
        </pc:sldMkLst>
        <pc:spChg chg="mod">
          <ac:chgData name="Hilppa Iittiläinen" userId="f7572432-e0f1-4abb-81ed-7836843e2f2b" providerId="ADAL" clId="{661DEC05-DD8F-405E-8FFB-DB4FE3F9C203}" dt="2022-05-27T12:00:37.772" v="37" actId="6549"/>
          <ac:spMkLst>
            <pc:docMk/>
            <pc:sldMk cId="2920412933" sldId="34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0:43.265" v="38" actId="20577"/>
        <pc:sldMkLst>
          <pc:docMk/>
          <pc:sldMk cId="1816751798" sldId="346"/>
        </pc:sldMkLst>
        <pc:spChg chg="mod">
          <ac:chgData name="Hilppa Iittiläinen" userId="f7572432-e0f1-4abb-81ed-7836843e2f2b" providerId="ADAL" clId="{661DEC05-DD8F-405E-8FFB-DB4FE3F9C203}" dt="2022-05-27T12:00:43.265" v="38" actId="20577"/>
          <ac:spMkLst>
            <pc:docMk/>
            <pc:sldMk cId="1816751798" sldId="34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1:48.390" v="46" actId="20577"/>
        <pc:sldMkLst>
          <pc:docMk/>
          <pc:sldMk cId="1664630658" sldId="348"/>
        </pc:sldMkLst>
        <pc:spChg chg="mod">
          <ac:chgData name="Hilppa Iittiläinen" userId="f7572432-e0f1-4abb-81ed-7836843e2f2b" providerId="ADAL" clId="{661DEC05-DD8F-405E-8FFB-DB4FE3F9C203}" dt="2022-05-27T12:01:48.390" v="46" actId="20577"/>
          <ac:spMkLst>
            <pc:docMk/>
            <pc:sldMk cId="1664630658" sldId="34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1:36.989" v="45" actId="20577"/>
        <pc:sldMkLst>
          <pc:docMk/>
          <pc:sldMk cId="2561203340" sldId="349"/>
        </pc:sldMkLst>
        <pc:spChg chg="mod">
          <ac:chgData name="Hilppa Iittiläinen" userId="f7572432-e0f1-4abb-81ed-7836843e2f2b" providerId="ADAL" clId="{661DEC05-DD8F-405E-8FFB-DB4FE3F9C203}" dt="2022-05-27T12:01:36.989" v="45" actId="20577"/>
          <ac:spMkLst>
            <pc:docMk/>
            <pc:sldMk cId="2561203340" sldId="34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1:58.452" v="48" actId="6549"/>
        <pc:sldMkLst>
          <pc:docMk/>
          <pc:sldMk cId="525823791" sldId="350"/>
        </pc:sldMkLst>
        <pc:spChg chg="mod">
          <ac:chgData name="Hilppa Iittiläinen" userId="f7572432-e0f1-4abb-81ed-7836843e2f2b" providerId="ADAL" clId="{661DEC05-DD8F-405E-8FFB-DB4FE3F9C203}" dt="2022-05-27T12:01:58.452" v="48" actId="6549"/>
          <ac:spMkLst>
            <pc:docMk/>
            <pc:sldMk cId="525823791" sldId="35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09.582" v="50" actId="20577"/>
        <pc:sldMkLst>
          <pc:docMk/>
          <pc:sldMk cId="1741359235" sldId="352"/>
        </pc:sldMkLst>
        <pc:spChg chg="mod">
          <ac:chgData name="Hilppa Iittiläinen" userId="f7572432-e0f1-4abb-81ed-7836843e2f2b" providerId="ADAL" clId="{661DEC05-DD8F-405E-8FFB-DB4FE3F9C203}" dt="2022-05-27T12:02:09.582" v="50" actId="20577"/>
          <ac:spMkLst>
            <pc:docMk/>
            <pc:sldMk cId="1741359235" sldId="35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21.325" v="52" actId="20577"/>
        <pc:sldMkLst>
          <pc:docMk/>
          <pc:sldMk cId="3846034394" sldId="356"/>
        </pc:sldMkLst>
        <pc:spChg chg="mod">
          <ac:chgData name="Hilppa Iittiläinen" userId="f7572432-e0f1-4abb-81ed-7836843e2f2b" providerId="ADAL" clId="{661DEC05-DD8F-405E-8FFB-DB4FE3F9C203}" dt="2022-05-27T12:02:21.325" v="52" actId="20577"/>
          <ac:spMkLst>
            <pc:docMk/>
            <pc:sldMk cId="3846034394" sldId="35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27.174" v="53" actId="20577"/>
        <pc:sldMkLst>
          <pc:docMk/>
          <pc:sldMk cId="2188203370" sldId="357"/>
        </pc:sldMkLst>
        <pc:spChg chg="mod">
          <ac:chgData name="Hilppa Iittiläinen" userId="f7572432-e0f1-4abb-81ed-7836843e2f2b" providerId="ADAL" clId="{661DEC05-DD8F-405E-8FFB-DB4FE3F9C203}" dt="2022-05-27T12:02:27.174" v="53" actId="20577"/>
          <ac:spMkLst>
            <pc:docMk/>
            <pc:sldMk cId="2188203370" sldId="35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61DEC05-DD8F-405E-8FFB-DB4FE3F9C203}" dt="2022-05-27T12:02:47.985" v="88" actId="20577"/>
        <pc:sldMkLst>
          <pc:docMk/>
          <pc:sldMk cId="456589400" sldId="358"/>
        </pc:sldMkLst>
        <pc:spChg chg="mod">
          <ac:chgData name="Hilppa Iittiläinen" userId="f7572432-e0f1-4abb-81ed-7836843e2f2b" providerId="ADAL" clId="{661DEC05-DD8F-405E-8FFB-DB4FE3F9C203}" dt="2022-05-27T12:02:47.985" v="88" actId="20577"/>
          <ac:spMkLst>
            <pc:docMk/>
            <pc:sldMk cId="456589400" sldId="358"/>
            <ac:spMk id="13" creationId="{19FC7BE5-DE3D-4561-97EB-848C6C4B93D0}"/>
          </ac:spMkLst>
        </pc:spChg>
      </pc:sldChg>
    </pc:docChg>
  </pc:docChgLst>
  <pc:docChgLst>
    <pc:chgData name="Hilppa Iittiläinen" userId="f7572432-e0f1-4abb-81ed-7836843e2f2b" providerId="ADAL" clId="{ACC1297B-51A1-4165-A5CA-696BB570485A}"/>
    <pc:docChg chg="custSel addSld delSld modSld sldOrd">
      <pc:chgData name="Hilppa Iittiläinen" userId="f7572432-e0f1-4abb-81ed-7836843e2f2b" providerId="ADAL" clId="{ACC1297B-51A1-4165-A5CA-696BB570485A}" dt="2022-06-20T12:45:44.099" v="11" actId="478"/>
      <pc:docMkLst>
        <pc:docMk/>
      </pc:docMkLst>
      <pc:sldChg chg="modSp mod ord">
        <pc:chgData name="Hilppa Iittiläinen" userId="f7572432-e0f1-4abb-81ed-7836843e2f2b" providerId="ADAL" clId="{ACC1297B-51A1-4165-A5CA-696BB570485A}" dt="2022-06-16T10:36:40.655" v="10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ACC1297B-51A1-4165-A5CA-696BB570485A}" dt="2022-06-16T10:36:40.655" v="10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ACC1297B-51A1-4165-A5CA-696BB570485A}" dt="2022-06-16T10:36:33.690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ACC1297B-51A1-4165-A5CA-696BB570485A}" dt="2022-06-20T12:45:44.099" v="11" actId="478"/>
        <pc:sldMkLst>
          <pc:docMk/>
          <pc:sldMk cId="0" sldId="303"/>
        </pc:sldMkLst>
        <pc:spChg chg="del">
          <ac:chgData name="Hilppa Iittiläinen" userId="f7572432-e0f1-4abb-81ed-7836843e2f2b" providerId="ADAL" clId="{ACC1297B-51A1-4165-A5CA-696BB570485A}" dt="2022-06-20T12:45:44.099" v="11" actId="478"/>
          <ac:spMkLst>
            <pc:docMk/>
            <pc:sldMk cId="0" sldId="303"/>
            <ac:spMk id="2" creationId="{BFCAB59F-5EC6-5B67-1C0D-4036E50FE3B0}"/>
          </ac:spMkLst>
        </pc:spChg>
      </pc:sldChg>
      <pc:sldChg chg="del">
        <pc:chgData name="Hilppa Iittiläinen" userId="f7572432-e0f1-4abb-81ed-7836843e2f2b" providerId="ADAL" clId="{ACC1297B-51A1-4165-A5CA-696BB570485A}" dt="2022-06-16T10:36:35.941" v="1" actId="47"/>
        <pc:sldMkLst>
          <pc:docMk/>
          <pc:sldMk cId="2221561959" sldId="360"/>
        </pc:sldMkLst>
      </pc:sldChg>
      <pc:sldChg chg="add">
        <pc:chgData name="Hilppa Iittiläinen" userId="f7572432-e0f1-4abb-81ed-7836843e2f2b" providerId="ADAL" clId="{ACC1297B-51A1-4165-A5CA-696BB570485A}" dt="2022-06-16T10:36:33.690" v="0"/>
        <pc:sldMkLst>
          <pc:docMk/>
          <pc:sldMk cId="4171083754" sldId="4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461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838113-B99B-4920-98D0-0DB960C5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51" y="1690688"/>
            <a:ext cx="4527914" cy="3594448"/>
          </a:xfrm>
          <a:prstGeom prst="rect">
            <a:avLst/>
          </a:prstGeom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8451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Kun suuntakulma </a:t>
            </a:r>
            <a:r>
              <a:rPr lang="fi-FI" altLang="fi-FI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u="sng" dirty="0">
                <a:solidFill>
                  <a:schemeClr val="tx2"/>
                </a:solidFill>
                <a:latin typeface="Calibri" panose="020F0502020204030204" pitchFamily="34" charset="0"/>
              </a:rPr>
              <a:t>&gt;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15° puun syynsuuntaan nähden, liimasauman ominaiskapasiteetti lasketaan kaavalla: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d = tangon paksuus [mm]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L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tartuntapituus puussa [mm]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C1F7C7-5A98-414F-9075-83D37F797A91}"/>
              </a:ext>
            </a:extLst>
          </p:cNvPr>
          <p:cNvSpPr/>
          <p:nvPr/>
        </p:nvSpPr>
        <p:spPr>
          <a:xfrm>
            <a:off x="7399091" y="3532885"/>
            <a:ext cx="1556238" cy="1584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8CC17FC-91FA-42F7-A268-2F95A050A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36962"/>
              </p:ext>
            </p:extLst>
          </p:nvPr>
        </p:nvGraphicFramePr>
        <p:xfrm>
          <a:off x="1809562" y="3748995"/>
          <a:ext cx="3822248" cy="109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431640" progId="Equation.DSMT4">
                  <p:embed/>
                </p:oleObj>
              </mc:Choice>
              <mc:Fallback>
                <p:oleObj name="Equation" r:id="rId3" imgW="15112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8CC17FC-91FA-42F7-A268-2F95A050A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562" y="3748995"/>
                        <a:ext cx="3822248" cy="1091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1C187E-A040-44F1-D67D-1413B2053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38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Käyttöluokassa 1 </a:t>
            </a: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syynsuuntaan liimatuilla vedetyillä tangoilla lasketaan edellä mainitulla kaavalla, mutta tartuntalujuutta pienennetään kertoimella 0,75: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altLang="fi-F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Käyttöluokassa 2</a:t>
            </a: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 pienennetään syynsuuntaista tartuntalujuutta vielä 20 %: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Väliarvot interpoloidaan lineaarisesti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8CC17FC-91FA-42F7-A268-2F95A050A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96785"/>
              </p:ext>
            </p:extLst>
          </p:nvPr>
        </p:nvGraphicFramePr>
        <p:xfrm>
          <a:off x="2954309" y="3148047"/>
          <a:ext cx="7674543" cy="88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431640" progId="Equation.DSMT4">
                  <p:embed/>
                </p:oleObj>
              </mc:Choice>
              <mc:Fallback>
                <p:oleObj name="Equation" r:id="rId2" imgW="374616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8CC17FC-91FA-42F7-A268-2F95A050A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09" y="3148047"/>
                        <a:ext cx="7674543" cy="884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7034728-E974-425B-9F0E-E1126FA97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350976"/>
              </p:ext>
            </p:extLst>
          </p:nvPr>
        </p:nvGraphicFramePr>
        <p:xfrm>
          <a:off x="2914877" y="4474066"/>
          <a:ext cx="8276037" cy="91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431640" progId="Equation.DSMT4">
                  <p:embed/>
                </p:oleObj>
              </mc:Choice>
              <mc:Fallback>
                <p:oleObj name="Equation" r:id="rId4" imgW="38988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7034728-E974-425B-9F0E-E1126FA97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877" y="4474066"/>
                        <a:ext cx="8276037" cy="916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8F4E693-ECE7-0437-834B-F5A490651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2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Tartuntalujuuden mitoitusarvon laskennassa käytetään puuosan </a:t>
            </a:r>
            <a:b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mod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-kerrointa ja osavarmuuslukua </a:t>
            </a:r>
            <a:r>
              <a:rPr lang="fi-FI" altLang="fi-FI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mod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puuosan kerroin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liitoksen osavarmuusluku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E4519E-74F3-4F12-B6CC-DFE66B444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63323"/>
              </p:ext>
            </p:extLst>
          </p:nvPr>
        </p:nvGraphicFramePr>
        <p:xfrm>
          <a:off x="1817531" y="3347208"/>
          <a:ext cx="2712524" cy="1172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44240" progId="Equation.DSMT4">
                  <p:embed/>
                </p:oleObj>
              </mc:Choice>
              <mc:Fallback>
                <p:oleObj name="Equation" r:id="rId2" imgW="102852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E4519E-74F3-4F12-B6CC-DFE66B444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531" y="3347208"/>
                        <a:ext cx="2712524" cy="1172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78EBD7-A31A-6A4A-69AC-165056C6D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63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Liitokset suunnitellaan siten, että vedetyt terästangot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myötävät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(sitkeä murto)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Tällöin vedettyjen tankojen tulee olla niin pitkiä, että mitoittavan aikaluokan tartuntakestävyyden mitoitusarvoa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a,d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vastaava tangon vetojännitys </a:t>
            </a:r>
            <a:r>
              <a:rPr lang="fi-FI" altLang="fi-FI" dirty="0" err="1">
                <a:solidFill>
                  <a:schemeClr val="tx2"/>
                </a:solidFill>
                <a:latin typeface="Symbol" panose="05050102010706020507" pitchFamily="18" charset="2"/>
              </a:rPr>
              <a:t>s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s,t,d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täyttää ehdon: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				   , 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 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fy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on tangon 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myötölujuus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tai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				      0,2-rajan minimiarvo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AC9351E-0CD8-4C5A-AF03-CE8CDB631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82493"/>
              </p:ext>
            </p:extLst>
          </p:nvPr>
        </p:nvGraphicFramePr>
        <p:xfrm>
          <a:off x="1919288" y="4430713"/>
          <a:ext cx="3683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596880" progId="Equation.DSMT4">
                  <p:embed/>
                </p:oleObj>
              </mc:Choice>
              <mc:Fallback>
                <p:oleObj name="Equation" r:id="rId2" imgW="1396800" imgH="596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AC9351E-0CD8-4C5A-AF03-CE8CDB631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430713"/>
                        <a:ext cx="3683000" cy="157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4D4DA1-1C39-B33F-D76D-442FD9252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82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Terästangon tartuntakestävyyden mitoitusarvo lasketaan seuraavalla kaavalla: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			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 on puuhun poratun reiän halkaisija (</a:t>
            </a:r>
            <a:r>
              <a:rPr lang="fi-FI" altLang="fi-FI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&lt;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1,25 x d) [mm]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a,d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tartuntalujuuden mitoitusarvo [N/mm²]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L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tangon tartuntapituus puussa [mm]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6B3C39-C4BB-4100-8311-DC61C5F7B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16375"/>
              </p:ext>
            </p:extLst>
          </p:nvPr>
        </p:nvGraphicFramePr>
        <p:xfrm>
          <a:off x="1785417" y="3330578"/>
          <a:ext cx="3604540" cy="61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41200" progId="Equation.DSMT4">
                  <p:embed/>
                </p:oleObj>
              </mc:Choice>
              <mc:Fallback>
                <p:oleObj name="Equation" r:id="rId2" imgW="14349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6B3C39-C4BB-4100-8311-DC61C5F7B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417" y="3330578"/>
                        <a:ext cx="3604540" cy="612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82A842-70A2-1D1E-8996-08657B1E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82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Leikkausliitosten mitoituksessa sovelletaan leikkausrasitetuille pulttiliitoksille annettuja ohjeita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Puun kosteus tankojen liimaushetkellä saa olla keskimäärin enintään 3%-yksikköä suurempi kuin rakenteen alin suunnittelu kosteuspitoisuus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Päätypinnat tulee pinnoittaa kosteuden siirtymisen estämiseksi esimerkiksi epoksimaalilla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116EA3-A9FE-20D7-D30B-AEFA048D1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135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6996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Pituussuunnassa kuormitetut tangot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Tankojen pienimmät sallittavat etäisyydet on alla olevissa kuvissa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Poikkeuksena pilarit, joissa voi käyttää esim. valmistajakohtaisia etäisyyksiä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Eurofins:n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erityisselvitykset)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DB6D5-375B-411C-860C-7E9746EA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66" y="3783435"/>
            <a:ext cx="3312617" cy="3074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3DCC6E-05CB-4FB6-B274-452F9D6D0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20" y="3705362"/>
            <a:ext cx="4239143" cy="235811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8A0C30-47A5-886D-D684-3FB4D80F9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414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6912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Pituussuunnassa kuormitetut tangot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Vedetyissä liitoksissa tulee tarkistaa myös liitosalueen murtuminen tankoryhmän mukana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Kohtisuoraan syitä vastaan vedetyissä liitoksissa puun halkeaminen liimatankojen päiden tasolla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Päätypuuliitoksissa lohkeamismurtuminen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E7635-6A0A-46F6-9996-F05AF3834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79" y="3650656"/>
            <a:ext cx="2231153" cy="2524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D51E05-5827-4AE0-9B11-63541350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08" y="4403093"/>
            <a:ext cx="3711862" cy="1470125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4CDFC2-C40A-9AA0-C864-6FD9DC6FB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010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801227" cy="19145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 muodostuvat kahdesta vinosti toisiinsa nähden liimatuista esimerkiksi harjaterästä olevasta tankoparista (S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Nämä tangot ovat kiinnitettynä toisiinsa muodostaen kokonaisuuden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6DF4C-F922-4BFE-8E17-FC8869D9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04" y="3783435"/>
            <a:ext cx="3459508" cy="2337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E500C-283F-40FB-B2BD-C694A6EC6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1" y="3970267"/>
            <a:ext cx="4732842" cy="187926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5BBDC60-0823-4628-88DE-48BD2C7BC27A}"/>
              </a:ext>
            </a:extLst>
          </p:cNvPr>
          <p:cNvSpPr/>
          <p:nvPr/>
        </p:nvSpPr>
        <p:spPr>
          <a:xfrm>
            <a:off x="5023545" y="4897782"/>
            <a:ext cx="1215267" cy="374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040A318-E728-F98A-629C-9B81DCE10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5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801227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Vinotankojen ominaiskestävyys saadaan tankoparia kohden kaavasta: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S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1,k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 ominaistangon vetokestävyys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ja 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tankojen suuntakulmia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sz="2400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D,k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puristettujen tankojen vaarnavaikutus, joka voidaan laskea leikkaus-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          kuormitetun teräslevyllisen 1-leikkeisen pulttiliitoksen kaavoilla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          edellyttäen, että 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90°…130°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9EC89-63A1-45FA-8E0F-42DFA279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11" y="2745293"/>
            <a:ext cx="4200340" cy="1667821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2AD9AE1-CF91-47F9-A40E-B8BC82BDC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75361"/>
              </p:ext>
            </p:extLst>
          </p:nvPr>
        </p:nvGraphicFramePr>
        <p:xfrm>
          <a:off x="1920704" y="2745293"/>
          <a:ext cx="458628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431640" progId="Equation.DSMT4">
                  <p:embed/>
                </p:oleObj>
              </mc:Choice>
              <mc:Fallback>
                <p:oleObj name="Equation" r:id="rId3" imgW="17398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2AD9AE1-CF91-47F9-A40E-B8BC82BDC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704" y="2745293"/>
                        <a:ext cx="4586287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72C625B-C3BA-51E3-0E17-EE897797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0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801227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Puun lohkeamiskestävyys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t,k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syynsuuntaan vedetyssä vinotankoliitoksessa määritetään liitosalueen puun teholliselle poikkileikkaukselle kaavalla: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L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terästangon pituus puussa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terästangon ja puun syysuunnan välinen kulma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f</a:t>
            </a:r>
            <a:r>
              <a:rPr lang="fi-FI" altLang="fi-FI" sz="24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t,0,k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 = puun ominaisvetolujuus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F81125C-818B-455E-AE74-1C24A11CA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49549"/>
              </p:ext>
            </p:extLst>
          </p:nvPr>
        </p:nvGraphicFramePr>
        <p:xfrm>
          <a:off x="1839913" y="3650366"/>
          <a:ext cx="4619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480" imgH="241200" progId="Equation.DSMT4">
                  <p:embed/>
                </p:oleObj>
              </mc:Choice>
              <mc:Fallback>
                <p:oleObj name="Equation" r:id="rId2" imgW="175248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F81125C-818B-455E-AE74-1C24A11CA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3650366"/>
                        <a:ext cx="4619625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C82BBC0-8EBC-491E-B4A9-413880AD5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996" y="3252318"/>
            <a:ext cx="4605430" cy="188334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F21D4B-10E4-B050-D962-046E97F19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820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83996-47F6-48B4-AFA6-6CDBF4FA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646" y="2237629"/>
            <a:ext cx="4605430" cy="1883341"/>
          </a:xfrm>
          <a:prstGeom prst="rect">
            <a:avLst/>
          </a:prstGeom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6748371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Tehollinen leveys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b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saadaan kaavasta: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jossa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b = poikkileikkauksen leveys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n = kauimpana liitossaumasta olevien 		       vierekkäisten porausten D lukumäärä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	D = porausten läpimitta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F81125C-818B-455E-AE74-1C24A11CA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72676"/>
              </p:ext>
            </p:extLst>
          </p:nvPr>
        </p:nvGraphicFramePr>
        <p:xfrm>
          <a:off x="1845731" y="2861006"/>
          <a:ext cx="23431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241200" progId="Equation.DSMT4">
                  <p:embed/>
                </p:oleObj>
              </mc:Choice>
              <mc:Fallback>
                <p:oleObj name="Equation" r:id="rId3" imgW="88884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F81125C-818B-455E-AE74-1C24A11CA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731" y="2861006"/>
                        <a:ext cx="2343150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6DA69D8-B289-4FE1-BDA3-D1BCC5999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361" y="4313295"/>
            <a:ext cx="4015494" cy="1948472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683465-A772-A1F8-F4D9-BA4B9944D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58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712738" cy="4935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Vinotankoliitokset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Vetokomponentti kohtisuorasti syysuuntaa vasten siirretään erillisillä tangoilla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Tankoihin liittyvät teräsosat mitoitetaan teräsrakenteiden suunnitteluohjeiden EN1993 mukaan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400" dirty="0">
                <a:solidFill>
                  <a:schemeClr val="tx2"/>
                </a:solidFill>
                <a:latin typeface="Calibri" panose="020F0502020204030204" pitchFamily="34" charset="0"/>
              </a:rPr>
              <a:t>Tankojen pienimmät sallittavat etäisyydet vinotankoliitoksissa ovat seuraavat: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syynsuunnassa:		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10d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kohtisuorasti syysuuntaa vastaan: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3d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päätyetäisyys syysuunnassa:	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10d (7d, kun </a:t>
            </a:r>
            <a:r>
              <a:rPr lang="fi-FI" altLang="fi-FI" sz="2000" dirty="0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=90°)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reunaetäisyys:			a</a:t>
            </a:r>
            <a:r>
              <a:rPr lang="fi-FI" altLang="fi-FI" sz="2000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= 1,5d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B81872-6F86-4176-AD74-02C5FE31C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704" y="37834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BD31DA-D5F3-4D2A-BB6E-BCA985D5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B705B-6BD5-4DED-B489-94527BA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E1B09D-A815-DBCC-5AA7-0C3E7B08B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29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9E2A93-9289-E009-C534-BDFE8AB0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Liimatankoliitos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F6693-402C-4116-806F-D100F6DB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11" y="2508068"/>
            <a:ext cx="4190206" cy="176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72002-4644-4FD6-BEED-B7AC6F155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34" y="1455909"/>
            <a:ext cx="4296467" cy="5402091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C434180-ADCC-67B8-C81E-C7AFD31A4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Rakenteellisten liimatankoliitosten valmistaminen edellyttää sertifikaattia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Liimatankoliitoksissa käytetään valmistajakohtaisesti hyväksyttyjä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Liimoja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Valmistusmenetelmiä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Laadunvarmistusmenettelyjä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Nämä ohjeet perustuvat RIL 205 suunnitteluohjeisiin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637EACE-4A7E-D34D-5E82-4ABA44599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Koskevat käyttöluokan 1 ja 2 liimatankoliitoksia, joissa käytetään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Epoksiliimaa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Kierteillä, harjoilla tai vastaavilla profiloinneilla varustettuja seostamattomasta teräksestä tai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austeniittisesta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* ruostumattomasta teräksestä valmistettuja pyöreitä tankoja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Liimatankoliitosten suunnittelussa voidaan noudattaa myös RIL 205 ohjeita korvaavia tai täydentäviä ETA:ssa tai varmennustodistuksessa esitettyjä valmistaja- liitostyyppikohtaisia suunnitteluohjeita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*) Yleisin ruostumattoman teräksen tyyppi on </a:t>
            </a:r>
            <a:r>
              <a:rPr lang="fi-FI" altLang="fi-FI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austeniittinen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teräs esim. </a:t>
            </a:r>
            <a:r>
              <a:rPr lang="fi-FI" altLang="fi-FI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aisi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304 (1.4301) ja </a:t>
            </a:r>
            <a:r>
              <a:rPr lang="fi-FI" altLang="fi-FI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aisi</a:t>
            </a:r>
            <a:r>
              <a:rPr lang="fi-FI" altLang="fi-FI" sz="2000" dirty="0">
                <a:solidFill>
                  <a:schemeClr val="tx2"/>
                </a:solidFill>
                <a:latin typeface="Calibri" panose="020F0502020204030204" pitchFamily="34" charset="0"/>
              </a:rPr>
              <a:t> 316 (1.4401)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CD0880B-2789-0DFB-7088-85198B116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41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Liimatankoliitos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Yleistä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Vedettyjen tankojen mitoituksessa voidaan käyttää materiaalin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vetomurtulujuutta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u,k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endParaRPr lang="fi-FI" altLang="fi-FI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Suurempaa arvoa kuin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u,k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800 N/mm² ei pidä kuitenkaan hyödyntää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Puristettujen tankojen mitoituksessa käytetään materiaalin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myötölujuutta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y,k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 tai 0,2-rajan minimiarvoa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y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Tangon tartuntakapasiteettia määritettäessä voidaan tartuntapinta laskea poratun reiän halkaisijan mukaan edellyttäen, että se on enintään 1,25 x tangon halkaisija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D369249-E322-4B7A-70FB-AA134E4C6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75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07F441-B416-4E2A-8422-FC2D2299371C}"/>
</file>

<file path=customXml/itemProps2.xml><?xml version="1.0" encoding="utf-8"?>
<ds:datastoreItem xmlns:ds="http://schemas.openxmlformats.org/officeDocument/2006/customXml" ds:itemID="{7F78959E-7B6F-4A4E-BBD4-889232BA200D}"/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832</Words>
  <Application>Microsoft Office PowerPoint</Application>
  <PresentationFormat>Laajakuva</PresentationFormat>
  <Paragraphs>182</Paragraphs>
  <Slides>22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Office-teema</vt:lpstr>
      <vt:lpstr>Equation</vt:lpstr>
      <vt:lpstr>Teollinen puurakentaminen</vt:lpstr>
      <vt:lpstr>PowerPoint-esitys</vt:lpstr>
      <vt:lpstr>Rakennesuunnittelu</vt:lpstr>
      <vt:lpstr>PowerPoint-esitys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  <vt:lpstr>Liimatankoliitos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73</cp:revision>
  <dcterms:created xsi:type="dcterms:W3CDTF">2021-05-03T10:20:21Z</dcterms:created>
  <dcterms:modified xsi:type="dcterms:W3CDTF">2022-06-20T12:45:50Z</dcterms:modified>
</cp:coreProperties>
</file>