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2" r:id="rId2"/>
    <p:sldId id="303" r:id="rId3"/>
    <p:sldId id="405" r:id="rId4"/>
    <p:sldId id="258" r:id="rId5"/>
    <p:sldId id="257" r:id="rId6"/>
    <p:sldId id="289" r:id="rId7"/>
    <p:sldId id="313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9C7E3-D264-46B2-9E54-F564B750FC55}" v="2" dt="2022-06-20T12:45:56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E459C7E3-D264-46B2-9E54-F564B750FC55}"/>
    <pc:docChg chg="custSel addSld delSld modSld sldOrd">
      <pc:chgData name="Hilppa Iittiläinen" userId="f7572432-e0f1-4abb-81ed-7836843e2f2b" providerId="ADAL" clId="{E459C7E3-D264-46B2-9E54-F564B750FC55}" dt="2022-06-20T12:46:00.441" v="11" actId="478"/>
      <pc:docMkLst>
        <pc:docMk/>
      </pc:docMkLst>
      <pc:sldChg chg="modSp mod ord">
        <pc:chgData name="Hilppa Iittiläinen" userId="f7572432-e0f1-4abb-81ed-7836843e2f2b" providerId="ADAL" clId="{E459C7E3-D264-46B2-9E54-F564B750FC55}" dt="2022-06-16T10:37:07.462" v="10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E459C7E3-D264-46B2-9E54-F564B750FC55}" dt="2022-06-16T10:37:07.462" v="10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add">
        <pc:chgData name="Hilppa Iittiläinen" userId="f7572432-e0f1-4abb-81ed-7836843e2f2b" providerId="ADAL" clId="{E459C7E3-D264-46B2-9E54-F564B750FC55}" dt="2022-06-16T10:37:01.239" v="0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E459C7E3-D264-46B2-9E54-F564B750FC55}" dt="2022-06-20T12:46:00.441" v="11" actId="478"/>
        <pc:sldMkLst>
          <pc:docMk/>
          <pc:sldMk cId="0" sldId="303"/>
        </pc:sldMkLst>
        <pc:spChg chg="del">
          <ac:chgData name="Hilppa Iittiläinen" userId="f7572432-e0f1-4abb-81ed-7836843e2f2b" providerId="ADAL" clId="{E459C7E3-D264-46B2-9E54-F564B750FC55}" dt="2022-06-20T12:46:00.441" v="11" actId="478"/>
          <ac:spMkLst>
            <pc:docMk/>
            <pc:sldMk cId="0" sldId="303"/>
            <ac:spMk id="2" creationId="{93DB871F-8E82-4477-9F16-464AF422024C}"/>
          </ac:spMkLst>
        </pc:spChg>
      </pc:sldChg>
      <pc:sldChg chg="del">
        <pc:chgData name="Hilppa Iittiläinen" userId="f7572432-e0f1-4abb-81ed-7836843e2f2b" providerId="ADAL" clId="{E459C7E3-D264-46B2-9E54-F564B750FC55}" dt="2022-06-16T10:37:02.927" v="1" actId="47"/>
        <pc:sldMkLst>
          <pc:docMk/>
          <pc:sldMk cId="149182521" sldId="345"/>
        </pc:sldMkLst>
      </pc:sldChg>
      <pc:sldChg chg="add">
        <pc:chgData name="Hilppa Iittiläinen" userId="f7572432-e0f1-4abb-81ed-7836843e2f2b" providerId="ADAL" clId="{E459C7E3-D264-46B2-9E54-F564B750FC55}" dt="2022-06-16T10:37:01.239" v="0"/>
        <pc:sldMkLst>
          <pc:docMk/>
          <pc:sldMk cId="4171083754" sldId="405"/>
        </pc:sldMkLst>
      </pc:sldChg>
    </pc:docChg>
  </pc:docChgLst>
  <pc:docChgLst>
    <pc:chgData name="Hilppa Iittiläinen" userId="f7572432-e0f1-4abb-81ed-7836843e2f2b" providerId="ADAL" clId="{14CD79F2-0C0A-4B4F-A86E-FA7715756FD4}"/>
    <pc:docChg chg="modSld">
      <pc:chgData name="Hilppa Iittiläinen" userId="f7572432-e0f1-4abb-81ed-7836843e2f2b" providerId="ADAL" clId="{14CD79F2-0C0A-4B4F-A86E-FA7715756FD4}" dt="2022-05-27T12:03:21.075" v="33" actId="12"/>
      <pc:docMkLst>
        <pc:docMk/>
      </pc:docMkLst>
      <pc:sldChg chg="modSp mod">
        <pc:chgData name="Hilppa Iittiläinen" userId="f7572432-e0f1-4abb-81ed-7836843e2f2b" providerId="ADAL" clId="{14CD79F2-0C0A-4B4F-A86E-FA7715756FD4}" dt="2022-05-27T12:03:21.075" v="33" actId="12"/>
        <pc:sldMkLst>
          <pc:docMk/>
          <pc:sldMk cId="4283457452" sldId="258"/>
        </pc:sldMkLst>
        <pc:spChg chg="mod">
          <ac:chgData name="Hilppa Iittiläinen" userId="f7572432-e0f1-4abb-81ed-7836843e2f2b" providerId="ADAL" clId="{14CD79F2-0C0A-4B4F-A86E-FA7715756FD4}" dt="2022-05-27T12:03:09.894" v="6" actId="12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14CD79F2-0C0A-4B4F-A86E-FA7715756FD4}" dt="2022-05-27T12:03:21.075" v="33" actId="12"/>
          <ac:spMkLst>
            <pc:docMk/>
            <pc:sldMk cId="4283457452" sldId="258"/>
            <ac:spMk id="43" creationId="{DD88DD0C-A6ED-4711-904E-C56B6E4F5D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619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puu EC 5, teräs EC 3 ja betoni EC2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Pilarikengän veto- ja puristusvoima: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5D9FA6-0744-44A4-91B4-D64AE0E3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51" y="3722615"/>
            <a:ext cx="2073275" cy="1735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FDFEED6-8932-4639-AE54-E0FBFF26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03" y="1492119"/>
            <a:ext cx="3616092" cy="48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F079CC4-B366-22F5-D22F-84D8A7B96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494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Liimaruuvin normaalivoimakestävyyden mitoitusarvo: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E7DEC93-B536-4AD7-BAEE-E3B0670F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47" y="2777951"/>
            <a:ext cx="5948362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3F0C458-F1A5-4859-9B1C-DCC82211E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40" y="2851770"/>
            <a:ext cx="2089150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027701A-D04A-E397-9380-51F622689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393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73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Lisäksi vetorasitetun liimaruuviryhmän tulee täyttää seuraava ehto: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0D59DE9-99F4-44D4-8CCA-87A2A93E5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87" y="2952925"/>
            <a:ext cx="1773237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FC8F68D-4426-42D1-AD54-20354455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87" y="3905076"/>
            <a:ext cx="50768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E6DFFAC-1A87-6E06-EF13-3C3BD0FB5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32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792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Liimaruuvin leikkauskestävyyden mitoitusarvo: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Liitoksessa oleva leikkausvoima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V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vastaan otetaan pilarin puristetun reunan liimaruuveilla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Vetorasitetuilla liimaruuveilla ei oleteta olevan leikkauskestävyyttä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A9A5C141-BD55-404C-B658-91F92A0ED0AD}"/>
              </a:ext>
            </a:extLst>
          </p:cNvPr>
          <p:cNvSpPr txBox="1">
            <a:spLocks/>
          </p:cNvSpPr>
          <p:nvPr/>
        </p:nvSpPr>
        <p:spPr>
          <a:xfrm>
            <a:off x="846589" y="3966215"/>
            <a:ext cx="6091106" cy="267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Puristettujen liimaruuvien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leikkauskestä-vyyttä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voidaan hyödyntää, kun ruuvin etäisyys liimapuupoikkileikkauksen leikkauskuormitetusta reunasta on &gt; 0,5h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B955C1A-59FA-4DBD-9999-BA2CEA6C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85" y="3888861"/>
            <a:ext cx="3274168" cy="23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B7059C4-F1AE-265D-C3B8-C6AC4E522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271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88941" cy="37362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Liimapuun vetokestävyys: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Yhden liimaruuvin suorakaiteen muotoinen tehollinen pinta-ala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ef,i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ulottuu enintään 50 mm:n etäisyydelle ruuvin reiän keskeltä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ef,i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–pinta-alasta vähennetään 16 mm porareikää vastaava pinta-ala (200 mm²)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Vierekkäisten liimaruuvien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ef,i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–pinta-alat eivät saa mennä päällekkäin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8B1F0E7-FE81-4E37-8CB6-7BDAE7C6E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5303" y="3067519"/>
            <a:ext cx="2588259" cy="499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93C4036-A9DA-9D23-64E3-9A49B08C9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35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8941" cy="9343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Liimaruuvien etäisyydet: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AE33D-CC29-4EBB-98F4-3F0A54D55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57" y="2864094"/>
            <a:ext cx="2452518" cy="344643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7849187-E014-4871-B8EC-85293530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16" y="2994429"/>
            <a:ext cx="527685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3D1F10F-2F2D-41E4-8A85-E8E36103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27" y="4756121"/>
            <a:ext cx="1730375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CC35043-EF5E-7940-C8E5-DED1504DB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28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3640" cy="41305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Palomitoitus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Mikäli liitokselta vaaditaan palonkestävyyttä, mitoitetaan liitos palolle altistumattomien liimaruuvien varaan tai liitos mitoitetaan syyn suuntaan asennettujen itseporautuvien ruuvien varaan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Itseporautuvat ruuvit asennetaan syyn suuntaan, joten </a:t>
            </a:r>
            <a:r>
              <a:rPr lang="fi-FI" altLang="fi-FI" dirty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0°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Ruuvien mitoitus tehdään ruuville testatun tartuntalujuuden mukaan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Teräsosat suojataan palonsuojamaalauksella teräsrakentamisen ohjeiden mukaan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678A411-25BF-40CE-979D-FDFA57F44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41" y="1690688"/>
            <a:ext cx="1998663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uora yhdysviiva 6">
            <a:extLst>
              <a:ext uri="{FF2B5EF4-FFF2-40B4-BE49-F238E27FC236}">
                <a16:creationId xmlns:a16="http://schemas.microsoft.com/office/drawing/2014/main" id="{1E4D49DA-A3DA-476B-873C-3640356AE37C}"/>
              </a:ext>
            </a:extLst>
          </p:cNvPr>
          <p:cNvCxnSpPr>
            <a:cxnSpLocks/>
          </p:cNvCxnSpPr>
          <p:nvPr/>
        </p:nvCxnSpPr>
        <p:spPr>
          <a:xfrm flipH="1" flipV="1">
            <a:off x="6644081" y="3833668"/>
            <a:ext cx="3435136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D6EB0C-7387-BE35-A12D-66381816C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28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3640" cy="41305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 - 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Tekninen käyttöohje ja kapasiteettitaulukot: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Tilaaja: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Finnish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Wood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Research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Oy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Mitoitus: A-insinöörit Suunnittelu Oy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8769D7-CC08-4EA0-84E8-A1A07615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54" y="2839753"/>
            <a:ext cx="3411406" cy="311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12D4453-69F3-1F8A-6D4C-47C513E36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133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41305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Liimapuupilarikenkää käytetään liimapuupilarin liitoksissa perustuksiin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Pilarikenkä välittää voimat liimapuupilarilta peruspulteille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Mitoitustaulukon tarkoituksena on mahdollistaa pilarikengän taulukkomitoitus normaalien pilarikenkätapausten tilanteissa pilarileveyksillä 115, 140, 165, 190, 215, 240 ja 265 mm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Tässä ohjeessa annetaan sallitut normaalivoimakestävyydet liimapuupilarikengälle asennus- ja lopputilanteessa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Sallitut arvot esitetään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Rd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-taulukoissa eri pilarikenkäleveyksille ja liimaruuvimäärille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074F4BC-6A2A-9BA6-C261-C04408ED4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639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41305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Taulukko ei ota kantaa koko liitoksen kestävyyteen, vaan liittyvät osat kuten peruspultit, juotosvalut ja liimaruuvit on mitoitettavaerikseen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Ohjeessa annetut kapasiteetit koskevat liitteenä esitettyjä pilarikenkiä ja niiden versioita eri liimaruuvimäärille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Osan mitoitus perustuu standardeihin SFS-EN1993-1-1, SFS-EN1993-1-5 ja SFS-EN1993-1-8 sekä näiden kansallisiin liitteisiin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6DBE05E-4D51-693B-E012-F58DAC1F7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548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925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Liimapuupilarikenkien kapasiteettitaulukot: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F15482-4DD7-4BF2-B6A4-83EB2A2F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83" y="2886526"/>
            <a:ext cx="5311681" cy="24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428F47B-EBA5-4D0F-85A8-D302189E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89" y="2884274"/>
            <a:ext cx="5418240" cy="240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940BB1-0A6E-D18E-8417-45FB51C5E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389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925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Liimapuupilarikenkien kapasiteettitaulukot: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23A7649-CDC4-4118-9514-5D263F5C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73" y="2805907"/>
            <a:ext cx="5835241" cy="280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7D47827-7A6B-60F7-84B9-5EAA188C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3890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925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Liimapuupilarikenkä, liitoksen toteutus: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Juotosvalu on tehtävä painelaatikkovaluna juotoslaastilla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Massan lujuusluokka määräytyy perustusrakenteiden lujuuden mukaan, kuitenkin vähintään C 40/50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Massan tulee olla helposti tiivistyvää ja suurin raekoko korkeintaan 3 mm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Massan kuivumiskutistumisen tulee olla mahdollisimman pientä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Kovettumisen aikana liitoksen muodonmuutokset tulee estää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E33CD66-ACF9-9E5A-B4CB-933B07E2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092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925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Liimapuupilarikenkä, liitoksen toteutus: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Pilareiden tulee asennustilanteessa olla tuettuna vaakasuunnassa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Toteutuksessa on noudatettava valmistajan ohjeita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Liimaruuvien käyttöön liittyvät rajoitukset määräytyvät käytettävien liimaruuvien ohjeiden mukaisesti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Peruspulttien käyttöön liittyvät rajoitukset määräytyvät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perustusra-kenteiden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ja peruspulttiohjeiden mukaisesti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52F643F-ADD3-3736-2612-F409BEBB9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20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925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DF1C3-BF08-486D-92EC-F76593ADF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81806"/>
            <a:ext cx="1573046" cy="4483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31676-1D6C-4F7F-B052-E57EC56D9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945" y="2105637"/>
            <a:ext cx="3314298" cy="4597909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BF5B39E-8AD0-3884-B0C2-822DE16AF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958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D3671E7-2300-7ED4-69A5-3F2745420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Liimaruuviliitos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C2FCA5-269A-416A-A6FB-E92525ADABB9}"/>
              </a:ext>
            </a:extLst>
          </p:cNvPr>
          <p:cNvGrpSpPr/>
          <p:nvPr/>
        </p:nvGrpSpPr>
        <p:grpSpPr>
          <a:xfrm>
            <a:off x="1195843" y="1231272"/>
            <a:ext cx="7169559" cy="5133268"/>
            <a:chOff x="625475" y="787400"/>
            <a:chExt cx="8197850" cy="5703888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69FF4422-7F2C-45DE-B8F4-A7C79F511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75" y="787400"/>
              <a:ext cx="8001000" cy="563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Suorakulmio 1">
              <a:extLst>
                <a:ext uri="{FF2B5EF4-FFF2-40B4-BE49-F238E27FC236}">
                  <a16:creationId xmlns:a16="http://schemas.microsoft.com/office/drawing/2014/main" id="{C485A0B9-2A45-4655-B356-B734379A995B}"/>
                </a:ext>
              </a:extLst>
            </p:cNvPr>
            <p:cNvSpPr/>
            <p:nvPr/>
          </p:nvSpPr>
          <p:spPr>
            <a:xfrm>
              <a:off x="7612063" y="5535613"/>
              <a:ext cx="1211262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5736907-278C-A193-271E-D4B987083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Mitoitusohje perustuu lausuntoon VTT-S-05701-14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ohje koskee epoksi- ja polyuretaaniliimalla syiden suuntaisesti liimattuja kansiruuveja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Ne ovat kärkiosaltaan 100…150 mm:n pituudelta kierteistettyjä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Kuusta tai mäntyä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Lujuusluokka vähintään GL30c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BB85FF6-A2BE-F318-1556-105D6EB0E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8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Liimaruuvit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D = 19 mm ja tartuntapituus, La = 400…490 mm (puussa)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S235JRG2 (EN10025)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5.8 (ISO EN 892-1) =&gt; käytettävä aina epoksiliimaa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ohje </a:t>
            </a:r>
            <a:r>
              <a:rPr lang="fi-FI" altLang="fi-FI" b="1" u="sng" dirty="0">
                <a:solidFill>
                  <a:schemeClr val="tx2"/>
                </a:solidFill>
                <a:latin typeface="Calibri" panose="020F0502020204030204" pitchFamily="34" charset="0"/>
              </a:rPr>
              <a:t>ei koske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seuraavia tapauksia: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Liimaruuviliitoksen palonkestävyyden mitoitusta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Liitosta, jossa vaikuttaa pitkäaikaisesti yli 50 °C lämpötila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Liitosta, jossa vaikuttaa dynaamisesti vaihtorasitettu kuormitus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Liitoksen käyttöluokka: 1 tai 2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A13B44F-65C2-6232-FCC4-2BF613F13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132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Työohjeita: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Ruuvin sileän osan syvyydelle saakka porataan 20 mm reikä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Sitten edellä mainitun reiän pohjaan porataan 16 mm reikä siten, että reiän kokonaissyvyys vastaa ruuvin tartuntapituutta, L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7BA52D7-818C-C133-B75D-D5900F705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941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409FF-25A2-4893-A551-C7FB83248017}"/>
</file>

<file path=customXml/itemProps2.xml><?xml version="1.0" encoding="utf-8"?>
<ds:datastoreItem xmlns:ds="http://schemas.openxmlformats.org/officeDocument/2006/customXml" ds:itemID="{279F2C41-59DD-4125-8833-F6F57F1E5128}"/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754</Words>
  <Application>Microsoft Office PowerPoint</Application>
  <PresentationFormat>Laajakuva</PresentationFormat>
  <Paragraphs>164</Paragraphs>
  <Slides>24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Wingdings</vt:lpstr>
      <vt:lpstr>Office-teema</vt:lpstr>
      <vt:lpstr>Teollinen puurakentaminen</vt:lpstr>
      <vt:lpstr>PowerPoint-esitys</vt:lpstr>
      <vt:lpstr>Rakennesuunnittelu</vt:lpstr>
      <vt:lpstr>PowerPoint-esitys</vt:lpstr>
      <vt:lpstr>Liimaruuviliitos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57</cp:revision>
  <dcterms:created xsi:type="dcterms:W3CDTF">2021-05-03T10:20:21Z</dcterms:created>
  <dcterms:modified xsi:type="dcterms:W3CDTF">2022-06-20T12:46:09Z</dcterms:modified>
</cp:coreProperties>
</file>