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2"/>
  </p:notesMasterIdLst>
  <p:handoutMasterIdLst>
    <p:handoutMasterId r:id="rId93"/>
  </p:handoutMasterIdLst>
  <p:sldIdLst>
    <p:sldId id="496" r:id="rId5"/>
    <p:sldId id="493" r:id="rId6"/>
    <p:sldId id="276" r:id="rId7"/>
    <p:sldId id="258" r:id="rId8"/>
    <p:sldId id="257" r:id="rId9"/>
    <p:sldId id="259" r:id="rId10"/>
    <p:sldId id="289" r:id="rId11"/>
    <p:sldId id="296" r:id="rId12"/>
    <p:sldId id="497" r:id="rId13"/>
    <p:sldId id="290" r:id="rId14"/>
    <p:sldId id="291" r:id="rId15"/>
    <p:sldId id="292" r:id="rId16"/>
    <p:sldId id="293" r:id="rId17"/>
    <p:sldId id="294" r:id="rId18"/>
    <p:sldId id="295" r:id="rId19"/>
    <p:sldId id="310" r:id="rId20"/>
    <p:sldId id="311" r:id="rId21"/>
    <p:sldId id="302" r:id="rId22"/>
    <p:sldId id="303" r:id="rId23"/>
    <p:sldId id="336" r:id="rId24"/>
    <p:sldId id="337" r:id="rId25"/>
    <p:sldId id="338" r:id="rId26"/>
    <p:sldId id="341" r:id="rId27"/>
    <p:sldId id="342" r:id="rId28"/>
    <p:sldId id="343" r:id="rId29"/>
    <p:sldId id="344" r:id="rId30"/>
    <p:sldId id="339" r:id="rId31"/>
    <p:sldId id="345" r:id="rId32"/>
    <p:sldId id="340" r:id="rId33"/>
    <p:sldId id="301" r:id="rId34"/>
    <p:sldId id="312" r:id="rId35"/>
    <p:sldId id="313" r:id="rId36"/>
    <p:sldId id="372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30" r:id="rId51"/>
    <p:sldId id="328" r:id="rId52"/>
    <p:sldId id="329" r:id="rId53"/>
    <p:sldId id="327" r:id="rId54"/>
    <p:sldId id="331" r:id="rId55"/>
    <p:sldId id="332" r:id="rId56"/>
    <p:sldId id="333" r:id="rId57"/>
    <p:sldId id="334" r:id="rId58"/>
    <p:sldId id="335" r:id="rId59"/>
    <p:sldId id="349" r:id="rId60"/>
    <p:sldId id="346" r:id="rId61"/>
    <p:sldId id="347" r:id="rId62"/>
    <p:sldId id="348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04" r:id="rId73"/>
    <p:sldId id="366" r:id="rId74"/>
    <p:sldId id="367" r:id="rId75"/>
    <p:sldId id="368" r:id="rId76"/>
    <p:sldId id="369" r:id="rId77"/>
    <p:sldId id="370" r:id="rId78"/>
    <p:sldId id="371" r:id="rId79"/>
    <p:sldId id="365" r:id="rId80"/>
    <p:sldId id="362" r:id="rId81"/>
    <p:sldId id="360" r:id="rId82"/>
    <p:sldId id="361" r:id="rId83"/>
    <p:sldId id="363" r:id="rId84"/>
    <p:sldId id="364" r:id="rId85"/>
    <p:sldId id="359" r:id="rId86"/>
    <p:sldId id="305" r:id="rId87"/>
    <p:sldId id="306" r:id="rId88"/>
    <p:sldId id="307" r:id="rId89"/>
    <p:sldId id="308" r:id="rId90"/>
    <p:sldId id="309" r:id="rId9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A9640-3A1A-4FB2-9AA7-D4A9BAE8D63E}" v="21" dt="2022-06-20T12:22:1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handoutMaster" Target="handoutMasters/handoutMaster1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990A9640-3A1A-4FB2-9AA7-D4A9BAE8D63E}"/>
    <pc:docChg chg="undo custSel addSld delSld modSld sldOrd">
      <pc:chgData name="Hilppa Iittiläinen" userId="f7572432-e0f1-4abb-81ed-7836843e2f2b" providerId="ADAL" clId="{990A9640-3A1A-4FB2-9AA7-D4A9BAE8D63E}" dt="2022-06-20T12:22:18.830" v="407" actId="478"/>
      <pc:docMkLst>
        <pc:docMk/>
      </pc:docMkLst>
      <pc:sldChg chg="del">
        <pc:chgData name="Hilppa Iittiläinen" userId="f7572432-e0f1-4abb-81ed-7836843e2f2b" providerId="ADAL" clId="{990A9640-3A1A-4FB2-9AA7-D4A9BAE8D63E}" dt="2022-06-16T11:00:42.425" v="404" actId="47"/>
        <pc:sldMkLst>
          <pc:docMk/>
          <pc:sldMk cId="346151276" sldId="256"/>
        </pc:sldMkLst>
      </pc:sldChg>
      <pc:sldChg chg="modSp mod ord">
        <pc:chgData name="Hilppa Iittiläinen" userId="f7572432-e0f1-4abb-81ed-7836843e2f2b" providerId="ADAL" clId="{990A9640-3A1A-4FB2-9AA7-D4A9BAE8D63E}" dt="2022-06-16T11:01:39.551" v="406"/>
        <pc:sldMkLst>
          <pc:docMk/>
          <pc:sldMk cId="4283457452" sldId="258"/>
        </pc:sldMkLst>
        <pc:spChg chg="mod">
          <ac:chgData name="Hilppa Iittiläinen" userId="f7572432-e0f1-4abb-81ed-7836843e2f2b" providerId="ADAL" clId="{990A9640-3A1A-4FB2-9AA7-D4A9BAE8D63E}" dt="2022-06-13T09:43:37.202" v="67" actId="20577"/>
          <ac:spMkLst>
            <pc:docMk/>
            <pc:sldMk cId="4283457452" sldId="258"/>
            <ac:spMk id="41" creationId="{2D52FE4B-1BAF-42AF-A92E-E9C3C2B044EF}"/>
          </ac:spMkLst>
        </pc:spChg>
        <pc:spChg chg="mod">
          <ac:chgData name="Hilppa Iittiläinen" userId="f7572432-e0f1-4abb-81ed-7836843e2f2b" providerId="ADAL" clId="{990A9640-3A1A-4FB2-9AA7-D4A9BAE8D63E}" dt="2022-06-13T09:45:09.993" v="97" actId="404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990A9640-3A1A-4FB2-9AA7-D4A9BAE8D63E}" dt="2022-06-13T09:45:06.546" v="94" actId="255"/>
          <ac:spMkLst>
            <pc:docMk/>
            <pc:sldMk cId="4283457452" sldId="258"/>
            <ac:spMk id="43" creationId="{DD88DD0C-A6ED-4711-904E-C56B6E4F5DD5}"/>
          </ac:spMkLst>
        </pc:spChg>
        <pc:spChg chg="mod">
          <ac:chgData name="Hilppa Iittiläinen" userId="f7572432-e0f1-4abb-81ed-7836843e2f2b" providerId="ADAL" clId="{990A9640-3A1A-4FB2-9AA7-D4A9BAE8D63E}" dt="2022-06-13T09:43:49.920" v="89" actId="20577"/>
          <ac:spMkLst>
            <pc:docMk/>
            <pc:sldMk cId="4283457452" sldId="258"/>
            <ac:spMk id="44" creationId="{9E9806A0-4C88-46B7-9184-555A83A7FFC8}"/>
          </ac:spMkLst>
        </pc:spChg>
      </pc:sldChg>
      <pc:sldChg chg="modSp mod">
        <pc:chgData name="Hilppa Iittiläinen" userId="f7572432-e0f1-4abb-81ed-7836843e2f2b" providerId="ADAL" clId="{990A9640-3A1A-4FB2-9AA7-D4A9BAE8D63E}" dt="2022-06-13T09:47:40.734" v="100" actId="6549"/>
        <pc:sldMkLst>
          <pc:docMk/>
          <pc:sldMk cId="241989513" sldId="259"/>
        </pc:sldMkLst>
        <pc:spChg chg="mod">
          <ac:chgData name="Hilppa Iittiläinen" userId="f7572432-e0f1-4abb-81ed-7836843e2f2b" providerId="ADAL" clId="{990A9640-3A1A-4FB2-9AA7-D4A9BAE8D63E}" dt="2022-06-13T09:47:40.734" v="100" actId="6549"/>
          <ac:spMkLst>
            <pc:docMk/>
            <pc:sldMk cId="241989513" sldId="259"/>
            <ac:spMk id="13" creationId="{19FC7BE5-DE3D-4561-97EB-848C6C4B93D0}"/>
          </ac:spMkLst>
        </pc:spChg>
      </pc:sldChg>
      <pc:sldChg chg="add">
        <pc:chgData name="Hilppa Iittiläinen" userId="f7572432-e0f1-4abb-81ed-7836843e2f2b" providerId="ADAL" clId="{990A9640-3A1A-4FB2-9AA7-D4A9BAE8D63E}" dt="2022-06-16T11:00:40.294" v="403"/>
        <pc:sldMkLst>
          <pc:docMk/>
          <pc:sldMk cId="0" sldId="276"/>
        </pc:sldMkLst>
      </pc:sldChg>
      <pc:sldChg chg="modSp mod">
        <pc:chgData name="Hilppa Iittiläinen" userId="f7572432-e0f1-4abb-81ed-7836843e2f2b" providerId="ADAL" clId="{990A9640-3A1A-4FB2-9AA7-D4A9BAE8D63E}" dt="2022-06-13T09:47:53.046" v="102" actId="6549"/>
        <pc:sldMkLst>
          <pc:docMk/>
          <pc:sldMk cId="3865480687" sldId="289"/>
        </pc:sldMkLst>
        <pc:spChg chg="mod">
          <ac:chgData name="Hilppa Iittiläinen" userId="f7572432-e0f1-4abb-81ed-7836843e2f2b" providerId="ADAL" clId="{990A9640-3A1A-4FB2-9AA7-D4A9BAE8D63E}" dt="2022-06-13T09:47:53.046" v="102" actId="6549"/>
          <ac:spMkLst>
            <pc:docMk/>
            <pc:sldMk cId="3865480687" sldId="28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7:39.168" v="298" actId="27636"/>
        <pc:sldMkLst>
          <pc:docMk/>
          <pc:sldMk cId="1543877508" sldId="290"/>
        </pc:sldMkLst>
        <pc:spChg chg="mod">
          <ac:chgData name="Hilppa Iittiläinen" userId="f7572432-e0f1-4abb-81ed-7836843e2f2b" providerId="ADAL" clId="{990A9640-3A1A-4FB2-9AA7-D4A9BAE8D63E}" dt="2022-06-13T09:57:39.168" v="298" actId="27636"/>
          <ac:spMkLst>
            <pc:docMk/>
            <pc:sldMk cId="1543877508" sldId="29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02.470" v="300" actId="20577"/>
        <pc:sldMkLst>
          <pc:docMk/>
          <pc:sldMk cId="2651806942" sldId="291"/>
        </pc:sldMkLst>
        <pc:spChg chg="mod">
          <ac:chgData name="Hilppa Iittiläinen" userId="f7572432-e0f1-4abb-81ed-7836843e2f2b" providerId="ADAL" clId="{990A9640-3A1A-4FB2-9AA7-D4A9BAE8D63E}" dt="2022-06-13T09:58:02.470" v="300" actId="20577"/>
          <ac:spMkLst>
            <pc:docMk/>
            <pc:sldMk cId="2651806942" sldId="29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11.864" v="302" actId="6549"/>
        <pc:sldMkLst>
          <pc:docMk/>
          <pc:sldMk cId="2618502815" sldId="292"/>
        </pc:sldMkLst>
        <pc:spChg chg="mod">
          <ac:chgData name="Hilppa Iittiläinen" userId="f7572432-e0f1-4abb-81ed-7836843e2f2b" providerId="ADAL" clId="{990A9640-3A1A-4FB2-9AA7-D4A9BAE8D63E}" dt="2022-06-13T09:58:11.864" v="302" actId="6549"/>
          <ac:spMkLst>
            <pc:docMk/>
            <pc:sldMk cId="2618502815" sldId="29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26.269" v="304" actId="6549"/>
        <pc:sldMkLst>
          <pc:docMk/>
          <pc:sldMk cId="706838491" sldId="293"/>
        </pc:sldMkLst>
        <pc:spChg chg="mod">
          <ac:chgData name="Hilppa Iittiläinen" userId="f7572432-e0f1-4abb-81ed-7836843e2f2b" providerId="ADAL" clId="{990A9640-3A1A-4FB2-9AA7-D4A9BAE8D63E}" dt="2022-06-13T09:58:26.269" v="304" actId="6549"/>
          <ac:spMkLst>
            <pc:docMk/>
            <pc:sldMk cId="706838491" sldId="29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36.941" v="307" actId="6549"/>
        <pc:sldMkLst>
          <pc:docMk/>
          <pc:sldMk cId="3781004955" sldId="294"/>
        </pc:sldMkLst>
        <pc:spChg chg="mod">
          <ac:chgData name="Hilppa Iittiläinen" userId="f7572432-e0f1-4abb-81ed-7836843e2f2b" providerId="ADAL" clId="{990A9640-3A1A-4FB2-9AA7-D4A9BAE8D63E}" dt="2022-06-13T09:58:36.941" v="307" actId="6549"/>
          <ac:spMkLst>
            <pc:docMk/>
            <pc:sldMk cId="3781004955" sldId="29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48.901" v="309" actId="20577"/>
        <pc:sldMkLst>
          <pc:docMk/>
          <pc:sldMk cId="3616278528" sldId="295"/>
        </pc:sldMkLst>
        <pc:spChg chg="mod">
          <ac:chgData name="Hilppa Iittiläinen" userId="f7572432-e0f1-4abb-81ed-7836843e2f2b" providerId="ADAL" clId="{990A9640-3A1A-4FB2-9AA7-D4A9BAE8D63E}" dt="2022-06-13T09:58:48.901" v="309" actId="20577"/>
          <ac:spMkLst>
            <pc:docMk/>
            <pc:sldMk cId="3616278528" sldId="295"/>
            <ac:spMk id="13" creationId="{19FC7BE5-DE3D-4561-97EB-848C6C4B93D0}"/>
          </ac:spMkLst>
        </pc:spChg>
      </pc:sldChg>
      <pc:sldChg chg="addSp delSp modSp mod">
        <pc:chgData name="Hilppa Iittiläinen" userId="f7572432-e0f1-4abb-81ed-7836843e2f2b" providerId="ADAL" clId="{990A9640-3A1A-4FB2-9AA7-D4A9BAE8D63E}" dt="2022-06-13T09:56:54.697" v="296" actId="1076"/>
        <pc:sldMkLst>
          <pc:docMk/>
          <pc:sldMk cId="3591941950" sldId="296"/>
        </pc:sldMkLst>
        <pc:spChg chg="add del mod">
          <ac:chgData name="Hilppa Iittiläinen" userId="f7572432-e0f1-4abb-81ed-7836843e2f2b" providerId="ADAL" clId="{990A9640-3A1A-4FB2-9AA7-D4A9BAE8D63E}" dt="2022-06-13T09:49:05.728" v="107" actId="3680"/>
          <ac:spMkLst>
            <pc:docMk/>
            <pc:sldMk cId="3591941950" sldId="296"/>
            <ac:spMk id="3" creationId="{5BA785C7-E296-4FEE-B0A1-FA5BC0866D48}"/>
          </ac:spMkLst>
        </pc:spChg>
        <pc:spChg chg="del">
          <ac:chgData name="Hilppa Iittiläinen" userId="f7572432-e0f1-4abb-81ed-7836843e2f2b" providerId="ADAL" clId="{990A9640-3A1A-4FB2-9AA7-D4A9BAE8D63E}" dt="2022-06-13T09:48:54.205" v="106" actId="478"/>
          <ac:spMkLst>
            <pc:docMk/>
            <pc:sldMk cId="3591941950" sldId="296"/>
            <ac:spMk id="5" creationId="{0162060A-E0FD-462F-9888-34A4BA9F4CD1}"/>
          </ac:spMkLst>
        </pc:spChg>
        <pc:spChg chg="del mod">
          <ac:chgData name="Hilppa Iittiläinen" userId="f7572432-e0f1-4abb-81ed-7836843e2f2b" providerId="ADAL" clId="{990A9640-3A1A-4FB2-9AA7-D4A9BAE8D63E}" dt="2022-06-13T09:48:51.609" v="105" actId="478"/>
          <ac:spMkLst>
            <pc:docMk/>
            <pc:sldMk cId="3591941950" sldId="296"/>
            <ac:spMk id="13" creationId="{19FC7BE5-DE3D-4561-97EB-848C6C4B93D0}"/>
          </ac:spMkLst>
        </pc:spChg>
        <pc:graphicFrameChg chg="add mod ord modGraphic">
          <ac:chgData name="Hilppa Iittiläinen" userId="f7572432-e0f1-4abb-81ed-7836843e2f2b" providerId="ADAL" clId="{990A9640-3A1A-4FB2-9AA7-D4A9BAE8D63E}" dt="2022-06-13T09:56:54.697" v="296" actId="1076"/>
          <ac:graphicFrameMkLst>
            <pc:docMk/>
            <pc:sldMk cId="3591941950" sldId="296"/>
            <ac:graphicFrameMk id="4" creationId="{856D0A0E-3BCD-E17D-C325-F3A63487CB07}"/>
          </ac:graphicFrameMkLst>
        </pc:graphicFrameChg>
      </pc:sldChg>
      <pc:sldChg chg="del">
        <pc:chgData name="Hilppa Iittiläinen" userId="f7572432-e0f1-4abb-81ed-7836843e2f2b" providerId="ADAL" clId="{990A9640-3A1A-4FB2-9AA7-D4A9BAE8D63E}" dt="2022-06-13T09:55:12.892" v="261" actId="47"/>
        <pc:sldMkLst>
          <pc:docMk/>
          <pc:sldMk cId="2795313925" sldId="297"/>
        </pc:sldMkLst>
      </pc:sldChg>
      <pc:sldChg chg="del">
        <pc:chgData name="Hilppa Iittiläinen" userId="f7572432-e0f1-4abb-81ed-7836843e2f2b" providerId="ADAL" clId="{990A9640-3A1A-4FB2-9AA7-D4A9BAE8D63E}" dt="2022-06-13T09:56:30.585" v="293" actId="47"/>
        <pc:sldMkLst>
          <pc:docMk/>
          <pc:sldMk cId="1228427983" sldId="298"/>
        </pc:sldMkLst>
      </pc:sldChg>
      <pc:sldChg chg="modSp mod">
        <pc:chgData name="Hilppa Iittiläinen" userId="f7572432-e0f1-4abb-81ed-7836843e2f2b" providerId="ADAL" clId="{990A9640-3A1A-4FB2-9AA7-D4A9BAE8D63E}" dt="2022-06-13T10:00:53.998" v="330" actId="6549"/>
        <pc:sldMkLst>
          <pc:docMk/>
          <pc:sldMk cId="1469313171" sldId="301"/>
        </pc:sldMkLst>
        <pc:spChg chg="mod">
          <ac:chgData name="Hilppa Iittiläinen" userId="f7572432-e0f1-4abb-81ed-7836843e2f2b" providerId="ADAL" clId="{990A9640-3A1A-4FB2-9AA7-D4A9BAE8D63E}" dt="2022-06-13T10:00:53.998" v="330" actId="6549"/>
          <ac:spMkLst>
            <pc:docMk/>
            <pc:sldMk cId="1469313171" sldId="30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9:27.766" v="314" actId="6549"/>
        <pc:sldMkLst>
          <pc:docMk/>
          <pc:sldMk cId="2212990825" sldId="302"/>
        </pc:sldMkLst>
        <pc:spChg chg="mod">
          <ac:chgData name="Hilppa Iittiläinen" userId="f7572432-e0f1-4abb-81ed-7836843e2f2b" providerId="ADAL" clId="{990A9640-3A1A-4FB2-9AA7-D4A9BAE8D63E}" dt="2022-06-13T09:59:27.766" v="314" actId="6549"/>
          <ac:spMkLst>
            <pc:docMk/>
            <pc:sldMk cId="2212990825" sldId="30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6:25.397" v="395" actId="6549"/>
        <pc:sldMkLst>
          <pc:docMk/>
          <pc:sldMk cId="3475378463" sldId="304"/>
        </pc:sldMkLst>
        <pc:spChg chg="mod">
          <ac:chgData name="Hilppa Iittiläinen" userId="f7572432-e0f1-4abb-81ed-7836843e2f2b" providerId="ADAL" clId="{990A9640-3A1A-4FB2-9AA7-D4A9BAE8D63E}" dt="2022-06-13T10:06:25.397" v="395" actId="6549"/>
          <ac:spMkLst>
            <pc:docMk/>
            <pc:sldMk cId="3475378463" sldId="30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7:15.702" v="401" actId="20577"/>
        <pc:sldMkLst>
          <pc:docMk/>
          <pc:sldMk cId="3507131889" sldId="305"/>
        </pc:sldMkLst>
        <pc:spChg chg="mod">
          <ac:chgData name="Hilppa Iittiläinen" userId="f7572432-e0f1-4abb-81ed-7836843e2f2b" providerId="ADAL" clId="{990A9640-3A1A-4FB2-9AA7-D4A9BAE8D63E}" dt="2022-06-13T10:07:15.702" v="401" actId="20577"/>
          <ac:spMkLst>
            <pc:docMk/>
            <pc:sldMk cId="3507131889" sldId="30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7:26.013" v="402" actId="6549"/>
        <pc:sldMkLst>
          <pc:docMk/>
          <pc:sldMk cId="153374899" sldId="308"/>
        </pc:sldMkLst>
        <pc:spChg chg="mod">
          <ac:chgData name="Hilppa Iittiläinen" userId="f7572432-e0f1-4abb-81ed-7836843e2f2b" providerId="ADAL" clId="{990A9640-3A1A-4FB2-9AA7-D4A9BAE8D63E}" dt="2022-06-13T10:07:26.013" v="402" actId="6549"/>
          <ac:spMkLst>
            <pc:docMk/>
            <pc:sldMk cId="153374899" sldId="308"/>
            <ac:spMk id="13" creationId="{19FC7BE5-DE3D-4561-97EB-848C6C4B93D0}"/>
          </ac:spMkLst>
        </pc:spChg>
      </pc:sldChg>
      <pc:sldChg chg="delSp mod">
        <pc:chgData name="Hilppa Iittiläinen" userId="f7572432-e0f1-4abb-81ed-7836843e2f2b" providerId="ADAL" clId="{990A9640-3A1A-4FB2-9AA7-D4A9BAE8D63E}" dt="2022-06-13T09:59:05.423" v="310" actId="478"/>
        <pc:sldMkLst>
          <pc:docMk/>
          <pc:sldMk cId="2180065191" sldId="310"/>
        </pc:sldMkLst>
        <pc:spChg chg="del">
          <ac:chgData name="Hilppa Iittiläinen" userId="f7572432-e0f1-4abb-81ed-7836843e2f2b" providerId="ADAL" clId="{990A9640-3A1A-4FB2-9AA7-D4A9BAE8D63E}" dt="2022-06-13T09:59:05.423" v="310" actId="478"/>
          <ac:spMkLst>
            <pc:docMk/>
            <pc:sldMk cId="2180065191" sldId="310"/>
            <ac:spMk id="5" creationId="{0C31CD2D-2910-4061-9D1F-B4AB6240BA27}"/>
          </ac:spMkLst>
        </pc:spChg>
      </pc:sldChg>
      <pc:sldChg chg="modSp mod">
        <pc:chgData name="Hilppa Iittiläinen" userId="f7572432-e0f1-4abb-81ed-7836843e2f2b" providerId="ADAL" clId="{990A9640-3A1A-4FB2-9AA7-D4A9BAE8D63E}" dt="2022-06-13T09:59:21.031" v="313" actId="20577"/>
        <pc:sldMkLst>
          <pc:docMk/>
          <pc:sldMk cId="1680004034" sldId="311"/>
        </pc:sldMkLst>
        <pc:spChg chg="mod">
          <ac:chgData name="Hilppa Iittiläinen" userId="f7572432-e0f1-4abb-81ed-7836843e2f2b" providerId="ADAL" clId="{990A9640-3A1A-4FB2-9AA7-D4A9BAE8D63E}" dt="2022-06-13T09:59:21.031" v="313" actId="20577"/>
          <ac:spMkLst>
            <pc:docMk/>
            <pc:sldMk cId="1680004034" sldId="31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06.740" v="334" actId="20577"/>
        <pc:sldMkLst>
          <pc:docMk/>
          <pc:sldMk cId="1639896560" sldId="312"/>
        </pc:sldMkLst>
        <pc:spChg chg="mod">
          <ac:chgData name="Hilppa Iittiläinen" userId="f7572432-e0f1-4abb-81ed-7836843e2f2b" providerId="ADAL" clId="{990A9640-3A1A-4FB2-9AA7-D4A9BAE8D63E}" dt="2022-06-13T10:01:06.740" v="334" actId="20577"/>
          <ac:spMkLst>
            <pc:docMk/>
            <pc:sldMk cId="1639896560" sldId="31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17.465" v="336" actId="6549"/>
        <pc:sldMkLst>
          <pc:docMk/>
          <pc:sldMk cId="3661217230" sldId="314"/>
        </pc:sldMkLst>
        <pc:spChg chg="mod">
          <ac:chgData name="Hilppa Iittiläinen" userId="f7572432-e0f1-4abb-81ed-7836843e2f2b" providerId="ADAL" clId="{990A9640-3A1A-4FB2-9AA7-D4A9BAE8D63E}" dt="2022-06-13T10:01:17.465" v="336" actId="6549"/>
          <ac:spMkLst>
            <pc:docMk/>
            <pc:sldMk cId="3661217230" sldId="31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23.662" v="337" actId="6549"/>
        <pc:sldMkLst>
          <pc:docMk/>
          <pc:sldMk cId="1078053400" sldId="315"/>
        </pc:sldMkLst>
        <pc:spChg chg="mod">
          <ac:chgData name="Hilppa Iittiläinen" userId="f7572432-e0f1-4abb-81ed-7836843e2f2b" providerId="ADAL" clId="{990A9640-3A1A-4FB2-9AA7-D4A9BAE8D63E}" dt="2022-06-13T10:01:23.662" v="337" actId="6549"/>
          <ac:spMkLst>
            <pc:docMk/>
            <pc:sldMk cId="1078053400" sldId="31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31.885" v="340" actId="6549"/>
        <pc:sldMkLst>
          <pc:docMk/>
          <pc:sldMk cId="2779452620" sldId="316"/>
        </pc:sldMkLst>
        <pc:spChg chg="mod">
          <ac:chgData name="Hilppa Iittiläinen" userId="f7572432-e0f1-4abb-81ed-7836843e2f2b" providerId="ADAL" clId="{990A9640-3A1A-4FB2-9AA7-D4A9BAE8D63E}" dt="2022-06-13T10:01:31.885" v="340" actId="6549"/>
          <ac:spMkLst>
            <pc:docMk/>
            <pc:sldMk cId="2779452620" sldId="31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43.053" v="343" actId="6549"/>
        <pc:sldMkLst>
          <pc:docMk/>
          <pc:sldMk cId="2963624428" sldId="317"/>
        </pc:sldMkLst>
        <pc:spChg chg="mod">
          <ac:chgData name="Hilppa Iittiläinen" userId="f7572432-e0f1-4abb-81ed-7836843e2f2b" providerId="ADAL" clId="{990A9640-3A1A-4FB2-9AA7-D4A9BAE8D63E}" dt="2022-06-13T10:01:43.053" v="343" actId="6549"/>
          <ac:spMkLst>
            <pc:docMk/>
            <pc:sldMk cId="2963624428" sldId="31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52.761" v="344" actId="6549"/>
        <pc:sldMkLst>
          <pc:docMk/>
          <pc:sldMk cId="1776326673" sldId="319"/>
        </pc:sldMkLst>
        <pc:spChg chg="mod">
          <ac:chgData name="Hilppa Iittiläinen" userId="f7572432-e0f1-4abb-81ed-7836843e2f2b" providerId="ADAL" clId="{990A9640-3A1A-4FB2-9AA7-D4A9BAE8D63E}" dt="2022-06-13T10:01:52.761" v="344" actId="6549"/>
          <ac:spMkLst>
            <pc:docMk/>
            <pc:sldMk cId="1776326673" sldId="31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2:12.717" v="349" actId="20577"/>
        <pc:sldMkLst>
          <pc:docMk/>
          <pc:sldMk cId="902127857" sldId="321"/>
        </pc:sldMkLst>
        <pc:spChg chg="mod">
          <ac:chgData name="Hilppa Iittiläinen" userId="f7572432-e0f1-4abb-81ed-7836843e2f2b" providerId="ADAL" clId="{990A9640-3A1A-4FB2-9AA7-D4A9BAE8D63E}" dt="2022-06-13T10:02:12.717" v="349" actId="20577"/>
          <ac:spMkLst>
            <pc:docMk/>
            <pc:sldMk cId="902127857" sldId="32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2:21.354" v="350" actId="6549"/>
        <pc:sldMkLst>
          <pc:docMk/>
          <pc:sldMk cId="2440571929" sldId="322"/>
        </pc:sldMkLst>
        <pc:spChg chg="mod">
          <ac:chgData name="Hilppa Iittiläinen" userId="f7572432-e0f1-4abb-81ed-7836843e2f2b" providerId="ADAL" clId="{990A9640-3A1A-4FB2-9AA7-D4A9BAE8D63E}" dt="2022-06-13T10:02:21.354" v="350" actId="6549"/>
          <ac:spMkLst>
            <pc:docMk/>
            <pc:sldMk cId="2440571929" sldId="32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2:34.489" v="354" actId="6549"/>
        <pc:sldMkLst>
          <pc:docMk/>
          <pc:sldMk cId="3036801613" sldId="324"/>
        </pc:sldMkLst>
        <pc:spChg chg="mod">
          <ac:chgData name="Hilppa Iittiläinen" userId="f7572432-e0f1-4abb-81ed-7836843e2f2b" providerId="ADAL" clId="{990A9640-3A1A-4FB2-9AA7-D4A9BAE8D63E}" dt="2022-06-13T10:02:34.489" v="354" actId="6549"/>
          <ac:spMkLst>
            <pc:docMk/>
            <pc:sldMk cId="3036801613" sldId="32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2:43.796" v="356" actId="6549"/>
        <pc:sldMkLst>
          <pc:docMk/>
          <pc:sldMk cId="1793036556" sldId="325"/>
        </pc:sldMkLst>
        <pc:spChg chg="mod">
          <ac:chgData name="Hilppa Iittiläinen" userId="f7572432-e0f1-4abb-81ed-7836843e2f2b" providerId="ADAL" clId="{990A9640-3A1A-4FB2-9AA7-D4A9BAE8D63E}" dt="2022-06-13T10:02:43.796" v="356" actId="6549"/>
          <ac:spMkLst>
            <pc:docMk/>
            <pc:sldMk cId="1793036556" sldId="32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3:10.427" v="363" actId="1076"/>
        <pc:sldMkLst>
          <pc:docMk/>
          <pc:sldMk cId="3723349390" sldId="326"/>
        </pc:sldMkLst>
        <pc:spChg chg="mod">
          <ac:chgData name="Hilppa Iittiläinen" userId="f7572432-e0f1-4abb-81ed-7836843e2f2b" providerId="ADAL" clId="{990A9640-3A1A-4FB2-9AA7-D4A9BAE8D63E}" dt="2022-06-13T10:02:53.677" v="359" actId="6549"/>
          <ac:spMkLst>
            <pc:docMk/>
            <pc:sldMk cId="3723349390" sldId="326"/>
            <ac:spMk id="13" creationId="{19FC7BE5-DE3D-4561-97EB-848C6C4B93D0}"/>
          </ac:spMkLst>
        </pc:spChg>
        <pc:spChg chg="mod">
          <ac:chgData name="Hilppa Iittiläinen" userId="f7572432-e0f1-4abb-81ed-7836843e2f2b" providerId="ADAL" clId="{990A9640-3A1A-4FB2-9AA7-D4A9BAE8D63E}" dt="2022-06-13T10:03:04.824" v="362" actId="1076"/>
          <ac:spMkLst>
            <pc:docMk/>
            <pc:sldMk cId="3723349390" sldId="326"/>
            <ac:spMk id="15" creationId="{91B7064B-6947-4C27-9991-C63EFB09CA14}"/>
          </ac:spMkLst>
        </pc:spChg>
        <pc:graphicFrameChg chg="mod">
          <ac:chgData name="Hilppa Iittiläinen" userId="f7572432-e0f1-4abb-81ed-7836843e2f2b" providerId="ADAL" clId="{990A9640-3A1A-4FB2-9AA7-D4A9BAE8D63E}" dt="2022-06-13T10:03:10.427" v="363" actId="1076"/>
          <ac:graphicFrameMkLst>
            <pc:docMk/>
            <pc:sldMk cId="3723349390" sldId="326"/>
            <ac:graphicFrameMk id="8" creationId="{3A9AC948-89FC-48D9-9BCC-660A35C7B821}"/>
          </ac:graphicFrameMkLst>
        </pc:graphicFrameChg>
      </pc:sldChg>
      <pc:sldChg chg="modSp mod">
        <pc:chgData name="Hilppa Iittiläinen" userId="f7572432-e0f1-4abb-81ed-7836843e2f2b" providerId="ADAL" clId="{990A9640-3A1A-4FB2-9AA7-D4A9BAE8D63E}" dt="2022-06-13T10:03:58.212" v="373" actId="20577"/>
        <pc:sldMkLst>
          <pc:docMk/>
          <pc:sldMk cId="3294838603" sldId="327"/>
        </pc:sldMkLst>
        <pc:spChg chg="mod">
          <ac:chgData name="Hilppa Iittiläinen" userId="f7572432-e0f1-4abb-81ed-7836843e2f2b" providerId="ADAL" clId="{990A9640-3A1A-4FB2-9AA7-D4A9BAE8D63E}" dt="2022-06-13T10:03:58.212" v="373" actId="20577"/>
          <ac:spMkLst>
            <pc:docMk/>
            <pc:sldMk cId="3294838603" sldId="327"/>
            <ac:spMk id="15" creationId="{EC3880AD-4086-464A-84C6-5D41EC0811C0}"/>
          </ac:spMkLst>
        </pc:spChg>
      </pc:sldChg>
      <pc:sldChg chg="modSp mod">
        <pc:chgData name="Hilppa Iittiläinen" userId="f7572432-e0f1-4abb-81ed-7836843e2f2b" providerId="ADAL" clId="{990A9640-3A1A-4FB2-9AA7-D4A9BAE8D63E}" dt="2022-06-13T10:03:27.853" v="366" actId="6549"/>
        <pc:sldMkLst>
          <pc:docMk/>
          <pc:sldMk cId="655919423" sldId="328"/>
        </pc:sldMkLst>
        <pc:spChg chg="mod">
          <ac:chgData name="Hilppa Iittiläinen" userId="f7572432-e0f1-4abb-81ed-7836843e2f2b" providerId="ADAL" clId="{990A9640-3A1A-4FB2-9AA7-D4A9BAE8D63E}" dt="2022-06-13T10:03:27.853" v="366" actId="6549"/>
          <ac:spMkLst>
            <pc:docMk/>
            <pc:sldMk cId="655919423" sldId="32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3:50.227" v="371" actId="1076"/>
        <pc:sldMkLst>
          <pc:docMk/>
          <pc:sldMk cId="211621509" sldId="329"/>
        </pc:sldMkLst>
        <pc:spChg chg="mod">
          <ac:chgData name="Hilppa Iittiläinen" userId="f7572432-e0f1-4abb-81ed-7836843e2f2b" providerId="ADAL" clId="{990A9640-3A1A-4FB2-9AA7-D4A9BAE8D63E}" dt="2022-06-13T10:03:36.604" v="368" actId="6549"/>
          <ac:spMkLst>
            <pc:docMk/>
            <pc:sldMk cId="211621509" sldId="329"/>
            <ac:spMk id="13" creationId="{19FC7BE5-DE3D-4561-97EB-848C6C4B93D0}"/>
          </ac:spMkLst>
        </pc:spChg>
        <pc:spChg chg="mod">
          <ac:chgData name="Hilppa Iittiläinen" userId="f7572432-e0f1-4abb-81ed-7836843e2f2b" providerId="ADAL" clId="{990A9640-3A1A-4FB2-9AA7-D4A9BAE8D63E}" dt="2022-06-13T10:03:50.227" v="371" actId="1076"/>
          <ac:spMkLst>
            <pc:docMk/>
            <pc:sldMk cId="211621509" sldId="329"/>
            <ac:spMk id="14" creationId="{D88F2904-FAEB-4296-ACCD-A4E9735B6825}"/>
          </ac:spMkLst>
        </pc:spChg>
        <pc:graphicFrameChg chg="mod">
          <ac:chgData name="Hilppa Iittiläinen" userId="f7572432-e0f1-4abb-81ed-7836843e2f2b" providerId="ADAL" clId="{990A9640-3A1A-4FB2-9AA7-D4A9BAE8D63E}" dt="2022-06-13T10:03:44.660" v="370" actId="1076"/>
          <ac:graphicFrameMkLst>
            <pc:docMk/>
            <pc:sldMk cId="211621509" sldId="329"/>
            <ac:graphicFrameMk id="7" creationId="{BE0F0CEA-EF81-4F50-809C-4A73728C839E}"/>
          </ac:graphicFrameMkLst>
        </pc:graphicFrameChg>
      </pc:sldChg>
      <pc:sldChg chg="modSp mod">
        <pc:chgData name="Hilppa Iittiläinen" userId="f7572432-e0f1-4abb-81ed-7836843e2f2b" providerId="ADAL" clId="{990A9640-3A1A-4FB2-9AA7-D4A9BAE8D63E}" dt="2022-06-13T10:04:24.142" v="378" actId="1076"/>
        <pc:sldMkLst>
          <pc:docMk/>
          <pc:sldMk cId="1356599440" sldId="331"/>
        </pc:sldMkLst>
        <pc:spChg chg="mod">
          <ac:chgData name="Hilppa Iittiläinen" userId="f7572432-e0f1-4abb-81ed-7836843e2f2b" providerId="ADAL" clId="{990A9640-3A1A-4FB2-9AA7-D4A9BAE8D63E}" dt="2022-06-13T10:04:10.629" v="375" actId="6549"/>
          <ac:spMkLst>
            <pc:docMk/>
            <pc:sldMk cId="1356599440" sldId="331"/>
            <ac:spMk id="13" creationId="{19FC7BE5-DE3D-4561-97EB-848C6C4B93D0}"/>
          </ac:spMkLst>
        </pc:spChg>
        <pc:spChg chg="mod">
          <ac:chgData name="Hilppa Iittiläinen" userId="f7572432-e0f1-4abb-81ed-7836843e2f2b" providerId="ADAL" clId="{990A9640-3A1A-4FB2-9AA7-D4A9BAE8D63E}" dt="2022-06-13T10:04:24.142" v="378" actId="1076"/>
          <ac:spMkLst>
            <pc:docMk/>
            <pc:sldMk cId="1356599440" sldId="331"/>
            <ac:spMk id="14" creationId="{312A1C30-8A02-40A1-B949-58ED9E9D7133}"/>
          </ac:spMkLst>
        </pc:spChg>
        <pc:graphicFrameChg chg="mod">
          <ac:chgData name="Hilppa Iittiläinen" userId="f7572432-e0f1-4abb-81ed-7836843e2f2b" providerId="ADAL" clId="{990A9640-3A1A-4FB2-9AA7-D4A9BAE8D63E}" dt="2022-06-13T10:04:20.798" v="377" actId="1076"/>
          <ac:graphicFrameMkLst>
            <pc:docMk/>
            <pc:sldMk cId="1356599440" sldId="331"/>
            <ac:graphicFrameMk id="7" creationId="{46A23A1F-0D07-47CA-813B-BD90074BC888}"/>
          </ac:graphicFrameMkLst>
        </pc:graphicFrameChg>
      </pc:sldChg>
      <pc:sldChg chg="modSp mod">
        <pc:chgData name="Hilppa Iittiläinen" userId="f7572432-e0f1-4abb-81ed-7836843e2f2b" providerId="ADAL" clId="{990A9640-3A1A-4FB2-9AA7-D4A9BAE8D63E}" dt="2022-06-13T10:04:32.894" v="380" actId="20577"/>
        <pc:sldMkLst>
          <pc:docMk/>
          <pc:sldMk cId="799768812" sldId="333"/>
        </pc:sldMkLst>
        <pc:spChg chg="mod">
          <ac:chgData name="Hilppa Iittiläinen" userId="f7572432-e0f1-4abb-81ed-7836843e2f2b" providerId="ADAL" clId="{990A9640-3A1A-4FB2-9AA7-D4A9BAE8D63E}" dt="2022-06-13T10:04:32.894" v="380" actId="20577"/>
          <ac:spMkLst>
            <pc:docMk/>
            <pc:sldMk cId="799768812" sldId="33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4:38.420" v="381" actId="6549"/>
        <pc:sldMkLst>
          <pc:docMk/>
          <pc:sldMk cId="4215552863" sldId="334"/>
        </pc:sldMkLst>
        <pc:spChg chg="mod">
          <ac:chgData name="Hilppa Iittiläinen" userId="f7572432-e0f1-4abb-81ed-7836843e2f2b" providerId="ADAL" clId="{990A9640-3A1A-4FB2-9AA7-D4A9BAE8D63E}" dt="2022-06-13T10:04:38.420" v="381" actId="6549"/>
          <ac:spMkLst>
            <pc:docMk/>
            <pc:sldMk cId="4215552863" sldId="334"/>
            <ac:spMk id="9" creationId="{5B540E95-7A7E-42CF-A8DD-4F937B13C152}"/>
          </ac:spMkLst>
        </pc:spChg>
      </pc:sldChg>
      <pc:sldChg chg="modSp mod">
        <pc:chgData name="Hilppa Iittiläinen" userId="f7572432-e0f1-4abb-81ed-7836843e2f2b" providerId="ADAL" clId="{990A9640-3A1A-4FB2-9AA7-D4A9BAE8D63E}" dt="2022-06-13T10:04:55.453" v="384" actId="20577"/>
        <pc:sldMkLst>
          <pc:docMk/>
          <pc:sldMk cId="4259167108" sldId="335"/>
        </pc:sldMkLst>
        <pc:spChg chg="mod">
          <ac:chgData name="Hilppa Iittiläinen" userId="f7572432-e0f1-4abb-81ed-7836843e2f2b" providerId="ADAL" clId="{990A9640-3A1A-4FB2-9AA7-D4A9BAE8D63E}" dt="2022-06-13T10:04:55.453" v="384" actId="20577"/>
          <ac:spMkLst>
            <pc:docMk/>
            <pc:sldMk cId="4259167108" sldId="335"/>
            <ac:spMk id="9" creationId="{5B540E95-7A7E-42CF-A8DD-4F937B13C152}"/>
          </ac:spMkLst>
        </pc:spChg>
      </pc:sldChg>
      <pc:sldChg chg="modSp mod">
        <pc:chgData name="Hilppa Iittiläinen" userId="f7572432-e0f1-4abb-81ed-7836843e2f2b" providerId="ADAL" clId="{990A9640-3A1A-4FB2-9AA7-D4A9BAE8D63E}" dt="2022-06-13T09:59:53.189" v="318" actId="20577"/>
        <pc:sldMkLst>
          <pc:docMk/>
          <pc:sldMk cId="4062722745" sldId="336"/>
        </pc:sldMkLst>
        <pc:spChg chg="mod">
          <ac:chgData name="Hilppa Iittiläinen" userId="f7572432-e0f1-4abb-81ed-7836843e2f2b" providerId="ADAL" clId="{990A9640-3A1A-4FB2-9AA7-D4A9BAE8D63E}" dt="2022-06-13T09:59:53.189" v="318" actId="20577"/>
          <ac:spMkLst>
            <pc:docMk/>
            <pc:sldMk cId="4062722745" sldId="33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9:59.422" v="319" actId="6549"/>
        <pc:sldMkLst>
          <pc:docMk/>
          <pc:sldMk cId="734237295" sldId="337"/>
        </pc:sldMkLst>
        <pc:spChg chg="mod">
          <ac:chgData name="Hilppa Iittiläinen" userId="f7572432-e0f1-4abb-81ed-7836843e2f2b" providerId="ADAL" clId="{990A9640-3A1A-4FB2-9AA7-D4A9BAE8D63E}" dt="2022-06-13T09:59:59.422" v="319" actId="6549"/>
          <ac:spMkLst>
            <pc:docMk/>
            <pc:sldMk cId="734237295" sldId="33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0:30.069" v="327" actId="20577"/>
        <pc:sldMkLst>
          <pc:docMk/>
          <pc:sldMk cId="3350929222" sldId="339"/>
        </pc:sldMkLst>
        <pc:spChg chg="mod">
          <ac:chgData name="Hilppa Iittiläinen" userId="f7572432-e0f1-4abb-81ed-7836843e2f2b" providerId="ADAL" clId="{990A9640-3A1A-4FB2-9AA7-D4A9BAE8D63E}" dt="2022-06-13T10:00:30.069" v="327" actId="20577"/>
          <ac:spMkLst>
            <pc:docMk/>
            <pc:sldMk cId="3350929222" sldId="33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0:37.197" v="328" actId="6549"/>
        <pc:sldMkLst>
          <pc:docMk/>
          <pc:sldMk cId="3645705769" sldId="345"/>
        </pc:sldMkLst>
        <pc:spChg chg="mod">
          <ac:chgData name="Hilppa Iittiläinen" userId="f7572432-e0f1-4abb-81ed-7836843e2f2b" providerId="ADAL" clId="{990A9640-3A1A-4FB2-9AA7-D4A9BAE8D63E}" dt="2022-06-13T10:00:37.197" v="328" actId="6549"/>
          <ac:spMkLst>
            <pc:docMk/>
            <pc:sldMk cId="3645705769" sldId="34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5:08.804" v="385" actId="6549"/>
        <pc:sldMkLst>
          <pc:docMk/>
          <pc:sldMk cId="3007846411" sldId="346"/>
        </pc:sldMkLst>
        <pc:spChg chg="mod">
          <ac:chgData name="Hilppa Iittiläinen" userId="f7572432-e0f1-4abb-81ed-7836843e2f2b" providerId="ADAL" clId="{990A9640-3A1A-4FB2-9AA7-D4A9BAE8D63E}" dt="2022-06-13T10:05:08.804" v="385" actId="6549"/>
          <ac:spMkLst>
            <pc:docMk/>
            <pc:sldMk cId="3007846411" sldId="346"/>
            <ac:spMk id="13" creationId="{19FC7BE5-DE3D-4561-97EB-848C6C4B93D0}"/>
          </ac:spMkLst>
        </pc:spChg>
      </pc:sldChg>
      <pc:sldChg chg="addSp modSp mod">
        <pc:chgData name="Hilppa Iittiläinen" userId="f7572432-e0f1-4abb-81ed-7836843e2f2b" providerId="ADAL" clId="{990A9640-3A1A-4FB2-9AA7-D4A9BAE8D63E}" dt="2022-06-13T10:05:41.834" v="389" actId="1076"/>
        <pc:sldMkLst>
          <pc:docMk/>
          <pc:sldMk cId="3915507779" sldId="347"/>
        </pc:sldMkLst>
        <pc:spChg chg="mod">
          <ac:chgData name="Hilppa Iittiläinen" userId="f7572432-e0f1-4abb-81ed-7836843e2f2b" providerId="ADAL" clId="{990A9640-3A1A-4FB2-9AA7-D4A9BAE8D63E}" dt="2022-06-13T10:05:34.851" v="388" actId="164"/>
          <ac:spMkLst>
            <pc:docMk/>
            <pc:sldMk cId="3915507779" sldId="347"/>
            <ac:spMk id="7" creationId="{4CDCC124-6173-4EEF-AC31-E353116C8839}"/>
          </ac:spMkLst>
        </pc:spChg>
        <pc:spChg chg="mod">
          <ac:chgData name="Hilppa Iittiläinen" userId="f7572432-e0f1-4abb-81ed-7836843e2f2b" providerId="ADAL" clId="{990A9640-3A1A-4FB2-9AA7-D4A9BAE8D63E}" dt="2022-06-13T10:05:24.216" v="387" actId="1076"/>
          <ac:spMkLst>
            <pc:docMk/>
            <pc:sldMk cId="3915507779" sldId="347"/>
            <ac:spMk id="8" creationId="{E8C8A57C-DF97-48FA-85E1-794D69FA98EE}"/>
          </ac:spMkLst>
        </pc:spChg>
        <pc:spChg chg="mod">
          <ac:chgData name="Hilppa Iittiläinen" userId="f7572432-e0f1-4abb-81ed-7836843e2f2b" providerId="ADAL" clId="{990A9640-3A1A-4FB2-9AA7-D4A9BAE8D63E}" dt="2022-06-13T10:05:17.653" v="386" actId="6549"/>
          <ac:spMkLst>
            <pc:docMk/>
            <pc:sldMk cId="3915507779" sldId="347"/>
            <ac:spMk id="13" creationId="{19FC7BE5-DE3D-4561-97EB-848C6C4B93D0}"/>
          </ac:spMkLst>
        </pc:spChg>
        <pc:grpChg chg="add mod">
          <ac:chgData name="Hilppa Iittiläinen" userId="f7572432-e0f1-4abb-81ed-7836843e2f2b" providerId="ADAL" clId="{990A9640-3A1A-4FB2-9AA7-D4A9BAE8D63E}" dt="2022-06-13T10:05:41.834" v="389" actId="1076"/>
          <ac:grpSpMkLst>
            <pc:docMk/>
            <pc:sldMk cId="3915507779" sldId="347"/>
            <ac:grpSpMk id="2" creationId="{AA2E9A31-5130-5B9A-70BE-048D54C1B554}"/>
          </ac:grpSpMkLst>
        </pc:grpChg>
        <pc:graphicFrameChg chg="mod">
          <ac:chgData name="Hilppa Iittiläinen" userId="f7572432-e0f1-4abb-81ed-7836843e2f2b" providerId="ADAL" clId="{990A9640-3A1A-4FB2-9AA7-D4A9BAE8D63E}" dt="2022-06-13T10:05:34.851" v="388" actId="164"/>
          <ac:graphicFrameMkLst>
            <pc:docMk/>
            <pc:sldMk cId="3915507779" sldId="347"/>
            <ac:graphicFrameMk id="3" creationId="{3135EE91-DC52-43B8-80FA-38902CFB5A54}"/>
          </ac:graphicFrameMkLst>
        </pc:graphicFrameChg>
      </pc:sldChg>
      <pc:sldChg chg="modSp mod">
        <pc:chgData name="Hilppa Iittiläinen" userId="f7572432-e0f1-4abb-81ed-7836843e2f2b" providerId="ADAL" clId="{990A9640-3A1A-4FB2-9AA7-D4A9BAE8D63E}" dt="2022-06-13T10:06:02.674" v="391" actId="6549"/>
        <pc:sldMkLst>
          <pc:docMk/>
          <pc:sldMk cId="1097227462" sldId="355"/>
        </pc:sldMkLst>
        <pc:spChg chg="mod">
          <ac:chgData name="Hilppa Iittiläinen" userId="f7572432-e0f1-4abb-81ed-7836843e2f2b" providerId="ADAL" clId="{990A9640-3A1A-4FB2-9AA7-D4A9BAE8D63E}" dt="2022-06-13T10:06:02.674" v="391" actId="6549"/>
          <ac:spMkLst>
            <pc:docMk/>
            <pc:sldMk cId="1097227462" sldId="355"/>
            <ac:spMk id="8" creationId="{E8C8A57C-DF97-48FA-85E1-794D69FA98EE}"/>
          </ac:spMkLst>
        </pc:spChg>
      </pc:sldChg>
      <pc:sldChg chg="modSp mod">
        <pc:chgData name="Hilppa Iittiläinen" userId="f7572432-e0f1-4abb-81ed-7836843e2f2b" providerId="ADAL" clId="{990A9640-3A1A-4FB2-9AA7-D4A9BAE8D63E}" dt="2022-06-13T10:06:09.372" v="392" actId="20577"/>
        <pc:sldMkLst>
          <pc:docMk/>
          <pc:sldMk cId="2432344574" sldId="356"/>
        </pc:sldMkLst>
        <pc:spChg chg="mod">
          <ac:chgData name="Hilppa Iittiläinen" userId="f7572432-e0f1-4abb-81ed-7836843e2f2b" providerId="ADAL" clId="{990A9640-3A1A-4FB2-9AA7-D4A9BAE8D63E}" dt="2022-06-13T10:06:09.372" v="392" actId="20577"/>
          <ac:spMkLst>
            <pc:docMk/>
            <pc:sldMk cId="2432344574" sldId="356"/>
            <ac:spMk id="8" creationId="{E8C8A57C-DF97-48FA-85E1-794D69FA98EE}"/>
          </ac:spMkLst>
        </pc:spChg>
      </pc:sldChg>
      <pc:sldChg chg="modSp mod">
        <pc:chgData name="Hilppa Iittiläinen" userId="f7572432-e0f1-4abb-81ed-7836843e2f2b" providerId="ADAL" clId="{990A9640-3A1A-4FB2-9AA7-D4A9BAE8D63E}" dt="2022-06-13T10:06:39.460" v="397" actId="6549"/>
        <pc:sldMkLst>
          <pc:docMk/>
          <pc:sldMk cId="683825107" sldId="368"/>
        </pc:sldMkLst>
        <pc:spChg chg="mod">
          <ac:chgData name="Hilppa Iittiläinen" userId="f7572432-e0f1-4abb-81ed-7836843e2f2b" providerId="ADAL" clId="{990A9640-3A1A-4FB2-9AA7-D4A9BAE8D63E}" dt="2022-06-13T10:06:39.460" v="397" actId="6549"/>
          <ac:spMkLst>
            <pc:docMk/>
            <pc:sldMk cId="683825107" sldId="36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6:47.764" v="399" actId="20577"/>
        <pc:sldMkLst>
          <pc:docMk/>
          <pc:sldMk cId="1389798134" sldId="369"/>
        </pc:sldMkLst>
        <pc:spChg chg="mod">
          <ac:chgData name="Hilppa Iittiläinen" userId="f7572432-e0f1-4abb-81ed-7836843e2f2b" providerId="ADAL" clId="{990A9640-3A1A-4FB2-9AA7-D4A9BAE8D63E}" dt="2022-06-13T10:06:47.764" v="399" actId="20577"/>
          <ac:spMkLst>
            <pc:docMk/>
            <pc:sldMk cId="1389798134" sldId="369"/>
            <ac:spMk id="13" creationId="{19FC7BE5-DE3D-4561-97EB-848C6C4B93D0}"/>
          </ac:spMkLst>
        </pc:spChg>
      </pc:sldChg>
      <pc:sldChg chg="delSp add mod">
        <pc:chgData name="Hilppa Iittiläinen" userId="f7572432-e0f1-4abb-81ed-7836843e2f2b" providerId="ADAL" clId="{990A9640-3A1A-4FB2-9AA7-D4A9BAE8D63E}" dt="2022-06-20T12:22:18.830" v="407" actId="478"/>
        <pc:sldMkLst>
          <pc:docMk/>
          <pc:sldMk cId="0" sldId="493"/>
        </pc:sldMkLst>
        <pc:spChg chg="del">
          <ac:chgData name="Hilppa Iittiläinen" userId="f7572432-e0f1-4abb-81ed-7836843e2f2b" providerId="ADAL" clId="{990A9640-3A1A-4FB2-9AA7-D4A9BAE8D63E}" dt="2022-06-20T12:22:18.830" v="407" actId="478"/>
          <ac:spMkLst>
            <pc:docMk/>
            <pc:sldMk cId="0" sldId="493"/>
            <ac:spMk id="2" creationId="{3545CDAB-C15D-966C-58D9-080DDC8EFB41}"/>
          </ac:spMkLst>
        </pc:spChg>
      </pc:sldChg>
      <pc:sldChg chg="add">
        <pc:chgData name="Hilppa Iittiläinen" userId="f7572432-e0f1-4abb-81ed-7836843e2f2b" providerId="ADAL" clId="{990A9640-3A1A-4FB2-9AA7-D4A9BAE8D63E}" dt="2022-06-13T09:42:19.291" v="0"/>
        <pc:sldMkLst>
          <pc:docMk/>
          <pc:sldMk cId="0" sldId="496"/>
        </pc:sldMkLst>
      </pc:sldChg>
      <pc:sldChg chg="modSp add mod">
        <pc:chgData name="Hilppa Iittiläinen" userId="f7572432-e0f1-4abb-81ed-7836843e2f2b" providerId="ADAL" clId="{990A9640-3A1A-4FB2-9AA7-D4A9BAE8D63E}" dt="2022-06-13T09:56:22.101" v="292" actId="6549"/>
        <pc:sldMkLst>
          <pc:docMk/>
          <pc:sldMk cId="660098794" sldId="497"/>
        </pc:sldMkLst>
        <pc:graphicFrameChg chg="mod modGraphic">
          <ac:chgData name="Hilppa Iittiläinen" userId="f7572432-e0f1-4abb-81ed-7836843e2f2b" providerId="ADAL" clId="{990A9640-3A1A-4FB2-9AA7-D4A9BAE8D63E}" dt="2022-06-13T09:56:22.101" v="292" actId="6549"/>
          <ac:graphicFrameMkLst>
            <pc:docMk/>
            <pc:sldMk cId="660098794" sldId="497"/>
            <ac:graphicFrameMk id="4" creationId="{856D0A0E-3BCD-E17D-C325-F3A63487CB07}"/>
          </ac:graphicFrameMkLst>
        </pc:graphicFrameChg>
      </pc:sldChg>
      <pc:sldChg chg="add del">
        <pc:chgData name="Hilppa Iittiläinen" userId="f7572432-e0f1-4abb-81ed-7836843e2f2b" providerId="ADAL" clId="{990A9640-3A1A-4FB2-9AA7-D4A9BAE8D63E}" dt="2022-06-13T09:53:42.251" v="232" actId="47"/>
        <pc:sldMkLst>
          <pc:docMk/>
          <pc:sldMk cId="2012552761" sldId="4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Rakennusfysiikka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743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alotekniikkainfo.fi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emf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5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Rakentamismääräyskokoelman julkaisussa Energiatehokkuus, Rakennuksen energiakulutuksen ja lämmitystehontarpeen laskenta on esitetty E-luvun laskemisen periaate. </a:t>
            </a:r>
          </a:p>
          <a:p>
            <a:r>
              <a:rPr lang="fi-FI" dirty="0"/>
              <a:t>E-luvun laskeminen sisältää </a:t>
            </a:r>
            <a:r>
              <a:rPr lang="fi-FI" dirty="0" err="1"/>
              <a:t>U</a:t>
            </a:r>
            <a:r>
              <a:rPr lang="fi-FI" baseline="-25000" dirty="0" err="1"/>
              <a:t>c</a:t>
            </a:r>
            <a:r>
              <a:rPr lang="fi-FI" dirty="0"/>
              <a:t>-arvot ja tasauslaskelman, mutta siinä on myös paljon muita lisätekijöitä. </a:t>
            </a:r>
          </a:p>
          <a:p>
            <a:r>
              <a:rPr lang="fi-FI" dirty="0"/>
              <a:t>E-luku on laskennallinen vuosikulutus lämmitettyä nettoalaa kohden eli se ei perustu todellisiin kulutuslukuihin. </a:t>
            </a:r>
          </a:p>
          <a:p>
            <a:r>
              <a:rPr lang="fi-FI" dirty="0"/>
              <a:t>Ostettu energia painotetaan energiamuotojen kertoimilla.</a:t>
            </a:r>
          </a:p>
          <a:p>
            <a:r>
              <a:rPr lang="fi-FI" dirty="0"/>
              <a:t>Energiamuotojen kertoimet löytyvät Valtioneuvoston asetuksesta rakennuksissa käytettävien energiamuotojen kertoimien lukuarvoista (788/2017).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8376DCE3-5EF2-476D-B8B1-80CEB9315B48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6/7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C42DB60-A358-EADA-35BC-0A4E4A800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8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rmAutofit/>
          </a:bodyPr>
          <a:lstStyle/>
          <a:p>
            <a:r>
              <a:rPr lang="fi-FI" dirty="0"/>
              <a:t>Jos rakennuksen lämmitysjärjestelmänä on kaukolämpö, maalämpö-pumppu tai ilma-vesi-lämpöpumppu, E-lukuvaatimus voidaan osoittaa täytetyksi vaihtoehtoisesti myös täyttämällä ns. rakenteellisen energia-tehokkuuden vaatimukset. </a:t>
            </a:r>
          </a:p>
          <a:p>
            <a:r>
              <a:rPr lang="fi-FI" dirty="0"/>
              <a:t>Käytännössä tämä tarkoittaa lämpöhäviön tasauslaskentaa normaalia tiukemmilla U-arvoilla, ilmanvuotoluvulla ja LTO-luvulla. </a:t>
            </a:r>
          </a:p>
          <a:p>
            <a:r>
              <a:rPr lang="fi-FI" dirty="0"/>
              <a:t>Erillinen laskentaohje löytyy Rakentamismääräyskokoelmasta Esimerkkilaskelmat 2018 Rakenteellisen energiatehokkuuden määräystenmukaisuuden osoittaminen.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C3CB5B6E-5C7F-41B3-BC74-2E0A975A8172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7/7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909428-3187-E601-9D9E-727C7786F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80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energiatodistus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rmAutofit/>
          </a:bodyPr>
          <a:lstStyle/>
          <a:p>
            <a:r>
              <a:rPr lang="fi-FI" dirty="0"/>
              <a:t>Energiatodistuksessa ilmoitetaan E-luku eli laskennallinen ostoenergian kulutus. </a:t>
            </a:r>
          </a:p>
          <a:p>
            <a:r>
              <a:rPr lang="fi-FI" dirty="0"/>
              <a:t>Lisäksi ilmoitetaan toteutunut ostoenergian kulutus, jos se on saatavilla (ei siis uudisrakennuksille). </a:t>
            </a:r>
          </a:p>
          <a:p>
            <a:r>
              <a:rPr lang="fi-FI" dirty="0"/>
              <a:t>Jo käytössä olevalle rakennukselle voidaan myös antaa suosituksia toimista, joilla mahdollisesti voitaisiin parantaa energiatehokkuutta.</a:t>
            </a:r>
          </a:p>
          <a:p>
            <a:r>
              <a:rPr lang="fi-FI" dirty="0"/>
              <a:t>Energiatodistuksen laatimiseen on annettu Ympäristöministeriön asetus rakennuksen energiatodistuksesta (1048/2017).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42DFB1F7-3774-43BB-B034-1699576907AE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1/4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379182D-DC81-3B98-043F-0954905AF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850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energiatodistuslaki (50/2013)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”Rakennusta, rakennuksen 4 §:n 1 momentissa tarkoitettua osaa tai huoneistoa taikka niiden hallintaoikeutta </a:t>
            </a:r>
            <a:r>
              <a:rPr lang="fi-FI" b="1" i="1" dirty="0"/>
              <a:t>myytäessä tai vuokrattaessa </a:t>
            </a:r>
            <a:r>
              <a:rPr lang="fi-FI" i="1" dirty="0"/>
              <a:t>tulee esittelytilanteessa mahdollisen ostajan tai vuokralaisen nähtävillä olla voimassa oleva rakennuksen tai sen osan energiatodistus. Energia-todistus on annettava joko alkuperäisenä tai jäljennöksenä ostajalle tai vuokralaiselle.”</a:t>
            </a:r>
          </a:p>
          <a:p>
            <a:pPr marL="0" indent="0">
              <a:buNone/>
            </a:pPr>
            <a:r>
              <a:rPr lang="fi-FI" i="1" dirty="0"/>
              <a:t>”Energiatodistus on </a:t>
            </a:r>
            <a:r>
              <a:rPr lang="fi-FI" b="1" i="1" dirty="0"/>
              <a:t>voimassa</a:t>
            </a:r>
            <a:r>
              <a:rPr lang="fi-FI" i="1" dirty="0"/>
              <a:t> kunnes se korvataan uudella energiatodistuksella, kuitenkin </a:t>
            </a:r>
            <a:r>
              <a:rPr lang="fi-FI" b="1" i="1" dirty="0"/>
              <a:t>enintään kymmenen vuotta </a:t>
            </a:r>
            <a:r>
              <a:rPr lang="fi-FI" i="1" dirty="0"/>
              <a:t>todistuksen laatimisesta.”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CBC91EA-0517-4D7E-B52E-C61F172186FC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2/4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B0D0AE2-5E6C-95DA-729A-A2AB71C53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83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energiatodistuslaki (50/2013)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”Energiatodistuksen saa laatia henkilö, jonka pätevyys on todettu ja voimassa, joka on rekisteröity energiatodistusten laatijoista pidettävään rekisteriin ja jonka osalta toiminnan harjoittamisen yleiset edellytykset täyttyvät.”</a:t>
            </a:r>
          </a:p>
          <a:p>
            <a:pPr marL="0" indent="0">
              <a:buNone/>
            </a:pPr>
            <a:r>
              <a:rPr lang="fi-FI" i="1" dirty="0"/>
              <a:t>”Energiatodistuksen laatijalla tulee olla energiatodistuksen laatimistehtävän vaativuustason mukainen soveltuva tekniikan alan </a:t>
            </a:r>
            <a:r>
              <a:rPr lang="fi-FI" b="1" i="1" dirty="0"/>
              <a:t>tutkinto</a:t>
            </a:r>
            <a:r>
              <a:rPr lang="fi-FI" i="1" dirty="0"/>
              <a:t> tai tämän korvaava </a:t>
            </a:r>
            <a:r>
              <a:rPr lang="fi-FI" b="1" i="1" dirty="0"/>
              <a:t>työkokemus</a:t>
            </a:r>
            <a:r>
              <a:rPr lang="fi-FI" i="1" dirty="0"/>
              <a:t> sekä energiatodistuksen laatijakokeen hyväksyttävällä suorituksella osoitettu perehtyneisyys energiatodistuksen laadintaan ja energiatodistusta koskevaan lainsäädäntöön.”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E54874E-3CB0-4570-BEE7-7A0C9D313985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16E921-4341-3566-ADB8-88F3C31A1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00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energiatodistuslaki (50/2013)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94" y="1825625"/>
            <a:ext cx="65938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”</a:t>
            </a:r>
            <a:r>
              <a:rPr lang="fi-FI" b="1" i="1" dirty="0"/>
              <a:t>Pätevyys</a:t>
            </a:r>
            <a:r>
              <a:rPr lang="fi-FI" i="1" dirty="0"/>
              <a:t> on voimassa määräajan, joka saa olla </a:t>
            </a:r>
            <a:r>
              <a:rPr lang="fi-FI" b="1" i="1" dirty="0"/>
              <a:t>enintään seitsemän vuotta</a:t>
            </a:r>
            <a:r>
              <a:rPr lang="fi-FI" i="1" dirty="0"/>
              <a:t> sitä koskevan päätöksen antamisesta. Pätevyyden uudistamiseksi energiatodistuksen laatijan tulee pitää ammattitaitoaan yllä energia-todistusten laatimisella, ammattitaitoa ylläpitävällä koulutuksella tai näihin rinnastettavalla tavalla.”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9CB91-C0A3-41A9-93C0-08C162EC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0" y="1417638"/>
            <a:ext cx="3765825" cy="5167312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7E0F4A27-C9F3-41D5-96E9-FF3450F24DAB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4/4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F52B72-A1EE-B099-3333-F56B6FC3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627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E-luvun määrittämiseen tarvittavat tekijät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50A88-FC74-4D4B-A1DB-A349AFBAB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8484"/>
            <a:ext cx="11087686" cy="4177059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DB928C-1EC0-3148-00C3-779810E4D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06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Ilmatiiviyden merkitys energiatehokkuuteen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Rakennuksen ilmavuodot ja ilmatiiviys ovat hyvin tärkeitä, kun tarkastellaan ja määritellään rakennuksen lämpöhäviöiden suuruutta ja energiankulutusta. </a:t>
            </a:r>
          </a:p>
          <a:p>
            <a:r>
              <a:rPr lang="fi-FI" dirty="0"/>
              <a:t>Rakennusvaipan hyvällä ilmatiiviydellä voidaan parantaa energiatehokkuusluokkaa energiatodistuksessa, ilmatiiveydellä voidaan myös kompensoida rakennuksen muita lämpöhäviöitä.</a:t>
            </a:r>
          </a:p>
          <a:p>
            <a:r>
              <a:rPr lang="fi-FI" dirty="0"/>
              <a:t>Ensisijaisesti tulisi käyttää energiatehokkuutta parantavana tekijänä ilmatiiviyden tasoa, alentamatta rakennusvaipan lämmöneristyskykyä tai lämmöntalteenoton hyötysuhdetta.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15BF8835-0E89-408F-B36A-2B032C04B9C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812FF6E-89F4-4410-7915-8B2BE757A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000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Ilmatiiviyden merkitys energiatehokkuuteen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Rakennuksen vuotoilmamäärällä on huomattava vaikutus rakennuksen kokonaisenergiankulutukseen. </a:t>
            </a:r>
          </a:p>
          <a:p>
            <a:pPr lvl="1"/>
            <a:r>
              <a:rPr lang="fi-FI" dirty="0"/>
              <a:t>Esimerkiksi pientaloissa laskennallisesti kokonaisenergiankulutus lisääntyy keskimäärin 4 % jokaista n</a:t>
            </a:r>
            <a:r>
              <a:rPr lang="fi-FI" baseline="-25000" dirty="0"/>
              <a:t>50</a:t>
            </a:r>
            <a:r>
              <a:rPr lang="fi-FI" dirty="0"/>
              <a:t>-luvun kokonaisyksikön lisäystä kohti.</a:t>
            </a:r>
          </a:p>
          <a:p>
            <a:r>
              <a:rPr lang="fi-FI" dirty="0"/>
              <a:t> Ilmavuotoluku n</a:t>
            </a:r>
            <a:r>
              <a:rPr lang="fi-FI" baseline="-25000" dirty="0"/>
              <a:t>50</a:t>
            </a:r>
            <a:r>
              <a:rPr lang="fi-FI" dirty="0"/>
              <a:t> määritetään, kun rakennusvaipan lävitse vaihtuu rakennuksen ilmatilavuus kerran tunnissa ilmavuotoina, kun sisä- ja ulkotilan välillä on 50 </a:t>
            </a:r>
            <a:r>
              <a:rPr lang="fi-FI" dirty="0" err="1"/>
              <a:t>Pa</a:t>
            </a:r>
            <a:r>
              <a:rPr lang="fi-FI" dirty="0"/>
              <a:t> paine-ero. </a:t>
            </a:r>
          </a:p>
          <a:p>
            <a:r>
              <a:rPr lang="fi-FI" dirty="0"/>
              <a:t>Rakentamismääräysten 2010 mukainen ilmanvuotoluvun suunnitteluarvo on 4,0 1/h.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32CDFC9-63B9-4601-B0DC-C875446D41D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D71FF8B-5D26-56D7-2FCE-02C982363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299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Ilmatiiviyden merkitys energiatehokkuuteen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Tällaisessa pientalossa kokonaisenergian kulutus on 6–20 % suurempi kuin erinomaisen ilmapitävyystason omaavassa (n</a:t>
            </a:r>
            <a:r>
              <a:rPr lang="fi-FI" baseline="-25000" dirty="0"/>
              <a:t>50</a:t>
            </a:r>
            <a:r>
              <a:rPr lang="fi-FI" dirty="0"/>
              <a:t> =1,0 1/h) pien-talossa.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BFBAD4DE-6592-45BA-AD95-D6D214038C4D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7BD1C53-572B-C84B-5343-5A77B8560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308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1829" cy="4351338"/>
          </a:xfrm>
        </p:spPr>
        <p:txBody>
          <a:bodyPr>
            <a:noAutofit/>
          </a:bodyPr>
          <a:lstStyle/>
          <a:p>
            <a:r>
              <a:rPr lang="fi-FI" dirty="0"/>
              <a:t>Kylmäsilloiksi kutsutaan rakenteissa sellaisia kohtia, joiden lämmön-eristävyys on vähäisempi kuin ympäristönsä. </a:t>
            </a:r>
          </a:p>
          <a:p>
            <a:r>
              <a:rPr lang="fi-FI" dirty="0"/>
              <a:t>Ne siis muodostavat ”sillan” lämmön johtumiselle lämpimästä kylmään. </a:t>
            </a:r>
          </a:p>
          <a:p>
            <a:r>
              <a:rPr lang="fi-FI" dirty="0"/>
              <a:t>Oikeampi nimitys olisikin lämpösilta, joka kertoisi lämpöhukasta.</a:t>
            </a:r>
          </a:p>
          <a:p>
            <a:r>
              <a:rPr lang="fi-FI" dirty="0"/>
              <a:t>Kylmäsiltoja on luonnollisesti vältettävä rakenteissa, mutta niitä aiheutuu esim. parvekkeiden tuennassa, eräissä ala- ja välipohjien ja ulkoseinän liittymissä tai rakenteeseen sijoitetuissa talotekniikan komponenteissa.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282DCDD-D386-4AD3-8583-DFEFFC5845C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FDB9D74-D825-FB5E-4F08-7E6E00094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72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1829" cy="4351338"/>
          </a:xfrm>
        </p:spPr>
        <p:txBody>
          <a:bodyPr>
            <a:noAutofit/>
          </a:bodyPr>
          <a:lstStyle/>
          <a:p>
            <a:r>
              <a:rPr lang="fi-FI" dirty="0"/>
              <a:t>Rakenteessa olevat ja sille ominaiset säännöllisesti toistuvat kylmäsillat otetaan huomioon U-arvon laskuissa, esim. muuraussiteet, kannakset, tuki- ja runkorakenteet, jotka ovat rakenteelle tyypillisiä koko sen edustamalla vaipan alueella. </a:t>
            </a:r>
          </a:p>
          <a:p>
            <a:r>
              <a:rPr lang="fi-FI" dirty="0"/>
              <a:t>Jatkuvat ja pistemäiset kylmäsillat huomioidaan E-arvon laskennassa.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14D0594C-D398-4F5D-B0C0-1E9F79009AA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6401315-954E-87AB-CC65-BF031022A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237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7" name="Kuva 42">
            <a:extLst>
              <a:ext uri="{FF2B5EF4-FFF2-40B4-BE49-F238E27FC236}">
                <a16:creationId xmlns:a16="http://schemas.microsoft.com/office/drawing/2014/main" id="{F7CEDFA1-9900-4713-85A7-95888BFE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7" y="1540041"/>
            <a:ext cx="9336678" cy="4610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9CE95F2A-E9D3-49EA-B415-5E79EB67524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143C80-13D1-84AB-2882-E358429D6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255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F01B2-25F4-4A91-8BEF-3A05363A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4037"/>
            <a:ext cx="10702252" cy="3729740"/>
          </a:xfrm>
          <a:prstGeom prst="rect">
            <a:avLst/>
          </a:prstGeom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090C7637-AADE-421B-97BF-CE91704CD68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F92E92A-CD39-432D-FAAE-ED218AAB4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827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27079-5273-41D2-B6EC-FE494A93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59" y="1809749"/>
            <a:ext cx="10642920" cy="3647775"/>
          </a:xfrm>
          <a:prstGeom prst="rect">
            <a:avLst/>
          </a:prstGeom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A7732CA0-296E-43D0-AB6F-DA7329E4B92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D9CDCFA-A3DB-7830-BC3C-C591FE4BC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14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D7AE1-4BC7-4195-ABED-F56EE5E3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52612"/>
            <a:ext cx="10167094" cy="3768542"/>
          </a:xfrm>
          <a:prstGeom prst="rect">
            <a:avLst/>
          </a:prstGeom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D3B4E303-5DC1-4047-8D07-302DBDD88B0D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EDD5EA8-199A-8010-387A-7D138C860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772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385E3-B546-4DA9-AABB-03B7C8A8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7776"/>
            <a:ext cx="10065277" cy="4779395"/>
          </a:xfrm>
          <a:prstGeom prst="rect">
            <a:avLst/>
          </a:prstGeom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E3B12D7B-34D3-46BB-A07F-4BAE1791795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3AA00E-7C19-2BE8-AB2F-08E3C4C1F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02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Kylmäsiltojen haittavaikutukset riippuvat suuresti sekä </a:t>
            </a:r>
            <a:r>
              <a:rPr lang="fi-FI" b="1" dirty="0"/>
              <a:t>kylmäsillan laadusta ja laajuudesta</a:t>
            </a:r>
            <a:r>
              <a:rPr lang="fi-FI" dirty="0"/>
              <a:t>, että </a:t>
            </a:r>
            <a:r>
              <a:rPr lang="fi-FI" b="1" dirty="0"/>
              <a:t>huoneilman lämpötilasta, kosteudesta ja ilman virtausnopeudesta</a:t>
            </a:r>
            <a:r>
              <a:rPr lang="fi-FI" dirty="0"/>
              <a:t> kylmäsiltapinnan ohi. Kylmäsillat vaikuttavat mm. seuraavilla tavoilla:</a:t>
            </a:r>
          </a:p>
          <a:p>
            <a:r>
              <a:rPr lang="fi-FI" dirty="0"/>
              <a:t>Kylmäsillat aiheuttavat lämmönhukkaa ja voivat vaikuttaa rakennuksen kokonaislämmöntarpeeseen (E-luku)</a:t>
            </a:r>
          </a:p>
          <a:p>
            <a:r>
              <a:rPr lang="fi-FI" dirty="0"/>
              <a:t>Seinäpinnan alhainen lämpötila voi aiheuttaa kosteuden tiivistymistä seinän pinnalle, mutta tämä ilmiö riippuu myös huoneilman kosteudesta</a:t>
            </a:r>
          </a:p>
          <a:p>
            <a:r>
              <a:rPr lang="fi-FI" dirty="0"/>
              <a:t>Epätasainen seinäpinnan lämpötila aiheuttaa epätasaista likaantumista, sillä kylmä pinta likaantuu enemmän kuin lämmin pinta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9A83812A-0F9E-4E33-907E-6757CD38D2F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D35A7CD-D621-1D88-5442-DF37DC395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0929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Kylmäsiltatyypit, joita ei ole tarpeen huomioida rakenteen U-arvoa määritettäessä (</a:t>
            </a:r>
            <a:r>
              <a:rPr lang="fi-FI" b="1" dirty="0" err="1"/>
              <a:t>Huom</a:t>
            </a:r>
            <a:r>
              <a:rPr lang="fi-FI" b="1" dirty="0"/>
              <a:t>! pitää kuitenkin huomioida E-lukua määritettäessä</a:t>
            </a:r>
            <a:r>
              <a:rPr lang="fi-FI" dirty="0"/>
              <a:t>):</a:t>
            </a:r>
          </a:p>
          <a:p>
            <a:r>
              <a:rPr lang="fi-FI" dirty="0"/>
              <a:t>Rakennuksen vaipan ulkoseinien liitokset esim. nurkat, ulkoseinä-yläpohja –liitos, ulkoseinä-alapohja –liitos</a:t>
            </a:r>
          </a:p>
          <a:p>
            <a:r>
              <a:rPr lang="fi-FI" dirty="0"/>
              <a:t>Ikkuna- ja oviaukkojen pielirakenteet</a:t>
            </a:r>
          </a:p>
          <a:p>
            <a:r>
              <a:rPr lang="fi-FI" dirty="0"/>
              <a:t>Vaipan lämmöneristeen läpäisevä tai sitä ohentava rakenne esim. parvekkeen kannatus, kantavapilari ja –seinä</a:t>
            </a:r>
          </a:p>
          <a:p>
            <a:r>
              <a:rPr lang="fi-FI" dirty="0"/>
              <a:t>Talotekniikan lävistykset esim. hormit, kanavat, putket, jne.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0D908BCB-B74F-4F23-A8DC-968B5A93A85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83E38D1-57F4-32C9-1A1A-83684C0D7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570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Kun kylmäsillan aineen lämmönjohtavuuden suunnitteluarvo (</a:t>
            </a:r>
            <a:r>
              <a:rPr lang="fi-FI" dirty="0">
                <a:latin typeface="Symbol" panose="05050102010706020507" pitchFamily="18" charset="2"/>
              </a:rPr>
              <a:t></a:t>
            </a:r>
            <a:r>
              <a:rPr lang="fi-FI" dirty="0"/>
              <a:t>-arvo) poikkeaa viereisestä aineen vastaavasta suunnitteluarvosta enemmän kuin </a:t>
            </a:r>
            <a:r>
              <a:rPr lang="fi-FI" b="1" dirty="0"/>
              <a:t>viisin kertaisesti</a:t>
            </a:r>
            <a:r>
              <a:rPr lang="fi-FI" dirty="0"/>
              <a:t>, voidaan kyseinen aine/rakenne todeta kylmäsillaksi (</a:t>
            </a:r>
            <a:r>
              <a:rPr lang="fi-FI" dirty="0" err="1"/>
              <a:t>RakMK</a:t>
            </a:r>
            <a:r>
              <a:rPr lang="fi-FI" dirty="0"/>
              <a:t> C4, 2002).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CEF594F1-D32B-4D01-9AE3-F7D3A1F4C70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B05C4BD-A0C9-180F-F2D8-D0B204615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619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Rakennusfysiikka</a:t>
            </a:r>
            <a:endParaRPr dirty="0"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1739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Lämmönläpäisykerroin U ilmoittaa lämpövirran tiheyden, joka jatkuvuustilassa läpäisee rakennusosan, kun lämpötilaero rakennusosan eri puolilla olevien ympäristöjen välillä on yksikön suuruinen. Lämmönläpäisykerroin 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0B359D7-0E07-4A10-8964-72EDBA54F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57843"/>
              </p:ext>
            </p:extLst>
          </p:nvPr>
        </p:nvGraphicFramePr>
        <p:xfrm>
          <a:off x="2189528" y="3558832"/>
          <a:ext cx="1359015" cy="115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8000" imgH="431800" progId="Equation.DSMT4">
                  <p:embed/>
                </p:oleObj>
              </mc:Choice>
              <mc:Fallback>
                <p:oleObj r:id="rId2" imgW="508000" imgH="431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0B359D7-0E07-4A10-8964-72EDBA54F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528" y="3558832"/>
                        <a:ext cx="1359015" cy="1153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82B05844-2AAA-4917-BA4C-54FC3D9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766" y="4288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C2504DB-9CA0-447D-96AA-572E0F338413}"/>
              </a:ext>
            </a:extLst>
          </p:cNvPr>
          <p:cNvSpPr txBox="1">
            <a:spLocks/>
          </p:cNvSpPr>
          <p:nvPr/>
        </p:nvSpPr>
        <p:spPr>
          <a:xfrm>
            <a:off x="3540154" y="3852397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28CE8C3C-135F-4400-93A1-D3FD9674971C}"/>
              </a:ext>
            </a:extLst>
          </p:cNvPr>
          <p:cNvSpPr txBox="1">
            <a:spLocks/>
          </p:cNvSpPr>
          <p:nvPr/>
        </p:nvSpPr>
        <p:spPr>
          <a:xfrm>
            <a:off x="2130804" y="4824300"/>
            <a:ext cx="9789953" cy="1153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R</a:t>
            </a:r>
            <a:r>
              <a:rPr lang="fi-FI" baseline="-25000" dirty="0"/>
              <a:t>T</a:t>
            </a:r>
            <a:r>
              <a:rPr lang="fi-FI" dirty="0"/>
              <a:t> = rakenneosan kokonaislämmön vastus [m²K/W]</a:t>
            </a:r>
          </a:p>
        </p:txBody>
      </p:sp>
      <p:sp>
        <p:nvSpPr>
          <p:cNvPr id="11" name="Otsikko 11">
            <a:extLst>
              <a:ext uri="{FF2B5EF4-FFF2-40B4-BE49-F238E27FC236}">
                <a16:creationId xmlns:a16="http://schemas.microsoft.com/office/drawing/2014/main" id="{61FF9BE0-2E74-4D50-BDAF-492E21A38C80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1/7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735342-B9B1-9E98-7AE9-536400139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31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4382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Lämmönläpäisykerroin eli rakenteen U-arvo ilmoittaa siis rakenteen läpi kulkevan lämpövirran tiheyden (lämpömäärän) ja näin ollen sitä käytetään esimerkiksi</a:t>
            </a:r>
          </a:p>
          <a:p>
            <a:r>
              <a:rPr lang="fi-FI" dirty="0"/>
              <a:t>Rakennusten lämpöhäviöitä ja lämmitysenergian tarvetta laskettaessa</a:t>
            </a:r>
          </a:p>
          <a:p>
            <a:r>
              <a:rPr lang="fi-FI" dirty="0"/>
              <a:t>Ilmaisemaan rakenteen lämmöneristävyyttä esim. virallisissa määräyksissä</a:t>
            </a:r>
          </a:p>
          <a:p>
            <a:r>
              <a:rPr lang="fi-FI" dirty="0"/>
              <a:t>Lämmöneristyksen suunnittelussa ja toteutuksessa</a:t>
            </a:r>
          </a:p>
          <a:p>
            <a:pPr marL="0" indent="0">
              <a:buNone/>
            </a:pPr>
            <a:r>
              <a:rPr lang="fi-FI" dirty="0"/>
              <a:t>U-arvo lasketaan standardin SFS-EN ISO 6946 mukaan (RIL 225-2021), joka on yleiseurooppalainen standardi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05844-2AAA-4917-BA4C-54FC3D9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766" y="4288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8FC20E06-FD03-4041-AEEC-F1508F7F827B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2/7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7AC354B-EC8C-9CC2-B79B-74889F66E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9896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4382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Tuloksen pyöristyssäännöt</a:t>
            </a:r>
          </a:p>
          <a:p>
            <a:pPr marL="0" indent="0">
              <a:buNone/>
            </a:pPr>
            <a:r>
              <a:rPr lang="fi-FI" dirty="0"/>
              <a:t>jos U&lt;0,08		pyöristetään lähimpään ylempään 0,001 [W/(</a:t>
            </a:r>
            <a:r>
              <a:rPr lang="fi-FI" dirty="0" err="1"/>
              <a:t>mK</a:t>
            </a:r>
            <a:r>
              <a:rPr lang="fi-FI" dirty="0"/>
              <a:t>)]</a:t>
            </a:r>
          </a:p>
          <a:p>
            <a:pPr marL="0" indent="0">
              <a:buNone/>
            </a:pPr>
            <a:r>
              <a:rPr lang="fi-FI" b="1" dirty="0"/>
              <a:t>jos 0,08&lt;U&lt;0,20	pyöristetään lähimpään ylempään 0,005 [W/(</a:t>
            </a:r>
            <a:r>
              <a:rPr lang="fi-FI" b="1" dirty="0" err="1"/>
              <a:t>mK</a:t>
            </a:r>
            <a:r>
              <a:rPr lang="fi-FI" b="1" dirty="0"/>
              <a:t>)]</a:t>
            </a:r>
          </a:p>
          <a:p>
            <a:pPr marL="0" indent="0">
              <a:buNone/>
            </a:pPr>
            <a:r>
              <a:rPr lang="fi-FI" dirty="0"/>
              <a:t>jos 0,20&lt;U&lt;2,00	pyöristetään lähimpään ylempään 0,01 [W/(</a:t>
            </a:r>
            <a:r>
              <a:rPr lang="fi-FI" dirty="0" err="1"/>
              <a:t>mK</a:t>
            </a:r>
            <a:r>
              <a:rPr lang="fi-FI" dirty="0"/>
              <a:t>)]</a:t>
            </a:r>
          </a:p>
          <a:p>
            <a:pPr marL="0" indent="0">
              <a:buNone/>
            </a:pPr>
            <a:r>
              <a:rPr lang="fi-FI" dirty="0"/>
              <a:t>jos U&gt;2,00		pyöristetään lähimpään ylempään 0,1 [W/(</a:t>
            </a:r>
            <a:r>
              <a:rPr lang="fi-FI" dirty="0" err="1"/>
              <a:t>mK</a:t>
            </a:r>
            <a:r>
              <a:rPr lang="fi-FI" dirty="0"/>
              <a:t>)]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05844-2AAA-4917-BA4C-54FC3D9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766" y="4288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27E7DC88-2D40-43C8-9FE2-C79068EF3102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7CC7BE-F531-E33D-2F8F-D722A2C9B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587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määrittäminen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05844-2AAA-4917-BA4C-54FC3D9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766" y="4288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27E7DC88-2D40-43C8-9FE2-C79068EF3102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4/7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86453-43AB-4E31-9B71-A15F776F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74" y="1825625"/>
            <a:ext cx="2210059" cy="4288173"/>
          </a:xfrm>
          <a:prstGeom prst="rect">
            <a:avLst/>
          </a:prstGeom>
        </p:spPr>
      </p:pic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E53297DA-3848-490B-AED0-B6A6E767F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472" y="3453257"/>
            <a:ext cx="8040624" cy="94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Lämpövirran suunnat on määritelty vieressä olevan kuvan mukaisesti.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C7A981-F0E5-896E-D260-B2D6F253E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41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vertailuarvot (1010/2017)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1325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Lämpimän tai jäähdytettävän kylmän tilan </a:t>
            </a:r>
            <a:r>
              <a:rPr lang="fi-FI" dirty="0"/>
              <a:t>rakennuksen vaipan lämpöhäviön vertailuarvo on laskettava käyttämällä rakennusosien lämmönläpäisykertoimina (U-arvona) seuraavia vertailuarvoja: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500C4733-BAD1-4F6B-A4CF-BC05A63BB5CB}"/>
              </a:ext>
            </a:extLst>
          </p:cNvPr>
          <p:cNvSpPr txBox="1">
            <a:spLocks/>
          </p:cNvSpPr>
          <p:nvPr/>
        </p:nvSpPr>
        <p:spPr>
          <a:xfrm>
            <a:off x="1057712" y="3093762"/>
            <a:ext cx="10787544" cy="258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seinä </a:t>
            </a:r>
            <a:r>
              <a:rPr lang="fi-FI" sz="2400" b="1" dirty="0"/>
              <a:t>0,17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massiivipuuseinä, jonka keskimääräinen paksuus on vähintään 180 mm </a:t>
            </a:r>
            <a:r>
              <a:rPr lang="fi-FI" sz="2400" b="1" dirty="0"/>
              <a:t>0,40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yläpohja ja ulkoilmaan rajoittuva alapohja </a:t>
            </a:r>
            <a:r>
              <a:rPr lang="fi-FI" sz="2400" b="1" dirty="0"/>
              <a:t>0,09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ryömintätilaan rajoittuva alapohja </a:t>
            </a:r>
            <a:r>
              <a:rPr lang="fi-FI" sz="2400" b="1" dirty="0"/>
              <a:t>0,17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maata vasten oleva rakennusosa </a:t>
            </a:r>
            <a:r>
              <a:rPr lang="fi-FI" sz="2400" b="1" dirty="0"/>
              <a:t>0,16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ikkuna, kattoikkuna, ovi, kattovalokupu, savunpoisto- ja uloskäyntiluukku </a:t>
            </a:r>
            <a:r>
              <a:rPr lang="fi-FI" sz="2400" b="1" dirty="0"/>
              <a:t>1,0 W/(m²K)</a:t>
            </a:r>
          </a:p>
        </p:txBody>
      </p:sp>
      <p:sp>
        <p:nvSpPr>
          <p:cNvPr id="7" name="Otsikko 11">
            <a:extLst>
              <a:ext uri="{FF2B5EF4-FFF2-40B4-BE49-F238E27FC236}">
                <a16:creationId xmlns:a16="http://schemas.microsoft.com/office/drawing/2014/main" id="{01652A71-246B-4B7D-9217-FD3DC9E7274F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5/7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92BE58F-3A6D-82B6-5890-454B208A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1217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vertailuarvot (1010/2017)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1325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Siirtokelpoisen rakennuksen sekä puolilämpimän tilan </a:t>
            </a:r>
            <a:r>
              <a:rPr lang="fi-FI" dirty="0"/>
              <a:t>rakennuksen vaipan lämpöhäviön vertailuarvo on laskettava käyttämällä rakennusosien lämmönläpäisykertoimina seuraavia vertailuarvoja: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500C4733-BAD1-4F6B-A4CF-BC05A63BB5CB}"/>
              </a:ext>
            </a:extLst>
          </p:cNvPr>
          <p:cNvSpPr txBox="1">
            <a:spLocks/>
          </p:cNvSpPr>
          <p:nvPr/>
        </p:nvSpPr>
        <p:spPr>
          <a:xfrm>
            <a:off x="1057712" y="3093762"/>
            <a:ext cx="10787544" cy="258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seinä </a:t>
            </a:r>
            <a:r>
              <a:rPr lang="fi-FI" sz="2400" b="1" dirty="0"/>
              <a:t>0,26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massiivipuuseinä, jonka keskimääräinen paksuus on vähintään 180 mm </a:t>
            </a:r>
            <a:r>
              <a:rPr lang="fi-FI" sz="2400" b="1" dirty="0"/>
              <a:t>0,60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yläpohja ja ulkoilmaan rajoittuva alapohja </a:t>
            </a:r>
            <a:r>
              <a:rPr lang="fi-FI" sz="2400" b="1" dirty="0"/>
              <a:t>0,14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ryömintätilaan rajoittuva alapohja </a:t>
            </a:r>
            <a:r>
              <a:rPr lang="fi-FI" sz="2400" b="1" dirty="0"/>
              <a:t>0,26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maata vasten oleva rakennusosa </a:t>
            </a:r>
            <a:r>
              <a:rPr lang="fi-FI" sz="2400" b="1" dirty="0"/>
              <a:t>0,24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ikkuna, kattoikkuna, ovi, kattovalokupu, savunpoisto- ja uloskäyntiluukku </a:t>
            </a:r>
            <a:r>
              <a:rPr lang="fi-FI" sz="2400" b="1" dirty="0"/>
              <a:t>1,4 W/(m²K)</a:t>
            </a:r>
          </a:p>
        </p:txBody>
      </p:sp>
      <p:sp>
        <p:nvSpPr>
          <p:cNvPr id="7" name="Otsikko 11">
            <a:extLst>
              <a:ext uri="{FF2B5EF4-FFF2-40B4-BE49-F238E27FC236}">
                <a16:creationId xmlns:a16="http://schemas.microsoft.com/office/drawing/2014/main" id="{1D22CCAE-4ABA-413D-90F0-ABFB2FAC15F4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6/7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E21AEEB-9E79-0DD1-BCAE-2CA838F11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053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vertailuarvot (1010/2017)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Loma-asumiseen suunniteltavan pientalon</a:t>
            </a:r>
            <a:r>
              <a:rPr lang="fi-FI" dirty="0"/>
              <a:t>, joka on tarkoitettu käytettäväksi vähintään neljä kuukautta vuodessa, rakennuksen vaipan lämpöhäviön vertailuarvo on laskettava käyttämällä rakennusosien lämmönläpäisykertoimina seuraavia vertailuarvoja: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500C4733-BAD1-4F6B-A4CF-BC05A63BB5CB}"/>
              </a:ext>
            </a:extLst>
          </p:cNvPr>
          <p:cNvSpPr txBox="1">
            <a:spLocks/>
          </p:cNvSpPr>
          <p:nvPr/>
        </p:nvSpPr>
        <p:spPr>
          <a:xfrm>
            <a:off x="1057712" y="3529990"/>
            <a:ext cx="10787544" cy="258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seinä </a:t>
            </a:r>
            <a:r>
              <a:rPr lang="fi-FI" sz="2400" b="1" dirty="0"/>
              <a:t>0,24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massiivipuuseinä, jonka keskimääräinen paksuus on vähintään 180 mm </a:t>
            </a:r>
            <a:r>
              <a:rPr lang="fi-FI" sz="2400" b="1" dirty="0"/>
              <a:t>0,80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yläpohja ja ulkoilmaan rajoittuva alapohja </a:t>
            </a:r>
            <a:r>
              <a:rPr lang="fi-FI" sz="2400" b="1" dirty="0"/>
              <a:t>0,15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ryömintätilaan rajoittuva alapohja </a:t>
            </a:r>
            <a:r>
              <a:rPr lang="fi-FI" sz="2400" b="1" dirty="0"/>
              <a:t>0,19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maata vasten oleva rakennusosa </a:t>
            </a:r>
            <a:r>
              <a:rPr lang="fi-FI" sz="2400" b="1" dirty="0"/>
              <a:t>0,24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ikkuna, kattoikkuna, ovi, kattovalokupu, savunpoisto- ja uloskäyntiluukku </a:t>
            </a:r>
            <a:r>
              <a:rPr lang="fi-FI" sz="2400" b="1" dirty="0"/>
              <a:t>1,4 W/(m²K)</a:t>
            </a:r>
          </a:p>
        </p:txBody>
      </p:sp>
      <p:sp>
        <p:nvSpPr>
          <p:cNvPr id="7" name="Otsikko 11">
            <a:extLst>
              <a:ext uri="{FF2B5EF4-FFF2-40B4-BE49-F238E27FC236}">
                <a16:creationId xmlns:a16="http://schemas.microsoft.com/office/drawing/2014/main" id="{C3515C5D-3C1F-4730-A86D-35264B907948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7/7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BBFD1B-EADF-4969-4C9B-E060CF90B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9452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4424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Termisessä jatkuvuustilassa olevan tasapaksun ainekerroksen tai kerroksellisen rakenteen lämmönvastus ilmoittaa rakenteen eri puolilla olevien pintojen lämpötilaeron ja ainekerroksen läpi kulkevan lämpövirran tiheyden suhteen. </a:t>
            </a:r>
          </a:p>
          <a:p>
            <a:pPr marL="0" indent="0">
              <a:buNone/>
            </a:pPr>
            <a:r>
              <a:rPr lang="fi-FI" dirty="0"/>
              <a:t>Lämmönvastus R ilmoittaa siis lämmönsiirtymisvastuksen, joka on aineen lämmönjohtoluvun käänteisarvo. Lämmönvastus tarkoittaa sitä, että kuinka paljon ainekerros ”vastustaa” lämmönjohtumista.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259705E1-61E3-4860-9ACC-7E485C424ACF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37EA13F-0F1F-2D87-493E-6823259DE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624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540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Ainekerroksen lämmönvastus on </a:t>
            </a:r>
            <a:r>
              <a:rPr lang="fi-FI" dirty="0">
                <a:latin typeface="Symbol" panose="05050102010706020507" pitchFamily="18" charset="2"/>
              </a:rPr>
              <a:t></a:t>
            </a:r>
            <a:r>
              <a:rPr lang="fi-FI" dirty="0"/>
              <a:t> / d:n käänteisarvo eli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38</a:t>
            </a:fld>
            <a:endParaRPr lang="fi-FI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9A7CCDE-8F66-4CEB-812F-B86EDFCA0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12447"/>
              </p:ext>
            </p:extLst>
          </p:nvPr>
        </p:nvGraphicFramePr>
        <p:xfrm>
          <a:off x="2717336" y="2365695"/>
          <a:ext cx="1119739" cy="104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8918" imgH="393529" progId="Equation.DSMT4">
                  <p:embed/>
                </p:oleObj>
              </mc:Choice>
              <mc:Fallback>
                <p:oleObj name="Equation" r:id="rId2" imgW="418918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9A7CCDE-8F66-4CEB-812F-B86EDFCA0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336" y="2365695"/>
                        <a:ext cx="1119739" cy="1043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F8E3C784-DF41-4FB4-B453-5D917DB3AA7F}"/>
              </a:ext>
            </a:extLst>
          </p:cNvPr>
          <p:cNvSpPr txBox="1">
            <a:spLocks/>
          </p:cNvSpPr>
          <p:nvPr/>
        </p:nvSpPr>
        <p:spPr>
          <a:xfrm>
            <a:off x="3828686" y="2592382"/>
            <a:ext cx="4236442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[m²K/W]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D2ED65A5-5D50-4798-A295-D5B067710A60}"/>
              </a:ext>
            </a:extLst>
          </p:cNvPr>
          <p:cNvSpPr txBox="1">
            <a:spLocks/>
          </p:cNvSpPr>
          <p:nvPr/>
        </p:nvSpPr>
        <p:spPr>
          <a:xfrm>
            <a:off x="2708947" y="3448913"/>
            <a:ext cx="633438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dirty="0"/>
              <a:t> = lämmönjohtavuus [W/(</a:t>
            </a:r>
            <a:r>
              <a:rPr lang="fi-FI" sz="2400" dirty="0" err="1"/>
              <a:t>mK</a:t>
            </a:r>
            <a:r>
              <a:rPr lang="fi-FI" sz="2400" dirty="0"/>
              <a:t>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 = ainekerroksen paksuus 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0D92E680-4B25-4658-918B-E00F05184128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CD9E80-DC17-469B-6B65-F14E95155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67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4383" cy="2586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Homogeenisista kerroksista koostuvan rakenneosan kokonaislämmönvastus</a:t>
            </a:r>
          </a:p>
          <a:p>
            <a:r>
              <a:rPr lang="fi-FI" dirty="0"/>
              <a:t>Kun rakennusosan ainekerrokset ovat tasapaksuja ja tasa-aineisia (homogeenisia) ja sen lisäksi lämpö siirtyy ainekerroksiin nähden kohtisuoraan, lasketaan rakennusosan kokonaislämmönvastus R</a:t>
            </a:r>
            <a:r>
              <a:rPr lang="fi-FI" baseline="-25000" dirty="0"/>
              <a:t>T</a:t>
            </a:r>
            <a:r>
              <a:rPr lang="fi-FI" dirty="0"/>
              <a:t> seuraavalla kaavalla: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A350E81A-A7C2-4FA4-A338-68BF1BB3F543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CB9AC8-282F-6129-D964-F676AD38B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32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/>
              <a:t>Julkaisupäivä: 13.5.2022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Lisätietoa:</a:t>
            </a:r>
            <a:endParaRPr lang="fi-FI" sz="1800" dirty="0">
              <a:hlinkClick r:id="rId2"/>
            </a:endParaRPr>
          </a:p>
          <a:p>
            <a:r>
              <a:rPr lang="fi-FI" sz="1800" dirty="0" err="1"/>
              <a:t>Rafnet</a:t>
            </a:r>
            <a:r>
              <a:rPr lang="fi-FI" sz="1800" dirty="0"/>
              <a:t> 2020-oppimateriaali</a:t>
            </a:r>
          </a:p>
          <a:p>
            <a:r>
              <a:rPr lang="fi-FI" sz="1800" dirty="0"/>
              <a:t>Ympäristöministeriön asetukset</a:t>
            </a:r>
          </a:p>
          <a:p>
            <a:pPr lvl="1"/>
            <a:r>
              <a:rPr lang="fi-FI" sz="1800" dirty="0"/>
              <a:t>1010/2017</a:t>
            </a:r>
          </a:p>
          <a:p>
            <a:pPr lvl="1"/>
            <a:r>
              <a:rPr lang="fi-FI" sz="1800" dirty="0"/>
              <a:t>788/2017</a:t>
            </a:r>
          </a:p>
          <a:p>
            <a:pPr lvl="1"/>
            <a:r>
              <a:rPr lang="fi-FI" sz="1800" dirty="0"/>
              <a:t>1048/2017</a:t>
            </a:r>
          </a:p>
          <a:p>
            <a:r>
              <a:rPr lang="fi-FI" sz="1800" dirty="0"/>
              <a:t>RT-80-10974</a:t>
            </a:r>
          </a:p>
          <a:p>
            <a:r>
              <a:rPr lang="fi-FI" sz="1800" dirty="0"/>
              <a:t>Motiva</a:t>
            </a:r>
          </a:p>
          <a:p>
            <a:r>
              <a:rPr lang="fi-FI" sz="1800" dirty="0"/>
              <a:t>Energiatodistusopas 2018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Lisätietoa</a:t>
            </a:r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F3D0CE-4CE9-A32E-6019-DAC99653B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395" y="2563857"/>
            <a:ext cx="5176706" cy="3174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jossa</a:t>
            </a:r>
          </a:p>
          <a:p>
            <a:pPr marL="0" indent="0"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si</a:t>
            </a:r>
            <a:r>
              <a:rPr lang="fi-FI" sz="2400" dirty="0"/>
              <a:t> = sisäpinnan pintavastus</a:t>
            </a:r>
          </a:p>
          <a:p>
            <a:pPr marL="0" indent="0"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 = d</a:t>
            </a:r>
            <a:r>
              <a:rPr lang="fi-FI" sz="2400" baseline="-25000" dirty="0"/>
              <a:t>1</a:t>
            </a:r>
            <a:r>
              <a:rPr lang="fi-FI" sz="2400" dirty="0"/>
              <a:t> / </a:t>
            </a: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baseline="-25000" dirty="0"/>
              <a:t>1</a:t>
            </a:r>
            <a:r>
              <a:rPr lang="fi-FI" sz="2400" dirty="0"/>
              <a:t> (1. materiaali)</a:t>
            </a:r>
          </a:p>
          <a:p>
            <a:pPr marL="0" indent="0"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2</a:t>
            </a:r>
            <a:r>
              <a:rPr lang="fi-FI" sz="2400" dirty="0"/>
              <a:t> = d</a:t>
            </a:r>
            <a:r>
              <a:rPr lang="fi-FI" sz="2400" baseline="-25000" dirty="0"/>
              <a:t>2</a:t>
            </a:r>
            <a:r>
              <a:rPr lang="fi-FI" sz="2400" dirty="0"/>
              <a:t> / </a:t>
            </a: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baseline="-25000" dirty="0"/>
              <a:t>2</a:t>
            </a:r>
            <a:r>
              <a:rPr lang="fi-FI" sz="2400" dirty="0"/>
              <a:t> (2. materiaali)</a:t>
            </a:r>
          </a:p>
          <a:p>
            <a:pPr marL="0" indent="0"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n</a:t>
            </a:r>
            <a:r>
              <a:rPr lang="fi-FI" sz="2400" dirty="0"/>
              <a:t> = </a:t>
            </a:r>
            <a:r>
              <a:rPr lang="fi-FI" sz="2400" dirty="0" err="1"/>
              <a:t>d</a:t>
            </a:r>
            <a:r>
              <a:rPr lang="fi-FI" sz="2400" baseline="-25000" dirty="0" err="1"/>
              <a:t>n</a:t>
            </a:r>
            <a:r>
              <a:rPr lang="fi-FI" sz="2400" dirty="0"/>
              <a:t> / </a:t>
            </a: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baseline="-25000" dirty="0"/>
              <a:t>n</a:t>
            </a:r>
            <a:r>
              <a:rPr lang="fi-FI" sz="2400" dirty="0"/>
              <a:t> (n. materiaali)</a:t>
            </a:r>
          </a:p>
          <a:p>
            <a:pPr marL="0" indent="0"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se</a:t>
            </a:r>
            <a:r>
              <a:rPr lang="fi-FI" sz="2400" dirty="0"/>
              <a:t> = ulkopinnan pintavastus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2D2993-3D11-465B-A767-06851763E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12718"/>
              </p:ext>
            </p:extLst>
          </p:nvPr>
        </p:nvGraphicFramePr>
        <p:xfrm>
          <a:off x="1258348" y="1596415"/>
          <a:ext cx="5492525" cy="6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228600" progId="Equation.DSMT4">
                  <p:embed/>
                </p:oleObj>
              </mc:Choice>
              <mc:Fallback>
                <p:oleObj name="Equation" r:id="rId2" imgW="19304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B2D2993-3D11-465B-A767-06851763E6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348" y="1596415"/>
                        <a:ext cx="5492525" cy="64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4A36311-0B28-42BA-B803-521602B0147B}"/>
              </a:ext>
            </a:extLst>
          </p:cNvPr>
          <p:cNvSpPr txBox="1">
            <a:spLocks/>
          </p:cNvSpPr>
          <p:nvPr/>
        </p:nvSpPr>
        <p:spPr>
          <a:xfrm>
            <a:off x="6646259" y="1690688"/>
            <a:ext cx="4236442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[m²K/W]</a:t>
            </a:r>
          </a:p>
        </p:txBody>
      </p:sp>
      <p:sp>
        <p:nvSpPr>
          <p:cNvPr id="10" name="Otsikko 11">
            <a:extLst>
              <a:ext uri="{FF2B5EF4-FFF2-40B4-BE49-F238E27FC236}">
                <a16:creationId xmlns:a16="http://schemas.microsoft.com/office/drawing/2014/main" id="{DE251AC6-CC24-4712-8BD1-E7FA49EBCC31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CE56AD8-E79C-D902-FC4D-6D72872DF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5941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4383" cy="4399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Epähomogeenisista kerroksista koostuvan rakenneosan kokonaislämmönvastus</a:t>
            </a:r>
            <a:endParaRPr lang="fi-FI" dirty="0"/>
          </a:p>
          <a:p>
            <a:r>
              <a:rPr lang="fi-FI" dirty="0"/>
              <a:t>Lämpöteknisesti epähomogeenisista ainekerroksista koostuvien rakenneosien lämmönvastuksen laskemiseen on yksinkertaistettu laskentamenetelmä. </a:t>
            </a:r>
          </a:p>
          <a:p>
            <a:r>
              <a:rPr lang="fi-FI" dirty="0"/>
              <a:t>Tätä menetelmää ei voida käyttää, jos lämmönvastuksen ylä- ja alalikiarvon suhde on suurempi kuin 1,5 tai rakenteisiin, joissa metallirakenne läpäisee lämmöneristekerroksen. Metallikiinnikkeiden osalta menetelmää voidaan käyttää siten, että ei oteta huomioon kiinnikkeitä ja korjataan tulosta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f</a:t>
            </a:r>
            <a:r>
              <a:rPr lang="fi-FI" dirty="0"/>
              <a:t> -korjaustekijällä.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DCF234EA-7F76-410A-9114-11D67D05765C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878295E-B214-BBCF-9FF9-5B29A37F6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127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8885" cy="323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Jos rakennusosassa on lämpövirran suuntaan nähden lämmönjohtavuudeltaan erilaisia rinnakkaisia ainekerroksia (kuva, seinän vaakaleikkaus), rakennusosan kokonaislämmönvastukselle lasketaan ylälikiarvo ja alalikiarvo.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6" name="Kuva 46">
            <a:extLst>
              <a:ext uri="{FF2B5EF4-FFF2-40B4-BE49-F238E27FC236}">
                <a16:creationId xmlns:a16="http://schemas.microsoft.com/office/drawing/2014/main" id="{D3D9781F-D7E2-4F8E-B692-E789DA65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49" y="1443037"/>
            <a:ext cx="4426346" cy="48067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tsikko 11">
            <a:extLst>
              <a:ext uri="{FF2B5EF4-FFF2-40B4-BE49-F238E27FC236}">
                <a16:creationId xmlns:a16="http://schemas.microsoft.com/office/drawing/2014/main" id="{4DBCF52C-8124-4CA3-8B98-FD27FED4A817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1C71F1-4554-CB8C-A52F-D13BD116A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0571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8885" cy="1244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Rakennusosan kokonaislämmönvastus on näiden arvojen keskiarvo, joka lasketaan seuraavasti: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6" name="Kuva 46">
            <a:extLst>
              <a:ext uri="{FF2B5EF4-FFF2-40B4-BE49-F238E27FC236}">
                <a16:creationId xmlns:a16="http://schemas.microsoft.com/office/drawing/2014/main" id="{D3D9781F-D7E2-4F8E-B692-E789DA65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49" y="1443037"/>
            <a:ext cx="4426346" cy="48067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B93E4F-2953-43EE-9F6B-E2ED6172C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67493"/>
              </p:ext>
            </p:extLst>
          </p:nvPr>
        </p:nvGraphicFramePr>
        <p:xfrm>
          <a:off x="989902" y="3070371"/>
          <a:ext cx="2080470" cy="102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531" imgH="418918" progId="Equation.DSMT4">
                  <p:embed/>
                </p:oleObj>
              </mc:Choice>
              <mc:Fallback>
                <p:oleObj name="Equation" r:id="rId3" imgW="850531" imgH="418918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2B93E4F-2953-43EE-9F6B-E2ED6172C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902" y="3070371"/>
                        <a:ext cx="2080470" cy="1028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7F42FE2D-05E0-4CE3-9583-670152C5C896}"/>
              </a:ext>
            </a:extLst>
          </p:cNvPr>
          <p:cNvSpPr txBox="1">
            <a:spLocks/>
          </p:cNvSpPr>
          <p:nvPr/>
        </p:nvSpPr>
        <p:spPr>
          <a:xfrm>
            <a:off x="2989276" y="3272960"/>
            <a:ext cx="4236442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[m²K/W]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C948FFB4-52BF-4916-AF19-0C7873A64E91}"/>
              </a:ext>
            </a:extLst>
          </p:cNvPr>
          <p:cNvSpPr txBox="1">
            <a:spLocks/>
          </p:cNvSpPr>
          <p:nvPr/>
        </p:nvSpPr>
        <p:spPr>
          <a:xfrm>
            <a:off x="919294" y="3998375"/>
            <a:ext cx="6306424" cy="2494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</a:t>
            </a:r>
            <a:r>
              <a:rPr lang="fi-FI" sz="2400" dirty="0"/>
              <a:t>’ = rakennusosan kokonaislämmönvastuksen </a:t>
            </a:r>
            <a:r>
              <a:rPr lang="fi-FI" sz="2400" b="1" dirty="0"/>
              <a:t>ylälikiarvo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</a:t>
            </a:r>
            <a:r>
              <a:rPr lang="fi-FI" sz="2400" dirty="0"/>
              <a:t>’’ = rakennusosan kokonaislämmönvastuksen </a:t>
            </a:r>
            <a:r>
              <a:rPr lang="fi-FI" sz="2400" b="1" dirty="0"/>
              <a:t>alalikiarvo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11" name="Otsikko 11">
            <a:extLst>
              <a:ext uri="{FF2B5EF4-FFF2-40B4-BE49-F238E27FC236}">
                <a16:creationId xmlns:a16="http://schemas.microsoft.com/office/drawing/2014/main" id="{D9C2F0A1-3B33-40B4-AED7-7A300FC6E8EF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95D73A-847A-1239-51AC-DF4D554C3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498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8885" cy="323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Rakennusosan kokonaislämmönvastuksen </a:t>
            </a:r>
            <a:r>
              <a:rPr lang="fi-FI" b="1" dirty="0"/>
              <a:t>ylälikiarvoa</a:t>
            </a:r>
            <a:r>
              <a:rPr lang="fi-FI" dirty="0"/>
              <a:t> laskettaessa rakennusosa jaetaan </a:t>
            </a:r>
            <a:r>
              <a:rPr lang="fi-FI" b="1" dirty="0"/>
              <a:t>lämpövirran suuntaisiin</a:t>
            </a:r>
            <a:r>
              <a:rPr lang="fi-FI" dirty="0"/>
              <a:t>, koko rakennusosan läpi ulottuviin itsenäisiin lohkoihin, jotka muodostuvat lämpövirran suuntaan nähden peräkkäin olevista lämmön-johtavuudeltaan erilaisista ainekerroksista (kuva).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C39058-C582-48B5-BA98-E6DB76BDA388}"/>
              </a:ext>
            </a:extLst>
          </p:cNvPr>
          <p:cNvGrpSpPr/>
          <p:nvPr/>
        </p:nvGrpSpPr>
        <p:grpSpPr>
          <a:xfrm>
            <a:off x="7392423" y="1392573"/>
            <a:ext cx="4422246" cy="4777400"/>
            <a:chOff x="7392423" y="1392573"/>
            <a:chExt cx="4422246" cy="4777400"/>
          </a:xfrm>
        </p:grpSpPr>
        <p:pic>
          <p:nvPicPr>
            <p:cNvPr id="7" name="Kuva 45">
              <a:extLst>
                <a:ext uri="{FF2B5EF4-FFF2-40B4-BE49-F238E27FC236}">
                  <a16:creationId xmlns:a16="http://schemas.microsoft.com/office/drawing/2014/main" id="{9A129CFA-690C-4F84-A38F-6E4117358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92573"/>
              <a:ext cx="4422246" cy="477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7835317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323601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38CCC1C-2FD7-45FD-88F4-2C166B3C9080}"/>
                </a:ext>
              </a:extLst>
            </p:cNvPr>
            <p:cNvSpPr/>
            <p:nvPr/>
          </p:nvSpPr>
          <p:spPr>
            <a:xfrm rot="10800000">
              <a:off x="7835317" y="3935072"/>
              <a:ext cx="2927758" cy="62078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EAFAF6-C242-4EF8-9794-A29F5BEA518D}"/>
                </a:ext>
              </a:extLst>
            </p:cNvPr>
            <p:cNvSpPr txBox="1"/>
            <p:nvPr/>
          </p:nvSpPr>
          <p:spPr>
            <a:xfrm>
              <a:off x="8323601" y="4060798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tarkastelun suunta</a:t>
              </a:r>
            </a:p>
          </p:txBody>
        </p:sp>
      </p:grpSp>
      <p:sp>
        <p:nvSpPr>
          <p:cNvPr id="14" name="Otsikko 11">
            <a:extLst>
              <a:ext uri="{FF2B5EF4-FFF2-40B4-BE49-F238E27FC236}">
                <a16:creationId xmlns:a16="http://schemas.microsoft.com/office/drawing/2014/main" id="{33D532D4-727C-4400-B286-C6473FE1EF3F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1E579B-A980-012C-CCDC-187A3C108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6801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54222" cy="323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Lämmönjohtavuudeltaan erilaiset rinnakkaiset ainekerrokset sijoitetaan näin toisistaan riippumattomiin lohkoihin. Jokaisen näin muodostetun lohkon kokonaislämmönvastus lasketaan homogeenisista kerroksista koostuvan rakenneosan mukaan.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922562-0204-4729-886C-F0997416DEB6}"/>
              </a:ext>
            </a:extLst>
          </p:cNvPr>
          <p:cNvGrpSpPr/>
          <p:nvPr/>
        </p:nvGrpSpPr>
        <p:grpSpPr>
          <a:xfrm>
            <a:off x="7392423" y="1392573"/>
            <a:ext cx="4422246" cy="4777400"/>
            <a:chOff x="7392423" y="1392573"/>
            <a:chExt cx="4422246" cy="4777400"/>
          </a:xfrm>
        </p:grpSpPr>
        <p:pic>
          <p:nvPicPr>
            <p:cNvPr id="7" name="Kuva 45">
              <a:extLst>
                <a:ext uri="{FF2B5EF4-FFF2-40B4-BE49-F238E27FC236}">
                  <a16:creationId xmlns:a16="http://schemas.microsoft.com/office/drawing/2014/main" id="{9A129CFA-690C-4F84-A38F-6E4117358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92573"/>
              <a:ext cx="4422246" cy="477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7835317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323601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818AE20-6376-49A6-BF18-5452C1C7F20A}"/>
                </a:ext>
              </a:extLst>
            </p:cNvPr>
            <p:cNvSpPr/>
            <p:nvPr/>
          </p:nvSpPr>
          <p:spPr>
            <a:xfrm rot="10800000">
              <a:off x="7835317" y="3935072"/>
              <a:ext cx="2927758" cy="62078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228237-22A9-4194-829B-BDAE97E218EB}"/>
                </a:ext>
              </a:extLst>
            </p:cNvPr>
            <p:cNvSpPr txBox="1"/>
            <p:nvPr/>
          </p:nvSpPr>
          <p:spPr>
            <a:xfrm>
              <a:off x="8323601" y="4060798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tarkastelun suunta</a:t>
              </a:r>
            </a:p>
          </p:txBody>
        </p:sp>
      </p:grpSp>
      <p:sp>
        <p:nvSpPr>
          <p:cNvPr id="14" name="Otsikko 11">
            <a:extLst>
              <a:ext uri="{FF2B5EF4-FFF2-40B4-BE49-F238E27FC236}">
                <a16:creationId xmlns:a16="http://schemas.microsoft.com/office/drawing/2014/main" id="{CB54B498-4A12-4762-9780-F240CF40E56C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E36366-5880-F599-5E93-179B9509F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036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8885" cy="1672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Lopuksi lohkojen kokonaislämmönvastukset sijoitetaan alla olevaan kaavaan rakennusosan kokonaislämmönvastuksen </a:t>
            </a:r>
            <a:r>
              <a:rPr lang="fi-FI" b="1" dirty="0"/>
              <a:t>ylälikiarvon </a:t>
            </a:r>
            <a:r>
              <a:rPr lang="fi-FI" dirty="0"/>
              <a:t>laskemiseksi: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9AC948-89FC-48D9-9BCC-660A35C7B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91314"/>
              </p:ext>
            </p:extLst>
          </p:nvPr>
        </p:nvGraphicFramePr>
        <p:xfrm>
          <a:off x="838200" y="3935072"/>
          <a:ext cx="4086313" cy="112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431800" progId="Equation.DSMT4">
                  <p:embed/>
                </p:oleObj>
              </mc:Choice>
              <mc:Fallback>
                <p:oleObj name="Equation" r:id="rId2" imgW="1562100" imgH="431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A9AC948-89FC-48D9-9BCC-660A35C7B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35072"/>
                        <a:ext cx="4086313" cy="1121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91B7064B-6947-4C27-9991-C63EFB09CA14}"/>
              </a:ext>
            </a:extLst>
          </p:cNvPr>
          <p:cNvSpPr txBox="1">
            <a:spLocks/>
          </p:cNvSpPr>
          <p:nvPr/>
        </p:nvSpPr>
        <p:spPr>
          <a:xfrm>
            <a:off x="838200" y="5134601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3794B8-EA2C-48C9-8D63-174A2403CDB1}"/>
              </a:ext>
            </a:extLst>
          </p:cNvPr>
          <p:cNvGrpSpPr/>
          <p:nvPr/>
        </p:nvGrpSpPr>
        <p:grpSpPr>
          <a:xfrm>
            <a:off x="7392423" y="1392573"/>
            <a:ext cx="4422246" cy="4777400"/>
            <a:chOff x="7392423" y="1392573"/>
            <a:chExt cx="4422246" cy="4777400"/>
          </a:xfrm>
        </p:grpSpPr>
        <p:pic>
          <p:nvPicPr>
            <p:cNvPr id="7" name="Kuva 45">
              <a:extLst>
                <a:ext uri="{FF2B5EF4-FFF2-40B4-BE49-F238E27FC236}">
                  <a16:creationId xmlns:a16="http://schemas.microsoft.com/office/drawing/2014/main" id="{9A129CFA-690C-4F84-A38F-6E4117358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92573"/>
              <a:ext cx="4422246" cy="477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7835317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323601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43686EF-1560-4A83-8FAE-31BBCADBEF80}"/>
                </a:ext>
              </a:extLst>
            </p:cNvPr>
            <p:cNvSpPr/>
            <p:nvPr/>
          </p:nvSpPr>
          <p:spPr>
            <a:xfrm rot="10800000">
              <a:off x="7835317" y="3935072"/>
              <a:ext cx="2927758" cy="62078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FA5E3-0AEC-41E3-A187-042AC0441251}"/>
                </a:ext>
              </a:extLst>
            </p:cNvPr>
            <p:cNvSpPr txBox="1"/>
            <p:nvPr/>
          </p:nvSpPr>
          <p:spPr>
            <a:xfrm>
              <a:off x="8323601" y="4060798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tarkastelun suunta</a:t>
              </a:r>
            </a:p>
          </p:txBody>
        </p:sp>
      </p:grpSp>
      <p:sp>
        <p:nvSpPr>
          <p:cNvPr id="17" name="Otsikko 11">
            <a:extLst>
              <a:ext uri="{FF2B5EF4-FFF2-40B4-BE49-F238E27FC236}">
                <a16:creationId xmlns:a16="http://schemas.microsoft.com/office/drawing/2014/main" id="{5DE8655F-77F8-4309-B6C0-E2A06584EBA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F09C80-D0D9-8340-90BF-2DA418F85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3349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9AC948-89FC-48D9-9BCC-660A35C7B8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413" y="1828797"/>
          <a:ext cx="4086313" cy="112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431800" progId="Equation.DSMT4">
                  <p:embed/>
                </p:oleObj>
              </mc:Choice>
              <mc:Fallback>
                <p:oleObj name="Equation" r:id="rId2" imgW="1562100" imgH="431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A9AC948-89FC-48D9-9BCC-660A35C7B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13" y="1828797"/>
                        <a:ext cx="4086313" cy="1121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EC3880AD-4086-464A-84C6-5D41EC0811C0}"/>
              </a:ext>
            </a:extLst>
          </p:cNvPr>
          <p:cNvSpPr txBox="1">
            <a:spLocks/>
          </p:cNvSpPr>
          <p:nvPr/>
        </p:nvSpPr>
        <p:spPr>
          <a:xfrm>
            <a:off x="846413" y="2950042"/>
            <a:ext cx="10963785" cy="3542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</a:t>
            </a:r>
            <a:r>
              <a:rPr lang="fi-FI" sz="2400" dirty="0"/>
              <a:t>’ = rakennusosan kokonaislämmönvastuksen </a:t>
            </a:r>
            <a:r>
              <a:rPr lang="fi-FI" sz="2400" b="1" dirty="0"/>
              <a:t>ylälikiarvo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f</a:t>
            </a:r>
            <a:r>
              <a:rPr lang="fi-FI" sz="2400" baseline="-25000" dirty="0" err="1"/>
              <a:t>a</a:t>
            </a:r>
            <a:r>
              <a:rPr lang="fi-FI" sz="2400" dirty="0"/>
              <a:t> , </a:t>
            </a:r>
            <a:r>
              <a:rPr lang="fi-FI" sz="2400" dirty="0" err="1"/>
              <a:t>f</a:t>
            </a:r>
            <a:r>
              <a:rPr lang="fi-FI" sz="2400" baseline="-25000" dirty="0" err="1"/>
              <a:t>b</a:t>
            </a:r>
            <a:r>
              <a:rPr lang="fi-FI" sz="2400" dirty="0"/>
              <a:t> , … </a:t>
            </a:r>
            <a:r>
              <a:rPr lang="fi-FI" sz="2400" dirty="0" err="1"/>
              <a:t>f</a:t>
            </a:r>
            <a:r>
              <a:rPr lang="fi-FI" sz="2400" baseline="-25000" dirty="0" err="1"/>
              <a:t>n</a:t>
            </a:r>
            <a:r>
              <a:rPr lang="fi-FI" sz="2400" dirty="0"/>
              <a:t> = lohkojen a, b,…, n osuudet rakennusosan lämpövirran suuntaan nähden kohtisuorasta pinta-alasta [ - 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Ta</a:t>
            </a:r>
            <a:r>
              <a:rPr lang="fi-FI" sz="2400" dirty="0"/>
              <a:t> , </a:t>
            </a:r>
            <a:r>
              <a:rPr lang="fi-FI" sz="2400" dirty="0" err="1"/>
              <a:t>R</a:t>
            </a:r>
            <a:r>
              <a:rPr lang="fi-FI" sz="2400" baseline="-25000" dirty="0" err="1"/>
              <a:t>Tb</a:t>
            </a:r>
            <a:r>
              <a:rPr lang="fi-FI" sz="2400" dirty="0"/>
              <a:t> , … </a:t>
            </a:r>
            <a:r>
              <a:rPr lang="fi-FI" sz="2400" dirty="0" err="1"/>
              <a:t>R</a:t>
            </a:r>
            <a:r>
              <a:rPr lang="fi-FI" sz="2400" baseline="-25000" dirty="0" err="1"/>
              <a:t>Tn</a:t>
            </a:r>
            <a:r>
              <a:rPr lang="fi-FI" sz="2400" dirty="0"/>
              <a:t> = lohkojen a, b,…, n kokonaislämmönvastukset [m²K/W]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Otsikko 11">
            <a:extLst>
              <a:ext uri="{FF2B5EF4-FFF2-40B4-BE49-F238E27FC236}">
                <a16:creationId xmlns:a16="http://schemas.microsoft.com/office/drawing/2014/main" id="{E69D7C53-8DCC-4B8B-BF30-4572F04B4210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11/16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E6FCF6E-D531-4019-1128-BCDEF4E71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196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54222" cy="323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Rakennusosan kokonaislämmönvastuksen </a:t>
            </a:r>
            <a:r>
              <a:rPr lang="fi-FI" b="1" dirty="0"/>
              <a:t>alalikiarvoa</a:t>
            </a:r>
            <a:r>
              <a:rPr lang="fi-FI" dirty="0"/>
              <a:t> laskettaessa rakennusosa jaetaan </a:t>
            </a:r>
            <a:r>
              <a:rPr lang="fi-FI" b="1" dirty="0"/>
              <a:t>lämpövirran suuntaan nähden kohtisuoriin</a:t>
            </a:r>
            <a:r>
              <a:rPr lang="fi-FI" dirty="0"/>
              <a:t>, koko rakenneosan läpi ulottuviin kerroksiin siten, että jokainen kerros on lämmönjohtavuudeltaan yhtenäinen lämpövirran suunnassa (kuva).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97078C-4A24-4C71-869D-258E52E82F24}"/>
              </a:ext>
            </a:extLst>
          </p:cNvPr>
          <p:cNvGrpSpPr/>
          <p:nvPr/>
        </p:nvGrpSpPr>
        <p:grpSpPr>
          <a:xfrm>
            <a:off x="7392423" y="1375660"/>
            <a:ext cx="4482064" cy="4842023"/>
            <a:chOff x="7392423" y="1375660"/>
            <a:chExt cx="4482064" cy="4842023"/>
          </a:xfrm>
        </p:grpSpPr>
        <p:pic>
          <p:nvPicPr>
            <p:cNvPr id="10" name="Kuva 44">
              <a:extLst>
                <a:ext uri="{FF2B5EF4-FFF2-40B4-BE49-F238E27FC236}">
                  <a16:creationId xmlns:a16="http://schemas.microsoft.com/office/drawing/2014/main" id="{9A098293-5368-404D-991F-F2BC3057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75660"/>
              <a:ext cx="4482064" cy="4842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8287706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775990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07FF52-7B20-462F-A18D-0C61EBE3174A}"/>
                </a:ext>
              </a:extLst>
            </p:cNvPr>
            <p:cNvGrpSpPr/>
            <p:nvPr/>
          </p:nvGrpSpPr>
          <p:grpSpPr>
            <a:xfrm rot="5400000">
              <a:off x="9462949" y="3935069"/>
              <a:ext cx="2149931" cy="620783"/>
              <a:chOff x="7835317" y="3935069"/>
              <a:chExt cx="2149931" cy="620783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CFC6AEE3-5927-4232-8DC9-705E1379324E}"/>
                  </a:ext>
                </a:extLst>
              </p:cNvPr>
              <p:cNvSpPr/>
              <p:nvPr/>
            </p:nvSpPr>
            <p:spPr>
              <a:xfrm rot="10800000">
                <a:off x="7835317" y="3935069"/>
                <a:ext cx="1985339" cy="620783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742BD1-654C-4498-856F-8E073D806A95}"/>
                  </a:ext>
                </a:extLst>
              </p:cNvPr>
              <p:cNvSpPr txBox="1"/>
              <p:nvPr/>
            </p:nvSpPr>
            <p:spPr>
              <a:xfrm>
                <a:off x="7933457" y="4054702"/>
                <a:ext cx="205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tarkastelun suunta</a:t>
                </a:r>
              </a:p>
            </p:txBody>
          </p:sp>
        </p:grpSp>
      </p:grpSp>
      <p:sp>
        <p:nvSpPr>
          <p:cNvPr id="15" name="Otsikko 11">
            <a:extLst>
              <a:ext uri="{FF2B5EF4-FFF2-40B4-BE49-F238E27FC236}">
                <a16:creationId xmlns:a16="http://schemas.microsoft.com/office/drawing/2014/main" id="{521434E2-9E1E-4960-A34A-A05A19A50AC3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12/16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01F162-26CC-6D2E-4B9B-692873094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9194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54222" cy="175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Seuraavaksi kunkin kerroksen lämmönjohtavuudeltaan erilaisten rinnakkaisten lohkojen lämmönvastukset </a:t>
            </a:r>
            <a:r>
              <a:rPr lang="fi-FI" b="1" dirty="0"/>
              <a:t>yhdistetään</a:t>
            </a:r>
            <a:r>
              <a:rPr lang="fi-FI" dirty="0"/>
              <a:t> kerros kerrallaan alla olevaa kaavaa käyttäen: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0F0CEA-EF81-4F50-809C-4A73728C8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800722"/>
              </p:ext>
            </p:extLst>
          </p:nvPr>
        </p:nvGraphicFramePr>
        <p:xfrm>
          <a:off x="833628" y="3959840"/>
          <a:ext cx="3969682" cy="119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7950" imgH="444307" progId="Equation.DSMT4">
                  <p:embed/>
                </p:oleObj>
              </mc:Choice>
              <mc:Fallback>
                <p:oleObj name="Equation" r:id="rId2" imgW="1497950" imgH="44430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E0F0CEA-EF81-4F50-809C-4A73728C839E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28" y="3959840"/>
                        <a:ext cx="3969682" cy="1195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D88F2904-FAEB-4296-ACCD-A4E9735B6825}"/>
              </a:ext>
            </a:extLst>
          </p:cNvPr>
          <p:cNvSpPr txBox="1">
            <a:spLocks/>
          </p:cNvSpPr>
          <p:nvPr/>
        </p:nvSpPr>
        <p:spPr>
          <a:xfrm>
            <a:off x="833628" y="5320427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2B501-466E-41EB-8219-D9EE6A4F39F7}"/>
              </a:ext>
            </a:extLst>
          </p:cNvPr>
          <p:cNvGrpSpPr/>
          <p:nvPr/>
        </p:nvGrpSpPr>
        <p:grpSpPr>
          <a:xfrm>
            <a:off x="7392423" y="1375660"/>
            <a:ext cx="4482064" cy="4842023"/>
            <a:chOff x="7392423" y="1375660"/>
            <a:chExt cx="4482064" cy="4842023"/>
          </a:xfrm>
        </p:grpSpPr>
        <p:pic>
          <p:nvPicPr>
            <p:cNvPr id="10" name="Kuva 44">
              <a:extLst>
                <a:ext uri="{FF2B5EF4-FFF2-40B4-BE49-F238E27FC236}">
                  <a16:creationId xmlns:a16="http://schemas.microsoft.com/office/drawing/2014/main" id="{9A098293-5368-404D-991F-F2BC3057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75660"/>
              <a:ext cx="4482064" cy="4842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8287706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775990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20A184-407E-45D4-9D24-7B5E435C887E}"/>
                </a:ext>
              </a:extLst>
            </p:cNvPr>
            <p:cNvGrpSpPr/>
            <p:nvPr/>
          </p:nvGrpSpPr>
          <p:grpSpPr>
            <a:xfrm rot="5400000">
              <a:off x="9462949" y="3935069"/>
              <a:ext cx="2149931" cy="620783"/>
              <a:chOff x="7835317" y="3935069"/>
              <a:chExt cx="2149931" cy="620783"/>
            </a:xfrm>
          </p:grpSpPr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95E24952-E2E2-4EB0-8990-ECC58215915B}"/>
                  </a:ext>
                </a:extLst>
              </p:cNvPr>
              <p:cNvSpPr/>
              <p:nvPr/>
            </p:nvSpPr>
            <p:spPr>
              <a:xfrm rot="10800000">
                <a:off x="7835317" y="3935069"/>
                <a:ext cx="1985339" cy="620783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6BFF58-CF0A-4BA2-9046-B266F58908AF}"/>
                  </a:ext>
                </a:extLst>
              </p:cNvPr>
              <p:cNvSpPr txBox="1"/>
              <p:nvPr/>
            </p:nvSpPr>
            <p:spPr>
              <a:xfrm>
                <a:off x="7933457" y="4054702"/>
                <a:ext cx="205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tarkastelun suunta</a:t>
                </a:r>
              </a:p>
            </p:txBody>
          </p:sp>
        </p:grpSp>
      </p:grpSp>
      <p:sp>
        <p:nvSpPr>
          <p:cNvPr id="19" name="Otsikko 11">
            <a:extLst>
              <a:ext uri="{FF2B5EF4-FFF2-40B4-BE49-F238E27FC236}">
                <a16:creationId xmlns:a16="http://schemas.microsoft.com/office/drawing/2014/main" id="{44F2FB2D-8255-41C9-A660-72262D98673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13/16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963B49-B7C8-7213-CE40-4EAF1F0F7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62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Lämpötekniikka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EC3880AD-4086-464A-84C6-5D41EC0811C0}"/>
              </a:ext>
            </a:extLst>
          </p:cNvPr>
          <p:cNvSpPr txBox="1">
            <a:spLocks/>
          </p:cNvSpPr>
          <p:nvPr/>
        </p:nvSpPr>
        <p:spPr>
          <a:xfrm>
            <a:off x="846413" y="2565031"/>
            <a:ext cx="6545789" cy="3542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j</a:t>
            </a:r>
            <a:r>
              <a:rPr lang="fi-FI" sz="2400" dirty="0"/>
              <a:t>’’ = rakennusosan kerroksessa j yhdistettävien rinnakkaisten lohkojen a, b,..., n yhteenlaskettu lämmönvastus [m²K/W]</a:t>
            </a:r>
            <a:endParaRPr 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f</a:t>
            </a:r>
            <a:r>
              <a:rPr lang="fi-FI" sz="2400" baseline="-25000" dirty="0" err="1"/>
              <a:t>a</a:t>
            </a:r>
            <a:r>
              <a:rPr lang="fi-FI" sz="2400" dirty="0"/>
              <a:t> , </a:t>
            </a:r>
            <a:r>
              <a:rPr lang="fi-FI" sz="2400" dirty="0" err="1"/>
              <a:t>f</a:t>
            </a:r>
            <a:r>
              <a:rPr lang="fi-FI" sz="2400" baseline="-25000" dirty="0" err="1"/>
              <a:t>b</a:t>
            </a:r>
            <a:r>
              <a:rPr lang="fi-FI" sz="2400" dirty="0"/>
              <a:t> , … </a:t>
            </a:r>
            <a:r>
              <a:rPr lang="fi-FI" sz="2400" dirty="0" err="1"/>
              <a:t>f</a:t>
            </a:r>
            <a:r>
              <a:rPr lang="fi-FI" sz="2400" baseline="-25000" dirty="0" err="1"/>
              <a:t>n</a:t>
            </a:r>
            <a:r>
              <a:rPr lang="fi-FI" sz="2400" dirty="0"/>
              <a:t> = lohkojen a, b,…, n osuudet rakennusosan lämpövirran suuntaan nähden kohtisuorasta pinta-alasta [ - 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aj</a:t>
            </a:r>
            <a:r>
              <a:rPr lang="fi-FI" sz="2400" dirty="0"/>
              <a:t>, </a:t>
            </a:r>
            <a:r>
              <a:rPr lang="fi-FI" sz="2400" dirty="0" err="1"/>
              <a:t>R</a:t>
            </a:r>
            <a:r>
              <a:rPr lang="fi-FI" sz="2400" baseline="-25000" dirty="0" err="1"/>
              <a:t>bj</a:t>
            </a:r>
            <a:r>
              <a:rPr lang="fi-FI" sz="2400" dirty="0"/>
              <a:t>, … </a:t>
            </a:r>
            <a:r>
              <a:rPr lang="fi-FI" sz="2400" dirty="0" err="1"/>
              <a:t>R</a:t>
            </a:r>
            <a:r>
              <a:rPr lang="fi-FI" sz="2400" baseline="-25000" dirty="0" err="1"/>
              <a:t>nj</a:t>
            </a:r>
            <a:r>
              <a:rPr lang="fi-FI" sz="2400" dirty="0"/>
              <a:t> = epähomogeenisen ainekerroksen ekvivalentti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1CF74EE-E242-4A43-A320-F5748174B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05430"/>
              </p:ext>
            </p:extLst>
          </p:nvPr>
        </p:nvGraphicFramePr>
        <p:xfrm>
          <a:off x="906096" y="1433611"/>
          <a:ext cx="3969682" cy="119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7950" imgH="444307" progId="Equation.DSMT4">
                  <p:embed/>
                </p:oleObj>
              </mc:Choice>
              <mc:Fallback>
                <p:oleObj name="Equation" r:id="rId2" imgW="1497950" imgH="44430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1CF74EE-E242-4A43-A320-F5748174BC67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96" y="1433611"/>
                        <a:ext cx="3969682" cy="1195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EF73B33-CEB5-44A0-8342-583114C32D03}"/>
              </a:ext>
            </a:extLst>
          </p:cNvPr>
          <p:cNvGrpSpPr/>
          <p:nvPr/>
        </p:nvGrpSpPr>
        <p:grpSpPr>
          <a:xfrm>
            <a:off x="7392423" y="1375660"/>
            <a:ext cx="4482064" cy="4842023"/>
            <a:chOff x="7392423" y="1375660"/>
            <a:chExt cx="4482064" cy="4842023"/>
          </a:xfrm>
        </p:grpSpPr>
        <p:pic>
          <p:nvPicPr>
            <p:cNvPr id="20" name="Kuva 44">
              <a:extLst>
                <a:ext uri="{FF2B5EF4-FFF2-40B4-BE49-F238E27FC236}">
                  <a16:creationId xmlns:a16="http://schemas.microsoft.com/office/drawing/2014/main" id="{F699E094-7FBA-4218-8346-4BE693C4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75660"/>
              <a:ext cx="4482064" cy="4842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05E925B-5923-43F1-917B-D8A2524FB5E9}"/>
                </a:ext>
              </a:extLst>
            </p:cNvPr>
            <p:cNvSpPr/>
            <p:nvPr/>
          </p:nvSpPr>
          <p:spPr>
            <a:xfrm rot="10800000">
              <a:off x="8287706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4A4897-11DB-447C-97BF-FAA529FDA96A}"/>
                </a:ext>
              </a:extLst>
            </p:cNvPr>
            <p:cNvSpPr txBox="1"/>
            <p:nvPr/>
          </p:nvSpPr>
          <p:spPr>
            <a:xfrm>
              <a:off x="8775990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8097A1-62BC-467E-AF4E-EC469C7C2A0A}"/>
                </a:ext>
              </a:extLst>
            </p:cNvPr>
            <p:cNvSpPr txBox="1"/>
            <p:nvPr/>
          </p:nvSpPr>
          <p:spPr>
            <a:xfrm>
              <a:off x="11044362" y="5252441"/>
              <a:ext cx="581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/>
                <a:t>a</a:t>
              </a:r>
              <a:r>
                <a:rPr lang="fi-FI" sz="2800" baseline="-25000" dirty="0"/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93E773-0FAD-45C3-B323-48EAC419AE2B}"/>
                </a:ext>
              </a:extLst>
            </p:cNvPr>
            <p:cNvSpPr txBox="1"/>
            <p:nvPr/>
          </p:nvSpPr>
          <p:spPr>
            <a:xfrm>
              <a:off x="10985597" y="4179714"/>
              <a:ext cx="581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/>
                <a:t>b</a:t>
              </a:r>
              <a:r>
                <a:rPr lang="fi-FI" sz="2800" baseline="-25000" dirty="0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A7F301-D676-48CF-AA25-9B3B5220C478}"/>
                </a:ext>
              </a:extLst>
            </p:cNvPr>
            <p:cNvSpPr txBox="1"/>
            <p:nvPr/>
          </p:nvSpPr>
          <p:spPr>
            <a:xfrm>
              <a:off x="7919920" y="5432439"/>
              <a:ext cx="51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/>
                <a:t>a</a:t>
              </a:r>
              <a:r>
                <a:rPr lang="fi-FI" sz="2800" baseline="-25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0ACD21-7FD2-43B5-A33F-64830B550D1F}"/>
                </a:ext>
              </a:extLst>
            </p:cNvPr>
            <p:cNvSpPr txBox="1"/>
            <p:nvPr/>
          </p:nvSpPr>
          <p:spPr>
            <a:xfrm>
              <a:off x="7908367" y="4084544"/>
              <a:ext cx="51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/>
                <a:t>b</a:t>
              </a:r>
              <a:r>
                <a:rPr lang="fi-FI" sz="2800" baseline="-25000" dirty="0"/>
                <a:t>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8760B9-F42D-48A7-BA00-CC4C85B721AF}"/>
                </a:ext>
              </a:extLst>
            </p:cNvPr>
            <p:cNvCxnSpPr/>
            <p:nvPr/>
          </p:nvCxnSpPr>
          <p:spPr>
            <a:xfrm flipV="1">
              <a:off x="8327424" y="5282548"/>
              <a:ext cx="721540" cy="336885"/>
            </a:xfrm>
            <a:prstGeom prst="straightConnector1">
              <a:avLst/>
            </a:prstGeom>
            <a:ln w="28575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D94B09C-58D0-437D-ACEB-CBE3EC8BC8BF}"/>
                </a:ext>
              </a:extLst>
            </p:cNvPr>
            <p:cNvCxnSpPr/>
            <p:nvPr/>
          </p:nvCxnSpPr>
          <p:spPr>
            <a:xfrm flipV="1">
              <a:off x="8276480" y="3935128"/>
              <a:ext cx="721540" cy="336885"/>
            </a:xfrm>
            <a:prstGeom prst="straightConnector1">
              <a:avLst/>
            </a:prstGeom>
            <a:ln w="28575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2EC79D5-F8AE-43D3-BBA3-E991918E0C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43395" y="3994008"/>
              <a:ext cx="889414" cy="342439"/>
            </a:xfrm>
            <a:prstGeom prst="straightConnector1">
              <a:avLst/>
            </a:prstGeom>
            <a:ln w="28575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26D18B-C003-4E0B-BBF7-CE8A3C6A4A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51407" y="5186400"/>
              <a:ext cx="681402" cy="295940"/>
            </a:xfrm>
            <a:prstGeom prst="straightConnector1">
              <a:avLst/>
            </a:prstGeom>
            <a:ln w="28575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0499EF-FE67-44EE-B2A3-1C94B032F35B}"/>
                </a:ext>
              </a:extLst>
            </p:cNvPr>
            <p:cNvGrpSpPr/>
            <p:nvPr/>
          </p:nvGrpSpPr>
          <p:grpSpPr>
            <a:xfrm rot="5400000">
              <a:off x="8591221" y="3935069"/>
              <a:ext cx="2149931" cy="620783"/>
              <a:chOff x="7835317" y="3935069"/>
              <a:chExt cx="2149931" cy="620783"/>
            </a:xfrm>
          </p:grpSpPr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8F44304A-AD14-4AA8-8A6B-9A3B69541383}"/>
                  </a:ext>
                </a:extLst>
              </p:cNvPr>
              <p:cNvSpPr/>
              <p:nvPr/>
            </p:nvSpPr>
            <p:spPr>
              <a:xfrm rot="10800000">
                <a:off x="7835317" y="3935069"/>
                <a:ext cx="1985339" cy="620783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C7E0C7-4838-4707-9FA1-C9E5C717DB44}"/>
                  </a:ext>
                </a:extLst>
              </p:cNvPr>
              <p:cNvSpPr txBox="1"/>
              <p:nvPr/>
            </p:nvSpPr>
            <p:spPr>
              <a:xfrm>
                <a:off x="7933457" y="4054702"/>
                <a:ext cx="205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tarkastelun suunta</a:t>
                </a:r>
              </a:p>
            </p:txBody>
          </p:sp>
        </p:grpSp>
      </p:grpSp>
      <p:sp>
        <p:nvSpPr>
          <p:cNvPr id="32" name="Otsikko 11">
            <a:extLst>
              <a:ext uri="{FF2B5EF4-FFF2-40B4-BE49-F238E27FC236}">
                <a16:creationId xmlns:a16="http://schemas.microsoft.com/office/drawing/2014/main" id="{E26EB83A-6A04-481B-A8E2-61B55A4B15CB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14/16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801BD90-0999-CE3B-1AF9-2F87FD294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838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124974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Lämmönjohtavuudeltaan </a:t>
            </a:r>
            <a:r>
              <a:rPr lang="fi-FI" b="1" dirty="0"/>
              <a:t>erilaisten rinnakkaisten </a:t>
            </a:r>
            <a:r>
              <a:rPr lang="fi-FI" dirty="0"/>
              <a:t>lohkojen lämmönvastuksen yhdistämisen jälkeen rakenneosan kokonaislämmönvastuksen </a:t>
            </a:r>
            <a:r>
              <a:rPr lang="fi-FI" b="1" dirty="0"/>
              <a:t>alalikiarvo</a:t>
            </a:r>
            <a:r>
              <a:rPr lang="fi-FI" dirty="0"/>
              <a:t> lasketaan alla olevalla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51</a:t>
            </a:fld>
            <a:endParaRPr lang="fi-FI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A23A1F-0D07-47CA-813B-BD90074BC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19933"/>
              </p:ext>
            </p:extLst>
          </p:nvPr>
        </p:nvGraphicFramePr>
        <p:xfrm>
          <a:off x="906714" y="3533325"/>
          <a:ext cx="8142820" cy="68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900" imgH="279400" progId="Equation.DSMT4">
                  <p:embed/>
                </p:oleObj>
              </mc:Choice>
              <mc:Fallback>
                <p:oleObj name="Equation" r:id="rId2" imgW="3263900" imgH="279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A23A1F-0D07-47CA-813B-BD90074BC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14" y="3533325"/>
                        <a:ext cx="8142820" cy="688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312A1C30-8A02-40A1-B949-58ED9E9D7133}"/>
              </a:ext>
            </a:extLst>
          </p:cNvPr>
          <p:cNvSpPr txBox="1">
            <a:spLocks/>
          </p:cNvSpPr>
          <p:nvPr/>
        </p:nvSpPr>
        <p:spPr>
          <a:xfrm>
            <a:off x="838200" y="4382799"/>
            <a:ext cx="4236442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[m²K/W]</a:t>
            </a:r>
          </a:p>
        </p:txBody>
      </p:sp>
      <p:sp>
        <p:nvSpPr>
          <p:cNvPr id="8" name="Otsikko 11">
            <a:extLst>
              <a:ext uri="{FF2B5EF4-FFF2-40B4-BE49-F238E27FC236}">
                <a16:creationId xmlns:a16="http://schemas.microsoft.com/office/drawing/2014/main" id="{36DF2F7D-E9DF-401E-9D52-605A505FA220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15/16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C95EDB5-6426-A0A7-5DFC-87AADB067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6599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52</a:t>
            </a:fld>
            <a:endParaRPr lang="fi-FI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A23A1F-0D07-47CA-813B-BD90074BC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520504"/>
              </p:ext>
            </p:extLst>
          </p:nvPr>
        </p:nvGraphicFramePr>
        <p:xfrm>
          <a:off x="889498" y="1481777"/>
          <a:ext cx="8142820" cy="68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900" imgH="279400" progId="Equation.DSMT4">
                  <p:embed/>
                </p:oleObj>
              </mc:Choice>
              <mc:Fallback>
                <p:oleObj name="Equation" r:id="rId2" imgW="3263900" imgH="279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A23A1F-0D07-47CA-813B-BD90074BC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498" y="1481777"/>
                        <a:ext cx="8142820" cy="688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8D1D8DB4-F3B9-49E4-86C1-2C9E3BC6B755}"/>
              </a:ext>
            </a:extLst>
          </p:cNvPr>
          <p:cNvSpPr txBox="1">
            <a:spLocks/>
          </p:cNvSpPr>
          <p:nvPr/>
        </p:nvSpPr>
        <p:spPr>
          <a:xfrm>
            <a:off x="846413" y="2195915"/>
            <a:ext cx="10842004" cy="3005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T’’</a:t>
            </a:r>
            <a:r>
              <a:rPr lang="fi-FI" sz="2400" dirty="0"/>
              <a:t> = rakennusosan kokonaislämmönvastuksen alalikiarvo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si</a:t>
            </a:r>
            <a:r>
              <a:rPr lang="fi-FI" sz="2400" dirty="0"/>
              <a:t> = sisäpinnan pintavastus (SFS-EN ISO 6946 kohdan 5.2 taulukon 1 tyypillisiä arvoja)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se</a:t>
            </a:r>
            <a:r>
              <a:rPr lang="fi-FI" sz="2400" dirty="0"/>
              <a:t> = ulkopinnan pintavastus (SFS-EN ISO 6946 kohdan 5.2 taulukon 1 tyypillisiä arvoja)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’’, R</a:t>
            </a:r>
            <a:r>
              <a:rPr lang="fi-FI" sz="2400" baseline="-25000" dirty="0"/>
              <a:t>2</a:t>
            </a:r>
            <a:r>
              <a:rPr lang="fi-FI" sz="2400" dirty="0"/>
              <a:t>’’, … , </a:t>
            </a:r>
            <a:r>
              <a:rPr lang="fi-FI" sz="2400" dirty="0" err="1"/>
              <a:t>R</a:t>
            </a:r>
            <a:r>
              <a:rPr lang="fi-FI" sz="2400" baseline="-25000" dirty="0" err="1"/>
              <a:t>j</a:t>
            </a:r>
            <a:r>
              <a:rPr lang="fi-FI" sz="2400" dirty="0"/>
              <a:t>’’ = rakennusosan kerroksissa a, b,..., j olevien rinnakkaisten lohkojen yhdistetyt lämmönvastukset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E8F7065C-18FD-438C-AFA6-D3F2EDEFA9B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16/16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FED16D3-F1B0-CE56-C5AA-13E6A055D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2755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Sisä- ja ulkopuolinen pintavastus 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endParaRPr lang="fi-FI" baseline="-25000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124974" cy="2788320"/>
          </a:xfrm>
        </p:spPr>
        <p:txBody>
          <a:bodyPr>
            <a:noAutofit/>
          </a:bodyPr>
          <a:lstStyle/>
          <a:p>
            <a:r>
              <a:rPr lang="fi-FI" dirty="0"/>
              <a:t>Pintavastukset (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r>
              <a:rPr lang="fi-FI" dirty="0"/>
              <a:t>) ilmoittavat rakennusosan pinnan ja ilmatilan välisen rajakerroksen lämmönsiirtymisvastuksen.</a:t>
            </a:r>
          </a:p>
          <a:p>
            <a:r>
              <a:rPr lang="fi-FI" dirty="0"/>
              <a:t>Pintavastukset riippuvat mm. ilman liikkeistä rakennusosan pinnoilla esim. tuuli, esteet sekä muista säteilevistä pinnoista.</a:t>
            </a:r>
          </a:p>
          <a:p>
            <a:r>
              <a:rPr lang="fi-FI" dirty="0"/>
              <a:t>Pintavastuksina käytetään laskelmissa standardin SFS-EN ISO 6946 kohdan 5.2 taulukon 1 tyypillisiä arvoja.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3DC1E251-5881-4F97-9A8A-7A373B4B086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859E178-1854-D3DF-CB60-F93AEA006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9768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Sisä- ja ulkopuolinen pintavastus 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endParaRPr lang="fi-FI" baseline="-25000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54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C609C-4C32-4D0C-A975-0F769872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8670"/>
            <a:ext cx="9925050" cy="1466850"/>
          </a:xfrm>
          <a:prstGeom prst="rect">
            <a:avLst/>
          </a:prstGeom>
        </p:spPr>
      </p:pic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5B540E95-7A7E-42CF-A8DD-4F937B13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3536"/>
            <a:ext cx="10285602" cy="2788320"/>
          </a:xfrm>
        </p:spPr>
        <p:txBody>
          <a:bodyPr>
            <a:noAutofit/>
          </a:bodyPr>
          <a:lstStyle/>
          <a:p>
            <a:r>
              <a:rPr lang="fi-FI" dirty="0"/>
              <a:t>Taulukon arvot ovat suunnitteluarvoja. Vaakasuoralle lämpövirralle annettujen arvojen käyttämistä suositellaan, jos tarkoituksena on ilmoittaa rakenneosan lämmönläpäisykerroin. Myös muissa tapauksissa, joissa tarvitaan lämpövirran suunnasta riippumattomia arvoja.</a:t>
            </a:r>
          </a:p>
          <a:p>
            <a:r>
              <a:rPr lang="fi-FI" dirty="0"/>
              <a:t>Pintavastukset ovat voimassa pinnoille, jotka ovat kosketuksissa ilman kanssa. Pintavastukset eivät ole voimassa pinnoille, jotka ovat kosketuksissa jonkin muun materiaalin kanssa.</a:t>
            </a:r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C0A91792-D761-4C3E-9D84-C84562627783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4E41A45-DAD2-457B-B758-B7C4620D1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552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Sisä- ja ulkopuolinen pintavastus 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endParaRPr lang="fi-FI" baseline="-25000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55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C609C-4C32-4D0C-A975-0F769872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8670"/>
            <a:ext cx="9925050" cy="1466850"/>
          </a:xfrm>
          <a:prstGeom prst="rect">
            <a:avLst/>
          </a:prstGeom>
        </p:spPr>
      </p:pic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5B540E95-7A7E-42CF-A8DD-4F937B13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3536"/>
            <a:ext cx="10285602" cy="2788320"/>
          </a:xfrm>
        </p:spPr>
        <p:txBody>
          <a:bodyPr>
            <a:noAutofit/>
          </a:bodyPr>
          <a:lstStyle/>
          <a:p>
            <a:r>
              <a:rPr lang="fi-FI" b="1" dirty="0"/>
              <a:t>Jos rakenneosa sisältää hyvin tuulettuvan ilmakerroksen</a:t>
            </a:r>
            <a:r>
              <a:rPr lang="fi-FI" dirty="0"/>
              <a:t>, sen kokonaislämmönvastuksessa jätetään huomioimatta ilmakerros ja ilmakerroksen ulkopuoliset rakenneosat ja ulkopuolisena pintavastuksena käytetään pintavastusta, joka vastaa liikkumatonta ilmavirtaa rakenteen pinnassa (ks. SFS-EN ISO 6946, liite A). </a:t>
            </a:r>
          </a:p>
          <a:p>
            <a:r>
              <a:rPr lang="fi-FI" b="1" dirty="0"/>
              <a:t>Vaihtoehtoisesti</a:t>
            </a:r>
            <a:r>
              <a:rPr lang="fi-FI" dirty="0"/>
              <a:t> voidaan käyttää </a:t>
            </a:r>
            <a:r>
              <a:rPr lang="fi-FI" b="1" dirty="0"/>
              <a:t>taulukon mukaista </a:t>
            </a:r>
            <a:r>
              <a:rPr lang="fi-FI" b="1" dirty="0" err="1"/>
              <a:t>Rsi:n</a:t>
            </a:r>
            <a:r>
              <a:rPr lang="fi-FI" b="1" dirty="0"/>
              <a:t> arvoa.</a:t>
            </a:r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9B5AAD25-976F-4B6C-8CA2-8FC91C9DD9DA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F199372-CE4C-A4D3-93D9-B0BF087A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167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Sisä- ja ulkopuolinen pintavastus 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endParaRPr lang="fi-FI" baseline="-25000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61320" cy="4562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Ilmakerros on </a:t>
            </a:r>
            <a:r>
              <a:rPr lang="fi-FI" b="1" dirty="0"/>
              <a:t>hyvin tuulettuva</a:t>
            </a:r>
            <a:r>
              <a:rPr lang="fi-FI" dirty="0"/>
              <a:t>, kun sen ja ulkoilman välisten aukkojen pinta-ala on vähintään:</a:t>
            </a:r>
          </a:p>
          <a:p>
            <a:r>
              <a:rPr lang="fi-FI" sz="2600" dirty="0"/>
              <a:t>1500 mm² pystysuoran ilmakerroksen vaakasuuntaista pituusmetriä kohden</a:t>
            </a:r>
          </a:p>
          <a:p>
            <a:r>
              <a:rPr lang="fi-FI" sz="2600" dirty="0"/>
              <a:t>1500 mm² vaakasuoran ilmakerroksen pinta-alan neliömetriä kohden.</a:t>
            </a:r>
          </a:p>
          <a:p>
            <a:pPr marL="0" indent="0">
              <a:buNone/>
            </a:pPr>
            <a:r>
              <a:rPr lang="fi-FI" b="1" dirty="0"/>
              <a:t>Esimerkki</a:t>
            </a:r>
            <a:r>
              <a:rPr lang="fi-FI" dirty="0"/>
              <a:t>: Ulkoseinän ulkoverhouksen (vaaka) alla pystykoolaus 22x100 k600, jossa on tuuletusrako.</a:t>
            </a:r>
          </a:p>
          <a:p>
            <a:pPr marL="0" indent="0">
              <a:buNone/>
            </a:pPr>
            <a:r>
              <a:rPr lang="fi-FI" sz="2400" dirty="0"/>
              <a:t>22 mm x (600 – 100) mm = 11 000 mm² &gt; 1 500 mm² =&gt; </a:t>
            </a:r>
            <a:r>
              <a:rPr lang="fi-FI" sz="2400" dirty="0" err="1"/>
              <a:t>R</a:t>
            </a:r>
            <a:r>
              <a:rPr lang="fi-FI" sz="2400" baseline="-25000" dirty="0" err="1"/>
              <a:t>se</a:t>
            </a:r>
            <a:r>
              <a:rPr lang="fi-FI" sz="2400" dirty="0"/>
              <a:t> = </a:t>
            </a:r>
            <a:r>
              <a:rPr lang="fi-FI" sz="2400" dirty="0" err="1"/>
              <a:t>R</a:t>
            </a:r>
            <a:r>
              <a:rPr lang="fi-FI" sz="2400" baseline="-25000" dirty="0" err="1"/>
              <a:t>si</a:t>
            </a:r>
            <a:r>
              <a:rPr lang="fi-FI" sz="2400" dirty="0"/>
              <a:t> = 0,13</a:t>
            </a:r>
          </a:p>
          <a:p>
            <a:pPr marL="0" indent="0">
              <a:buNone/>
            </a:pPr>
            <a:r>
              <a:rPr lang="fi-FI" sz="2400" dirty="0"/>
              <a:t>Jos lasketaan ns. minimi tuuletusrako edelliselle rakenteelle, joka voi tulkita hyvin tuulettuvaksi ilmakerrokseksi</a:t>
            </a:r>
          </a:p>
          <a:p>
            <a:pPr marL="0" indent="0">
              <a:buNone/>
            </a:pPr>
            <a:r>
              <a:rPr lang="fi-FI" sz="2400" dirty="0"/>
              <a:t>1 500 mm² / (600 – 100) mm = 3 mm =&gt; tuuletus rako vähintään 3 mm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3CFA9C7D-DF49-41EF-8077-2EE9CDC0D69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74ABEB8-E368-346F-BF45-6A0086A20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3436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Tämän kansainvälisen standardin mukaan laskettuun lämmönläpäisykertoimeen tehdään tarvittaessa seuraavia tekijöitä koskevat korjaukset:</a:t>
            </a:r>
          </a:p>
          <a:p>
            <a:r>
              <a:rPr lang="fi-FI" dirty="0"/>
              <a:t>Lämmöneristyksessä olevat ilmaraot</a:t>
            </a:r>
          </a:p>
          <a:p>
            <a:r>
              <a:rPr lang="fi-FI" dirty="0"/>
              <a:t>Lämmöneristyskerrosta läpäisevät mekaaniset kiinnikkeet</a:t>
            </a:r>
          </a:p>
          <a:p>
            <a:r>
              <a:rPr lang="fi-FI" dirty="0"/>
              <a:t>Käännetyille katoille eristeeseen kulkeutuva sadevesi</a:t>
            </a:r>
          </a:p>
          <a:p>
            <a:pPr marL="0" indent="0">
              <a:buNone/>
            </a:pPr>
            <a:r>
              <a:rPr lang="fi-FI" b="1" dirty="0" err="1"/>
              <a:t>Huom</a:t>
            </a:r>
            <a:r>
              <a:rPr lang="fi-FI" b="1" dirty="0"/>
              <a:t>! Käännetyssä katossa lämmöneriste on vedeneristyksen yläpuolella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B0798BD8-AFEA-4CA0-9ED3-C7BFFE8F511A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3F98FD-B04F-A5F6-3328-64629EC7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7846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Rakennusosan korjattu lämmönläpäisykerroin (</a:t>
            </a:r>
            <a:r>
              <a:rPr lang="fi-FI" dirty="0" err="1"/>
              <a:t>U</a:t>
            </a:r>
            <a:r>
              <a:rPr lang="fi-FI" baseline="-25000" dirty="0" err="1"/>
              <a:t>c</a:t>
            </a:r>
            <a:r>
              <a:rPr lang="fi-FI" dirty="0"/>
              <a:t>) saadaan lisäämällä edellä laskettuun lämmönläpäisykertoimen arvoon (U) lämmönläpäisykertoimen korjaustermi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/>
              <a:t>U, joka lasketaan seuraavalla kaavalla:</a:t>
            </a:r>
            <a:endParaRPr lang="fi-FI" b="1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58</a:t>
            </a:fld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AA2E9A31-5130-5B9A-70BE-048D54C1B554}"/>
              </a:ext>
            </a:extLst>
          </p:cNvPr>
          <p:cNvGrpSpPr/>
          <p:nvPr/>
        </p:nvGrpSpPr>
        <p:grpSpPr>
          <a:xfrm>
            <a:off x="1383636" y="3533628"/>
            <a:ext cx="6699219" cy="619388"/>
            <a:chOff x="1383636" y="3206082"/>
            <a:chExt cx="6699219" cy="619388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3135EE91-DC52-43B8-80FA-38902CFB5A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2559791"/>
                </p:ext>
              </p:extLst>
            </p:nvPr>
          </p:nvGraphicFramePr>
          <p:xfrm>
            <a:off x="1383636" y="3206082"/>
            <a:ext cx="2221842" cy="605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38200" imgH="228600" progId="Equation.DSMT4">
                    <p:embed/>
                  </p:oleObj>
                </mc:Choice>
                <mc:Fallback>
                  <p:oleObj name="Equation" r:id="rId2" imgW="838200" imgH="2286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3135EE91-DC52-43B8-80FA-38902CFB5A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636" y="3206082"/>
                          <a:ext cx="2221842" cy="6059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Sisällön paikkamerkki 12">
              <a:extLst>
                <a:ext uri="{FF2B5EF4-FFF2-40B4-BE49-F238E27FC236}">
                  <a16:creationId xmlns:a16="http://schemas.microsoft.com/office/drawing/2014/main" id="{4CDCC124-6173-4EEF-AC31-E353116C8839}"/>
                </a:ext>
              </a:extLst>
            </p:cNvPr>
            <p:cNvSpPr txBox="1">
              <a:spLocks/>
            </p:cNvSpPr>
            <p:nvPr/>
          </p:nvSpPr>
          <p:spPr>
            <a:xfrm>
              <a:off x="3435354" y="3235452"/>
              <a:ext cx="4647501" cy="5900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dirty="0"/>
                <a:t>, jonka yksikkö on [W/(m²K)]</a:t>
              </a:r>
            </a:p>
          </p:txBody>
        </p:sp>
      </p:grp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383636" y="4255592"/>
            <a:ext cx="10195917" cy="236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U = rakennusosan lämmönläpäisykerroin [W/(m²K)]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/>
              <a:t>U = rakennusosan lämmönläpäisykertoimen korjaustermi [W/(m²K)]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B767F14A-D07D-4C80-9D10-8F42D2F845E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5D1A96-2033-3B6B-DD37-C7DB7870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5507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Lämmönläpäisykertoimen korjaustermi (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/>
              <a:t>U) lasketaan seuraavalla kaavalla:</a:t>
            </a:r>
            <a:endParaRPr lang="fi-FI" b="1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4CDCC124-6173-4EEF-AC31-E353116C8839}"/>
              </a:ext>
            </a:extLst>
          </p:cNvPr>
          <p:cNvSpPr txBox="1">
            <a:spLocks/>
          </p:cNvSpPr>
          <p:nvPr/>
        </p:nvSpPr>
        <p:spPr>
          <a:xfrm>
            <a:off x="4990688" y="2538636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075985" y="3151188"/>
            <a:ext cx="10195917" cy="236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 err="1"/>
              <a:t>U</a:t>
            </a:r>
            <a:r>
              <a:rPr lang="fi-FI" sz="2400" baseline="-25000" dirty="0" err="1"/>
              <a:t>g</a:t>
            </a:r>
            <a:r>
              <a:rPr lang="fi-FI" sz="2400" dirty="0"/>
              <a:t> = ilmarakojen korjaustekijä [W/(m²K)]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 err="1"/>
              <a:t>U</a:t>
            </a:r>
            <a:r>
              <a:rPr lang="fi-FI" sz="2400" baseline="-25000" dirty="0" err="1"/>
              <a:t>f</a:t>
            </a:r>
            <a:r>
              <a:rPr lang="fi-FI" sz="2400" dirty="0"/>
              <a:t> = mekaanisten kiinnikkeiden korjaustekijä [W/(m²K)]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 err="1"/>
              <a:t>U</a:t>
            </a:r>
            <a:r>
              <a:rPr lang="fi-FI" sz="2400" baseline="-25000" dirty="0" err="1"/>
              <a:t>r</a:t>
            </a:r>
            <a:r>
              <a:rPr lang="fi-FI" sz="2400" dirty="0"/>
              <a:t> = käännettyjen kattojen korjaustekijä [W/(m²K)]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0FE2AE5-31D6-4E3C-8C7D-9F0E98EE9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92149"/>
              </p:ext>
            </p:extLst>
          </p:nvPr>
        </p:nvGraphicFramePr>
        <p:xfrm>
          <a:off x="1162564" y="2488406"/>
          <a:ext cx="3978072" cy="6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241300" progId="Equation.DSMT4">
                  <p:embed/>
                </p:oleObj>
              </mc:Choice>
              <mc:Fallback>
                <p:oleObj name="Equation" r:id="rId2" imgW="1536700" imgH="241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0FE2AE5-31D6-4E3C-8C7D-9F0E98EE9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564" y="2488406"/>
                        <a:ext cx="3978072" cy="617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tsikko 11">
            <a:extLst>
              <a:ext uri="{FF2B5EF4-FFF2-40B4-BE49-F238E27FC236}">
                <a16:creationId xmlns:a16="http://schemas.microsoft.com/office/drawing/2014/main" id="{7E5AC385-30E7-4A46-B486-9BF98394D42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64D190A-750C-AA36-41F7-34C620D28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40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30440" cy="1325563"/>
          </a:xfrm>
        </p:spPr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000" dirty="0"/>
              <a:t>Ympäristöministeriön asetus uuden rakennuksen energiatehokkuudesta (1010/2017) määrää energiatehokkuudesta seuraavanlaisesti:</a:t>
            </a:r>
          </a:p>
          <a:p>
            <a:pPr marL="0" indent="0">
              <a:buNone/>
            </a:pPr>
            <a:r>
              <a:rPr lang="fi-FI" i="1" dirty="0"/>
              <a:t>”</a:t>
            </a:r>
            <a:r>
              <a:rPr lang="fi-FI" b="1" i="1" dirty="0"/>
              <a:t>3 § Rakennuksen energiatehokkuuden vähimmäisvaatimukset</a:t>
            </a:r>
          </a:p>
          <a:p>
            <a:pPr marL="457200" lvl="1" indent="0">
              <a:buNone/>
            </a:pPr>
            <a:r>
              <a:rPr lang="fi-FI" i="1" dirty="0"/>
              <a:t>Pääsuunnittelijan, erityissuunnittelijan ja rakennussuunnittelijan on tehtäviensä mukaisesti huolehdittava uuden rakennuksen suunnittelusta siten, että se käyttötarkoituksensa mukaisesti on: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i="1" dirty="0"/>
              <a:t>energiatehokkuudeltaan joko laskennallisen energiatehokkuuden vertailuluvun     (E-luvun) tai rakenteellisen energiatehokkuuden mukainen;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i="1" dirty="0"/>
              <a:t>on rakennuksen lämpöhäviöltään vähäiselle energiantarpeelle edellytykset luova;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i="1" dirty="0"/>
              <a:t>on energiatehokas laskennalliselta kesäajan huonelämpötilaltaan, energiankäytön mittaamiseltaan, lämmön ja sähkön tehon tarpeeltaan sekä käytettäessä koneellista ilmanvaihtojärjestelmää myös ilmanvaihtojärjestelmän ominaissähköteholtaan.”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B9D86017-6A6A-4D63-8A1B-0BEDEB960AB2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1/7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71F7BB8-B6E7-602B-79B9-63E779D4A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9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Ilmarakojen korjaustekijä</a:t>
            </a:r>
            <a:r>
              <a:rPr lang="fi-FI" dirty="0"/>
              <a:t>,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g</a:t>
            </a:r>
            <a:r>
              <a:rPr lang="fi-FI" dirty="0"/>
              <a:t>, 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024128" y="3620580"/>
            <a:ext cx="10497312" cy="274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/>
              <a:t>U’’ = taulukossa annettu alalikiarvo [W/(m²K)]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 = ilmarakoja sisältävän kerroksen lämmönvastus (jos monta kerrosta, niin eri kerrosten lämmönvastusten summa) [m²K/W]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T,h</a:t>
            </a:r>
            <a:r>
              <a:rPr lang="fi-FI" sz="2400" dirty="0"/>
              <a:t> = rakenneosan kokonaislämmönvastus, jossa ei oteta huomioon kylmäsiltoja [W/(m²K)]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D9F89E-089C-4AF9-9466-070A52CED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43131"/>
              </p:ext>
            </p:extLst>
          </p:nvPr>
        </p:nvGraphicFramePr>
        <p:xfrm>
          <a:off x="1085088" y="2352488"/>
          <a:ext cx="2996408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533400" progId="Equation.DSMT4">
                  <p:embed/>
                </p:oleObj>
              </mc:Choice>
              <mc:Fallback>
                <p:oleObj name="Equation" r:id="rId2" imgW="1333500" imgH="533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D9F89E-089C-4AF9-9466-070A52CED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088" y="2352488"/>
                        <a:ext cx="2996408" cy="119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EC098B4D-41AD-4AB0-B9A8-E89FA936A7A2}"/>
              </a:ext>
            </a:extLst>
          </p:cNvPr>
          <p:cNvSpPr txBox="1">
            <a:spLocks/>
          </p:cNvSpPr>
          <p:nvPr/>
        </p:nvSpPr>
        <p:spPr>
          <a:xfrm>
            <a:off x="3984848" y="2656760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101AFF8B-5A9B-41A9-86AE-5776D3F4D943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ED65832-47D0-3CD9-342F-50DBF949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556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323" y="4176945"/>
            <a:ext cx="110322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Ilmarakojen korjaustekijä alalikiarvo (SFS-EN ISO 6946 kohdan 5.2 taulukon 1 tyypillisiä arvoja)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61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BC36C-A299-4C0F-B0FD-6C80BC2D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78" y="1467993"/>
            <a:ext cx="9353550" cy="2733675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F1AE88DE-059B-4BD2-852A-A08B7CE09C4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61E034-9600-77C0-0D2B-39786676F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0710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22" y="2785070"/>
            <a:ext cx="34544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Korjaustaso 0 malleja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62</a:t>
            </a:fld>
            <a:endParaRPr lang="fi-FI" dirty="0"/>
          </a:p>
        </p:txBody>
      </p:sp>
      <p:pic>
        <p:nvPicPr>
          <p:cNvPr id="6" name="Kuva 40">
            <a:extLst>
              <a:ext uri="{FF2B5EF4-FFF2-40B4-BE49-F238E27FC236}">
                <a16:creationId xmlns:a16="http://schemas.microsoft.com/office/drawing/2014/main" id="{7BF99952-1020-4C60-8EF1-43C38CD6D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" y="1520491"/>
            <a:ext cx="4844358" cy="13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39">
            <a:extLst>
              <a:ext uri="{FF2B5EF4-FFF2-40B4-BE49-F238E27FC236}">
                <a16:creationId xmlns:a16="http://schemas.microsoft.com/office/drawing/2014/main" id="{CD47295C-73B2-48C1-8AE6-039320F8D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04" y="1486937"/>
            <a:ext cx="4844358" cy="13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38">
            <a:extLst>
              <a:ext uri="{FF2B5EF4-FFF2-40B4-BE49-F238E27FC236}">
                <a16:creationId xmlns:a16="http://schemas.microsoft.com/office/drawing/2014/main" id="{BBAD90A7-512D-4618-9D47-371DA7EFF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" y="3472348"/>
            <a:ext cx="40862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5DC2C9D4-EE10-48B9-AA53-ADCD73CBC303}"/>
              </a:ext>
            </a:extLst>
          </p:cNvPr>
          <p:cNvSpPr txBox="1">
            <a:spLocks/>
          </p:cNvSpPr>
          <p:nvPr/>
        </p:nvSpPr>
        <p:spPr>
          <a:xfrm>
            <a:off x="6130744" y="2786217"/>
            <a:ext cx="3454423" cy="6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/>
              <a:t>Korjaustaso 1 malleja</a:t>
            </a:r>
            <a:endParaRPr lang="fi-FI" sz="2400" dirty="0"/>
          </a:p>
        </p:txBody>
      </p:sp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52AEA716-97FE-43BC-A25B-009BEA591C25}"/>
              </a:ext>
            </a:extLst>
          </p:cNvPr>
          <p:cNvSpPr txBox="1">
            <a:spLocks/>
          </p:cNvSpPr>
          <p:nvPr/>
        </p:nvSpPr>
        <p:spPr>
          <a:xfrm>
            <a:off x="857466" y="5625672"/>
            <a:ext cx="3454423" cy="6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Korjaustaso 2 malleja</a:t>
            </a:r>
          </a:p>
        </p:txBody>
      </p:sp>
      <p:sp>
        <p:nvSpPr>
          <p:cNvPr id="10" name="Otsikko 11">
            <a:extLst>
              <a:ext uri="{FF2B5EF4-FFF2-40B4-BE49-F238E27FC236}">
                <a16:creationId xmlns:a16="http://schemas.microsoft.com/office/drawing/2014/main" id="{EE05F41F-F196-498F-99CD-5D50F4D53BC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F173A0F-5B14-2598-E832-7A6F2F725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027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67290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Mekaanisten kiinnikkeiden korjaustekijä</a:t>
            </a:r>
            <a:r>
              <a:rPr lang="fi-FI" dirty="0"/>
              <a:t>,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f</a:t>
            </a:r>
            <a:r>
              <a:rPr lang="fi-FI" dirty="0"/>
              <a:t>, lasketaan seuraavalla kaavalla (likimääräinen menettely):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4102608" y="3755507"/>
            <a:ext cx="7808976" cy="274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</a:t>
            </a:r>
            <a:r>
              <a:rPr lang="fi-FI" sz="2400" dirty="0"/>
              <a:t> = 0,8, jos kiinnike läpäisee lämmöneristekerroksen kokonaan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            , jos kiinnike läpäisee lämmöneristeen osittain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EC098B4D-41AD-4AB0-B9A8-E89FA936A7A2}"/>
              </a:ext>
            </a:extLst>
          </p:cNvPr>
          <p:cNvSpPr txBox="1">
            <a:spLocks/>
          </p:cNvSpPr>
          <p:nvPr/>
        </p:nvSpPr>
        <p:spPr>
          <a:xfrm>
            <a:off x="7636353" y="2938877"/>
            <a:ext cx="4287424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995DF8E-4B3A-4112-9D8B-EA108E5BA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62046"/>
              </p:ext>
            </p:extLst>
          </p:nvPr>
        </p:nvGraphicFramePr>
        <p:xfrm>
          <a:off x="3962400" y="2632042"/>
          <a:ext cx="3874727" cy="109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700" imgH="533400" progId="Equation.DSMT4">
                  <p:embed/>
                </p:oleObj>
              </mc:Choice>
              <mc:Fallback>
                <p:oleObj name="Equation" r:id="rId2" imgW="2044700" imgH="533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995DF8E-4B3A-4112-9D8B-EA108E5BA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32042"/>
                        <a:ext cx="3874727" cy="1093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E2475C-D83D-4BC3-A292-9B8B4B208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79226"/>
              </p:ext>
            </p:extLst>
          </p:nvPr>
        </p:nvGraphicFramePr>
        <p:xfrm>
          <a:off x="4048353" y="4892634"/>
          <a:ext cx="986943" cy="906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431613" progId="Equation.DSMT4">
                  <p:embed/>
                </p:oleObj>
              </mc:Choice>
              <mc:Fallback>
                <p:oleObj name="Equation" r:id="rId4" imgW="469696" imgH="43161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CE2475C-D83D-4BC3-A292-9B8B4B208B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353" y="4892634"/>
                        <a:ext cx="986943" cy="906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Kuva 37">
            <a:extLst>
              <a:ext uri="{FF2B5EF4-FFF2-40B4-BE49-F238E27FC236}">
                <a16:creationId xmlns:a16="http://schemas.microsoft.com/office/drawing/2014/main" id="{E0462C39-6E30-4F6E-9F35-1F6A642C6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0" y="2782824"/>
            <a:ext cx="3699709" cy="35665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tsikko 11">
            <a:extLst>
              <a:ext uri="{FF2B5EF4-FFF2-40B4-BE49-F238E27FC236}">
                <a16:creationId xmlns:a16="http://schemas.microsoft.com/office/drawing/2014/main" id="{94FB2087-5BA7-4019-946C-666C198808C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C94A44A-8AA9-13EB-AFEC-4B95973BA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343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640080" y="1913700"/>
            <a:ext cx="11551920" cy="3731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edellä esitetyissä kaavoissa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baseline="-25000" dirty="0"/>
              <a:t>f</a:t>
            </a:r>
            <a:r>
              <a:rPr lang="fi-FI" sz="2400" dirty="0"/>
              <a:t> = kiinnikkeen lämmönjohtavuus [W/(m 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n</a:t>
            </a:r>
            <a:r>
              <a:rPr lang="fi-FI" sz="2400" baseline="-25000" dirty="0" err="1"/>
              <a:t>f</a:t>
            </a:r>
            <a:r>
              <a:rPr lang="fi-FI" sz="2400" dirty="0"/>
              <a:t> = kiinnikkeiden lukumäärä neliömetrillä [kpl/m²]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A</a:t>
            </a:r>
            <a:r>
              <a:rPr lang="fi-FI" sz="2400" baseline="-25000" dirty="0"/>
              <a:t>f</a:t>
            </a:r>
            <a:r>
              <a:rPr lang="fi-FI" sz="2400" dirty="0"/>
              <a:t> = yhden kiinnikkeen poikkipinta-ala [m²]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</a:t>
            </a:r>
            <a:r>
              <a:rPr lang="fi-FI" sz="2400" baseline="-25000" dirty="0"/>
              <a:t>0</a:t>
            </a:r>
            <a:r>
              <a:rPr lang="fi-FI" sz="2400" dirty="0"/>
              <a:t> = sen lämmöneristekerroksen paksuus, jossa kiinnike on [m]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</a:t>
            </a:r>
            <a:r>
              <a:rPr lang="fi-FI" sz="2400" baseline="-25000" dirty="0"/>
              <a:t>1</a:t>
            </a:r>
            <a:r>
              <a:rPr lang="fi-FI" sz="2400" dirty="0"/>
              <a:t> = lämmöneristekerroksen läpäisevän kiinnikkeen pituus [m]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 = lämmöneristekerroksen, jonka kiinnike läpäisee,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T,h</a:t>
            </a:r>
            <a:r>
              <a:rPr lang="fi-FI" sz="2400" dirty="0"/>
              <a:t> = rakenneosan kokonaislämmönvastus, jossa ei oteta huomioon kylmäsiltoja [W/(m²K)]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46452DA-17F4-4B4B-B8EF-DDDF4D6408D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19D92D0-2391-17AF-7740-79A8A565D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611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käännettyjen kattojen korjaustekijä </a:t>
            </a:r>
            <a:r>
              <a:rPr lang="fi-FI" dirty="0"/>
              <a:t>,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r</a:t>
            </a:r>
            <a:r>
              <a:rPr lang="fi-FI" dirty="0"/>
              <a:t>, 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024128" y="3212148"/>
            <a:ext cx="10497312" cy="290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 = on lämmityskauden keskimääräinen sateen intensiteetti, joka perustuu paikkakuntakohtaisiin tietoihin (esim. saadaan sää-asemalta) tai joka on annettu paikallisissa, alueellisissa tai kansallisissa määräyksissä tai muissa kansallisissa asiakirjoissa tai standardeissa. </a:t>
            </a:r>
            <a:r>
              <a:rPr lang="fi-FI" sz="2400" b="1" dirty="0"/>
              <a:t>Voidaan käyttää yleensä arvoa 0,5 mm/vrk </a:t>
            </a:r>
            <a:r>
              <a:rPr lang="fi-FI" sz="2400" dirty="0"/>
              <a:t>(</a:t>
            </a:r>
            <a:r>
              <a:rPr lang="fi-FI" sz="2400" dirty="0" err="1"/>
              <a:t>RakMK</a:t>
            </a:r>
            <a:r>
              <a:rPr lang="fi-FI" sz="2400" dirty="0"/>
              <a:t> C4 luonnos. 2012) [mm/vrk]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f = korjauskerroin, jolla saadaan selville p:n osuus, joka pääsee kulkeutumaan vedeneristyksen ja lämmöneristeen väliin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EC098B4D-41AD-4AB0-B9A8-E89FA936A7A2}"/>
              </a:ext>
            </a:extLst>
          </p:cNvPr>
          <p:cNvSpPr txBox="1">
            <a:spLocks/>
          </p:cNvSpPr>
          <p:nvPr/>
        </p:nvSpPr>
        <p:spPr>
          <a:xfrm>
            <a:off x="4112864" y="2565872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CF2EF5-BF99-47E9-A143-08EF7EF7F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30550"/>
              </p:ext>
            </p:extLst>
          </p:nvPr>
        </p:nvGraphicFramePr>
        <p:xfrm>
          <a:off x="1152144" y="2282352"/>
          <a:ext cx="3176016" cy="107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508000" progId="Equation.DSMT4">
                  <p:embed/>
                </p:oleObj>
              </mc:Choice>
              <mc:Fallback>
                <p:oleObj name="Equation" r:id="rId2" imgW="1498600" imgH="508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CF2EF5-BF99-47E9-A143-08EF7EF7F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44" y="2282352"/>
                        <a:ext cx="3176016" cy="1072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tsikko 11">
            <a:extLst>
              <a:ext uri="{FF2B5EF4-FFF2-40B4-BE49-F238E27FC236}">
                <a16:creationId xmlns:a16="http://schemas.microsoft.com/office/drawing/2014/main" id="{507C2727-611B-4E18-8DA9-50C9D9B7B23D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D1C7551-E195-9D83-E9CF-8C63D449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72274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käännettyjen kattojen korjaustekijä </a:t>
            </a:r>
            <a:r>
              <a:rPr lang="fi-FI" dirty="0"/>
              <a:t>,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r</a:t>
            </a:r>
            <a:r>
              <a:rPr lang="fi-FI" dirty="0"/>
              <a:t>, 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024128" y="3212148"/>
            <a:ext cx="10497312" cy="290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…edelleen kaavassa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x = kerroin, joka kuvaa sadeveden kulkeutumisesta vedeneristyksen ja lämmöneristeen väliin aiheutunutta kasvanutta lämpöhäviötä [(W vrk)/(m² K mm)]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 = on vedeneristyksen yläpuolella olevan lämmöneristekerroksen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</a:t>
            </a:r>
            <a:r>
              <a:rPr lang="fi-FI" sz="2400" dirty="0"/>
              <a:t> = rakenteen kokonaislämmönvastus ennen tämän kohdan mukaista korjausta [m2 K/W]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EC098B4D-41AD-4AB0-B9A8-E89FA936A7A2}"/>
              </a:ext>
            </a:extLst>
          </p:cNvPr>
          <p:cNvSpPr txBox="1">
            <a:spLocks/>
          </p:cNvSpPr>
          <p:nvPr/>
        </p:nvSpPr>
        <p:spPr>
          <a:xfrm>
            <a:off x="4112864" y="2565872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CF2EF5-BF99-47E9-A143-08EF7EF7F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2144" y="2282352"/>
          <a:ext cx="3176016" cy="107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508000" progId="Equation.DSMT4">
                  <p:embed/>
                </p:oleObj>
              </mc:Choice>
              <mc:Fallback>
                <p:oleObj name="Equation" r:id="rId2" imgW="1498600" imgH="508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CF2EF5-BF99-47E9-A143-08EF7EF7F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44" y="2282352"/>
                        <a:ext cx="3176016" cy="1072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tsikko 11">
            <a:extLst>
              <a:ext uri="{FF2B5EF4-FFF2-40B4-BE49-F238E27FC236}">
                <a16:creationId xmlns:a16="http://schemas.microsoft.com/office/drawing/2014/main" id="{AC0B8F3E-8492-4398-8A28-CCB7C2F8200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7871B3F-B553-CD2E-ABD6-9A09DCEB1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3445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4416679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käännettyjen kattojen korjaustekijä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Intensiteetin p arvot voidaan määritellä kansallisesti.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Vedeneristyksen yläpuolella olevalle yhdelle lämmöneristekerrokselle, jossa on puskusaumat sekä avoin kate, esim. sora, </a:t>
            </a:r>
            <a:r>
              <a:rPr lang="fi-FI" b="1" dirty="0"/>
              <a:t>(f </a:t>
            </a:r>
            <a:r>
              <a:rPr lang="fi-FI" sz="2000" b="1" dirty="0"/>
              <a:t>x</a:t>
            </a:r>
            <a:r>
              <a:rPr lang="fi-FI" b="1" dirty="0"/>
              <a:t> x) = 0,04</a:t>
            </a:r>
            <a:r>
              <a:rPr lang="fi-FI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HUOM.</a:t>
            </a:r>
            <a:r>
              <a:rPr lang="fi-FI" dirty="0"/>
              <a:t> Yhden lämmöneristekerroksen, jossa on puskusaumat sekä avoin kate, katsotaan olevan toteutustapa, jonka </a:t>
            </a:r>
            <a:r>
              <a:rPr lang="fi-FI" b="1" dirty="0">
                <a:latin typeface="Symbol" panose="05050102010706020507" pitchFamily="18" charset="2"/>
              </a:rPr>
              <a:t></a:t>
            </a:r>
            <a:r>
              <a:rPr lang="fi-FI" b="1" dirty="0"/>
              <a:t>U on suurin</a:t>
            </a:r>
            <a:r>
              <a:rPr lang="fi-FI" dirty="0"/>
              <a:t>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9A47444F-B323-4DE8-9667-E5298100096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11/12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7E5ED3-8D65-DF0F-FCB9-CE62448D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13786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4416679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käännettyjen kattojen korjaustekijä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Pienempiä (f </a:t>
            </a:r>
            <a:r>
              <a:rPr lang="fi-FI" sz="2000" dirty="0"/>
              <a:t>x</a:t>
            </a:r>
            <a:r>
              <a:rPr lang="fi-FI" dirty="0"/>
              <a:t> x) arvoja voidaan käyttää kattorakenteille, jossa sadevettä pääsee vähemmän lämmöneristyksen saumoista vedeneristykseen asti. Näistä esimerkkejä ovat lämmöneristeessä käytetyt puolipontatut tai pontatut liitossaumat sekä tietynlaiset katerakenteet. Tällöin voidaan käyttää pienempiä (f </a:t>
            </a:r>
            <a:r>
              <a:rPr lang="fi-FI" sz="2000" dirty="0"/>
              <a:t>x</a:t>
            </a:r>
            <a:r>
              <a:rPr lang="fi-FI" dirty="0"/>
              <a:t> x) arvoja kuin 0,04, kunhan toimenpiteiden vaikutus on dokumentoitu riippumattomiin raportteihin.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AFE82D4F-C35B-4E50-BC6C-40252D0DA60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12/12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382136D-0869-0A53-06A3-62F825B8B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8556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b="1" dirty="0"/>
              <a:t>Sisäpinnan</a:t>
            </a:r>
            <a:r>
              <a:rPr lang="fi-FI" dirty="0"/>
              <a:t> lämpötilalla on tärkeä merkitys arvioitaessa ulkoseinämän ominaisuuksia. Siitä riippuu muun muassa onko odotettavissa vesihöyryn tiivistymistä sisäseinämän pinnalle tai syntyykö seinämän pinnalle epämiellyttävää vedon tunnetta.</a:t>
            </a:r>
          </a:p>
          <a:p>
            <a:r>
              <a:rPr lang="fi-FI" dirty="0"/>
              <a:t>On välttämätöntä tuntea lämpötilan muuttuminen rakenteen sisällä, jotta voitaisiin selvittää kosteuden kulkua rakenteessa ja määrittää kosteuden mahdollinen kondensoitumis‐ tai jäätymisraja.</a:t>
            </a:r>
          </a:p>
          <a:p>
            <a:r>
              <a:rPr lang="fi-FI" dirty="0"/>
              <a:t>Lämpötilan muuttuminen rakenteessa voidaan selvittää joko analyyttistä tai graafista menetelmää käyttäen ja lisäksi havainnollistaa kuvaajan avulla.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CB7B3DA-73EA-7658-8859-E319F1079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537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Ympäristöministeriön asetus uuden rakennuksen energiatehokkuudesta (1010/2017) määrää energiatehokkuudesta seuraavanlaisesti:</a:t>
            </a:r>
          </a:p>
          <a:p>
            <a:pPr marL="0" indent="0">
              <a:buNone/>
            </a:pPr>
            <a:r>
              <a:rPr lang="fi-FI" sz="2600" i="1" dirty="0"/>
              <a:t>”</a:t>
            </a:r>
            <a:r>
              <a:rPr lang="fi-FI" sz="2600" b="1" i="1" dirty="0"/>
              <a:t>4 § Laskennallisen energiatehokkuuden vertailuluvun vaatimustasot  käyttötarkoitusluokittain</a:t>
            </a:r>
          </a:p>
          <a:p>
            <a:pPr marL="457200" lvl="1" indent="0">
              <a:buNone/>
            </a:pPr>
            <a:r>
              <a:rPr lang="fi-FI" sz="2200" i="1" dirty="0"/>
              <a:t>Laskennallinen energiatehokkuuden vertailuluku (E-luku), jonka yksikkönä käytetään </a:t>
            </a:r>
            <a:r>
              <a:rPr lang="fi-FI" sz="2200" i="1" dirty="0" err="1"/>
              <a:t>kWh</a:t>
            </a:r>
            <a:r>
              <a:rPr lang="fi-FI" sz="2200" i="1" baseline="-25000" dirty="0" err="1"/>
              <a:t>E</a:t>
            </a:r>
            <a:r>
              <a:rPr lang="fi-FI" sz="2200" i="1" dirty="0"/>
              <a:t>/(m²a), on energiamuotojen kertoimilla painotettu rakennuksen laskennallinen ostoenergiankulutus rakennuksen lämmitettyä nettoalaa kohden vuodessa. Rakennuksen käyttötarkoitusluokan mukaisesti laskettu E-luku ei saa ylittää seuraavia raja-arvoja:”</a:t>
            </a:r>
          </a:p>
          <a:p>
            <a:r>
              <a:rPr lang="fi-FI" sz="2600" dirty="0"/>
              <a:t>Käyttötarkoitusluokkien raja-arvot löytyvät ympäristöministeriön asetuksesta (1010/2017) ja luokkia on 9 kpl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0EAD883-E0FD-4809-9DC8-6EE8E5482C5B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2/7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F417A2-8279-0BB5-CA56-9E101360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4806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598008"/>
          </a:xfrm>
        </p:spPr>
        <p:txBody>
          <a:bodyPr>
            <a:noAutofit/>
          </a:bodyPr>
          <a:lstStyle/>
          <a:p>
            <a:r>
              <a:rPr lang="fi-FI" dirty="0"/>
              <a:t>Sisäpinnan lämpötila voidaan laskea seuraavasti: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2/7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887D20E-39CC-45BD-8F81-414EAD1974DF}"/>
              </a:ext>
            </a:extLst>
          </p:cNvPr>
          <p:cNvSpPr txBox="1">
            <a:spLocks/>
          </p:cNvSpPr>
          <p:nvPr/>
        </p:nvSpPr>
        <p:spPr>
          <a:xfrm>
            <a:off x="4283552" y="2645120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84E1466-27FB-4B18-A2E1-9DFEE79B4438}"/>
              </a:ext>
            </a:extLst>
          </p:cNvPr>
          <p:cNvSpPr txBox="1">
            <a:spLocks/>
          </p:cNvSpPr>
          <p:nvPr/>
        </p:nvSpPr>
        <p:spPr>
          <a:xfrm>
            <a:off x="1024128" y="3510852"/>
            <a:ext cx="10497312" cy="274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sisäpinnan 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sisälämpötila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sisäpinnan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rakennusosan kokonaislämmönvastus [m²K/W]</a:t>
            </a:r>
            <a:endParaRPr lang="fi-FI" sz="1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137CD-454F-45B2-9DD6-79FBD28D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47" y="2470118"/>
            <a:ext cx="2630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38C2898-FBD9-490D-85BC-6770DBC72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392493"/>
              </p:ext>
            </p:extLst>
          </p:nvPr>
        </p:nvGraphicFramePr>
        <p:xfrm>
          <a:off x="1450848" y="2470118"/>
          <a:ext cx="2877312" cy="98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DSMT4">
                  <p:embed/>
                </p:oleObj>
              </mc:Choice>
              <mc:Fallback>
                <p:oleObj name="Equation" r:id="rId2" imgW="133350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38C2898-FBD9-490D-85BC-6770DBC72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848" y="2470118"/>
                        <a:ext cx="2877312" cy="986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F83010F-77FD-FA71-45E8-2BE3CBD1F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8375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598008"/>
          </a:xfrm>
        </p:spPr>
        <p:txBody>
          <a:bodyPr>
            <a:noAutofit/>
          </a:bodyPr>
          <a:lstStyle/>
          <a:p>
            <a:r>
              <a:rPr lang="fi-FI" dirty="0"/>
              <a:t>Ulkopinnan lämpötila voidaan laskea seuraavasti: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3/7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887D20E-39CC-45BD-8F81-414EAD1974DF}"/>
              </a:ext>
            </a:extLst>
          </p:cNvPr>
          <p:cNvSpPr txBox="1">
            <a:spLocks/>
          </p:cNvSpPr>
          <p:nvPr/>
        </p:nvSpPr>
        <p:spPr>
          <a:xfrm>
            <a:off x="4283552" y="2645120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84E1466-27FB-4B18-A2E1-9DFEE79B4438}"/>
              </a:ext>
            </a:extLst>
          </p:cNvPr>
          <p:cNvSpPr txBox="1">
            <a:spLocks/>
          </p:cNvSpPr>
          <p:nvPr/>
        </p:nvSpPr>
        <p:spPr>
          <a:xfrm>
            <a:off x="1024128" y="3492564"/>
            <a:ext cx="10497312" cy="274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sisälämpötila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ulkopinnan 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ulkopinnan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rakennusosan kokonaislämmönvastus [m²K/W]</a:t>
            </a:r>
            <a:endParaRPr lang="fi-FI" sz="1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137CD-454F-45B2-9DD6-79FBD28D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47" y="2470118"/>
            <a:ext cx="2630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123F982-A59D-46A7-A274-B4FA934B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488" y="2437272"/>
            <a:ext cx="27265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4E23702-4CEA-48D1-B5C4-A7E9F6612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96928"/>
              </p:ext>
            </p:extLst>
          </p:nvPr>
        </p:nvGraphicFramePr>
        <p:xfrm>
          <a:off x="1237488" y="2437272"/>
          <a:ext cx="3046064" cy="102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900" imgH="457200" progId="Equation.DSMT4">
                  <p:embed/>
                </p:oleObj>
              </mc:Choice>
              <mc:Fallback>
                <p:oleObj name="Equation" r:id="rId2" imgW="1358900" imgH="457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4E23702-4CEA-48D1-B5C4-A7E9F6612D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488" y="2437272"/>
                        <a:ext cx="3046064" cy="1022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61558FE-6AB8-CDD3-9151-9A95B2D0A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8896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On välttämätöntä tuntea lämpötilan muuttuminen rakenteen sisällä, jotta voitaisiin selvittää kosteuden kulkua rakenteessa ja määrittää kosteuden mahdollinen kondensoitumis- tai jäätymisraja. Lämpötilan muuttuminen rakenteessa voidaan selvittää joko analyyttistä tai graafista menetelmää käyttäen ja lisäksi havainnollistaa kuvaajan avulla.</a:t>
            </a:r>
          </a:p>
          <a:p>
            <a:r>
              <a:rPr lang="fi-FI" dirty="0"/>
              <a:t>Homogeenisessa ainekerroksessa otaksutaan lämpötilan muuttuvan suoraviivaisesti ainekerroksen eri puolilla olevien lämpötilojen välillä.</a:t>
            </a:r>
          </a:p>
          <a:p>
            <a:r>
              <a:rPr lang="fi-FI" dirty="0"/>
              <a:t>Näin ollen tarkasteltaessa lämpötiloja kerroksellisessa rakenteissa lasketaan yleensä lämpötilat ainekerroksen rajapinnoissa ja yhdistämällä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6422412-2327-55BB-3D9F-027D30BA9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8251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Näin ollen tarkasteltaessa lämpötiloja kerroksellisessa rakenteissa lasketaan yleensä lämpötilat ainekerroksen rajapinnoissa ja yhdistämällä saadut pisteet voidaan suoralta lukea lämpötiloja ainekerroksen sisällä. </a:t>
            </a:r>
          </a:p>
          <a:p>
            <a:r>
              <a:rPr lang="fi-FI" dirty="0"/>
              <a:t>Tällöin tietysti otaksutaan ainekerros paitsi rakenteeltaan homogeeniseksi, myös kosteudeltaan homogeeniseksi, jota se ei useinkaan käytännössä ole. Esimerkiksi puurankaseinä lasketaan siten, että puurankaa ei huomioida lainkaan lämpötilalaskelmissa.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FD960B6-E29F-24CC-6A45-510CA88C5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798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598008"/>
          </a:xfrm>
        </p:spPr>
        <p:txBody>
          <a:bodyPr>
            <a:noAutofit/>
          </a:bodyPr>
          <a:lstStyle/>
          <a:p>
            <a:r>
              <a:rPr lang="fi-FI" dirty="0"/>
              <a:t>Lämpötila rakenteen mielivaltaisessa pisteessä: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6/7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887D20E-39CC-45BD-8F81-414EAD1974DF}"/>
              </a:ext>
            </a:extLst>
          </p:cNvPr>
          <p:cNvSpPr txBox="1">
            <a:spLocks/>
          </p:cNvSpPr>
          <p:nvPr/>
        </p:nvSpPr>
        <p:spPr>
          <a:xfrm>
            <a:off x="6258656" y="2712176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84E1466-27FB-4B18-A2E1-9DFEE79B4438}"/>
              </a:ext>
            </a:extLst>
          </p:cNvPr>
          <p:cNvSpPr txBox="1">
            <a:spLocks/>
          </p:cNvSpPr>
          <p:nvPr/>
        </p:nvSpPr>
        <p:spPr>
          <a:xfrm>
            <a:off x="1024128" y="3376740"/>
            <a:ext cx="6547104" cy="335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sisälämpötila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ulkopinnan 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ulkopinnan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rakennusosan kokonaislämmönvastus [m²K/W]</a:t>
            </a:r>
          </a:p>
          <a:p>
            <a:pPr marL="0" indent="0"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eri ainekerrosten lämmönvastuksia [m²K/W]</a:t>
            </a:r>
          </a:p>
          <a:p>
            <a:pPr marL="0" indent="0"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pisteen p etäisyys vastaavan ainekerroksen sisäreunasta [m]</a:t>
            </a:r>
          </a:p>
          <a:p>
            <a:pPr marL="0" indent="0">
              <a:buNone/>
            </a:pPr>
            <a:r>
              <a:rPr lang="fi-FI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vastaavan ainekerroksen n lämmönjohtavuus [W/(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)] </a:t>
            </a:r>
          </a:p>
          <a:p>
            <a:pPr marL="0" indent="0">
              <a:buNone/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137CD-454F-45B2-9DD6-79FBD28D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47" y="2470118"/>
            <a:ext cx="2630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123F982-A59D-46A7-A274-B4FA934B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488" y="2437272"/>
            <a:ext cx="27265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BB9AF6-51AB-4307-88AC-ED7AF365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528" y="2224595"/>
            <a:ext cx="164880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6107DA-145C-405B-894A-378343CB4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291474"/>
              </p:ext>
            </p:extLst>
          </p:nvPr>
        </p:nvGraphicFramePr>
        <p:xfrm>
          <a:off x="1109472" y="2224595"/>
          <a:ext cx="5267562" cy="128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400" imgH="660400" progId="Equation.DSMT4">
                  <p:embed/>
                </p:oleObj>
              </mc:Choice>
              <mc:Fallback>
                <p:oleObj name="Equation" r:id="rId2" imgW="2692400" imgH="660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6107DA-145C-405B-894A-378343CB4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472" y="2224595"/>
                        <a:ext cx="5267562" cy="1284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20C3B-9C42-36D9-41DD-222CF0145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5437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598008"/>
          </a:xfrm>
        </p:spPr>
        <p:txBody>
          <a:bodyPr>
            <a:noAutofit/>
          </a:bodyPr>
          <a:lstStyle/>
          <a:p>
            <a:r>
              <a:rPr lang="fi-FI" dirty="0"/>
              <a:t>Ainekerroksittain tapahtuva lämpötilan muutoksen laskeminen: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7/7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887D20E-39CC-45BD-8F81-414EAD1974DF}"/>
              </a:ext>
            </a:extLst>
          </p:cNvPr>
          <p:cNvSpPr txBox="1">
            <a:spLocks/>
          </p:cNvSpPr>
          <p:nvPr/>
        </p:nvSpPr>
        <p:spPr>
          <a:xfrm>
            <a:off x="3869024" y="2657312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84E1466-27FB-4B18-A2E1-9DFEE79B4438}"/>
              </a:ext>
            </a:extLst>
          </p:cNvPr>
          <p:cNvSpPr txBox="1">
            <a:spLocks/>
          </p:cNvSpPr>
          <p:nvPr/>
        </p:nvSpPr>
        <p:spPr>
          <a:xfrm>
            <a:off x="1024128" y="3376740"/>
            <a:ext cx="6547104" cy="335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sisälämpötila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lämpötilaero ainekerroksen pintojen välillä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ainekerroksen 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rakennusosan kokonaislämmönvastus [m²K/W]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137CD-454F-45B2-9DD6-79FBD28D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47" y="2470118"/>
            <a:ext cx="2630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123F982-A59D-46A7-A274-B4FA934B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488" y="2437272"/>
            <a:ext cx="27265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BB9AF6-51AB-4307-88AC-ED7AF365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528" y="2224595"/>
            <a:ext cx="164880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C0EAAA-0C80-49E6-81A9-23FC8BAD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528" y="2396707"/>
            <a:ext cx="225633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6DBB929-734D-4C33-8D2D-28703D9B2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100533"/>
              </p:ext>
            </p:extLst>
          </p:nvPr>
        </p:nvGraphicFramePr>
        <p:xfrm>
          <a:off x="1176528" y="2396708"/>
          <a:ext cx="2804160" cy="112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57200" progId="Equation.DSMT4">
                  <p:embed/>
                </p:oleObj>
              </mc:Choice>
              <mc:Fallback>
                <p:oleObj name="Equation" r:id="rId2" imgW="114300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6DBB929-734D-4C33-8D2D-28703D9B22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528" y="2396708"/>
                        <a:ext cx="2804160" cy="1121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8A1AEB7D-C2A4-CF63-56E8-BDDDBADB0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15279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Lämmitysmuoto vaikuttaa suoraan E-lukuun</a:t>
            </a:r>
          </a:p>
          <a:p>
            <a:r>
              <a:rPr lang="fi-FI" dirty="0"/>
              <a:t>Suurin E-lukuun vaikuttava tekijä on rakennuksen tilojen ja käyttöveden lämmitykseen käytettävä energiamuoto.</a:t>
            </a:r>
          </a:p>
          <a:p>
            <a:r>
              <a:rPr lang="fi-FI" dirty="0"/>
              <a:t>Jos lämmitys tapahtuu kaukolämmöllä, maalämpöpumpulla tai biopolttoaineilla (esim. pelletillä), täyttyy E-lukuvaatimus helposti ilman merkittäviä energiatehokkuuden parantamistoimenpiteitä.</a:t>
            </a:r>
          </a:p>
          <a:p>
            <a:r>
              <a:rPr lang="fi-FI" dirty="0"/>
              <a:t>Jos lämmitys tapahtuu sähköllä, rakennus on rakennettava erittäin energiatehokkaaksi. Usein energiatehokkaaseen sähkölämmitteiseen taloon on rakennettava myös uusiutuvaan energiaan perustuvia energiantuotantojärjestelmiä, jotta E-lukuvaatimus täyttyisi.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A3E66FF-D1D3-8293-7504-691119D20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3086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Energiamuotojen kertoimet E-luvun laskemisessa</a:t>
            </a:r>
          </a:p>
          <a:p>
            <a:pPr lvl="1"/>
            <a:r>
              <a:rPr lang="fi-FI" dirty="0"/>
              <a:t>Sähkö 1,2</a:t>
            </a:r>
          </a:p>
          <a:p>
            <a:pPr lvl="1"/>
            <a:r>
              <a:rPr lang="fi-FI" dirty="0"/>
              <a:t>Kaukolämpö 0,5</a:t>
            </a:r>
          </a:p>
          <a:p>
            <a:pPr lvl="1"/>
            <a:r>
              <a:rPr lang="fi-FI"/>
              <a:t>Kaukojäähdytys 0,28</a:t>
            </a:r>
            <a:endParaRPr lang="fi-FI" dirty="0"/>
          </a:p>
          <a:p>
            <a:pPr lvl="1"/>
            <a:r>
              <a:rPr lang="fi-FI" dirty="0"/>
              <a:t>Fossiiliset polttoaineet 1,0</a:t>
            </a:r>
          </a:p>
          <a:p>
            <a:pPr lvl="1"/>
            <a:r>
              <a:rPr lang="fi-FI" dirty="0"/>
              <a:t>Rakennuksessa käytettävät uusiutuvat polttoaineet 0,5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D4684CF8-0BBD-4EA6-93CC-AC6FAF629B8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61FB3F5-F570-262A-931F-20C22902A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9134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Talotekniikka korostuu E-lukuvaatimuksen täyttämisessä. </a:t>
            </a:r>
          </a:p>
          <a:p>
            <a:r>
              <a:rPr lang="fi-FI" dirty="0"/>
              <a:t>Suuntauksena vaikuttaa olevan talotekniikan määrän lisääntyminen ja toisaalta talotekniikkalaitteiden energiatehokkuuteen vaikuttavien suoritusarvojen luotettavuuden varmistaminen. </a:t>
            </a:r>
          </a:p>
          <a:p>
            <a:r>
              <a:rPr lang="fi-FI" dirty="0"/>
              <a:t>VTT on ollut pitkään mukana kehittämässä talotekniikka- ratkaisuja energiatehokkaisiin taloihin. </a:t>
            </a:r>
          </a:p>
          <a:p>
            <a:r>
              <a:rPr lang="fi-FI" dirty="0"/>
              <a:t>Talotekniikan suoritusarvot voidaan osoittaa luotettavasti esimerkiksi VTT-tuotesertifikaatilla.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E64FAB48-C48E-45AB-A85F-A5AD84CD1282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1BE4E7-4545-0603-B516-C77256D33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01360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Kiinteistöjen energia- ja kustannustehokkuus saattaa parantua jo niinkin yksinkertaisella toimenpiteellä, kuin laitteiden säädöillä.</a:t>
            </a:r>
          </a:p>
          <a:p>
            <a:r>
              <a:rPr lang="fi-FI" dirty="0"/>
              <a:t>Esimerkiksi ilmanvaihto ei saa aiheuttaa vedon tunnetta ja sen täytyy toimia oikeilla ilmamäärillä. </a:t>
            </a:r>
          </a:p>
          <a:p>
            <a:r>
              <a:rPr lang="fi-FI" dirty="0"/>
              <a:t>Kulutukseen ja mukavuuteen tasaisen sisälämpötilan kautta vaikuttava lämmönsäätöautomatiikkakin voi olla säädetty väärin.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46673EF-206E-4321-B67D-AAFE8177CCB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56675F-CAA7-0C3B-E5F5-C94FA462D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849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ADFB7C72-27C5-4AC7-8E66-9613A67D88C7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3/7</a:t>
            </a:r>
          </a:p>
        </p:txBody>
      </p:sp>
      <p:graphicFrame>
        <p:nvGraphicFramePr>
          <p:cNvPr id="4" name="Taulukko 6">
            <a:extLst>
              <a:ext uri="{FF2B5EF4-FFF2-40B4-BE49-F238E27FC236}">
                <a16:creationId xmlns:a16="http://schemas.microsoft.com/office/drawing/2014/main" id="{856D0A0E-3BCD-E17D-C325-F3A63487C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230094"/>
              </p:ext>
            </p:extLst>
          </p:nvPr>
        </p:nvGraphicFramePr>
        <p:xfrm>
          <a:off x="719328" y="1423016"/>
          <a:ext cx="10515600" cy="5130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76146">
                  <a:extLst>
                    <a:ext uri="{9D8B030D-6E8A-4147-A177-3AD203B41FA5}">
                      <a16:colId xmlns:a16="http://schemas.microsoft.com/office/drawing/2014/main" val="2370609365"/>
                    </a:ext>
                  </a:extLst>
                </a:gridCol>
                <a:gridCol w="2339454">
                  <a:extLst>
                    <a:ext uri="{9D8B030D-6E8A-4147-A177-3AD203B41FA5}">
                      <a16:colId xmlns:a16="http://schemas.microsoft.com/office/drawing/2014/main" val="1573394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Käyttötarkoitusluokkien raja-arvot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E-luvun raja-arvo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[</a:t>
                      </a:r>
                      <a:r>
                        <a:rPr lang="fi-FI" sz="1800" dirty="0" err="1"/>
                        <a:t>kWh</a:t>
                      </a:r>
                      <a:r>
                        <a:rPr lang="fi-FI" sz="1800" baseline="-25000" dirty="0" err="1"/>
                        <a:t>E</a:t>
                      </a:r>
                      <a:r>
                        <a:rPr lang="fi-FI" sz="1800" dirty="0"/>
                        <a:t>/(m²a)]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04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i-FI" sz="1800" b="1" dirty="0"/>
                        <a:t>Luokka 1: </a:t>
                      </a:r>
                      <a:r>
                        <a:rPr lang="fi-FI" sz="1800" dirty="0"/>
                        <a:t>Pienet asuinrakennukset</a:t>
                      </a:r>
                    </a:p>
                    <a:p>
                      <a:pPr marL="514350" indent="-514350">
                        <a:buFont typeface="+mj-lt"/>
                        <a:buAutoNum type="alphaLcParenR"/>
                      </a:pPr>
                      <a:r>
                        <a:rPr lang="fi-FI" sz="1800" dirty="0"/>
                        <a:t>Erillinen pientalo ja ketjutalon osana oleva rakennus, joiden lämmitetty nettoala (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r>
                        <a:rPr lang="fi-FI" sz="1800" dirty="0"/>
                        <a:t>) on 50–150 m²</a:t>
                      </a:r>
                    </a:p>
                    <a:p>
                      <a:pPr marL="514350" indent="-514350">
                        <a:buFont typeface="+mj-lt"/>
                        <a:buAutoNum type="alphaLcParenR"/>
                      </a:pPr>
                      <a:r>
                        <a:rPr lang="fi-FI" sz="1800" dirty="0"/>
                        <a:t>Erillinen pientalo ja ketjutalon osana oleva rakennus, joiden lämmitetty nettoala (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r>
                        <a:rPr lang="fi-FI" sz="1800" dirty="0"/>
                        <a:t>) on enemmän kuin 150 m² kuitenkin enintään 600 m²</a:t>
                      </a:r>
                    </a:p>
                    <a:p>
                      <a:pPr marL="514350" indent="-514350">
                        <a:buFont typeface="+mj-lt"/>
                        <a:buAutoNum type="alphaLcParenR"/>
                      </a:pPr>
                      <a:r>
                        <a:rPr lang="fi-FI" sz="1800" dirty="0"/>
                        <a:t>Erillinen pientalo ja ketjutalon osana oleva rakennus, joiden lämmitetty nettoala (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r>
                        <a:rPr lang="fi-FI" sz="1800" dirty="0"/>
                        <a:t>) on enemmän kuin 600 m²</a:t>
                      </a:r>
                    </a:p>
                    <a:p>
                      <a:pPr marL="514350" indent="-514350">
                        <a:buFont typeface="+mj-lt"/>
                        <a:buAutoNum type="alphaLcParenR"/>
                      </a:pPr>
                      <a:r>
                        <a:rPr lang="fi-FI" sz="1800" dirty="0"/>
                        <a:t>Rivitalo ja asuinkerrostalo, jossa on asuinkerroksia enintään kahdessa kerroksessa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8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200-0,6 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endParaRPr lang="fi-FI" sz="1800" baseline="-250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800" dirty="0"/>
                    </a:p>
                    <a:p>
                      <a:pPr marL="0" indent="0" algn="ctr">
                        <a:buNone/>
                      </a:pPr>
                      <a:r>
                        <a:rPr lang="fi-FI" sz="1800" dirty="0"/>
                        <a:t>200-0,6 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endParaRPr lang="fi-FI" sz="1800" baseline="-250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8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92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8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8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2:</a:t>
                      </a:r>
                      <a:r>
                        <a:rPr lang="fi-FI" dirty="0"/>
                        <a:t> </a:t>
                      </a:r>
                      <a:r>
                        <a:rPr lang="fi-FI" sz="1800" dirty="0"/>
                        <a:t>Asuinkerrostalo, jossa on asuinkerroksia vähintään kolmessa kerroksessa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90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70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3:</a:t>
                      </a:r>
                      <a:r>
                        <a:rPr lang="fi-FI" dirty="0"/>
                        <a:t> Toimistorakennus, terveyskeskus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9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4: </a:t>
                      </a:r>
                      <a:r>
                        <a:rPr lang="fi-FI" dirty="0"/>
                        <a:t>Liikerakennus, tavaratalo, kauppakeskus, myymälärakennus lukuun ottamatta päivittäistavarakaupan alle 2000 m² yksikköä, myymälähalli, teatteri, ooppera-, konsertti- ja kongressitalo, elokuvateatteri, kirjasto, arkisto, museo, taidegalleria, näyttelyhalli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855420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914120E-66C6-EB9E-7D3D-59CEF0ED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9419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7624" cy="4351338"/>
          </a:xfrm>
        </p:spPr>
        <p:txBody>
          <a:bodyPr>
            <a:noAutofit/>
          </a:bodyPr>
          <a:lstStyle/>
          <a:p>
            <a:r>
              <a:rPr lang="fi-FI" dirty="0"/>
              <a:t>E-luku lasketaan määräyksissä annetuilla lähtöarvoilla, eikä niitä yleensä saa muuttaa (Joitakin arvoja voi kuitenkin muuttaa). </a:t>
            </a:r>
          </a:p>
          <a:p>
            <a:r>
              <a:rPr lang="fi-FI" dirty="0"/>
              <a:t>E-luvun laskennassa käytettävää valaistustehoa voidaan pienentää, jos siitä esitetään erillinen selvitys. </a:t>
            </a:r>
          </a:p>
          <a:p>
            <a:r>
              <a:rPr lang="fi-FI" dirty="0"/>
              <a:t>Valaistustasovaatimukset on kuitenkin täytettävä. </a:t>
            </a:r>
          </a:p>
          <a:p>
            <a:r>
              <a:rPr lang="fi-FI" dirty="0"/>
              <a:t>Muut muutettavat lähtötiedot liittyvät lämmöneristykseen, tiiviyteen ja ilmanvaihdon lämmöntalteenottoon, jotka ovat olleet jo vuosia määräyksissä mukana. </a:t>
            </a:r>
          </a:p>
          <a:p>
            <a:r>
              <a:rPr lang="fi-FI" dirty="0"/>
              <a:t>Lämmitysmuodon muuttamisella on suurimmat vaikutukset E-lukuun.).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A99D822C-C86C-4593-B287-012C9C57762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67E780-0936-B75C-3EEA-3585D09A5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5751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E-luku on vertailuluku, joka lasketaan Helsingin uusilla säätiedoilla, vaikka rakennus sijaitsisi Lapissa. </a:t>
            </a:r>
          </a:p>
          <a:p>
            <a:r>
              <a:rPr lang="fi-FI" dirty="0"/>
              <a:t>Uuden sään mukaan Helsingissä ei ole talvella kylmempää kuin -20 °C.</a:t>
            </a:r>
          </a:p>
          <a:p>
            <a:r>
              <a:rPr lang="fi-FI" dirty="0"/>
              <a:t>Jos kylmempiä talvia tulee, voi energiankulutus nousta merkittävästi lasketusta. </a:t>
            </a:r>
          </a:p>
          <a:p>
            <a:r>
              <a:rPr lang="fi-FI" dirty="0"/>
              <a:t>Tämä johtuu siitä, että leudommilla keleillä rakennukset lämpiävät suurelta osin lämpökuormillaan (laitteista, ihmisistä, auringosta).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43D3FBF5-9F20-4652-8451-4A69DA21D56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C41D7D-0363-F2F7-50C3-1685475CE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28718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Lämmöntalteenotto jätevedestä perustuu termodynamiikan toiseen pääsääntöön. </a:t>
            </a:r>
          </a:p>
          <a:p>
            <a:r>
              <a:rPr lang="fi-FI" dirty="0"/>
              <a:t>Toisen pääsäännön mukaan lämpöenergia siirtyy aina korkeammasta lämpötilasta matalampaan lämpötilaan. </a:t>
            </a:r>
          </a:p>
          <a:p>
            <a:r>
              <a:rPr lang="fi-FI" dirty="0"/>
              <a:t>Tämä toimii lämmöntalteenoton perustana, jonka avulla suunnitellaan ja asennetaan lämmöntalteenottolaitteisto taloudellisesti kannattaviin kohteisiin. </a:t>
            </a:r>
          </a:p>
          <a:p>
            <a:r>
              <a:rPr lang="fi-FI" dirty="0"/>
              <a:t>Prosesseissa syntyviä ylijäämälämpöjä hyödyntämällä saavutetaan huomattavia energiasäästöjä.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3022444C-AAD3-4677-A2E9-2B0330C39CCB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860703A-7F1C-4636-88C4-DBFB1E61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34813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928" y="1825625"/>
            <a:ext cx="53145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Lämpimän käyttöveden suhteellinen osuus:</a:t>
            </a:r>
          </a:p>
          <a:p>
            <a:r>
              <a:rPr lang="fi-FI" dirty="0"/>
              <a:t>15-25 % vanhoissa kiinteistöissä</a:t>
            </a:r>
          </a:p>
          <a:p>
            <a:r>
              <a:rPr lang="fi-FI" dirty="0"/>
              <a:t>25-35 % nykyrakennuksissa</a:t>
            </a:r>
          </a:p>
          <a:p>
            <a:r>
              <a:rPr lang="fi-FI" dirty="0"/>
              <a:t>Yli 50 % 0-energiarakennuksissa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83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73552-B9AD-496A-A6DD-EBCF90E7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68" y="1426654"/>
            <a:ext cx="5410200" cy="4943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E24AA6B8-CE32-48C2-94A3-4E9E347173C2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12C4717-2CB1-3481-37C1-09E92C9E0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71318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591" y="1825625"/>
            <a:ext cx="56778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Viemäriin johdetun jäteveden:</a:t>
            </a:r>
          </a:p>
          <a:p>
            <a:r>
              <a:rPr lang="fi-FI" dirty="0"/>
              <a:t>keskikulutus Suomessa 155 l/vrk/hlö</a:t>
            </a:r>
          </a:p>
          <a:p>
            <a:r>
              <a:rPr lang="fi-FI" dirty="0"/>
              <a:t>keskilämpötila 26 °C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84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54CCC-A5E1-4FEA-A7A6-B00AAFE6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10" y="1506525"/>
            <a:ext cx="5137506" cy="3844949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991B1746-83D0-46AE-84BD-8BFC1095747B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FE1E98-CDE1-752E-5E26-90493BA68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5725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Suomessa käytössä olevia lämmöntalteenottojärjestelmiä on mm.</a:t>
            </a:r>
          </a:p>
          <a:p>
            <a:r>
              <a:rPr lang="fi-FI" dirty="0"/>
              <a:t> </a:t>
            </a:r>
            <a:r>
              <a:rPr lang="fi-FI" dirty="0" err="1"/>
              <a:t>Heatex</a:t>
            </a:r>
            <a:r>
              <a:rPr lang="fi-FI" dirty="0"/>
              <a:t>-lämmöntalteenottokaivo</a:t>
            </a:r>
          </a:p>
          <a:p>
            <a:r>
              <a:rPr lang="fi-FI" dirty="0"/>
              <a:t>OSO ES</a:t>
            </a:r>
          </a:p>
          <a:p>
            <a:r>
              <a:rPr lang="fi-FI" dirty="0" err="1"/>
              <a:t>Ensavetec</a:t>
            </a:r>
            <a:endParaRPr lang="fi-FI" dirty="0"/>
          </a:p>
          <a:p>
            <a:r>
              <a:rPr lang="fi-FI" dirty="0" err="1"/>
              <a:t>Wavin</a:t>
            </a:r>
            <a:r>
              <a:rPr lang="fi-FI" dirty="0"/>
              <a:t> Finland Oy:n lämmöntalteenottokeskus</a:t>
            </a:r>
          </a:p>
          <a:p>
            <a:r>
              <a:rPr lang="fi-FI" dirty="0" err="1"/>
              <a:t>Ecowec</a:t>
            </a:r>
            <a:r>
              <a:rPr lang="fi-FI" dirty="0"/>
              <a:t>-hybridivaihdin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6D4C3F0-CD32-4F51-A0F4-AF8698E044EA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A6E79C9-4D15-25B5-DF11-C4986CDD5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20031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Näistä järjestelmistä </a:t>
            </a:r>
          </a:p>
          <a:p>
            <a:r>
              <a:rPr lang="fi-FI" sz="2600" dirty="0" err="1"/>
              <a:t>Heatex</a:t>
            </a:r>
            <a:r>
              <a:rPr lang="fi-FI" sz="2600" dirty="0"/>
              <a:t> ja </a:t>
            </a:r>
            <a:r>
              <a:rPr lang="fi-FI" sz="2600" dirty="0" err="1"/>
              <a:t>Ensavetec</a:t>
            </a:r>
            <a:r>
              <a:rPr lang="fi-FI" sz="2600" dirty="0"/>
              <a:t> ovat tarkoitettu suihkuveden lämmöntalteenotolle. </a:t>
            </a:r>
          </a:p>
          <a:p>
            <a:r>
              <a:rPr lang="fi-FI" sz="2600" dirty="0"/>
              <a:t>OSO ES on harmaan jäteveden lämmöntalteenottoyksikkö, joka soveltuu parhaiten pienempiin asuinrakennuksiin. </a:t>
            </a:r>
          </a:p>
          <a:p>
            <a:r>
              <a:rPr lang="fi-FI" sz="2600" dirty="0" err="1"/>
              <a:t>Wavin</a:t>
            </a:r>
            <a:r>
              <a:rPr lang="fi-FI" sz="2600" dirty="0"/>
              <a:t> lämmöntalteenottokeskus on tarkoitettu harmaalle jätevedelle.</a:t>
            </a:r>
          </a:p>
          <a:p>
            <a:pPr marL="0" indent="0">
              <a:buNone/>
            </a:pPr>
            <a:r>
              <a:rPr lang="fi-FI" dirty="0"/>
              <a:t>OSO ES ja </a:t>
            </a:r>
            <a:r>
              <a:rPr lang="fi-FI" dirty="0" err="1"/>
              <a:t>Wavin</a:t>
            </a:r>
            <a:r>
              <a:rPr lang="fi-FI" dirty="0"/>
              <a:t> lämmöntalteenottokeskus tulisi viemäröidä kaksoisviemäröinnillä paremman lämmöntalteenoton hyötysuhteen vuoksi.</a:t>
            </a:r>
          </a:p>
          <a:p>
            <a:pPr marL="0" indent="0">
              <a:buNone/>
            </a:pPr>
            <a:r>
              <a:rPr lang="fi-FI" dirty="0"/>
              <a:t>Musta jätevesi likaa lämmönsiirtopinnat ja järjestelmät vaativat enemmän puhdistusta ja huoltotoimia.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313F057A-BAF2-48E3-B69E-5658B46EF5E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7761D95-0538-358E-4286-0A310E547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3748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err="1"/>
              <a:t>Ecowec</a:t>
            </a:r>
            <a:r>
              <a:rPr lang="fi-FI" dirty="0"/>
              <a:t>-hybridivaihdin pystyy ottamaan lämpöä talteen myös mustasta jätevedestä ja soveltuu kohteisiin, joissa on sekaviemäröinti. </a:t>
            </a:r>
          </a:p>
          <a:p>
            <a:pPr marL="0" indent="0">
              <a:buNone/>
            </a:pPr>
            <a:r>
              <a:rPr lang="fi-FI" dirty="0" err="1"/>
              <a:t>Wavin</a:t>
            </a:r>
            <a:r>
              <a:rPr lang="fi-FI" dirty="0"/>
              <a:t> lämmöntalteenottokeskus ja </a:t>
            </a:r>
            <a:r>
              <a:rPr lang="fi-FI" dirty="0" err="1"/>
              <a:t>Ecowec</a:t>
            </a:r>
            <a:r>
              <a:rPr lang="fi-FI" dirty="0"/>
              <a:t>-hybridivaihdin ovat käytössä asuinkerrostaloissa, mutta soveltuvat myös kiinteistöihin, jotka tuottavat enemmän jätevettä.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6A3B833D-209F-4AD9-B7AD-BFA24CFAC41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27E7EA2-76BD-3DC9-46A4-C1FFC8408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066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ADFB7C72-27C5-4AC7-8E66-9613A67D88C7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3/7</a:t>
            </a:r>
          </a:p>
        </p:txBody>
      </p:sp>
      <p:graphicFrame>
        <p:nvGraphicFramePr>
          <p:cNvPr id="4" name="Taulukko 6">
            <a:extLst>
              <a:ext uri="{FF2B5EF4-FFF2-40B4-BE49-F238E27FC236}">
                <a16:creationId xmlns:a16="http://schemas.microsoft.com/office/drawing/2014/main" id="{856D0A0E-3BCD-E17D-C325-F3A63487C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205861"/>
              </p:ext>
            </p:extLst>
          </p:nvPr>
        </p:nvGraphicFramePr>
        <p:xfrm>
          <a:off x="838200" y="1825625"/>
          <a:ext cx="10515600" cy="42214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76146">
                  <a:extLst>
                    <a:ext uri="{9D8B030D-6E8A-4147-A177-3AD203B41FA5}">
                      <a16:colId xmlns:a16="http://schemas.microsoft.com/office/drawing/2014/main" val="2370609365"/>
                    </a:ext>
                  </a:extLst>
                </a:gridCol>
                <a:gridCol w="2339454">
                  <a:extLst>
                    <a:ext uri="{9D8B030D-6E8A-4147-A177-3AD203B41FA5}">
                      <a16:colId xmlns:a16="http://schemas.microsoft.com/office/drawing/2014/main" val="1573394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Käyttötarkoitusluokkien raja-arvot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E-luvun raja-arvo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[</a:t>
                      </a:r>
                      <a:r>
                        <a:rPr lang="fi-FI" sz="1800" dirty="0" err="1"/>
                        <a:t>kWh</a:t>
                      </a:r>
                      <a:r>
                        <a:rPr lang="fi-FI" sz="1800" baseline="-25000" dirty="0" err="1"/>
                        <a:t>E</a:t>
                      </a:r>
                      <a:r>
                        <a:rPr lang="fi-FI" sz="1800" dirty="0"/>
                        <a:t>/(m²a)]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04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i-FI" b="1" dirty="0"/>
                        <a:t>Luokka 4: </a:t>
                      </a:r>
                      <a:r>
                        <a:rPr lang="fi-FI" dirty="0"/>
                        <a:t>Liikerakennus, tavaratalo, kauppakeskus, myymälärakennus lukuun ottamatta päivittäistavarakaupan alle 2000 m² yksikköä, myymälähalli, teatteri, ooppera-, konsertti- ja kongressitalo, elokuvateatteri, kirjasto, arkisto, museo, taidegalleria, näyttelyhalli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8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5:</a:t>
                      </a:r>
                      <a:r>
                        <a:rPr lang="fi-FI" dirty="0"/>
                        <a:t> Majoitusliikerakennus, hotelli, asuntola, palvelutalo, vanhainkoti, hoitolaitos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70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6:</a:t>
                      </a:r>
                      <a:r>
                        <a:rPr lang="fi-FI" dirty="0"/>
                        <a:t> Opetusrakennus ja päiväkoti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100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9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7: </a:t>
                      </a:r>
                      <a:r>
                        <a:rPr lang="fi-FI" dirty="0"/>
                        <a:t>Liikuntahalli, lukuun ottamatta uimahallia ja jäähallia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85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8: </a:t>
                      </a:r>
                      <a:r>
                        <a:rPr lang="fi-FI" dirty="0"/>
                        <a:t>Sairaala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49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9: </a:t>
                      </a:r>
                      <a:r>
                        <a:rPr lang="fi-FI" dirty="0"/>
                        <a:t>Muu rakennus, varastorakennus, liikenteen rakennus, uima-halli, jäähalli, päivittäistavarakaupan alle 2000 m² yksikkö, siirto kelpoinen rakennus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ei raja-arvoa</a:t>
                      </a:r>
                    </a:p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77532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ABBB945-6445-9233-3506-E411EB2E1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9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c4a72-1b4b-43b0-bb60-4ad32f90e189">
      <Terms xmlns="http://schemas.microsoft.com/office/infopath/2007/PartnerControls"/>
    </lcf76f155ced4ddcb4097134ff3c332f>
    <TaxCatchAll xmlns="e00a1533-1aa1-4209-87b8-e054fc7c4b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4A5AC9-4505-4FF5-85BF-CE9949AC7C9A}"/>
</file>

<file path=customXml/itemProps2.xml><?xml version="1.0" encoding="utf-8"?>
<ds:datastoreItem xmlns:ds="http://schemas.openxmlformats.org/officeDocument/2006/customXml" ds:itemID="{BEE05F82-0E33-4891-B5A1-A24B4B33382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93e2402c-36e9-4cdd-8de8-0cb185c44ca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4624</Words>
  <Application>Microsoft Office PowerPoint</Application>
  <PresentationFormat>Laajakuva</PresentationFormat>
  <Paragraphs>716</Paragraphs>
  <Slides>87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87</vt:i4>
      </vt:variant>
    </vt:vector>
  </HeadingPairs>
  <TitlesOfParts>
    <vt:vector size="94" baseType="lpstr">
      <vt:lpstr>Arial</vt:lpstr>
      <vt:lpstr>Calibri</vt:lpstr>
      <vt:lpstr>Calibri Light</vt:lpstr>
      <vt:lpstr>Symbol</vt:lpstr>
      <vt:lpstr>Office-teema</vt:lpstr>
      <vt:lpstr>Equation.DSMT4</vt:lpstr>
      <vt:lpstr>Equation</vt:lpstr>
      <vt:lpstr>Teollinen puurakentaminen</vt:lpstr>
      <vt:lpstr>PowerPoint-esitys</vt:lpstr>
      <vt:lpstr>Rakennusfysiikka</vt:lpstr>
      <vt:lpstr>PowerPoint-esitys</vt:lpstr>
      <vt:lpstr>Lämpötekniikka</vt:lpstr>
      <vt:lpstr>Rakennuksen energiatehokkuus</vt:lpstr>
      <vt:lpstr>Rakennuksen energiatehokkuus</vt:lpstr>
      <vt:lpstr>Rakennuksen energiatehokkuus</vt:lpstr>
      <vt:lpstr>Rakennuksen energiatehokkuus</vt:lpstr>
      <vt:lpstr>Rakennuksen energiatehokkuus</vt:lpstr>
      <vt:lpstr>Rakennuksen energiatehokkuus</vt:lpstr>
      <vt:lpstr>Rakennuksen energiatodistus</vt:lpstr>
      <vt:lpstr>Rakennuksen energiatodistuslaki (50/2013)</vt:lpstr>
      <vt:lpstr>Rakennuksen energiatodistuslaki (50/2013)</vt:lpstr>
      <vt:lpstr>Rakennuksen energiatodistuslaki (50/2013)</vt:lpstr>
      <vt:lpstr>E-luvun määrittämiseen tarvittavat tekijät</vt:lpstr>
      <vt:lpstr>Ilmatiiviyden merkitys energiatehokkuuteen</vt:lpstr>
      <vt:lpstr>Ilmatiiviyden merkitys energiatehokkuuteen</vt:lpstr>
      <vt:lpstr>Ilmatiiviyden merkitys energiatehokkuuteen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U-arvon määrittäminen</vt:lpstr>
      <vt:lpstr>U-arvon määrittäminen</vt:lpstr>
      <vt:lpstr>U-arvon määrittäminen</vt:lpstr>
      <vt:lpstr>U-arvon määrittäminen</vt:lpstr>
      <vt:lpstr>U-arvon vertailuarvot (1010/2017)</vt:lpstr>
      <vt:lpstr>U-arvon vertailuarvot (1010/2017)</vt:lpstr>
      <vt:lpstr>U-arvon vertailuarvot (1010/2017)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Sisä- ja ulkopuolinen pintavastus Rsi ja Rse</vt:lpstr>
      <vt:lpstr>Sisä- ja ulkopuolinen pintavastus Rsi ja Rse</vt:lpstr>
      <vt:lpstr>Sisä- ja ulkopuolinen pintavastus Rsi ja Rse</vt:lpstr>
      <vt:lpstr>Sisä- ja ulkopuolinen pintavastus Rsi ja Rse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Lämpötilojen laskeminen rakenteissa</vt:lpstr>
      <vt:lpstr>Lämpötilojen laskeminen rakenteissa</vt:lpstr>
      <vt:lpstr>Lämpötilojen laskeminen rakenteissa</vt:lpstr>
      <vt:lpstr>Lämpötilojen laskeminen rakenteissa</vt:lpstr>
      <vt:lpstr>Lämpötilojen laskeminen rakenteissa</vt:lpstr>
      <vt:lpstr>Lämpötilojen laskeminen rakenteissa</vt:lpstr>
      <vt:lpstr>Lämpötilojen laskeminen rakenteissa</vt:lpstr>
      <vt:lpstr>Talotekniikan merkitys E-lukuun</vt:lpstr>
      <vt:lpstr>Talotekniikan merkitys E-lukuun</vt:lpstr>
      <vt:lpstr>Talotekniikan merkitys E-lukuun</vt:lpstr>
      <vt:lpstr>Talotekniikan merkitys E-lukuun</vt:lpstr>
      <vt:lpstr>Talotekniikan merkitys E-lukuun</vt:lpstr>
      <vt:lpstr>Talotekniikan merkitys E-lukuun</vt:lpstr>
      <vt:lpstr>Jäteveden lämmöntalteenotto</vt:lpstr>
      <vt:lpstr>Jäteveden lämmöntalteenotto</vt:lpstr>
      <vt:lpstr>Jäteveden lämmöntalteenotto</vt:lpstr>
      <vt:lpstr>Jäteveden lämmöntalteenotto</vt:lpstr>
      <vt:lpstr>Jäteveden lämmöntalteenotto</vt:lpstr>
      <vt:lpstr>Jäteveden lämmöntalteenotto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55</cp:revision>
  <dcterms:created xsi:type="dcterms:W3CDTF">2021-05-03T10:20:21Z</dcterms:created>
  <dcterms:modified xsi:type="dcterms:W3CDTF">2022-06-20T12:22:23Z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