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0"/>
  </p:notesMasterIdLst>
  <p:handoutMasterIdLst>
    <p:handoutMasterId r:id="rId181"/>
  </p:handoutMasterIdLst>
  <p:sldIdLst>
    <p:sldId id="613" r:id="rId5"/>
    <p:sldId id="614" r:id="rId6"/>
    <p:sldId id="276" r:id="rId7"/>
    <p:sldId id="292" r:id="rId8"/>
    <p:sldId id="406" r:id="rId9"/>
    <p:sldId id="404" r:id="rId10"/>
    <p:sldId id="407" r:id="rId11"/>
    <p:sldId id="408" r:id="rId12"/>
    <p:sldId id="409" r:id="rId13"/>
    <p:sldId id="411" r:id="rId14"/>
    <p:sldId id="412" r:id="rId15"/>
    <p:sldId id="416" r:id="rId16"/>
    <p:sldId id="417" r:id="rId17"/>
    <p:sldId id="413" r:id="rId18"/>
    <p:sldId id="414" r:id="rId19"/>
    <p:sldId id="419" r:id="rId20"/>
    <p:sldId id="418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612" r:id="rId29"/>
    <p:sldId id="430" r:id="rId30"/>
    <p:sldId id="431" r:id="rId31"/>
    <p:sldId id="434" r:id="rId32"/>
    <p:sldId id="433" r:id="rId33"/>
    <p:sldId id="435" r:id="rId34"/>
    <p:sldId id="436" r:id="rId35"/>
    <p:sldId id="437" r:id="rId36"/>
    <p:sldId id="438" r:id="rId37"/>
    <p:sldId id="439" r:id="rId38"/>
    <p:sldId id="441" r:id="rId39"/>
    <p:sldId id="442" r:id="rId40"/>
    <p:sldId id="443" r:id="rId41"/>
    <p:sldId id="444" r:id="rId42"/>
    <p:sldId id="445" r:id="rId43"/>
    <p:sldId id="447" r:id="rId44"/>
    <p:sldId id="449" r:id="rId45"/>
    <p:sldId id="450" r:id="rId46"/>
    <p:sldId id="451" r:id="rId47"/>
    <p:sldId id="453" r:id="rId48"/>
    <p:sldId id="452" r:id="rId49"/>
    <p:sldId id="454" r:id="rId50"/>
    <p:sldId id="455" r:id="rId51"/>
    <p:sldId id="456" r:id="rId52"/>
    <p:sldId id="556" r:id="rId53"/>
    <p:sldId id="460" r:id="rId54"/>
    <p:sldId id="551" r:id="rId55"/>
    <p:sldId id="552" r:id="rId56"/>
    <p:sldId id="553" r:id="rId57"/>
    <p:sldId id="458" r:id="rId58"/>
    <p:sldId id="554" r:id="rId59"/>
    <p:sldId id="459" r:id="rId60"/>
    <p:sldId id="457" r:id="rId61"/>
    <p:sldId id="461" r:id="rId62"/>
    <p:sldId id="462" r:id="rId63"/>
    <p:sldId id="463" r:id="rId64"/>
    <p:sldId id="464" r:id="rId65"/>
    <p:sldId id="465" r:id="rId66"/>
    <p:sldId id="466" r:id="rId67"/>
    <p:sldId id="467" r:id="rId68"/>
    <p:sldId id="468" r:id="rId69"/>
    <p:sldId id="469" r:id="rId70"/>
    <p:sldId id="471" r:id="rId71"/>
    <p:sldId id="609" r:id="rId72"/>
    <p:sldId id="610" r:id="rId73"/>
    <p:sldId id="611" r:id="rId74"/>
    <p:sldId id="470" r:id="rId75"/>
    <p:sldId id="482" r:id="rId76"/>
    <p:sldId id="474" r:id="rId77"/>
    <p:sldId id="483" r:id="rId78"/>
    <p:sldId id="475" r:id="rId79"/>
    <p:sldId id="484" r:id="rId80"/>
    <p:sldId id="476" r:id="rId81"/>
    <p:sldId id="485" r:id="rId82"/>
    <p:sldId id="477" r:id="rId83"/>
    <p:sldId id="478" r:id="rId84"/>
    <p:sldId id="486" r:id="rId85"/>
    <p:sldId id="479" r:id="rId86"/>
    <p:sldId id="480" r:id="rId87"/>
    <p:sldId id="487" r:id="rId88"/>
    <p:sldId id="481" r:id="rId89"/>
    <p:sldId id="488" r:id="rId90"/>
    <p:sldId id="489" r:id="rId91"/>
    <p:sldId id="490" r:id="rId92"/>
    <p:sldId id="491" r:id="rId93"/>
    <p:sldId id="492" r:id="rId94"/>
    <p:sldId id="493" r:id="rId95"/>
    <p:sldId id="494" r:id="rId96"/>
    <p:sldId id="495" r:id="rId97"/>
    <p:sldId id="496" r:id="rId98"/>
    <p:sldId id="497" r:id="rId99"/>
    <p:sldId id="498" r:id="rId100"/>
    <p:sldId id="500" r:id="rId101"/>
    <p:sldId id="501" r:id="rId102"/>
    <p:sldId id="502" r:id="rId103"/>
    <p:sldId id="503" r:id="rId104"/>
    <p:sldId id="536" r:id="rId105"/>
    <p:sldId id="537" r:id="rId106"/>
    <p:sldId id="506" r:id="rId107"/>
    <p:sldId id="516" r:id="rId108"/>
    <p:sldId id="507" r:id="rId109"/>
    <p:sldId id="517" r:id="rId110"/>
    <p:sldId id="518" r:id="rId111"/>
    <p:sldId id="519" r:id="rId112"/>
    <p:sldId id="520" r:id="rId113"/>
    <p:sldId id="521" r:id="rId114"/>
    <p:sldId id="522" r:id="rId115"/>
    <p:sldId id="523" r:id="rId116"/>
    <p:sldId id="524" r:id="rId117"/>
    <p:sldId id="525" r:id="rId118"/>
    <p:sldId id="526" r:id="rId119"/>
    <p:sldId id="527" r:id="rId120"/>
    <p:sldId id="528" r:id="rId121"/>
    <p:sldId id="529" r:id="rId122"/>
    <p:sldId id="530" r:id="rId123"/>
    <p:sldId id="533" r:id="rId124"/>
    <p:sldId id="531" r:id="rId125"/>
    <p:sldId id="532" r:id="rId126"/>
    <p:sldId id="538" r:id="rId127"/>
    <p:sldId id="539" r:id="rId128"/>
    <p:sldId id="541" r:id="rId129"/>
    <p:sldId id="543" r:id="rId130"/>
    <p:sldId id="545" r:id="rId131"/>
    <p:sldId id="546" r:id="rId132"/>
    <p:sldId id="547" r:id="rId133"/>
    <p:sldId id="549" r:id="rId134"/>
    <p:sldId id="550" r:id="rId135"/>
    <p:sldId id="557" r:id="rId136"/>
    <p:sldId id="558" r:id="rId137"/>
    <p:sldId id="559" r:id="rId138"/>
    <p:sldId id="560" r:id="rId139"/>
    <p:sldId id="561" r:id="rId140"/>
    <p:sldId id="565" r:id="rId141"/>
    <p:sldId id="566" r:id="rId142"/>
    <p:sldId id="570" r:id="rId143"/>
    <p:sldId id="571" r:id="rId144"/>
    <p:sldId id="569" r:id="rId145"/>
    <p:sldId id="563" r:id="rId146"/>
    <p:sldId id="564" r:id="rId147"/>
    <p:sldId id="567" r:id="rId148"/>
    <p:sldId id="572" r:id="rId149"/>
    <p:sldId id="573" r:id="rId150"/>
    <p:sldId id="574" r:id="rId151"/>
    <p:sldId id="575" r:id="rId152"/>
    <p:sldId id="576" r:id="rId153"/>
    <p:sldId id="577" r:id="rId154"/>
    <p:sldId id="578" r:id="rId155"/>
    <p:sldId id="580" r:id="rId156"/>
    <p:sldId id="581" r:id="rId157"/>
    <p:sldId id="582" r:id="rId158"/>
    <p:sldId id="583" r:id="rId159"/>
    <p:sldId id="584" r:id="rId160"/>
    <p:sldId id="585" r:id="rId161"/>
    <p:sldId id="586" r:id="rId162"/>
    <p:sldId id="587" r:id="rId163"/>
    <p:sldId id="589" r:id="rId164"/>
    <p:sldId id="590" r:id="rId165"/>
    <p:sldId id="591" r:id="rId166"/>
    <p:sldId id="592" r:id="rId167"/>
    <p:sldId id="594" r:id="rId168"/>
    <p:sldId id="597" r:id="rId169"/>
    <p:sldId id="598" r:id="rId170"/>
    <p:sldId id="599" r:id="rId171"/>
    <p:sldId id="600" r:id="rId172"/>
    <p:sldId id="601" r:id="rId173"/>
    <p:sldId id="602" r:id="rId174"/>
    <p:sldId id="608" r:id="rId175"/>
    <p:sldId id="603" r:id="rId176"/>
    <p:sldId id="604" r:id="rId177"/>
    <p:sldId id="606" r:id="rId178"/>
    <p:sldId id="605" r:id="rId179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684A7-121B-43DE-8CF5-2EEE076BE549}" v="3" dt="2022-06-20T12:23:33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presProps" Target="presProps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notesMaster" Target="notesMasters/notesMaster1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microsoft.com/office/2016/11/relationships/changesInfo" Target="changesInfos/changesInfo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microsoft.com/office/2015/10/relationships/revisionInfo" Target="revisionInfo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650684A7-121B-43DE-8CF5-2EEE076BE549}"/>
    <pc:docChg chg="custSel addSld delSld modSld sldOrd">
      <pc:chgData name="Hilppa Iittiläinen" userId="f7572432-e0f1-4abb-81ed-7836843e2f2b" providerId="ADAL" clId="{650684A7-121B-43DE-8CF5-2EEE076BE549}" dt="2022-06-20T12:23:51.219" v="197" actId="27636"/>
      <pc:docMkLst>
        <pc:docMk/>
      </pc:docMkLst>
      <pc:sldChg chg="modSp add mod">
        <pc:chgData name="Hilppa Iittiläinen" userId="f7572432-e0f1-4abb-81ed-7836843e2f2b" providerId="ADAL" clId="{650684A7-121B-43DE-8CF5-2EEE076BE549}" dt="2022-06-16T11:00:20.671" v="191"/>
        <pc:sldMkLst>
          <pc:docMk/>
          <pc:sldMk cId="0" sldId="276"/>
        </pc:sldMkLst>
        <pc:spChg chg="mod">
          <ac:chgData name="Hilppa Iittiläinen" userId="f7572432-e0f1-4abb-81ed-7836843e2f2b" providerId="ADAL" clId="{650684A7-121B-43DE-8CF5-2EEE076BE549}" dt="2022-06-16T11:00:20.671" v="191"/>
          <ac:spMkLst>
            <pc:docMk/>
            <pc:sldMk cId="0" sldId="276"/>
            <ac:spMk id="222" creationId="{00000000-0000-0000-0000-000000000000}"/>
          </ac:spMkLst>
        </pc:spChg>
      </pc:sldChg>
      <pc:sldChg chg="modSp mod ord">
        <pc:chgData name="Hilppa Iittiläinen" userId="f7572432-e0f1-4abb-81ed-7836843e2f2b" providerId="ADAL" clId="{650684A7-121B-43DE-8CF5-2EEE076BE549}" dt="2022-06-16T11:01:52.853" v="194"/>
        <pc:sldMkLst>
          <pc:docMk/>
          <pc:sldMk cId="3870382826" sldId="292"/>
        </pc:sldMkLst>
        <pc:spChg chg="mod">
          <ac:chgData name="Hilppa Iittiläinen" userId="f7572432-e0f1-4abb-81ed-7836843e2f2b" providerId="ADAL" clId="{650684A7-121B-43DE-8CF5-2EEE076BE549}" dt="2022-06-13T10:22:31.705" v="47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650684A7-121B-43DE-8CF5-2EEE076BE549}" dt="2022-06-13T10:23:21.473" v="83" actId="403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650684A7-121B-43DE-8CF5-2EEE076BE549}" dt="2022-06-13T10:23:23.747" v="84" actId="404"/>
          <ac:spMkLst>
            <pc:docMk/>
            <pc:sldMk cId="3870382826" sldId="292"/>
            <ac:spMk id="43" creationId="{DD88DD0C-A6ED-4711-904E-C56B6E4F5DD5}"/>
          </ac:spMkLst>
        </pc:spChg>
        <pc:spChg chg="mod">
          <ac:chgData name="Hilppa Iittiläinen" userId="f7572432-e0f1-4abb-81ed-7836843e2f2b" providerId="ADAL" clId="{650684A7-121B-43DE-8CF5-2EEE076BE549}" dt="2022-06-13T10:22:14.093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modSp mod">
        <pc:chgData name="Hilppa Iittiläinen" userId="f7572432-e0f1-4abb-81ed-7836843e2f2b" providerId="ADAL" clId="{650684A7-121B-43DE-8CF5-2EEE076BE549}" dt="2022-06-13T10:23:34.843" v="86" actId="20577"/>
        <pc:sldMkLst>
          <pc:docMk/>
          <pc:sldMk cId="1513376411" sldId="404"/>
        </pc:sldMkLst>
        <pc:spChg chg="mod">
          <ac:chgData name="Hilppa Iittiläinen" userId="f7572432-e0f1-4abb-81ed-7836843e2f2b" providerId="ADAL" clId="{650684A7-121B-43DE-8CF5-2EEE076BE549}" dt="2022-06-13T10:23:34.843" v="86" actId="20577"/>
          <ac:spMkLst>
            <pc:docMk/>
            <pc:sldMk cId="1513376411" sldId="404"/>
            <ac:spMk id="7" creationId="{C1F58099-9B24-4C58-826E-511BF2433727}"/>
          </ac:spMkLst>
        </pc:spChg>
      </pc:sldChg>
      <pc:sldChg chg="modSp del mod">
        <pc:chgData name="Hilppa Iittiläinen" userId="f7572432-e0f1-4abb-81ed-7836843e2f2b" providerId="ADAL" clId="{650684A7-121B-43DE-8CF5-2EEE076BE549}" dt="2022-06-16T11:00:22.660" v="192" actId="47"/>
        <pc:sldMkLst>
          <pc:docMk/>
          <pc:sldMk cId="4171083754" sldId="405"/>
        </pc:sldMkLst>
        <pc:spChg chg="mod">
          <ac:chgData name="Hilppa Iittiläinen" userId="f7572432-e0f1-4abb-81ed-7836843e2f2b" providerId="ADAL" clId="{650684A7-121B-43DE-8CF5-2EEE076BE549}" dt="2022-06-16T11:00:18.476" v="190" actId="21"/>
          <ac:spMkLst>
            <pc:docMk/>
            <pc:sldMk cId="4171083754" sldId="405"/>
            <ac:spMk id="4" creationId="{834E9640-83E1-4AC2-8C82-1860E42834CC}"/>
          </ac:spMkLst>
        </pc:spChg>
      </pc:sldChg>
      <pc:sldChg chg="modSp mod">
        <pc:chgData name="Hilppa Iittiläinen" userId="f7572432-e0f1-4abb-81ed-7836843e2f2b" providerId="ADAL" clId="{650684A7-121B-43DE-8CF5-2EEE076BE549}" dt="2022-06-13T10:23:52.313" v="88" actId="6549"/>
        <pc:sldMkLst>
          <pc:docMk/>
          <pc:sldMk cId="816261190" sldId="408"/>
        </pc:sldMkLst>
        <pc:spChg chg="mod">
          <ac:chgData name="Hilppa Iittiläinen" userId="f7572432-e0f1-4abb-81ed-7836843e2f2b" providerId="ADAL" clId="{650684A7-121B-43DE-8CF5-2EEE076BE549}" dt="2022-06-13T10:23:52.313" v="88" actId="6549"/>
          <ac:spMkLst>
            <pc:docMk/>
            <pc:sldMk cId="816261190" sldId="4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01.145" v="90" actId="20577"/>
        <pc:sldMkLst>
          <pc:docMk/>
          <pc:sldMk cId="147014703" sldId="409"/>
        </pc:sldMkLst>
        <pc:spChg chg="mod">
          <ac:chgData name="Hilppa Iittiläinen" userId="f7572432-e0f1-4abb-81ed-7836843e2f2b" providerId="ADAL" clId="{650684A7-121B-43DE-8CF5-2EEE076BE549}" dt="2022-06-13T10:24:01.145" v="90" actId="20577"/>
          <ac:spMkLst>
            <pc:docMk/>
            <pc:sldMk cId="147014703" sldId="40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11.866" v="92" actId="20577"/>
        <pc:sldMkLst>
          <pc:docMk/>
          <pc:sldMk cId="2969374842" sldId="411"/>
        </pc:sldMkLst>
        <pc:spChg chg="mod">
          <ac:chgData name="Hilppa Iittiläinen" userId="f7572432-e0f1-4abb-81ed-7836843e2f2b" providerId="ADAL" clId="{650684A7-121B-43DE-8CF5-2EEE076BE549}" dt="2022-06-13T10:24:11.866" v="92" actId="20577"/>
          <ac:spMkLst>
            <pc:docMk/>
            <pc:sldMk cId="2969374842" sldId="411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17.362" v="93" actId="20577"/>
        <pc:sldMkLst>
          <pc:docMk/>
          <pc:sldMk cId="3893229646" sldId="412"/>
        </pc:sldMkLst>
        <pc:spChg chg="mod">
          <ac:chgData name="Hilppa Iittiläinen" userId="f7572432-e0f1-4abb-81ed-7836843e2f2b" providerId="ADAL" clId="{650684A7-121B-43DE-8CF5-2EEE076BE549}" dt="2022-06-13T10:24:17.362" v="93" actId="20577"/>
          <ac:spMkLst>
            <pc:docMk/>
            <pc:sldMk cId="3893229646" sldId="412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30.250" v="94" actId="20577"/>
        <pc:sldMkLst>
          <pc:docMk/>
          <pc:sldMk cId="754468235" sldId="413"/>
        </pc:sldMkLst>
        <pc:spChg chg="mod">
          <ac:chgData name="Hilppa Iittiläinen" userId="f7572432-e0f1-4abb-81ed-7836843e2f2b" providerId="ADAL" clId="{650684A7-121B-43DE-8CF5-2EEE076BE549}" dt="2022-06-13T10:24:30.250" v="94" actId="20577"/>
          <ac:spMkLst>
            <pc:docMk/>
            <pc:sldMk cId="754468235" sldId="41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4:56.370" v="97" actId="6549"/>
        <pc:sldMkLst>
          <pc:docMk/>
          <pc:sldMk cId="2727262048" sldId="414"/>
        </pc:sldMkLst>
        <pc:spChg chg="mod">
          <ac:chgData name="Hilppa Iittiläinen" userId="f7572432-e0f1-4abb-81ed-7836843e2f2b" providerId="ADAL" clId="{650684A7-121B-43DE-8CF5-2EEE076BE549}" dt="2022-06-13T10:24:56.370" v="97" actId="6549"/>
          <ac:spMkLst>
            <pc:docMk/>
            <pc:sldMk cId="2727262048" sldId="41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14.122" v="98" actId="20577"/>
        <pc:sldMkLst>
          <pc:docMk/>
          <pc:sldMk cId="758639406" sldId="423"/>
        </pc:sldMkLst>
        <pc:spChg chg="mod">
          <ac:chgData name="Hilppa Iittiläinen" userId="f7572432-e0f1-4abb-81ed-7836843e2f2b" providerId="ADAL" clId="{650684A7-121B-43DE-8CF5-2EEE076BE549}" dt="2022-06-13T10:25:14.122" v="98" actId="20577"/>
          <ac:spMkLst>
            <pc:docMk/>
            <pc:sldMk cId="758639406" sldId="423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20T12:23:51.219" v="197" actId="27636"/>
        <pc:sldMkLst>
          <pc:docMk/>
          <pc:sldMk cId="3387555616" sldId="425"/>
        </pc:sldMkLst>
        <pc:spChg chg="mod">
          <ac:chgData name="Hilppa Iittiläinen" userId="f7572432-e0f1-4abb-81ed-7836843e2f2b" providerId="ADAL" clId="{650684A7-121B-43DE-8CF5-2EEE076BE549}" dt="2022-06-20T12:23:51.219" v="197" actId="27636"/>
          <ac:spMkLst>
            <pc:docMk/>
            <pc:sldMk cId="3387555616" sldId="42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31.898" v="104" actId="6549"/>
        <pc:sldMkLst>
          <pc:docMk/>
          <pc:sldMk cId="3551151473" sldId="426"/>
        </pc:sldMkLst>
        <pc:spChg chg="mod">
          <ac:chgData name="Hilppa Iittiläinen" userId="f7572432-e0f1-4abb-81ed-7836843e2f2b" providerId="ADAL" clId="{650684A7-121B-43DE-8CF5-2EEE076BE549}" dt="2022-06-13T10:25:31.898" v="104" actId="6549"/>
          <ac:spMkLst>
            <pc:docMk/>
            <pc:sldMk cId="3551151473" sldId="42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43.842" v="106" actId="6549"/>
        <pc:sldMkLst>
          <pc:docMk/>
          <pc:sldMk cId="4143181544" sldId="429"/>
        </pc:sldMkLst>
        <pc:spChg chg="mod">
          <ac:chgData name="Hilppa Iittiläinen" userId="f7572432-e0f1-4abb-81ed-7836843e2f2b" providerId="ADAL" clId="{650684A7-121B-43DE-8CF5-2EEE076BE549}" dt="2022-06-13T10:25:43.842" v="106" actId="6549"/>
          <ac:spMkLst>
            <pc:docMk/>
            <pc:sldMk cId="4143181544" sldId="42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5:52.515" v="107" actId="20577"/>
        <pc:sldMkLst>
          <pc:docMk/>
          <pc:sldMk cId="2397306454" sldId="434"/>
        </pc:sldMkLst>
        <pc:spChg chg="mod">
          <ac:chgData name="Hilppa Iittiläinen" userId="f7572432-e0f1-4abb-81ed-7836843e2f2b" providerId="ADAL" clId="{650684A7-121B-43DE-8CF5-2EEE076BE549}" dt="2022-06-13T10:25:52.515" v="107" actId="20577"/>
          <ac:spMkLst>
            <pc:docMk/>
            <pc:sldMk cId="2397306454" sldId="43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01.296" v="108" actId="6549"/>
        <pc:sldMkLst>
          <pc:docMk/>
          <pc:sldMk cId="2981886433" sldId="435"/>
        </pc:sldMkLst>
        <pc:spChg chg="mod">
          <ac:chgData name="Hilppa Iittiläinen" userId="f7572432-e0f1-4abb-81ed-7836843e2f2b" providerId="ADAL" clId="{650684A7-121B-43DE-8CF5-2EEE076BE549}" dt="2022-06-13T10:26:01.296" v="108" actId="6549"/>
          <ac:spMkLst>
            <pc:docMk/>
            <pc:sldMk cId="2981886433" sldId="435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08.945" v="111" actId="6549"/>
        <pc:sldMkLst>
          <pc:docMk/>
          <pc:sldMk cId="3338846218" sldId="436"/>
        </pc:sldMkLst>
        <pc:spChg chg="mod">
          <ac:chgData name="Hilppa Iittiläinen" userId="f7572432-e0f1-4abb-81ed-7836843e2f2b" providerId="ADAL" clId="{650684A7-121B-43DE-8CF5-2EEE076BE549}" dt="2022-06-13T10:26:08.945" v="111" actId="6549"/>
          <ac:spMkLst>
            <pc:docMk/>
            <pc:sldMk cId="3338846218" sldId="436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20.999" v="115" actId="27636"/>
        <pc:sldMkLst>
          <pc:docMk/>
          <pc:sldMk cId="3929472905" sldId="438"/>
        </pc:sldMkLst>
        <pc:spChg chg="mod">
          <ac:chgData name="Hilppa Iittiläinen" userId="f7572432-e0f1-4abb-81ed-7836843e2f2b" providerId="ADAL" clId="{650684A7-121B-43DE-8CF5-2EEE076BE549}" dt="2022-06-13T10:26:20.999" v="115" actId="27636"/>
          <ac:spMkLst>
            <pc:docMk/>
            <pc:sldMk cId="3929472905" sldId="43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34.162" v="118" actId="20577"/>
        <pc:sldMkLst>
          <pc:docMk/>
          <pc:sldMk cId="2735190374" sldId="443"/>
        </pc:sldMkLst>
        <pc:spChg chg="mod">
          <ac:chgData name="Hilppa Iittiläinen" userId="f7572432-e0f1-4abb-81ed-7836843e2f2b" providerId="ADAL" clId="{650684A7-121B-43DE-8CF5-2EEE076BE549}" dt="2022-06-13T10:26:34.162" v="118" actId="20577"/>
          <ac:spMkLst>
            <pc:docMk/>
            <pc:sldMk cId="2735190374" sldId="443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43.898" v="122" actId="6549"/>
        <pc:sldMkLst>
          <pc:docMk/>
          <pc:sldMk cId="1471205087" sldId="444"/>
        </pc:sldMkLst>
        <pc:spChg chg="mod">
          <ac:chgData name="Hilppa Iittiläinen" userId="f7572432-e0f1-4abb-81ed-7836843e2f2b" providerId="ADAL" clId="{650684A7-121B-43DE-8CF5-2EEE076BE549}" dt="2022-06-13T10:26:43.898" v="122" actId="6549"/>
          <ac:spMkLst>
            <pc:docMk/>
            <pc:sldMk cId="1471205087" sldId="444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6:55.129" v="126" actId="6549"/>
        <pc:sldMkLst>
          <pc:docMk/>
          <pc:sldMk cId="164610179" sldId="447"/>
        </pc:sldMkLst>
        <pc:spChg chg="mod">
          <ac:chgData name="Hilppa Iittiläinen" userId="f7572432-e0f1-4abb-81ed-7836843e2f2b" providerId="ADAL" clId="{650684A7-121B-43DE-8CF5-2EEE076BE549}" dt="2022-06-13T10:26:55.129" v="126" actId="6549"/>
          <ac:spMkLst>
            <pc:docMk/>
            <pc:sldMk cId="164610179" sldId="44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01.921" v="127" actId="6549"/>
        <pc:sldMkLst>
          <pc:docMk/>
          <pc:sldMk cId="4128263170" sldId="452"/>
        </pc:sldMkLst>
        <pc:spChg chg="mod">
          <ac:chgData name="Hilppa Iittiläinen" userId="f7572432-e0f1-4abb-81ed-7836843e2f2b" providerId="ADAL" clId="{650684A7-121B-43DE-8CF5-2EEE076BE549}" dt="2022-06-13T10:27:01.921" v="127" actId="6549"/>
          <ac:spMkLst>
            <pc:docMk/>
            <pc:sldMk cId="4128263170" sldId="452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07.051" v="128" actId="6549"/>
        <pc:sldMkLst>
          <pc:docMk/>
          <pc:sldMk cId="1832605757" sldId="454"/>
        </pc:sldMkLst>
        <pc:spChg chg="mod">
          <ac:chgData name="Hilppa Iittiläinen" userId="f7572432-e0f1-4abb-81ed-7836843e2f2b" providerId="ADAL" clId="{650684A7-121B-43DE-8CF5-2EEE076BE549}" dt="2022-06-13T10:27:07.051" v="128" actId="6549"/>
          <ac:spMkLst>
            <pc:docMk/>
            <pc:sldMk cId="1832605757" sldId="454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35.354" v="138" actId="6549"/>
        <pc:sldMkLst>
          <pc:docMk/>
          <pc:sldMk cId="74194751" sldId="457"/>
        </pc:sldMkLst>
        <pc:spChg chg="mod">
          <ac:chgData name="Hilppa Iittiläinen" userId="f7572432-e0f1-4abb-81ed-7836843e2f2b" providerId="ADAL" clId="{650684A7-121B-43DE-8CF5-2EEE076BE549}" dt="2022-06-13T10:27:35.354" v="138" actId="6549"/>
          <ac:spMkLst>
            <pc:docMk/>
            <pc:sldMk cId="74194751" sldId="45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28.087" v="137" actId="6549"/>
        <pc:sldMkLst>
          <pc:docMk/>
          <pc:sldMk cId="2281053625" sldId="458"/>
        </pc:sldMkLst>
        <pc:spChg chg="mod">
          <ac:chgData name="Hilppa Iittiläinen" userId="f7572432-e0f1-4abb-81ed-7836843e2f2b" providerId="ADAL" clId="{650684A7-121B-43DE-8CF5-2EEE076BE549}" dt="2022-06-13T10:27:28.087" v="137" actId="6549"/>
          <ac:spMkLst>
            <pc:docMk/>
            <pc:sldMk cId="2281053625" sldId="458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17.338" v="131" actId="6549"/>
        <pc:sldMkLst>
          <pc:docMk/>
          <pc:sldMk cId="1700004993" sldId="460"/>
        </pc:sldMkLst>
        <pc:spChg chg="mod">
          <ac:chgData name="Hilppa Iittiläinen" userId="f7572432-e0f1-4abb-81ed-7836843e2f2b" providerId="ADAL" clId="{650684A7-121B-43DE-8CF5-2EEE076BE549}" dt="2022-06-13T10:27:17.338" v="131" actId="6549"/>
          <ac:spMkLst>
            <pc:docMk/>
            <pc:sldMk cId="1700004993" sldId="460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41.698" v="141" actId="6549"/>
        <pc:sldMkLst>
          <pc:docMk/>
          <pc:sldMk cId="609534761" sldId="461"/>
        </pc:sldMkLst>
        <pc:spChg chg="mod">
          <ac:chgData name="Hilppa Iittiläinen" userId="f7572432-e0f1-4abb-81ed-7836843e2f2b" providerId="ADAL" clId="{650684A7-121B-43DE-8CF5-2EEE076BE549}" dt="2022-06-13T10:27:41.698" v="141" actId="6549"/>
          <ac:spMkLst>
            <pc:docMk/>
            <pc:sldMk cId="609534761" sldId="461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7:48.378" v="143" actId="20577"/>
        <pc:sldMkLst>
          <pc:docMk/>
          <pc:sldMk cId="1157886277" sldId="462"/>
        </pc:sldMkLst>
        <pc:spChg chg="mod">
          <ac:chgData name="Hilppa Iittiläinen" userId="f7572432-e0f1-4abb-81ed-7836843e2f2b" providerId="ADAL" clId="{650684A7-121B-43DE-8CF5-2EEE076BE549}" dt="2022-06-13T10:27:48.378" v="143" actId="20577"/>
          <ac:spMkLst>
            <pc:docMk/>
            <pc:sldMk cId="1157886277" sldId="462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01.561" v="149" actId="6549"/>
        <pc:sldMkLst>
          <pc:docMk/>
          <pc:sldMk cId="2937329650" sldId="465"/>
        </pc:sldMkLst>
        <pc:spChg chg="mod">
          <ac:chgData name="Hilppa Iittiläinen" userId="f7572432-e0f1-4abb-81ed-7836843e2f2b" providerId="ADAL" clId="{650684A7-121B-43DE-8CF5-2EEE076BE549}" dt="2022-06-13T10:28:01.561" v="149" actId="6549"/>
          <ac:spMkLst>
            <pc:docMk/>
            <pc:sldMk cId="2937329650" sldId="465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07.923" v="151" actId="6549"/>
        <pc:sldMkLst>
          <pc:docMk/>
          <pc:sldMk cId="647157965" sldId="467"/>
        </pc:sldMkLst>
        <pc:spChg chg="mod">
          <ac:chgData name="Hilppa Iittiläinen" userId="f7572432-e0f1-4abb-81ed-7836843e2f2b" providerId="ADAL" clId="{650684A7-121B-43DE-8CF5-2EEE076BE549}" dt="2022-06-13T10:28:07.923" v="151" actId="6549"/>
          <ac:spMkLst>
            <pc:docMk/>
            <pc:sldMk cId="647157965" sldId="46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11.166" v="152" actId="6549"/>
        <pc:sldMkLst>
          <pc:docMk/>
          <pc:sldMk cId="3286289249" sldId="468"/>
        </pc:sldMkLst>
        <pc:spChg chg="mod">
          <ac:chgData name="Hilppa Iittiläinen" userId="f7572432-e0f1-4abb-81ed-7836843e2f2b" providerId="ADAL" clId="{650684A7-121B-43DE-8CF5-2EEE076BE549}" dt="2022-06-13T10:28:11.166" v="152" actId="6549"/>
          <ac:spMkLst>
            <pc:docMk/>
            <pc:sldMk cId="3286289249" sldId="468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20.002" v="153" actId="6549"/>
        <pc:sldMkLst>
          <pc:docMk/>
          <pc:sldMk cId="3857130043" sldId="469"/>
        </pc:sldMkLst>
        <pc:spChg chg="mod">
          <ac:chgData name="Hilppa Iittiläinen" userId="f7572432-e0f1-4abb-81ed-7836843e2f2b" providerId="ADAL" clId="{650684A7-121B-43DE-8CF5-2EEE076BE549}" dt="2022-06-13T10:28:20.002" v="153" actId="6549"/>
          <ac:spMkLst>
            <pc:docMk/>
            <pc:sldMk cId="3857130043" sldId="469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8:52.225" v="155" actId="6549"/>
        <pc:sldMkLst>
          <pc:docMk/>
          <pc:sldMk cId="2169820822" sldId="496"/>
        </pc:sldMkLst>
        <pc:spChg chg="mod">
          <ac:chgData name="Hilppa Iittiläinen" userId="f7572432-e0f1-4abb-81ed-7836843e2f2b" providerId="ADAL" clId="{650684A7-121B-43DE-8CF5-2EEE076BE549}" dt="2022-06-13T10:28:52.225" v="155" actId="6549"/>
          <ac:spMkLst>
            <pc:docMk/>
            <pc:sldMk cId="2169820822" sldId="49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23.162" v="161" actId="6549"/>
        <pc:sldMkLst>
          <pc:docMk/>
          <pc:sldMk cId="3539923212" sldId="529"/>
        </pc:sldMkLst>
        <pc:spChg chg="mod">
          <ac:chgData name="Hilppa Iittiläinen" userId="f7572432-e0f1-4abb-81ed-7836843e2f2b" providerId="ADAL" clId="{650684A7-121B-43DE-8CF5-2EEE076BE549}" dt="2022-06-13T10:29:23.162" v="161" actId="6549"/>
          <ac:spMkLst>
            <pc:docMk/>
            <pc:sldMk cId="3539923212" sldId="529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10.305" v="160" actId="20577"/>
        <pc:sldMkLst>
          <pc:docMk/>
          <pc:sldMk cId="2865621461" sldId="536"/>
        </pc:sldMkLst>
        <pc:spChg chg="mod">
          <ac:chgData name="Hilppa Iittiläinen" userId="f7572432-e0f1-4abb-81ed-7836843e2f2b" providerId="ADAL" clId="{650684A7-121B-43DE-8CF5-2EEE076BE549}" dt="2022-06-13T10:29:10.305" v="160" actId="20577"/>
          <ac:spMkLst>
            <pc:docMk/>
            <pc:sldMk cId="2865621461" sldId="53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35.194" v="166" actId="20577"/>
        <pc:sldMkLst>
          <pc:docMk/>
          <pc:sldMk cId="4081763056" sldId="538"/>
        </pc:sldMkLst>
        <pc:spChg chg="mod">
          <ac:chgData name="Hilppa Iittiläinen" userId="f7572432-e0f1-4abb-81ed-7836843e2f2b" providerId="ADAL" clId="{650684A7-121B-43DE-8CF5-2EEE076BE549}" dt="2022-06-13T10:29:35.194" v="166" actId="20577"/>
          <ac:spMkLst>
            <pc:docMk/>
            <pc:sldMk cId="4081763056" sldId="53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39.353" v="167" actId="6549"/>
        <pc:sldMkLst>
          <pc:docMk/>
          <pc:sldMk cId="1816283974" sldId="539"/>
        </pc:sldMkLst>
        <pc:spChg chg="mod">
          <ac:chgData name="Hilppa Iittiläinen" userId="f7572432-e0f1-4abb-81ed-7836843e2f2b" providerId="ADAL" clId="{650684A7-121B-43DE-8CF5-2EEE076BE549}" dt="2022-06-13T10:29:39.353" v="167" actId="6549"/>
          <ac:spMkLst>
            <pc:docMk/>
            <pc:sldMk cId="1816283974" sldId="539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48.474" v="169" actId="6549"/>
        <pc:sldMkLst>
          <pc:docMk/>
          <pc:sldMk cId="648795767" sldId="545"/>
        </pc:sldMkLst>
        <pc:spChg chg="mod">
          <ac:chgData name="Hilppa Iittiläinen" userId="f7572432-e0f1-4abb-81ed-7836843e2f2b" providerId="ADAL" clId="{650684A7-121B-43DE-8CF5-2EEE076BE549}" dt="2022-06-13T10:29:48.474" v="169" actId="6549"/>
          <ac:spMkLst>
            <pc:docMk/>
            <pc:sldMk cId="648795767" sldId="545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29:53.818" v="170" actId="6549"/>
        <pc:sldMkLst>
          <pc:docMk/>
          <pc:sldMk cId="3951030785" sldId="546"/>
        </pc:sldMkLst>
        <pc:spChg chg="mod">
          <ac:chgData name="Hilppa Iittiläinen" userId="f7572432-e0f1-4abb-81ed-7836843e2f2b" providerId="ADAL" clId="{650684A7-121B-43DE-8CF5-2EEE076BE549}" dt="2022-06-13T10:29:53.818" v="170" actId="6549"/>
          <ac:spMkLst>
            <pc:docMk/>
            <pc:sldMk cId="3951030785" sldId="546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04.986" v="171" actId="6549"/>
        <pc:sldMkLst>
          <pc:docMk/>
          <pc:sldMk cId="4214100555" sldId="558"/>
        </pc:sldMkLst>
        <pc:spChg chg="mod">
          <ac:chgData name="Hilppa Iittiläinen" userId="f7572432-e0f1-4abb-81ed-7836843e2f2b" providerId="ADAL" clId="{650684A7-121B-43DE-8CF5-2EEE076BE549}" dt="2022-06-13T10:30:04.986" v="171" actId="6549"/>
          <ac:spMkLst>
            <pc:docMk/>
            <pc:sldMk cId="4214100555" sldId="558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13.266" v="172" actId="6549"/>
        <pc:sldMkLst>
          <pc:docMk/>
          <pc:sldMk cId="63236443" sldId="561"/>
        </pc:sldMkLst>
        <pc:spChg chg="mod">
          <ac:chgData name="Hilppa Iittiläinen" userId="f7572432-e0f1-4abb-81ed-7836843e2f2b" providerId="ADAL" clId="{650684A7-121B-43DE-8CF5-2EEE076BE549}" dt="2022-06-13T10:30:13.266" v="172" actId="6549"/>
          <ac:spMkLst>
            <pc:docMk/>
            <pc:sldMk cId="63236443" sldId="561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24.313" v="175" actId="6549"/>
        <pc:sldMkLst>
          <pc:docMk/>
          <pc:sldMk cId="3792690689" sldId="563"/>
        </pc:sldMkLst>
        <pc:spChg chg="mod">
          <ac:chgData name="Hilppa Iittiläinen" userId="f7572432-e0f1-4abb-81ed-7836843e2f2b" providerId="ADAL" clId="{650684A7-121B-43DE-8CF5-2EEE076BE549}" dt="2022-06-13T10:30:24.313" v="175" actId="6549"/>
          <ac:spMkLst>
            <pc:docMk/>
            <pc:sldMk cId="3792690689" sldId="563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40.842" v="176" actId="20577"/>
        <pc:sldMkLst>
          <pc:docMk/>
          <pc:sldMk cId="4285583270" sldId="580"/>
        </pc:sldMkLst>
        <pc:spChg chg="mod">
          <ac:chgData name="Hilppa Iittiläinen" userId="f7572432-e0f1-4abb-81ed-7836843e2f2b" providerId="ADAL" clId="{650684A7-121B-43DE-8CF5-2EEE076BE549}" dt="2022-06-13T10:30:40.842" v="176" actId="20577"/>
          <ac:spMkLst>
            <pc:docMk/>
            <pc:sldMk cId="4285583270" sldId="580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48.322" v="178" actId="6549"/>
        <pc:sldMkLst>
          <pc:docMk/>
          <pc:sldMk cId="2150127188" sldId="584"/>
        </pc:sldMkLst>
        <pc:spChg chg="mod">
          <ac:chgData name="Hilppa Iittiläinen" userId="f7572432-e0f1-4abb-81ed-7836843e2f2b" providerId="ADAL" clId="{650684A7-121B-43DE-8CF5-2EEE076BE549}" dt="2022-06-13T10:30:48.322" v="178" actId="6549"/>
          <ac:spMkLst>
            <pc:docMk/>
            <pc:sldMk cId="2150127188" sldId="584"/>
            <ac:spMk id="10" creationId="{BCB0EF8D-B7C6-43C5-A8BA-C7A43D5F5F51}"/>
          </ac:spMkLst>
        </pc:spChg>
      </pc:sldChg>
      <pc:sldChg chg="modSp mod">
        <pc:chgData name="Hilppa Iittiläinen" userId="f7572432-e0f1-4abb-81ed-7836843e2f2b" providerId="ADAL" clId="{650684A7-121B-43DE-8CF5-2EEE076BE549}" dt="2022-06-13T10:30:58.625" v="180" actId="20577"/>
        <pc:sldMkLst>
          <pc:docMk/>
          <pc:sldMk cId="1248962538" sldId="586"/>
        </pc:sldMkLst>
        <pc:spChg chg="mod">
          <ac:chgData name="Hilppa Iittiläinen" userId="f7572432-e0f1-4abb-81ed-7836843e2f2b" providerId="ADAL" clId="{650684A7-121B-43DE-8CF5-2EEE076BE549}" dt="2022-06-13T10:30:58.625" v="180" actId="20577"/>
          <ac:spMkLst>
            <pc:docMk/>
            <pc:sldMk cId="1248962538" sldId="586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1:05.268" v="183" actId="6549"/>
        <pc:sldMkLst>
          <pc:docMk/>
          <pc:sldMk cId="1859189752" sldId="587"/>
        </pc:sldMkLst>
        <pc:spChg chg="mod">
          <ac:chgData name="Hilppa Iittiläinen" userId="f7572432-e0f1-4abb-81ed-7836843e2f2b" providerId="ADAL" clId="{650684A7-121B-43DE-8CF5-2EEE076BE549}" dt="2022-06-13T10:31:05.268" v="183" actId="6549"/>
          <ac:spMkLst>
            <pc:docMk/>
            <pc:sldMk cId="1859189752" sldId="587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1:11.140" v="186" actId="27636"/>
        <pc:sldMkLst>
          <pc:docMk/>
          <pc:sldMk cId="1201946669" sldId="589"/>
        </pc:sldMkLst>
        <pc:spChg chg="mod">
          <ac:chgData name="Hilppa Iittiläinen" userId="f7572432-e0f1-4abb-81ed-7836843e2f2b" providerId="ADAL" clId="{650684A7-121B-43DE-8CF5-2EEE076BE549}" dt="2022-06-13T10:31:11.140" v="186" actId="27636"/>
          <ac:spMkLst>
            <pc:docMk/>
            <pc:sldMk cId="1201946669" sldId="589"/>
            <ac:spMk id="6" creationId="{C1F58099-9B24-4C58-826E-511BF2433727}"/>
          </ac:spMkLst>
        </pc:spChg>
      </pc:sldChg>
      <pc:sldChg chg="modSp mod">
        <pc:chgData name="Hilppa Iittiläinen" userId="f7572432-e0f1-4abb-81ed-7836843e2f2b" providerId="ADAL" clId="{650684A7-121B-43DE-8CF5-2EEE076BE549}" dt="2022-06-13T10:31:16.258" v="188" actId="6549"/>
        <pc:sldMkLst>
          <pc:docMk/>
          <pc:sldMk cId="1681767054" sldId="590"/>
        </pc:sldMkLst>
        <pc:spChg chg="mod">
          <ac:chgData name="Hilppa Iittiläinen" userId="f7572432-e0f1-4abb-81ed-7836843e2f2b" providerId="ADAL" clId="{650684A7-121B-43DE-8CF5-2EEE076BE549}" dt="2022-06-13T10:31:16.258" v="188" actId="6549"/>
          <ac:spMkLst>
            <pc:docMk/>
            <pc:sldMk cId="1681767054" sldId="590"/>
            <ac:spMk id="6" creationId="{C1F58099-9B24-4C58-826E-511BF2433727}"/>
          </ac:spMkLst>
        </pc:spChg>
      </pc:sldChg>
      <pc:sldChg chg="add">
        <pc:chgData name="Hilppa Iittiläinen" userId="f7572432-e0f1-4abb-81ed-7836843e2f2b" providerId="ADAL" clId="{650684A7-121B-43DE-8CF5-2EEE076BE549}" dt="2022-06-13T10:22:13.938" v="0"/>
        <pc:sldMkLst>
          <pc:docMk/>
          <pc:sldMk cId="0" sldId="613"/>
        </pc:sldMkLst>
      </pc:sldChg>
      <pc:sldChg chg="delSp add mod">
        <pc:chgData name="Hilppa Iittiläinen" userId="f7572432-e0f1-4abb-81ed-7836843e2f2b" providerId="ADAL" clId="{650684A7-121B-43DE-8CF5-2EEE076BE549}" dt="2022-06-20T12:23:37.323" v="195" actId="478"/>
        <pc:sldMkLst>
          <pc:docMk/>
          <pc:sldMk cId="0" sldId="614"/>
        </pc:sldMkLst>
        <pc:spChg chg="del">
          <ac:chgData name="Hilppa Iittiläinen" userId="f7572432-e0f1-4abb-81ed-7836843e2f2b" providerId="ADAL" clId="{650684A7-121B-43DE-8CF5-2EEE076BE549}" dt="2022-06-20T12:23:37.323" v="195" actId="478"/>
          <ac:spMkLst>
            <pc:docMk/>
            <pc:sldMk cId="0" sldId="614"/>
            <ac:spMk id="2" creationId="{04DA26B1-B1EF-8FCE-E468-37A97267257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206042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9673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563295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386513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49331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698862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136175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83042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708194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958810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260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975543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9933091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955523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127847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9406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4635452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15265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44523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031314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797211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8312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865561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70000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60921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47842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544092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739438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450753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126815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02563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360110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9382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388365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127598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851178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057532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55807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187770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666769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082161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193452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138374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3347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45257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650096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314977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14134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984759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15747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693958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56412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35506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696213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273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473893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570673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0668724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7923086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1099995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704124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216317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242184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287308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458084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22749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009135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44727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7975245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622845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728481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8345122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703575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966515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260209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933919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3395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351898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369950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90679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7226452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623860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6752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6985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680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8196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8747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7040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52340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1360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8360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5178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67821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3895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699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83397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8577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1388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73036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42995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6952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315175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22987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8806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919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4863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0299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81293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66537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9038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8436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98323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11337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27305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2814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43848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26077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61093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619611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09268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6722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2473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91535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09185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8070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71792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7516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22798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27875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9407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812765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6259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28238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05274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02128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3895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43422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81783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288896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30067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33928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930861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46454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15670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91662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368766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2999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56633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02476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89706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101932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52538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31399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782191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02495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22720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85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7993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222970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647113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608524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955895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220562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973822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873867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627785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983677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2970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075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Rakennusfysiikka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200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Rakennusfysiikka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0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4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Teollinen puurakentaminen</a:t>
            </a:r>
            <a:endParaRPr dirty="0"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Opetusmateriaalia teollisen puurakentamisen koulutukseen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 dirty="0"/>
              <a:t>2022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Äänenpaine [</a:t>
            </a:r>
            <a:r>
              <a:rPr lang="fi-FI" dirty="0" err="1"/>
              <a:t>Pa</a:t>
            </a:r>
            <a:r>
              <a:rPr lang="fi-FI" dirty="0"/>
              <a:t>]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566190" cy="4538105"/>
          </a:xfrm>
        </p:spPr>
        <p:txBody>
          <a:bodyPr>
            <a:normAutofit/>
          </a:bodyPr>
          <a:lstStyle/>
          <a:p>
            <a:r>
              <a:rPr lang="fi-FI" dirty="0"/>
              <a:t>Äänenpaine </a:t>
            </a:r>
            <a:r>
              <a:rPr lang="fi-FI" i="1" dirty="0"/>
              <a:t>p</a:t>
            </a:r>
            <a:r>
              <a:rPr lang="fi-FI" dirty="0"/>
              <a:t> [</a:t>
            </a:r>
            <a:r>
              <a:rPr lang="fi-FI" dirty="0" err="1"/>
              <a:t>Pa</a:t>
            </a:r>
            <a:r>
              <a:rPr lang="fi-FI" dirty="0"/>
              <a:t>] on ilmanpaineen muutos staattiseen ilmanpaineeseen nähden</a:t>
            </a:r>
          </a:p>
          <a:p>
            <a:r>
              <a:rPr lang="fi-FI" dirty="0"/>
              <a:t>Mitä suurempi ilmanpaineen muutos on, sitä voimakkaampana aistimme äänen</a:t>
            </a:r>
          </a:p>
          <a:p>
            <a:r>
              <a:rPr lang="fi-FI" dirty="0"/>
              <a:t>Pienin ilmanpaineen muutos, jonka ihminen kuulee äänenä, on 0,00002 </a:t>
            </a:r>
            <a:r>
              <a:rPr lang="fi-FI" dirty="0" err="1"/>
              <a:t>Pa</a:t>
            </a:r>
            <a:r>
              <a:rPr lang="fi-FI" dirty="0"/>
              <a:t> (kuulokynnys)</a:t>
            </a:r>
          </a:p>
          <a:p>
            <a:r>
              <a:rPr lang="fi-FI" dirty="0"/>
              <a:t>Ihmisen kuulon kipukynnys saavutetaan ilmanpaineen muutoksella 20 </a:t>
            </a:r>
            <a:r>
              <a:rPr lang="fi-FI" dirty="0" err="1"/>
              <a:t>Pa</a:t>
            </a:r>
            <a:r>
              <a:rPr lang="fi-FI" dirty="0"/>
              <a:t> (kipukynnys)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8488FD-B8D9-2D26-F0A9-B54A71A81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3748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LVI-laitteiden merkintöjen selityksiä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100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1788525"/>
            <a:ext cx="9031205" cy="395334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7344DE-0E5E-911A-1517-AF16F1B7A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47297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Vaakaviemärit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937791" cy="4513392"/>
          </a:xfrm>
        </p:spPr>
        <p:txBody>
          <a:bodyPr>
            <a:normAutofit/>
          </a:bodyPr>
          <a:lstStyle/>
          <a:p>
            <a:r>
              <a:rPr lang="fi-FI" dirty="0"/>
              <a:t>Viemäriputkien aiheuttama melu syntyy putkessa virtaavasta aineesta</a:t>
            </a:r>
          </a:p>
          <a:p>
            <a:r>
              <a:rPr lang="fi-FI" dirty="0"/>
              <a:t>Viemärit sijaitsevat tavallisesti välipohjissa</a:t>
            </a:r>
          </a:p>
          <a:p>
            <a:pPr lvl="1"/>
            <a:r>
              <a:rPr lang="fi-FI" dirty="0"/>
              <a:t>Tuottavat melua alempaan kerrokseen eli tilaan jota eivät palvele</a:t>
            </a:r>
          </a:p>
          <a:p>
            <a:pPr lvl="1"/>
            <a:r>
              <a:rPr lang="fi-FI" dirty="0"/>
              <a:t>Viemärien määrä välipohjissa tulisi minimoida</a:t>
            </a:r>
          </a:p>
          <a:p>
            <a:r>
              <a:rPr lang="fi-FI" dirty="0"/>
              <a:t>Viemärin </a:t>
            </a:r>
            <a:r>
              <a:rPr lang="fi-FI" dirty="0" err="1"/>
              <a:t>kannakointi</a:t>
            </a:r>
            <a:r>
              <a:rPr lang="fi-FI" dirty="0"/>
              <a:t> raskaisiin ja jäykkiin rakenneosiin</a:t>
            </a:r>
          </a:p>
          <a:p>
            <a:r>
              <a:rPr lang="fi-FI" dirty="0"/>
              <a:t>Suositeltava tapa on viemäröidä WC-istuin seinäliittymän kautta suoraan LVIS-hormiin</a:t>
            </a:r>
          </a:p>
          <a:p>
            <a:r>
              <a:rPr lang="fi-FI" dirty="0"/>
              <a:t>Saman käyttötarkoituksen mukaiset viemäreitä sisältävät tilat pohjaratkaisussa keskitetysti päällekkäin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002A14A-37F7-6F56-DBEC-8FE9D5119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56214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Putkien kannatus kiskojärjestelmällä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6" t="14805" r="19164" b="15826"/>
          <a:stretch/>
        </p:blipFill>
        <p:spPr>
          <a:xfrm rot="16200000">
            <a:off x="1415451" y="1085936"/>
            <a:ext cx="3401023" cy="5185719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15255" r="19042" b="15916"/>
          <a:stretch/>
        </p:blipFill>
        <p:spPr>
          <a:xfrm rot="16200000">
            <a:off x="7313189" y="1201241"/>
            <a:ext cx="3585830" cy="51399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CCEB483-B8E2-6D32-E4D8-A76B349B0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07799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103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9" y="2134709"/>
            <a:ext cx="10021329" cy="325839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5FA261-C392-D9D9-0339-62E43307B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232449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9" y="2134709"/>
            <a:ext cx="10021329" cy="32519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96944B8-E206-CD12-2437-01E81898F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67067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9" y="2134709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105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7535C34-001D-4808-6CEC-E69B32F4F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07718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8" y="2134708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029F65-2D54-5905-9F2A-0B123182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11862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7" y="2134708"/>
            <a:ext cx="10021329" cy="325839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661F004-BBE8-7BE6-0FF1-E39ECBC84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336283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6" y="2134708"/>
            <a:ext cx="10021329" cy="32519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6FC0CC-723F-A57E-8EBE-8F7A4E689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249130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6" y="2134707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109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1C21983-E78F-E187-B3ED-DA235287C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174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Äänenpainetaso [dB]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13774" cy="4351338"/>
          </a:xfrm>
        </p:spPr>
        <p:txBody>
          <a:bodyPr>
            <a:normAutofit/>
          </a:bodyPr>
          <a:lstStyle/>
          <a:p>
            <a:r>
              <a:rPr lang="fi-FI" dirty="0"/>
              <a:t>Äänenpainetason </a:t>
            </a:r>
            <a:r>
              <a:rPr lang="fi-FI" i="1" dirty="0"/>
              <a:t>L</a:t>
            </a:r>
            <a:r>
              <a:rPr lang="fi-FI" i="1" baseline="-25000" dirty="0"/>
              <a:t>p</a:t>
            </a:r>
            <a:r>
              <a:rPr lang="fi-FI" dirty="0"/>
              <a:t> [dB] esittämiseen on kehitetty logaritminen desibeliasteikko, koska äänenpainetason esittäminen äänenpaineen </a:t>
            </a:r>
            <a:r>
              <a:rPr lang="fi-FI" i="1" dirty="0"/>
              <a:t>p</a:t>
            </a:r>
            <a:r>
              <a:rPr lang="fi-FI" dirty="0"/>
              <a:t> [</a:t>
            </a:r>
            <a:r>
              <a:rPr lang="fi-FI" dirty="0" err="1"/>
              <a:t>Pa</a:t>
            </a:r>
            <a:r>
              <a:rPr lang="fi-FI" dirty="0"/>
              <a:t>] avulla on haasteellista</a:t>
            </a:r>
          </a:p>
          <a:p>
            <a:r>
              <a:rPr lang="fi-FI" dirty="0"/>
              <a:t>Esimerkiksi kuulokynnyksen ja kipukynnyksen äänenpaineiden suhde on miljoonakertainen</a:t>
            </a:r>
          </a:p>
          <a:p>
            <a:r>
              <a:rPr lang="fi-FI" dirty="0"/>
              <a:t>Logaritminen desibeliasteikko helpottaa käytännössä myös äänenpainetason hahmottamista</a:t>
            </a:r>
          </a:p>
          <a:p>
            <a:pPr lvl="1"/>
            <a:r>
              <a:rPr lang="fi-FI" dirty="0"/>
              <a:t>Esimerkiksi lukuarvona 60 dB kertoo äänenvoimakkuudesta enemmän kuin 0,02 </a:t>
            </a:r>
            <a:r>
              <a:rPr lang="fi-FI" dirty="0" err="1"/>
              <a:t>Pa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1431F5-ED54-26E2-B3CB-B3882E0D5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322964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6" y="2134707"/>
            <a:ext cx="10021329" cy="325839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7A3B53C-2AA1-AF0C-9128-ED12C0AC9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539805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7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3DAA5D-547A-3AE0-02F4-CD79EBA9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30649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7"/>
            <a:ext cx="10021329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0C5CA2-5BD9-5DE1-33A6-0CAC3D328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81721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6"/>
            <a:ext cx="10014852" cy="325838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E1AF6E1-4734-2F8E-CB12-C53AC8582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049714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4980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077D67-6C2E-2518-2864-11DDA4448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88951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562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115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146577A-2940-7259-985D-185ED2983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50254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15474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97C1F4-6E0D-2D7D-395C-1B105E02D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60637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10292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Vaakaviemärin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13CFAD9-C205-AAA4-0EF3-BC64251F3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12022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6131012" cy="4890274"/>
          </a:xfrm>
        </p:spPr>
        <p:txBody>
          <a:bodyPr>
            <a:normAutofit/>
          </a:bodyPr>
          <a:lstStyle/>
          <a:p>
            <a:r>
              <a:rPr lang="fi-FI" dirty="0"/>
              <a:t>Kuljetetaan tavallisesti LVIS-hormissa</a:t>
            </a:r>
          </a:p>
          <a:p>
            <a:r>
              <a:rPr lang="fi-FI" dirty="0"/>
              <a:t>Voimakkain melu syntyy, kun viemärissä kulkeva aine iskeytyy viemärin pohjakulmaan </a:t>
            </a:r>
          </a:p>
          <a:p>
            <a:r>
              <a:rPr lang="fi-FI" dirty="0"/>
              <a:t>Viemärihaaroitusten tulee olla 45° tai tätä loivempia</a:t>
            </a:r>
          </a:p>
          <a:p>
            <a:r>
              <a:rPr lang="fi-FI" dirty="0"/>
              <a:t>Viemärin </a:t>
            </a:r>
            <a:r>
              <a:rPr lang="fi-FI" dirty="0" err="1"/>
              <a:t>kannakointi</a:t>
            </a:r>
            <a:r>
              <a:rPr lang="fi-FI" dirty="0"/>
              <a:t> raskaisiin ja jäykkiin rakenneosiin</a:t>
            </a:r>
          </a:p>
          <a:p>
            <a:r>
              <a:rPr lang="fi-FI" dirty="0"/>
              <a:t>Palotekniset seikat erityisen tärkeitä</a:t>
            </a:r>
          </a:p>
          <a:p>
            <a:pPr lvl="1"/>
            <a:r>
              <a:rPr lang="fi-FI" dirty="0"/>
              <a:t>Hormin rakennusmateriaalit ja pintaluokat</a:t>
            </a:r>
          </a:p>
          <a:p>
            <a:pPr lvl="1"/>
            <a:r>
              <a:rPr lang="fi-FI" dirty="0"/>
              <a:t>Hormin osastoivuus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033" y="747106"/>
            <a:ext cx="4026243" cy="549033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A1CFD79-7DFF-0F72-E919-57116AFF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992321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2787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7AB40F6-CB8E-5FA9-9EC7-AC2C22162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515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Äänenpaineen ja äänenpainetason yhteys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t="3592" b="46116"/>
          <a:stretch/>
        </p:blipFill>
        <p:spPr>
          <a:xfrm>
            <a:off x="1548242" y="2289739"/>
            <a:ext cx="9095516" cy="283759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FEC66B9-6F8A-3CF5-8F59-BB67D18C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327407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3436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07B7263-EA67-3CBE-4368-9F1DF15DD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41849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2787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121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BD9936-FC84-A23A-E893-08A5CC089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9326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74" y="2134705"/>
            <a:ext cx="10014852" cy="326684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Pystyviemärin ääneneristysmenetelmiä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F8A0D56-19CA-2464-13DA-669316958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891175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Käyttövesi- ja lämmönjakojärjestelmä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513392"/>
          </a:xfrm>
        </p:spPr>
        <p:txBody>
          <a:bodyPr>
            <a:normAutofit/>
          </a:bodyPr>
          <a:lstStyle/>
          <a:p>
            <a:r>
              <a:rPr lang="fi-FI" dirty="0"/>
              <a:t>Vesiputkien tuottama ääni syntyy pääasiassa putkessa tapahtuvasta veden virtauksesta ja putkia pitkin johtuvasta äänestä</a:t>
            </a:r>
          </a:p>
          <a:p>
            <a:r>
              <a:rPr lang="fi-FI" dirty="0"/>
              <a:t>Mitä nopeammin vesi virtaa putkessa, sitä enemmän melua putki tuottaa</a:t>
            </a:r>
          </a:p>
          <a:p>
            <a:r>
              <a:rPr lang="fi-FI" dirty="0"/>
              <a:t>Putken materiaalilla ei ole vaikutusta putkesta syntyvän äänen voimakkuuteen, mutta putkimateriaalilla voidaan vaikuttaa äänen johtumiseen putkea pitkin</a:t>
            </a:r>
          </a:p>
          <a:p>
            <a:r>
              <a:rPr lang="fi-FI" dirty="0"/>
              <a:t>Käyttövesi- ja lämpöputkien </a:t>
            </a:r>
            <a:r>
              <a:rPr lang="fi-FI" dirty="0" err="1"/>
              <a:t>kannakointi</a:t>
            </a:r>
            <a:r>
              <a:rPr lang="fi-FI" dirty="0"/>
              <a:t> raskaisiin ja jäykkiin rakenneosiin</a:t>
            </a:r>
          </a:p>
          <a:p>
            <a:r>
              <a:rPr lang="fi-FI" dirty="0"/>
              <a:t>Suojaputkissa olevat muoviputket äänen johtumisen näkökulmasta suositeltava ratkaisu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86E6B9-DD77-D9E5-5777-C18CB230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17630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Ilmanvaihtojärjestelmä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513392"/>
          </a:xfrm>
        </p:spPr>
        <p:txBody>
          <a:bodyPr>
            <a:normAutofit/>
          </a:bodyPr>
          <a:lstStyle/>
          <a:p>
            <a:r>
              <a:rPr lang="fi-FI" dirty="0"/>
              <a:t>Ilmanvaihtojärjestelmän tuottama ääni syntyy pääasiassa ilmanvaihtokanavissa tapahtuvasta ilman virtauksesta</a:t>
            </a:r>
          </a:p>
          <a:p>
            <a:pPr lvl="1"/>
            <a:r>
              <a:rPr lang="fi-FI" dirty="0"/>
              <a:t>Virtausmelu syntyy virtausnopeuden ja paineen vaihtelun seurauksena kanavistossa olevista säätö- ja päätelaitteista</a:t>
            </a:r>
          </a:p>
          <a:p>
            <a:r>
              <a:rPr lang="fi-FI" dirty="0"/>
              <a:t>Ilmanvaihtokonetta valittaessa tulee kiinnittää huomiota seuraaviin</a:t>
            </a:r>
          </a:p>
          <a:p>
            <a:pPr lvl="1"/>
            <a:r>
              <a:rPr lang="fi-FI" dirty="0"/>
              <a:t>Puhaltimien moottorien aiheuttaman melun voimakkuus</a:t>
            </a:r>
          </a:p>
          <a:p>
            <a:pPr lvl="1"/>
            <a:r>
              <a:rPr lang="fi-FI" dirty="0"/>
              <a:t>Kanavien joustava kytkentämenetelmä laitteeseen, jotta kanavaan ei synny runkoääntä</a:t>
            </a:r>
          </a:p>
          <a:p>
            <a:pPr lvl="1"/>
            <a:r>
              <a:rPr lang="fi-FI" dirty="0"/>
              <a:t>Koneiston tärinäeristys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3A15FAB-D9BB-EAD3-937A-E5E4E144C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62839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Ilmanvaihtojärjestelmä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125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933304" cy="4803778"/>
          </a:xfrm>
        </p:spPr>
        <p:txBody>
          <a:bodyPr>
            <a:normAutofit/>
          </a:bodyPr>
          <a:lstStyle/>
          <a:p>
            <a:r>
              <a:rPr lang="fi-FI" dirty="0"/>
              <a:t>Ilmanvaihtokonehuoneen lattian tulee olla mahdollisimman raskas ja jäykkä</a:t>
            </a:r>
          </a:p>
          <a:p>
            <a:pPr lvl="1"/>
            <a:r>
              <a:rPr lang="fi-FI" dirty="0"/>
              <a:t>Ei saa olla kelluvaa lattiaa</a:t>
            </a:r>
          </a:p>
          <a:p>
            <a:r>
              <a:rPr lang="fi-FI" dirty="0"/>
              <a:t>Ilmanvaihtokonetta valittaessa tulee kiinnittää huomiota seuraaviin</a:t>
            </a:r>
          </a:p>
          <a:p>
            <a:pPr lvl="1"/>
            <a:r>
              <a:rPr lang="fi-FI" dirty="0"/>
              <a:t>Puhaltimien moottorien aiheuttaman melun voimakkuus</a:t>
            </a:r>
          </a:p>
          <a:p>
            <a:pPr lvl="1"/>
            <a:r>
              <a:rPr lang="fi-FI" dirty="0"/>
              <a:t>Kanavien joustava kytkentämenetelmä laitteeseen, jotta kanavaan ei synny runkoääntä</a:t>
            </a:r>
          </a:p>
          <a:p>
            <a:pPr lvl="1"/>
            <a:r>
              <a:rPr lang="fi-FI" dirty="0"/>
              <a:t>Koneiston tärinäeristys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281" y="1611075"/>
            <a:ext cx="4382349" cy="357867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AF346C-0EE9-BA23-B3FF-3965EF537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237972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>
            <a:normAutofit/>
          </a:bodyPr>
          <a:lstStyle/>
          <a:p>
            <a:r>
              <a:rPr lang="fi-FI" dirty="0"/>
              <a:t>Esimerkki ilmanvaihtolaitteen </a:t>
            </a:r>
            <a:r>
              <a:rPr lang="fi-FI" dirty="0" err="1"/>
              <a:t>kannakoinnista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983" y="1631936"/>
            <a:ext cx="6542903" cy="445719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1518369-B650-ED4F-407C-78B1343B4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60617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Läpiviennit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228968" cy="4704924"/>
          </a:xfrm>
        </p:spPr>
        <p:txBody>
          <a:bodyPr>
            <a:normAutofit/>
          </a:bodyPr>
          <a:lstStyle/>
          <a:p>
            <a:r>
              <a:rPr lang="fi-FI" dirty="0"/>
              <a:t>Putkien, kanavien, kaapelien, sähkörasioiden yms. läpiviennit ääntä eristävissä ja paloa osastoivissa rakennusosissa tulee olla tiiviitä </a:t>
            </a:r>
          </a:p>
          <a:p>
            <a:r>
              <a:rPr lang="fi-FI" dirty="0"/>
              <a:t>Pienikin ilmavuoto läpiviennissä heikentää rakennusosan ääneneristävyyttä merkittävästi</a:t>
            </a:r>
          </a:p>
          <a:p>
            <a:r>
              <a:rPr lang="fi-FI" dirty="0"/>
              <a:t>Tilakohtaisilla taloteknisillä ratkaisuilla voidaan vähentää läpivientejä merkittävästi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l="53200" t="11182" b="29071"/>
          <a:stretch/>
        </p:blipFill>
        <p:spPr>
          <a:xfrm>
            <a:off x="7432588" y="4237627"/>
            <a:ext cx="3282777" cy="154459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r="52525"/>
          <a:stretch/>
        </p:blipFill>
        <p:spPr>
          <a:xfrm>
            <a:off x="7432588" y="1333109"/>
            <a:ext cx="3330147" cy="258526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3D22ACC-66A9-81D1-2059-18843D146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87957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Hissikuilu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513392"/>
          </a:xfrm>
        </p:spPr>
        <p:txBody>
          <a:bodyPr>
            <a:normAutofit/>
          </a:bodyPr>
          <a:lstStyle/>
          <a:p>
            <a:r>
              <a:rPr lang="fi-FI" dirty="0"/>
              <a:t>Hissin aiheuttama melu syntyy hissin koneistosta sekä hissikorin ja sen laitteiden liikkeestä</a:t>
            </a:r>
          </a:p>
          <a:p>
            <a:r>
              <a:rPr lang="fi-FI" dirty="0"/>
              <a:t>Puurakenteisen hissikuilun seinärakenteen tulee olla akustisesti kaksinkertainen rakenne</a:t>
            </a:r>
          </a:p>
          <a:p>
            <a:r>
              <a:rPr lang="fi-FI" dirty="0"/>
              <a:t>Puurakenteisen hissikuilun tulee olla rakennuksen rungosta irti oleva kokonaisuus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CFE20C9-A7AC-75CE-CF5D-F45B7E5E8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03078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Hissikuilu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754" y="1542484"/>
            <a:ext cx="9023522" cy="467220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2A6DC6-8F8A-D472-A135-2C861DA20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5081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Usean äänilähteen vaikutus 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t="62191"/>
          <a:stretch/>
        </p:blipFill>
        <p:spPr>
          <a:xfrm>
            <a:off x="1560598" y="2639118"/>
            <a:ext cx="9095516" cy="213326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A94ED58-DAD6-CBA8-5971-1A41A5A4A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48675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Uloskäytävä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919256" cy="4513392"/>
          </a:xfrm>
        </p:spPr>
        <p:txBody>
          <a:bodyPr>
            <a:normAutofit/>
          </a:bodyPr>
          <a:lstStyle/>
          <a:p>
            <a:r>
              <a:rPr lang="fi-FI" dirty="0"/>
              <a:t>Uloskäytävällä tarkoitetaan porrashuonetta ja luhtikäytävää</a:t>
            </a:r>
          </a:p>
          <a:p>
            <a:r>
              <a:rPr lang="fi-FI" dirty="0"/>
              <a:t>Portaat ja tasanteet tulee erottaa huoneiston runkorakenteista, jotta runkoääntä ei siirry haitallisessa määrin huoneistoon</a:t>
            </a:r>
          </a:p>
          <a:p>
            <a:r>
              <a:rPr lang="fi-FI" dirty="0"/>
              <a:t>Rakennuksessa, jossa on asuntoja, majoitushuoneita tai potilashuoneita, tulee ottaa huomioon seuraavat akustiset vaatimukset</a:t>
            </a:r>
          </a:p>
          <a:p>
            <a:pPr lvl="1"/>
            <a:r>
              <a:rPr lang="fi-FI" dirty="0"/>
              <a:t>Uloskäytävän ja huoneiston välisen seinän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≥ 39 </a:t>
            </a:r>
            <a:r>
              <a:rPr lang="fi-FI" dirty="0" err="1"/>
              <a:t>dB,kun</a:t>
            </a:r>
            <a:r>
              <a:rPr lang="fi-FI" dirty="0"/>
              <a:t> seinässä on ovi</a:t>
            </a:r>
          </a:p>
          <a:p>
            <a:pPr lvl="1"/>
            <a:r>
              <a:rPr lang="fi-FI" dirty="0"/>
              <a:t>Uloskäytävän ja huoneiston välisen seinän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≥ 55 dB, kun seinässä ei ole ovea</a:t>
            </a:r>
          </a:p>
          <a:p>
            <a:pPr lvl="1"/>
            <a:r>
              <a:rPr lang="fi-FI" dirty="0"/>
              <a:t>Uloskäytävän tasanteiden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r>
              <a:rPr lang="fi-FI" dirty="0"/>
              <a:t> + </a:t>
            </a:r>
            <a:r>
              <a:rPr lang="fi-FI" i="1" dirty="0"/>
              <a:t>C</a:t>
            </a:r>
            <a:r>
              <a:rPr lang="fi-FI" baseline="-25000" dirty="0"/>
              <a:t>I,50-2500</a:t>
            </a:r>
            <a:r>
              <a:rPr lang="fi-FI" dirty="0"/>
              <a:t> ≤ 63 dB vaakasuunnassa uloskäytävästä huoneistoon</a:t>
            </a:r>
          </a:p>
          <a:p>
            <a:pPr lvl="1"/>
            <a:r>
              <a:rPr lang="fi-FI" dirty="0"/>
              <a:t>Porrashuoneen jälkikaiunta-aika </a:t>
            </a:r>
            <a:r>
              <a:rPr lang="fi-FI" i="1" dirty="0"/>
              <a:t>T</a:t>
            </a:r>
            <a:r>
              <a:rPr lang="fi-FI" dirty="0"/>
              <a:t> ≤ 1,3 sekuntia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A49B17-38A4-FB9D-5C97-4DB5C66B1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704941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248" y="1690688"/>
            <a:ext cx="4234070" cy="407409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Porrashuone ja luhtikäytävä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02" y="1582617"/>
            <a:ext cx="6499180" cy="466806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E20E02-D89D-7C34-3C4B-1E76A3421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32770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Ulkovaipan 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049002" cy="4785241"/>
          </a:xfrm>
        </p:spPr>
        <p:txBody>
          <a:bodyPr>
            <a:normAutofit/>
          </a:bodyPr>
          <a:lstStyle/>
          <a:p>
            <a:r>
              <a:rPr lang="fi-FI" dirty="0"/>
              <a:t>Ulkoista melua aiheuttavat esimerkiksi</a:t>
            </a:r>
          </a:p>
          <a:p>
            <a:pPr lvl="1"/>
            <a:r>
              <a:rPr lang="fi-FI" dirty="0"/>
              <a:t>Tie-, raide- ja lentoliikenne</a:t>
            </a:r>
          </a:p>
          <a:p>
            <a:pPr lvl="1"/>
            <a:r>
              <a:rPr lang="fi-FI" dirty="0"/>
              <a:t>Tehdasalueella tapahtuva toiminta</a:t>
            </a:r>
          </a:p>
          <a:p>
            <a:pPr lvl="1"/>
            <a:r>
              <a:rPr lang="fi-FI" dirty="0"/>
              <a:t>Kylmälaitteiden ulkoyksiköt (kompressori)</a:t>
            </a:r>
          </a:p>
          <a:p>
            <a:r>
              <a:rPr lang="fi-FI" dirty="0"/>
              <a:t>Ulkovaippaan kohdistuva melu voi olla </a:t>
            </a:r>
          </a:p>
          <a:p>
            <a:pPr lvl="1"/>
            <a:r>
              <a:rPr lang="fi-FI" dirty="0"/>
              <a:t>Hetkellistä (esimerkiksi ylilennot) </a:t>
            </a:r>
          </a:p>
          <a:p>
            <a:pPr lvl="1"/>
            <a:r>
              <a:rPr lang="fi-FI" dirty="0"/>
              <a:t>Jatkuvaa (esimerkiksi taajaman liikenne)</a:t>
            </a:r>
          </a:p>
          <a:p>
            <a:r>
              <a:rPr lang="fi-FI" dirty="0"/>
              <a:t>Asumisterveyden ja -viihtyvyyden näkökulmasta haitallisinta melua ovat</a:t>
            </a:r>
          </a:p>
          <a:p>
            <a:pPr lvl="1"/>
            <a:r>
              <a:rPr lang="fi-FI" dirty="0"/>
              <a:t>Jatkuva impulssimainen melu</a:t>
            </a:r>
          </a:p>
          <a:p>
            <a:pPr lvl="1"/>
            <a:r>
              <a:rPr lang="fi-FI" dirty="0"/>
              <a:t>Kapeakaistainen melu</a:t>
            </a:r>
          </a:p>
          <a:p>
            <a:pPr lvl="1"/>
            <a:r>
              <a:rPr lang="fi-FI" dirty="0"/>
              <a:t>Pienitaajuinen melu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82959A-A84A-73B9-45A3-4659D8668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9257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Äänitasoero </a:t>
            </a:r>
            <a:r>
              <a:rPr lang="fi-FI" dirty="0" err="1"/>
              <a:t>ulko</a:t>
            </a:r>
            <a:r>
              <a:rPr lang="fi-FI" dirty="0"/>
              <a:t>- ja sisätilan välillä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1049002" cy="4451608"/>
          </a:xfrm>
        </p:spPr>
        <p:txBody>
          <a:bodyPr>
            <a:normAutofit/>
          </a:bodyPr>
          <a:lstStyle/>
          <a:p>
            <a:r>
              <a:rPr lang="fi-FI" dirty="0"/>
              <a:t>Ulkovaipan ääneneristävyysvaatimus esitetään äänitasoerolla Δ</a:t>
            </a:r>
            <a:r>
              <a:rPr lang="fi-FI" i="1" dirty="0"/>
              <a:t>L</a:t>
            </a:r>
            <a:r>
              <a:rPr lang="fi-FI" baseline="-25000" dirty="0"/>
              <a:t>A </a:t>
            </a:r>
            <a:r>
              <a:rPr lang="fi-FI" dirty="0"/>
              <a:t>[dB]</a:t>
            </a:r>
          </a:p>
          <a:p>
            <a:pPr lvl="1"/>
            <a:r>
              <a:rPr lang="fi-FI" dirty="0"/>
              <a:t>Ulkovaippaan kohdistuvan melutason ja sallittavan sisämelutason erotus</a:t>
            </a:r>
          </a:p>
          <a:p>
            <a:pPr lvl="1"/>
            <a:r>
              <a:rPr lang="fi-FI" dirty="0"/>
              <a:t>Esimerkiksi päiväajan keskiäänitasojen erotus </a:t>
            </a:r>
            <a:r>
              <a:rPr lang="fi-FI" i="1" dirty="0" err="1"/>
              <a:t>L</a:t>
            </a:r>
            <a:r>
              <a:rPr lang="fi-FI" baseline="-25000" dirty="0" err="1"/>
              <a:t>Aeq,u</a:t>
            </a:r>
            <a:r>
              <a:rPr lang="fi-FI" dirty="0"/>
              <a:t> - </a:t>
            </a:r>
            <a:r>
              <a:rPr lang="fi-FI" i="1" dirty="0" err="1"/>
              <a:t>L</a:t>
            </a:r>
            <a:r>
              <a:rPr lang="fi-FI" baseline="-25000" dirty="0" err="1"/>
              <a:t>Aeq,s</a:t>
            </a:r>
            <a:r>
              <a:rPr lang="fi-FI" dirty="0"/>
              <a:t> (A-painotettu) </a:t>
            </a:r>
          </a:p>
          <a:p>
            <a:r>
              <a:rPr lang="fi-FI" dirty="0"/>
              <a:t>Ulkovaipan tulee </a:t>
            </a:r>
            <a:r>
              <a:rPr lang="fi-FI" b="1" u="sng" dirty="0"/>
              <a:t>kokonaisuutena</a:t>
            </a:r>
            <a:r>
              <a:rPr lang="fi-FI" dirty="0"/>
              <a:t> eristää ääntä siten, että kyseinen äänitasoerovaatimus Δ</a:t>
            </a:r>
            <a:r>
              <a:rPr lang="fi-FI" i="1" dirty="0"/>
              <a:t>L</a:t>
            </a:r>
            <a:r>
              <a:rPr lang="fi-FI" baseline="-25000" dirty="0"/>
              <a:t>A</a:t>
            </a:r>
            <a:r>
              <a:rPr lang="fi-FI" dirty="0"/>
              <a:t> täyttyy kaikissa rakennuksen pääkäyttötarkoituksen mukaisissa tiloissa</a:t>
            </a:r>
          </a:p>
          <a:p>
            <a:r>
              <a:rPr lang="fi-FI" dirty="0"/>
              <a:t>Ulkovaipan äänitasoerovaatimus Δ</a:t>
            </a:r>
            <a:r>
              <a:rPr lang="fi-FI" i="1" dirty="0"/>
              <a:t>L</a:t>
            </a:r>
            <a:r>
              <a:rPr lang="fi-FI" baseline="-25000" dirty="0"/>
              <a:t>A</a:t>
            </a:r>
            <a:r>
              <a:rPr lang="fi-FI" dirty="0"/>
              <a:t> esitetään</a:t>
            </a:r>
          </a:p>
          <a:p>
            <a:pPr lvl="1"/>
            <a:r>
              <a:rPr lang="fi-FI" dirty="0"/>
              <a:t>Ensisijaisesti kaavamääräyksissä</a:t>
            </a:r>
          </a:p>
          <a:p>
            <a:pPr lvl="1"/>
            <a:r>
              <a:rPr lang="fi-FI" dirty="0"/>
              <a:t>Myös rakentamismääräykset antavat vähimmäisohjearvon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610052-96CC-2681-8F36-CDF1114C2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410055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1" y="1386584"/>
            <a:ext cx="9037381" cy="297151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Vaatimukset äänitasoerolle (Δ</a:t>
            </a:r>
            <a:r>
              <a:rPr lang="fi-FI" i="1" dirty="0"/>
              <a:t>L</a:t>
            </a:r>
            <a:r>
              <a:rPr lang="fi-FI" baseline="-25000" dirty="0"/>
              <a:t>A</a:t>
            </a:r>
            <a:r>
              <a:rPr lang="fi-FI" dirty="0"/>
              <a:t>)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134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022" y="4424405"/>
            <a:ext cx="9037382" cy="19198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811AE7-9874-6D8E-D459-F030CF085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90086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Ulkovaipan 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770975" cy="4488678"/>
          </a:xfrm>
        </p:spPr>
        <p:txBody>
          <a:bodyPr>
            <a:normAutofit/>
          </a:bodyPr>
          <a:lstStyle/>
          <a:p>
            <a:r>
              <a:rPr lang="fi-FI" dirty="0"/>
              <a:t>Ulkovaipan ääneneristävyys koostuu ulkoseinien, ikkunoiden, ovien ja yläpohjan yhdessä muodostamasta ääneneristävyydestä</a:t>
            </a:r>
          </a:p>
          <a:p>
            <a:r>
              <a:rPr lang="fi-FI" dirty="0"/>
              <a:t>Kokonaisuudella saavutettavaan ääneneristävyyteen vaikuttaa</a:t>
            </a:r>
          </a:p>
          <a:p>
            <a:pPr lvl="1"/>
            <a:r>
              <a:rPr lang="fi-FI" dirty="0"/>
              <a:t>Rakennusosien ääneneristävyys</a:t>
            </a:r>
          </a:p>
          <a:p>
            <a:pPr lvl="1"/>
            <a:r>
              <a:rPr lang="fi-FI" dirty="0"/>
              <a:t>Rakennusosien suhteellinen osuus (esim. suuri ikkunapinta-ala heikentää)</a:t>
            </a:r>
          </a:p>
          <a:p>
            <a:r>
              <a:rPr lang="fi-FI" dirty="0"/>
              <a:t>Ulkovaipan ilmaääneneristysluvussa käytetään spektripainotustermejä, joilla otetaan huomioon liikennemelun poikkeava luonne puheääneen verrattuna</a:t>
            </a:r>
          </a:p>
          <a:p>
            <a:pPr lvl="1"/>
            <a:r>
              <a:rPr lang="fi-FI" dirty="0"/>
              <a:t>Raideliikenne- ja lentomelun yhteydessä </a:t>
            </a:r>
            <a:r>
              <a:rPr lang="fi-FI" i="1" dirty="0" err="1"/>
              <a:t>R</a:t>
            </a:r>
            <a:r>
              <a:rPr lang="fi-FI" baseline="-25000" dirty="0" err="1"/>
              <a:t>w</a:t>
            </a:r>
            <a:r>
              <a:rPr lang="fi-FI" dirty="0"/>
              <a:t> + </a:t>
            </a:r>
            <a:r>
              <a:rPr lang="fi-FI" i="1" dirty="0"/>
              <a:t>C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Tieliikennemelun yhteydessä </a:t>
            </a:r>
            <a:r>
              <a:rPr lang="fi-FI" i="1" dirty="0" err="1"/>
              <a:t>R</a:t>
            </a:r>
            <a:r>
              <a:rPr lang="fi-FI" baseline="-25000" dirty="0" err="1"/>
              <a:t>w</a:t>
            </a:r>
            <a:r>
              <a:rPr lang="fi-FI" dirty="0"/>
              <a:t> + </a:t>
            </a:r>
            <a:r>
              <a:rPr lang="fi-FI" i="1" dirty="0" err="1"/>
              <a:t>C</a:t>
            </a:r>
            <a:r>
              <a:rPr lang="fi-FI" baseline="-25000" dirty="0" err="1"/>
              <a:t>tr</a:t>
            </a:r>
            <a:endParaRPr lang="fi-FI" baseline="-25000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53DF2C-3CAA-CE46-4B6B-3B366E45B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184111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Ulkovaipan 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770975" cy="4488678"/>
          </a:xfrm>
        </p:spPr>
        <p:txBody>
          <a:bodyPr>
            <a:normAutofit/>
          </a:bodyPr>
          <a:lstStyle/>
          <a:p>
            <a:r>
              <a:rPr lang="fi-FI" dirty="0"/>
              <a:t>Ulkoseinän rakennusosille (seinä, ikkuna, ovi) määritetään ilmaääneneristysluvut esimerkiksi mitoitusmenetelmällä, joka on esitetty Ympäristöoppaassa nro 108</a:t>
            </a:r>
          </a:p>
          <a:p>
            <a:r>
              <a:rPr lang="fi-FI" dirty="0"/>
              <a:t>Nykyisin on olemassa Ympäristöoppaan 108 mitoitusmenetelmää tarkemmilla suunnittelumenetelmiä, joiden avulla ulkovaipan rakennusosien ääneneristävyyksiä voidaan optimoida ja saada aikaan kustannustehokkaampia ratkaisuja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F1988B-E9D9-474A-2C83-CB9C9F045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323644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137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78" y="2101028"/>
            <a:ext cx="9040244" cy="338537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6AFEC3-5FA2-FBDC-97E6-E944DC537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228810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805" y="2101025"/>
            <a:ext cx="8942567" cy="341626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Ulkoseinän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1106B7D-4FF0-06F2-3674-9E9D89CF7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472310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Ikkunoiden ominaisuuksien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1970087"/>
            <a:ext cx="9025024" cy="361701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1C04F07-B4F4-5825-4369-78FF711D1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9016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Äänentaajuus [Hz]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23935" cy="4871738"/>
          </a:xfrm>
        </p:spPr>
        <p:txBody>
          <a:bodyPr>
            <a:normAutofit/>
          </a:bodyPr>
          <a:lstStyle/>
          <a:p>
            <a:r>
              <a:rPr lang="fi-FI" dirty="0"/>
              <a:t>Ääniaallon värähtelyiden määrä sekunnissa</a:t>
            </a:r>
          </a:p>
          <a:p>
            <a:r>
              <a:rPr lang="fi-FI" dirty="0"/>
              <a:t>Mitä suurempi äänentaajuus on, sitä korkeampana kuulemme äänen</a:t>
            </a:r>
          </a:p>
          <a:p>
            <a:r>
              <a:rPr lang="fi-FI" dirty="0"/>
              <a:t>Äänentaajuudesta riippuvia ilmiöitä</a:t>
            </a:r>
          </a:p>
          <a:p>
            <a:pPr lvl="1"/>
            <a:r>
              <a:rPr lang="fi-FI" dirty="0"/>
              <a:t>Äänilähteen tuottama äänenpainetaso</a:t>
            </a:r>
          </a:p>
          <a:p>
            <a:pPr lvl="1"/>
            <a:r>
              <a:rPr lang="fi-FI" dirty="0"/>
              <a:t>Rakennusosan akustinen toiminta</a:t>
            </a:r>
          </a:p>
          <a:p>
            <a:pPr lvl="1"/>
            <a:r>
              <a:rPr lang="fi-FI" dirty="0"/>
              <a:t>Rakennusosan ääneneristyskyky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519" y="2421928"/>
            <a:ext cx="5829619" cy="215007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7A74B4E-DA50-7823-BD8D-E00AC7C86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44682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Ikkunoiden ominaisuuksien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2002997"/>
            <a:ext cx="9033730" cy="35400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240EE27-6A8D-978D-007E-CFEC59755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73168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Suuntaa-antavia ilmaääneneristyslukuja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1" y="2132741"/>
            <a:ext cx="9031199" cy="325006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860DE26-8305-2649-9C91-7A62B8DBB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318825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Yläpohjan 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142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482281" cy="4914989"/>
          </a:xfrm>
        </p:spPr>
        <p:txBody>
          <a:bodyPr>
            <a:normAutofit/>
          </a:bodyPr>
          <a:lstStyle/>
          <a:p>
            <a:r>
              <a:rPr lang="fi-FI" dirty="0"/>
              <a:t>Yläpohjan ääneneristävyys ei tavallisesti vaikuta ääneneristävyyteen tie- ja raideliikennemelun yhteydessä</a:t>
            </a:r>
          </a:p>
          <a:p>
            <a:r>
              <a:rPr lang="fi-FI" dirty="0"/>
              <a:t>Lentomelun yhteydessä yläpohja suunnitellaan tavallisesti 5 dB paremmaksi kuin seinärakenne</a:t>
            </a:r>
          </a:p>
          <a:p>
            <a:r>
              <a:rPr lang="fi-FI" dirty="0"/>
              <a:t>Räystäillä yleensä tuloilman äänenvaimennin</a:t>
            </a:r>
          </a:p>
          <a:p>
            <a:pPr lvl="1"/>
            <a:r>
              <a:rPr lang="fi-FI" dirty="0"/>
              <a:t>Ei tarvita kaikissa tapauksissa (</a:t>
            </a:r>
            <a:r>
              <a:rPr lang="fi-FI" dirty="0" err="1"/>
              <a:t>akustikko</a:t>
            </a:r>
            <a:r>
              <a:rPr lang="fi-FI" dirty="0"/>
              <a:t> määrittelee)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46" y="1896763"/>
            <a:ext cx="5306924" cy="360817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E39070C-D73C-D042-B0E6-F7B13DA67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269068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Yläpohjan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143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43" y="1873251"/>
            <a:ext cx="8600306" cy="344762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A53E55-4D92-748B-07AF-0765390C5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38070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593" y="1641255"/>
            <a:ext cx="8401980" cy="415796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Yläpohjan akustinen toiminta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8B90B7C-AE87-0518-8BA1-80DBF067E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622042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Tilan huoneakustiikka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203461" cy="4519571"/>
          </a:xfrm>
        </p:spPr>
        <p:txBody>
          <a:bodyPr>
            <a:normAutofit/>
          </a:bodyPr>
          <a:lstStyle/>
          <a:p>
            <a:r>
              <a:rPr lang="fi-FI" dirty="0"/>
              <a:t>Huoneakustiikka on merkittävä ja erikoisosaamista vaativa suunnittelualue</a:t>
            </a:r>
          </a:p>
          <a:p>
            <a:r>
              <a:rPr lang="fi-FI" dirty="0"/>
              <a:t>Esimerkiksi tilan kaiunta heikentää puheen erottelukykyä merkittävästi ja tekee muutenkin tilasta akustisesti epämiellyttävän</a:t>
            </a:r>
          </a:p>
          <a:p>
            <a:r>
              <a:rPr lang="fi-FI" dirty="0"/>
              <a:t>Käyttötarkoituksen mukaan akustiikkaa säädetään esimerkiksi seuraavasti</a:t>
            </a:r>
          </a:p>
          <a:p>
            <a:pPr lvl="1"/>
            <a:r>
              <a:rPr lang="fi-FI" dirty="0"/>
              <a:t>Puhesalissa heijastavilla pinnoilla suunnataan ääntä ja vaimentavilla pinnoilla lisätään puheen erottelukykyä</a:t>
            </a:r>
          </a:p>
          <a:p>
            <a:pPr lvl="1"/>
            <a:r>
              <a:rPr lang="fi-FI" dirty="0"/>
              <a:t>Oleskelu- ja keskustelutiloissa tilan kattavalla vaimennuksella lyhennetään jälkikaiunta-aikaa, jotta puheen erottelukyky paranee ja tilasta saadaan yleisesti rauhallinen</a:t>
            </a:r>
          </a:p>
          <a:p>
            <a:pPr lvl="1"/>
            <a:r>
              <a:rPr lang="fi-FI" dirty="0"/>
              <a:t>Avotoimistossa äänen heijastumista työpisteiden välillä vähennetään voimakkaalla työpistekohtaisella vaimennuksella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53CB820-1259-A6FF-A6D3-ED2B3802E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65493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Tilan vaimennus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203461" cy="4519571"/>
          </a:xfrm>
        </p:spPr>
        <p:txBody>
          <a:bodyPr>
            <a:normAutofit/>
          </a:bodyPr>
          <a:lstStyle/>
          <a:p>
            <a:r>
              <a:rPr lang="fi-FI" dirty="0"/>
              <a:t>Mitä enemmän tilassa on ääntä vaimentavaa materiaalia (absorptioala), sitä enemmän tilaan välittyvä tai tilassa syntyvä ääniteho alenee</a:t>
            </a:r>
          </a:p>
          <a:p>
            <a:r>
              <a:rPr lang="fi-FI" dirty="0"/>
              <a:t>Tilan vaimennuksen lisääminen ei paranna tilojen välisten rakennusosien välistä ääneneristävyyttä, vaan tilan äänimaailmaa</a:t>
            </a:r>
          </a:p>
          <a:p>
            <a:r>
              <a:rPr lang="fi-FI" dirty="0"/>
              <a:t>Tilassa ei saa olla liian suuri vaimennus</a:t>
            </a:r>
          </a:p>
          <a:p>
            <a:pPr lvl="1"/>
            <a:r>
              <a:rPr lang="fi-FI" dirty="0"/>
              <a:t>Suuri vaimennus vaikeuttaa esimerkiksi keskustelua (puheääni ei kantaudu)</a:t>
            </a:r>
          </a:p>
          <a:p>
            <a:pPr lvl="1"/>
            <a:r>
              <a:rPr lang="fi-FI" dirty="0"/>
              <a:t>Suuren vaimennuksen omaavassa tilassa joutuu puhumaan suuremmalla äänenpainetasolla (lisää ääntä eristäviin rakennusosiin kohdistuvaa äänitehoa)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EE82A7-532F-0C9C-DF38-EE2228454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7501664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Absorptiomateriaalit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129321" cy="4711100"/>
          </a:xfrm>
        </p:spPr>
        <p:txBody>
          <a:bodyPr>
            <a:normAutofit/>
          </a:bodyPr>
          <a:lstStyle/>
          <a:p>
            <a:r>
              <a:rPr lang="fi-FI" dirty="0"/>
              <a:t>Käytettävät tuotteet ovat yleensä huokoisia kuitupohjaisia tuotteita</a:t>
            </a:r>
          </a:p>
          <a:p>
            <a:pPr lvl="1"/>
            <a:r>
              <a:rPr lang="fi-FI" dirty="0"/>
              <a:t>Mineraalivilla</a:t>
            </a:r>
          </a:p>
          <a:p>
            <a:pPr lvl="1"/>
            <a:r>
              <a:rPr lang="fi-FI" dirty="0"/>
              <a:t>Puukuituvilla</a:t>
            </a:r>
          </a:p>
          <a:p>
            <a:pPr lvl="1"/>
            <a:r>
              <a:rPr lang="fi-FI" dirty="0"/>
              <a:t>Polyesterivilla</a:t>
            </a:r>
          </a:p>
          <a:p>
            <a:pPr lvl="1"/>
            <a:r>
              <a:rPr lang="fi-FI" dirty="0"/>
              <a:t>Tekstiilit</a:t>
            </a:r>
          </a:p>
          <a:p>
            <a:pPr lvl="1"/>
            <a:r>
              <a:rPr lang="fi-FI" dirty="0"/>
              <a:t>Melamiinivaahto</a:t>
            </a:r>
          </a:p>
          <a:p>
            <a:r>
              <a:rPr lang="fi-FI" dirty="0"/>
              <a:t>Äänienergia liikuttaa tuotteen kuitumaista rakennetta, jolloin syntyy energiahäviö</a:t>
            </a:r>
          </a:p>
          <a:p>
            <a:r>
              <a:rPr lang="fi-FI" dirty="0"/>
              <a:t>Tuotteita valittaessa tulee kiinnittää huomiota niiden palo-ominaisuuksiin (pintaluokka)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B774E95-24B8-F891-CE95-3527FB6D8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59373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Absorptiosuhde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228968" cy="4933523"/>
          </a:xfrm>
        </p:spPr>
        <p:txBody>
          <a:bodyPr>
            <a:normAutofit/>
          </a:bodyPr>
          <a:lstStyle/>
          <a:p>
            <a:r>
              <a:rPr lang="fi-FI" dirty="0"/>
              <a:t>Absorptiosuhde α ilmoittaa tuotteen absorboiman ja siihen kohdistuvan äänitehon suhteen</a:t>
            </a:r>
          </a:p>
          <a:p>
            <a:r>
              <a:rPr lang="fi-FI" dirty="0"/>
              <a:t>Tuote, jonka α = 0, ei absorboi siihen kohdistuvaa äänitehoa lainkaan</a:t>
            </a:r>
          </a:p>
          <a:p>
            <a:r>
              <a:rPr lang="fi-FI" dirty="0"/>
              <a:t>Tuote, jonka α = 1, absorboi kaiken siihen kohdistuvan äänitehon</a:t>
            </a:r>
          </a:p>
          <a:p>
            <a:r>
              <a:rPr lang="fi-FI" dirty="0"/>
              <a:t>Absorptiosuhde vaihtelee äänentaajuuden mukaan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202" y="1825623"/>
            <a:ext cx="5513711" cy="386148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A3A137-ABEE-5716-8B43-A2AE4E61D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016917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Absorptiosuhde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401963" cy="4933523"/>
          </a:xfrm>
        </p:spPr>
        <p:txBody>
          <a:bodyPr>
            <a:normAutofit/>
          </a:bodyPr>
          <a:lstStyle/>
          <a:p>
            <a:r>
              <a:rPr lang="fi-FI" dirty="0"/>
              <a:t>Absorptiosuhteeseen vaikuttaa myös tuotteen</a:t>
            </a:r>
          </a:p>
          <a:p>
            <a:pPr lvl="1"/>
            <a:r>
              <a:rPr lang="fi-FI" dirty="0"/>
              <a:t>Paksuus</a:t>
            </a:r>
          </a:p>
          <a:p>
            <a:pPr lvl="1"/>
            <a:r>
              <a:rPr lang="fi-FI" dirty="0"/>
              <a:t>Tiheys</a:t>
            </a:r>
          </a:p>
          <a:p>
            <a:pPr lvl="1"/>
            <a:r>
              <a:rPr lang="fi-FI" dirty="0"/>
              <a:t>Pinnoite</a:t>
            </a:r>
          </a:p>
          <a:p>
            <a:pPr lvl="1"/>
            <a:r>
              <a:rPr lang="fi-FI" dirty="0"/>
              <a:t>Asennustapa</a:t>
            </a:r>
          </a:p>
          <a:p>
            <a:r>
              <a:rPr lang="fi-FI" dirty="0"/>
              <a:t>Käytännössä äänenvaimennus-tuotteilla voidaan vaimentaa tehokkaasti suuria taajuuksia (lyhyt aallonpituus)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634" y="830119"/>
            <a:ext cx="4827755" cy="53297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DDC360-5CB6-7D54-193E-B0624920E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48922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Koinsidenssi</a:t>
            </a:r>
            <a:r>
              <a:rPr lang="fi-FI" dirty="0"/>
              <a:t>-ilmiö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4320" cy="4871738"/>
          </a:xfrm>
        </p:spPr>
        <p:txBody>
          <a:bodyPr>
            <a:normAutofit/>
          </a:bodyPr>
          <a:lstStyle/>
          <a:p>
            <a:r>
              <a:rPr lang="fi-FI" dirty="0"/>
              <a:t>Levyn pintaan tietyssä kulmassa osuvan ääniaaltorintaman aiheuttama värähtely levyssä on aallonpituudeltaan samanlainen kuin ääniaaltorintaman levyn suuntaisen komponentin aallonpituus</a:t>
            </a:r>
          </a:p>
          <a:p>
            <a:r>
              <a:rPr lang="fi-FI" dirty="0"/>
              <a:t>Levyyn osuva ääniaaltorintama ja levyn taivutusaalto ovat samassa vaiheessa, jolloin ääniaallot ”lävistävät” levyn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730" y="2052205"/>
            <a:ext cx="5605719" cy="31001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6CEFA31-3856-7B91-34C2-A9ECC96ED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726204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Jälkikaiunta-aika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3"/>
            <a:ext cx="5228968" cy="4933523"/>
          </a:xfrm>
        </p:spPr>
        <p:txBody>
          <a:bodyPr>
            <a:normAutofit/>
          </a:bodyPr>
          <a:lstStyle/>
          <a:p>
            <a:r>
              <a:rPr lang="fi-FI" dirty="0"/>
              <a:t>Jälkikaiunta-aika tarkoittaa aikaa, jolloin äänilähteen tuottama äänenpainetaso laskee 60 dB siitä hetkestä, kun äänilähde lopettaa toiminnan</a:t>
            </a:r>
          </a:p>
          <a:p>
            <a:r>
              <a:rPr lang="fi-FI" dirty="0"/>
              <a:t>Puurakenteisissa rakennuksissa seinä- ja kattopinnat ovat pääosin levyrakenteisia, jotka absorboivat sellaisenaan jonkin verran ääntä pienillä taajuuksilla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386" y="1334531"/>
            <a:ext cx="3028426" cy="443607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0D96985-F3C5-6351-AC81-B64A4BDB4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340556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Jälkikaiunta-aika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319" t="1122" r="42396" b="1116"/>
          <a:stretch/>
        </p:blipFill>
        <p:spPr>
          <a:xfrm>
            <a:off x="2885310" y="1792937"/>
            <a:ext cx="6376083" cy="394678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994CBC1-4A8B-CAF3-8A24-7462AF98C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775812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Puheensiirtoindeksi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1055180" cy="4519571"/>
          </a:xfrm>
        </p:spPr>
        <p:txBody>
          <a:bodyPr>
            <a:normAutofit/>
          </a:bodyPr>
          <a:lstStyle/>
          <a:p>
            <a:r>
              <a:rPr lang="fi-FI" dirty="0"/>
              <a:t>Puheensiirtoindeksi (</a:t>
            </a:r>
            <a:r>
              <a:rPr lang="fi-FI" i="1" dirty="0"/>
              <a:t>STI</a:t>
            </a:r>
            <a:r>
              <a:rPr lang="fi-FI" dirty="0"/>
              <a:t>) on lukuarvo, jolla kuvataan puheenerotettavuutta tilassa</a:t>
            </a:r>
          </a:p>
          <a:p>
            <a:pPr lvl="1"/>
            <a:r>
              <a:rPr lang="fi-FI" i="1" dirty="0"/>
              <a:t>STI</a:t>
            </a:r>
            <a:r>
              <a:rPr lang="fi-FI" dirty="0"/>
              <a:t> = 1: kaikki sanat kuullaan selvästi ja oikein</a:t>
            </a:r>
          </a:p>
          <a:p>
            <a:pPr lvl="1"/>
            <a:r>
              <a:rPr lang="fi-FI" i="1" dirty="0"/>
              <a:t>STI</a:t>
            </a:r>
            <a:r>
              <a:rPr lang="fi-FI" dirty="0"/>
              <a:t> = 0: sanoista ei saada selvää lainkaan</a:t>
            </a:r>
          </a:p>
          <a:p>
            <a:r>
              <a:rPr lang="fi-FI" i="1" dirty="0"/>
              <a:t>STI</a:t>
            </a:r>
            <a:r>
              <a:rPr lang="fi-FI" dirty="0"/>
              <a:t>-arvo kertoo myös siitä, kuinka hyvin puheensiirtyminen saadaan estettyä puhujan ja kuulijan välillä</a:t>
            </a:r>
          </a:p>
          <a:p>
            <a:r>
              <a:rPr lang="fi-FI" dirty="0"/>
              <a:t>Joissakin tiloissa liian korkeasta </a:t>
            </a:r>
            <a:r>
              <a:rPr lang="fi-FI" i="1" dirty="0"/>
              <a:t>STI</a:t>
            </a:r>
            <a:r>
              <a:rPr lang="fi-FI" dirty="0"/>
              <a:t>-arvosta on haittaa</a:t>
            </a:r>
          </a:p>
          <a:p>
            <a:pPr lvl="1"/>
            <a:r>
              <a:rPr lang="fi-FI" dirty="0"/>
              <a:t>Esim. avotoimiston työpisteet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E960D7-4B44-BE63-DA14-AFCF86042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558327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Puheensiirtoindeksi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035747" cy="4519571"/>
          </a:xfrm>
        </p:spPr>
        <p:txBody>
          <a:bodyPr>
            <a:normAutofit/>
          </a:bodyPr>
          <a:lstStyle/>
          <a:p>
            <a:r>
              <a:rPr lang="fi-FI" dirty="0"/>
              <a:t>Puheensiirtoindeksi kuvaa tilan akustisia ominaisuuksia kokonaisvaltaisesti ja siihen vaikuttaa seuraavat tekijät</a:t>
            </a:r>
          </a:p>
          <a:p>
            <a:pPr lvl="1"/>
            <a:r>
              <a:rPr lang="fi-FI" dirty="0"/>
              <a:t>Tilan jälkikaiunta-aika</a:t>
            </a:r>
          </a:p>
          <a:p>
            <a:pPr lvl="1"/>
            <a:r>
              <a:rPr lang="fi-FI" dirty="0"/>
              <a:t>Äänen heijastuminen tilassa</a:t>
            </a:r>
          </a:p>
          <a:p>
            <a:pPr lvl="1"/>
            <a:r>
              <a:rPr lang="fi-FI" dirty="0"/>
              <a:t>Tilan taustamelun äänitaso</a:t>
            </a:r>
          </a:p>
          <a:p>
            <a:pPr lvl="1"/>
            <a:r>
              <a:rPr lang="fi-FI" dirty="0"/>
              <a:t>Tilan muoto</a:t>
            </a:r>
          </a:p>
          <a:p>
            <a:pPr lvl="1"/>
            <a:r>
              <a:rPr lang="fi-FI" dirty="0"/>
              <a:t>Absorptiomateriaalien sijainti tilassa</a:t>
            </a:r>
          </a:p>
          <a:p>
            <a:pPr lvl="1"/>
            <a:r>
              <a:rPr lang="fi-FI" dirty="0"/>
              <a:t>Puheen äänitaso</a:t>
            </a:r>
          </a:p>
          <a:p>
            <a:pPr lvl="1"/>
            <a:r>
              <a:rPr lang="fi-FI" dirty="0"/>
              <a:t>Puhujan ja kuulijan välimatka</a:t>
            </a:r>
          </a:p>
          <a:p>
            <a:pPr lvl="1"/>
            <a:r>
              <a:rPr lang="fi-FI" dirty="0"/>
              <a:t>Äänentoistolaitteiden ominaisuudet ja säädöt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FA7CD2-F415-47FD-F0D3-EB22AD5D9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669994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Puheensiirtoindeksi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154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248" y="1690687"/>
            <a:ext cx="9052450" cy="168854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242" y="3775601"/>
            <a:ext cx="9050688" cy="21865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2C073E-E988-61C5-81BD-E5FF6140D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244220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 ja 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40" y="1808077"/>
            <a:ext cx="9031305" cy="402431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E57ABE3-72EC-A34E-86CB-07DAF44A3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697009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52439" cy="4519571"/>
          </a:xfrm>
        </p:spPr>
        <p:txBody>
          <a:bodyPr>
            <a:normAutofit/>
          </a:bodyPr>
          <a:lstStyle/>
          <a:p>
            <a:r>
              <a:rPr lang="fi-FI" dirty="0"/>
              <a:t>Lähtökohtana akustisille vaatimuksille pidetään rakennuksen valmistumisaikana voimassa olleita määräyksiä</a:t>
            </a:r>
          </a:p>
          <a:p>
            <a:r>
              <a:rPr lang="fi-FI" dirty="0"/>
              <a:t>Akustiset ominaisuudet saattavat olla kuitenkin valmistumisajan määräystasoa parempia</a:t>
            </a:r>
          </a:p>
          <a:p>
            <a:r>
              <a:rPr lang="fi-FI" dirty="0"/>
              <a:t>Rakennuksen akustisia ominaisuuksia ja ääniolosuhteita ei saa heikentää missään tapauksessa</a:t>
            </a:r>
          </a:p>
          <a:p>
            <a:r>
              <a:rPr lang="fi-FI" dirty="0"/>
              <a:t>Korjattavalle/muutettavalle rakennukselle tehdään akustinen kartoitus, jolla selvitetään rakennuksen nykyiset akustiset ominaisuudet ja ääniolosuhteet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6675520-3152-92A8-B604-C3CA7EF18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012718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2439" cy="4772883"/>
          </a:xfrm>
        </p:spPr>
        <p:txBody>
          <a:bodyPr>
            <a:normAutofit/>
          </a:bodyPr>
          <a:lstStyle/>
          <a:p>
            <a:r>
              <a:rPr lang="fi-FI" dirty="0"/>
              <a:t>Merkittäviä muutoksia tehtäessä akustiset vaatimukset tarkastellaan tapauskohtaisesti rakennusluvan yhteydessä</a:t>
            </a:r>
          </a:p>
          <a:p>
            <a:r>
              <a:rPr lang="fi-FI" dirty="0"/>
              <a:t>Esimerkkejä merkittävistä muutoksista ovat seuraavat</a:t>
            </a:r>
          </a:p>
          <a:p>
            <a:pPr lvl="1"/>
            <a:r>
              <a:rPr lang="fi-FI" dirty="0"/>
              <a:t>Lattiapäällysteen muutos</a:t>
            </a:r>
          </a:p>
          <a:p>
            <a:pPr lvl="1"/>
            <a:r>
              <a:rPr lang="fi-FI" dirty="0"/>
              <a:t>Lattian pintarakenteen muutos</a:t>
            </a:r>
          </a:p>
          <a:p>
            <a:pPr lvl="1"/>
            <a:r>
              <a:rPr lang="fi-FI" dirty="0"/>
              <a:t>Alakaton rakenteen muutos</a:t>
            </a:r>
          </a:p>
          <a:p>
            <a:pPr lvl="1"/>
            <a:r>
              <a:rPr lang="fi-FI" dirty="0"/>
              <a:t>Viemäröinnin sijainnin muutos</a:t>
            </a:r>
          </a:p>
          <a:p>
            <a:pPr lvl="1"/>
            <a:r>
              <a:rPr lang="fi-FI" dirty="0"/>
              <a:t>Vesijohtojen sijainnin muutos</a:t>
            </a:r>
          </a:p>
          <a:p>
            <a:pPr lvl="1"/>
            <a:r>
              <a:rPr lang="fi-FI" dirty="0"/>
              <a:t>Ilmanvaihtoon liittyvä muutos</a:t>
            </a:r>
          </a:p>
          <a:p>
            <a:pPr lvl="1"/>
            <a:r>
              <a:rPr lang="fi-FI" dirty="0"/>
              <a:t>Kerroksessa olevien tilojen sijaintien muutos</a:t>
            </a:r>
          </a:p>
          <a:p>
            <a:pPr lvl="1"/>
            <a:r>
              <a:rPr lang="fi-FI" dirty="0"/>
              <a:t>Rakennukseen asennetaan jälkiasennushissi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B78D34-9821-14BC-7097-AFC892264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213312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618427"/>
          </a:xfrm>
        </p:spPr>
        <p:txBody>
          <a:bodyPr>
            <a:normAutofit/>
          </a:bodyPr>
          <a:lstStyle/>
          <a:p>
            <a:r>
              <a:rPr lang="fi-FI" dirty="0"/>
              <a:t>Julkisivukorjauksen yhteydessä sandwich-elementin ulkokuori saatetaan joutua poistamaan</a:t>
            </a:r>
          </a:p>
          <a:p>
            <a:r>
              <a:rPr lang="fi-FI" dirty="0"/>
              <a:t>Mikäli sisäkuori on ohuempi kuin 150 mm, tulee sisäkuoren aiheuttamaa sivutiesiirtymää vähentää esimerkiksi jousirankojen varaan asennetulla levytyksellä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47263"/>
          <a:stretch/>
        </p:blipFill>
        <p:spPr>
          <a:xfrm>
            <a:off x="8761301" y="1940012"/>
            <a:ext cx="3305073" cy="3338151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r="58332"/>
          <a:stretch/>
        </p:blipFill>
        <p:spPr>
          <a:xfrm>
            <a:off x="6149925" y="1940012"/>
            <a:ext cx="2611376" cy="33381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A84285-ACA9-1985-A925-C2C0EECCD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896253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618427"/>
          </a:xfrm>
        </p:spPr>
        <p:txBody>
          <a:bodyPr>
            <a:normAutofit/>
          </a:bodyPr>
          <a:lstStyle/>
          <a:p>
            <a:r>
              <a:rPr lang="fi-FI" dirty="0"/>
              <a:t>Lisäkerrosta toteutettaessa rakennuksen vanhasta betonirakenteisesta yläpohjalaatasta tulee välipohjarakenne</a:t>
            </a:r>
          </a:p>
          <a:p>
            <a:r>
              <a:rPr lang="fi-FI" dirty="0"/>
              <a:t>Suosituksena on, että ylimmän betonirakenteisen kerroksen ja lisäkerroksen välisestä välipohjasta toteutetaan ääneneristävyydeltään vaatimuksia parempi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53350" t="33165" b="14908"/>
          <a:stretch/>
        </p:blipFill>
        <p:spPr>
          <a:xfrm>
            <a:off x="7308480" y="4377781"/>
            <a:ext cx="3735882" cy="183111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12800" r="52794" b="17675"/>
          <a:stretch/>
        </p:blipFill>
        <p:spPr>
          <a:xfrm>
            <a:off x="7276196" y="1538416"/>
            <a:ext cx="3809356" cy="247042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32DB6FC-3D75-E0A9-D9D5-5807FA41B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918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Koinsidenssin</a:t>
            </a:r>
            <a:r>
              <a:rPr lang="fi-FI" dirty="0"/>
              <a:t> rajataajuus </a:t>
            </a:r>
            <a:r>
              <a:rPr lang="fi-FI" i="1" dirty="0" err="1"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>
                <a:latin typeface="Arial Narrow" panose="020B0606020202030204" pitchFamily="34" charset="0"/>
              </a:rPr>
              <a:t>c</a:t>
            </a:r>
            <a:endParaRPr lang="fi-FI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13774" cy="4351338"/>
          </a:xfrm>
        </p:spPr>
        <p:txBody>
          <a:bodyPr>
            <a:normAutofit/>
          </a:bodyPr>
          <a:lstStyle/>
          <a:p>
            <a:r>
              <a:rPr lang="fi-FI" dirty="0" err="1"/>
              <a:t>Koinsidenssin</a:t>
            </a:r>
            <a:r>
              <a:rPr lang="fi-FI" dirty="0"/>
              <a:t> rajataajuudella rakennusosan ilmaääneneristävyys heikkenee merkittävästi </a:t>
            </a:r>
          </a:p>
          <a:p>
            <a:r>
              <a:rPr lang="fi-FI" dirty="0" err="1"/>
              <a:t>Koinsidenssin</a:t>
            </a:r>
            <a:r>
              <a:rPr lang="fi-FI" dirty="0"/>
              <a:t> rajataajuuteen vaikuttavat levyn</a:t>
            </a:r>
          </a:p>
          <a:p>
            <a:pPr lvl="1"/>
            <a:r>
              <a:rPr lang="fi-FI" dirty="0"/>
              <a:t>Paksuus</a:t>
            </a:r>
          </a:p>
          <a:p>
            <a:pPr lvl="1"/>
            <a:r>
              <a:rPr lang="fi-FI" dirty="0"/>
              <a:t>Tiheys</a:t>
            </a:r>
          </a:p>
          <a:p>
            <a:pPr lvl="1"/>
            <a:r>
              <a:rPr lang="fi-FI" dirty="0" err="1"/>
              <a:t>Poissonin</a:t>
            </a:r>
            <a:r>
              <a:rPr lang="fi-FI" dirty="0"/>
              <a:t> luku</a:t>
            </a:r>
          </a:p>
          <a:p>
            <a:pPr lvl="1"/>
            <a:r>
              <a:rPr lang="fi-FI" dirty="0"/>
              <a:t>Kimmomoduuli </a:t>
            </a:r>
          </a:p>
          <a:p>
            <a:r>
              <a:rPr lang="fi-FI" dirty="0" err="1"/>
              <a:t>Ristiinlaminoiduissa</a:t>
            </a:r>
            <a:r>
              <a:rPr lang="fi-FI" dirty="0"/>
              <a:t> puulevyissä (esim. vaneri, LVL, CLT) tason eri suunnissa erilaiset </a:t>
            </a:r>
            <a:r>
              <a:rPr lang="fi-FI" dirty="0" err="1"/>
              <a:t>koinsidenssin</a:t>
            </a:r>
            <a:r>
              <a:rPr lang="fi-FI" dirty="0"/>
              <a:t> rajataajuudet (taivutusjäykkyys)</a:t>
            </a:r>
          </a:p>
          <a:p>
            <a:r>
              <a:rPr lang="fi-FI" dirty="0" err="1"/>
              <a:t>Koinsidenssi</a:t>
            </a:r>
            <a:r>
              <a:rPr lang="fi-FI" dirty="0"/>
              <a:t>-ilmiö erityisesti puulevyjen haasteena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FCEFD0-93B4-50AD-6F41-6562444B7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989351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78524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Väliseinien ääneneristävyyttä saatetaan joutua parantamaan esimerkiksi tapauksessa, jossa rakennuksen tilojen käyttötarkoituksia muutetaan</a:t>
            </a:r>
          </a:p>
          <a:p>
            <a:r>
              <a:rPr lang="fi-FI" dirty="0"/>
              <a:t>Massa-jousi-massa-systeemiä voidaan parantaa levymassan ja/tai ”ilmajousen” avulla</a:t>
            </a:r>
          </a:p>
          <a:p>
            <a:r>
              <a:rPr lang="fi-FI" dirty="0"/>
              <a:t>Vanhan rakennusosan ääneneristävyyttä voidaan parantaa massa-jousi-massa-systeemillä 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614" y="1368804"/>
            <a:ext cx="4380748" cy="489236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E77B5FA-4846-6198-3A0E-81258A7EE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194666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Korjaus- ja muutosrakentaminen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161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2"/>
            <a:ext cx="5080685" cy="4741994"/>
          </a:xfrm>
        </p:spPr>
        <p:txBody>
          <a:bodyPr>
            <a:normAutofit/>
          </a:bodyPr>
          <a:lstStyle/>
          <a:p>
            <a:r>
              <a:rPr lang="fi-FI" dirty="0"/>
              <a:t>Ääneneristävyyttä tulee tarkastella kokonaisuutena ottaen huomioon myös mahdollisten rakenteellisten sivutiesiirtymien vaikutus</a:t>
            </a:r>
          </a:p>
          <a:p>
            <a:r>
              <a:rPr lang="fi-FI" dirty="0"/>
              <a:t>Joissakin tapauksissa rakenteellisten sivutiesiirtymien takia myös tilan lattiaan ja kattoon joudutaan tekemään akustisia parannuksia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832" y="1690688"/>
            <a:ext cx="4924168" cy="42297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B49263-9E79-2FC7-F000-0898FDB63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17670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82255"/>
            <a:ext cx="3950701" cy="6117214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162</a:t>
            </a:fld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82562"/>
            <a:ext cx="3949310" cy="614563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39B1AD-1307-E28B-77D2-40ABBFD816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759021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88433"/>
            <a:ext cx="3952600" cy="611505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88432"/>
            <a:ext cx="3950701" cy="6127409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BAFCBF-51E7-2184-A226-1A8D61FF5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470956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7"/>
            <a:ext cx="3952600" cy="6120154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7"/>
            <a:ext cx="3949310" cy="6125254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B29D11B-F240-BB77-1B4B-1A4A18B9D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723139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6"/>
            <a:ext cx="3949310" cy="612015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6"/>
            <a:ext cx="3949310" cy="6120157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3FF04A3-5849-0113-9DA4-148A17B75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89195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5"/>
            <a:ext cx="3952600" cy="612015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6"/>
            <a:ext cx="3949310" cy="610996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635DF41-A43D-1A57-3096-AF1DF14FA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510677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089" y="190589"/>
            <a:ext cx="3952600" cy="612015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115" y="190584"/>
            <a:ext cx="3952600" cy="612525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A375A80-7468-4827-3BC8-2CA3C72C6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555213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3"/>
            <a:ext cx="3952600" cy="6120154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3"/>
            <a:ext cx="3949310" cy="6115061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168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963A98-F9ED-1AF9-D7F7-48A709C7B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765526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3"/>
            <a:ext cx="3952600" cy="612015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3"/>
            <a:ext cx="3949310" cy="6120157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737721-CD67-3916-8DCB-15576179B9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1063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Suuntaa-antavia </a:t>
            </a:r>
            <a:r>
              <a:rPr lang="fi-FI" dirty="0" err="1"/>
              <a:t>koinsidenssin</a:t>
            </a:r>
            <a:r>
              <a:rPr lang="fi-FI" dirty="0"/>
              <a:t> rajataajuuksia</a:t>
            </a:r>
            <a:endParaRPr lang="fi-FI" i="1" baseline="-25000" dirty="0">
              <a:latin typeface="Arial Narrow" panose="020B0606020202030204" pitchFamily="34" charset="0"/>
            </a:endParaRP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505" y="1482810"/>
            <a:ext cx="7197549" cy="482105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92C6CB-D50A-CFE6-EE24-442A5B934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166413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79" y="190583"/>
            <a:ext cx="3952600" cy="612015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115" y="190583"/>
            <a:ext cx="3952600" cy="6125256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7D81CD-CB79-5C97-CA8F-60143A5ED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215919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Esimerkki asennuslattiasta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171</a:t>
            </a:fld>
            <a:endParaRPr lang="fi-FI" dirty="0"/>
          </a:p>
        </p:txBody>
      </p:sp>
      <p:pic>
        <p:nvPicPr>
          <p:cNvPr id="10" name="Picture 6" descr="Kuvahaun tulos: lindner raised flo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0" y="1583874"/>
            <a:ext cx="4754636" cy="42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uvahaun tulos: lindner raised flo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r="2495"/>
          <a:stretch/>
        </p:blipFill>
        <p:spPr bwMode="auto">
          <a:xfrm>
            <a:off x="5982072" y="1583874"/>
            <a:ext cx="5178547" cy="42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iruutu 12"/>
          <p:cNvSpPr txBox="1"/>
          <p:nvPr/>
        </p:nvSpPr>
        <p:spPr>
          <a:xfrm>
            <a:off x="9626252" y="5641659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Lindner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5" name="Tekstiruutu 14"/>
          <p:cNvSpPr txBox="1"/>
          <p:nvPr/>
        </p:nvSpPr>
        <p:spPr>
          <a:xfrm>
            <a:off x="4209429" y="5641659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Lindner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A7539F-4C73-5F85-833E-0B72588C0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450659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2"/>
            <a:ext cx="3952600" cy="612525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2"/>
            <a:ext cx="3952600" cy="612525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2C87CC0-6B78-6A65-F960-1EC6C3D99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99808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1"/>
            <a:ext cx="3952600" cy="612015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1"/>
            <a:ext cx="3952600" cy="6115055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AF33C77-1088-633D-9F91-97E02000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709207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90587"/>
            <a:ext cx="3952600" cy="612525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7"/>
            <a:ext cx="3949310" cy="6120156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E60DEDA-866C-E8C4-D473-362DC13B0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708413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115" y="188740"/>
            <a:ext cx="3952600" cy="612525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9" y="190587"/>
            <a:ext cx="3949310" cy="6115060"/>
          </a:xfrm>
          <a:prstGeom prst="rect">
            <a:avLst/>
          </a:prstGeom>
        </p:spPr>
      </p:pic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276D31-2B4A-095F-2271-73DF9D978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4906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Ominaistaajuus </a:t>
            </a:r>
            <a:r>
              <a:rPr lang="fi-FI" i="1" dirty="0"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endParaRPr lang="fi-FI" dirty="0"/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74861" cy="4297149"/>
          </a:xfrm>
        </p:spPr>
        <p:txBody>
          <a:bodyPr>
            <a:normAutofit/>
          </a:bodyPr>
          <a:lstStyle/>
          <a:p>
            <a:r>
              <a:rPr lang="fi-FI" dirty="0"/>
              <a:t>Ominaistaajuudella värähtely on voimakkainta</a:t>
            </a:r>
          </a:p>
          <a:p>
            <a:r>
              <a:rPr lang="fi-FI" dirty="0"/>
              <a:t>Alimman ominaistaajuuden yläpuolella muita ominaistaajuuksia </a:t>
            </a:r>
          </a:p>
          <a:p>
            <a:r>
              <a:rPr lang="fi-FI" dirty="0"/>
              <a:t>Jokaisella ominaistaajuudella on ominaisvärähtelymuoto</a:t>
            </a:r>
          </a:p>
          <a:p>
            <a:r>
              <a:rPr lang="fi-FI" dirty="0"/>
              <a:t>Ominaistaajuus on riippuvainen rakennusosan, rakennusosakokonaisuuden tms. systeemin</a:t>
            </a:r>
          </a:p>
          <a:p>
            <a:pPr lvl="1"/>
            <a:r>
              <a:rPr lang="fi-FI" dirty="0"/>
              <a:t>Massasta</a:t>
            </a:r>
          </a:p>
          <a:p>
            <a:pPr lvl="1"/>
            <a:r>
              <a:rPr lang="fi-FI" dirty="0"/>
              <a:t>Jäykkyydestä</a:t>
            </a:r>
          </a:p>
          <a:p>
            <a:pPr lvl="1"/>
            <a:r>
              <a:rPr lang="fi-FI" dirty="0"/>
              <a:t>Mitoista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4EB5C05-4ACD-4EBF-29A1-471E3AFC8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8639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Rakennusosan ominaisvärähtelymuotoja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978" y="1762040"/>
            <a:ext cx="8526162" cy="404614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3B875A-1789-B84B-8387-99108B5FA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247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 dirty="0"/>
              <a:t>Aineiston alkuperä</a:t>
            </a:r>
            <a:endParaRPr dirty="0"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Resonanssi-ilmiö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47952" cy="4834667"/>
          </a:xfrm>
        </p:spPr>
        <p:txBody>
          <a:bodyPr>
            <a:normAutofit/>
          </a:bodyPr>
          <a:lstStyle/>
          <a:p>
            <a:r>
              <a:rPr lang="fi-FI" sz="2400" dirty="0"/>
              <a:t>Resonanssi syntyy, kun ulkopuolisen herätteen taajuus vastaa ominaistaajuutta</a:t>
            </a:r>
          </a:p>
          <a:p>
            <a:r>
              <a:rPr lang="fi-FI" sz="2400" dirty="0"/>
              <a:t>Ääneneristävyys heikkenee resonanssialueella, mutta kasvaa tehokkaasti resonanssialueen yläpuolella</a:t>
            </a:r>
          </a:p>
          <a:p>
            <a:r>
              <a:rPr lang="fi-FI" sz="2400" dirty="0"/>
              <a:t>Ääntä eristävän rakennusosan alin ominaistaajuus tulee olla mahdollisimman pieni, jotta rakennusosa eristää ääntä tehokkaasti taajuus-alueella 100…3150 Hz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174" y="1027906"/>
            <a:ext cx="3684188" cy="494328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9254221-9DB8-DEFA-B86C-E61795123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7555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Leikkausaaltojen rajataajuus </a:t>
            </a:r>
            <a:r>
              <a:rPr lang="fi-FI" i="1" dirty="0" err="1">
                <a:latin typeface="Arial Narrow" panose="020B060602020203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>
                <a:latin typeface="Arial Narrow" panose="020B0606020202030204" pitchFamily="34" charset="0"/>
              </a:rPr>
              <a:t>h</a:t>
            </a:r>
            <a:r>
              <a:rPr lang="fi-FI" dirty="0"/>
              <a:t>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10882" cy="4698743"/>
          </a:xfrm>
        </p:spPr>
        <p:txBody>
          <a:bodyPr>
            <a:normAutofit/>
          </a:bodyPr>
          <a:lstStyle/>
          <a:p>
            <a:r>
              <a:rPr lang="fi-FI" dirty="0"/>
              <a:t>Taivutusaaltojen lisäksi levyssä esiintyy leikkausaaltoja</a:t>
            </a:r>
          </a:p>
          <a:p>
            <a:r>
              <a:rPr lang="fi-FI" dirty="0"/>
              <a:t>Leikkausaalto heikentää ilmaääneneristävyyden kasvua leikkausaallon rajataajuuden yläpuolella </a:t>
            </a:r>
          </a:p>
          <a:p>
            <a:r>
              <a:rPr lang="fi-FI" dirty="0"/>
              <a:t>Merkityksellinen paksuilla levyillä suurien taajuuksien yhteydessä </a:t>
            </a:r>
          </a:p>
          <a:p>
            <a:pPr lvl="1"/>
            <a:r>
              <a:rPr lang="fi-FI" dirty="0"/>
              <a:t>Betonirakenteet</a:t>
            </a:r>
          </a:p>
          <a:p>
            <a:pPr lvl="1"/>
            <a:r>
              <a:rPr lang="fi-FI" dirty="0"/>
              <a:t>Massiivipuulevyrakenteet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860" y="1575486"/>
            <a:ext cx="2323010" cy="447161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1B8D655-D64B-E085-F03A-CB1BCDB2A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115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3"/>
            <a:ext cx="11289959" cy="4507215"/>
          </a:xfrm>
        </p:spPr>
        <p:txBody>
          <a:bodyPr>
            <a:normAutofit/>
          </a:bodyPr>
          <a:lstStyle/>
          <a:p>
            <a:r>
              <a:rPr lang="fi-FI" dirty="0"/>
              <a:t>Ilmaääneneristyksen tarkoitus on vähentää ilmassa siirtyvän äänen kulkeutumista ääntä eristävän rakennusosan toiselle puolella</a:t>
            </a:r>
          </a:p>
          <a:p>
            <a:r>
              <a:rPr lang="fi-FI" dirty="0"/>
              <a:t>Rakennusosan ilmaääneneristävyys ilmoitetaan ilmaääneneristysluvulla </a:t>
            </a:r>
            <a:r>
              <a:rPr lang="fi-FI" i="1" dirty="0" err="1"/>
              <a:t>R</a:t>
            </a:r>
            <a:r>
              <a:rPr lang="fi-FI" baseline="-25000" dirty="0" err="1"/>
              <a:t>w</a:t>
            </a:r>
            <a:r>
              <a:rPr lang="fi-FI" dirty="0"/>
              <a:t> </a:t>
            </a:r>
          </a:p>
          <a:p>
            <a:r>
              <a:rPr lang="fi-FI" dirty="0"/>
              <a:t>Tilojen välinen ilmaääneneristävyys ilmoitetaan äänitasoeroluvulla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</a:t>
            </a:r>
          </a:p>
          <a:p>
            <a:pPr lvl="1"/>
            <a:r>
              <a:rPr lang="fi-FI" dirty="0"/>
              <a:t>Huomioi sivutiesiirtymät</a:t>
            </a:r>
          </a:p>
          <a:p>
            <a:pPr lvl="1"/>
            <a:r>
              <a:rPr lang="fi-FI" dirty="0"/>
              <a:t>Ääntä eristävän rakennusosan pinta-alan</a:t>
            </a:r>
          </a:p>
          <a:p>
            <a:pPr lvl="1"/>
            <a:r>
              <a:rPr lang="fi-FI" dirty="0"/>
              <a:t>Tilan jälkikaiunta-ajan ja tilan koon</a:t>
            </a:r>
          </a:p>
          <a:p>
            <a:r>
              <a:rPr lang="fi-FI" dirty="0"/>
              <a:t>Rakennusosan ilmatiiviydellä suuri merkitys ilmaääneneristävyyteen</a:t>
            </a:r>
          </a:p>
          <a:p>
            <a:r>
              <a:rPr lang="fi-FI" dirty="0"/>
              <a:t>Sivutiesiirtymillä suuri merkitys ilmaääneneristävyyteen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471E4A-7C22-18EF-C106-2231F962B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3761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54" y="1491836"/>
            <a:ext cx="7461867" cy="48039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2A45BA-7E90-F035-F1E0-D13BCC8437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5547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Rakennusosan ilmatiiviys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10882" cy="4698743"/>
          </a:xfrm>
        </p:spPr>
        <p:txBody>
          <a:bodyPr>
            <a:normAutofit/>
          </a:bodyPr>
          <a:lstStyle/>
          <a:p>
            <a:r>
              <a:rPr lang="fi-FI" dirty="0"/>
              <a:t>Rakennusosan ilmatiiviys on ilmaääneneristävyyden perusedellytys, koska ääni kulkee ilman välityksellä</a:t>
            </a:r>
          </a:p>
          <a:p>
            <a:r>
              <a:rPr lang="fi-FI" dirty="0"/>
              <a:t>Rakennusosassa olevalla avoimella raolla on jonkin verran ääneneristävyyttä, mutta käytännössä siihen kohdistuvan äänen voidaan olettaa kulkevan raon kautta tilasta toiseen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00" y="3944063"/>
            <a:ext cx="3969479" cy="204175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04" y="897276"/>
            <a:ext cx="3509786" cy="271089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A57450-357E-E7BC-ADB3-0F4073E669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3181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Rakennusosan ilmatiiviys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773" y="2654876"/>
            <a:ext cx="7270411" cy="3570806"/>
          </a:xfrm>
          <a:prstGeom prst="rect">
            <a:avLst/>
          </a:prstGeom>
        </p:spPr>
      </p:pic>
      <p:sp>
        <p:nvSpPr>
          <p:cNvPr id="9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3"/>
            <a:ext cx="11289959" cy="1047323"/>
          </a:xfrm>
        </p:spPr>
        <p:txBody>
          <a:bodyPr>
            <a:normAutofit/>
          </a:bodyPr>
          <a:lstStyle/>
          <a:p>
            <a:r>
              <a:rPr lang="fi-FI" dirty="0"/>
              <a:t>Ilmavuodot näkyvät mittauskäyrässä suurilla taajuuksilla</a:t>
            </a:r>
          </a:p>
        </p:txBody>
      </p:sp>
      <p:sp>
        <p:nvSpPr>
          <p:cNvPr id="8" name="Ellipsi 7"/>
          <p:cNvSpPr/>
          <p:nvPr/>
        </p:nvSpPr>
        <p:spPr>
          <a:xfrm>
            <a:off x="8235779" y="4182763"/>
            <a:ext cx="2180967" cy="133453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5EE167E-ABD4-BEFF-D1DC-930AB5A10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6477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313775" cy="4519571"/>
          </a:xfrm>
        </p:spPr>
        <p:txBody>
          <a:bodyPr>
            <a:normAutofit/>
          </a:bodyPr>
          <a:lstStyle/>
          <a:p>
            <a:r>
              <a:rPr lang="fi-FI" dirty="0"/>
              <a:t>Laboratoriomittauksella voidaan tutkia pelkän rakennusosan ilmaääneneristävyyttä</a:t>
            </a:r>
          </a:p>
          <a:p>
            <a:r>
              <a:rPr lang="fi-FI" dirty="0"/>
              <a:t>Kenttämittauksella voidaan tutkia rakennusosia sekä näiden liittymien ja liitoselimien vaikutusta ilmaääneneristävyyteen</a:t>
            </a:r>
          </a:p>
          <a:p>
            <a:r>
              <a:rPr lang="fi-FI" dirty="0"/>
              <a:t>Kenttämittaus voidaan toteuttaa</a:t>
            </a:r>
          </a:p>
          <a:p>
            <a:pPr lvl="1"/>
            <a:r>
              <a:rPr lang="fi-FI" dirty="0"/>
              <a:t>Todellisessa rakennuksessa</a:t>
            </a:r>
          </a:p>
          <a:p>
            <a:pPr lvl="1"/>
            <a:r>
              <a:rPr lang="fi-FI" dirty="0"/>
              <a:t>Todellisilla rakenteilla toteutetussa koerakennuksessa</a:t>
            </a:r>
          </a:p>
          <a:p>
            <a:r>
              <a:rPr lang="fi-FI" dirty="0"/>
              <a:t>Äänilähteenä käytetään tavallisesti ympärisäteilevä pallokaiutinta</a:t>
            </a:r>
          </a:p>
          <a:p>
            <a:r>
              <a:rPr lang="fi-FI" dirty="0"/>
              <a:t>Kaiuttimen tuottaman kohinan äänenpainetaso (90…100 dB) on suunnilleen samanlaista taajuuskaistoittain alueella 100…3150 Hz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A4B1069-EE81-1473-37D8-DF73BB53A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0706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473" y="1823823"/>
            <a:ext cx="5625054" cy="40085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E919A4-BF0E-CA58-7B29-777887DEC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9591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mittaustulos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10937791" cy="4513392"/>
          </a:xfrm>
        </p:spPr>
        <p:txBody>
          <a:bodyPr>
            <a:normAutofit/>
          </a:bodyPr>
          <a:lstStyle/>
          <a:p>
            <a:r>
              <a:rPr lang="fi-FI" dirty="0"/>
              <a:t>Tilojen välinen standardisoitu äänitasoeroluku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lasketaan taajuuskaistoittain mitatuista äänitasoeroista </a:t>
            </a:r>
            <a:r>
              <a:rPr lang="fi-FI" i="1" dirty="0" err="1"/>
              <a:t>D</a:t>
            </a:r>
            <a:r>
              <a:rPr lang="fi-FI" baseline="-25000" dirty="0" err="1"/>
              <a:t>nT</a:t>
            </a:r>
            <a:r>
              <a:rPr lang="fi-FI" dirty="0"/>
              <a:t> (mittausalue 100…3150 Hz) käyttäen standardin ISO-717-1 mukaista vertailukäyrämenetelmää</a:t>
            </a:r>
          </a:p>
          <a:p>
            <a:r>
              <a:rPr lang="fi-FI" dirty="0"/>
              <a:t>Standardisoitu äänitasoeroluku </a:t>
            </a:r>
            <a:r>
              <a:rPr lang="fi-FI" i="1" dirty="0" err="1"/>
              <a:t>D</a:t>
            </a:r>
            <a:r>
              <a:rPr lang="fi-FI" baseline="-25000" dirty="0" err="1"/>
              <a:t>nT,w</a:t>
            </a:r>
            <a:r>
              <a:rPr lang="fi-FI" dirty="0"/>
              <a:t> luetaan vertailukäyrältä 500 Hz:n kohdalta (</a:t>
            </a:r>
            <a:r>
              <a:rPr lang="fi-FI" dirty="0">
                <a:solidFill>
                  <a:srgbClr val="0D0D0D"/>
                </a:solidFill>
              </a:rPr>
              <a:t>mitä </a:t>
            </a:r>
            <a:r>
              <a:rPr lang="fi-FI" b="1" u="sng" dirty="0">
                <a:solidFill>
                  <a:srgbClr val="0D0D0D"/>
                </a:solidFill>
              </a:rPr>
              <a:t>suurempi lukuarvo</a:t>
            </a:r>
            <a:r>
              <a:rPr lang="fi-FI" dirty="0">
                <a:solidFill>
                  <a:srgbClr val="0D0D0D"/>
                </a:solidFill>
              </a:rPr>
              <a:t>, sitä parempi ilmaääneneristävyys)</a:t>
            </a:r>
            <a:endParaRPr lang="fi-FI" dirty="0"/>
          </a:p>
          <a:p>
            <a:r>
              <a:rPr lang="fi-FI" dirty="0"/>
              <a:t>Vertailukäyrän paikka määritetään siirtämällä sitä 1 </a:t>
            </a:r>
            <a:r>
              <a:rPr lang="fi-FI" dirty="0" err="1"/>
              <a:t>dB:n</a:t>
            </a:r>
            <a:r>
              <a:rPr lang="fi-FI" dirty="0"/>
              <a:t> pykälin siten, että vertailukäyrän arvojen ja sen alapuolelle jäävien mitattujen arvojen poikkeamien summa on enintään 32 dB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20AACB-5B7E-DD83-31A5-9357DD9E0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7306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Ilmaääneneristävyyden mittaustulos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88" y="1448245"/>
            <a:ext cx="7026204" cy="491054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63A146-C125-62D9-B12E-EDDD66AA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3471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 dirty="0"/>
              <a:t>Rakennusfysiikka</a:t>
            </a:r>
            <a:endParaRPr dirty="0"/>
          </a:p>
        </p:txBody>
      </p:sp>
      <p:sp>
        <p:nvSpPr>
          <p:cNvPr id="223" name="Google Shape;223;p21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1289959" cy="4488680"/>
          </a:xfrm>
        </p:spPr>
        <p:txBody>
          <a:bodyPr>
            <a:normAutofit/>
          </a:bodyPr>
          <a:lstStyle/>
          <a:p>
            <a:r>
              <a:rPr lang="fi-FI" dirty="0"/>
              <a:t>Askelääneneristyksen tarkoitus on vähentää välipohjaan kohdistuvien iskujen tuottamaa äänenpainetasoa välipohjan alapuolelle ja sen viereisissä tiloissa</a:t>
            </a:r>
          </a:p>
          <a:p>
            <a:r>
              <a:rPr lang="fi-FI" dirty="0"/>
              <a:t>Tilojen välinen askelääneneristävyys ilmoitetaan askeläänitasoluvulla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endParaRPr lang="fi-FI" baseline="-25000" dirty="0"/>
          </a:p>
          <a:p>
            <a:pPr lvl="1"/>
            <a:r>
              <a:rPr lang="fi-FI" dirty="0"/>
              <a:t>Huomioi sivutiesiirtymät</a:t>
            </a:r>
          </a:p>
          <a:p>
            <a:r>
              <a:rPr lang="fi-FI" dirty="0"/>
              <a:t>Rakennusosan ilmatiiviydellä suuri merkitys askelääneneristävyyteen</a:t>
            </a:r>
          </a:p>
          <a:p>
            <a:r>
              <a:rPr lang="fi-FI" dirty="0"/>
              <a:t>Sivutiesiirtymillä suuri merkitys askelääneneristävyyteen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1C097ED-AEC9-1E35-F13E-21695DD6A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1886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määrittäminen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0817" cy="4914986"/>
          </a:xfrm>
        </p:spPr>
        <p:txBody>
          <a:bodyPr>
            <a:normAutofit/>
          </a:bodyPr>
          <a:lstStyle/>
          <a:p>
            <a:r>
              <a:rPr lang="fi-FI" dirty="0"/>
              <a:t>Askelääneneristävyydessä tarkastellaan askeläänitasoa </a:t>
            </a:r>
            <a:r>
              <a:rPr lang="fi-FI" i="1" dirty="0"/>
              <a:t>L</a:t>
            </a:r>
            <a:r>
              <a:rPr lang="fi-FI" dirty="0"/>
              <a:t>, joka syntyy yleensä alapuoliseen tilaan välipohjan päällä olevasta askeläänikojeesta</a:t>
            </a:r>
          </a:p>
          <a:p>
            <a:r>
              <a:rPr lang="fi-FI" dirty="0"/>
              <a:t>Askeläänikojeen tuottamat iskut eivät kuvaa kävelyä välipohjan päällä, vaan tarkoituksena on tuottaa välipohjaan jatkuvia samankaltaisia iskuja, jotta niiden tuottamat askeläänitasot voidaan mitata toisesta tilasta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119" y="1690688"/>
            <a:ext cx="5585254" cy="419095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12E891-A216-264E-5D84-82BABB5A04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8846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221" y="1356250"/>
            <a:ext cx="5793752" cy="499675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mittaaminen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4ED2396-8B77-C69B-1481-B494FB791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6921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mittaustulos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19571"/>
          </a:xfrm>
        </p:spPr>
        <p:txBody>
          <a:bodyPr>
            <a:normAutofit fontScale="92500"/>
          </a:bodyPr>
          <a:lstStyle/>
          <a:p>
            <a:r>
              <a:rPr lang="fi-FI" dirty="0"/>
              <a:t>Tilojen välinen standardisoitu askeläänitasoluku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r>
              <a:rPr lang="fi-FI" dirty="0"/>
              <a:t> lasketaan taajuuskaistoittain mitatuista askeläänitasoista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</a:t>
            </a:r>
            <a:r>
              <a:rPr lang="fi-FI" dirty="0"/>
              <a:t> (mittausalue 50…3150 Hz) käyttäen standardin ISO-717-2 mukaista vertailukäyrämenetelmää</a:t>
            </a:r>
          </a:p>
          <a:p>
            <a:r>
              <a:rPr lang="fi-FI" dirty="0"/>
              <a:t>Standardisoitu askeläänitasoluku </a:t>
            </a:r>
            <a:r>
              <a:rPr lang="fi-FI" i="1" dirty="0" err="1"/>
              <a:t>L</a:t>
            </a:r>
            <a:r>
              <a:rPr lang="fi-FI" dirty="0" err="1"/>
              <a:t>’</a:t>
            </a:r>
            <a:r>
              <a:rPr lang="fi-FI" baseline="-25000" dirty="0" err="1"/>
              <a:t>nT,w</a:t>
            </a:r>
            <a:r>
              <a:rPr lang="fi-FI" dirty="0"/>
              <a:t> luetaan vertailukäyrältä 500 Hz:n kohdalta (</a:t>
            </a:r>
            <a:r>
              <a:rPr lang="fi-FI" dirty="0">
                <a:solidFill>
                  <a:srgbClr val="0D0D0D"/>
                </a:solidFill>
              </a:rPr>
              <a:t>mitä </a:t>
            </a:r>
            <a:r>
              <a:rPr lang="fi-FI" b="1" u="sng" dirty="0">
                <a:solidFill>
                  <a:srgbClr val="0D0D0D"/>
                </a:solidFill>
              </a:rPr>
              <a:t>pienempi lukuarvo</a:t>
            </a:r>
            <a:r>
              <a:rPr lang="fi-FI" dirty="0">
                <a:solidFill>
                  <a:srgbClr val="0D0D0D"/>
                </a:solidFill>
              </a:rPr>
              <a:t>, sitä parempi askelääneneristävyys)</a:t>
            </a:r>
            <a:endParaRPr lang="fi-FI" dirty="0"/>
          </a:p>
          <a:p>
            <a:r>
              <a:rPr lang="fi-FI" dirty="0"/>
              <a:t>Vertailukäyrän paikka määritetään siirtämällä sitä 1 </a:t>
            </a:r>
            <a:r>
              <a:rPr lang="fi-FI" dirty="0" err="1"/>
              <a:t>dB:n</a:t>
            </a:r>
            <a:r>
              <a:rPr lang="fi-FI" dirty="0"/>
              <a:t> pykälin siten, että vertailukäyrän arvojen ja sen yläpuolelle jäävien mitattujen arvojen poikkeamien summa on enintään 32 dB</a:t>
            </a:r>
          </a:p>
          <a:p>
            <a:r>
              <a:rPr lang="fi-FI" dirty="0"/>
              <a:t>Askeläänitasolukuun tulee määräysten mukaan sisällyttää myös spektripainotustermi C</a:t>
            </a:r>
            <a:r>
              <a:rPr lang="fi-FI" baseline="-25000" dirty="0"/>
              <a:t>l,50-2500</a:t>
            </a:r>
            <a:r>
              <a:rPr lang="fi-FI" dirty="0"/>
              <a:t>, joka ottaa huomioon alle 100 Hz:n taajuuksia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514EEAD-7FED-C5E3-1C3F-F0078D60E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294729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Askelääneneristävyyden mittaustulos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542" y="1411177"/>
            <a:ext cx="7050916" cy="494387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A4A2A57-F44B-D0BB-D0BB-722D76EAF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2984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yksinkertainen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19571"/>
          </a:xfrm>
        </p:spPr>
        <p:txBody>
          <a:bodyPr>
            <a:normAutofit/>
          </a:bodyPr>
          <a:lstStyle/>
          <a:p>
            <a:r>
              <a:rPr lang="fi-FI" dirty="0"/>
              <a:t>Rakenne on yksinkertainen, kun se on kauttaaltaan samaa materiaalia tai kun eri materiaalikerrokset ovat niin kiinteässä yhteydessä toisiinsa, että ne värähtelevät yhtenä kokonaisuutena</a:t>
            </a:r>
          </a:p>
          <a:p>
            <a:r>
              <a:rPr lang="fi-FI" dirty="0"/>
              <a:t>Ilmaääneneristävyyden suunnittelussa merkityksellisiä tekijöitä ovat </a:t>
            </a:r>
          </a:p>
          <a:p>
            <a:pPr lvl="1"/>
            <a:r>
              <a:rPr lang="fi-FI" dirty="0"/>
              <a:t>Massa</a:t>
            </a:r>
          </a:p>
          <a:p>
            <a:pPr lvl="1"/>
            <a:r>
              <a:rPr lang="fi-FI" dirty="0"/>
              <a:t>Jäykkyys</a:t>
            </a:r>
          </a:p>
          <a:p>
            <a:pPr lvl="1"/>
            <a:r>
              <a:rPr lang="fi-FI" dirty="0"/>
              <a:t>Ilmatiiviys</a:t>
            </a:r>
          </a:p>
          <a:p>
            <a:pPr lvl="1"/>
            <a:r>
              <a:rPr lang="fi-FI" dirty="0"/>
              <a:t>Rakenteellisten sivutiesiirtymien vaikutus</a:t>
            </a:r>
          </a:p>
          <a:p>
            <a:r>
              <a:rPr lang="fi-FI" dirty="0"/>
              <a:t>Askelääneneristävyyden suunnittelussa edellisten lisäksi merkityksellinen tekijä on myös pintarakenteen joustavuus (esim. lattiapinnoite)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517DB0E-1EBC-50E6-DCC0-B77AC11B5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8212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yksinkertaisia rakenteita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014" y="1394376"/>
            <a:ext cx="6111971" cy="487667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02A4E25-140B-4242-E7E3-E51469FF7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801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Yksinkertaisen rakenteen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06996" cy="495823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Ilmatiiviin yksinkertaisen rakenteen ilmaääneneristävyys perustuu pääasiassa massaan ja jäykkyyteen</a:t>
            </a:r>
          </a:p>
          <a:p>
            <a:r>
              <a:rPr lang="fi-FI" dirty="0"/>
              <a:t>Massalain mukaan rakenteen ilmaääneneristävyys kasvaa noin   6 dB, kun</a:t>
            </a:r>
          </a:p>
          <a:p>
            <a:pPr lvl="1"/>
            <a:r>
              <a:rPr lang="fi-FI" dirty="0"/>
              <a:t>Rakenteen massa kaksinkertaistuu</a:t>
            </a:r>
          </a:p>
          <a:p>
            <a:pPr lvl="1"/>
            <a:r>
              <a:rPr lang="fi-FI" dirty="0"/>
              <a:t>Tarkasteltava äänentaajuus kaksinkertaistuu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Ilmaääneneristävyys kasvaa </a:t>
            </a:r>
            <a:r>
              <a:rPr lang="fi-FI" dirty="0" err="1">
                <a:solidFill>
                  <a:srgbClr val="0D0D0D"/>
                </a:solidFill>
              </a:rPr>
              <a:t>koinsidenssin</a:t>
            </a:r>
            <a:r>
              <a:rPr lang="fi-FI" dirty="0">
                <a:solidFill>
                  <a:srgbClr val="0D0D0D"/>
                </a:solidFill>
              </a:rPr>
              <a:t> rajataajuuden yläpuolella hyvin tehokkaasti leikkausaaltoalueelle saakka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36771"/>
          <a:stretch/>
        </p:blipFill>
        <p:spPr>
          <a:xfrm>
            <a:off x="6924841" y="1640274"/>
            <a:ext cx="2935850" cy="4483604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12775" r="14393" b="63229"/>
          <a:stretch/>
        </p:blipFill>
        <p:spPr>
          <a:xfrm>
            <a:off x="9860691" y="2423648"/>
            <a:ext cx="2075262" cy="253071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61DCAA9-BFC8-8037-B683-985DE7ED44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5190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12566" r="13942" b="64366"/>
          <a:stretch/>
        </p:blipFill>
        <p:spPr>
          <a:xfrm>
            <a:off x="9883692" y="2423648"/>
            <a:ext cx="2029260" cy="245983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t="36355"/>
          <a:stretch/>
        </p:blipFill>
        <p:spPr>
          <a:xfrm>
            <a:off x="6951707" y="1640274"/>
            <a:ext cx="2871017" cy="456815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Yksinkertaisen rakenteen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2" cy="4766706"/>
          </a:xfrm>
        </p:spPr>
        <p:txBody>
          <a:bodyPr>
            <a:normAutofit/>
          </a:bodyPr>
          <a:lstStyle/>
          <a:p>
            <a:r>
              <a:rPr lang="fi-FI" dirty="0"/>
              <a:t>Massiivisen puurakenteen tulisi olla lähes 600 mm paksu, jotta saavutettaisiin sama ilmaääneneristävyys kuin 180 mm paksulla betonirakenteella</a:t>
            </a:r>
          </a:p>
          <a:p>
            <a:r>
              <a:rPr lang="fi-FI" dirty="0" err="1"/>
              <a:t>Koinsidenssi</a:t>
            </a:r>
            <a:r>
              <a:rPr lang="fi-FI" dirty="0"/>
              <a:t>-ilmiö heikentää ilmaääneneristävyyttä merkittävästi, kun rakenne on kevyt (myös betonirakenne </a:t>
            </a:r>
            <a:r>
              <a:rPr lang="fi-FI" i="1" dirty="0"/>
              <a:t>m</a:t>
            </a:r>
            <a:r>
              <a:rPr lang="fi-FI" dirty="0"/>
              <a:t> &lt; 300 kg/m</a:t>
            </a:r>
            <a:r>
              <a:rPr lang="fi-FI" baseline="30000" dirty="0"/>
              <a:t>2</a:t>
            </a:r>
            <a:r>
              <a:rPr lang="fi-FI" dirty="0"/>
              <a:t>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3A7FF54-AF35-D85E-F0F9-EACC840B0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1205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0654" cy="1325563"/>
          </a:xfrm>
        </p:spPr>
        <p:txBody>
          <a:bodyPr/>
          <a:lstStyle/>
          <a:p>
            <a:r>
              <a:rPr lang="fi-FI" dirty="0"/>
              <a:t>Yksinkertaisen rakenteen 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06996" cy="4519571"/>
          </a:xfrm>
        </p:spPr>
        <p:txBody>
          <a:bodyPr>
            <a:normAutofit/>
          </a:bodyPr>
          <a:lstStyle/>
          <a:p>
            <a:r>
              <a:rPr lang="fi-FI" dirty="0"/>
              <a:t>Ilmatiiviin yksinkertaisen rakenteen askelääneneristävyys perustuu pääasiassa massaan, jäykkyyteen </a:t>
            </a:r>
          </a:p>
          <a:p>
            <a:r>
              <a:rPr lang="fi-FI" dirty="0"/>
              <a:t>Joustavalla lattiapinnoitteella suuri merkitys askelääneneristävyyteen</a:t>
            </a:r>
          </a:p>
          <a:p>
            <a:r>
              <a:rPr lang="fi-FI" dirty="0"/>
              <a:t>Yksinkertaisen betonivälipohjan tuottamat askeläänitasot ovat pienillä taajuuksilla alhaisia, mutta suurilla taajuuksilla askeläänitasot kasvavat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r="52569" b="58782"/>
          <a:stretch/>
        </p:blipFill>
        <p:spPr>
          <a:xfrm>
            <a:off x="9271149" y="2423648"/>
            <a:ext cx="2869365" cy="27679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t="42847" r="56323"/>
          <a:stretch/>
        </p:blipFill>
        <p:spPr>
          <a:xfrm>
            <a:off x="6458200" y="1690688"/>
            <a:ext cx="2855562" cy="414788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7F223A-4BE9-1C98-1AD7-7E64952D7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0490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Tero Lahtela, 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2400" dirty="0"/>
              <a:t>Julkaisupäivä: 18.8.2021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7110059-4634-709A-DF8D-BEEAF6CC5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/>
          <a:srcRect l="53004" t="42973" r="3494" b="450"/>
          <a:stretch/>
        </p:blipFill>
        <p:spPr>
          <a:xfrm>
            <a:off x="6480749" y="1709222"/>
            <a:ext cx="2833012" cy="408996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l="54533" b="58829"/>
          <a:stretch/>
        </p:blipFill>
        <p:spPr>
          <a:xfrm>
            <a:off x="9388931" y="2431733"/>
            <a:ext cx="2731600" cy="274574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0654" cy="1325563"/>
          </a:xfrm>
        </p:spPr>
        <p:txBody>
          <a:bodyPr/>
          <a:lstStyle/>
          <a:p>
            <a:r>
              <a:rPr lang="fi-FI" dirty="0"/>
              <a:t>Yksinkertaisen rakenteen 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06996" cy="4958235"/>
          </a:xfrm>
        </p:spPr>
        <p:txBody>
          <a:bodyPr>
            <a:normAutofit/>
          </a:bodyPr>
          <a:lstStyle/>
          <a:p>
            <a:r>
              <a:rPr lang="fi-FI" dirty="0"/>
              <a:t>Yksinkertaisen betonivälipohjan päällä tarvitaan tavallisesti joustava lattiapinnoite tai kelluva pintalaatta alentamaan askeläänitasoja suurilla taajuuksilla</a:t>
            </a:r>
          </a:p>
          <a:p>
            <a:r>
              <a:rPr lang="fi-FI" dirty="0"/>
              <a:t>Joustavan lattiapinnoitteen yhteydessä tulee tarkastella lattiapinnoitteen askeläänenparannuslukua </a:t>
            </a:r>
            <a:r>
              <a:rPr lang="fi-FI" dirty="0" err="1"/>
              <a:t>Δ</a:t>
            </a:r>
            <a:r>
              <a:rPr lang="fi-FI" i="1" dirty="0" err="1"/>
              <a:t>L</a:t>
            </a:r>
            <a:r>
              <a:rPr lang="fi-FI" baseline="-25000" dirty="0" err="1"/>
              <a:t>w</a:t>
            </a:r>
            <a:r>
              <a:rPr lang="fi-FI" dirty="0"/>
              <a:t> (ei voida soveltaa suoraan puuvälipohjille)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00E0301-51C8-389D-900A-CBC738455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610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kaksinkertainen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Rakenne on kaksinkertainen, kun se on koostuu kahdesta levymäisestä massasta (</a:t>
            </a:r>
            <a:r>
              <a:rPr lang="fi-FI" i="1" dirty="0"/>
              <a:t>m</a:t>
            </a:r>
            <a:r>
              <a:rPr lang="fi-FI" baseline="-25000" dirty="0"/>
              <a:t>1</a:t>
            </a:r>
            <a:r>
              <a:rPr lang="fi-FI" dirty="0"/>
              <a:t> ja </a:t>
            </a:r>
            <a:r>
              <a:rPr lang="fi-FI" i="1" dirty="0"/>
              <a:t>m</a:t>
            </a:r>
            <a:r>
              <a:rPr lang="fi-FI" baseline="-25000" dirty="0"/>
              <a:t>2</a:t>
            </a:r>
            <a:r>
              <a:rPr lang="fi-FI" dirty="0"/>
              <a:t>) sekä näiden välissä olevasta ilmavälistä (</a:t>
            </a:r>
            <a:r>
              <a:rPr lang="fi-FI" i="1" dirty="0"/>
              <a:t>k</a:t>
            </a:r>
            <a:r>
              <a:rPr lang="fi-FI" dirty="0"/>
              <a:t>)</a:t>
            </a:r>
          </a:p>
          <a:p>
            <a:r>
              <a:rPr lang="fi-FI" dirty="0"/>
              <a:t>Kaksinkertaisen rakenteen ilmaväliä kutsutaan jouseksi, jonka toiminta on riippuvainen ilmavälin paksuudesta</a:t>
            </a:r>
          </a:p>
          <a:p>
            <a:r>
              <a:rPr lang="fi-FI" dirty="0"/>
              <a:t>Ilmaväli toimii jousena, kun sen paksuus on suurempi kuin rakenteeseen kohdistuvan äänen aallonpituus</a:t>
            </a:r>
          </a:p>
          <a:p>
            <a:r>
              <a:rPr lang="fi-FI" dirty="0"/>
              <a:t>Mitä löysempi jousi on, sitä vähemmän se siirtää värähtelyä levymäisten massojen </a:t>
            </a:r>
            <a:r>
              <a:rPr lang="fi-FI" i="1" dirty="0"/>
              <a:t>m</a:t>
            </a:r>
            <a:r>
              <a:rPr lang="fi-FI" baseline="-25000" dirty="0"/>
              <a:t>1</a:t>
            </a:r>
            <a:r>
              <a:rPr lang="fi-FI" dirty="0"/>
              <a:t> ja </a:t>
            </a:r>
            <a:r>
              <a:rPr lang="fi-FI" i="1" dirty="0"/>
              <a:t>m</a:t>
            </a:r>
            <a:r>
              <a:rPr lang="fi-FI" baseline="-25000" dirty="0"/>
              <a:t>2</a:t>
            </a:r>
            <a:r>
              <a:rPr lang="fi-FI" dirty="0"/>
              <a:t> välillä (ilmaääneneristävyys paranee)</a:t>
            </a:r>
          </a:p>
          <a:p>
            <a:r>
              <a:rPr lang="fi-FI" dirty="0"/>
              <a:t>Ohut ilmaväli ei toimi jousena, vaan se kytkee levymäiset massat toisiinsa, jolloin rakenteen ilmaääneneristävyys heikkenee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E645A4-1744-1021-25EE-54178334A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7795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Ideaalinen kaksinkertainen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692" y="1552498"/>
            <a:ext cx="8472616" cy="46633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48248C-B1E9-44C2-4D75-1D58FC70A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3255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kaksinkertaisia puurakenteita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85" y="1383957"/>
            <a:ext cx="5230188" cy="492416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84EAF4B-A6A7-FB41-E70A-7DD024867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3715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Akustisesti kaksinkertainen rakenne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Kaksinkertaisen rakenteen ilmaääneneristävyyden suunnittelussa merkityksellisiä tekijöitä ovat </a:t>
            </a:r>
          </a:p>
          <a:p>
            <a:pPr lvl="1"/>
            <a:r>
              <a:rPr lang="fi-FI" dirty="0"/>
              <a:t>Levymäisten massojen paino, </a:t>
            </a:r>
            <a:r>
              <a:rPr lang="fi-FI" dirty="0" err="1"/>
              <a:t>koinsidenssin</a:t>
            </a:r>
            <a:r>
              <a:rPr lang="fi-FI" dirty="0"/>
              <a:t> rajataajuus ja ilmatiiviys</a:t>
            </a:r>
          </a:p>
          <a:p>
            <a:pPr lvl="1"/>
            <a:r>
              <a:rPr lang="fi-FI" dirty="0"/>
              <a:t>Massa-jousi-massa-systeemin resonanssitaajuus</a:t>
            </a:r>
          </a:p>
          <a:p>
            <a:pPr lvl="1"/>
            <a:r>
              <a:rPr lang="fi-FI" dirty="0"/>
              <a:t>Levymäisten massojen mekaaninen kytkentä</a:t>
            </a:r>
          </a:p>
          <a:p>
            <a:pPr lvl="1"/>
            <a:r>
              <a:rPr lang="fi-FI" dirty="0"/>
              <a:t>Ilmavälin paksuus (jousen jäykkyys)</a:t>
            </a:r>
          </a:p>
          <a:p>
            <a:pPr lvl="1"/>
            <a:r>
              <a:rPr lang="fi-FI" dirty="0"/>
              <a:t>Rakenteellisten sivutiesiirtymien vaikutus</a:t>
            </a:r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A82D4B8-25F1-776C-CEA0-1ED067626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21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Kaksinkertaisen seinän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47135" cy="4735814"/>
          </a:xfrm>
        </p:spPr>
        <p:txBody>
          <a:bodyPr>
            <a:normAutofit/>
          </a:bodyPr>
          <a:lstStyle/>
          <a:p>
            <a:r>
              <a:rPr lang="fi-FI" dirty="0"/>
              <a:t>Rankarakenteisen kaksinkertaisen seinän ilmaääneneristävyys kasvaa tehokkaasti resonanssitaajuuden yläpuolella </a:t>
            </a:r>
            <a:r>
              <a:rPr lang="fi-FI" dirty="0" err="1"/>
              <a:t>koinsidenssin</a:t>
            </a:r>
            <a:r>
              <a:rPr lang="fi-FI" dirty="0"/>
              <a:t> rajataajuudelle saakka</a:t>
            </a:r>
          </a:p>
          <a:p>
            <a:r>
              <a:rPr lang="fi-FI" dirty="0" err="1"/>
              <a:t>Koinsidenssi</a:t>
            </a:r>
            <a:r>
              <a:rPr lang="fi-FI" dirty="0"/>
              <a:t>-ilmiö heikentää ilma-ääneneristävyyttä </a:t>
            </a:r>
          </a:p>
          <a:p>
            <a:r>
              <a:rPr lang="fi-FI" dirty="0"/>
              <a:t>Kun </a:t>
            </a:r>
            <a:r>
              <a:rPr lang="fi-FI" dirty="0" err="1"/>
              <a:t>koinsidenssin</a:t>
            </a:r>
            <a:r>
              <a:rPr lang="fi-FI" dirty="0"/>
              <a:t> rajataajuus on mittausalueen yläpäässä (3150 Hz), ei siitä ole merkittävää haittaa ilmaääneneristävyyteen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39099"/>
          <a:stretch/>
        </p:blipFill>
        <p:spPr>
          <a:xfrm>
            <a:off x="6777681" y="1873251"/>
            <a:ext cx="2915377" cy="40253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/>
          <a:srcRect l="13099" r="13167" b="62072"/>
          <a:stretch/>
        </p:blipFill>
        <p:spPr>
          <a:xfrm>
            <a:off x="9885405" y="2533138"/>
            <a:ext cx="2037791" cy="237648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230BC7-060F-8661-E2B3-05E0D2210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8263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/>
          <a:srcRect t="39640"/>
          <a:stretch/>
        </p:blipFill>
        <p:spPr>
          <a:xfrm>
            <a:off x="6796215" y="1888785"/>
            <a:ext cx="2867811" cy="399123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l="9563" r="9840" b="62162"/>
          <a:stretch/>
        </p:blipFill>
        <p:spPr>
          <a:xfrm>
            <a:off x="9849802" y="2587908"/>
            <a:ext cx="2094954" cy="226773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Kaksinkertaisen seinän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2" cy="4766706"/>
          </a:xfrm>
        </p:spPr>
        <p:txBody>
          <a:bodyPr>
            <a:normAutofit/>
          </a:bodyPr>
          <a:lstStyle/>
          <a:p>
            <a:r>
              <a:rPr lang="fi-FI" dirty="0"/>
              <a:t>Massiivipuulevyrakenteisen kaksin-kertaisen seinän ilmaääneneristävyys kasvaa tehokkaasti resonanssitaajuuden yläpuolella </a:t>
            </a:r>
            <a:r>
              <a:rPr lang="fi-FI" dirty="0" err="1"/>
              <a:t>koinsidenssin</a:t>
            </a:r>
            <a:r>
              <a:rPr lang="fi-FI" dirty="0"/>
              <a:t> rajataajuudelle saakka</a:t>
            </a:r>
          </a:p>
          <a:p>
            <a:r>
              <a:rPr lang="fi-FI" dirty="0" err="1"/>
              <a:t>Koinsidenssi</a:t>
            </a:r>
            <a:r>
              <a:rPr lang="fi-FI" dirty="0"/>
              <a:t>-ilmiö heikentää ilma-ääneneristävyyttä </a:t>
            </a:r>
          </a:p>
          <a:p>
            <a:r>
              <a:rPr lang="fi-FI" dirty="0"/>
              <a:t>Kun </a:t>
            </a:r>
            <a:r>
              <a:rPr lang="fi-FI" dirty="0" err="1"/>
              <a:t>koinsidenssin</a:t>
            </a:r>
            <a:r>
              <a:rPr lang="fi-FI" dirty="0"/>
              <a:t> rajataajuus on pieni, on siitä merkittävää haittaa ilmaääneneristävyyteen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FC71D24-7665-E2C6-5AAD-89DCCB7DA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2605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 rotWithShape="1">
          <a:blip r:embed="rId3"/>
          <a:srcRect l="8328" r="8189" b="62162"/>
          <a:stretch/>
        </p:blipFill>
        <p:spPr>
          <a:xfrm>
            <a:off x="9812734" y="2580936"/>
            <a:ext cx="2183132" cy="2280885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39640"/>
          <a:stretch/>
        </p:blipFill>
        <p:spPr>
          <a:xfrm>
            <a:off x="6796215" y="1894963"/>
            <a:ext cx="2864070" cy="398505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Kaksinkertaisen seinän ilmaääneneristävyys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39482" cy="4766706"/>
          </a:xfrm>
        </p:spPr>
        <p:txBody>
          <a:bodyPr>
            <a:normAutofit/>
          </a:bodyPr>
          <a:lstStyle/>
          <a:p>
            <a:r>
              <a:rPr lang="fi-FI" dirty="0"/>
              <a:t>Massiivipuulevyseinässä tarvitaan usein kipsilevytys, jotta huoneistojen välisen seinän vaatimukset täyttyvät</a:t>
            </a:r>
          </a:p>
          <a:p>
            <a:r>
              <a:rPr lang="fi-FI" dirty="0"/>
              <a:t>Kipsilevytys massiivipuulevyn päällä</a:t>
            </a:r>
          </a:p>
          <a:p>
            <a:pPr lvl="1"/>
            <a:r>
              <a:rPr lang="fi-FI" dirty="0"/>
              <a:t>Parantaa ilmaääneneristävyyttä pienillä taajuuksilla</a:t>
            </a:r>
          </a:p>
          <a:p>
            <a:pPr lvl="1"/>
            <a:r>
              <a:rPr lang="fi-FI" dirty="0"/>
              <a:t>Vähentää </a:t>
            </a:r>
            <a:r>
              <a:rPr lang="fi-FI" dirty="0" err="1"/>
              <a:t>koinsidenssi</a:t>
            </a:r>
            <a:r>
              <a:rPr lang="fi-FI" dirty="0"/>
              <a:t>-ilmiön vaikutusta ilmaääneneristävyyteen</a:t>
            </a:r>
          </a:p>
          <a:p>
            <a:pPr lvl="0"/>
            <a:r>
              <a:rPr lang="fi-FI" dirty="0">
                <a:solidFill>
                  <a:srgbClr val="0D0D0D"/>
                </a:solidFill>
              </a:rPr>
              <a:t>Kipsilevytys voidaan asentaa myös ilmavälin puolelle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5990C0F-8099-8D0A-4F49-7DA24344A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31840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Massiivipuun paksuuden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r="54232"/>
          <a:stretch/>
        </p:blipFill>
        <p:spPr>
          <a:xfrm>
            <a:off x="2665235" y="1365422"/>
            <a:ext cx="2184792" cy="4967414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74" y="1371600"/>
            <a:ext cx="2140185" cy="49608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5"/>
          <a:srcRect r="54855"/>
          <a:stretch/>
        </p:blipFill>
        <p:spPr>
          <a:xfrm>
            <a:off x="7370499" y="1371600"/>
            <a:ext cx="2135427" cy="497315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54261"/>
          <a:stretch/>
        </p:blipFill>
        <p:spPr>
          <a:xfrm>
            <a:off x="5005327" y="1365422"/>
            <a:ext cx="2183404" cy="49674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5"/>
          <a:srcRect l="54482"/>
          <a:stretch/>
        </p:blipFill>
        <p:spPr>
          <a:xfrm>
            <a:off x="9700053" y="1371600"/>
            <a:ext cx="2153092" cy="4973156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CB993A3-A1C2-E460-3A88-9EB213221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6302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Epäsymmetriset seinärakenteet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15" y="1371599"/>
            <a:ext cx="4736001" cy="496269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903" y="1372664"/>
            <a:ext cx="4695569" cy="496163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04A8369-A5D3-BC1F-988D-9B1D65DBB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039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Akustiikka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Ohjauspuiden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14769" cy="4680208"/>
          </a:xfrm>
        </p:spPr>
        <p:txBody>
          <a:bodyPr>
            <a:normAutofit/>
          </a:bodyPr>
          <a:lstStyle/>
          <a:p>
            <a:r>
              <a:rPr lang="fi-FI" dirty="0"/>
              <a:t>Molemmilla runkopuoliskoilla tulisi olla omat erilliset ohjauspuut</a:t>
            </a:r>
          </a:p>
          <a:p>
            <a:r>
              <a:rPr lang="fi-FI" dirty="0"/>
              <a:t>Rinnakkaiset ohjauspuut voidaan korvata yhdellä seinäontelon levyisellä ohjauspuulla, kun kohteen akustiikkasuunnittelija antaa tähän hyväksynnän</a:t>
            </a:r>
          </a:p>
          <a:p>
            <a:r>
              <a:rPr lang="fi-FI" dirty="0"/>
              <a:t>Ohjauspuun kautta tapahtuva runkopuoliskojen kytkentä heikentää ilmaääneneristävyyttä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953" y="650642"/>
            <a:ext cx="4523396" cy="565199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1A76C01-0B95-0B96-344C-F44AC1944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00049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67" y="1410732"/>
            <a:ext cx="8029128" cy="479187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Runkopuoliskojen kytkennän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7A4638-9419-3EF8-5FAA-E548BCE89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65554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81" y="1409355"/>
            <a:ext cx="8029128" cy="480406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Runkopuoliskojen kytkennän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E7B887-F0BA-731D-6D0F-3BE0D4468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4006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67" y="1404792"/>
            <a:ext cx="8029128" cy="4938188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Runkopuoliskojen kytkennän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5DB783-DB79-29DA-D520-ED19EE40F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6198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23" y="1360899"/>
            <a:ext cx="4725294" cy="498583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vaimennuksen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14769" cy="4952057"/>
          </a:xfrm>
        </p:spPr>
        <p:txBody>
          <a:bodyPr>
            <a:normAutofit fontScale="92500"/>
          </a:bodyPr>
          <a:lstStyle/>
          <a:p>
            <a:r>
              <a:rPr lang="fi-FI" dirty="0"/>
              <a:t>Kaksinkertaisen seinän tyhjässä ilmavälissä syntyy ilman ominaisvärähtelyä (seisovia ääniaaltoja)</a:t>
            </a:r>
          </a:p>
          <a:p>
            <a:r>
              <a:rPr lang="fi-FI" dirty="0"/>
              <a:t>Käytännössä ääni kaikuu tyhjässä ilmavälissä, jolloin seinän ilmaääneneristävyys heikkenee merkittävästi</a:t>
            </a:r>
          </a:p>
          <a:p>
            <a:r>
              <a:rPr lang="fi-FI" dirty="0"/>
              <a:t>Ilmavälin kaiunnan estämiseksi ilmavälissä tulee olla ääntä absorboivaa materiaalia (absorptiosuhde suurilla taajuuksilla 0,8…0,9) vähintään puolet ilmavälin paksuudesta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7FE37D7-3CF0-D093-19B8-187CC05B3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1053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vaimennusmateriaali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47" y="1957958"/>
            <a:ext cx="9590903" cy="352826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F3E06C-25BA-D812-07F8-3785858BF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9441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314" y="1373049"/>
            <a:ext cx="4710056" cy="495068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paksuuden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914769" cy="4766706"/>
          </a:xfrm>
        </p:spPr>
        <p:txBody>
          <a:bodyPr>
            <a:normAutofit/>
          </a:bodyPr>
          <a:lstStyle/>
          <a:p>
            <a:r>
              <a:rPr lang="fi-FI" dirty="0"/>
              <a:t>Kaksinkertaisen seinän ilmavälin (</a:t>
            </a:r>
            <a:r>
              <a:rPr lang="fi-FI" i="1" dirty="0"/>
              <a:t>k</a:t>
            </a:r>
            <a:r>
              <a:rPr lang="fi-FI" dirty="0"/>
              <a:t>) paksuuden lisääminen parantaa seinän ilmaääneneristävyyttä merkittävästi </a:t>
            </a:r>
          </a:p>
          <a:p>
            <a:r>
              <a:rPr lang="fi-FI" dirty="0"/>
              <a:t>Mitä paksumpi ilmaväli on, sitä vähemmän se kytkee runkopuolis-kojen levymäisiä massoja toisiinsa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25F1C36-8A04-D658-840E-5708336B1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96266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40081" cy="1325563"/>
          </a:xfrm>
        </p:spPr>
        <p:txBody>
          <a:bodyPr/>
          <a:lstStyle/>
          <a:p>
            <a:r>
              <a:rPr lang="fi-FI" dirty="0"/>
              <a:t>Seinän ontelon paksuuden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3"/>
            <a:ext cx="5914769" cy="4822312"/>
          </a:xfrm>
        </p:spPr>
        <p:txBody>
          <a:bodyPr>
            <a:normAutofit/>
          </a:bodyPr>
          <a:lstStyle/>
          <a:p>
            <a:r>
              <a:rPr lang="fi-FI" dirty="0"/>
              <a:t>Kaksinkertaiset massiivipuurakenteet tulisi toteuttaa siten, että käytetään ohuita rakennekerroksia, joiden välissä on suuri ilmaväli</a:t>
            </a:r>
          </a:p>
          <a:p>
            <a:r>
              <a:rPr lang="fi-FI" dirty="0"/>
              <a:t>Paksujen huoneistojen välisten seinien toteuttaminen on nykyisin mahdollista, koska niistä lasketaan rakennusoikeuteen vain 200 mm</a:t>
            </a:r>
          </a:p>
          <a:p>
            <a:r>
              <a:rPr lang="fi-FI" dirty="0"/>
              <a:t>Rakenteen kantavuuden näkökulmasta tarvitaan riittävän paksu massiivipuutuote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314" y="1360899"/>
            <a:ext cx="4714103" cy="496283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F9CE9E9-8C6C-0F38-C2E8-E2B1ED80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194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Kaksinkertaisen välipohjan askelääneneristävyys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0527"/>
          </a:xfrm>
        </p:spPr>
        <p:txBody>
          <a:bodyPr>
            <a:normAutofit/>
          </a:bodyPr>
          <a:lstStyle/>
          <a:p>
            <a:r>
              <a:rPr lang="fi-FI" dirty="0"/>
              <a:t>Välipohjien akustisessa suunnittelussa keskeisintä on askelääneneristävyyden toteuttaminen</a:t>
            </a:r>
          </a:p>
          <a:p>
            <a:r>
              <a:rPr lang="fi-FI" dirty="0"/>
              <a:t>Puuvälipohjan askeläänitasot ovat pienillä taajuuksilla korkeita ja suurilla taajuuksilla matalia </a:t>
            </a:r>
          </a:p>
          <a:p>
            <a:r>
              <a:rPr lang="fi-FI" dirty="0"/>
              <a:t>Puuvälipohjien haasteena on pienet taajuudet</a:t>
            </a:r>
          </a:p>
          <a:p>
            <a:r>
              <a:rPr lang="fi-FI" dirty="0"/>
              <a:t>Puuvälipohjissa tarvitaan massaa pienien taajuuksien eristämiseen</a:t>
            </a:r>
          </a:p>
          <a:p>
            <a:pPr lvl="1"/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62" y="1597042"/>
            <a:ext cx="5304045" cy="448865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8168337-FDEA-D3E6-B40D-5E7ACA304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95347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Jousirankakaton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Jousirankakatto parantaa puuvälipohjan ilma- ja askelääneneristävyyttä merkittävästi </a:t>
            </a:r>
          </a:p>
          <a:p>
            <a:r>
              <a:rPr lang="fi-FI" dirty="0"/>
              <a:t>Jousirankakaton parannusvaikutus askelääneneristävyyteen alkaa jo noin 50 Hz:n kohdalta</a:t>
            </a:r>
          </a:p>
          <a:p>
            <a:r>
              <a:rPr lang="fi-FI" dirty="0"/>
              <a:t>Mitä joustavampi ja raskaampi jousirankakatto on, sitä parempi ilma- ja askelääneneristävyys saavutetaan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82" y="1309816"/>
            <a:ext cx="4330402" cy="499538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FBF12A5-99D9-E6C6-6D37-0FB7CFB75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7886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Ääni on väliaineessa etenevää aaltoliikettä</a:t>
            </a:r>
          </a:p>
          <a:p>
            <a:r>
              <a:rPr lang="fi-FI" dirty="0"/>
              <a:t>Väliaine voi olla kaasu, neste tai kiinteä aine</a:t>
            </a:r>
          </a:p>
          <a:p>
            <a:r>
              <a:rPr lang="fi-FI" dirty="0"/>
              <a:t>Ilmassa ääni etenee pitkittäisaaltona</a:t>
            </a:r>
          </a:p>
          <a:p>
            <a:r>
              <a:rPr lang="fi-FI" dirty="0"/>
              <a:t>Kiinteässä aineessa ääni etenee sekä poikittais- että pitkittäisaaltona</a:t>
            </a:r>
          </a:p>
          <a:p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921" y="1624912"/>
            <a:ext cx="5731991" cy="36908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E94140A-9F56-BE0D-A27B-40294FF58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Kelluvan lattian ominaistaajuus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Kelluva lattia toimii ääneneristeenä sen resonanssialueen yläpuolisilla taajuuksilla</a:t>
            </a:r>
          </a:p>
          <a:p>
            <a:r>
              <a:rPr lang="fi-FI" dirty="0"/>
              <a:t>Mitä pienempi kelluvan lattian alin ominaistaajuus on, sitä parempi ääneneristävyys saavutetaan</a:t>
            </a:r>
          </a:p>
          <a:p>
            <a:r>
              <a:rPr lang="fi-FI" dirty="0"/>
              <a:t>Askelääneneristeen dynaaminen jäykkyys ja kelluvan lattian massa vaikuttavat kelluvan lattian alimpaan ominaistaajuuteen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04" y="1625887"/>
            <a:ext cx="5423458" cy="429299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B618A4-13C2-327F-CF89-3BA42D968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28263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Kelluvan lattian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07" y="1258932"/>
            <a:ext cx="4481974" cy="505862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774" y="1320221"/>
            <a:ext cx="4500854" cy="537409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2C2C809-F687-0036-F72B-988129D46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2530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85" y="1367569"/>
            <a:ext cx="4308999" cy="487312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Lattiapinnoitteen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Lattiapinnoite ei vaikuta merkittävästi välipohjan ilmaääneneristävyyteen</a:t>
            </a:r>
          </a:p>
          <a:p>
            <a:r>
              <a:rPr lang="fi-FI" dirty="0"/>
              <a:t>Puuvälipohjissa joustavalla lattiapinnoitteella on vaikutusta askelääneneristävyyteen, kun välipohjassa on kiinteä pintalattia</a:t>
            </a:r>
          </a:p>
          <a:p>
            <a:r>
              <a:rPr lang="fi-FI" dirty="0"/>
              <a:t>Kelluvan lattian tapauksessa joustavan lattiapinnoitteen vaikutus askelääneneristävyyteen on lähes merkityksetön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99278BD-CD50-6372-35B9-609D36368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73296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Välipohjan rungon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Puuvälipohjan kantavan rungon jäykkyyden ja kannatintyypin vaikutusta välipohjan ilma- ja askelääneneristävyyteen voidaan pitää merkityksettömänä</a:t>
            </a:r>
          </a:p>
          <a:p>
            <a:r>
              <a:rPr lang="fi-FI" dirty="0"/>
              <a:t>Puuvälipohjan kantavan rungon jäykkyydellä ja kannatintyypillä on merkittävä vaikutus välipohjan värähtelymitoituksessa (esim. kävelyn aiheuttama värähtely)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8" y="1515289"/>
            <a:ext cx="4252912" cy="2009861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064" y="4057457"/>
            <a:ext cx="4236415" cy="198686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398248E-BA4A-B887-B2FE-E137EF178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01586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Välipohjan ontelon vaikutus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593493" cy="4766706"/>
          </a:xfrm>
        </p:spPr>
        <p:txBody>
          <a:bodyPr>
            <a:normAutofit/>
          </a:bodyPr>
          <a:lstStyle/>
          <a:p>
            <a:r>
              <a:rPr lang="fi-FI" dirty="0"/>
              <a:t>Kaksinkertaisessa välipohjassa ilmavälin osalta pätevät samat akustiset seikat kuin kaksinkertaisen seinän tapauksessa</a:t>
            </a:r>
          </a:p>
          <a:p>
            <a:r>
              <a:rPr lang="fi-FI" dirty="0"/>
              <a:t>Mitä suurempi ilmaväli on, sitä parempi ilma- ja askelääneneristävyys saavutetaan</a:t>
            </a:r>
          </a:p>
          <a:p>
            <a:r>
              <a:rPr lang="fi-FI" dirty="0"/>
              <a:t>Välipohjan ilmavälin kaiunta poistetaan ääntä absorboivalla materiaalilla (min 100 mm)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945" y="1555992"/>
            <a:ext cx="2737295" cy="205836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027" y="4048456"/>
            <a:ext cx="2322213" cy="202292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CDCFDF0-3E4B-A886-B0DD-9C4F08BE9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7157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Asennuslattiat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099223" cy="493352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Asennuslattiat soveltuvat hyvin massiivipuulevyvälipohjien yhteyteen</a:t>
            </a:r>
          </a:p>
          <a:p>
            <a:pPr lvl="1"/>
            <a:r>
              <a:rPr lang="fi-FI" dirty="0"/>
              <a:t>Massiivipuulevy voidaan mahdollisesti jättää näkyväksi kattopinnaksi (pintaluokka)</a:t>
            </a:r>
          </a:p>
          <a:p>
            <a:r>
              <a:rPr lang="fi-FI" dirty="0"/>
              <a:t>Asennuslattia ja massiivipuulevy muodostavat akustisesti kaksinkertaisen rakenteen</a:t>
            </a:r>
          </a:p>
          <a:p>
            <a:r>
              <a:rPr lang="fi-FI" dirty="0" err="1"/>
              <a:t>Asennuslattivälipohjissa</a:t>
            </a:r>
            <a:r>
              <a:rPr lang="fi-FI" dirty="0"/>
              <a:t> pätevät periaatteessa samat akustiset seikat kuin muissakin puuväli-pohjissa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734" y="1346887"/>
            <a:ext cx="3637628" cy="217074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912" y="3925994"/>
            <a:ext cx="3606155" cy="212017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4265FB0-20D4-235E-FD48-782E82A86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289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Tilaelementtien välipohjat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sp>
        <p:nvSpPr>
          <p:cNvPr id="6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4969477" cy="4766706"/>
          </a:xfrm>
        </p:spPr>
        <p:txBody>
          <a:bodyPr>
            <a:normAutofit/>
          </a:bodyPr>
          <a:lstStyle/>
          <a:p>
            <a:r>
              <a:rPr lang="fi-FI" dirty="0"/>
              <a:t>Alemman tilaelementin katto ja ylemmän tilaelementin lattia muodostavat akustisesti kaksinkertaisen rakenteen</a:t>
            </a:r>
          </a:p>
          <a:p>
            <a:r>
              <a:rPr lang="fi-FI" dirty="0"/>
              <a:t>Tilaelementtien välipohjissa pätevät periaatteessa samat akustiset seikat kuin muissakin puuvälipohjissa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413" y="1873251"/>
            <a:ext cx="5997890" cy="365614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63F09DA-4CD5-5191-09B8-84BA91367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71300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Rakenteellinen sivutiesiirtymä syntyy, kun tilasta toiseen jatkuva rakennusosa kuljettaa ääntä tilasta toiseen (runkoääni)</a:t>
            </a:r>
          </a:p>
          <a:p>
            <a:r>
              <a:rPr lang="fi-FI" dirty="0"/>
              <a:t>Puurakenteisessa rakennuksessa rakenteelliset sivutiesiirtymät ovat suurempi haaste kuin betonirakennuksessa, koska</a:t>
            </a:r>
          </a:p>
          <a:p>
            <a:pPr lvl="1"/>
            <a:r>
              <a:rPr lang="fi-FI" dirty="0"/>
              <a:t>Puurakenteissa ei voida hyödyntää rakennusosien massaa ja jäykkyyttä sivutiesiirtymien vähentämiseen</a:t>
            </a:r>
          </a:p>
          <a:p>
            <a:pPr lvl="1"/>
            <a:r>
              <a:rPr lang="fi-FI" dirty="0"/>
              <a:t>Tarjolla olevien puurakenneratkaisujen määrä on suuri, joten sivutiesiirtymien näkökulmasta suunnitteluratkaisut ovat tapauskohtaisia</a:t>
            </a:r>
          </a:p>
          <a:p>
            <a:pPr lvl="1"/>
            <a:r>
              <a:rPr lang="fi-FI" dirty="0"/>
              <a:t>Puurakenteiden liittymissä on enemmän rakenneosia, joten pienilläkin rakenneosien muutoksilla saattaa olla hyvin suuri merkitys sivutiesiirtymien vaikutukseen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DF973C-6D2B-4E29-CAA9-B1E0D4692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81504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Tärinäeristimet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pic>
        <p:nvPicPr>
          <p:cNvPr id="5" name="Picture 6" descr="Sylodyn® bearing strips in timber construction | Getzner Werkstof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91" y="1614171"/>
            <a:ext cx="6989017" cy="43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iruutu 5"/>
          <p:cNvSpPr txBox="1"/>
          <p:nvPr/>
        </p:nvSpPr>
        <p:spPr>
          <a:xfrm>
            <a:off x="7922346" y="572183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Getzner</a:t>
            </a:r>
            <a:endParaRPr lang="fi-FI" sz="8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B950EC-E5F8-9986-A2A6-B8421F289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65086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ylodyn® bearing strips in timber construction | Getzner Werkstof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601491" y="1634811"/>
            <a:ext cx="6989017" cy="43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7922346" y="574247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Getzner</a:t>
            </a:r>
            <a:endParaRPr lang="fi-FI" sz="800" dirty="0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Tärinäeristin CLT-levyjen liittymässä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FD038CF-146C-EA0F-A9BD-84BF09E9E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4923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391" y="1362956"/>
            <a:ext cx="5525530" cy="390303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Ilmaääni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0462"/>
          </a:xfrm>
        </p:spPr>
        <p:txBody>
          <a:bodyPr>
            <a:normAutofit/>
          </a:bodyPr>
          <a:lstStyle/>
          <a:p>
            <a:r>
              <a:rPr lang="fi-FI" dirty="0"/>
              <a:t>Ilmassa etenevää ääntä kutsutaan ilmaääneksi</a:t>
            </a:r>
          </a:p>
          <a:p>
            <a:r>
              <a:rPr lang="fi-FI" dirty="0"/>
              <a:t>Aistimme ilmaäänen kuulomme avulla, kun äänentaajuus on 20…20000 Hz</a:t>
            </a:r>
          </a:p>
          <a:p>
            <a:r>
              <a:rPr lang="fi-FI" dirty="0"/>
              <a:t>Voimakkaan pienitaajuisen värähtelyn aistimme myös kehollamme (tärinä)</a:t>
            </a:r>
          </a:p>
          <a:p>
            <a:r>
              <a:rPr lang="fi-FI" dirty="0"/>
              <a:t>Ilmaääniä syntyy rakennuksen sisällä ja sen ulkopuolella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79B2BAD-9C9D-F730-1ED1-BF7BC135A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08608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Tärinäeristin CLT-levyjen liittymässä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519" y="1634811"/>
            <a:ext cx="6480083" cy="4318670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7640012" y="574247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Getzner</a:t>
            </a:r>
            <a:endParaRPr lang="fi-FI" sz="8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BA8ABC-57E2-C2FB-7349-BA4680025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76034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52346"/>
          <a:stretch/>
        </p:blipFill>
        <p:spPr>
          <a:xfrm>
            <a:off x="838199" y="2151278"/>
            <a:ext cx="10503784" cy="305709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66A3FBC-3ECF-72C7-FAE0-50309F2F8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83043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47516"/>
          <a:stretch/>
        </p:blipFill>
        <p:spPr>
          <a:xfrm>
            <a:off x="838199" y="2151278"/>
            <a:ext cx="10503784" cy="336691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18B933B-0022-E27B-1EC4-395067F9B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511052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51653"/>
          <a:stretch/>
        </p:blipFill>
        <p:spPr>
          <a:xfrm>
            <a:off x="838199" y="2151277"/>
            <a:ext cx="10503784" cy="337126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75F8EFA-9EFE-216A-E063-1E0FF39AA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2884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47968"/>
          <a:stretch/>
        </p:blipFill>
        <p:spPr>
          <a:xfrm>
            <a:off x="838199" y="2151277"/>
            <a:ext cx="10503784" cy="362821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ACD9F87-ED71-FABE-4675-37CE37273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27755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75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51932"/>
          <a:stretch/>
        </p:blipFill>
        <p:spPr>
          <a:xfrm>
            <a:off x="838199" y="2151277"/>
            <a:ext cx="10503784" cy="30869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DA0C648-2B17-CDF0-0130-DF1B92BAF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77492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47693"/>
          <a:stretch/>
        </p:blipFill>
        <p:spPr>
          <a:xfrm>
            <a:off x="838199" y="2151277"/>
            <a:ext cx="10503784" cy="335916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CC11C3-650C-1206-5B87-A5FCA7E7A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13568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51592"/>
          <a:stretch/>
        </p:blipFill>
        <p:spPr>
          <a:xfrm>
            <a:off x="838199" y="2151277"/>
            <a:ext cx="10503784" cy="336891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C397846-2FF1-1FC8-3AC3-E8B432641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2811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48028"/>
          <a:stretch/>
        </p:blipFill>
        <p:spPr>
          <a:xfrm>
            <a:off x="838199" y="2151276"/>
            <a:ext cx="10503784" cy="361695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6626FC-7B83-A785-236D-E2F2DF6D50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3409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151275"/>
            <a:ext cx="10503784" cy="334706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5D074AF-18A9-68D6-AB55-82555BC5E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52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81" y="1318217"/>
            <a:ext cx="5760308" cy="405429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Runkoääni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47504" cy="4766705"/>
          </a:xfrm>
        </p:spPr>
        <p:txBody>
          <a:bodyPr>
            <a:normAutofit/>
          </a:bodyPr>
          <a:lstStyle/>
          <a:p>
            <a:r>
              <a:rPr lang="fi-FI" dirty="0"/>
              <a:t>Rakennuksen rungossa etenevää ääntä kutsutaan runkoääneksi</a:t>
            </a:r>
          </a:p>
          <a:p>
            <a:r>
              <a:rPr lang="fi-FI" dirty="0"/>
              <a:t>Runkoääni synnyttää ilmaääntä ja ilmaääni synnyttää runkoääntä</a:t>
            </a:r>
          </a:p>
          <a:p>
            <a:pPr lvl="1"/>
            <a:r>
              <a:rPr lang="fi-FI" dirty="0"/>
              <a:t>Rakennusosan värähtely tuottaa rakennusosaa ympäröivään ilmaan värähtelyä, jolloin syntyy ilmaääntä</a:t>
            </a:r>
          </a:p>
          <a:p>
            <a:pPr lvl="1"/>
            <a:r>
              <a:rPr lang="fi-FI" dirty="0"/>
              <a:t>Rakennusosaan kohdistuva ilmaääni saa rakennusosan värähtelemään, jolloin syntyy runkoääntä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0A7BDB-244E-091D-459D-3E4BBF3B2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62611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80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51442"/>
          <a:stretch/>
        </p:blipFill>
        <p:spPr>
          <a:xfrm>
            <a:off x="838199" y="2151275"/>
            <a:ext cx="10503784" cy="313823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C006DD-C448-6481-5510-6A1FB981B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97302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t="48286"/>
          <a:stretch/>
        </p:blipFill>
        <p:spPr>
          <a:xfrm>
            <a:off x="838199" y="2151275"/>
            <a:ext cx="10503784" cy="33422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7CEE11-2AF0-99E8-51DB-E0D9D36C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25881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151274"/>
            <a:ext cx="10503784" cy="334025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82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02D7FC6-6242-E19C-285A-F92A2DA10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56351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47819"/>
          <a:stretch/>
        </p:blipFill>
        <p:spPr>
          <a:xfrm>
            <a:off x="838199" y="2151274"/>
            <a:ext cx="10503784" cy="325169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6C9443D-974A-1794-2AF1-0CECCD98D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7960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52040"/>
          <a:stretch/>
        </p:blipFill>
        <p:spPr>
          <a:xfrm>
            <a:off x="838199" y="2151273"/>
            <a:ext cx="10503784" cy="298863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2277A7E-E42C-1936-44A2-ACBAD016C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34177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b="66531"/>
          <a:stretch/>
        </p:blipFill>
        <p:spPr>
          <a:xfrm>
            <a:off x="838199" y="2151273"/>
            <a:ext cx="10503784" cy="2380988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3E41676-3CA1-DFCF-1EC6-A46FA9B00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15467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33346" b="33334"/>
          <a:stretch/>
        </p:blipFill>
        <p:spPr>
          <a:xfrm>
            <a:off x="838199" y="2151272"/>
            <a:ext cx="10503784" cy="237040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86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833B607-F617-97BB-C281-D36E003A5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00079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66542"/>
          <a:stretch/>
        </p:blipFill>
        <p:spPr>
          <a:xfrm>
            <a:off x="838199" y="2151272"/>
            <a:ext cx="10503784" cy="238016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Rakenteelliset sivutiesiirtymät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87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1A7FAB8-BBED-9869-3A15-C6196B9D0E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93762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442261"/>
            <a:ext cx="9025024" cy="22211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Ilmaääneneristävyyden ja puheen yhteys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984E70-5BD1-D3D1-18CF-3AF2AC8C2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1335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Asuinhuoneisto, Majoitushuoneisto, Hoitolaitoksen potilashuoneet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44" y="2667568"/>
            <a:ext cx="9025024" cy="320101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6105CD3-3D9F-0720-5D95-88E4BF88C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74712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Äänen etenemisreittejä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59381"/>
          </a:xfrm>
        </p:spPr>
        <p:txBody>
          <a:bodyPr>
            <a:normAutofit/>
          </a:bodyPr>
          <a:lstStyle/>
          <a:p>
            <a:r>
              <a:rPr lang="fi-FI" dirty="0"/>
              <a:t>Akustinen suunnittelu täytyy aina toteuttaa tarkastelemalla rakennusta kokonaisuutena </a:t>
            </a:r>
          </a:p>
          <a:p>
            <a:r>
              <a:rPr lang="fi-FI" dirty="0"/>
              <a:t>Kaikki äänilähteet ja äänien etenemisreitit tulee ottaa huomioon</a:t>
            </a:r>
          </a:p>
          <a:p>
            <a:r>
              <a:rPr lang="fi-FI" dirty="0"/>
              <a:t>Pelkkä rakennusosakohtainen tarkastelu ei ole riittävä</a:t>
            </a:r>
          </a:p>
          <a:p>
            <a:r>
              <a:rPr lang="fi-FI" dirty="0"/>
              <a:t>Sivutiesiirtymät saattavat heikentää tilojen välistä ääneneristävyyttä merkittävästi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890" y="1952369"/>
            <a:ext cx="5805101" cy="339810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1679FC-C78E-7F1A-4BE3-65B2C2C25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0147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t="-380" b="18573"/>
          <a:stretch/>
        </p:blipFill>
        <p:spPr>
          <a:xfrm>
            <a:off x="342406" y="2452816"/>
            <a:ext cx="5061619" cy="315931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90</a:t>
            </a:fld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t="81037"/>
          <a:stretch/>
        </p:blipFill>
        <p:spPr>
          <a:xfrm>
            <a:off x="5497428" y="2467484"/>
            <a:ext cx="6340345" cy="917369"/>
          </a:xfrm>
          <a:prstGeom prst="rect">
            <a:avLst/>
          </a:prstGeom>
        </p:spPr>
      </p:pic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Asuinhuoneisto, Majoitushuoneisto, Hoitolaitoksen potilashuoneet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1AFEEDF-5EEE-4157-2C1D-4E42C503C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10718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b="45695"/>
          <a:stretch/>
        </p:blipFill>
        <p:spPr>
          <a:xfrm>
            <a:off x="342406" y="2452816"/>
            <a:ext cx="5061619" cy="316698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t="54191"/>
          <a:stretch/>
        </p:blipFill>
        <p:spPr>
          <a:xfrm>
            <a:off x="5497428" y="2452816"/>
            <a:ext cx="6340345" cy="3346426"/>
          </a:xfrm>
          <a:prstGeom prst="rect">
            <a:avLst/>
          </a:prstGeo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Koulu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4C12BD1-9BDD-BC45-4651-5F439A371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9057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5" y="2452817"/>
            <a:ext cx="5061619" cy="317497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92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428" y="2452816"/>
            <a:ext cx="6340345" cy="2024097"/>
          </a:xfrm>
          <a:prstGeom prst="rect">
            <a:avLst/>
          </a:prstGeom>
        </p:spPr>
      </p:pic>
      <p:sp>
        <p:nvSpPr>
          <p:cNvPr id="8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Päiväkoti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7B760A-B1CF-1672-2D9E-322D82C76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67847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05" y="2452816"/>
            <a:ext cx="5061619" cy="317497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93</a:t>
            </a:fld>
            <a:endParaRPr lang="fi-FI" dirty="0"/>
          </a:p>
        </p:txBody>
      </p:sp>
      <p:sp>
        <p:nvSpPr>
          <p:cNvPr id="8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Toimisto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427" y="2452815"/>
            <a:ext cx="6340345" cy="139498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768FB0-C0A8-5482-3E59-B77B42BC0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51156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Talotekniset laitteet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Taloteknisillä laitteilla tarkoitetaan tavallisesti vesi- ja viemärijärjestelmään kuuluvia laitteita sekä ilmanvaihto-, jäähdytys- ja lämmitys-järjestelmään kuuluvia laitteita </a:t>
            </a:r>
          </a:p>
          <a:p>
            <a:r>
              <a:rPr lang="fi-FI" dirty="0"/>
              <a:t>Taloteknisiin laitteisiin rinnastetaan myös hissi, kompressori, keskuspölynimuri ja mattoimuri sekä talopesulan laitteet (esim. pesukone, linko, kuivauspuhallin, mankeli)</a:t>
            </a:r>
          </a:p>
          <a:p>
            <a:r>
              <a:rPr lang="fi-FI" dirty="0"/>
              <a:t>Myös ilmalämpöpumppu on talotekninen laite, jonka ulkoyksikön sijoitteluun ja tärinäeristykseen tulee kiinnittää erityistä huomiota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0E6940-FA97-19B6-7EA6-69971B585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698208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Taloteknisiin laitteisiin liittyviä käsitteitä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i="1" dirty="0" err="1"/>
              <a:t>L</a:t>
            </a:r>
            <a:r>
              <a:rPr lang="fi-FI" baseline="-25000" dirty="0" err="1"/>
              <a:t>Aeq,T</a:t>
            </a:r>
            <a:r>
              <a:rPr lang="fi-FI" dirty="0"/>
              <a:t> tarkoittaa laitteiden aiheuttamaa keskiäänitasoa</a:t>
            </a:r>
          </a:p>
          <a:p>
            <a:r>
              <a:rPr lang="fi-FI" i="1" dirty="0" err="1"/>
              <a:t>L</a:t>
            </a:r>
            <a:r>
              <a:rPr lang="fi-FI" baseline="-25000" dirty="0" err="1"/>
              <a:t>AFmax,T</a:t>
            </a:r>
            <a:r>
              <a:rPr lang="fi-FI" dirty="0"/>
              <a:t> tarkoittaa laitteiden käytön aikana esiintyvää enimmäisäänitasoa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dirty="0"/>
              <a:t>ESIMERKKI</a:t>
            </a:r>
          </a:p>
          <a:p>
            <a:pPr lvl="1"/>
            <a:r>
              <a:rPr lang="fi-FI" dirty="0"/>
              <a:t>Keskiäänitaso mitataan alkaen WC-istuimen vedosta ja lopetetaan viemärijätteen poistuttua putkistosta, kun ääntä ei enää kuulu</a:t>
            </a:r>
          </a:p>
          <a:p>
            <a:pPr lvl="1"/>
            <a:r>
              <a:rPr lang="fi-FI" dirty="0"/>
              <a:t>Enimmäisäänitaso on tällä mittausajanjaksolla esiintynyt äänitason hetkellinen huippuarvo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259E979-D0BA-762D-102E-8C14B6B4B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72681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Taloteknisiin laitteisiin liittyviä käsitteitä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4531927"/>
          </a:xfrm>
        </p:spPr>
        <p:txBody>
          <a:bodyPr>
            <a:normAutofit/>
          </a:bodyPr>
          <a:lstStyle/>
          <a:p>
            <a:r>
              <a:rPr lang="fi-FI" dirty="0"/>
              <a:t>Jatkuva laajakaistainen ääni</a:t>
            </a:r>
          </a:p>
          <a:p>
            <a:pPr lvl="1"/>
            <a:r>
              <a:rPr lang="fi-FI" dirty="0"/>
              <a:t>Esimerkiksi ilmanvaihdon aiheuttama ”humina”</a:t>
            </a:r>
          </a:p>
          <a:p>
            <a:r>
              <a:rPr lang="fi-FI" dirty="0"/>
              <a:t>Kapeakaistainen melu</a:t>
            </a:r>
          </a:p>
          <a:p>
            <a:pPr lvl="1"/>
            <a:r>
              <a:rPr lang="fi-FI" dirty="0"/>
              <a:t>Esimerkiksi ilmanvaihdon päätelaitteen aiheuttama ”vihellys”</a:t>
            </a:r>
          </a:p>
          <a:p>
            <a:r>
              <a:rPr lang="fi-FI" dirty="0"/>
              <a:t>Impulssimainen melu</a:t>
            </a:r>
          </a:p>
          <a:p>
            <a:pPr lvl="1"/>
            <a:r>
              <a:rPr lang="fi-FI" dirty="0"/>
              <a:t>Esimerkiksi hissin pysähtyessä sen koneistosta syntyvä ”kolahdus”</a:t>
            </a:r>
          </a:p>
          <a:p>
            <a:r>
              <a:rPr lang="fi-FI" dirty="0"/>
              <a:t>Laajakaistainen ääni koetaan vähemmän häiritseväksi kuin kapeakaistainen ja impulssimainen melu</a:t>
            </a:r>
          </a:p>
          <a:p>
            <a:r>
              <a:rPr lang="fi-FI" dirty="0"/>
              <a:t>Terveyden näkökulmasta kapeakaistainen ja impulssimainen melu koetaan haitallisiksi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09D292-64F9-8E86-2CAC-A60C5FD11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57694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Määräykset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97</a:t>
            </a:fld>
            <a:endParaRPr lang="fi-FI" dirty="0"/>
          </a:p>
        </p:txBody>
      </p:sp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Talotekniset laitteet ja hissit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35" y="2680045"/>
            <a:ext cx="9052267" cy="304677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CD9AFB-FED2-55AD-98F6-30E7243E9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62984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Ohjeet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98</a:t>
            </a:fld>
            <a:endParaRPr lang="fi-FI" dirty="0"/>
          </a:p>
        </p:txBody>
      </p:sp>
      <p:sp>
        <p:nvSpPr>
          <p:cNvPr id="14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4"/>
            <a:ext cx="10937791" cy="627192"/>
          </a:xfrm>
        </p:spPr>
        <p:txBody>
          <a:bodyPr>
            <a:normAutofit/>
          </a:bodyPr>
          <a:lstStyle/>
          <a:p>
            <a:r>
              <a:rPr lang="fi-FI" dirty="0"/>
              <a:t>Talotekniset laitteet ja hissit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022" y="2804726"/>
            <a:ext cx="9037380" cy="261562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2AED7ED-0D5C-C917-3360-D6730E59A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57377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9574" cy="1325563"/>
          </a:xfrm>
        </p:spPr>
        <p:txBody>
          <a:bodyPr/>
          <a:lstStyle/>
          <a:p>
            <a:r>
              <a:rPr lang="fi-FI" dirty="0"/>
              <a:t>LVI-laitteiden melun vähentämismenetelmiä</a:t>
            </a:r>
            <a:endParaRPr lang="fi-FI" i="1" dirty="0">
              <a:latin typeface="Arial Narrow" panose="020B0606020202030204" pitchFamily="34" charset="0"/>
            </a:endParaRP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99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095" y="1377778"/>
            <a:ext cx="7269491" cy="494363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5E62012-DE69-8585-2607-A8B20E535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Rakennusfysiikka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6421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6224D8-A03A-4D85-8DF3-1380DA38BAE2}"/>
</file>

<file path=customXml/itemProps2.xml><?xml version="1.0" encoding="utf-8"?>
<ds:datastoreItem xmlns:ds="http://schemas.openxmlformats.org/officeDocument/2006/customXml" ds:itemID="{BEE05F82-0E33-4891-B5A1-A24B4B333825}">
  <ds:schemaRefs>
    <ds:schemaRef ds:uri="http://www.w3.org/XML/1998/namespace"/>
    <ds:schemaRef ds:uri="http://schemas.microsoft.com/office/2006/documentManagement/types"/>
    <ds:schemaRef ds:uri="http://purl.org/dc/elements/1.1/"/>
    <ds:schemaRef ds:uri="93e2402c-36e9-4cdd-8de8-0cb185c44caf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6156</TotalTime>
  <Words>3888</Words>
  <Application>Microsoft Office PowerPoint</Application>
  <PresentationFormat>Laajakuva</PresentationFormat>
  <Paragraphs>1038</Paragraphs>
  <Slides>175</Slides>
  <Notes>174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175</vt:i4>
      </vt:variant>
    </vt:vector>
  </HeadingPairs>
  <TitlesOfParts>
    <vt:vector size="180" baseType="lpstr">
      <vt:lpstr>Arial</vt:lpstr>
      <vt:lpstr>Arial Narrow</vt:lpstr>
      <vt:lpstr>Calibri</vt:lpstr>
      <vt:lpstr>Calibri Light</vt:lpstr>
      <vt:lpstr>Office-teema</vt:lpstr>
      <vt:lpstr>Teollinen puurakentaminen</vt:lpstr>
      <vt:lpstr>PowerPoint-esitys</vt:lpstr>
      <vt:lpstr>Rakennusfysiikka</vt:lpstr>
      <vt:lpstr>PowerPoint-esitys</vt:lpstr>
      <vt:lpstr>Akustiikka</vt:lpstr>
      <vt:lpstr>Ääni</vt:lpstr>
      <vt:lpstr>Ilmaääni</vt:lpstr>
      <vt:lpstr>Runkoääni</vt:lpstr>
      <vt:lpstr>Äänen etenemisreittejä</vt:lpstr>
      <vt:lpstr>Äänenpaine [Pa]</vt:lpstr>
      <vt:lpstr>Äänenpainetaso [dB]</vt:lpstr>
      <vt:lpstr>Äänenpaineen ja äänenpainetason yhteys</vt:lpstr>
      <vt:lpstr>Usean äänilähteen vaikutus </vt:lpstr>
      <vt:lpstr>Äänentaajuus [Hz]</vt:lpstr>
      <vt:lpstr>Koinsidenssi-ilmiö</vt:lpstr>
      <vt:lpstr>Koinsidenssin rajataajuus fc</vt:lpstr>
      <vt:lpstr>Suuntaa-antavia koinsidenssin rajataajuuksia</vt:lpstr>
      <vt:lpstr>Ominaistaajuus f</vt:lpstr>
      <vt:lpstr>Rakennusosan ominaisvärähtelymuotoja</vt:lpstr>
      <vt:lpstr>Resonanssi-ilmiö</vt:lpstr>
      <vt:lpstr>Leikkausaaltojen rajataajuus fh </vt:lpstr>
      <vt:lpstr>Ilmaääneneristävyys</vt:lpstr>
      <vt:lpstr>Ilmaääneneristävyyden määrittäminen</vt:lpstr>
      <vt:lpstr>Rakennusosan ilmatiiviys</vt:lpstr>
      <vt:lpstr>Rakennusosan ilmatiiviys</vt:lpstr>
      <vt:lpstr>Ilmaääneneristävyyden mittaaminen</vt:lpstr>
      <vt:lpstr>Ilmaääneneristävyyden mittaaminen</vt:lpstr>
      <vt:lpstr>Ilmaääneneristävyyden mittaustulos</vt:lpstr>
      <vt:lpstr>Ilmaääneneristävyyden mittaustulos</vt:lpstr>
      <vt:lpstr>Askelääneneristävyys</vt:lpstr>
      <vt:lpstr>Askelääneneristävyyden määrittäminen</vt:lpstr>
      <vt:lpstr>Askelääneneristävyyden mittaaminen</vt:lpstr>
      <vt:lpstr>Askelääneneristävyyden mittaustulos</vt:lpstr>
      <vt:lpstr>Askelääneneristävyyden mittaustulos</vt:lpstr>
      <vt:lpstr>Akustisesti yksinkertainen rakenne</vt:lpstr>
      <vt:lpstr>Akustisesti yksinkertaisia rakenteita</vt:lpstr>
      <vt:lpstr>Yksinkertaisen rakenteen ilmaääneneristävyys</vt:lpstr>
      <vt:lpstr>Yksinkertaisen rakenteen ilmaääneneristävyys</vt:lpstr>
      <vt:lpstr>Yksinkertaisen rakenteen askelääneneristävyys</vt:lpstr>
      <vt:lpstr>Yksinkertaisen rakenteen askelääneneristävyys</vt:lpstr>
      <vt:lpstr>Akustisesti kaksinkertainen rakenne</vt:lpstr>
      <vt:lpstr>Ideaalinen kaksinkertainen rakenne</vt:lpstr>
      <vt:lpstr>Akustisesti kaksinkertaisia puurakenteita</vt:lpstr>
      <vt:lpstr>Akustisesti kaksinkertainen rakenne</vt:lpstr>
      <vt:lpstr>Kaksinkertaisen seinän ilmaääneneristävyys</vt:lpstr>
      <vt:lpstr>Kaksinkertaisen seinän ilmaääneneristävyys</vt:lpstr>
      <vt:lpstr>Kaksinkertaisen seinän ilmaääneneristävyys</vt:lpstr>
      <vt:lpstr>Massiivipuun paksuuden vaikutus</vt:lpstr>
      <vt:lpstr>Epäsymmetriset seinärakenteet</vt:lpstr>
      <vt:lpstr>Ohjauspuiden vaikutus</vt:lpstr>
      <vt:lpstr>Runkopuoliskojen kytkennän vaikutus</vt:lpstr>
      <vt:lpstr>Runkopuoliskojen kytkennän vaikutus</vt:lpstr>
      <vt:lpstr>Runkopuoliskojen kytkennän vaikutus</vt:lpstr>
      <vt:lpstr>Seinän ontelon vaimennuksen vaikutus</vt:lpstr>
      <vt:lpstr>Seinän ontelon vaimennusmateriaali</vt:lpstr>
      <vt:lpstr>Seinän ontelon paksuuden vaikutus</vt:lpstr>
      <vt:lpstr>Seinän ontelon paksuuden vaikutus</vt:lpstr>
      <vt:lpstr>Kaksinkertaisen välipohjan askelääneneristävyys</vt:lpstr>
      <vt:lpstr>Jousirankakaton vaikutus</vt:lpstr>
      <vt:lpstr>Kelluvan lattian ominaistaajuus</vt:lpstr>
      <vt:lpstr>Kelluvan lattian vaikutus</vt:lpstr>
      <vt:lpstr>Lattiapinnoitteen vaikutus</vt:lpstr>
      <vt:lpstr>Välipohjan rungon vaikutus</vt:lpstr>
      <vt:lpstr>Välipohjan ontelon vaikutus</vt:lpstr>
      <vt:lpstr>Asennuslattiat</vt:lpstr>
      <vt:lpstr>Tilaelementtien välipohjat</vt:lpstr>
      <vt:lpstr>Rakenteelliset sivutiesiirtymät</vt:lpstr>
      <vt:lpstr>Tärinäeristimet</vt:lpstr>
      <vt:lpstr>Tärinäeristin CLT-levyjen liittymässä</vt:lpstr>
      <vt:lpstr>Tärinäeristin CLT-levyjen liittymässä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Rakenteelliset sivutiesiirtymät</vt:lpstr>
      <vt:lpstr>Ilmaääneneristävyyden ja puheen yhteys</vt:lpstr>
      <vt:lpstr>Määräykset</vt:lpstr>
      <vt:lpstr>Määräykset</vt:lpstr>
      <vt:lpstr>Ohjeet</vt:lpstr>
      <vt:lpstr>Ohjeet</vt:lpstr>
      <vt:lpstr>Ohjeet</vt:lpstr>
      <vt:lpstr>Talotekniset laitteet</vt:lpstr>
      <vt:lpstr>Taloteknisiin laitteisiin liittyviä käsitteitä</vt:lpstr>
      <vt:lpstr>Taloteknisiin laitteisiin liittyviä käsitteitä</vt:lpstr>
      <vt:lpstr>Määräykset</vt:lpstr>
      <vt:lpstr>Ohjeet</vt:lpstr>
      <vt:lpstr>LVI-laitteiden melun vähentämismenetelmiä</vt:lpstr>
      <vt:lpstr>LVI-laitteiden merkintöjen selityksiä</vt:lpstr>
      <vt:lpstr>Vaakaviemärit</vt:lpstr>
      <vt:lpstr>Putkien kannatus kiskojärjestelmällä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Vaakaviemärin ääneneristysmenetelmiä</vt:lpstr>
      <vt:lpstr>Pystyviemärit</vt:lpstr>
      <vt:lpstr>Pystyviemärin ääneneristysmenetelmiä</vt:lpstr>
      <vt:lpstr>Pystyviemärin ääneneristysmenetelmiä</vt:lpstr>
      <vt:lpstr>Pystyviemärin ääneneristysmenetelmiä</vt:lpstr>
      <vt:lpstr>Pystyviemärin ääneneristysmenetelmiä</vt:lpstr>
      <vt:lpstr>Käyttövesi- ja lämmönjakojärjestelmä</vt:lpstr>
      <vt:lpstr>Ilmanvaihtojärjestelmä</vt:lpstr>
      <vt:lpstr>Ilmanvaihtojärjestelmä</vt:lpstr>
      <vt:lpstr>Esimerkki ilmanvaihtolaitteen kannakoinnista</vt:lpstr>
      <vt:lpstr>Läpiviennit</vt:lpstr>
      <vt:lpstr>Hissikuilu</vt:lpstr>
      <vt:lpstr>Hissikuilu</vt:lpstr>
      <vt:lpstr>Uloskäytävä</vt:lpstr>
      <vt:lpstr>Porrashuone ja luhtikäytävä</vt:lpstr>
      <vt:lpstr>Ulkovaipan ääneneristävyys</vt:lpstr>
      <vt:lpstr>Äänitasoero ulko- ja sisätilan välillä</vt:lpstr>
      <vt:lpstr>Vaatimukset äänitasoerolle (ΔLA)</vt:lpstr>
      <vt:lpstr>Ulkovaipan ääneneristävyyden määrittäminen</vt:lpstr>
      <vt:lpstr>Ulkovaipan ääneneristävyyden määrittäminen</vt:lpstr>
      <vt:lpstr>Ulkoseinän akustinen toiminta</vt:lpstr>
      <vt:lpstr>Ulkoseinän akustinen toiminta</vt:lpstr>
      <vt:lpstr>Ikkunoiden ominaisuuksien vaikutus</vt:lpstr>
      <vt:lpstr>Ikkunoiden ominaisuuksien vaikutus</vt:lpstr>
      <vt:lpstr>Suuntaa-antavia ilmaääneneristyslukuja</vt:lpstr>
      <vt:lpstr>Yläpohjan ääneneristävyys</vt:lpstr>
      <vt:lpstr>Yläpohjan akustinen toiminta</vt:lpstr>
      <vt:lpstr>Yläpohjan akustinen toiminta</vt:lpstr>
      <vt:lpstr>Tilan huoneakustiikka</vt:lpstr>
      <vt:lpstr>Tilan vaimennus</vt:lpstr>
      <vt:lpstr>Absorptiomateriaalit</vt:lpstr>
      <vt:lpstr>Absorptiosuhde</vt:lpstr>
      <vt:lpstr>Absorptiosuhde</vt:lpstr>
      <vt:lpstr>Jälkikaiunta-aika</vt:lpstr>
      <vt:lpstr>Jälkikaiunta-aika</vt:lpstr>
      <vt:lpstr>Puheensiirtoindeksi</vt:lpstr>
      <vt:lpstr>Puheensiirtoindeksi</vt:lpstr>
      <vt:lpstr>Puheensiirtoindeksi</vt:lpstr>
      <vt:lpstr>Määräykset ja ohjeet</vt:lpstr>
      <vt:lpstr>Korjaus- ja muutosrakentaminen</vt:lpstr>
      <vt:lpstr>Korjaus- ja muutosrakentaminen</vt:lpstr>
      <vt:lpstr>Korjaus- ja muutosrakentaminen</vt:lpstr>
      <vt:lpstr>Korjaus- ja muutosrakentaminen</vt:lpstr>
      <vt:lpstr>Korjaus- ja muutosrakentaminen</vt:lpstr>
      <vt:lpstr>Korjaus- ja muutosrakentaminen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Esimerkki asennuslattiasta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451</cp:revision>
  <cp:lastPrinted>2021-05-26T11:58:08Z</cp:lastPrinted>
  <dcterms:created xsi:type="dcterms:W3CDTF">2021-05-03T10:20:21Z</dcterms:created>
  <dcterms:modified xsi:type="dcterms:W3CDTF">2022-06-20T12:23:56Z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