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sldIdLst>
    <p:sldId id="256" r:id="rId5"/>
    <p:sldId id="283" r:id="rId6"/>
    <p:sldId id="282" r:id="rId7"/>
    <p:sldId id="308" r:id="rId8"/>
    <p:sldId id="336" r:id="rId9"/>
    <p:sldId id="337" r:id="rId10"/>
    <p:sldId id="344" r:id="rId11"/>
    <p:sldId id="267" r:id="rId12"/>
    <p:sldId id="268" r:id="rId13"/>
    <p:sldId id="269" r:id="rId14"/>
    <p:sldId id="270" r:id="rId15"/>
    <p:sldId id="271" r:id="rId16"/>
    <p:sldId id="284" r:id="rId17"/>
    <p:sldId id="285" r:id="rId18"/>
    <p:sldId id="258" r:id="rId19"/>
    <p:sldId id="291" r:id="rId20"/>
    <p:sldId id="266" r:id="rId21"/>
    <p:sldId id="299" r:id="rId22"/>
    <p:sldId id="300" r:id="rId23"/>
    <p:sldId id="275" r:id="rId24"/>
    <p:sldId id="292" r:id="rId25"/>
    <p:sldId id="261" r:id="rId26"/>
    <p:sldId id="295" r:id="rId27"/>
    <p:sldId id="272" r:id="rId28"/>
    <p:sldId id="274" r:id="rId29"/>
    <p:sldId id="294" r:id="rId30"/>
    <p:sldId id="338" r:id="rId31"/>
    <p:sldId id="339" r:id="rId32"/>
    <p:sldId id="273" r:id="rId33"/>
    <p:sldId id="309" r:id="rId34"/>
    <p:sldId id="259" r:id="rId35"/>
    <p:sldId id="303" r:id="rId36"/>
    <p:sldId id="293" r:id="rId37"/>
    <p:sldId id="304" r:id="rId38"/>
    <p:sldId id="290" r:id="rId39"/>
    <p:sldId id="262" r:id="rId40"/>
    <p:sldId id="301" r:id="rId41"/>
    <p:sldId id="263" r:id="rId42"/>
    <p:sldId id="317" r:id="rId43"/>
    <p:sldId id="305" r:id="rId44"/>
    <p:sldId id="316" r:id="rId45"/>
    <p:sldId id="265" r:id="rId46"/>
    <p:sldId id="264" r:id="rId47"/>
    <p:sldId id="279" r:id="rId48"/>
    <p:sldId id="278" r:id="rId49"/>
    <p:sldId id="277" r:id="rId50"/>
    <p:sldId id="281" r:id="rId51"/>
    <p:sldId id="318" r:id="rId52"/>
    <p:sldId id="310" r:id="rId53"/>
    <p:sldId id="311" r:id="rId54"/>
    <p:sldId id="312" r:id="rId55"/>
    <p:sldId id="313" r:id="rId56"/>
    <p:sldId id="314" r:id="rId57"/>
    <p:sldId id="315" r:id="rId58"/>
    <p:sldId id="341" r:id="rId59"/>
    <p:sldId id="342" r:id="rId60"/>
    <p:sldId id="280" r:id="rId61"/>
    <p:sldId id="287" r:id="rId62"/>
    <p:sldId id="286" r:id="rId63"/>
    <p:sldId id="306" r:id="rId64"/>
    <p:sldId id="307" r:id="rId65"/>
    <p:sldId id="288" r:id="rId66"/>
    <p:sldId id="289" r:id="rId67"/>
    <p:sldId id="276" r:id="rId68"/>
    <p:sldId id="257" r:id="rId69"/>
    <p:sldId id="296" r:id="rId70"/>
    <p:sldId id="298" r:id="rId71"/>
    <p:sldId id="319" r:id="rId72"/>
    <p:sldId id="322" r:id="rId73"/>
    <p:sldId id="320" r:id="rId74"/>
    <p:sldId id="321" r:id="rId75"/>
    <p:sldId id="323" r:id="rId76"/>
    <p:sldId id="324" r:id="rId77"/>
    <p:sldId id="325" r:id="rId78"/>
    <p:sldId id="326" r:id="rId79"/>
    <p:sldId id="327" r:id="rId80"/>
    <p:sldId id="328" r:id="rId81"/>
    <p:sldId id="330" r:id="rId82"/>
    <p:sldId id="329" r:id="rId83"/>
    <p:sldId id="297" r:id="rId84"/>
    <p:sldId id="331" r:id="rId85"/>
    <p:sldId id="334" r:id="rId86"/>
    <p:sldId id="335" r:id="rId87"/>
    <p:sldId id="332" r:id="rId88"/>
    <p:sldId id="340" r:id="rId89"/>
    <p:sldId id="343" r:id="rId90"/>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060C"/>
    <a:srgbClr val="FF3399"/>
    <a:srgbClr val="FF00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els Sanna" userId="852ba8c3-c5d1-4865-a36a-5401bfdf84eb" providerId="ADAL" clId="{08521FE4-7E25-4505-9DEB-E7552D167376}"/>
    <pc:docChg chg="custSel modSld">
      <pc:chgData name="Ingels Sanna" userId="852ba8c3-c5d1-4865-a36a-5401bfdf84eb" providerId="ADAL" clId="{08521FE4-7E25-4505-9DEB-E7552D167376}" dt="2024-05-07T07:24:26.292" v="314" actId="20577"/>
      <pc:docMkLst>
        <pc:docMk/>
      </pc:docMkLst>
      <pc:sldChg chg="modSp">
        <pc:chgData name="Ingels Sanna" userId="852ba8c3-c5d1-4865-a36a-5401bfdf84eb" providerId="ADAL" clId="{08521FE4-7E25-4505-9DEB-E7552D167376}" dt="2024-05-07T07:24:26.292" v="314" actId="20577"/>
        <pc:sldMkLst>
          <pc:docMk/>
          <pc:sldMk cId="2710448904" sldId="282"/>
        </pc:sldMkLst>
        <pc:spChg chg="mod">
          <ac:chgData name="Ingels Sanna" userId="852ba8c3-c5d1-4865-a36a-5401bfdf84eb" providerId="ADAL" clId="{08521FE4-7E25-4505-9DEB-E7552D167376}" dt="2024-05-07T07:24:26.292" v="314" actId="20577"/>
          <ac:spMkLst>
            <pc:docMk/>
            <pc:sldMk cId="2710448904" sldId="282"/>
            <ac:spMk id="3" creationId="{6427F5D9-CC5C-4B14-BF29-5FC1D255B8B5}"/>
          </ac:spMkLst>
        </pc:spChg>
      </pc:sldChg>
      <pc:sldChg chg="modSp">
        <pc:chgData name="Ingels Sanna" userId="852ba8c3-c5d1-4865-a36a-5401bfdf84eb" providerId="ADAL" clId="{08521FE4-7E25-4505-9DEB-E7552D167376}" dt="2024-05-07T07:24:19.734" v="310" actId="20577"/>
        <pc:sldMkLst>
          <pc:docMk/>
          <pc:sldMk cId="1362077679" sldId="308"/>
        </pc:sldMkLst>
        <pc:spChg chg="mod">
          <ac:chgData name="Ingels Sanna" userId="852ba8c3-c5d1-4865-a36a-5401bfdf84eb" providerId="ADAL" clId="{08521FE4-7E25-4505-9DEB-E7552D167376}" dt="2024-05-07T07:24:19.734" v="310" actId="20577"/>
          <ac:spMkLst>
            <pc:docMk/>
            <pc:sldMk cId="1362077679" sldId="308"/>
            <ac:spMk id="3" creationId="{6427F5D9-CC5C-4B14-BF29-5FC1D255B8B5}"/>
          </ac:spMkLst>
        </pc:spChg>
      </pc:sldChg>
      <pc:sldChg chg="modSp">
        <pc:chgData name="Ingels Sanna" userId="852ba8c3-c5d1-4865-a36a-5401bfdf84eb" providerId="ADAL" clId="{08521FE4-7E25-4505-9DEB-E7552D167376}" dt="2024-05-07T07:23:15.933" v="306" actId="27636"/>
        <pc:sldMkLst>
          <pc:docMk/>
          <pc:sldMk cId="1508577816" sldId="336"/>
        </pc:sldMkLst>
        <pc:spChg chg="mod">
          <ac:chgData name="Ingels Sanna" userId="852ba8c3-c5d1-4865-a36a-5401bfdf84eb" providerId="ADAL" clId="{08521FE4-7E25-4505-9DEB-E7552D167376}" dt="2024-05-07T07:23:15.933" v="306" actId="27636"/>
          <ac:spMkLst>
            <pc:docMk/>
            <pc:sldMk cId="1508577816" sldId="336"/>
            <ac:spMk id="3" creationId="{212A54E1-2490-4848-8510-454C696098A3}"/>
          </ac:spMkLst>
        </pc:spChg>
      </pc:sldChg>
      <pc:sldChg chg="modSp">
        <pc:chgData name="Ingels Sanna" userId="852ba8c3-c5d1-4865-a36a-5401bfdf84eb" providerId="ADAL" clId="{08521FE4-7E25-4505-9DEB-E7552D167376}" dt="2024-05-07T07:22:51.267" v="300" actId="27636"/>
        <pc:sldMkLst>
          <pc:docMk/>
          <pc:sldMk cId="1770739310" sldId="337"/>
        </pc:sldMkLst>
        <pc:spChg chg="mod">
          <ac:chgData name="Ingels Sanna" userId="852ba8c3-c5d1-4865-a36a-5401bfdf84eb" providerId="ADAL" clId="{08521FE4-7E25-4505-9DEB-E7552D167376}" dt="2024-05-07T07:22:51.267" v="300" actId="27636"/>
          <ac:spMkLst>
            <pc:docMk/>
            <pc:sldMk cId="1770739310" sldId="337"/>
            <ac:spMk id="3" creationId="{C88866DF-3CE1-48BF-B043-FEA5602FCB59}"/>
          </ac:spMkLst>
        </pc:spChg>
      </pc:sldChg>
      <pc:sldChg chg="modSp">
        <pc:chgData name="Ingels Sanna" userId="852ba8c3-c5d1-4865-a36a-5401bfdf84eb" providerId="ADAL" clId="{08521FE4-7E25-4505-9DEB-E7552D167376}" dt="2024-05-07T07:22:35.073" v="293" actId="27636"/>
        <pc:sldMkLst>
          <pc:docMk/>
          <pc:sldMk cId="543955306" sldId="344"/>
        </pc:sldMkLst>
        <pc:spChg chg="mod">
          <ac:chgData name="Ingels Sanna" userId="852ba8c3-c5d1-4865-a36a-5401bfdf84eb" providerId="ADAL" clId="{08521FE4-7E25-4505-9DEB-E7552D167376}" dt="2024-05-07T07:22:35.073" v="293" actId="27636"/>
          <ac:spMkLst>
            <pc:docMk/>
            <pc:sldMk cId="543955306" sldId="344"/>
            <ac:spMk id="3" creationId="{C770B2A1-117D-43D9-84EA-BC29FA29BA5F}"/>
          </ac:spMkLst>
        </pc:spChg>
      </pc:sldChg>
    </pc:docChg>
  </pc:docChgLst>
  <pc:docChgLst>
    <pc:chgData name="Ingels Sanna" userId="852ba8c3-c5d1-4865-a36a-5401bfdf84eb" providerId="ADAL" clId="{41F29C71-E6CB-432B-971A-6D2AF97FFC55}"/>
    <pc:docChg chg="modSld">
      <pc:chgData name="Ingels Sanna" userId="852ba8c3-c5d1-4865-a36a-5401bfdf84eb" providerId="ADAL" clId="{41F29C71-E6CB-432B-971A-6D2AF97FFC55}" dt="2024-05-28T12:18:02.559" v="304" actId="20577"/>
      <pc:docMkLst>
        <pc:docMk/>
      </pc:docMkLst>
      <pc:sldChg chg="modSp">
        <pc:chgData name="Ingels Sanna" userId="852ba8c3-c5d1-4865-a36a-5401bfdf84eb" providerId="ADAL" clId="{41F29C71-E6CB-432B-971A-6D2AF97FFC55}" dt="2024-05-28T12:08:44.919" v="257" actId="20577"/>
        <pc:sldMkLst>
          <pc:docMk/>
          <pc:sldMk cId="2010815739" sldId="283"/>
        </pc:sldMkLst>
        <pc:spChg chg="mod">
          <ac:chgData name="Ingels Sanna" userId="852ba8c3-c5d1-4865-a36a-5401bfdf84eb" providerId="ADAL" clId="{41F29C71-E6CB-432B-971A-6D2AF97FFC55}" dt="2024-05-28T12:08:44.919" v="257" actId="20577"/>
          <ac:spMkLst>
            <pc:docMk/>
            <pc:sldMk cId="2010815739" sldId="283"/>
            <ac:spMk id="3" creationId="{F324B372-3A25-4C5A-B9C9-AF2597B9A048}"/>
          </ac:spMkLst>
        </pc:spChg>
      </pc:sldChg>
      <pc:sldChg chg="modSp">
        <pc:chgData name="Ingels Sanna" userId="852ba8c3-c5d1-4865-a36a-5401bfdf84eb" providerId="ADAL" clId="{41F29C71-E6CB-432B-971A-6D2AF97FFC55}" dt="2024-05-28T12:18:02.559" v="304" actId="20577"/>
        <pc:sldMkLst>
          <pc:docMk/>
          <pc:sldMk cId="543955306" sldId="344"/>
        </pc:sldMkLst>
        <pc:spChg chg="mod">
          <ac:chgData name="Ingels Sanna" userId="852ba8c3-c5d1-4865-a36a-5401bfdf84eb" providerId="ADAL" clId="{41F29C71-E6CB-432B-971A-6D2AF97FFC55}" dt="2024-05-28T12:18:02.559" v="304" actId="20577"/>
          <ac:spMkLst>
            <pc:docMk/>
            <pc:sldMk cId="543955306" sldId="344"/>
            <ac:spMk id="3" creationId="{C770B2A1-117D-43D9-84EA-BC29FA29BA5F}"/>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B5AB5F58-18E1-4054-BDA4-6AADB290063F}" type="datetimeFigureOut">
              <a:rPr lang="sv-FI" smtClean="0"/>
              <a:t>28.5.2024</a:t>
            </a:fld>
            <a:endParaRPr lang="sv-FI"/>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sv-FI"/>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9C99F270-D907-4F44-AD88-C4DA92990913}" type="slidenum">
              <a:rPr lang="sv-FI" smtClean="0"/>
              <a:t>‹#›</a:t>
            </a:fld>
            <a:endParaRPr lang="sv-FI"/>
          </a:p>
        </p:txBody>
      </p:sp>
    </p:spTree>
    <p:extLst>
      <p:ext uri="{BB962C8B-B14F-4D97-AF65-F5344CB8AC3E}">
        <p14:creationId xmlns:p14="http://schemas.microsoft.com/office/powerpoint/2010/main" val="221372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B5AB5F58-18E1-4054-BDA4-6AADB290063F}" type="datetimeFigureOut">
              <a:rPr lang="sv-FI" smtClean="0"/>
              <a:t>28.5.2024</a:t>
            </a:fld>
            <a:endParaRPr lang="sv-FI"/>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sv-FI"/>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C99F270-D907-4F44-AD88-C4DA92990913}" type="slidenum">
              <a:rPr lang="sv-FI" smtClean="0"/>
              <a:t>‹#›</a:t>
            </a:fld>
            <a:endParaRPr lang="sv-FI"/>
          </a:p>
        </p:txBody>
      </p:sp>
    </p:spTree>
    <p:extLst>
      <p:ext uri="{BB962C8B-B14F-4D97-AF65-F5344CB8AC3E}">
        <p14:creationId xmlns:p14="http://schemas.microsoft.com/office/powerpoint/2010/main" val="407180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B5AB5F58-18E1-4054-BDA4-6AADB290063F}" type="datetimeFigureOut">
              <a:rPr lang="sv-FI" smtClean="0"/>
              <a:t>28.5.2024</a:t>
            </a:fld>
            <a:endParaRPr lang="sv-FI"/>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sv-FI"/>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C99F270-D907-4F44-AD88-C4DA92990913}" type="slidenum">
              <a:rPr lang="sv-FI" smtClean="0"/>
              <a:t>‹#›</a:t>
            </a:fld>
            <a:endParaRPr lang="sv-FI"/>
          </a:p>
        </p:txBody>
      </p:sp>
    </p:spTree>
    <p:extLst>
      <p:ext uri="{BB962C8B-B14F-4D97-AF65-F5344CB8AC3E}">
        <p14:creationId xmlns:p14="http://schemas.microsoft.com/office/powerpoint/2010/main" val="118490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lvl1pPr>
              <a:defRPr sz="1800"/>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B5AB5F58-18E1-4054-BDA4-6AADB290063F}" type="datetimeFigureOut">
              <a:rPr lang="sv-FI" smtClean="0"/>
              <a:t>28.5.2024</a:t>
            </a:fld>
            <a:endParaRPr lang="sv-FI"/>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sv-FI"/>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C99F270-D907-4F44-AD88-C4DA92990913}" type="slidenum">
              <a:rPr lang="sv-FI" smtClean="0"/>
              <a:t>‹#›</a:t>
            </a:fld>
            <a:endParaRPr lang="sv-FI"/>
          </a:p>
        </p:txBody>
      </p:sp>
    </p:spTree>
    <p:extLst>
      <p:ext uri="{BB962C8B-B14F-4D97-AF65-F5344CB8AC3E}">
        <p14:creationId xmlns:p14="http://schemas.microsoft.com/office/powerpoint/2010/main" val="92723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B5AB5F58-18E1-4054-BDA4-6AADB290063F}" type="datetimeFigureOut">
              <a:rPr lang="sv-FI" smtClean="0"/>
              <a:t>28.5.2024</a:t>
            </a:fld>
            <a:endParaRPr lang="sv-FI"/>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sv-FI"/>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9C99F270-D907-4F44-AD88-C4DA92990913}" type="slidenum">
              <a:rPr lang="sv-FI" smtClean="0"/>
              <a:t>‹#›</a:t>
            </a:fld>
            <a:endParaRPr lang="sv-FI"/>
          </a:p>
        </p:txBody>
      </p:sp>
    </p:spTree>
    <p:extLst>
      <p:ext uri="{BB962C8B-B14F-4D97-AF65-F5344CB8AC3E}">
        <p14:creationId xmlns:p14="http://schemas.microsoft.com/office/powerpoint/2010/main" val="211858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B5AB5F58-18E1-4054-BDA4-6AADB290063F}" type="datetimeFigureOut">
              <a:rPr lang="sv-FI" smtClean="0"/>
              <a:t>28.5.2024</a:t>
            </a:fld>
            <a:endParaRPr lang="sv-FI"/>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sv-FI"/>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C99F270-D907-4F44-AD88-C4DA92990913}" type="slidenum">
              <a:rPr lang="sv-FI" smtClean="0"/>
              <a:t>‹#›</a:t>
            </a:fld>
            <a:endParaRPr lang="sv-FI"/>
          </a:p>
        </p:txBody>
      </p:sp>
    </p:spTree>
    <p:extLst>
      <p:ext uri="{BB962C8B-B14F-4D97-AF65-F5344CB8AC3E}">
        <p14:creationId xmlns:p14="http://schemas.microsoft.com/office/powerpoint/2010/main" val="1065987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B5AB5F58-18E1-4054-BDA4-6AADB290063F}" type="datetimeFigureOut">
              <a:rPr lang="sv-FI" smtClean="0"/>
              <a:t>28.5.2024</a:t>
            </a:fld>
            <a:endParaRPr lang="sv-FI"/>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sv-FI"/>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9C99F270-D907-4F44-AD88-C4DA92990913}" type="slidenum">
              <a:rPr lang="sv-FI" smtClean="0"/>
              <a:t>‹#›</a:t>
            </a:fld>
            <a:endParaRPr lang="sv-FI"/>
          </a:p>
        </p:txBody>
      </p:sp>
    </p:spTree>
    <p:extLst>
      <p:ext uri="{BB962C8B-B14F-4D97-AF65-F5344CB8AC3E}">
        <p14:creationId xmlns:p14="http://schemas.microsoft.com/office/powerpoint/2010/main" val="317634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B5AB5F58-18E1-4054-BDA4-6AADB290063F}" type="datetimeFigureOut">
              <a:rPr lang="sv-FI" smtClean="0"/>
              <a:t>28.5.2024</a:t>
            </a:fld>
            <a:endParaRPr lang="sv-FI"/>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sv-FI"/>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9C99F270-D907-4F44-AD88-C4DA92990913}" type="slidenum">
              <a:rPr lang="sv-FI" smtClean="0"/>
              <a:t>‹#›</a:t>
            </a:fld>
            <a:endParaRPr lang="sv-FI"/>
          </a:p>
        </p:txBody>
      </p:sp>
    </p:spTree>
    <p:extLst>
      <p:ext uri="{BB962C8B-B14F-4D97-AF65-F5344CB8AC3E}">
        <p14:creationId xmlns:p14="http://schemas.microsoft.com/office/powerpoint/2010/main" val="3668520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B5AB5F58-18E1-4054-BDA4-6AADB290063F}" type="datetimeFigureOut">
              <a:rPr lang="sv-FI" smtClean="0"/>
              <a:t>28.5.2024</a:t>
            </a:fld>
            <a:endParaRPr lang="sv-FI"/>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sv-FI"/>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9C99F270-D907-4F44-AD88-C4DA92990913}" type="slidenum">
              <a:rPr lang="sv-FI" smtClean="0"/>
              <a:t>‹#›</a:t>
            </a:fld>
            <a:endParaRPr lang="sv-FI"/>
          </a:p>
        </p:txBody>
      </p:sp>
    </p:spTree>
    <p:extLst>
      <p:ext uri="{BB962C8B-B14F-4D97-AF65-F5344CB8AC3E}">
        <p14:creationId xmlns:p14="http://schemas.microsoft.com/office/powerpoint/2010/main" val="196835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ext med bildtext">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sv-SE"/>
              <a:t>Klicka här för att ändra mall för rubrikformat</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lvl1pPr>
              <a:defRPr>
                <a:solidFill>
                  <a:schemeClr val="tx2"/>
                </a:solidFill>
              </a:defRPr>
            </a:lvl1pPr>
          </a:lstStyle>
          <a:p>
            <a:fld id="{B5AB5F58-18E1-4054-BDA4-6AADB290063F}" type="datetimeFigureOut">
              <a:rPr lang="sv-FI" smtClean="0"/>
              <a:t>28.5.2024</a:t>
            </a:fld>
            <a:endParaRPr lang="sv-FI"/>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sv-FI"/>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9C99F270-D907-4F44-AD88-C4DA92990913}" type="slidenum">
              <a:rPr lang="sv-FI" smtClean="0"/>
              <a:t>‹#›</a:t>
            </a:fld>
            <a:endParaRPr lang="sv-FI"/>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07291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B5AB5F58-18E1-4054-BDA4-6AADB290063F}" type="datetimeFigureOut">
              <a:rPr lang="sv-FI" smtClean="0"/>
              <a:t>28.5.2024</a:t>
            </a:fld>
            <a:endParaRPr lang="sv-FI"/>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sv-FI"/>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C99F270-D907-4F44-AD88-C4DA92990913}" type="slidenum">
              <a:rPr lang="sv-FI" smtClean="0"/>
              <a:t>‹#›</a:t>
            </a:fld>
            <a:endParaRPr lang="sv-FI"/>
          </a:p>
        </p:txBody>
      </p:sp>
    </p:spTree>
    <p:extLst>
      <p:ext uri="{BB962C8B-B14F-4D97-AF65-F5344CB8AC3E}">
        <p14:creationId xmlns:p14="http://schemas.microsoft.com/office/powerpoint/2010/main" val="2704704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B5AB5F58-18E1-4054-BDA4-6AADB290063F}" type="datetimeFigureOut">
              <a:rPr lang="sv-FI" smtClean="0"/>
              <a:t>28.5.2024</a:t>
            </a:fld>
            <a:endParaRPr lang="sv-FI"/>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sv-FI"/>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9C99F270-D907-4F44-AD88-C4DA92990913}" type="slidenum">
              <a:rPr lang="sv-FI" smtClean="0"/>
              <a:t>‹#›</a:t>
            </a:fld>
            <a:endParaRPr lang="sv-FI"/>
          </a:p>
        </p:txBody>
      </p:sp>
    </p:spTree>
    <p:extLst>
      <p:ext uri="{BB962C8B-B14F-4D97-AF65-F5344CB8AC3E}">
        <p14:creationId xmlns:p14="http://schemas.microsoft.com/office/powerpoint/2010/main" val="965139953"/>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kliitto.fi/yk-teemat/kestava-kehitys/ilmastosopimus-aikajana"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kliitto.fi/yk-teemat/kestava-kehitys/ilmastosopimus-aikajana"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kliitto.fi/yk-teemat/kestava-kehitys/ilmastosopimus-aikajana"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hyperlink" Target="https://www.ykliitto.fi/kasvattajille/fn-i-skola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fn.se/engagera-dig/fniskolan/metod-material/manskliga-rattigheter-for-klassrummet/kampanjfilm-carolina-kluft/" TargetMode="External"/><Relationship Id="rId2" Type="http://schemas.openxmlformats.org/officeDocument/2006/relationships/hyperlink" Target="https://fn.se/engagera-dig/fniskolan/metod-materia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kauppa.ykliitto.fi/product/kestavan-kehityksen-tavoitteet-tavoitekortit/" TargetMode="External"/><Relationship Id="rId2" Type="http://schemas.openxmlformats.org/officeDocument/2006/relationships/hyperlink" Target="https://kestavakehitys.fi/agenda-2030"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vaski.info/" TargetMode="External"/><Relationship Id="rId2" Type="http://schemas.openxmlformats.org/officeDocument/2006/relationships/hyperlink" Target="https://sykli.fi/wp-content/uploads/2023/12/Tiekartan-toimenpidepolku-FI.pptx.pdf" TargetMode="External"/><Relationship Id="rId1" Type="http://schemas.openxmlformats.org/officeDocument/2006/relationships/slideLayout" Target="../slideLayouts/slideLayout2.xml"/><Relationship Id="rId5" Type="http://schemas.openxmlformats.org/officeDocument/2006/relationships/hyperlink" Target="https://kestavakehitys.fi/agenda-2030" TargetMode="External"/><Relationship Id="rId4" Type="http://schemas.openxmlformats.org/officeDocument/2006/relationships/hyperlink" Target="https://www.oph.fi/fi/funding/ammatillisen-koulutuksen-kestavan-kehityksen-ja-vihrean-siirtyman-kehittamisohjelma"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vaski.info/hiilijalanjalki/" TargetMode="External"/><Relationship Id="rId3" Type="http://schemas.openxmlformats.org/officeDocument/2006/relationships/hyperlink" Target="https://vaski.info/viestinta/" TargetMode="External"/><Relationship Id="rId7" Type="http://schemas.openxmlformats.org/officeDocument/2006/relationships/hyperlink" Target="https://vaski.info/alueiden-ja-tyoelaman-kehittaminen/" TargetMode="External"/><Relationship Id="rId2" Type="http://schemas.openxmlformats.org/officeDocument/2006/relationships/hyperlink" Target="https://vaski.info/kestavyystiekartta/" TargetMode="External"/><Relationship Id="rId1" Type="http://schemas.openxmlformats.org/officeDocument/2006/relationships/slideLayout" Target="../slideLayouts/slideLayout2.xml"/><Relationship Id="rId6" Type="http://schemas.openxmlformats.org/officeDocument/2006/relationships/hyperlink" Target="https://vaski.info/osaamisen-kehittaminen/" TargetMode="External"/><Relationship Id="rId5" Type="http://schemas.openxmlformats.org/officeDocument/2006/relationships/hyperlink" Target="https://vaski.info/pedagogiset-ratkaisut/" TargetMode="External"/><Relationship Id="rId4" Type="http://schemas.openxmlformats.org/officeDocument/2006/relationships/hyperlink" Target="https://vaski.info/johtamiskaytannot/" TargetMode="External"/><Relationship Id="rId9" Type="http://schemas.openxmlformats.org/officeDocument/2006/relationships/hyperlink" Target="https://vaski.info/asiantuntijatuki-oppilaitoksill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vaski.info/kestavyystiekartt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inlex.fi/fi/laki/alkup/2022/20220423" TargetMode="External"/><Relationship Id="rId2" Type="http://schemas.openxmlformats.org/officeDocument/2006/relationships/hyperlink" Target="https://ym.fi/documents/1410903/0/Ilmastolaki_HE1_final.pdf/95e84169-7415-926e-9d0a-502e5614e26d/Ilmastolaki_HE1_final.pdf?t=1654770493478"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finlex.fi/sv/laki/alkup/2022/2022042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ommission.europa.eu/strategy-and-policy/priorities-2019-2024/european-green-deal_fi" TargetMode="External"/><Relationship Id="rId1" Type="http://schemas.openxmlformats.org/officeDocument/2006/relationships/slideLayout" Target="../slideLayouts/slideLayout2.xml"/><Relationship Id="rId5" Type="http://schemas.openxmlformats.org/officeDocument/2006/relationships/hyperlink" Target="https://commission.europa.eu/strategy-and-policy/priorities-2019-2024/european-green-deal/delivering-european-green-deal_fi" TargetMode="Externa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commission.europa.eu/strategy-and-policy/priorities-2019-2024/european-green-deal_sv" TargetMode="External"/><Relationship Id="rId1" Type="http://schemas.openxmlformats.org/officeDocument/2006/relationships/slideLayout" Target="../slideLayouts/slideLayout2.xml"/><Relationship Id="rId5" Type="http://schemas.openxmlformats.org/officeDocument/2006/relationships/hyperlink" Target="https://commission.europa.eu/strategy-and-policy/priorities-2019-2024/european-green-deal/delivering-european-green-deal_sv" TargetMode="Externa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commission.europa.eu/strategy-and-policy/priorities-2019-2024/european-green-deal_fi"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norden.org/f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norden.org/sv"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op.europa.eu/fi/publication-detail/-/publication/bc83061d-74ec-11ec-9136-01aa75ed71a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publications.jrc.ec.europa.eu/repository/handle/JRC128040"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ym.fi/kiertotalou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ym.fi/mita-on-vihrea-siirtym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ym.fi/sv/cirkular-ekonomi"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ym.fi/sv/vad-ar-den-grona-omstallninge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f.fi/uhat/ilmastonmuutos/"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wwf.fi/opettajille/opetusmateriaalit/?language=ruotsi"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s://avi.fi/vihrea-siirtyma-2023-2026"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avi.fi/sv/den-grona-omstallningen-2023-2026"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ely-keskus.fi/vihrea-siirtym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ely-keskus.fi/gron-overgan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mappa.fi/wp-content/uploads/2022/06/sykli-ilmastokeskustelukortit-a4-tulostusarkit.pdf" TargetMode="External"/><Relationship Id="rId2" Type="http://schemas.openxmlformats.org/officeDocument/2006/relationships/hyperlink" Target="https://mappa.fi/teemareput/tunne-ilmasto/"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sitra.fi/" TargetMode="External"/><Relationship Id="rId2" Type="http://schemas.openxmlformats.org/officeDocument/2006/relationships/hyperlink" Target="https://www.finlex.fi/fi/laki/ajantasa/1990/19900717"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blogs.helsinki.fi/tilapioneerit/" TargetMode="External"/><Relationship Id="rId13" Type="http://schemas.openxmlformats.org/officeDocument/2006/relationships/hyperlink" Target="https://bisneskurssit.fi/" TargetMode="External"/><Relationship Id="rId3" Type="http://schemas.openxmlformats.org/officeDocument/2006/relationships/hyperlink" Target="https://elamantapatesti.sitra.fi/" TargetMode="External"/><Relationship Id="rId7" Type="http://schemas.openxmlformats.org/officeDocument/2006/relationships/hyperlink" Target="http://my2050.fi/" TargetMode="External"/><Relationship Id="rId12" Type="http://schemas.openxmlformats.org/officeDocument/2006/relationships/hyperlink" Target="https://bisneskurssit.fi/opopassi/" TargetMode="External"/><Relationship Id="rId2" Type="http://schemas.openxmlformats.org/officeDocument/2006/relationships/hyperlink" Target="https://www.sitra.fi/hankkeet/100-fiksua-arjen-tekoa/#100-fiksua-tekoa" TargetMode="External"/><Relationship Id="rId1" Type="http://schemas.openxmlformats.org/officeDocument/2006/relationships/slideLayout" Target="../slideLayouts/slideLayout2.xml"/><Relationship Id="rId6" Type="http://schemas.openxmlformats.org/officeDocument/2006/relationships/hyperlink" Target="https://circularclassroom.com/fi/" TargetMode="External"/><Relationship Id="rId11" Type="http://schemas.openxmlformats.org/officeDocument/2006/relationships/hyperlink" Target="https://www.xamk.fi/tutkimus-ja-kehitystoiminnan-blogi/sirkkaa-sopassa-hankkeessa-tuotettua-koulutusmateriaalia-aineistoa/" TargetMode="External"/><Relationship Id="rId5" Type="http://schemas.openxmlformats.org/officeDocument/2006/relationships/hyperlink" Target="https://circula.fi/" TargetMode="External"/><Relationship Id="rId10" Type="http://schemas.openxmlformats.org/officeDocument/2006/relationships/hyperlink" Target="https://www.novida.fi/ammattiopisto/kestava-kehitys/keken-edistamisen-opetus/" TargetMode="External"/><Relationship Id="rId4" Type="http://schemas.openxmlformats.org/officeDocument/2006/relationships/hyperlink" Target="https://www.sitra.fi/tulevaisuusaineistot-opettajille-ja-kasvattajille/" TargetMode="External"/><Relationship Id="rId9" Type="http://schemas.openxmlformats.org/officeDocument/2006/relationships/hyperlink" Target="https://kestavakehitysopetuksessa.wordpress.co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ekoenergy.org/fi/our-results/climate-fund/" TargetMode="External"/><Relationship Id="rId2" Type="http://schemas.openxmlformats.org/officeDocument/2006/relationships/hyperlink" Target="https://www.ekoenergy.org/fi/ecolabel/" TargetMode="External"/><Relationship Id="rId1" Type="http://schemas.openxmlformats.org/officeDocument/2006/relationships/slideLayout" Target="../slideLayouts/slideLayout2.xml"/><Relationship Id="rId5" Type="http://schemas.openxmlformats.org/officeDocument/2006/relationships/hyperlink" Target="https://www.ekoenergy.org/fi/" TargetMode="External"/><Relationship Id="rId4" Type="http://schemas.openxmlformats.org/officeDocument/2006/relationships/hyperlink" Target="https://www.youtube.com/watch?v=h0_1__2Qg1M&amp;t=7s"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youtube.com/watch?v=As5e44UfIfw&amp;t=8s" TargetMode="External"/><Relationship Id="rId3" Type="http://schemas.openxmlformats.org/officeDocument/2006/relationships/hyperlink" Target="https://www.motiva.fi/koti_ja_asuminen/kestava_kuluttaminen_ja_hankinnat" TargetMode="External"/><Relationship Id="rId7" Type="http://schemas.openxmlformats.org/officeDocument/2006/relationships/hyperlink" Target="https://www.motiva.fi/sv" TargetMode="External"/><Relationship Id="rId2" Type="http://schemas.openxmlformats.org/officeDocument/2006/relationships/hyperlink" Target="https://www.motiva.fi/motiva/yritysvastuuraportti" TargetMode="External"/><Relationship Id="rId1" Type="http://schemas.openxmlformats.org/officeDocument/2006/relationships/slideLayout" Target="../slideLayouts/slideLayout2.xml"/><Relationship Id="rId6" Type="http://schemas.openxmlformats.org/officeDocument/2006/relationships/hyperlink" Target="https://www.motiva.fi/motiva" TargetMode="External"/><Relationship Id="rId5" Type="http://schemas.openxmlformats.org/officeDocument/2006/relationships/hyperlink" Target="https://www.motiva.fi/motiva/menestystarinoita" TargetMode="External"/><Relationship Id="rId4" Type="http://schemas.openxmlformats.org/officeDocument/2006/relationships/hyperlink" Target="https://www.motiva.fi/sv/hem_och_boende/hallbar_forbrukning_och_anskaffningar" TargetMode="External"/><Relationship Id="rId9" Type="http://schemas.openxmlformats.org/officeDocument/2006/relationships/hyperlink" Target="https://motiva-verkkokurssit.fi/"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kiertotaloudestakasvua.fi/1-kiertotalouden-tausta-ja-tarpeellisuus/"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ecovadis.com/"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kiwa.com/fi/fi/palvelumme2/sertifiointi-arviointi-ja-todentaminen/epd-ymparistoseloste-rakennustuotteille/?gad_source=1&amp;gclid=CjwKCAjwoa2xBhACEiwA1sb1BB-LEjJZsfgsmZqq6PlQEbdSMEJ-DWChHCxoZeZwf9Sq4m1ltMp2fBoCJCsQAvD_BwE"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kiwa.com/se/sv/tjanster/certifiering/produktcertifiering/epd-for-byggprodukter/hur-gor-man-en-epd-environmental-product-declaration/"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kiwa.com/se/sv/tjanster/certifiering/produktcertifiering/epd-for-byggprodukter/vad-ar-epd-miljovarudeklaration/"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kiwa.com/se/sv/tjanster/certifiering/produktcertifiering/epd-for-byggprodukter/hur-gor-man-en-epd-environmental-product-declaration/" TargetMode="External"/><Relationship Id="rId2" Type="http://schemas.openxmlformats.org/officeDocument/2006/relationships/hyperlink" Target="https://www.kiwa.com/se/sv/tjanster/certifiering/produktcertifiering/epd-for-byggprodukter/fordelar-med-epd-environmental-product-declaration/" TargetMode="External"/><Relationship Id="rId1" Type="http://schemas.openxmlformats.org/officeDocument/2006/relationships/slideLayout" Target="../slideLayouts/slideLayout2.xml"/><Relationship Id="rId4" Type="http://schemas.openxmlformats.org/officeDocument/2006/relationships/hyperlink" Target="https://www.kiwa.com/se/sv/tjanster/certifiering/produktcertifiering/epd-for-byggprodukter/"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tietokayttoon.fi/julkaisu?pubid=46701" TargetMode="External"/><Relationship Id="rId2" Type="http://schemas.openxmlformats.org/officeDocument/2006/relationships/hyperlink" Target="https://tietokayttoon.fi/julkaisut/raportti?pubid=URN:ISBN:978-952-383-063-9"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lapinliitto.fi/wp-content/uploads/2021/09/VALMIS_Lapin-Green-Deal-tiekartta_290921.pdf"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rinkiin.fi/sv/sorteringsskola/" TargetMode="External"/><Relationship Id="rId2" Type="http://schemas.openxmlformats.org/officeDocument/2006/relationships/hyperlink" Target="https://rinkiin.fi/lajittelukoulu/" TargetMode="External"/><Relationship Id="rId1" Type="http://schemas.openxmlformats.org/officeDocument/2006/relationships/slideLayout" Target="../slideLayouts/slideLayout2.xml"/><Relationship Id="rId4" Type="http://schemas.openxmlformats.org/officeDocument/2006/relationships/hyperlink" Target="https://rinkiin.fi/"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martat.fi/omat-rahat/kestava-kuluttaminen/" TargetMode="External"/><Relationship Id="rId2" Type="http://schemas.openxmlformats.org/officeDocument/2006/relationships/hyperlink" Target="https://h5p.org/h5p/embed/649225"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9.xml.rels><?xml version="1.0" encoding="UTF-8" standalone="yes"?>
<Relationships xmlns="http://schemas.openxmlformats.org/package/2006/relationships"><Relationship Id="rId2" Type="http://schemas.openxmlformats.org/officeDocument/2006/relationships/hyperlink" Target="https://www.martha.fi/vardagskunskap?cat=hallbar-vardag&amp;cat-id=24&amp;page=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tekninen.fi/liitto/vastuullisuus/" TargetMode="Externa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tekninen.fi/uutishuone/"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hyperlink" Target="https://kiertotalous2.turkuamk.fi/julkisen-taideteoksen-ymparistolaskuri/" TargetMode="External"/><Relationship Id="rId3" Type="http://schemas.openxmlformats.org/officeDocument/2006/relationships/hyperlink" Target="https://wwf.fi/vaikuta-kanssamme/greenoffice/" TargetMode="External"/><Relationship Id="rId7" Type="http://schemas.openxmlformats.org/officeDocument/2006/relationships/hyperlink" Target="https://www.vesi.fi/vesijalanjalkilaskuri/" TargetMode="External"/><Relationship Id="rId2" Type="http://schemas.openxmlformats.org/officeDocument/2006/relationships/hyperlink" Target="http://www.ekokompassi.fi/" TargetMode="External"/><Relationship Id="rId1" Type="http://schemas.openxmlformats.org/officeDocument/2006/relationships/slideLayout" Target="../slideLayouts/slideLayout2.xml"/><Relationship Id="rId6" Type="http://schemas.openxmlformats.org/officeDocument/2006/relationships/hyperlink" Target="https://www.lessfoodwaste.fi/paulig/Home" TargetMode="External"/><Relationship Id="rId5" Type="http://schemas.openxmlformats.org/officeDocument/2006/relationships/hyperlink" Target="http://www.ilmastodieetti.fi/" TargetMode="External"/><Relationship Id="rId10" Type="http://schemas.openxmlformats.org/officeDocument/2006/relationships/image" Target="../media/image35.png"/><Relationship Id="rId4" Type="http://schemas.openxmlformats.org/officeDocument/2006/relationships/hyperlink" Target="https://www.syke.fi/fi-FI/Tutkimus__kehittaminen/Kulutus_ja_tuotanto/Laskurit" TargetMode="External"/><Relationship Id="rId9" Type="http://schemas.openxmlformats.org/officeDocument/2006/relationships/hyperlink" Target="https://www.materiaalitkiertoon.fi/fi-FI/Tyokalut/Laskurit"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materiaalitkiertoon.fi/sv-FI/Mal_och_metoder"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4.xml.rels><?xml version="1.0" encoding="UTF-8" standalone="yes"?>
<Relationships xmlns="http://schemas.openxmlformats.org/package/2006/relationships"><Relationship Id="rId3" Type="http://schemas.openxmlformats.org/officeDocument/2006/relationships/hyperlink" Target="https://www.openco2.net/fi/kauppa?gad_source=1&amp;gclid=Cj0KCQjwlN6wBhCcARIsAKZvD5jNLn9VZbOMAHYAREsN_p4pPStFM9_yRbYpjKnDu0vdc-ftHe-WPwsaAiFlEALw_wcB" TargetMode="External"/><Relationship Id="rId2" Type="http://schemas.openxmlformats.org/officeDocument/2006/relationships/hyperlink" Target="https://ilmastodieetti.ymparisto.fi/ilmastodieetti/?_gl=1*11f6o66*_ga*MzM5Mzk3NzYuMTcxMjgxOTA2OQ..*_ga_9X8N273JDE*MTcxMjgxOTA2OS4xLjAuMTcxMjgxOTA3Ni4wLjAuMA..#/"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linkedin.com/feed/update/urn:li:activity:7171496192214863875/" TargetMode="External"/><Relationship Id="rId2" Type="http://schemas.openxmlformats.org/officeDocument/2006/relationships/hyperlink" Target="https://www.destia.fi/tietoa-meista/vastuullisuus/" TargetMode="External"/><Relationship Id="rId1" Type="http://schemas.openxmlformats.org/officeDocument/2006/relationships/slideLayout" Target="../slideLayouts/slideLayout2.xml"/><Relationship Id="rId6" Type="http://schemas.openxmlformats.org/officeDocument/2006/relationships/hyperlink" Target="https://nokiantyres.studio.crasman.fi/pub/web/attachments/publications/Nokian%20Renkaat%20yritysvastuuraportti%202022.pdf" TargetMode="External"/><Relationship Id="rId5" Type="http://schemas.openxmlformats.org/officeDocument/2006/relationships/hyperlink" Target="https://www.valio.fi/vastuullisuus/?_gl=1*iikdoz*_up*MQ..&amp;gclid=Cj0KCQjw_qexBhCoARIsAFgBletZKL4_Ln0kuC2pcNW95avRktFu8e4QXSkJqd38wsSK5YDuNTuPI5AaAmNmEALw_wcB&amp;gclsrc=aw.ds" TargetMode="External"/><Relationship Id="rId4" Type="http://schemas.openxmlformats.org/officeDocument/2006/relationships/hyperlink" Target="https://www.neste.fi/vastuulliset-ratkaisut"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vaasansahko.fi/sv/hallbarhet-i-koncernen-vasa-elektriska/?_gl=1*64924b*_up*MQ..&amp;gclid=Cj0KCQjw_qexBhCoARIsAFgBleshlaYknp9VdwRgeQ2y29D1i7bSwkgvy0eyg-Q77BRNhjDQZnvsH_EaAuw5EALw_wcB" TargetMode="External"/><Relationship Id="rId2" Type="http://schemas.openxmlformats.org/officeDocument/2006/relationships/hyperlink" Target="https://www.vaasansahko.fi/vastuullisuustyo-vaasan-sahko-konsernissa/?_gl=1*1xb9611*_up*MQ..&amp;gclid=Cj0KCQjw_qexBhCoARIsAFgBleshlaYknp9VdwRgeQ2y29D1i7bSwkgvy0eyg-Q77BRNhjDQZnvsH_EaAuw5EALw_wcB"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figbc.fi/julkaisut/rakentamisen-kiertotalouden-sanakirja" TargetMode="External"/><Relationship Id="rId2" Type="http://schemas.openxmlformats.org/officeDocument/2006/relationships/hyperlink" Target="https://seo.fi/vastuullisuus/" TargetMode="External"/><Relationship Id="rId1" Type="http://schemas.openxmlformats.org/officeDocument/2006/relationships/slideLayout" Target="../slideLayouts/slideLayout2.xml"/><Relationship Id="rId5" Type="http://schemas.openxmlformats.org/officeDocument/2006/relationships/hyperlink" Target="https://www.metso.com/sv/" TargetMode="External"/><Relationship Id="rId4" Type="http://schemas.openxmlformats.org/officeDocument/2006/relationships/hyperlink" Target="https://www.metso.com/fi/yritys/vastuullisuus/ymparistoystavallista-toimintaa/"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www.posti.fi/fi/monin-eri-tavoin/ymparistosta/vastuullisuusraportit" TargetMode="External"/><Relationship Id="rId2" Type="http://schemas.openxmlformats.org/officeDocument/2006/relationships/hyperlink" Target="https://www.posti.fi/fi/monin-eri-tavoin/ymparistosta" TargetMode="Externa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https://minun.posti.fi/webinaarit" TargetMode="External"/></Relationships>
</file>

<file path=ppt/slides/_rels/slide69.xml.rels><?xml version="1.0" encoding="UTF-8" standalone="yes"?>
<Relationships xmlns="http://schemas.openxmlformats.org/package/2006/relationships"><Relationship Id="rId2" Type="http://schemas.openxmlformats.org/officeDocument/2006/relationships/hyperlink" Target="https://www.alko.fi/vastuullisesti/tuotteiden-vastuullisuus/juoman-pakkausmateriaalilla-on-merkittava-ilmastovaikutu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alko.fi/vastuullisesti/tuotteiden-vastuullisuus/juoman-pakkausmateriaalilla-on-merkittava-ilmastovaikutus"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www.alko.fi/sv/ansvarsfullt/produktens-hallbarhet"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alko.fi/sv/ansvarsfullt/produktens-hallbarhet/forpackningsmaterialet-for-drycker-medfor-stora-klimatkonsekvenser"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pauliggroup.com/fi/vastuullisuus"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pauliggroup.com/sv/hallbarhet"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lessfoodwaste.fi/paulig/en/Home"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www.fazergroup.com/fi/vastuullisuus2/ilmasto-ja-kiertotalous/kiertotalous-ja-ruokahavikki/"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hyperlink" Target="https://www.fazer.se/hallbarhet/hallbara-produkter-och-innovationer/" TargetMode="External"/><Relationship Id="rId3" Type="http://schemas.openxmlformats.org/officeDocument/2006/relationships/hyperlink" Target="https://www.fazergroup.com/sv/finansiell-information/" TargetMode="External"/><Relationship Id="rId7" Type="http://schemas.openxmlformats.org/officeDocument/2006/relationships/hyperlink" Target="https://www.fazer.se/hallbarhet/ansvarsfulla-inkop/" TargetMode="External"/><Relationship Id="rId2" Type="http://schemas.openxmlformats.org/officeDocument/2006/relationships/hyperlink" Target="https://www.fazergroup.com/sv/vart-ansvar/vart-hallbarhetsarbete/hallbarhetsambitioner/" TargetMode="External"/><Relationship Id="rId1" Type="http://schemas.openxmlformats.org/officeDocument/2006/relationships/slideLayout" Target="../slideLayouts/slideLayout2.xml"/><Relationship Id="rId6" Type="http://schemas.openxmlformats.org/officeDocument/2006/relationships/hyperlink" Target="https://www.fazer.se/hallbarhet/manniskor-och-valbefinnande/" TargetMode="External"/><Relationship Id="rId5" Type="http://schemas.openxmlformats.org/officeDocument/2006/relationships/hyperlink" Target="https://www.fazer.se/hallbarhet/forskning-och-innovation/" TargetMode="External"/><Relationship Id="rId4" Type="http://schemas.openxmlformats.org/officeDocument/2006/relationships/hyperlink" Target="https://www.fazergroup.com/sv/vart-ansvar/vart-hallbarhetsarbete/" TargetMode="External"/><Relationship Id="rId9" Type="http://schemas.openxmlformats.org/officeDocument/2006/relationships/hyperlink" Target="https://www.fazer.se/hallbarhet/klimat-och-cirkularite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kliitto.fi/yk-teemat/kestava-kehitys/ilmastosopimus-aikajana"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hyperlink" Target="https://new.abb.com/fi/abb-lyhyesti/kestava-kehitys/ecosolutions" TargetMode="External"/><Relationship Id="rId2" Type="http://schemas.openxmlformats.org/officeDocument/2006/relationships/hyperlink" Target="https://new.abb.com/fi/green-electrification-2035" TargetMode="External"/><Relationship Id="rId1" Type="http://schemas.openxmlformats.org/officeDocument/2006/relationships/slideLayout" Target="../slideLayouts/slideLayout2.xml"/><Relationship Id="rId4" Type="http://schemas.openxmlformats.org/officeDocument/2006/relationships/hyperlink" Target="https://new.abb.com/se/hallbarhetpaabb"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estenergy.fi/"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estenergy.fi/sv/"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westenergy.fi/sv/energiatervinning/faq/" TargetMode="External"/><Relationship Id="rId2" Type="http://schemas.openxmlformats.org/officeDocument/2006/relationships/hyperlink" Target="https://westenergy.fi/energiahyodyntaminen/ukk/" TargetMode="Externa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8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estenergy.fi/tekoalylla-roskat-paremmin-kiertoon/"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www.st1.com/st1-is-planning-a-synthetic-methanol-pilot-plant-in-lappeenranta-finland" TargetMode="External"/><Relationship Id="rId2" Type="http://schemas.openxmlformats.org/officeDocument/2006/relationships/hyperlink" Target="https://www.vantaanenergia.fi/fossiiliton-2026/vantaan-energian-ilmastolupaus-fossiiliton-energiantuotanto-2026/"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www.ttl.fi/sites/default/files/2021-10/Moniosaa_opas_SUOMI.pdf" TargetMode="External"/><Relationship Id="rId2" Type="http://schemas.openxmlformats.org/officeDocument/2006/relationships/hyperlink" Target="https://www.ttl.fi/teemat/tyoelaman-muutos/monimuotoinen-tyoelama/moniosaa-tyopaikkaosaamisen-kehittamisen-malli-monikulttuurisille-tyopaikoille-opas" TargetMode="External"/><Relationship Id="rId1" Type="http://schemas.openxmlformats.org/officeDocument/2006/relationships/slideLayout" Target="../slideLayouts/slideLayout2.xml"/><Relationship Id="rId5" Type="http://schemas.openxmlformats.org/officeDocument/2006/relationships/hyperlink" Target="https://www.ttl.fi/sites/default/files/2021-10/Moniosaa_Opas_ENGLANTI.pdf" TargetMode="External"/><Relationship Id="rId4" Type="http://schemas.openxmlformats.org/officeDocument/2006/relationships/hyperlink" Target="https://www.ttl.fi/sites/default/files/2021-10/Moniosaa_opas_SVENSKA.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kliitto.fi/yk-teemat/kestava-kehitys/ilmastosopimus-aikajana"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156E16-881B-41BC-9700-6F579978B9EA}"/>
              </a:ext>
            </a:extLst>
          </p:cNvPr>
          <p:cNvSpPr>
            <a:spLocks noGrp="1"/>
          </p:cNvSpPr>
          <p:nvPr>
            <p:ph type="ctrTitle"/>
          </p:nvPr>
        </p:nvSpPr>
        <p:spPr/>
        <p:txBody>
          <a:bodyPr/>
          <a:lstStyle/>
          <a:p>
            <a:r>
              <a:rPr lang="sv-FI" dirty="0" err="1"/>
              <a:t>Tukipaketti</a:t>
            </a:r>
            <a:r>
              <a:rPr lang="sv-FI" dirty="0"/>
              <a:t> </a:t>
            </a:r>
            <a:r>
              <a:rPr lang="sv-FI" dirty="0" err="1"/>
              <a:t>opettajalle</a:t>
            </a:r>
            <a:endParaRPr lang="sv-FI" dirty="0"/>
          </a:p>
        </p:txBody>
      </p:sp>
    </p:spTree>
    <p:extLst>
      <p:ext uri="{BB962C8B-B14F-4D97-AF65-F5344CB8AC3E}">
        <p14:creationId xmlns:p14="http://schemas.microsoft.com/office/powerpoint/2010/main" val="1954930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D8683C-662B-4B8A-9361-4B8DE91B97B3}"/>
              </a:ext>
            </a:extLst>
          </p:cNvPr>
          <p:cNvSpPr>
            <a:spLocks noGrp="1"/>
          </p:cNvSpPr>
          <p:nvPr>
            <p:ph type="title"/>
          </p:nvPr>
        </p:nvSpPr>
        <p:spPr/>
        <p:txBody>
          <a:bodyPr/>
          <a:lstStyle/>
          <a:p>
            <a:r>
              <a:rPr lang="sv-FI" dirty="0" err="1"/>
              <a:t>Suomen</a:t>
            </a:r>
            <a:r>
              <a:rPr lang="sv-FI" dirty="0"/>
              <a:t> YK-</a:t>
            </a:r>
            <a:r>
              <a:rPr lang="sv-FI" dirty="0" err="1"/>
              <a:t>liitto</a:t>
            </a:r>
            <a:endParaRPr lang="sv-FI" dirty="0"/>
          </a:p>
        </p:txBody>
      </p:sp>
      <p:sp>
        <p:nvSpPr>
          <p:cNvPr id="3" name="Platshållare för innehåll 2">
            <a:extLst>
              <a:ext uri="{FF2B5EF4-FFF2-40B4-BE49-F238E27FC236}">
                <a16:creationId xmlns:a16="http://schemas.microsoft.com/office/drawing/2014/main" id="{7795C4D1-F9C8-45B9-9F7B-28D3E9FEB278}"/>
              </a:ext>
            </a:extLst>
          </p:cNvPr>
          <p:cNvSpPr>
            <a:spLocks noGrp="1"/>
          </p:cNvSpPr>
          <p:nvPr>
            <p:ph idx="1"/>
          </p:nvPr>
        </p:nvSpPr>
        <p:spPr/>
        <p:txBody>
          <a:bodyPr/>
          <a:lstStyle/>
          <a:p>
            <a:pPr marL="0" indent="0">
              <a:buNone/>
            </a:pPr>
            <a:r>
              <a:rPr lang="sv-FI" b="1" cap="all" dirty="0" err="1"/>
              <a:t>Lähde</a:t>
            </a:r>
            <a:r>
              <a:rPr lang="sv-FI" b="1" cap="all" dirty="0"/>
              <a:t>: ILMASTOSOPIMUS -AIKAJANA</a:t>
            </a:r>
            <a:endParaRPr lang="sv-FI" dirty="0">
              <a:hlinkClick r:id="rId2"/>
            </a:endParaRPr>
          </a:p>
          <a:p>
            <a:pPr marL="0" indent="0">
              <a:buNone/>
            </a:pPr>
            <a:r>
              <a:rPr lang="sv-FI" dirty="0">
                <a:hlinkClick r:id="rId2"/>
              </a:rPr>
              <a:t>https://www.ykliitto.fi/yk-teemat/kestava-kehitys/ilmastosopimus-aikajana</a:t>
            </a:r>
            <a:endParaRPr lang="sv-FI" dirty="0"/>
          </a:p>
        </p:txBody>
      </p:sp>
      <p:pic>
        <p:nvPicPr>
          <p:cNvPr id="4" name="Bildobjekt 3">
            <a:extLst>
              <a:ext uri="{FF2B5EF4-FFF2-40B4-BE49-F238E27FC236}">
                <a16:creationId xmlns:a16="http://schemas.microsoft.com/office/drawing/2014/main" id="{DF870023-3905-4057-989B-8BBCFD603370}"/>
              </a:ext>
            </a:extLst>
          </p:cNvPr>
          <p:cNvPicPr>
            <a:picLocks noChangeAspect="1"/>
          </p:cNvPicPr>
          <p:nvPr/>
        </p:nvPicPr>
        <p:blipFill>
          <a:blip r:embed="rId3"/>
          <a:stretch>
            <a:fillRect/>
          </a:stretch>
        </p:blipFill>
        <p:spPr>
          <a:xfrm>
            <a:off x="402673" y="3338969"/>
            <a:ext cx="3976217" cy="3104049"/>
          </a:xfrm>
          <a:prstGeom prst="rect">
            <a:avLst/>
          </a:prstGeom>
        </p:spPr>
      </p:pic>
      <p:pic>
        <p:nvPicPr>
          <p:cNvPr id="5" name="Bildobjekt 4">
            <a:extLst>
              <a:ext uri="{FF2B5EF4-FFF2-40B4-BE49-F238E27FC236}">
                <a16:creationId xmlns:a16="http://schemas.microsoft.com/office/drawing/2014/main" id="{2832B8C8-9CD7-4FB1-B714-CFED02A33F04}"/>
              </a:ext>
            </a:extLst>
          </p:cNvPr>
          <p:cNvPicPr>
            <a:picLocks noChangeAspect="1"/>
          </p:cNvPicPr>
          <p:nvPr/>
        </p:nvPicPr>
        <p:blipFill>
          <a:blip r:embed="rId4"/>
          <a:stretch>
            <a:fillRect/>
          </a:stretch>
        </p:blipFill>
        <p:spPr>
          <a:xfrm>
            <a:off x="4348354" y="3169225"/>
            <a:ext cx="3642000" cy="1700907"/>
          </a:xfrm>
          <a:prstGeom prst="rect">
            <a:avLst/>
          </a:prstGeom>
        </p:spPr>
      </p:pic>
      <p:pic>
        <p:nvPicPr>
          <p:cNvPr id="6" name="Bildobjekt 5">
            <a:extLst>
              <a:ext uri="{FF2B5EF4-FFF2-40B4-BE49-F238E27FC236}">
                <a16:creationId xmlns:a16="http://schemas.microsoft.com/office/drawing/2014/main" id="{95CD0BEB-1B0C-4BDA-86FC-E0741AFB3E41}"/>
              </a:ext>
            </a:extLst>
          </p:cNvPr>
          <p:cNvPicPr>
            <a:picLocks noChangeAspect="1"/>
          </p:cNvPicPr>
          <p:nvPr/>
        </p:nvPicPr>
        <p:blipFill>
          <a:blip r:embed="rId5"/>
          <a:stretch>
            <a:fillRect/>
          </a:stretch>
        </p:blipFill>
        <p:spPr>
          <a:xfrm>
            <a:off x="7959818" y="3258151"/>
            <a:ext cx="3829509" cy="3171312"/>
          </a:xfrm>
          <a:prstGeom prst="rect">
            <a:avLst/>
          </a:prstGeom>
        </p:spPr>
      </p:pic>
    </p:spTree>
    <p:extLst>
      <p:ext uri="{BB962C8B-B14F-4D97-AF65-F5344CB8AC3E}">
        <p14:creationId xmlns:p14="http://schemas.microsoft.com/office/powerpoint/2010/main" val="1943139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D8683C-662B-4B8A-9361-4B8DE91B97B3}"/>
              </a:ext>
            </a:extLst>
          </p:cNvPr>
          <p:cNvSpPr>
            <a:spLocks noGrp="1"/>
          </p:cNvSpPr>
          <p:nvPr>
            <p:ph type="title"/>
          </p:nvPr>
        </p:nvSpPr>
        <p:spPr/>
        <p:txBody>
          <a:bodyPr/>
          <a:lstStyle/>
          <a:p>
            <a:r>
              <a:rPr lang="sv-FI" dirty="0" err="1"/>
              <a:t>Suomen</a:t>
            </a:r>
            <a:r>
              <a:rPr lang="sv-FI" dirty="0"/>
              <a:t> YK-</a:t>
            </a:r>
            <a:r>
              <a:rPr lang="sv-FI" dirty="0" err="1"/>
              <a:t>liitto</a:t>
            </a:r>
            <a:endParaRPr lang="sv-FI" dirty="0"/>
          </a:p>
        </p:txBody>
      </p:sp>
      <p:sp>
        <p:nvSpPr>
          <p:cNvPr id="3" name="Platshållare för innehåll 2">
            <a:extLst>
              <a:ext uri="{FF2B5EF4-FFF2-40B4-BE49-F238E27FC236}">
                <a16:creationId xmlns:a16="http://schemas.microsoft.com/office/drawing/2014/main" id="{7795C4D1-F9C8-45B9-9F7B-28D3E9FEB278}"/>
              </a:ext>
            </a:extLst>
          </p:cNvPr>
          <p:cNvSpPr>
            <a:spLocks noGrp="1"/>
          </p:cNvSpPr>
          <p:nvPr>
            <p:ph idx="1"/>
          </p:nvPr>
        </p:nvSpPr>
        <p:spPr/>
        <p:txBody>
          <a:bodyPr/>
          <a:lstStyle/>
          <a:p>
            <a:pPr marL="0" indent="0">
              <a:buNone/>
            </a:pPr>
            <a:r>
              <a:rPr lang="sv-FI" b="1" cap="all" dirty="0" err="1"/>
              <a:t>Lähde</a:t>
            </a:r>
            <a:r>
              <a:rPr lang="sv-FI" b="1" cap="all" dirty="0"/>
              <a:t>: ILMASTOSOPIMUS -AIKAJANA</a:t>
            </a:r>
            <a:endParaRPr lang="sv-FI" dirty="0">
              <a:hlinkClick r:id="rId2"/>
            </a:endParaRPr>
          </a:p>
          <a:p>
            <a:pPr marL="0" indent="0">
              <a:buNone/>
            </a:pPr>
            <a:r>
              <a:rPr lang="sv-FI" dirty="0">
                <a:hlinkClick r:id="rId2"/>
              </a:rPr>
              <a:t>https://www.ykliitto.fi/yk-teemat/kestava-kehitys/ilmastosopimus-aikajana</a:t>
            </a:r>
            <a:endParaRPr lang="sv-FI" dirty="0"/>
          </a:p>
        </p:txBody>
      </p:sp>
      <p:pic>
        <p:nvPicPr>
          <p:cNvPr id="7" name="Bildobjekt 6">
            <a:extLst>
              <a:ext uri="{FF2B5EF4-FFF2-40B4-BE49-F238E27FC236}">
                <a16:creationId xmlns:a16="http://schemas.microsoft.com/office/drawing/2014/main" id="{BA444C13-E940-4629-9358-1DD0E72CAD5C}"/>
              </a:ext>
            </a:extLst>
          </p:cNvPr>
          <p:cNvPicPr>
            <a:picLocks noChangeAspect="1"/>
          </p:cNvPicPr>
          <p:nvPr/>
        </p:nvPicPr>
        <p:blipFill>
          <a:blip r:embed="rId3"/>
          <a:stretch>
            <a:fillRect/>
          </a:stretch>
        </p:blipFill>
        <p:spPr>
          <a:xfrm>
            <a:off x="440247" y="4546832"/>
            <a:ext cx="4394255" cy="1871627"/>
          </a:xfrm>
          <a:prstGeom prst="rect">
            <a:avLst/>
          </a:prstGeom>
        </p:spPr>
      </p:pic>
      <p:pic>
        <p:nvPicPr>
          <p:cNvPr id="8" name="Bildobjekt 7">
            <a:extLst>
              <a:ext uri="{FF2B5EF4-FFF2-40B4-BE49-F238E27FC236}">
                <a16:creationId xmlns:a16="http://schemas.microsoft.com/office/drawing/2014/main" id="{45E24CAA-7557-4C25-BEB4-049ABE6BFC2E}"/>
              </a:ext>
            </a:extLst>
          </p:cNvPr>
          <p:cNvPicPr>
            <a:picLocks noChangeAspect="1"/>
          </p:cNvPicPr>
          <p:nvPr/>
        </p:nvPicPr>
        <p:blipFill>
          <a:blip r:embed="rId4"/>
          <a:stretch>
            <a:fillRect/>
          </a:stretch>
        </p:blipFill>
        <p:spPr>
          <a:xfrm>
            <a:off x="3904376" y="2982412"/>
            <a:ext cx="3953420" cy="1799313"/>
          </a:xfrm>
          <a:prstGeom prst="rect">
            <a:avLst/>
          </a:prstGeom>
        </p:spPr>
      </p:pic>
      <p:pic>
        <p:nvPicPr>
          <p:cNvPr id="9" name="Bildobjekt 8">
            <a:extLst>
              <a:ext uri="{FF2B5EF4-FFF2-40B4-BE49-F238E27FC236}">
                <a16:creationId xmlns:a16="http://schemas.microsoft.com/office/drawing/2014/main" id="{3FF1D448-20AB-4C4E-ABA2-F2DD6DB3FDED}"/>
              </a:ext>
            </a:extLst>
          </p:cNvPr>
          <p:cNvPicPr>
            <a:picLocks noChangeAspect="1"/>
          </p:cNvPicPr>
          <p:nvPr/>
        </p:nvPicPr>
        <p:blipFill>
          <a:blip r:embed="rId5"/>
          <a:stretch>
            <a:fillRect/>
          </a:stretch>
        </p:blipFill>
        <p:spPr>
          <a:xfrm>
            <a:off x="7760029" y="3450199"/>
            <a:ext cx="4005814" cy="2968260"/>
          </a:xfrm>
          <a:prstGeom prst="rect">
            <a:avLst/>
          </a:prstGeom>
        </p:spPr>
      </p:pic>
    </p:spTree>
    <p:extLst>
      <p:ext uri="{BB962C8B-B14F-4D97-AF65-F5344CB8AC3E}">
        <p14:creationId xmlns:p14="http://schemas.microsoft.com/office/powerpoint/2010/main" val="503904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D8683C-662B-4B8A-9361-4B8DE91B97B3}"/>
              </a:ext>
            </a:extLst>
          </p:cNvPr>
          <p:cNvSpPr>
            <a:spLocks noGrp="1"/>
          </p:cNvSpPr>
          <p:nvPr>
            <p:ph type="title"/>
          </p:nvPr>
        </p:nvSpPr>
        <p:spPr/>
        <p:txBody>
          <a:bodyPr/>
          <a:lstStyle/>
          <a:p>
            <a:r>
              <a:rPr lang="sv-FI" dirty="0" err="1"/>
              <a:t>Suomen</a:t>
            </a:r>
            <a:r>
              <a:rPr lang="sv-FI" dirty="0"/>
              <a:t> YK-</a:t>
            </a:r>
            <a:r>
              <a:rPr lang="sv-FI" dirty="0" err="1"/>
              <a:t>liitto</a:t>
            </a:r>
            <a:endParaRPr lang="sv-FI" dirty="0"/>
          </a:p>
        </p:txBody>
      </p:sp>
      <p:sp>
        <p:nvSpPr>
          <p:cNvPr id="3" name="Platshållare för innehåll 2">
            <a:extLst>
              <a:ext uri="{FF2B5EF4-FFF2-40B4-BE49-F238E27FC236}">
                <a16:creationId xmlns:a16="http://schemas.microsoft.com/office/drawing/2014/main" id="{7795C4D1-F9C8-45B9-9F7B-28D3E9FEB278}"/>
              </a:ext>
            </a:extLst>
          </p:cNvPr>
          <p:cNvSpPr>
            <a:spLocks noGrp="1"/>
          </p:cNvSpPr>
          <p:nvPr>
            <p:ph idx="1"/>
          </p:nvPr>
        </p:nvSpPr>
        <p:spPr/>
        <p:txBody>
          <a:bodyPr/>
          <a:lstStyle/>
          <a:p>
            <a:pPr marL="0" indent="0">
              <a:buNone/>
            </a:pPr>
            <a:r>
              <a:rPr lang="sv-FI" b="1" cap="all" dirty="0" err="1"/>
              <a:t>Lähde</a:t>
            </a:r>
            <a:r>
              <a:rPr lang="sv-FI" b="1" cap="all" dirty="0"/>
              <a:t>: ILMASTOSOPIMUS -AIKAJANA</a:t>
            </a:r>
            <a:endParaRPr lang="sv-FI" dirty="0">
              <a:hlinkClick r:id="rId2"/>
            </a:endParaRPr>
          </a:p>
          <a:p>
            <a:pPr marL="0" indent="0">
              <a:buNone/>
            </a:pPr>
            <a:r>
              <a:rPr lang="sv-FI" dirty="0">
                <a:hlinkClick r:id="rId2"/>
              </a:rPr>
              <a:t>https://www.ykliitto.fi/yk-teemat/kestava-kehitys/ilmastosopimus-aikajana</a:t>
            </a:r>
            <a:endParaRPr lang="sv-FI" dirty="0"/>
          </a:p>
        </p:txBody>
      </p:sp>
      <p:pic>
        <p:nvPicPr>
          <p:cNvPr id="4" name="Bildobjekt 3">
            <a:extLst>
              <a:ext uri="{FF2B5EF4-FFF2-40B4-BE49-F238E27FC236}">
                <a16:creationId xmlns:a16="http://schemas.microsoft.com/office/drawing/2014/main" id="{3FDAF0D0-F914-433B-AD6D-DFE0FE7DE1AC}"/>
              </a:ext>
            </a:extLst>
          </p:cNvPr>
          <p:cNvPicPr>
            <a:picLocks noChangeAspect="1"/>
          </p:cNvPicPr>
          <p:nvPr/>
        </p:nvPicPr>
        <p:blipFill>
          <a:blip r:embed="rId3"/>
          <a:stretch>
            <a:fillRect/>
          </a:stretch>
        </p:blipFill>
        <p:spPr>
          <a:xfrm>
            <a:off x="395375" y="3605143"/>
            <a:ext cx="4344405" cy="2827684"/>
          </a:xfrm>
          <a:prstGeom prst="rect">
            <a:avLst/>
          </a:prstGeom>
        </p:spPr>
      </p:pic>
      <p:pic>
        <p:nvPicPr>
          <p:cNvPr id="5" name="Bildobjekt 4">
            <a:extLst>
              <a:ext uri="{FF2B5EF4-FFF2-40B4-BE49-F238E27FC236}">
                <a16:creationId xmlns:a16="http://schemas.microsoft.com/office/drawing/2014/main" id="{4A8EEC3B-BA20-4B83-9BAF-7E4C66595050}"/>
              </a:ext>
            </a:extLst>
          </p:cNvPr>
          <p:cNvPicPr>
            <a:picLocks noChangeAspect="1"/>
          </p:cNvPicPr>
          <p:nvPr/>
        </p:nvPicPr>
        <p:blipFill>
          <a:blip r:embed="rId4"/>
          <a:stretch>
            <a:fillRect/>
          </a:stretch>
        </p:blipFill>
        <p:spPr>
          <a:xfrm>
            <a:off x="4482781" y="2904714"/>
            <a:ext cx="4082380" cy="1947496"/>
          </a:xfrm>
          <a:prstGeom prst="rect">
            <a:avLst/>
          </a:prstGeom>
        </p:spPr>
      </p:pic>
      <p:pic>
        <p:nvPicPr>
          <p:cNvPr id="6" name="Bildobjekt 5">
            <a:extLst>
              <a:ext uri="{FF2B5EF4-FFF2-40B4-BE49-F238E27FC236}">
                <a16:creationId xmlns:a16="http://schemas.microsoft.com/office/drawing/2014/main" id="{27DF5F90-B4B1-4A3A-9066-3CC1FAEA1091}"/>
              </a:ext>
            </a:extLst>
          </p:cNvPr>
          <p:cNvPicPr>
            <a:picLocks noChangeAspect="1"/>
          </p:cNvPicPr>
          <p:nvPr/>
        </p:nvPicPr>
        <p:blipFill>
          <a:blip r:embed="rId5"/>
          <a:stretch>
            <a:fillRect/>
          </a:stretch>
        </p:blipFill>
        <p:spPr>
          <a:xfrm>
            <a:off x="8405328" y="4154710"/>
            <a:ext cx="3391297" cy="2292772"/>
          </a:xfrm>
          <a:prstGeom prst="rect">
            <a:avLst/>
          </a:prstGeom>
        </p:spPr>
      </p:pic>
    </p:spTree>
    <p:extLst>
      <p:ext uri="{BB962C8B-B14F-4D97-AF65-F5344CB8AC3E}">
        <p14:creationId xmlns:p14="http://schemas.microsoft.com/office/powerpoint/2010/main" val="2419936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F6E929-2796-42A2-B7B5-D0E31A9062A4}"/>
              </a:ext>
            </a:extLst>
          </p:cNvPr>
          <p:cNvSpPr>
            <a:spLocks noGrp="1"/>
          </p:cNvSpPr>
          <p:nvPr>
            <p:ph type="title"/>
          </p:nvPr>
        </p:nvSpPr>
        <p:spPr/>
        <p:txBody>
          <a:bodyPr/>
          <a:lstStyle/>
          <a:p>
            <a:r>
              <a:rPr lang="sv-FI" dirty="0"/>
              <a:t>Finlands FN-förbund</a:t>
            </a:r>
          </a:p>
        </p:txBody>
      </p:sp>
      <p:sp>
        <p:nvSpPr>
          <p:cNvPr id="3" name="Platshållare för innehåll 2">
            <a:extLst>
              <a:ext uri="{FF2B5EF4-FFF2-40B4-BE49-F238E27FC236}">
                <a16:creationId xmlns:a16="http://schemas.microsoft.com/office/drawing/2014/main" id="{8523A608-BCF6-4012-8F8C-53E4DB5F7E28}"/>
              </a:ext>
            </a:extLst>
          </p:cNvPr>
          <p:cNvSpPr>
            <a:spLocks noGrp="1"/>
          </p:cNvSpPr>
          <p:nvPr>
            <p:ph idx="1"/>
          </p:nvPr>
        </p:nvSpPr>
        <p:spPr/>
        <p:txBody>
          <a:bodyPr/>
          <a:lstStyle/>
          <a:p>
            <a:pPr marL="0" indent="0">
              <a:buNone/>
            </a:pPr>
            <a:r>
              <a:rPr lang="sv-FI" dirty="0"/>
              <a:t>Finlands FN-förbund är en medborgarorganisation som fokuserar på FN-temata. Förbundet främjar genom sitt breda påverkansnätverk ett internationellt samarbete, där ingen lämnas utanför. Vår vision är att genom samarbete uppnå ett starkt FN och en hållbar framtid.</a:t>
            </a:r>
          </a:p>
          <a:p>
            <a:pPr marL="0" indent="0">
              <a:buNone/>
            </a:pPr>
            <a:r>
              <a:rPr lang="sv-FI" b="1" cap="all" dirty="0"/>
              <a:t>FN I SKOLAN</a:t>
            </a:r>
          </a:p>
          <a:p>
            <a:pPr marL="0" indent="0">
              <a:buNone/>
            </a:pPr>
            <a:r>
              <a:rPr lang="sv-FI" dirty="0"/>
              <a:t>Fördjupa dina egna och elevernas kunskaper om FN:s verksamhet, mänskliga rättigheter, fred och säkerhet samt en hållbar utveckling. Här finner du uppgifter, tips och material som kan beställas.</a:t>
            </a:r>
          </a:p>
          <a:p>
            <a:endParaRPr lang="sv-FI" dirty="0"/>
          </a:p>
          <a:p>
            <a:pPr marL="0" indent="0">
              <a:buNone/>
            </a:pPr>
            <a:r>
              <a:rPr lang="sv-FI" dirty="0"/>
              <a:t>Källa: </a:t>
            </a:r>
            <a:r>
              <a:rPr lang="sv-FI" dirty="0">
                <a:hlinkClick r:id="rId2"/>
              </a:rPr>
              <a:t>https://www.ykliitto.fi/kasvattajille/fn-i-skolan</a:t>
            </a:r>
            <a:endParaRPr lang="sv-FI" dirty="0"/>
          </a:p>
        </p:txBody>
      </p:sp>
    </p:spTree>
    <p:extLst>
      <p:ext uri="{BB962C8B-B14F-4D97-AF65-F5344CB8AC3E}">
        <p14:creationId xmlns:p14="http://schemas.microsoft.com/office/powerpoint/2010/main" val="1298526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E956F6-6C6A-418A-8AF4-2237B98A9659}"/>
              </a:ext>
            </a:extLst>
          </p:cNvPr>
          <p:cNvSpPr>
            <a:spLocks noGrp="1"/>
          </p:cNvSpPr>
          <p:nvPr>
            <p:ph type="title"/>
          </p:nvPr>
        </p:nvSpPr>
        <p:spPr/>
        <p:txBody>
          <a:bodyPr/>
          <a:lstStyle/>
          <a:p>
            <a:r>
              <a:rPr lang="sv-FI" dirty="0"/>
              <a:t>Finlands FN-förbund</a:t>
            </a:r>
          </a:p>
        </p:txBody>
      </p:sp>
      <p:sp>
        <p:nvSpPr>
          <p:cNvPr id="3" name="Platshållare för innehåll 2">
            <a:extLst>
              <a:ext uri="{FF2B5EF4-FFF2-40B4-BE49-F238E27FC236}">
                <a16:creationId xmlns:a16="http://schemas.microsoft.com/office/drawing/2014/main" id="{5BC295B3-DAFD-4BB0-BFA5-6E4C76D98CD6}"/>
              </a:ext>
            </a:extLst>
          </p:cNvPr>
          <p:cNvSpPr>
            <a:spLocks noGrp="1"/>
          </p:cNvSpPr>
          <p:nvPr>
            <p:ph idx="1"/>
          </p:nvPr>
        </p:nvSpPr>
        <p:spPr>
          <a:xfrm>
            <a:off x="1066800" y="1802167"/>
            <a:ext cx="10058400" cy="4500979"/>
          </a:xfrm>
        </p:spPr>
        <p:txBody>
          <a:bodyPr>
            <a:normAutofit/>
          </a:bodyPr>
          <a:lstStyle/>
          <a:p>
            <a:pPr marL="0" indent="0">
              <a:buNone/>
            </a:pPr>
            <a:r>
              <a:rPr lang="sv-FI" dirty="0"/>
              <a:t>Öppet skolmaterial: </a:t>
            </a:r>
            <a:r>
              <a:rPr lang="sv-FI" dirty="0">
                <a:hlinkClick r:id="rId2"/>
              </a:rPr>
              <a:t>https://fn.se/engagera-dig/fniskolan/metod-material/</a:t>
            </a:r>
            <a:endParaRPr lang="sv-FI" dirty="0"/>
          </a:p>
          <a:p>
            <a:pPr marL="0" indent="0">
              <a:buNone/>
            </a:pPr>
            <a:r>
              <a:rPr lang="sv-FI" dirty="0"/>
              <a:t>Film om de globala målen:</a:t>
            </a:r>
          </a:p>
          <a:p>
            <a:pPr marL="0" indent="0">
              <a:buNone/>
            </a:pPr>
            <a:r>
              <a:rPr lang="sv-FI" dirty="0">
                <a:hlinkClick r:id="rId3"/>
              </a:rPr>
              <a:t>https://fn.se/engagera-dig/fniskolan/metod-material/manskliga-rattigheter-for-klassrummet/kampanjfilm-carolina-kluft/</a:t>
            </a:r>
            <a:endParaRPr lang="sv-FI" dirty="0"/>
          </a:p>
          <a:p>
            <a:pPr marL="0" indent="0">
              <a:buNone/>
            </a:pPr>
            <a:r>
              <a:rPr lang="sv-FI" dirty="0"/>
              <a:t>Diskussionsfrågor</a:t>
            </a:r>
          </a:p>
          <a:p>
            <a:r>
              <a:rPr lang="sv-FI" dirty="0"/>
              <a:t>De fattigaste i världen drabbas hårdast av klimatförändringar, konflikter och orättvisor, trots att de har bidragit minst till problemen. Varför tror ni att det är så?</a:t>
            </a:r>
          </a:p>
          <a:p>
            <a:r>
              <a:rPr lang="sv-FI" dirty="0"/>
              <a:t>Vi är den första generationen som kan utrota extrem fattigdom. Vilka andra positiva effekter kan det leda till?</a:t>
            </a:r>
          </a:p>
          <a:p>
            <a:r>
              <a:rPr lang="sv-FI" dirty="0"/>
              <a:t>Det är NU vi behöver agera för att kunna skapa en mer hållbar planet för oss att bo på. Vad kan vi göra för att få andra i vår omgivning att inse det och börja hjälpa till?</a:t>
            </a:r>
          </a:p>
          <a:p>
            <a:r>
              <a:rPr lang="sv-FI" dirty="0"/>
              <a:t>Vad kan din skola göra för att vara med och uppfylla de globala målen?</a:t>
            </a:r>
          </a:p>
          <a:p>
            <a:endParaRPr lang="sv-FI" dirty="0"/>
          </a:p>
        </p:txBody>
      </p:sp>
    </p:spTree>
    <p:extLst>
      <p:ext uri="{BB962C8B-B14F-4D97-AF65-F5344CB8AC3E}">
        <p14:creationId xmlns:p14="http://schemas.microsoft.com/office/powerpoint/2010/main" val="2829902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67DB747-52B9-41CA-B988-A5FE5E44504A}"/>
              </a:ext>
            </a:extLst>
          </p:cNvPr>
          <p:cNvSpPr>
            <a:spLocks noGrp="1"/>
          </p:cNvSpPr>
          <p:nvPr>
            <p:ph idx="1"/>
          </p:nvPr>
        </p:nvSpPr>
        <p:spPr>
          <a:xfrm>
            <a:off x="1066800" y="4739780"/>
            <a:ext cx="10058400" cy="1689542"/>
          </a:xfrm>
        </p:spPr>
        <p:txBody>
          <a:bodyPr>
            <a:normAutofit lnSpcReduction="10000"/>
          </a:bodyPr>
          <a:lstStyle/>
          <a:p>
            <a:endParaRPr lang="sv-FI" dirty="0"/>
          </a:p>
          <a:p>
            <a:pPr marL="0" indent="0">
              <a:buNone/>
            </a:pPr>
            <a:r>
              <a:rPr lang="sv-FI" dirty="0" err="1"/>
              <a:t>Lähde</a:t>
            </a:r>
            <a:r>
              <a:rPr lang="sv-FI" dirty="0"/>
              <a:t>: </a:t>
            </a:r>
            <a:r>
              <a:rPr lang="sv-FI" dirty="0">
                <a:hlinkClick r:id="rId2"/>
              </a:rPr>
              <a:t>https://kestavakehitys.fi/agenda-2030</a:t>
            </a:r>
            <a:endParaRPr lang="sv-FI" dirty="0"/>
          </a:p>
          <a:p>
            <a:pPr marL="0" indent="0">
              <a:buNone/>
            </a:pPr>
            <a:r>
              <a:rPr lang="sv-FI" dirty="0" err="1"/>
              <a:t>Suomen</a:t>
            </a:r>
            <a:r>
              <a:rPr lang="sv-FI" dirty="0"/>
              <a:t> </a:t>
            </a:r>
            <a:r>
              <a:rPr lang="sv-FI" dirty="0" err="1"/>
              <a:t>Yk-liitton</a:t>
            </a:r>
            <a:r>
              <a:rPr lang="sv-FI" dirty="0"/>
              <a:t> </a:t>
            </a:r>
            <a:r>
              <a:rPr lang="sv-FI" dirty="0" err="1"/>
              <a:t>sivuilta</a:t>
            </a:r>
            <a:r>
              <a:rPr lang="sv-FI" dirty="0"/>
              <a:t> </a:t>
            </a:r>
            <a:r>
              <a:rPr lang="sv-FI" dirty="0" err="1"/>
              <a:t>voi</a:t>
            </a:r>
            <a:r>
              <a:rPr lang="sv-FI" dirty="0"/>
              <a:t> </a:t>
            </a:r>
            <a:r>
              <a:rPr lang="sv-FI" dirty="0" err="1"/>
              <a:t>ladata</a:t>
            </a:r>
            <a:r>
              <a:rPr lang="sv-FI" dirty="0"/>
              <a:t> </a:t>
            </a:r>
            <a:r>
              <a:rPr lang="sv-FI" dirty="0" err="1"/>
              <a:t>ilmaiseksi</a:t>
            </a:r>
            <a:r>
              <a:rPr lang="sv-FI" dirty="0"/>
              <a:t> Agenda2030-tavoitekortit, </a:t>
            </a:r>
            <a:r>
              <a:rPr lang="sv-FI" dirty="0" err="1"/>
              <a:t>joilla</a:t>
            </a:r>
            <a:r>
              <a:rPr lang="sv-FI" dirty="0"/>
              <a:t> </a:t>
            </a:r>
            <a:r>
              <a:rPr lang="sv-FI" dirty="0" err="1"/>
              <a:t>voi</a:t>
            </a:r>
            <a:r>
              <a:rPr lang="sv-FI" dirty="0"/>
              <a:t> </a:t>
            </a:r>
            <a:r>
              <a:rPr lang="sv-FI" dirty="0" err="1"/>
              <a:t>tutustua</a:t>
            </a:r>
            <a:r>
              <a:rPr lang="sv-FI" dirty="0"/>
              <a:t> </a:t>
            </a:r>
            <a:r>
              <a:rPr lang="sv-FI" dirty="0" err="1"/>
              <a:t>tavoitteisiin</a:t>
            </a:r>
            <a:r>
              <a:rPr lang="sv-FI" dirty="0"/>
              <a:t> </a:t>
            </a:r>
            <a:r>
              <a:rPr lang="sv-FI" dirty="0" err="1"/>
              <a:t>paremmin</a:t>
            </a:r>
            <a:r>
              <a:rPr lang="sv-FI" dirty="0"/>
              <a:t> </a:t>
            </a:r>
            <a:r>
              <a:rPr lang="sv-FI" dirty="0" err="1"/>
              <a:t>opiskelijoiden</a:t>
            </a:r>
            <a:r>
              <a:rPr lang="sv-FI" dirty="0"/>
              <a:t> </a:t>
            </a:r>
            <a:r>
              <a:rPr lang="sv-FI" dirty="0" err="1"/>
              <a:t>kanssa</a:t>
            </a:r>
            <a:r>
              <a:rPr lang="sv-FI" dirty="0"/>
              <a:t> </a:t>
            </a:r>
            <a:r>
              <a:rPr lang="sv-FI" dirty="0" err="1"/>
              <a:t>erilaisilla</a:t>
            </a:r>
            <a:r>
              <a:rPr lang="sv-FI" dirty="0"/>
              <a:t> </a:t>
            </a:r>
            <a:r>
              <a:rPr lang="sv-FI" dirty="0" err="1"/>
              <a:t>tehtävillä</a:t>
            </a:r>
            <a:r>
              <a:rPr lang="sv-FI" dirty="0"/>
              <a:t>:</a:t>
            </a:r>
            <a:endParaRPr lang="sv-FI" dirty="0">
              <a:hlinkClick r:id="rId3"/>
            </a:endParaRPr>
          </a:p>
          <a:p>
            <a:pPr marL="0" indent="0">
              <a:buNone/>
            </a:pPr>
            <a:r>
              <a:rPr lang="sv-FI" dirty="0">
                <a:hlinkClick r:id="rId3"/>
              </a:rPr>
              <a:t>https://kauppa.ykliitto.fi/product/kestavan-kehityksen-tavoitteet-tavoitekortit/</a:t>
            </a:r>
            <a:endParaRPr lang="sv-FI" dirty="0"/>
          </a:p>
          <a:p>
            <a:endParaRPr lang="sv-FI" dirty="0"/>
          </a:p>
        </p:txBody>
      </p:sp>
      <p:pic>
        <p:nvPicPr>
          <p:cNvPr id="4" name="Bildobjekt 3">
            <a:extLst>
              <a:ext uri="{FF2B5EF4-FFF2-40B4-BE49-F238E27FC236}">
                <a16:creationId xmlns:a16="http://schemas.microsoft.com/office/drawing/2014/main" id="{E1F1CE54-D412-4EA4-89E4-521607C34230}"/>
              </a:ext>
            </a:extLst>
          </p:cNvPr>
          <p:cNvPicPr>
            <a:picLocks noChangeAspect="1"/>
          </p:cNvPicPr>
          <p:nvPr/>
        </p:nvPicPr>
        <p:blipFill>
          <a:blip r:embed="rId4"/>
          <a:stretch>
            <a:fillRect/>
          </a:stretch>
        </p:blipFill>
        <p:spPr>
          <a:xfrm>
            <a:off x="2162263" y="428678"/>
            <a:ext cx="7264128" cy="4629883"/>
          </a:xfrm>
          <a:prstGeom prst="rect">
            <a:avLst/>
          </a:prstGeom>
        </p:spPr>
      </p:pic>
    </p:spTree>
    <p:extLst>
      <p:ext uri="{BB962C8B-B14F-4D97-AF65-F5344CB8AC3E}">
        <p14:creationId xmlns:p14="http://schemas.microsoft.com/office/powerpoint/2010/main" val="492331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927BAB-7C71-4FF1-A41A-115BF82FAB15}"/>
              </a:ext>
            </a:extLst>
          </p:cNvPr>
          <p:cNvSpPr>
            <a:spLocks noGrp="1"/>
          </p:cNvSpPr>
          <p:nvPr>
            <p:ph type="title"/>
          </p:nvPr>
        </p:nvSpPr>
        <p:spPr>
          <a:xfrm>
            <a:off x="1066800" y="642594"/>
            <a:ext cx="10058400" cy="1150695"/>
          </a:xfrm>
        </p:spPr>
        <p:txBody>
          <a:bodyPr/>
          <a:lstStyle/>
          <a:p>
            <a:r>
              <a:rPr lang="sv-FI" dirty="0"/>
              <a:t>Agenda2030 -</a:t>
            </a:r>
            <a:r>
              <a:rPr lang="sv-FI" dirty="0" err="1"/>
              <a:t>kortit</a:t>
            </a:r>
            <a:endParaRPr lang="sv-FI" dirty="0"/>
          </a:p>
        </p:txBody>
      </p:sp>
      <p:sp>
        <p:nvSpPr>
          <p:cNvPr id="3" name="Platshållare för innehåll 2">
            <a:extLst>
              <a:ext uri="{FF2B5EF4-FFF2-40B4-BE49-F238E27FC236}">
                <a16:creationId xmlns:a16="http://schemas.microsoft.com/office/drawing/2014/main" id="{CB70C48F-F699-4A86-B68D-FC37B742FD54}"/>
              </a:ext>
            </a:extLst>
          </p:cNvPr>
          <p:cNvSpPr>
            <a:spLocks noGrp="1"/>
          </p:cNvSpPr>
          <p:nvPr>
            <p:ph idx="1"/>
          </p:nvPr>
        </p:nvSpPr>
        <p:spPr>
          <a:xfrm>
            <a:off x="1066800" y="1793289"/>
            <a:ext cx="10058400" cy="4241751"/>
          </a:xfrm>
        </p:spPr>
        <p:txBody>
          <a:bodyPr/>
          <a:lstStyle/>
          <a:p>
            <a:r>
              <a:rPr lang="sv-FI" dirty="0" err="1"/>
              <a:t>Esimerkkitehtävä</a:t>
            </a:r>
            <a:r>
              <a:rPr lang="sv-FI" dirty="0"/>
              <a:t>:</a:t>
            </a:r>
          </a:p>
          <a:p>
            <a:endParaRPr lang="sv-FI" dirty="0"/>
          </a:p>
        </p:txBody>
      </p:sp>
      <p:pic>
        <p:nvPicPr>
          <p:cNvPr id="4" name="Bildobjekt 3">
            <a:extLst>
              <a:ext uri="{FF2B5EF4-FFF2-40B4-BE49-F238E27FC236}">
                <a16:creationId xmlns:a16="http://schemas.microsoft.com/office/drawing/2014/main" id="{2185D00B-A3F1-4194-B87C-E1293B7AC169}"/>
              </a:ext>
            </a:extLst>
          </p:cNvPr>
          <p:cNvPicPr>
            <a:picLocks noChangeAspect="1"/>
          </p:cNvPicPr>
          <p:nvPr/>
        </p:nvPicPr>
        <p:blipFill>
          <a:blip r:embed="rId2"/>
          <a:stretch>
            <a:fillRect/>
          </a:stretch>
        </p:blipFill>
        <p:spPr>
          <a:xfrm>
            <a:off x="3329818" y="1899822"/>
            <a:ext cx="8381969" cy="4241750"/>
          </a:xfrm>
          <a:prstGeom prst="rect">
            <a:avLst/>
          </a:prstGeom>
        </p:spPr>
      </p:pic>
    </p:spTree>
    <p:extLst>
      <p:ext uri="{BB962C8B-B14F-4D97-AF65-F5344CB8AC3E}">
        <p14:creationId xmlns:p14="http://schemas.microsoft.com/office/powerpoint/2010/main" val="1029483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721BC1-9FD5-471D-9509-2A0A02B8CAC6}"/>
              </a:ext>
            </a:extLst>
          </p:cNvPr>
          <p:cNvSpPr>
            <a:spLocks noGrp="1"/>
          </p:cNvSpPr>
          <p:nvPr>
            <p:ph type="title"/>
          </p:nvPr>
        </p:nvSpPr>
        <p:spPr/>
        <p:txBody>
          <a:bodyPr>
            <a:normAutofit/>
          </a:bodyPr>
          <a:lstStyle/>
          <a:p>
            <a:r>
              <a:rPr lang="sv-FI" sz="3600" dirty="0"/>
              <a:t>Ammatillisen </a:t>
            </a:r>
            <a:r>
              <a:rPr lang="sv-FI" sz="3600" dirty="0" err="1"/>
              <a:t>koulutuksen</a:t>
            </a:r>
            <a:r>
              <a:rPr lang="sv-FI" sz="3600" dirty="0"/>
              <a:t> </a:t>
            </a:r>
            <a:r>
              <a:rPr lang="sv-FI" sz="3600" dirty="0" err="1"/>
              <a:t>valtakunnallisen</a:t>
            </a:r>
            <a:r>
              <a:rPr lang="sv-FI" sz="3600" dirty="0"/>
              <a:t> </a:t>
            </a:r>
            <a:r>
              <a:rPr lang="sv-FI" sz="3600" dirty="0" err="1"/>
              <a:t>kestävyystiekartan</a:t>
            </a:r>
            <a:r>
              <a:rPr lang="sv-FI" sz="3600" dirty="0"/>
              <a:t> </a:t>
            </a:r>
            <a:r>
              <a:rPr lang="sv-FI" sz="3600" dirty="0" err="1"/>
              <a:t>toimenpidepolku</a:t>
            </a:r>
            <a:endParaRPr lang="sv-FI" sz="3600" dirty="0"/>
          </a:p>
        </p:txBody>
      </p:sp>
      <p:sp>
        <p:nvSpPr>
          <p:cNvPr id="3" name="Platshållare för innehåll 2">
            <a:extLst>
              <a:ext uri="{FF2B5EF4-FFF2-40B4-BE49-F238E27FC236}">
                <a16:creationId xmlns:a16="http://schemas.microsoft.com/office/drawing/2014/main" id="{8EF7306D-B40B-4DBE-BE17-77D51B7636C6}"/>
              </a:ext>
            </a:extLst>
          </p:cNvPr>
          <p:cNvSpPr>
            <a:spLocks noGrp="1"/>
          </p:cNvSpPr>
          <p:nvPr>
            <p:ph idx="1"/>
          </p:nvPr>
        </p:nvSpPr>
        <p:spPr/>
        <p:txBody>
          <a:bodyPr>
            <a:normAutofit lnSpcReduction="10000"/>
          </a:bodyPr>
          <a:lstStyle/>
          <a:p>
            <a:r>
              <a:rPr lang="sv-FI" dirty="0"/>
              <a:t>VASKI – </a:t>
            </a:r>
            <a:r>
              <a:rPr lang="sv-FI" dirty="0" err="1"/>
              <a:t>Vastuullinen</a:t>
            </a:r>
            <a:r>
              <a:rPr lang="sv-FI" dirty="0"/>
              <a:t> ja </a:t>
            </a:r>
            <a:r>
              <a:rPr lang="sv-FI" dirty="0" err="1"/>
              <a:t>kestävä</a:t>
            </a:r>
            <a:r>
              <a:rPr lang="sv-FI" dirty="0"/>
              <a:t> </a:t>
            </a:r>
            <a:r>
              <a:rPr lang="sv-FI" dirty="0" err="1"/>
              <a:t>ammatillinen</a:t>
            </a:r>
            <a:r>
              <a:rPr lang="sv-FI" dirty="0"/>
              <a:t> </a:t>
            </a:r>
            <a:r>
              <a:rPr lang="sv-FI" dirty="0" err="1"/>
              <a:t>koulutus</a:t>
            </a:r>
            <a:r>
              <a:rPr lang="sv-FI" dirty="0"/>
              <a:t> </a:t>
            </a:r>
            <a:r>
              <a:rPr lang="sv-FI" dirty="0" err="1"/>
              <a:t>vuonna</a:t>
            </a:r>
            <a:r>
              <a:rPr lang="sv-FI" dirty="0"/>
              <a:t> 2030</a:t>
            </a:r>
            <a:endParaRPr lang="sv-FI" dirty="0">
              <a:hlinkClick r:id="rId2"/>
            </a:endParaRPr>
          </a:p>
          <a:p>
            <a:r>
              <a:rPr lang="sv-FI" dirty="0">
                <a:hlinkClick r:id="rId2"/>
              </a:rPr>
              <a:t>https://sykli.fi/wp-content/uploads/2023/12/Tiekartan-toimenpidepolku-FI.pptx.pdf</a:t>
            </a:r>
            <a:endParaRPr lang="sv-FI" dirty="0"/>
          </a:p>
          <a:p>
            <a:r>
              <a:rPr lang="sv-FI" dirty="0"/>
              <a:t>VASKI-</a:t>
            </a:r>
            <a:r>
              <a:rPr lang="sv-FI" dirty="0" err="1"/>
              <a:t>hanke</a:t>
            </a:r>
            <a:r>
              <a:rPr lang="sv-FI" dirty="0"/>
              <a:t>: </a:t>
            </a:r>
            <a:r>
              <a:rPr lang="fi-FI" dirty="0"/>
              <a:t>VASKI – Vastuullinen ja kestävä ammatillinen koulutus</a:t>
            </a:r>
          </a:p>
          <a:p>
            <a:r>
              <a:rPr lang="fi-FI" dirty="0"/>
              <a:t>Lähde: </a:t>
            </a:r>
            <a:r>
              <a:rPr lang="fi-FI" dirty="0">
                <a:hlinkClick r:id="rId3"/>
              </a:rPr>
              <a:t>https://vaski.info/</a:t>
            </a:r>
            <a:endParaRPr lang="fi-FI" dirty="0"/>
          </a:p>
          <a:p>
            <a:r>
              <a:rPr lang="fi-FI" dirty="0">
                <a:hlinkClick r:id="rId4"/>
              </a:rPr>
              <a:t>Opetushallituksen rahoittaman ohjelman</a:t>
            </a:r>
            <a:r>
              <a:rPr lang="fi-FI" dirty="0"/>
              <a:t> tavoitteena on tukea </a:t>
            </a:r>
            <a:r>
              <a:rPr lang="fi-FI" dirty="0">
                <a:hlinkClick r:id="rId5"/>
              </a:rPr>
              <a:t>Agenda 2030-tavoitteiden</a:t>
            </a:r>
            <a:r>
              <a:rPr lang="fi-FI" dirty="0"/>
              <a:t> toteutumista ammatillisessa koulutuksessa sekä vahvistaa kestävää kädenjälkeä</a:t>
            </a:r>
          </a:p>
          <a:p>
            <a:r>
              <a:rPr lang="fi-FI" dirty="0"/>
              <a:t>Mukana on 61 ammatillista oppilaitosta, mikä kattaa suuren osan Suomen ammatillista oppilaitoksista</a:t>
            </a:r>
          </a:p>
          <a:p>
            <a:r>
              <a:rPr lang="fi-FI" dirty="0"/>
              <a:t>Projektin pääpaino on ekologisessa kestävyydessä, huomioiden kuitenkin myös sosiaalinen, kulttuurillinen ja taloudellinen kestävyys</a:t>
            </a:r>
          </a:p>
          <a:p>
            <a:r>
              <a:rPr lang="fi-FI" dirty="0"/>
              <a:t>Hankkeen eri teemojen tuloksena syntyy ammatillisen koulutuksen kestävyystiekartta</a:t>
            </a:r>
          </a:p>
          <a:p>
            <a:endParaRPr lang="sv-FI" dirty="0"/>
          </a:p>
        </p:txBody>
      </p:sp>
    </p:spTree>
    <p:extLst>
      <p:ext uri="{BB962C8B-B14F-4D97-AF65-F5344CB8AC3E}">
        <p14:creationId xmlns:p14="http://schemas.microsoft.com/office/powerpoint/2010/main" val="1395522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C4B312-F88A-483B-97F7-09A90AC52F64}"/>
              </a:ext>
            </a:extLst>
          </p:cNvPr>
          <p:cNvSpPr>
            <a:spLocks noGrp="1"/>
          </p:cNvSpPr>
          <p:nvPr>
            <p:ph type="title"/>
          </p:nvPr>
        </p:nvSpPr>
        <p:spPr/>
        <p:txBody>
          <a:bodyPr/>
          <a:lstStyle/>
          <a:p>
            <a:r>
              <a:rPr lang="sv-FI" dirty="0"/>
              <a:t>VASKI-</a:t>
            </a:r>
            <a:r>
              <a:rPr lang="sv-FI" dirty="0" err="1"/>
              <a:t>hanke</a:t>
            </a:r>
            <a:endParaRPr lang="sv-FI" dirty="0"/>
          </a:p>
        </p:txBody>
      </p:sp>
      <p:sp>
        <p:nvSpPr>
          <p:cNvPr id="3" name="Platshållare för innehåll 2">
            <a:extLst>
              <a:ext uri="{FF2B5EF4-FFF2-40B4-BE49-F238E27FC236}">
                <a16:creationId xmlns:a16="http://schemas.microsoft.com/office/drawing/2014/main" id="{442CEFB5-59E6-4BE0-B033-0BE6B29BA2BB}"/>
              </a:ext>
            </a:extLst>
          </p:cNvPr>
          <p:cNvSpPr>
            <a:spLocks noGrp="1"/>
          </p:cNvSpPr>
          <p:nvPr>
            <p:ph idx="1"/>
          </p:nvPr>
        </p:nvSpPr>
        <p:spPr/>
        <p:txBody>
          <a:bodyPr>
            <a:normAutofit fontScale="92500"/>
          </a:bodyPr>
          <a:lstStyle/>
          <a:p>
            <a:r>
              <a:rPr lang="fi-FI" dirty="0"/>
              <a:t>Hankkeessamme yhdistyvät kunnianhimoiset tavoitteet, 61:n motivoituneen ammatillisen oppilaitoksen yhteistyö sekä koko ammatillisen kentän laaja osallistaminen hankkeen eri työpaketteihin. Näistä teemoista löytyy jokaiselle jotakin, sillä niissä on keskiössä:</a:t>
            </a:r>
          </a:p>
          <a:p>
            <a:r>
              <a:rPr lang="fi-FI" dirty="0">
                <a:hlinkClick r:id="rId2"/>
              </a:rPr>
              <a:t>kestävyystiekartta ja verkostokoordinointi (TP 1)</a:t>
            </a:r>
            <a:endParaRPr lang="fi-FI" dirty="0"/>
          </a:p>
          <a:p>
            <a:r>
              <a:rPr lang="fi-FI" dirty="0">
                <a:hlinkClick r:id="rId3"/>
              </a:rPr>
              <a:t>viestintäkoordinointi (TP 2)</a:t>
            </a:r>
            <a:endParaRPr lang="fi-FI" dirty="0"/>
          </a:p>
          <a:p>
            <a:r>
              <a:rPr lang="fi-FI" dirty="0">
                <a:hlinkClick r:id="rId4"/>
              </a:rPr>
              <a:t>johtamiskäytännöt ja toimintakulttuuri (TP 3)</a:t>
            </a:r>
            <a:endParaRPr lang="fi-FI" dirty="0"/>
          </a:p>
          <a:p>
            <a:r>
              <a:rPr lang="fi-FI" dirty="0">
                <a:hlinkClick r:id="rId5"/>
              </a:rPr>
              <a:t>pedagogiset ratkaisut ja oppimisympäristöt (TP 4)</a:t>
            </a:r>
            <a:endParaRPr lang="fi-FI" dirty="0"/>
          </a:p>
          <a:p>
            <a:r>
              <a:rPr lang="fi-FI" dirty="0">
                <a:hlinkClick r:id="rId6"/>
              </a:rPr>
              <a:t>osaamisen kehittäminen (TP 5)</a:t>
            </a:r>
            <a:endParaRPr lang="fi-FI" dirty="0"/>
          </a:p>
          <a:p>
            <a:r>
              <a:rPr lang="fi-FI" dirty="0">
                <a:hlinkClick r:id="rId7"/>
              </a:rPr>
              <a:t>alueiden ja työelämän kehittäminen (TP 6)</a:t>
            </a:r>
            <a:endParaRPr lang="fi-FI" dirty="0"/>
          </a:p>
          <a:p>
            <a:r>
              <a:rPr lang="fi-FI" dirty="0">
                <a:hlinkClick r:id="rId8"/>
              </a:rPr>
              <a:t>hiilijalanjäljen mittaaminen ja seuranta (TP 7)</a:t>
            </a:r>
            <a:endParaRPr lang="fi-FI" dirty="0"/>
          </a:p>
          <a:p>
            <a:r>
              <a:rPr lang="fi-FI" dirty="0">
                <a:hlinkClick r:id="rId9"/>
              </a:rPr>
              <a:t>asiantuntijatuki oppilaitosten kestävän kehityksen ohjelmatyöhön (TP 8)</a:t>
            </a:r>
            <a:endParaRPr lang="fi-FI" dirty="0"/>
          </a:p>
          <a:p>
            <a:endParaRPr lang="sv-FI" dirty="0"/>
          </a:p>
        </p:txBody>
      </p:sp>
    </p:spTree>
    <p:extLst>
      <p:ext uri="{BB962C8B-B14F-4D97-AF65-F5344CB8AC3E}">
        <p14:creationId xmlns:p14="http://schemas.microsoft.com/office/powerpoint/2010/main" val="3981450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4F35CD-4DDE-46AC-83C8-C866F841C91E}"/>
              </a:ext>
            </a:extLst>
          </p:cNvPr>
          <p:cNvSpPr>
            <a:spLocks noGrp="1"/>
          </p:cNvSpPr>
          <p:nvPr>
            <p:ph type="title"/>
          </p:nvPr>
        </p:nvSpPr>
        <p:spPr/>
        <p:txBody>
          <a:bodyPr/>
          <a:lstStyle/>
          <a:p>
            <a:r>
              <a:rPr lang="sv-FI" dirty="0" err="1"/>
              <a:t>Kestävyystiekartta</a:t>
            </a:r>
            <a:r>
              <a:rPr lang="sv-FI" dirty="0"/>
              <a:t> (fi + </a:t>
            </a:r>
            <a:r>
              <a:rPr lang="sv-FI" dirty="0" err="1"/>
              <a:t>swe</a:t>
            </a:r>
            <a:r>
              <a:rPr lang="sv-FI" dirty="0"/>
              <a:t>)</a:t>
            </a:r>
          </a:p>
        </p:txBody>
      </p:sp>
      <p:sp>
        <p:nvSpPr>
          <p:cNvPr id="3" name="Platshållare för innehåll 2">
            <a:extLst>
              <a:ext uri="{FF2B5EF4-FFF2-40B4-BE49-F238E27FC236}">
                <a16:creationId xmlns:a16="http://schemas.microsoft.com/office/drawing/2014/main" id="{C83FE9B2-5BF3-4BCE-A320-309063D329F7}"/>
              </a:ext>
            </a:extLst>
          </p:cNvPr>
          <p:cNvSpPr>
            <a:spLocks noGrp="1"/>
          </p:cNvSpPr>
          <p:nvPr>
            <p:ph idx="1"/>
          </p:nvPr>
        </p:nvSpPr>
        <p:spPr/>
        <p:txBody>
          <a:bodyPr>
            <a:normAutofit fontScale="92500" lnSpcReduction="10000"/>
          </a:bodyPr>
          <a:lstStyle/>
          <a:p>
            <a:endParaRPr lang="sv-FI" dirty="0"/>
          </a:p>
          <a:p>
            <a:endParaRPr lang="sv-FI" dirty="0"/>
          </a:p>
          <a:p>
            <a:endParaRPr lang="sv-FI" dirty="0"/>
          </a:p>
          <a:p>
            <a:endParaRPr lang="sv-FI" dirty="0"/>
          </a:p>
          <a:p>
            <a:endParaRPr lang="sv-FI" dirty="0"/>
          </a:p>
          <a:p>
            <a:endParaRPr lang="sv-FI" dirty="0"/>
          </a:p>
          <a:p>
            <a:endParaRPr lang="sv-FI" dirty="0"/>
          </a:p>
          <a:p>
            <a:endParaRPr lang="sv-FI" dirty="0"/>
          </a:p>
          <a:p>
            <a:endParaRPr lang="sv-FI" dirty="0"/>
          </a:p>
          <a:p>
            <a:endParaRPr lang="sv-FI" dirty="0"/>
          </a:p>
          <a:p>
            <a:r>
              <a:rPr lang="sv-FI" dirty="0" err="1"/>
              <a:t>Lähde</a:t>
            </a:r>
            <a:r>
              <a:rPr lang="sv-FI" dirty="0"/>
              <a:t>: </a:t>
            </a:r>
            <a:r>
              <a:rPr lang="sv-FI" dirty="0">
                <a:hlinkClick r:id="rId2"/>
              </a:rPr>
              <a:t>https://vaski.info/kestavyystiekartta/</a:t>
            </a:r>
            <a:endParaRPr lang="sv-FI" dirty="0"/>
          </a:p>
          <a:p>
            <a:endParaRPr lang="sv-FI" dirty="0"/>
          </a:p>
        </p:txBody>
      </p:sp>
      <p:pic>
        <p:nvPicPr>
          <p:cNvPr id="4" name="Bildobjekt 3">
            <a:extLst>
              <a:ext uri="{FF2B5EF4-FFF2-40B4-BE49-F238E27FC236}">
                <a16:creationId xmlns:a16="http://schemas.microsoft.com/office/drawing/2014/main" id="{D0A2B234-E976-4BF4-B63D-674B556C18FC}"/>
              </a:ext>
            </a:extLst>
          </p:cNvPr>
          <p:cNvPicPr>
            <a:picLocks noChangeAspect="1"/>
          </p:cNvPicPr>
          <p:nvPr/>
        </p:nvPicPr>
        <p:blipFill>
          <a:blip r:embed="rId3"/>
          <a:stretch>
            <a:fillRect/>
          </a:stretch>
        </p:blipFill>
        <p:spPr>
          <a:xfrm>
            <a:off x="2933211" y="1716433"/>
            <a:ext cx="6059789" cy="3820301"/>
          </a:xfrm>
          <a:prstGeom prst="rect">
            <a:avLst/>
          </a:prstGeom>
        </p:spPr>
      </p:pic>
    </p:spTree>
    <p:extLst>
      <p:ext uri="{BB962C8B-B14F-4D97-AF65-F5344CB8AC3E}">
        <p14:creationId xmlns:p14="http://schemas.microsoft.com/office/powerpoint/2010/main" val="3387258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70AC3E-D3D8-43D1-AF21-F3FAF757F917}"/>
              </a:ext>
            </a:extLst>
          </p:cNvPr>
          <p:cNvSpPr>
            <a:spLocks noGrp="1"/>
          </p:cNvSpPr>
          <p:nvPr>
            <p:ph type="title"/>
          </p:nvPr>
        </p:nvSpPr>
        <p:spPr/>
        <p:txBody>
          <a:bodyPr/>
          <a:lstStyle/>
          <a:p>
            <a:r>
              <a:rPr lang="sv-FI" dirty="0" err="1"/>
              <a:t>Miksi</a:t>
            </a:r>
            <a:r>
              <a:rPr lang="sv-FI" dirty="0"/>
              <a:t> </a:t>
            </a:r>
            <a:r>
              <a:rPr lang="sv-FI" dirty="0" err="1"/>
              <a:t>tukipaketti</a:t>
            </a:r>
            <a:r>
              <a:rPr lang="sv-FI" dirty="0"/>
              <a:t> on </a:t>
            </a:r>
            <a:r>
              <a:rPr lang="sv-FI" dirty="0" err="1"/>
              <a:t>tehty</a:t>
            </a:r>
            <a:r>
              <a:rPr lang="sv-FI" dirty="0"/>
              <a:t>?</a:t>
            </a:r>
          </a:p>
        </p:txBody>
      </p:sp>
      <p:sp>
        <p:nvSpPr>
          <p:cNvPr id="3" name="Platshållare för innehåll 2">
            <a:extLst>
              <a:ext uri="{FF2B5EF4-FFF2-40B4-BE49-F238E27FC236}">
                <a16:creationId xmlns:a16="http://schemas.microsoft.com/office/drawing/2014/main" id="{F324B372-3A25-4C5A-B9C9-AF2597B9A048}"/>
              </a:ext>
            </a:extLst>
          </p:cNvPr>
          <p:cNvSpPr>
            <a:spLocks noGrp="1"/>
          </p:cNvSpPr>
          <p:nvPr>
            <p:ph idx="1"/>
          </p:nvPr>
        </p:nvSpPr>
        <p:spPr/>
        <p:txBody>
          <a:bodyPr/>
          <a:lstStyle/>
          <a:p>
            <a:r>
              <a:rPr lang="sv-FI" dirty="0" err="1"/>
              <a:t>Kun</a:t>
            </a:r>
            <a:r>
              <a:rPr lang="sv-FI" dirty="0"/>
              <a:t> </a:t>
            </a:r>
            <a:r>
              <a:rPr lang="sv-FI" dirty="0" err="1"/>
              <a:t>minun</a:t>
            </a:r>
            <a:r>
              <a:rPr lang="sv-FI" dirty="0"/>
              <a:t> </a:t>
            </a:r>
            <a:r>
              <a:rPr lang="sv-FI" dirty="0" err="1"/>
              <a:t>piti</a:t>
            </a:r>
            <a:r>
              <a:rPr lang="sv-FI" dirty="0"/>
              <a:t> </a:t>
            </a:r>
            <a:r>
              <a:rPr lang="sv-FI" dirty="0" err="1"/>
              <a:t>keksiä</a:t>
            </a:r>
            <a:r>
              <a:rPr lang="sv-FI" dirty="0"/>
              <a:t> </a:t>
            </a:r>
            <a:r>
              <a:rPr lang="sv-FI" dirty="0" err="1"/>
              <a:t>aihe</a:t>
            </a:r>
            <a:r>
              <a:rPr lang="sv-FI" dirty="0"/>
              <a:t> </a:t>
            </a:r>
            <a:r>
              <a:rPr lang="sv-FI" dirty="0" err="1"/>
              <a:t>lopputyölleni</a:t>
            </a:r>
            <a:r>
              <a:rPr lang="sv-FI" dirty="0"/>
              <a:t> YAMK </a:t>
            </a:r>
            <a:r>
              <a:rPr lang="sv-FI" dirty="0" err="1"/>
              <a:t>logistiikan</a:t>
            </a:r>
            <a:r>
              <a:rPr lang="sv-FI" dirty="0"/>
              <a:t> </a:t>
            </a:r>
            <a:r>
              <a:rPr lang="sv-FI" dirty="0" err="1"/>
              <a:t>tutkinnossa</a:t>
            </a:r>
            <a:r>
              <a:rPr lang="sv-FI" dirty="0"/>
              <a:t>, </a:t>
            </a:r>
            <a:r>
              <a:rPr lang="sv-FI" dirty="0" err="1"/>
              <a:t>pohdin</a:t>
            </a:r>
            <a:r>
              <a:rPr lang="sv-FI" dirty="0"/>
              <a:t> </a:t>
            </a:r>
            <a:r>
              <a:rPr lang="sv-FI" dirty="0" err="1"/>
              <a:t>minkälaista</a:t>
            </a:r>
            <a:r>
              <a:rPr lang="sv-FI" dirty="0"/>
              <a:t> </a:t>
            </a:r>
            <a:r>
              <a:rPr lang="sv-FI" dirty="0" err="1"/>
              <a:t>apua</a:t>
            </a:r>
            <a:r>
              <a:rPr lang="sv-FI" dirty="0"/>
              <a:t> </a:t>
            </a:r>
            <a:r>
              <a:rPr lang="sv-FI" dirty="0" err="1"/>
              <a:t>haluaisin</a:t>
            </a:r>
            <a:r>
              <a:rPr lang="sv-FI" dirty="0"/>
              <a:t> </a:t>
            </a:r>
            <a:r>
              <a:rPr lang="sv-FI" dirty="0" err="1"/>
              <a:t>opetukseeni</a:t>
            </a:r>
            <a:r>
              <a:rPr lang="sv-FI" dirty="0"/>
              <a:t>. </a:t>
            </a:r>
            <a:r>
              <a:rPr lang="sv-FI" dirty="0" err="1"/>
              <a:t>Itselläni</a:t>
            </a:r>
            <a:r>
              <a:rPr lang="sv-FI" dirty="0"/>
              <a:t> </a:t>
            </a:r>
            <a:r>
              <a:rPr lang="sv-FI" dirty="0" err="1"/>
              <a:t>ei</a:t>
            </a:r>
            <a:r>
              <a:rPr lang="sv-FI" dirty="0"/>
              <a:t> </a:t>
            </a:r>
            <a:r>
              <a:rPr lang="sv-FI" dirty="0" err="1"/>
              <a:t>ollut</a:t>
            </a:r>
            <a:r>
              <a:rPr lang="sv-FI" dirty="0"/>
              <a:t> </a:t>
            </a:r>
            <a:r>
              <a:rPr lang="sv-FI" dirty="0" err="1"/>
              <a:t>tarpeeksi</a:t>
            </a:r>
            <a:r>
              <a:rPr lang="sv-FI" dirty="0"/>
              <a:t> </a:t>
            </a:r>
            <a:r>
              <a:rPr lang="sv-FI" dirty="0" err="1"/>
              <a:t>tietoa</a:t>
            </a:r>
            <a:r>
              <a:rPr lang="sv-FI" dirty="0"/>
              <a:t> </a:t>
            </a:r>
            <a:r>
              <a:rPr lang="sv-FI" dirty="0" err="1"/>
              <a:t>yritysten</a:t>
            </a:r>
            <a:r>
              <a:rPr lang="sv-FI" dirty="0"/>
              <a:t> </a:t>
            </a:r>
            <a:r>
              <a:rPr lang="sv-FI" dirty="0" err="1"/>
              <a:t>vihreästä</a:t>
            </a:r>
            <a:r>
              <a:rPr lang="sv-FI" dirty="0"/>
              <a:t> </a:t>
            </a:r>
            <a:r>
              <a:rPr lang="sv-FI" dirty="0" err="1"/>
              <a:t>siirtymästä</a:t>
            </a:r>
            <a:r>
              <a:rPr lang="sv-FI" dirty="0"/>
              <a:t> ja </a:t>
            </a:r>
            <a:r>
              <a:rPr lang="sv-FI" dirty="0" err="1"/>
              <a:t>siksi</a:t>
            </a:r>
            <a:r>
              <a:rPr lang="sv-FI" dirty="0"/>
              <a:t> </a:t>
            </a:r>
            <a:r>
              <a:rPr lang="sv-FI" dirty="0" err="1"/>
              <a:t>aloin</a:t>
            </a:r>
            <a:r>
              <a:rPr lang="sv-FI" dirty="0"/>
              <a:t> </a:t>
            </a:r>
            <a:r>
              <a:rPr lang="sv-FI" dirty="0" err="1"/>
              <a:t>perehtyä</a:t>
            </a:r>
            <a:r>
              <a:rPr lang="sv-FI" dirty="0"/>
              <a:t> </a:t>
            </a:r>
            <a:r>
              <a:rPr lang="sv-FI" dirty="0" err="1"/>
              <a:t>asiaan</a:t>
            </a:r>
            <a:r>
              <a:rPr lang="sv-FI" dirty="0"/>
              <a:t>, </a:t>
            </a:r>
            <a:r>
              <a:rPr lang="sv-FI" dirty="0" err="1"/>
              <a:t>halusin</a:t>
            </a:r>
            <a:r>
              <a:rPr lang="sv-FI" dirty="0"/>
              <a:t> </a:t>
            </a:r>
            <a:r>
              <a:rPr lang="sv-FI" dirty="0" err="1"/>
              <a:t>selvittää</a:t>
            </a:r>
            <a:r>
              <a:rPr lang="sv-FI" dirty="0"/>
              <a:t> </a:t>
            </a:r>
            <a:r>
              <a:rPr lang="sv-FI" dirty="0" err="1"/>
              <a:t>oliko</a:t>
            </a:r>
            <a:r>
              <a:rPr lang="sv-FI" dirty="0"/>
              <a:t> </a:t>
            </a:r>
            <a:r>
              <a:rPr lang="sv-FI" dirty="0" err="1"/>
              <a:t>muilla</a:t>
            </a:r>
            <a:r>
              <a:rPr lang="sv-FI" dirty="0"/>
              <a:t> </a:t>
            </a:r>
            <a:r>
              <a:rPr lang="sv-FI" dirty="0" err="1"/>
              <a:t>opettajilla</a:t>
            </a:r>
            <a:r>
              <a:rPr lang="sv-FI" dirty="0"/>
              <a:t> </a:t>
            </a:r>
            <a:r>
              <a:rPr lang="sv-FI" dirty="0" err="1"/>
              <a:t>samanlaisia</a:t>
            </a:r>
            <a:r>
              <a:rPr lang="sv-FI" dirty="0"/>
              <a:t> </a:t>
            </a:r>
            <a:r>
              <a:rPr lang="sv-FI" dirty="0" err="1"/>
              <a:t>haasteita</a:t>
            </a:r>
            <a:r>
              <a:rPr lang="sv-FI" dirty="0"/>
              <a:t> </a:t>
            </a:r>
            <a:r>
              <a:rPr lang="sv-FI" dirty="0" err="1"/>
              <a:t>omassa</a:t>
            </a:r>
            <a:r>
              <a:rPr lang="sv-FI" dirty="0"/>
              <a:t> </a:t>
            </a:r>
            <a:r>
              <a:rPr lang="sv-FI" dirty="0" err="1"/>
              <a:t>opetuksessa</a:t>
            </a:r>
            <a:r>
              <a:rPr lang="sv-FI" dirty="0"/>
              <a:t>. </a:t>
            </a:r>
          </a:p>
          <a:p>
            <a:r>
              <a:rPr lang="sv-FI" dirty="0" err="1"/>
              <a:t>Tukipaketti</a:t>
            </a:r>
            <a:r>
              <a:rPr lang="sv-FI" dirty="0"/>
              <a:t> on </a:t>
            </a:r>
            <a:r>
              <a:rPr lang="sv-FI" dirty="0" err="1"/>
              <a:t>tehty</a:t>
            </a:r>
            <a:r>
              <a:rPr lang="sv-FI" dirty="0"/>
              <a:t> </a:t>
            </a:r>
            <a:r>
              <a:rPr lang="sv-FI" dirty="0" err="1"/>
              <a:t>tukemaan</a:t>
            </a:r>
            <a:r>
              <a:rPr lang="sv-FI" dirty="0"/>
              <a:t> </a:t>
            </a:r>
            <a:r>
              <a:rPr lang="sv-FI" dirty="0" err="1"/>
              <a:t>ammatillisia</a:t>
            </a:r>
            <a:r>
              <a:rPr lang="sv-FI" dirty="0"/>
              <a:t> </a:t>
            </a:r>
            <a:r>
              <a:rPr lang="sv-FI" dirty="0" err="1"/>
              <a:t>opettajia</a:t>
            </a:r>
            <a:r>
              <a:rPr lang="sv-FI" dirty="0"/>
              <a:t> </a:t>
            </a:r>
            <a:r>
              <a:rPr lang="sv-FI" dirty="0" err="1"/>
              <a:t>kierrätyksen</a:t>
            </a:r>
            <a:r>
              <a:rPr lang="sv-FI" dirty="0"/>
              <a:t>, </a:t>
            </a:r>
            <a:r>
              <a:rPr lang="sv-FI" dirty="0" err="1"/>
              <a:t>yritysten</a:t>
            </a:r>
            <a:r>
              <a:rPr lang="sv-FI" dirty="0"/>
              <a:t> </a:t>
            </a:r>
            <a:r>
              <a:rPr lang="sv-FI" dirty="0" err="1"/>
              <a:t>vihreän</a:t>
            </a:r>
            <a:r>
              <a:rPr lang="sv-FI" dirty="0"/>
              <a:t> </a:t>
            </a:r>
            <a:r>
              <a:rPr lang="sv-FI" dirty="0" err="1"/>
              <a:t>siirtymän</a:t>
            </a:r>
            <a:r>
              <a:rPr lang="sv-FI" dirty="0"/>
              <a:t> ja </a:t>
            </a:r>
            <a:r>
              <a:rPr lang="sv-FI" dirty="0" err="1"/>
              <a:t>ympäristönäkökulman</a:t>
            </a:r>
            <a:r>
              <a:rPr lang="sv-FI" dirty="0"/>
              <a:t> </a:t>
            </a:r>
            <a:r>
              <a:rPr lang="sv-FI" dirty="0" err="1"/>
              <a:t>opetamisessa</a:t>
            </a:r>
            <a:r>
              <a:rPr lang="sv-FI" dirty="0"/>
              <a:t> </a:t>
            </a:r>
            <a:r>
              <a:rPr lang="sv-FI" dirty="0" err="1"/>
              <a:t>oppilaille</a:t>
            </a:r>
            <a:r>
              <a:rPr lang="sv-FI" dirty="0"/>
              <a:t>. </a:t>
            </a:r>
            <a:r>
              <a:rPr lang="sv-FI" dirty="0" err="1"/>
              <a:t>Sitä</a:t>
            </a:r>
            <a:r>
              <a:rPr lang="sv-FI" dirty="0"/>
              <a:t> </a:t>
            </a:r>
            <a:r>
              <a:rPr lang="sv-FI" dirty="0" err="1"/>
              <a:t>saa</a:t>
            </a:r>
            <a:r>
              <a:rPr lang="sv-FI" dirty="0"/>
              <a:t> </a:t>
            </a:r>
            <a:r>
              <a:rPr lang="sv-FI" dirty="0" err="1"/>
              <a:t>vapaasti</a:t>
            </a:r>
            <a:r>
              <a:rPr lang="sv-FI" dirty="0"/>
              <a:t> </a:t>
            </a:r>
            <a:r>
              <a:rPr lang="sv-FI" dirty="0" err="1"/>
              <a:t>käyttää</a:t>
            </a:r>
            <a:r>
              <a:rPr lang="sv-FI" dirty="0"/>
              <a:t> ja </a:t>
            </a:r>
            <a:r>
              <a:rPr lang="sv-FI" dirty="0" err="1"/>
              <a:t>muokata</a:t>
            </a:r>
            <a:r>
              <a:rPr lang="sv-FI" dirty="0"/>
              <a:t> </a:t>
            </a:r>
            <a:r>
              <a:rPr lang="sv-FI" dirty="0" err="1"/>
              <a:t>omaan</a:t>
            </a:r>
            <a:r>
              <a:rPr lang="sv-FI" dirty="0"/>
              <a:t> </a:t>
            </a:r>
            <a:r>
              <a:rPr lang="sv-FI" dirty="0" err="1"/>
              <a:t>tarkoitukseen</a:t>
            </a:r>
            <a:r>
              <a:rPr lang="sv-FI" dirty="0"/>
              <a:t> </a:t>
            </a:r>
            <a:r>
              <a:rPr lang="sv-FI" dirty="0" err="1"/>
              <a:t>soveltuvaksi</a:t>
            </a:r>
            <a:r>
              <a:rPr lang="sv-FI" dirty="0"/>
              <a:t>.</a:t>
            </a:r>
          </a:p>
          <a:p>
            <a:r>
              <a:rPr lang="sv-FI" dirty="0" err="1"/>
              <a:t>Tukipaketin</a:t>
            </a:r>
            <a:r>
              <a:rPr lang="sv-FI" dirty="0"/>
              <a:t> </a:t>
            </a:r>
            <a:r>
              <a:rPr lang="sv-FI" dirty="0" err="1"/>
              <a:t>sisältö</a:t>
            </a:r>
            <a:r>
              <a:rPr lang="sv-FI" dirty="0"/>
              <a:t> on </a:t>
            </a:r>
            <a:r>
              <a:rPr lang="sv-FI" dirty="0" err="1"/>
              <a:t>suurimmaksi</a:t>
            </a:r>
            <a:r>
              <a:rPr lang="sv-FI" dirty="0"/>
              <a:t> </a:t>
            </a:r>
            <a:r>
              <a:rPr lang="sv-FI" dirty="0" err="1"/>
              <a:t>osaksi</a:t>
            </a:r>
            <a:r>
              <a:rPr lang="sv-FI" dirty="0"/>
              <a:t> </a:t>
            </a:r>
            <a:r>
              <a:rPr lang="sv-FI" dirty="0" err="1"/>
              <a:t>suomen</a:t>
            </a:r>
            <a:r>
              <a:rPr lang="sv-FI" dirty="0"/>
              <a:t> </a:t>
            </a:r>
            <a:r>
              <a:rPr lang="sv-FI" dirty="0" err="1"/>
              <a:t>kielellä</a:t>
            </a:r>
            <a:r>
              <a:rPr lang="sv-FI" dirty="0"/>
              <a:t>, mutta </a:t>
            </a:r>
            <a:r>
              <a:rPr lang="sv-FI" dirty="0" err="1"/>
              <a:t>muutamia</a:t>
            </a:r>
            <a:r>
              <a:rPr lang="sv-FI" dirty="0"/>
              <a:t> </a:t>
            </a:r>
            <a:r>
              <a:rPr lang="sv-FI" dirty="0" err="1"/>
              <a:t>asioita</a:t>
            </a:r>
            <a:r>
              <a:rPr lang="sv-FI" dirty="0"/>
              <a:t> </a:t>
            </a:r>
            <a:r>
              <a:rPr lang="sv-FI" dirty="0" err="1"/>
              <a:t>olen</a:t>
            </a:r>
            <a:r>
              <a:rPr lang="sv-FI" dirty="0"/>
              <a:t> </a:t>
            </a:r>
            <a:r>
              <a:rPr lang="sv-FI" dirty="0" err="1"/>
              <a:t>löytänyt</a:t>
            </a:r>
            <a:r>
              <a:rPr lang="sv-FI" dirty="0"/>
              <a:t> aiheesta </a:t>
            </a:r>
            <a:r>
              <a:rPr lang="sv-FI" dirty="0" err="1"/>
              <a:t>myös</a:t>
            </a:r>
            <a:r>
              <a:rPr lang="sv-FI" dirty="0"/>
              <a:t> </a:t>
            </a:r>
            <a:r>
              <a:rPr lang="sv-FI" dirty="0" err="1"/>
              <a:t>ruotsin</a:t>
            </a:r>
            <a:r>
              <a:rPr lang="sv-FI" dirty="0"/>
              <a:t> </a:t>
            </a:r>
            <a:r>
              <a:rPr lang="sv-FI" dirty="0" err="1"/>
              <a:t>kielellä</a:t>
            </a:r>
            <a:r>
              <a:rPr lang="sv-FI" dirty="0"/>
              <a:t>. </a:t>
            </a:r>
          </a:p>
          <a:p>
            <a:r>
              <a:rPr lang="sv-FI" dirty="0" err="1"/>
              <a:t>Tukipaketti</a:t>
            </a:r>
            <a:r>
              <a:rPr lang="sv-FI" dirty="0"/>
              <a:t> on </a:t>
            </a:r>
            <a:r>
              <a:rPr lang="sv-FI" dirty="0" err="1"/>
              <a:t>tehty</a:t>
            </a:r>
            <a:r>
              <a:rPr lang="sv-FI" dirty="0"/>
              <a:t> </a:t>
            </a:r>
            <a:r>
              <a:rPr lang="sv-FI" dirty="0" err="1"/>
              <a:t>Jyväskylän</a:t>
            </a:r>
            <a:r>
              <a:rPr lang="sv-FI" dirty="0"/>
              <a:t> </a:t>
            </a:r>
            <a:r>
              <a:rPr lang="sv-FI" dirty="0" err="1"/>
              <a:t>ammattikoulun</a:t>
            </a:r>
            <a:r>
              <a:rPr lang="sv-FI" dirty="0"/>
              <a:t> </a:t>
            </a:r>
            <a:r>
              <a:rPr lang="sv-FI" dirty="0" err="1"/>
              <a:t>opinnäytetyön</a:t>
            </a:r>
            <a:r>
              <a:rPr lang="sv-FI" dirty="0"/>
              <a:t> </a:t>
            </a:r>
            <a:r>
              <a:rPr lang="sv-FI" dirty="0" err="1"/>
              <a:t>osana</a:t>
            </a:r>
            <a:r>
              <a:rPr lang="sv-FI" dirty="0"/>
              <a:t> </a:t>
            </a:r>
            <a:r>
              <a:rPr lang="sv-FI" dirty="0" err="1"/>
              <a:t>keväällä</a:t>
            </a:r>
            <a:r>
              <a:rPr lang="sv-FI" dirty="0"/>
              <a:t> 2024.</a:t>
            </a:r>
          </a:p>
          <a:p>
            <a:r>
              <a:rPr lang="sv-FI" dirty="0" err="1"/>
              <a:t>Tukipaketin</a:t>
            </a:r>
            <a:r>
              <a:rPr lang="sv-FI" dirty="0"/>
              <a:t> </a:t>
            </a:r>
            <a:r>
              <a:rPr lang="sv-FI" dirty="0" err="1"/>
              <a:t>tekijä</a:t>
            </a:r>
            <a:r>
              <a:rPr lang="sv-FI" dirty="0"/>
              <a:t>, Sanna Ingels, </a:t>
            </a:r>
            <a:r>
              <a:rPr lang="sv-FI" dirty="0" err="1"/>
              <a:t>opiskeli</a:t>
            </a:r>
            <a:r>
              <a:rPr lang="sv-FI" dirty="0"/>
              <a:t> YAMK </a:t>
            </a:r>
            <a:r>
              <a:rPr lang="sv-FI" dirty="0" err="1"/>
              <a:t>tekniikan</a:t>
            </a:r>
            <a:r>
              <a:rPr lang="sv-FI" dirty="0"/>
              <a:t> </a:t>
            </a:r>
            <a:r>
              <a:rPr lang="sv-FI" dirty="0" err="1"/>
              <a:t>alalla</a:t>
            </a:r>
            <a:r>
              <a:rPr lang="sv-FI" dirty="0"/>
              <a:t>, </a:t>
            </a:r>
            <a:r>
              <a:rPr lang="sv-FI" dirty="0" err="1"/>
              <a:t>insinööri</a:t>
            </a:r>
            <a:r>
              <a:rPr lang="sv-FI" dirty="0"/>
              <a:t> (</a:t>
            </a:r>
            <a:r>
              <a:rPr lang="sv-FI" dirty="0" err="1"/>
              <a:t>ylempi</a:t>
            </a:r>
            <a:r>
              <a:rPr lang="sv-FI" dirty="0"/>
              <a:t> AMK), </a:t>
            </a:r>
            <a:r>
              <a:rPr lang="sv-FI" dirty="0" err="1"/>
              <a:t>logistiikan</a:t>
            </a:r>
            <a:r>
              <a:rPr lang="sv-FI" dirty="0"/>
              <a:t> </a:t>
            </a:r>
            <a:r>
              <a:rPr lang="sv-FI" dirty="0" err="1"/>
              <a:t>tutkinto-ohjelma</a:t>
            </a:r>
            <a:r>
              <a:rPr lang="sv-FI" dirty="0"/>
              <a:t>.</a:t>
            </a:r>
          </a:p>
        </p:txBody>
      </p:sp>
    </p:spTree>
    <p:extLst>
      <p:ext uri="{BB962C8B-B14F-4D97-AF65-F5344CB8AC3E}">
        <p14:creationId xmlns:p14="http://schemas.microsoft.com/office/powerpoint/2010/main" val="2010815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BB3037-C10C-4ACA-A67B-336F2AA7A856}"/>
              </a:ext>
            </a:extLst>
          </p:cNvPr>
          <p:cNvSpPr>
            <a:spLocks noGrp="1"/>
          </p:cNvSpPr>
          <p:nvPr>
            <p:ph type="title"/>
          </p:nvPr>
        </p:nvSpPr>
        <p:spPr/>
        <p:txBody>
          <a:bodyPr/>
          <a:lstStyle/>
          <a:p>
            <a:r>
              <a:rPr lang="sv-FI" dirty="0" err="1"/>
              <a:t>Uusi</a:t>
            </a:r>
            <a:r>
              <a:rPr lang="sv-FI" dirty="0"/>
              <a:t> </a:t>
            </a:r>
            <a:r>
              <a:rPr lang="sv-FI" dirty="0" err="1"/>
              <a:t>ilmastolaki</a:t>
            </a:r>
            <a:r>
              <a:rPr lang="sv-FI" dirty="0"/>
              <a:t> 9.6.2022</a:t>
            </a:r>
          </a:p>
        </p:txBody>
      </p:sp>
      <p:sp>
        <p:nvSpPr>
          <p:cNvPr id="3" name="Platshållare för innehåll 2">
            <a:extLst>
              <a:ext uri="{FF2B5EF4-FFF2-40B4-BE49-F238E27FC236}">
                <a16:creationId xmlns:a16="http://schemas.microsoft.com/office/drawing/2014/main" id="{4BAA691F-CE03-47F0-8D9D-A52CAE579BE7}"/>
              </a:ext>
            </a:extLst>
          </p:cNvPr>
          <p:cNvSpPr>
            <a:spLocks noGrp="1"/>
          </p:cNvSpPr>
          <p:nvPr>
            <p:ph idx="1"/>
          </p:nvPr>
        </p:nvSpPr>
        <p:spPr/>
        <p:txBody>
          <a:bodyPr>
            <a:normAutofit fontScale="85000" lnSpcReduction="20000"/>
          </a:bodyPr>
          <a:lstStyle/>
          <a:p>
            <a:r>
              <a:rPr lang="fi-FI" dirty="0"/>
              <a:t>Ilmastolaissa säädetään tavoitteet ja puitteet Suomen ilmastopolitiikan suunnittelulle ja sen toteutumisen seurannalle.</a:t>
            </a:r>
          </a:p>
          <a:p>
            <a:endParaRPr lang="fi-FI" dirty="0"/>
          </a:p>
          <a:p>
            <a:r>
              <a:rPr lang="sv-FI" dirty="0" err="1"/>
              <a:t>Laki</a:t>
            </a:r>
            <a:r>
              <a:rPr lang="sv-FI" dirty="0"/>
              <a:t> </a:t>
            </a:r>
            <a:r>
              <a:rPr lang="sv-FI" dirty="0" err="1"/>
              <a:t>tuli</a:t>
            </a:r>
            <a:r>
              <a:rPr lang="sv-FI" dirty="0"/>
              <a:t> </a:t>
            </a:r>
            <a:r>
              <a:rPr lang="sv-FI" dirty="0" err="1"/>
              <a:t>voimaan</a:t>
            </a:r>
            <a:r>
              <a:rPr lang="sv-FI" dirty="0"/>
              <a:t> 1.7.2022.</a:t>
            </a:r>
          </a:p>
          <a:p>
            <a:endParaRPr lang="sv-FI" dirty="0"/>
          </a:p>
          <a:p>
            <a:r>
              <a:rPr lang="fi-FI" dirty="0"/>
              <a:t>Uudet päästövähennystavoitteet verrattuna vuoden 1990 </a:t>
            </a:r>
            <a:r>
              <a:rPr lang="fi-FI" dirty="0" err="1"/>
              <a:t>päästötasoon</a:t>
            </a:r>
            <a:r>
              <a:rPr lang="fi-FI" dirty="0"/>
              <a:t> ovat: </a:t>
            </a:r>
          </a:p>
          <a:p>
            <a:pPr lvl="1"/>
            <a:r>
              <a:rPr lang="fi-FI" dirty="0"/>
              <a:t>60 % vuoteen 2030 mennessä </a:t>
            </a:r>
          </a:p>
          <a:p>
            <a:pPr lvl="1"/>
            <a:r>
              <a:rPr lang="fi-FI" dirty="0"/>
              <a:t>80 % vuoteen 2040 mennessä </a:t>
            </a:r>
          </a:p>
          <a:p>
            <a:pPr lvl="1"/>
            <a:r>
              <a:rPr lang="fi-FI" dirty="0"/>
              <a:t>90 % vuoteen 2050 mennessä, pyrkien kuitenkin 95 %:iin</a:t>
            </a:r>
          </a:p>
          <a:p>
            <a:endParaRPr lang="fi-FI" dirty="0"/>
          </a:p>
          <a:p>
            <a:r>
              <a:rPr lang="fi-FI" dirty="0"/>
              <a:t>Lähde: </a:t>
            </a:r>
            <a:r>
              <a:rPr lang="sv-FI" dirty="0">
                <a:hlinkClick r:id="rId2"/>
              </a:rPr>
              <a:t>https://ym.fi/documents/1410903/0/Ilmastolaki_HE1_final.pdf/95e84169-7415-926e-9d0a-502e5614e26d/Ilmastolaki_HE1_final.pdf?t=1654770493478</a:t>
            </a:r>
            <a:endParaRPr lang="sv-FI" dirty="0"/>
          </a:p>
          <a:p>
            <a:r>
              <a:rPr lang="sv-FI" dirty="0" err="1"/>
              <a:t>Ilmastolaki</a:t>
            </a:r>
            <a:r>
              <a:rPr lang="sv-FI" dirty="0"/>
              <a:t> 423/2022</a:t>
            </a:r>
          </a:p>
          <a:p>
            <a:r>
              <a:rPr lang="sv-FI" dirty="0">
                <a:hlinkClick r:id="rId3"/>
              </a:rPr>
              <a:t>https://www.finlex.fi/fi/laki/alkup/2022/20220423</a:t>
            </a:r>
            <a:endParaRPr lang="sv-FI" dirty="0"/>
          </a:p>
          <a:p>
            <a:endParaRPr lang="sv-FI" dirty="0"/>
          </a:p>
        </p:txBody>
      </p:sp>
    </p:spTree>
    <p:extLst>
      <p:ext uri="{BB962C8B-B14F-4D97-AF65-F5344CB8AC3E}">
        <p14:creationId xmlns:p14="http://schemas.microsoft.com/office/powerpoint/2010/main" val="1369998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4AC1F6-09BE-41B6-80F0-CCC21FB51CE2}"/>
              </a:ext>
            </a:extLst>
          </p:cNvPr>
          <p:cNvSpPr>
            <a:spLocks noGrp="1"/>
          </p:cNvSpPr>
          <p:nvPr>
            <p:ph type="title"/>
          </p:nvPr>
        </p:nvSpPr>
        <p:spPr/>
        <p:txBody>
          <a:bodyPr>
            <a:normAutofit/>
          </a:bodyPr>
          <a:lstStyle/>
          <a:p>
            <a:r>
              <a:rPr lang="sv-FI" dirty="0"/>
              <a:t>Klimatlag 423/2022</a:t>
            </a:r>
          </a:p>
        </p:txBody>
      </p:sp>
      <p:sp>
        <p:nvSpPr>
          <p:cNvPr id="3" name="Platshållare för innehåll 2">
            <a:extLst>
              <a:ext uri="{FF2B5EF4-FFF2-40B4-BE49-F238E27FC236}">
                <a16:creationId xmlns:a16="http://schemas.microsoft.com/office/drawing/2014/main" id="{9AA1EAD6-E2FE-4177-B06B-79C77F290BFD}"/>
              </a:ext>
            </a:extLst>
          </p:cNvPr>
          <p:cNvSpPr>
            <a:spLocks noGrp="1"/>
          </p:cNvSpPr>
          <p:nvPr>
            <p:ph idx="1"/>
          </p:nvPr>
        </p:nvSpPr>
        <p:spPr/>
        <p:txBody>
          <a:bodyPr>
            <a:normAutofit lnSpcReduction="10000"/>
          </a:bodyPr>
          <a:lstStyle/>
          <a:p>
            <a:r>
              <a:rPr lang="sv-FI" dirty="0"/>
              <a:t>Den finska klimatlagen fastställer mål och ramar för planeringen av Finlands </a:t>
            </a:r>
            <a:r>
              <a:rPr lang="sv-FI" dirty="0" err="1"/>
              <a:t>klimatpolitik</a:t>
            </a:r>
            <a:r>
              <a:rPr lang="sv-FI" dirty="0"/>
              <a:t> och för uppföljningen av dess genomförande.</a:t>
            </a:r>
          </a:p>
          <a:p>
            <a:endParaRPr lang="sv-FI" dirty="0"/>
          </a:p>
          <a:p>
            <a:r>
              <a:rPr lang="sv-FI" dirty="0"/>
              <a:t>Den nya klimatlagen trädde i kraft 1.7.20022.</a:t>
            </a:r>
          </a:p>
          <a:p>
            <a:pPr marL="0" indent="0">
              <a:buNone/>
            </a:pPr>
            <a:endParaRPr lang="sv-FI" dirty="0"/>
          </a:p>
          <a:p>
            <a:r>
              <a:rPr lang="sv-FI" dirty="0"/>
              <a:t>Nya utsläppsminskningsmål i jämförelse med utsläppsnivån 1990:</a:t>
            </a:r>
          </a:p>
          <a:p>
            <a:r>
              <a:rPr lang="sv-FI" dirty="0"/>
              <a:t>60% minskning till 2030</a:t>
            </a:r>
          </a:p>
          <a:p>
            <a:r>
              <a:rPr lang="sv-FI" dirty="0"/>
              <a:t>80% minskning till 2040</a:t>
            </a:r>
          </a:p>
          <a:p>
            <a:r>
              <a:rPr lang="sv-FI" dirty="0"/>
              <a:t>90% minskning till 2050, men målet är att sträva efter en 95% minskning till 2050.</a:t>
            </a:r>
          </a:p>
          <a:p>
            <a:pPr marL="0" indent="0">
              <a:buNone/>
            </a:pPr>
            <a:endParaRPr lang="sv-FI" dirty="0"/>
          </a:p>
          <a:p>
            <a:r>
              <a:rPr lang="sv-FI" dirty="0"/>
              <a:t>Källa: </a:t>
            </a:r>
            <a:r>
              <a:rPr lang="sv-FI" dirty="0">
                <a:hlinkClick r:id="rId2"/>
              </a:rPr>
              <a:t>https://www.finlex.fi/sv/laki/alkup/2022/20220423</a:t>
            </a:r>
            <a:endParaRPr lang="sv-FI" dirty="0"/>
          </a:p>
        </p:txBody>
      </p:sp>
    </p:spTree>
    <p:extLst>
      <p:ext uri="{BB962C8B-B14F-4D97-AF65-F5344CB8AC3E}">
        <p14:creationId xmlns:p14="http://schemas.microsoft.com/office/powerpoint/2010/main" val="2448957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4FF52-FCF4-46A3-AC42-E420B952F547}"/>
              </a:ext>
            </a:extLst>
          </p:cNvPr>
          <p:cNvSpPr>
            <a:spLocks noGrp="1"/>
          </p:cNvSpPr>
          <p:nvPr>
            <p:ph type="title"/>
          </p:nvPr>
        </p:nvSpPr>
        <p:spPr/>
        <p:txBody>
          <a:bodyPr/>
          <a:lstStyle/>
          <a:p>
            <a:r>
              <a:rPr lang="sv-FI" dirty="0"/>
              <a:t>EU, Green deal</a:t>
            </a:r>
          </a:p>
        </p:txBody>
      </p:sp>
      <p:sp>
        <p:nvSpPr>
          <p:cNvPr id="3" name="Platshållare för innehåll 2">
            <a:extLst>
              <a:ext uri="{FF2B5EF4-FFF2-40B4-BE49-F238E27FC236}">
                <a16:creationId xmlns:a16="http://schemas.microsoft.com/office/drawing/2014/main" id="{41C52590-F818-4B94-823C-3F7A8A3E2C64}"/>
              </a:ext>
            </a:extLst>
          </p:cNvPr>
          <p:cNvSpPr>
            <a:spLocks noGrp="1"/>
          </p:cNvSpPr>
          <p:nvPr>
            <p:ph idx="1"/>
          </p:nvPr>
        </p:nvSpPr>
        <p:spPr>
          <a:xfrm>
            <a:off x="1066800" y="1638301"/>
            <a:ext cx="10058400" cy="4396740"/>
          </a:xfrm>
        </p:spPr>
        <p:txBody>
          <a:bodyPr/>
          <a:lstStyle/>
          <a:p>
            <a:pPr marL="0" indent="0">
              <a:buNone/>
            </a:pPr>
            <a:r>
              <a:rPr lang="sv-FI" dirty="0"/>
              <a:t>Green deal, </a:t>
            </a:r>
            <a:r>
              <a:rPr lang="fi-FI" dirty="0"/>
              <a:t>Euroopan vihreän kehityksen ohjelma</a:t>
            </a:r>
          </a:p>
          <a:p>
            <a:pPr marL="0" indent="0">
              <a:buNone/>
            </a:pPr>
            <a:r>
              <a:rPr lang="fi-FI" dirty="0"/>
              <a:t>Euroopasta ensimmäinen ilmastoneutraali maanosa</a:t>
            </a:r>
          </a:p>
          <a:p>
            <a:pPr marL="0" indent="0">
              <a:buNone/>
            </a:pPr>
            <a:r>
              <a:rPr lang="sv-FI" dirty="0" err="1"/>
              <a:t>Lähde</a:t>
            </a:r>
            <a:r>
              <a:rPr lang="sv-FI" dirty="0"/>
              <a:t>: </a:t>
            </a:r>
            <a:r>
              <a:rPr lang="sv-FI" dirty="0">
                <a:hlinkClick r:id="rId2"/>
              </a:rPr>
              <a:t>https://commission.europa.eu/strategy-and-policy/priorities-2019-2024/european-green-deal_fi</a:t>
            </a:r>
            <a:endParaRPr lang="sv-FI" dirty="0"/>
          </a:p>
        </p:txBody>
      </p:sp>
      <p:pic>
        <p:nvPicPr>
          <p:cNvPr id="4" name="Bildobjekt 3">
            <a:extLst>
              <a:ext uri="{FF2B5EF4-FFF2-40B4-BE49-F238E27FC236}">
                <a16:creationId xmlns:a16="http://schemas.microsoft.com/office/drawing/2014/main" id="{A3C95670-343C-4926-B632-C9B157C51663}"/>
              </a:ext>
            </a:extLst>
          </p:cNvPr>
          <p:cNvPicPr>
            <a:picLocks noChangeAspect="1"/>
          </p:cNvPicPr>
          <p:nvPr/>
        </p:nvPicPr>
        <p:blipFill>
          <a:blip r:embed="rId3"/>
          <a:stretch>
            <a:fillRect/>
          </a:stretch>
        </p:blipFill>
        <p:spPr>
          <a:xfrm>
            <a:off x="465130" y="3108121"/>
            <a:ext cx="3513903" cy="3275781"/>
          </a:xfrm>
          <a:prstGeom prst="rect">
            <a:avLst/>
          </a:prstGeom>
        </p:spPr>
      </p:pic>
      <p:pic>
        <p:nvPicPr>
          <p:cNvPr id="5" name="Bildobjekt 4">
            <a:extLst>
              <a:ext uri="{FF2B5EF4-FFF2-40B4-BE49-F238E27FC236}">
                <a16:creationId xmlns:a16="http://schemas.microsoft.com/office/drawing/2014/main" id="{6C8C6A28-763A-4879-B015-C88454BCC47D}"/>
              </a:ext>
            </a:extLst>
          </p:cNvPr>
          <p:cNvPicPr>
            <a:picLocks noChangeAspect="1"/>
          </p:cNvPicPr>
          <p:nvPr/>
        </p:nvPicPr>
        <p:blipFill>
          <a:blip r:embed="rId4"/>
          <a:stretch>
            <a:fillRect/>
          </a:stretch>
        </p:blipFill>
        <p:spPr>
          <a:xfrm>
            <a:off x="4105066" y="2945108"/>
            <a:ext cx="7589615" cy="2408113"/>
          </a:xfrm>
          <a:prstGeom prst="rect">
            <a:avLst/>
          </a:prstGeom>
        </p:spPr>
      </p:pic>
      <p:sp>
        <p:nvSpPr>
          <p:cNvPr id="6" name="Rektangel 5">
            <a:extLst>
              <a:ext uri="{FF2B5EF4-FFF2-40B4-BE49-F238E27FC236}">
                <a16:creationId xmlns:a16="http://schemas.microsoft.com/office/drawing/2014/main" id="{5B485034-E014-4F33-BD43-B8E7AA93AAD4}"/>
              </a:ext>
            </a:extLst>
          </p:cNvPr>
          <p:cNvSpPr/>
          <p:nvPr/>
        </p:nvSpPr>
        <p:spPr>
          <a:xfrm>
            <a:off x="4105066" y="5552905"/>
            <a:ext cx="7404055" cy="830997"/>
          </a:xfrm>
          <a:prstGeom prst="rect">
            <a:avLst/>
          </a:prstGeom>
        </p:spPr>
        <p:txBody>
          <a:bodyPr wrap="square">
            <a:spAutoFit/>
          </a:bodyPr>
          <a:lstStyle/>
          <a:p>
            <a:r>
              <a:rPr lang="fi-FI" sz="1200" dirty="0">
                <a:solidFill>
                  <a:srgbClr val="26324B"/>
                </a:solidFill>
                <a:latin typeface="arial" panose="020B0604020202020204" pitchFamily="34" charset="0"/>
              </a:rPr>
              <a:t>Komissio on hyväksynyt joukon ehdotuksia, joilla EU:n ilmasto-, energia-, liikenne- ja veropolitiikkaa uudistetaan, jotta ne</a:t>
            </a:r>
            <a:r>
              <a:rPr lang="fi-FI" sz="1200" b="1" dirty="0">
                <a:solidFill>
                  <a:srgbClr val="26324B"/>
                </a:solidFill>
                <a:latin typeface="arial" panose="020B0604020202020204" pitchFamily="34" charset="0"/>
              </a:rPr>
              <a:t> tukevat tavoitetta pienentää kasvihuonekaasujen nettopäästöjä vähintään 55 % vuoteen 2030 mennessä</a:t>
            </a:r>
            <a:r>
              <a:rPr lang="fi-FI" sz="1200" dirty="0">
                <a:solidFill>
                  <a:srgbClr val="26324B"/>
                </a:solidFill>
                <a:latin typeface="arial" panose="020B0604020202020204" pitchFamily="34" charset="0"/>
              </a:rPr>
              <a:t> verrattuna vuoden 1990 tasoihin. Lisätietoa </a:t>
            </a:r>
            <a:r>
              <a:rPr lang="fi-FI" sz="1200" u="sng" dirty="0">
                <a:latin typeface="arial" panose="020B0604020202020204" pitchFamily="34" charset="0"/>
                <a:hlinkClick r:id="rId5"/>
              </a:rPr>
              <a:t>Euroopan vihreän kehityksen ohjelman toteuttamisesta</a:t>
            </a:r>
            <a:r>
              <a:rPr lang="fi-FI" sz="1200" dirty="0">
                <a:solidFill>
                  <a:srgbClr val="26324B"/>
                </a:solidFill>
                <a:latin typeface="arial" panose="020B0604020202020204" pitchFamily="34" charset="0"/>
              </a:rPr>
              <a:t>.</a:t>
            </a:r>
            <a:endParaRPr lang="sv-FI" sz="1200" dirty="0"/>
          </a:p>
        </p:txBody>
      </p:sp>
    </p:spTree>
    <p:extLst>
      <p:ext uri="{BB962C8B-B14F-4D97-AF65-F5344CB8AC3E}">
        <p14:creationId xmlns:p14="http://schemas.microsoft.com/office/powerpoint/2010/main" val="1078498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4FF52-FCF4-46A3-AC42-E420B952F547}"/>
              </a:ext>
            </a:extLst>
          </p:cNvPr>
          <p:cNvSpPr>
            <a:spLocks noGrp="1"/>
          </p:cNvSpPr>
          <p:nvPr>
            <p:ph type="title"/>
          </p:nvPr>
        </p:nvSpPr>
        <p:spPr/>
        <p:txBody>
          <a:bodyPr/>
          <a:lstStyle/>
          <a:p>
            <a:r>
              <a:rPr lang="sv-FI" dirty="0"/>
              <a:t>EU, Green deal</a:t>
            </a:r>
          </a:p>
        </p:txBody>
      </p:sp>
      <p:sp>
        <p:nvSpPr>
          <p:cNvPr id="3" name="Platshållare för innehåll 2">
            <a:extLst>
              <a:ext uri="{FF2B5EF4-FFF2-40B4-BE49-F238E27FC236}">
                <a16:creationId xmlns:a16="http://schemas.microsoft.com/office/drawing/2014/main" id="{41C52590-F818-4B94-823C-3F7A8A3E2C64}"/>
              </a:ext>
            </a:extLst>
          </p:cNvPr>
          <p:cNvSpPr>
            <a:spLocks noGrp="1"/>
          </p:cNvSpPr>
          <p:nvPr>
            <p:ph idx="1"/>
          </p:nvPr>
        </p:nvSpPr>
        <p:spPr>
          <a:xfrm>
            <a:off x="1066800" y="1845578"/>
            <a:ext cx="10058400" cy="4189462"/>
          </a:xfrm>
        </p:spPr>
        <p:txBody>
          <a:bodyPr/>
          <a:lstStyle/>
          <a:p>
            <a:pPr marL="0" indent="0">
              <a:buNone/>
            </a:pPr>
            <a:r>
              <a:rPr lang="sv-FI" dirty="0"/>
              <a:t>EU:s gröna giv </a:t>
            </a:r>
          </a:p>
          <a:p>
            <a:pPr marL="0" indent="0">
              <a:buNone/>
            </a:pPr>
            <a:r>
              <a:rPr lang="sv-FI" dirty="0"/>
              <a:t>EU vill bli världens första klimatneutrala region</a:t>
            </a:r>
          </a:p>
          <a:p>
            <a:pPr marL="0" indent="0">
              <a:buNone/>
            </a:pPr>
            <a:r>
              <a:rPr lang="sv-FI" dirty="0"/>
              <a:t>Källa: </a:t>
            </a:r>
            <a:r>
              <a:rPr lang="sv-FI" dirty="0">
                <a:hlinkClick r:id="rId2"/>
              </a:rPr>
              <a:t>https://commission.europa.eu/strategy-and-policy/priorities-2019-2024/european-green-deal_sv</a:t>
            </a:r>
            <a:endParaRPr lang="fi-FI" dirty="0"/>
          </a:p>
        </p:txBody>
      </p:sp>
      <p:pic>
        <p:nvPicPr>
          <p:cNvPr id="6" name="Bildobjekt 5">
            <a:extLst>
              <a:ext uri="{FF2B5EF4-FFF2-40B4-BE49-F238E27FC236}">
                <a16:creationId xmlns:a16="http://schemas.microsoft.com/office/drawing/2014/main" id="{C07154DE-99B1-49FC-91D0-78C0C068AF93}"/>
              </a:ext>
            </a:extLst>
          </p:cNvPr>
          <p:cNvPicPr>
            <a:picLocks noChangeAspect="1"/>
          </p:cNvPicPr>
          <p:nvPr/>
        </p:nvPicPr>
        <p:blipFill>
          <a:blip r:embed="rId3"/>
          <a:stretch>
            <a:fillRect/>
          </a:stretch>
        </p:blipFill>
        <p:spPr>
          <a:xfrm>
            <a:off x="4546833" y="3410450"/>
            <a:ext cx="7242234" cy="1858307"/>
          </a:xfrm>
          <a:prstGeom prst="rect">
            <a:avLst/>
          </a:prstGeom>
        </p:spPr>
      </p:pic>
      <p:pic>
        <p:nvPicPr>
          <p:cNvPr id="7" name="Bildobjekt 6">
            <a:extLst>
              <a:ext uri="{FF2B5EF4-FFF2-40B4-BE49-F238E27FC236}">
                <a16:creationId xmlns:a16="http://schemas.microsoft.com/office/drawing/2014/main" id="{A76A1EF9-4B57-476A-82B2-90B2019B82D7}"/>
              </a:ext>
            </a:extLst>
          </p:cNvPr>
          <p:cNvPicPr>
            <a:picLocks noChangeAspect="1"/>
          </p:cNvPicPr>
          <p:nvPr/>
        </p:nvPicPr>
        <p:blipFill>
          <a:blip r:embed="rId4"/>
          <a:stretch>
            <a:fillRect/>
          </a:stretch>
        </p:blipFill>
        <p:spPr>
          <a:xfrm>
            <a:off x="553674" y="3326833"/>
            <a:ext cx="3917397" cy="3033948"/>
          </a:xfrm>
          <a:prstGeom prst="rect">
            <a:avLst/>
          </a:prstGeom>
        </p:spPr>
      </p:pic>
      <p:sp>
        <p:nvSpPr>
          <p:cNvPr id="8" name="Rektangel 7">
            <a:extLst>
              <a:ext uri="{FF2B5EF4-FFF2-40B4-BE49-F238E27FC236}">
                <a16:creationId xmlns:a16="http://schemas.microsoft.com/office/drawing/2014/main" id="{001CC116-6741-4194-AA11-8C189F20CCC5}"/>
              </a:ext>
            </a:extLst>
          </p:cNvPr>
          <p:cNvSpPr/>
          <p:nvPr/>
        </p:nvSpPr>
        <p:spPr>
          <a:xfrm>
            <a:off x="4661352" y="5551579"/>
            <a:ext cx="7013196" cy="646331"/>
          </a:xfrm>
          <a:prstGeom prst="rect">
            <a:avLst/>
          </a:prstGeom>
        </p:spPr>
        <p:txBody>
          <a:bodyPr wrap="square">
            <a:spAutoFit/>
          </a:bodyPr>
          <a:lstStyle/>
          <a:p>
            <a:r>
              <a:rPr lang="sv-FI" sz="1200" dirty="0">
                <a:solidFill>
                  <a:srgbClr val="26324B"/>
                </a:solidFill>
                <a:latin typeface="arial" panose="020B0604020202020204" pitchFamily="34" charset="0"/>
              </a:rPr>
              <a:t>Kommissionen har antagit ett paket med förslag för att anpassa EU:s klimat-, energi-, transport- och skattepolitik </a:t>
            </a:r>
            <a:r>
              <a:rPr lang="sv-FI" sz="1200" b="1" dirty="0">
                <a:solidFill>
                  <a:srgbClr val="26324B"/>
                </a:solidFill>
                <a:latin typeface="arial" panose="020B0604020202020204" pitchFamily="34" charset="0"/>
              </a:rPr>
              <a:t>så att det går att minska nettoutsläppen av växthusgaser med minst 55 procent till 2030</a:t>
            </a:r>
            <a:r>
              <a:rPr lang="sv-FI" sz="1200" dirty="0">
                <a:solidFill>
                  <a:srgbClr val="26324B"/>
                </a:solidFill>
                <a:latin typeface="arial" panose="020B0604020202020204" pitchFamily="34" charset="0"/>
              </a:rPr>
              <a:t> jämfört med 1990 års nivåer. </a:t>
            </a:r>
            <a:r>
              <a:rPr lang="sv-FI" sz="1200" u="sng" dirty="0">
                <a:latin typeface="arial" panose="020B0604020202020204" pitchFamily="34" charset="0"/>
                <a:hlinkClick r:id="rId5"/>
              </a:rPr>
              <a:t>Läs mer om hur den gröna given ska förverkligas</a:t>
            </a:r>
            <a:endParaRPr lang="sv-FI" sz="1200" dirty="0"/>
          </a:p>
        </p:txBody>
      </p:sp>
    </p:spTree>
    <p:extLst>
      <p:ext uri="{BB962C8B-B14F-4D97-AF65-F5344CB8AC3E}">
        <p14:creationId xmlns:p14="http://schemas.microsoft.com/office/powerpoint/2010/main" val="2614009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4FF52-FCF4-46A3-AC42-E420B952F547}"/>
              </a:ext>
            </a:extLst>
          </p:cNvPr>
          <p:cNvSpPr>
            <a:spLocks noGrp="1"/>
          </p:cNvSpPr>
          <p:nvPr>
            <p:ph type="title"/>
          </p:nvPr>
        </p:nvSpPr>
        <p:spPr/>
        <p:txBody>
          <a:bodyPr/>
          <a:lstStyle/>
          <a:p>
            <a:r>
              <a:rPr lang="sv-FI" dirty="0"/>
              <a:t>EU, Green deal</a:t>
            </a:r>
          </a:p>
        </p:txBody>
      </p:sp>
      <p:pic>
        <p:nvPicPr>
          <p:cNvPr id="4" name="Bildobjekt 3">
            <a:extLst>
              <a:ext uri="{FF2B5EF4-FFF2-40B4-BE49-F238E27FC236}">
                <a16:creationId xmlns:a16="http://schemas.microsoft.com/office/drawing/2014/main" id="{26772105-DD63-421D-9BCA-C04290C8FC4D}"/>
              </a:ext>
            </a:extLst>
          </p:cNvPr>
          <p:cNvPicPr>
            <a:picLocks noChangeAspect="1"/>
          </p:cNvPicPr>
          <p:nvPr/>
        </p:nvPicPr>
        <p:blipFill>
          <a:blip r:embed="rId2"/>
          <a:stretch>
            <a:fillRect/>
          </a:stretch>
        </p:blipFill>
        <p:spPr>
          <a:xfrm>
            <a:off x="5936331" y="1862773"/>
            <a:ext cx="5767279" cy="3808184"/>
          </a:xfrm>
          <a:prstGeom prst="rect">
            <a:avLst/>
          </a:prstGeom>
        </p:spPr>
      </p:pic>
      <p:pic>
        <p:nvPicPr>
          <p:cNvPr id="5" name="Bildobjekt 4">
            <a:extLst>
              <a:ext uri="{FF2B5EF4-FFF2-40B4-BE49-F238E27FC236}">
                <a16:creationId xmlns:a16="http://schemas.microsoft.com/office/drawing/2014/main" id="{F7803D88-E9A2-427E-B1EF-D52D43C5E9A2}"/>
              </a:ext>
            </a:extLst>
          </p:cNvPr>
          <p:cNvPicPr>
            <a:picLocks noChangeAspect="1"/>
          </p:cNvPicPr>
          <p:nvPr/>
        </p:nvPicPr>
        <p:blipFill>
          <a:blip r:embed="rId3"/>
          <a:stretch>
            <a:fillRect/>
          </a:stretch>
        </p:blipFill>
        <p:spPr>
          <a:xfrm>
            <a:off x="564470" y="1862773"/>
            <a:ext cx="5244690" cy="3808185"/>
          </a:xfrm>
          <a:prstGeom prst="rect">
            <a:avLst/>
          </a:prstGeom>
        </p:spPr>
      </p:pic>
    </p:spTree>
    <p:extLst>
      <p:ext uri="{BB962C8B-B14F-4D97-AF65-F5344CB8AC3E}">
        <p14:creationId xmlns:p14="http://schemas.microsoft.com/office/powerpoint/2010/main" val="3597530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4FF52-FCF4-46A3-AC42-E420B952F547}"/>
              </a:ext>
            </a:extLst>
          </p:cNvPr>
          <p:cNvSpPr>
            <a:spLocks noGrp="1"/>
          </p:cNvSpPr>
          <p:nvPr>
            <p:ph type="title"/>
          </p:nvPr>
        </p:nvSpPr>
        <p:spPr/>
        <p:txBody>
          <a:bodyPr/>
          <a:lstStyle/>
          <a:p>
            <a:r>
              <a:rPr lang="sv-FI" dirty="0"/>
              <a:t>EU, Green deal</a:t>
            </a:r>
          </a:p>
        </p:txBody>
      </p:sp>
      <p:sp>
        <p:nvSpPr>
          <p:cNvPr id="3" name="Platshållare för innehåll 2">
            <a:extLst>
              <a:ext uri="{FF2B5EF4-FFF2-40B4-BE49-F238E27FC236}">
                <a16:creationId xmlns:a16="http://schemas.microsoft.com/office/drawing/2014/main" id="{41C52590-F818-4B94-823C-3F7A8A3E2C64}"/>
              </a:ext>
            </a:extLst>
          </p:cNvPr>
          <p:cNvSpPr>
            <a:spLocks noGrp="1"/>
          </p:cNvSpPr>
          <p:nvPr>
            <p:ph idx="1"/>
          </p:nvPr>
        </p:nvSpPr>
        <p:spPr/>
        <p:txBody>
          <a:bodyPr/>
          <a:lstStyle/>
          <a:p>
            <a:pPr marL="0" indent="0">
              <a:buNone/>
            </a:pPr>
            <a:endParaRPr lang="sv-FI" dirty="0"/>
          </a:p>
          <a:p>
            <a:pPr marL="0" indent="0">
              <a:buNone/>
            </a:pPr>
            <a:r>
              <a:rPr lang="sv-FI" dirty="0"/>
              <a:t>Video </a:t>
            </a:r>
            <a:r>
              <a:rPr lang="sv-FI" dirty="0" err="1"/>
              <a:t>englanniksi</a:t>
            </a:r>
            <a:r>
              <a:rPr lang="sv-FI" dirty="0"/>
              <a:t>, video på engelska:</a:t>
            </a:r>
          </a:p>
          <a:p>
            <a:pPr marL="0" indent="0">
              <a:buNone/>
            </a:pPr>
            <a:r>
              <a:rPr lang="sv-FI" dirty="0" err="1"/>
              <a:t>Zero</a:t>
            </a:r>
            <a:r>
              <a:rPr lang="sv-FI" dirty="0"/>
              <a:t> Pollution </a:t>
            </a:r>
            <a:r>
              <a:rPr lang="sv-FI" dirty="0" err="1"/>
              <a:t>Package</a:t>
            </a:r>
            <a:endParaRPr lang="sv-FI" dirty="0"/>
          </a:p>
          <a:p>
            <a:pPr marL="0" indent="0">
              <a:buNone/>
            </a:pPr>
            <a:endParaRPr lang="en-US" dirty="0"/>
          </a:p>
          <a:p>
            <a:pPr marL="0" indent="0">
              <a:buNone/>
            </a:pPr>
            <a:r>
              <a:rPr lang="en-US" dirty="0"/>
              <a:t>The 3 Billion Trees Pledge</a:t>
            </a:r>
          </a:p>
          <a:p>
            <a:pPr marL="0" indent="0">
              <a:buNone/>
            </a:pPr>
            <a:endParaRPr lang="en-US" dirty="0"/>
          </a:p>
          <a:p>
            <a:pPr marL="0" indent="0">
              <a:buNone/>
            </a:pPr>
            <a:r>
              <a:rPr lang="en-US" dirty="0">
                <a:hlinkClick r:id="rId2"/>
              </a:rPr>
              <a:t>https://commission.europa.eu/strategy-and-policy/priorities-2019-2024/european-green-deal_fi</a:t>
            </a:r>
            <a:endParaRPr lang="en-US" dirty="0"/>
          </a:p>
          <a:p>
            <a:pPr marL="0" indent="0">
              <a:buNone/>
            </a:pPr>
            <a:endParaRPr lang="en-US" dirty="0"/>
          </a:p>
        </p:txBody>
      </p:sp>
    </p:spTree>
    <p:extLst>
      <p:ext uri="{BB962C8B-B14F-4D97-AF65-F5344CB8AC3E}">
        <p14:creationId xmlns:p14="http://schemas.microsoft.com/office/powerpoint/2010/main" val="2496208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C282A9-A804-44B9-B9DC-DC959A8B53EF}"/>
              </a:ext>
            </a:extLst>
          </p:cNvPr>
          <p:cNvSpPr>
            <a:spLocks noGrp="1"/>
          </p:cNvSpPr>
          <p:nvPr>
            <p:ph type="title"/>
          </p:nvPr>
        </p:nvSpPr>
        <p:spPr/>
        <p:txBody>
          <a:bodyPr>
            <a:normAutofit fontScale="90000"/>
          </a:bodyPr>
          <a:lstStyle/>
          <a:p>
            <a:r>
              <a:rPr lang="sv-FI" dirty="0"/>
              <a:t>EU vill bli världens första klimatneutrala region</a:t>
            </a:r>
          </a:p>
        </p:txBody>
      </p:sp>
      <p:sp>
        <p:nvSpPr>
          <p:cNvPr id="3" name="Platshållare för innehåll 2">
            <a:extLst>
              <a:ext uri="{FF2B5EF4-FFF2-40B4-BE49-F238E27FC236}">
                <a16:creationId xmlns:a16="http://schemas.microsoft.com/office/drawing/2014/main" id="{A71F8285-5BCD-4E37-A7E8-B47557C84896}"/>
              </a:ext>
            </a:extLst>
          </p:cNvPr>
          <p:cNvSpPr>
            <a:spLocks noGrp="1"/>
          </p:cNvSpPr>
          <p:nvPr>
            <p:ph idx="1"/>
          </p:nvPr>
        </p:nvSpPr>
        <p:spPr/>
        <p:txBody>
          <a:bodyPr/>
          <a:lstStyle/>
          <a:p>
            <a:r>
              <a:rPr lang="sv-FI" dirty="0"/>
              <a:t>Klimatförändringarna och miljöförstöringen är ett hot mot EU:s och världens fortsatta överlevnad. Med den gröna given kommer EU att ställa om till en modern, resurseffektiv och konkurrenskraftig ekonomi där</a:t>
            </a:r>
          </a:p>
          <a:p>
            <a:pPr lvl="1"/>
            <a:r>
              <a:rPr lang="sv-FI" dirty="0"/>
              <a:t>det inte finns några nettoutsläpp av växthusgaser år 2050</a:t>
            </a:r>
          </a:p>
          <a:p>
            <a:pPr lvl="1"/>
            <a:r>
              <a:rPr lang="sv-FI" dirty="0"/>
              <a:t>den ekonomiska tillväxten har frikopplats från resursförbrukningen</a:t>
            </a:r>
          </a:p>
          <a:p>
            <a:pPr lvl="1"/>
            <a:r>
              <a:rPr lang="sv-FI" dirty="0"/>
              <a:t>inga människor eller platser lämnas utanför.</a:t>
            </a:r>
          </a:p>
          <a:p>
            <a:r>
              <a:rPr lang="sv-FI" dirty="0"/>
              <a:t>Den gröna given ska också hjälpa oss att ta oss ur covid-19-krisen. </a:t>
            </a:r>
            <a:r>
              <a:rPr lang="sv-FI" b="1" dirty="0"/>
              <a:t>En tredjedel av de 1,8 biljarder euro</a:t>
            </a:r>
            <a:r>
              <a:rPr lang="sv-FI" dirty="0"/>
              <a:t> som anslagits till återhämtningsplanen </a:t>
            </a:r>
            <a:r>
              <a:rPr lang="sv-FI" dirty="0" err="1"/>
              <a:t>NextGenerationEU</a:t>
            </a:r>
            <a:r>
              <a:rPr lang="sv-FI" dirty="0"/>
              <a:t> och till EU:s långtidsbudget kommer att finansiera den gröna given.</a:t>
            </a:r>
          </a:p>
          <a:p>
            <a:r>
              <a:rPr lang="sv-FI" dirty="0"/>
              <a:t>Kommissionen har antagit ett paket med förslag för att anpassa EU:s klimat-, energi-, transport- och skattepolitik </a:t>
            </a:r>
            <a:r>
              <a:rPr lang="sv-FI" b="1" dirty="0"/>
              <a:t>så att det går att minska nettoutsläppen av växthusgaser med minst 55 procent till 2030</a:t>
            </a:r>
            <a:r>
              <a:rPr lang="sv-FI" dirty="0"/>
              <a:t> jämfört med 1990 års nivåer.</a:t>
            </a:r>
          </a:p>
          <a:p>
            <a:endParaRPr lang="sv-FI" dirty="0"/>
          </a:p>
        </p:txBody>
      </p:sp>
    </p:spTree>
    <p:extLst>
      <p:ext uri="{BB962C8B-B14F-4D97-AF65-F5344CB8AC3E}">
        <p14:creationId xmlns:p14="http://schemas.microsoft.com/office/powerpoint/2010/main" val="3650665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830CBB-39A7-498D-B9E3-E5586E2220A7}"/>
              </a:ext>
            </a:extLst>
          </p:cNvPr>
          <p:cNvSpPr>
            <a:spLocks noGrp="1"/>
          </p:cNvSpPr>
          <p:nvPr>
            <p:ph type="title"/>
          </p:nvPr>
        </p:nvSpPr>
        <p:spPr/>
        <p:txBody>
          <a:bodyPr>
            <a:normAutofit fontScale="90000"/>
          </a:bodyPr>
          <a:lstStyle/>
          <a:p>
            <a:r>
              <a:rPr lang="sv-FI" b="1" dirty="0"/>
              <a:t>Tervetuloa Pohjoismaisen yhteistyön sivustoon</a:t>
            </a:r>
            <a:endParaRPr lang="sv-FI" dirty="0"/>
          </a:p>
        </p:txBody>
      </p:sp>
      <p:sp>
        <p:nvSpPr>
          <p:cNvPr id="3" name="Platshållare för innehåll 2">
            <a:extLst>
              <a:ext uri="{FF2B5EF4-FFF2-40B4-BE49-F238E27FC236}">
                <a16:creationId xmlns:a16="http://schemas.microsoft.com/office/drawing/2014/main" id="{0A78C46F-D8B4-42B4-BB8F-192F6100D97E}"/>
              </a:ext>
            </a:extLst>
          </p:cNvPr>
          <p:cNvSpPr>
            <a:spLocks noGrp="1"/>
          </p:cNvSpPr>
          <p:nvPr>
            <p:ph idx="1"/>
          </p:nvPr>
        </p:nvSpPr>
        <p:spPr/>
        <p:txBody>
          <a:bodyPr/>
          <a:lstStyle/>
          <a:p>
            <a:pPr marL="0" indent="0">
              <a:buNone/>
            </a:pPr>
            <a:endParaRPr lang="fi-FI" dirty="0"/>
          </a:p>
          <a:p>
            <a:pPr marL="0" indent="0">
              <a:buNone/>
            </a:pPr>
            <a:r>
              <a:rPr lang="fi-FI" dirty="0"/>
              <a:t>Suomi, Ruotsi, Norja, Tanska ja Islanti sekä Ahvenanmaa, Färsaaret ja Grönlanti tekevät virallista pohjoismaista yhteistyötä Pohjoismaiden ministerineuvostossa ja Pohjoismaiden neuvostossa. Visionamme on, että Pohjolasta tulee maailman kestävin ja integroitunein alue. </a:t>
            </a:r>
          </a:p>
          <a:p>
            <a:pPr marL="0" indent="0">
              <a:buNone/>
            </a:pPr>
            <a:r>
              <a:rPr lang="fi-FI" dirty="0"/>
              <a:t>Pohjolasta tulee maailman kestävin ja integroitunein alue vuoteen 2030 mennessä. Tavoitetta palvelee Pohjoismaiden ministerineuvostossa tehtävä yhteistyö. </a:t>
            </a:r>
            <a:endParaRPr lang="sv-FI" dirty="0">
              <a:hlinkClick r:id="rId2"/>
            </a:endParaRPr>
          </a:p>
          <a:p>
            <a:endParaRPr lang="sv-FI" dirty="0">
              <a:hlinkClick r:id="rId2"/>
            </a:endParaRPr>
          </a:p>
          <a:p>
            <a:pPr marL="0" indent="0">
              <a:buNone/>
            </a:pPr>
            <a:r>
              <a:rPr lang="fi-FI" dirty="0"/>
              <a:t>Lähde: </a:t>
            </a:r>
            <a:r>
              <a:rPr lang="sv-FI" dirty="0">
                <a:hlinkClick r:id="rId2"/>
              </a:rPr>
              <a:t>https://www.norden.org/fi</a:t>
            </a:r>
            <a:endParaRPr lang="sv-FI" dirty="0"/>
          </a:p>
        </p:txBody>
      </p:sp>
    </p:spTree>
    <p:extLst>
      <p:ext uri="{BB962C8B-B14F-4D97-AF65-F5344CB8AC3E}">
        <p14:creationId xmlns:p14="http://schemas.microsoft.com/office/powerpoint/2010/main" val="3435214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222FE9-DCDE-43C5-83FA-E3C1171E6656}"/>
              </a:ext>
            </a:extLst>
          </p:cNvPr>
          <p:cNvSpPr>
            <a:spLocks noGrp="1"/>
          </p:cNvSpPr>
          <p:nvPr>
            <p:ph type="title"/>
          </p:nvPr>
        </p:nvSpPr>
        <p:spPr/>
        <p:txBody>
          <a:bodyPr>
            <a:normAutofit fontScale="90000"/>
          </a:bodyPr>
          <a:lstStyle/>
          <a:p>
            <a:r>
              <a:rPr lang="sv-FI" b="1" dirty="0"/>
              <a:t>Välkommen till det</a:t>
            </a:r>
            <a:br>
              <a:rPr lang="sv-FI" dirty="0"/>
            </a:br>
            <a:r>
              <a:rPr lang="sv-FI" b="1" dirty="0"/>
              <a:t>nordiska samarbetet</a:t>
            </a:r>
            <a:endParaRPr lang="sv-FI" dirty="0"/>
          </a:p>
        </p:txBody>
      </p:sp>
      <p:sp>
        <p:nvSpPr>
          <p:cNvPr id="3" name="Platshållare för innehåll 2">
            <a:extLst>
              <a:ext uri="{FF2B5EF4-FFF2-40B4-BE49-F238E27FC236}">
                <a16:creationId xmlns:a16="http://schemas.microsoft.com/office/drawing/2014/main" id="{73C489E6-9751-4B11-878F-1462B17FA58A}"/>
              </a:ext>
            </a:extLst>
          </p:cNvPr>
          <p:cNvSpPr>
            <a:spLocks noGrp="1"/>
          </p:cNvSpPr>
          <p:nvPr>
            <p:ph idx="1"/>
          </p:nvPr>
        </p:nvSpPr>
        <p:spPr/>
        <p:txBody>
          <a:bodyPr/>
          <a:lstStyle/>
          <a:p>
            <a:endParaRPr lang="sv-FI" dirty="0"/>
          </a:p>
          <a:p>
            <a:pPr marL="0" indent="0">
              <a:buNone/>
            </a:pPr>
            <a:r>
              <a:rPr lang="sv-FI" dirty="0"/>
              <a:t>Det officiella nordiska samarbetet sker inom ramen för Nordiska ministerrådet och Nordiska rådet och omfattar Danmark, Finland, Island, Norge och Sverige samt Färöarna, Grönland och Åland. Vår vision är att Norden ska vara världens mest hållbara och integrerade region.</a:t>
            </a:r>
          </a:p>
          <a:p>
            <a:pPr marL="0" indent="0">
              <a:buNone/>
            </a:pPr>
            <a:r>
              <a:rPr lang="sv-FI" dirty="0"/>
              <a:t>Norden ska vara världens mest hållbara och integrerade region år 2030. Samarbetet i Nordiska ministerrådet ska bidra till att nå målet.</a:t>
            </a:r>
          </a:p>
          <a:p>
            <a:pPr marL="0" indent="0">
              <a:buNone/>
            </a:pPr>
            <a:endParaRPr lang="sv-FI" dirty="0"/>
          </a:p>
          <a:p>
            <a:endParaRPr lang="sv-FI" dirty="0"/>
          </a:p>
          <a:p>
            <a:pPr marL="0" indent="0">
              <a:buNone/>
            </a:pPr>
            <a:r>
              <a:rPr lang="sv-FI" dirty="0"/>
              <a:t>Källa: </a:t>
            </a:r>
            <a:r>
              <a:rPr lang="sv-FI" dirty="0">
                <a:hlinkClick r:id="rId2"/>
              </a:rPr>
              <a:t>https://www.norden.org/sv</a:t>
            </a:r>
            <a:endParaRPr lang="sv-FI" dirty="0"/>
          </a:p>
        </p:txBody>
      </p:sp>
    </p:spTree>
    <p:extLst>
      <p:ext uri="{BB962C8B-B14F-4D97-AF65-F5344CB8AC3E}">
        <p14:creationId xmlns:p14="http://schemas.microsoft.com/office/powerpoint/2010/main" val="3757519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B26775-BDB3-440F-8A05-0F15ECFE3C77}"/>
              </a:ext>
            </a:extLst>
          </p:cNvPr>
          <p:cNvSpPr>
            <a:spLocks noGrp="1"/>
          </p:cNvSpPr>
          <p:nvPr>
            <p:ph type="title"/>
          </p:nvPr>
        </p:nvSpPr>
        <p:spPr/>
        <p:txBody>
          <a:bodyPr/>
          <a:lstStyle/>
          <a:p>
            <a:r>
              <a:rPr lang="sv-FI" dirty="0"/>
              <a:t>Green </a:t>
            </a:r>
            <a:r>
              <a:rPr lang="sv-FI" dirty="0" err="1"/>
              <a:t>Comp</a:t>
            </a:r>
            <a:endParaRPr lang="sv-FI" dirty="0"/>
          </a:p>
        </p:txBody>
      </p:sp>
      <p:sp>
        <p:nvSpPr>
          <p:cNvPr id="3" name="Platshållare för innehåll 2">
            <a:extLst>
              <a:ext uri="{FF2B5EF4-FFF2-40B4-BE49-F238E27FC236}">
                <a16:creationId xmlns:a16="http://schemas.microsoft.com/office/drawing/2014/main" id="{CFE18480-2F73-4293-8F27-24EC2C036590}"/>
              </a:ext>
            </a:extLst>
          </p:cNvPr>
          <p:cNvSpPr>
            <a:spLocks noGrp="1"/>
          </p:cNvSpPr>
          <p:nvPr>
            <p:ph idx="1"/>
          </p:nvPr>
        </p:nvSpPr>
        <p:spPr>
          <a:xfrm>
            <a:off x="1066800" y="1805940"/>
            <a:ext cx="10058400" cy="4343400"/>
          </a:xfrm>
        </p:spPr>
        <p:txBody>
          <a:bodyPr>
            <a:normAutofit fontScale="77500" lnSpcReduction="20000"/>
          </a:bodyPr>
          <a:lstStyle/>
          <a:p>
            <a:r>
              <a:rPr lang="fi-FI" dirty="0"/>
              <a:t>Ihmisillä on kasvava tarve kehittää sellaisia tietoja, taitoja ja asenteita, jotka tukevat kestävää elämäntapaa, työtä ja toimintaa. </a:t>
            </a:r>
            <a:r>
              <a:rPr lang="fi-FI" dirty="0" err="1"/>
              <a:t>GreenComp</a:t>
            </a:r>
            <a:r>
              <a:rPr lang="fi-FI" dirty="0"/>
              <a:t> on luotu näihin tarpeisiin vastaamiseksi. </a:t>
            </a:r>
            <a:r>
              <a:rPr lang="fi-FI" dirty="0" err="1"/>
              <a:t>GreenComp</a:t>
            </a:r>
            <a:r>
              <a:rPr lang="fi-FI" dirty="0"/>
              <a:t> ohjaa koulutusta ja opastaa yhtenäistä tapaa käsitellä kestävän kehityksen osaamista EU:ssa. </a:t>
            </a:r>
          </a:p>
          <a:p>
            <a:r>
              <a:rPr lang="fi-FI" dirty="0" err="1"/>
              <a:t>GreenComp</a:t>
            </a:r>
            <a:r>
              <a:rPr lang="fi-FI" dirty="0"/>
              <a:t> on kestävyysosaamisen viitekehys, joka sisältää yhteisesti hyväksytyn määritelmän siitä, mitä kestävyysosaamisella tarkoitetaan, ja tätä kautta tarjoaa yhteisen perustan oppimiselle ja ohjenuoran opettajille.</a:t>
            </a:r>
          </a:p>
          <a:p>
            <a:r>
              <a:rPr lang="fi-FI" dirty="0" err="1"/>
              <a:t>GreenComp</a:t>
            </a:r>
            <a:r>
              <a:rPr lang="fi-FI" dirty="0"/>
              <a:t> on suunniteltu tukemaan elinikäistä oppimista. Se on luotu kaikille oppijoille iästä ja </a:t>
            </a:r>
            <a:r>
              <a:rPr lang="fi-FI" dirty="0" err="1"/>
              <a:t>koulutustasosta</a:t>
            </a:r>
            <a:r>
              <a:rPr lang="fi-FI" dirty="0"/>
              <a:t> riippumatta, ja sitä voidaan hyödyntää sekä muodollisissa, epämuodollisissa että arjen oppimistilanteissa. Kestävyystaidot voivat tukea järjestelmälähtöistä ja kriittistä ajattelua, kehittää itseohjautuvuutta ja muodostaa tietoperustan kaikille, jotka kantavat huolta ympäristömme nykyisestä ja tulevasta tilasta. </a:t>
            </a:r>
          </a:p>
          <a:p>
            <a:r>
              <a:rPr lang="fi-FI" dirty="0" err="1"/>
              <a:t>GreenComp</a:t>
            </a:r>
            <a:r>
              <a:rPr lang="fi-FI" dirty="0"/>
              <a:t>-osaamiskehyksen tavoitteena on edistää kestävyysajattelua ja auttaa kehyksen käyttäjiä välittämään ja kehittämään tietoja, taitoja ja asenteita, jotka tukevat empaattista, vastuullista ja punnittua ajattelua, suunnittelua ja toimintaa maapallomme hyväksi.</a:t>
            </a:r>
          </a:p>
          <a:p>
            <a:r>
              <a:rPr lang="fi-FI" dirty="0" err="1"/>
              <a:t>GreenComp</a:t>
            </a:r>
            <a:r>
              <a:rPr lang="fi-FI" dirty="0"/>
              <a:t> tarjoaa yleisen viitemallin, joka auttaa kaikkia elinikäiseen oppimiseen osallistuvia tahoja suunnittelemaan kestävyysosaamista tukevia oppimismahdollisuuksia. Lisäksi </a:t>
            </a:r>
            <a:r>
              <a:rPr lang="fi-FI" dirty="0" err="1"/>
              <a:t>GreenComp</a:t>
            </a:r>
            <a:r>
              <a:rPr lang="fi-FI" dirty="0"/>
              <a:t> auttaa arvioimaan, kuinka kestävyysosaamista koskevan koulutuksen tukemisessa on edistytty. </a:t>
            </a:r>
          </a:p>
          <a:p>
            <a:r>
              <a:rPr lang="fi-FI" dirty="0" err="1"/>
              <a:t>GreenComp</a:t>
            </a:r>
            <a:r>
              <a:rPr lang="fi-FI" dirty="0"/>
              <a:t> on käännetty kaikille EU:n virallisille kielille ja sillä pyritään vastaamaan vihreän kehityksen tavoitteisiin. </a:t>
            </a:r>
          </a:p>
          <a:p>
            <a:r>
              <a:rPr lang="fi-FI" dirty="0"/>
              <a:t>Lähde, </a:t>
            </a:r>
            <a:r>
              <a:rPr lang="fi-FI" dirty="0" err="1"/>
              <a:t>GreenComp</a:t>
            </a:r>
            <a:r>
              <a:rPr lang="fi-FI" dirty="0"/>
              <a:t>: </a:t>
            </a:r>
            <a:r>
              <a:rPr lang="fi-FI" dirty="0">
                <a:hlinkClick r:id="rId2"/>
              </a:rPr>
              <a:t>https://op.europa.eu/fi/publication-detail/-/publication/bc83061d-74ec-11ec-9136-01aa75ed71a1</a:t>
            </a:r>
            <a:endParaRPr lang="fi-FI" dirty="0"/>
          </a:p>
        </p:txBody>
      </p:sp>
    </p:spTree>
    <p:extLst>
      <p:ext uri="{BB962C8B-B14F-4D97-AF65-F5344CB8AC3E}">
        <p14:creationId xmlns:p14="http://schemas.microsoft.com/office/powerpoint/2010/main" val="1554876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4039F4-B803-41A0-B3FB-4EDBF34D6559}"/>
              </a:ext>
            </a:extLst>
          </p:cNvPr>
          <p:cNvSpPr>
            <a:spLocks noGrp="1"/>
          </p:cNvSpPr>
          <p:nvPr>
            <p:ph type="title"/>
          </p:nvPr>
        </p:nvSpPr>
        <p:spPr/>
        <p:txBody>
          <a:bodyPr/>
          <a:lstStyle/>
          <a:p>
            <a:r>
              <a:rPr lang="sv-FI" dirty="0" err="1"/>
              <a:t>Sisältö</a:t>
            </a:r>
            <a:r>
              <a:rPr lang="sv-FI" dirty="0"/>
              <a:t>/ Innehåll</a:t>
            </a:r>
          </a:p>
        </p:txBody>
      </p:sp>
      <p:sp>
        <p:nvSpPr>
          <p:cNvPr id="3" name="Platshållare för innehåll 2">
            <a:extLst>
              <a:ext uri="{FF2B5EF4-FFF2-40B4-BE49-F238E27FC236}">
                <a16:creationId xmlns:a16="http://schemas.microsoft.com/office/drawing/2014/main" id="{6427F5D9-CC5C-4B14-BF29-5FC1D255B8B5}"/>
              </a:ext>
            </a:extLst>
          </p:cNvPr>
          <p:cNvSpPr>
            <a:spLocks noGrp="1"/>
          </p:cNvSpPr>
          <p:nvPr>
            <p:ph idx="1"/>
          </p:nvPr>
        </p:nvSpPr>
        <p:spPr/>
        <p:txBody>
          <a:bodyPr>
            <a:normAutofit/>
          </a:bodyPr>
          <a:lstStyle/>
          <a:p>
            <a:r>
              <a:rPr lang="sv-FI" dirty="0">
                <a:solidFill>
                  <a:srgbClr val="FFC000"/>
                </a:solidFill>
              </a:rPr>
              <a:t>Diat 8-12 </a:t>
            </a:r>
            <a:r>
              <a:rPr lang="sv-FI" dirty="0" err="1">
                <a:solidFill>
                  <a:srgbClr val="FFC000"/>
                </a:solidFill>
              </a:rPr>
              <a:t>Suomen</a:t>
            </a:r>
            <a:r>
              <a:rPr lang="sv-FI" dirty="0">
                <a:solidFill>
                  <a:srgbClr val="FFC000"/>
                </a:solidFill>
              </a:rPr>
              <a:t> YK-</a:t>
            </a:r>
            <a:r>
              <a:rPr lang="sv-FI" dirty="0" err="1">
                <a:solidFill>
                  <a:srgbClr val="FFC000"/>
                </a:solidFill>
              </a:rPr>
              <a:t>liitto</a:t>
            </a:r>
            <a:r>
              <a:rPr lang="sv-FI" dirty="0">
                <a:solidFill>
                  <a:srgbClr val="FFC000"/>
                </a:solidFill>
              </a:rPr>
              <a:t>, </a:t>
            </a:r>
            <a:r>
              <a:rPr lang="sv-FI" dirty="0" err="1">
                <a:solidFill>
                  <a:srgbClr val="FFC000"/>
                </a:solidFill>
              </a:rPr>
              <a:t>Ilmastosopimuksen</a:t>
            </a:r>
            <a:r>
              <a:rPr lang="sv-FI" dirty="0">
                <a:solidFill>
                  <a:srgbClr val="FFC000"/>
                </a:solidFill>
              </a:rPr>
              <a:t> </a:t>
            </a:r>
            <a:r>
              <a:rPr lang="sv-FI" dirty="0" err="1">
                <a:solidFill>
                  <a:srgbClr val="FFC000"/>
                </a:solidFill>
              </a:rPr>
              <a:t>aikajana</a:t>
            </a:r>
            <a:endParaRPr lang="sv-FI" dirty="0">
              <a:solidFill>
                <a:srgbClr val="FFC000"/>
              </a:solidFill>
            </a:endParaRPr>
          </a:p>
          <a:p>
            <a:r>
              <a:rPr lang="sv-FI" dirty="0">
                <a:solidFill>
                  <a:srgbClr val="FFC000"/>
                </a:solidFill>
              </a:rPr>
              <a:t>Bild 13-14 Finlands FN-förbund, FN i skolan, öppet skolmaterial</a:t>
            </a:r>
          </a:p>
          <a:p>
            <a:r>
              <a:rPr lang="sv-FI" dirty="0">
                <a:solidFill>
                  <a:srgbClr val="92D050"/>
                </a:solidFill>
              </a:rPr>
              <a:t>Diat 15-16 Agenda2030 ja </a:t>
            </a:r>
            <a:r>
              <a:rPr lang="sv-FI" dirty="0" err="1">
                <a:solidFill>
                  <a:srgbClr val="92D050"/>
                </a:solidFill>
              </a:rPr>
              <a:t>tavoitekortit</a:t>
            </a:r>
            <a:endParaRPr lang="sv-FI" dirty="0">
              <a:solidFill>
                <a:srgbClr val="92D050"/>
              </a:solidFill>
            </a:endParaRPr>
          </a:p>
          <a:p>
            <a:r>
              <a:rPr lang="sv-FI" dirty="0">
                <a:solidFill>
                  <a:srgbClr val="92D050"/>
                </a:solidFill>
              </a:rPr>
              <a:t>Diat 17-19 Ammatillisen </a:t>
            </a:r>
            <a:r>
              <a:rPr lang="sv-FI" dirty="0" err="1">
                <a:solidFill>
                  <a:srgbClr val="92D050"/>
                </a:solidFill>
              </a:rPr>
              <a:t>koulutuksen</a:t>
            </a:r>
            <a:r>
              <a:rPr lang="sv-FI" dirty="0">
                <a:solidFill>
                  <a:srgbClr val="92D050"/>
                </a:solidFill>
              </a:rPr>
              <a:t> </a:t>
            </a:r>
            <a:r>
              <a:rPr lang="sv-FI" dirty="0" err="1">
                <a:solidFill>
                  <a:srgbClr val="92D050"/>
                </a:solidFill>
              </a:rPr>
              <a:t>valtakunnallisen</a:t>
            </a:r>
            <a:r>
              <a:rPr lang="sv-FI" dirty="0">
                <a:solidFill>
                  <a:srgbClr val="92D050"/>
                </a:solidFill>
              </a:rPr>
              <a:t> </a:t>
            </a:r>
            <a:r>
              <a:rPr lang="sv-FI" dirty="0" err="1">
                <a:solidFill>
                  <a:srgbClr val="92D050"/>
                </a:solidFill>
              </a:rPr>
              <a:t>kestävyystiekartan</a:t>
            </a:r>
            <a:r>
              <a:rPr lang="sv-FI" dirty="0">
                <a:solidFill>
                  <a:srgbClr val="92D050"/>
                </a:solidFill>
              </a:rPr>
              <a:t> </a:t>
            </a:r>
            <a:r>
              <a:rPr lang="sv-FI" dirty="0" err="1">
                <a:solidFill>
                  <a:srgbClr val="92D050"/>
                </a:solidFill>
              </a:rPr>
              <a:t>toimenpidepolku</a:t>
            </a:r>
            <a:r>
              <a:rPr lang="sv-FI" dirty="0">
                <a:solidFill>
                  <a:srgbClr val="92D050"/>
                </a:solidFill>
              </a:rPr>
              <a:t> (VASKI-</a:t>
            </a:r>
            <a:r>
              <a:rPr lang="sv-FI" dirty="0" err="1">
                <a:solidFill>
                  <a:srgbClr val="92D050"/>
                </a:solidFill>
              </a:rPr>
              <a:t>hanke</a:t>
            </a:r>
            <a:r>
              <a:rPr lang="sv-FI" dirty="0">
                <a:solidFill>
                  <a:srgbClr val="92D050"/>
                </a:solidFill>
              </a:rPr>
              <a:t>)</a:t>
            </a:r>
          </a:p>
          <a:p>
            <a:r>
              <a:rPr lang="sv-FI" dirty="0">
                <a:solidFill>
                  <a:schemeClr val="accent6">
                    <a:lumMod val="40000"/>
                    <a:lumOff val="60000"/>
                  </a:schemeClr>
                </a:solidFill>
              </a:rPr>
              <a:t>Dia 20 </a:t>
            </a:r>
            <a:r>
              <a:rPr lang="sv-FI" dirty="0" err="1">
                <a:solidFill>
                  <a:schemeClr val="accent6">
                    <a:lumMod val="40000"/>
                    <a:lumOff val="60000"/>
                  </a:schemeClr>
                </a:solidFill>
              </a:rPr>
              <a:t>Uusi</a:t>
            </a:r>
            <a:r>
              <a:rPr lang="sv-FI" dirty="0">
                <a:solidFill>
                  <a:schemeClr val="accent6">
                    <a:lumMod val="40000"/>
                    <a:lumOff val="60000"/>
                  </a:schemeClr>
                </a:solidFill>
              </a:rPr>
              <a:t> </a:t>
            </a:r>
            <a:r>
              <a:rPr lang="sv-FI" dirty="0" err="1">
                <a:solidFill>
                  <a:schemeClr val="accent6">
                    <a:lumMod val="40000"/>
                    <a:lumOff val="60000"/>
                  </a:schemeClr>
                </a:solidFill>
              </a:rPr>
              <a:t>Ilmastolaki</a:t>
            </a:r>
            <a:r>
              <a:rPr lang="sv-FI" dirty="0">
                <a:solidFill>
                  <a:schemeClr val="accent6">
                    <a:lumMod val="40000"/>
                    <a:lumOff val="60000"/>
                  </a:schemeClr>
                </a:solidFill>
              </a:rPr>
              <a:t> </a:t>
            </a:r>
          </a:p>
          <a:p>
            <a:r>
              <a:rPr lang="sv-FI" dirty="0">
                <a:solidFill>
                  <a:schemeClr val="accent6">
                    <a:lumMod val="40000"/>
                    <a:lumOff val="60000"/>
                  </a:schemeClr>
                </a:solidFill>
              </a:rPr>
              <a:t>Bild 21 Nya klimatlagen</a:t>
            </a:r>
          </a:p>
          <a:p>
            <a:r>
              <a:rPr lang="sv-FI" dirty="0"/>
              <a:t>Diat 22 EU Green Deal, </a:t>
            </a:r>
            <a:r>
              <a:rPr lang="sv-FI" dirty="0" err="1"/>
              <a:t>Euroopan</a:t>
            </a:r>
            <a:r>
              <a:rPr lang="sv-FI" dirty="0"/>
              <a:t> </a:t>
            </a:r>
            <a:r>
              <a:rPr lang="sv-FI" dirty="0" err="1"/>
              <a:t>vihreän</a:t>
            </a:r>
            <a:r>
              <a:rPr lang="sv-FI" dirty="0"/>
              <a:t> </a:t>
            </a:r>
            <a:r>
              <a:rPr lang="sv-FI" dirty="0" err="1"/>
              <a:t>kehityksen</a:t>
            </a:r>
            <a:r>
              <a:rPr lang="sv-FI" dirty="0"/>
              <a:t> </a:t>
            </a:r>
            <a:r>
              <a:rPr lang="sv-FI" dirty="0" err="1"/>
              <a:t>ohjelma</a:t>
            </a:r>
            <a:r>
              <a:rPr lang="sv-FI" dirty="0"/>
              <a:t> </a:t>
            </a:r>
          </a:p>
          <a:p>
            <a:r>
              <a:rPr lang="sv-FI" dirty="0"/>
              <a:t>Bild 23 EU Green Deal, EU:s gröna giv</a:t>
            </a:r>
          </a:p>
          <a:p>
            <a:r>
              <a:rPr lang="sv-FI" dirty="0"/>
              <a:t>Dia/Bild 24 Green deal </a:t>
            </a:r>
            <a:r>
              <a:rPr lang="sv-FI" dirty="0" err="1"/>
              <a:t>aikajana</a:t>
            </a:r>
            <a:r>
              <a:rPr lang="sv-FI" dirty="0"/>
              <a:t> / tidslinje </a:t>
            </a:r>
          </a:p>
          <a:p>
            <a:endParaRPr lang="sv-FI" dirty="0"/>
          </a:p>
          <a:p>
            <a:endParaRPr lang="sv-FI" dirty="0"/>
          </a:p>
          <a:p>
            <a:endParaRPr lang="sv-FI" dirty="0"/>
          </a:p>
          <a:p>
            <a:endParaRPr lang="sv-FI" dirty="0"/>
          </a:p>
          <a:p>
            <a:endParaRPr lang="sv-FI" dirty="0"/>
          </a:p>
          <a:p>
            <a:endParaRPr lang="sv-FI" dirty="0"/>
          </a:p>
          <a:p>
            <a:endParaRPr lang="sv-FI" dirty="0"/>
          </a:p>
          <a:p>
            <a:endParaRPr lang="sv-FI" dirty="0"/>
          </a:p>
        </p:txBody>
      </p:sp>
    </p:spTree>
    <p:extLst>
      <p:ext uri="{BB962C8B-B14F-4D97-AF65-F5344CB8AC3E}">
        <p14:creationId xmlns:p14="http://schemas.microsoft.com/office/powerpoint/2010/main" val="2710448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B26775-BDB3-440F-8A05-0F15ECFE3C77}"/>
              </a:ext>
            </a:extLst>
          </p:cNvPr>
          <p:cNvSpPr>
            <a:spLocks noGrp="1"/>
          </p:cNvSpPr>
          <p:nvPr>
            <p:ph type="title"/>
          </p:nvPr>
        </p:nvSpPr>
        <p:spPr/>
        <p:txBody>
          <a:bodyPr/>
          <a:lstStyle/>
          <a:p>
            <a:r>
              <a:rPr lang="sv-FI" dirty="0"/>
              <a:t>Green </a:t>
            </a:r>
            <a:r>
              <a:rPr lang="sv-FI" dirty="0" err="1"/>
              <a:t>Comp</a:t>
            </a:r>
            <a:endParaRPr lang="sv-FI" dirty="0"/>
          </a:p>
        </p:txBody>
      </p:sp>
      <p:sp>
        <p:nvSpPr>
          <p:cNvPr id="3" name="Platshållare för innehåll 2">
            <a:extLst>
              <a:ext uri="{FF2B5EF4-FFF2-40B4-BE49-F238E27FC236}">
                <a16:creationId xmlns:a16="http://schemas.microsoft.com/office/drawing/2014/main" id="{CFE18480-2F73-4293-8F27-24EC2C036590}"/>
              </a:ext>
            </a:extLst>
          </p:cNvPr>
          <p:cNvSpPr>
            <a:spLocks noGrp="1"/>
          </p:cNvSpPr>
          <p:nvPr>
            <p:ph idx="1"/>
          </p:nvPr>
        </p:nvSpPr>
        <p:spPr>
          <a:xfrm>
            <a:off x="1066800" y="1805940"/>
            <a:ext cx="10058400" cy="4229100"/>
          </a:xfrm>
        </p:spPr>
        <p:txBody>
          <a:bodyPr>
            <a:normAutofit fontScale="77500" lnSpcReduction="20000"/>
          </a:bodyPr>
          <a:lstStyle/>
          <a:p>
            <a:r>
              <a:rPr lang="sv-FI" dirty="0"/>
              <a:t>Människor behöver förbättra och utveckla den kunskap och de färdigheter och attityder som krävs för att leva, arbeta och agera på ett hållbart sätt. </a:t>
            </a:r>
            <a:r>
              <a:rPr lang="sv-FI" dirty="0" err="1"/>
              <a:t>GreenComp</a:t>
            </a:r>
            <a:r>
              <a:rPr lang="sv-FI" dirty="0"/>
              <a:t> är ett svar på detta växande behov. </a:t>
            </a:r>
          </a:p>
          <a:p>
            <a:r>
              <a:rPr lang="sv-FI" dirty="0" err="1"/>
              <a:t>GreenComp</a:t>
            </a:r>
            <a:r>
              <a:rPr lang="sv-FI" dirty="0"/>
              <a:t> är en referensram för hållbarhetskompetens. Den utgör en gemensam grund för de lärande och en källa till vägledning för lärare, samtidigt som den bidrar med en konsensusbaserad definition av vad hållbarhet som kompetens innebär. </a:t>
            </a:r>
          </a:p>
          <a:p>
            <a:r>
              <a:rPr lang="sv-FI" dirty="0"/>
              <a:t>Den är utformad för att stödja utbildningsprogram för livslångt lärande. Den riktar sig till alla lärande, oavsett ålder och utbildningsnivå och är avsedd för alla lärandesituationer – formella, icke-formella och </a:t>
            </a:r>
            <a:r>
              <a:rPr lang="sv-FI" dirty="0" err="1"/>
              <a:t>informellai</a:t>
            </a:r>
            <a:r>
              <a:rPr lang="sv-FI" dirty="0"/>
              <a:t> . Hållbarhetskompetenser kan bidra till utvecklandet av ett systeminriktat och kritiskt tänkande och hjälpa den lärande att stärka sin handlingsförmåga, samtidigt som en kunskapsbas tar form för alla som bryr sig om vår planets tillstånd, nu och i framtiden. </a:t>
            </a:r>
          </a:p>
          <a:p>
            <a:r>
              <a:rPr lang="sv-FI" dirty="0"/>
              <a:t>Syftet med </a:t>
            </a:r>
            <a:r>
              <a:rPr lang="sv-FI" dirty="0" err="1"/>
              <a:t>GreenComp</a:t>
            </a:r>
            <a:r>
              <a:rPr lang="sv-FI" dirty="0"/>
              <a:t> är att främja ett hållbart tänkesätt genom att hjälpa användarna att utveckla de kunskaper, färdigheter och attityder som krävs för att tänka, planera och agera med empati, ansvar och omsorg om vår planet.</a:t>
            </a:r>
          </a:p>
          <a:p>
            <a:r>
              <a:rPr lang="sv-FI" dirty="0" err="1"/>
              <a:t>GreenComp</a:t>
            </a:r>
            <a:r>
              <a:rPr lang="sv-FI" dirty="0"/>
              <a:t> erbjuder en allmän </a:t>
            </a:r>
            <a:r>
              <a:rPr lang="sv-FI" dirty="0" err="1"/>
              <a:t>referensmodell</a:t>
            </a:r>
            <a:r>
              <a:rPr lang="sv-FI" dirty="0"/>
              <a:t> som alla som arbetar med livslångt lärande kan använda för att utforma utbildningsmöjligheter för hållbarhetskompetens och för att bedöma framsteg när det gäller att stödja hållbarhetsutbildning. </a:t>
            </a:r>
          </a:p>
          <a:p>
            <a:r>
              <a:rPr lang="fi-FI" dirty="0" err="1"/>
              <a:t>GreenComp</a:t>
            </a:r>
            <a:r>
              <a:rPr lang="fi-FI" dirty="0"/>
              <a:t> </a:t>
            </a:r>
            <a:r>
              <a:rPr lang="fi-FI" dirty="0" err="1"/>
              <a:t>har</a:t>
            </a:r>
            <a:r>
              <a:rPr lang="fi-FI" dirty="0"/>
              <a:t> </a:t>
            </a:r>
            <a:r>
              <a:rPr lang="fi-FI" dirty="0" err="1"/>
              <a:t>översatts</a:t>
            </a:r>
            <a:r>
              <a:rPr lang="fi-FI" dirty="0"/>
              <a:t> </a:t>
            </a:r>
            <a:r>
              <a:rPr lang="fi-FI" dirty="0" err="1"/>
              <a:t>till</a:t>
            </a:r>
            <a:r>
              <a:rPr lang="fi-FI" dirty="0"/>
              <a:t> alla </a:t>
            </a:r>
            <a:r>
              <a:rPr lang="fi-FI" dirty="0" err="1"/>
              <a:t>EU:s</a:t>
            </a:r>
            <a:r>
              <a:rPr lang="fi-FI" dirty="0"/>
              <a:t> </a:t>
            </a:r>
            <a:r>
              <a:rPr lang="fi-FI" dirty="0" err="1"/>
              <a:t>officiel</a:t>
            </a:r>
            <a:r>
              <a:rPr lang="fi-FI" dirty="0"/>
              <a:t> </a:t>
            </a:r>
            <a:r>
              <a:rPr lang="fi-FI" dirty="0" err="1"/>
              <a:t>språk</a:t>
            </a:r>
            <a:r>
              <a:rPr lang="fi-FI" dirty="0"/>
              <a:t>. </a:t>
            </a:r>
          </a:p>
          <a:p>
            <a:r>
              <a:rPr lang="fi-FI" dirty="0" err="1"/>
              <a:t>Källa</a:t>
            </a:r>
            <a:r>
              <a:rPr lang="fi-FI" dirty="0"/>
              <a:t>, </a:t>
            </a:r>
            <a:r>
              <a:rPr lang="fi-FI" dirty="0" err="1"/>
              <a:t>GreenComp</a:t>
            </a:r>
            <a:r>
              <a:rPr lang="fi-FI" dirty="0"/>
              <a:t> (</a:t>
            </a:r>
            <a:r>
              <a:rPr lang="fi-FI" dirty="0" err="1"/>
              <a:t>här</a:t>
            </a:r>
            <a:r>
              <a:rPr lang="fi-FI" dirty="0"/>
              <a:t> </a:t>
            </a:r>
            <a:r>
              <a:rPr lang="fi-FI" dirty="0" err="1"/>
              <a:t>kan</a:t>
            </a:r>
            <a:r>
              <a:rPr lang="fi-FI" dirty="0"/>
              <a:t> </a:t>
            </a:r>
            <a:r>
              <a:rPr lang="fi-FI" dirty="0" err="1"/>
              <a:t>man</a:t>
            </a:r>
            <a:r>
              <a:rPr lang="fi-FI" dirty="0"/>
              <a:t> </a:t>
            </a:r>
            <a:r>
              <a:rPr lang="fi-FI" dirty="0" err="1"/>
              <a:t>ladda</a:t>
            </a:r>
            <a:r>
              <a:rPr lang="fi-FI" dirty="0"/>
              <a:t> </a:t>
            </a:r>
            <a:r>
              <a:rPr lang="fi-FI" dirty="0" err="1"/>
              <a:t>svenska</a:t>
            </a:r>
            <a:r>
              <a:rPr lang="fi-FI" dirty="0"/>
              <a:t> Green </a:t>
            </a:r>
            <a:r>
              <a:rPr lang="fi-FI" dirty="0" err="1"/>
              <a:t>Comp</a:t>
            </a:r>
            <a:r>
              <a:rPr lang="fi-FI" dirty="0"/>
              <a:t> </a:t>
            </a:r>
            <a:r>
              <a:rPr lang="fi-FI" dirty="0" err="1"/>
              <a:t>till</a:t>
            </a:r>
            <a:r>
              <a:rPr lang="fi-FI" dirty="0"/>
              <a:t> </a:t>
            </a:r>
            <a:r>
              <a:rPr lang="fi-FI" dirty="0" err="1"/>
              <a:t>eget</a:t>
            </a:r>
            <a:r>
              <a:rPr lang="fi-FI" dirty="0"/>
              <a:t> </a:t>
            </a:r>
            <a:r>
              <a:rPr lang="fi-FI" dirty="0" err="1"/>
              <a:t>dator</a:t>
            </a:r>
            <a:r>
              <a:rPr lang="fi-FI" dirty="0"/>
              <a:t>): </a:t>
            </a:r>
            <a:r>
              <a:rPr lang="fi-FI" dirty="0">
                <a:hlinkClick r:id="rId2"/>
              </a:rPr>
              <a:t>https://publications.jrc.ec.europa.eu/repository/handle/JRC128040</a:t>
            </a:r>
            <a:endParaRPr lang="fi-FI" dirty="0"/>
          </a:p>
        </p:txBody>
      </p:sp>
    </p:spTree>
    <p:extLst>
      <p:ext uri="{BB962C8B-B14F-4D97-AF65-F5344CB8AC3E}">
        <p14:creationId xmlns:p14="http://schemas.microsoft.com/office/powerpoint/2010/main" val="2257430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C34AB7-0355-4679-9100-454D57E367A6}"/>
              </a:ext>
            </a:extLst>
          </p:cNvPr>
          <p:cNvSpPr>
            <a:spLocks noGrp="1"/>
          </p:cNvSpPr>
          <p:nvPr>
            <p:ph type="title"/>
          </p:nvPr>
        </p:nvSpPr>
        <p:spPr/>
        <p:txBody>
          <a:bodyPr>
            <a:normAutofit/>
          </a:bodyPr>
          <a:lstStyle/>
          <a:p>
            <a:r>
              <a:rPr lang="sv-FI" dirty="0" err="1"/>
              <a:t>Ympäristöministeriö</a:t>
            </a:r>
            <a:r>
              <a:rPr lang="sv-FI" dirty="0"/>
              <a:t> </a:t>
            </a:r>
          </a:p>
        </p:txBody>
      </p:sp>
      <p:sp>
        <p:nvSpPr>
          <p:cNvPr id="3" name="Platshållare för innehåll 2">
            <a:extLst>
              <a:ext uri="{FF2B5EF4-FFF2-40B4-BE49-F238E27FC236}">
                <a16:creationId xmlns:a16="http://schemas.microsoft.com/office/drawing/2014/main" id="{C1A6C33C-A0AD-4626-A508-97D8DBED36DB}"/>
              </a:ext>
            </a:extLst>
          </p:cNvPr>
          <p:cNvSpPr>
            <a:spLocks noGrp="1"/>
          </p:cNvSpPr>
          <p:nvPr>
            <p:ph idx="1"/>
          </p:nvPr>
        </p:nvSpPr>
        <p:spPr>
          <a:xfrm>
            <a:off x="1066800" y="2332139"/>
            <a:ext cx="10058400" cy="3883267"/>
          </a:xfrm>
        </p:spPr>
        <p:txBody>
          <a:bodyPr>
            <a:normAutofit/>
          </a:bodyPr>
          <a:lstStyle/>
          <a:p>
            <a:pPr marL="0" indent="0">
              <a:buNone/>
            </a:pPr>
            <a:r>
              <a:rPr lang="fi-FI" dirty="0"/>
              <a:t>Ympäristöministeriön tavoitteena on tehdä kiertotaloudesta talouden uusi perusta, jossa tuotanto ja kulutus mahtuvat maapallon kantokyvyn rajoihin. Kiertotalous tarjoaa ratkaisuja hillitä ilmastonmuutosta ja pysäyttää luonnon monimuotoisuuden köyhtyminen. Kiertotaloudessa luonnonvaroja käytetään kestävämmin ja ne pysyvät kierrossa pitempään ja turvallisesti.</a:t>
            </a:r>
          </a:p>
          <a:p>
            <a:pPr marL="0" indent="0">
              <a:buNone/>
            </a:pPr>
            <a:endParaRPr lang="fi-FI" dirty="0"/>
          </a:p>
          <a:p>
            <a:pPr marL="0" indent="0">
              <a:buNone/>
            </a:pPr>
            <a:r>
              <a:rPr lang="fi-FI" dirty="0"/>
              <a:t>Ympäristöministeriössä kiertotalouteen liittyvää työtä tehdään rakennetun ympäristön osastolla, ympäristönsuojeluosastolla ja luontoympäristöosastolla.</a:t>
            </a:r>
          </a:p>
          <a:p>
            <a:pPr marL="0" indent="0">
              <a:buNone/>
            </a:pPr>
            <a:endParaRPr lang="fi-FI" dirty="0"/>
          </a:p>
          <a:p>
            <a:pPr marL="0" indent="0">
              <a:buNone/>
            </a:pPr>
            <a:r>
              <a:rPr lang="sv-FI" dirty="0" err="1"/>
              <a:t>Kiertotalous</a:t>
            </a:r>
            <a:r>
              <a:rPr lang="sv-FI" dirty="0"/>
              <a:t>, </a:t>
            </a:r>
            <a:r>
              <a:rPr lang="sv-FI" dirty="0" err="1"/>
              <a:t>lähde</a:t>
            </a:r>
            <a:r>
              <a:rPr lang="sv-FI" dirty="0"/>
              <a:t>: </a:t>
            </a:r>
            <a:r>
              <a:rPr lang="sv-FI" dirty="0">
                <a:hlinkClick r:id="rId2"/>
              </a:rPr>
              <a:t>https://ym.fi/kiertotalous</a:t>
            </a:r>
            <a:endParaRPr lang="sv-FI" dirty="0"/>
          </a:p>
        </p:txBody>
      </p:sp>
    </p:spTree>
    <p:extLst>
      <p:ext uri="{BB962C8B-B14F-4D97-AF65-F5344CB8AC3E}">
        <p14:creationId xmlns:p14="http://schemas.microsoft.com/office/powerpoint/2010/main" val="154933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C34AB7-0355-4679-9100-454D57E367A6}"/>
              </a:ext>
            </a:extLst>
          </p:cNvPr>
          <p:cNvSpPr>
            <a:spLocks noGrp="1"/>
          </p:cNvSpPr>
          <p:nvPr>
            <p:ph type="title"/>
          </p:nvPr>
        </p:nvSpPr>
        <p:spPr/>
        <p:txBody>
          <a:bodyPr>
            <a:normAutofit/>
          </a:bodyPr>
          <a:lstStyle/>
          <a:p>
            <a:r>
              <a:rPr lang="sv-FI" dirty="0" err="1"/>
              <a:t>Ympäristöministeriö</a:t>
            </a:r>
            <a:r>
              <a:rPr lang="sv-FI" dirty="0"/>
              <a:t> </a:t>
            </a:r>
          </a:p>
        </p:txBody>
      </p:sp>
      <p:sp>
        <p:nvSpPr>
          <p:cNvPr id="3" name="Platshållare för innehåll 2">
            <a:extLst>
              <a:ext uri="{FF2B5EF4-FFF2-40B4-BE49-F238E27FC236}">
                <a16:creationId xmlns:a16="http://schemas.microsoft.com/office/drawing/2014/main" id="{C1A6C33C-A0AD-4626-A508-97D8DBED36DB}"/>
              </a:ext>
            </a:extLst>
          </p:cNvPr>
          <p:cNvSpPr>
            <a:spLocks noGrp="1"/>
          </p:cNvSpPr>
          <p:nvPr>
            <p:ph idx="1"/>
          </p:nvPr>
        </p:nvSpPr>
        <p:spPr>
          <a:xfrm>
            <a:off x="1066800" y="2332139"/>
            <a:ext cx="10058400" cy="3883267"/>
          </a:xfrm>
        </p:spPr>
        <p:txBody>
          <a:bodyPr>
            <a:normAutofit/>
          </a:bodyPr>
          <a:lstStyle/>
          <a:p>
            <a:pPr marL="0" indent="0">
              <a:buNone/>
            </a:pPr>
            <a:r>
              <a:rPr lang="fi-FI" b="1" dirty="0"/>
              <a:t>Mitä on vihreä siirtymä?</a:t>
            </a:r>
          </a:p>
          <a:p>
            <a:pPr marL="0" indent="0">
              <a:buNone/>
            </a:pPr>
            <a:r>
              <a:rPr lang="fi-FI" dirty="0"/>
              <a:t>Vihreällä siirtymällä tarkoitetaan muutosta kohti ekologisesti kestävää taloutta ja kasvua, joka ei perustu luonnonvarojen ylikulutukseen ja fossiilisiin polttoaineisiin. Kestävä talous nojaa vähähiilisiin sekä kiertotaloutta ja luonnon monimuotoisuutta edistäviin ratkaisuihin.</a:t>
            </a:r>
          </a:p>
          <a:p>
            <a:pPr marL="0" indent="0">
              <a:buNone/>
            </a:pPr>
            <a:r>
              <a:rPr lang="fi-FI" dirty="0"/>
              <a:t>Yrityksissä, teollisuudessa tai vaikkapa kunnassa vihreä siirtymä voi tarkoittaa esimerkiksi investointeja puhtaaseen energiantuotantoon, kiertotalousratkaisuihin ja vetyteknologiaan, ja erilaisten uusien palveluiden ja toimintamallien käyttöönottoa. Eri toimialojen laatimat vähähiilitiekartat ja kestävyysstrategiat ovat tärkeä osa kokonaisuutta.</a:t>
            </a:r>
          </a:p>
          <a:p>
            <a:pPr marL="0" indent="0">
              <a:buNone/>
            </a:pPr>
            <a:r>
              <a:rPr lang="sv-FI" dirty="0" err="1"/>
              <a:t>Lisää</a:t>
            </a:r>
            <a:r>
              <a:rPr lang="sv-FI" dirty="0"/>
              <a:t> </a:t>
            </a:r>
            <a:r>
              <a:rPr lang="sv-FI" dirty="0" err="1"/>
              <a:t>tietoa</a:t>
            </a:r>
            <a:r>
              <a:rPr lang="sv-FI" dirty="0"/>
              <a:t> </a:t>
            </a:r>
            <a:r>
              <a:rPr lang="sv-FI" dirty="0" err="1"/>
              <a:t>aiheesta</a:t>
            </a:r>
            <a:r>
              <a:rPr lang="sv-FI" dirty="0"/>
              <a:t>, </a:t>
            </a:r>
            <a:r>
              <a:rPr lang="sv-FI" dirty="0" err="1"/>
              <a:t>lähde</a:t>
            </a:r>
            <a:r>
              <a:rPr lang="sv-FI" dirty="0"/>
              <a:t>: </a:t>
            </a:r>
            <a:r>
              <a:rPr lang="sv-FI" dirty="0">
                <a:hlinkClick r:id="rId2"/>
              </a:rPr>
              <a:t>https://ym.fi/mita-on-vihrea-siirtyma</a:t>
            </a:r>
            <a:endParaRPr lang="sv-FI" dirty="0"/>
          </a:p>
        </p:txBody>
      </p:sp>
    </p:spTree>
    <p:extLst>
      <p:ext uri="{BB962C8B-B14F-4D97-AF65-F5344CB8AC3E}">
        <p14:creationId xmlns:p14="http://schemas.microsoft.com/office/powerpoint/2010/main" val="3254270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F6D2ED-5F5D-40D6-9F5A-2E76DF0FDC78}"/>
              </a:ext>
            </a:extLst>
          </p:cNvPr>
          <p:cNvSpPr>
            <a:spLocks noGrp="1"/>
          </p:cNvSpPr>
          <p:nvPr>
            <p:ph type="title"/>
          </p:nvPr>
        </p:nvSpPr>
        <p:spPr/>
        <p:txBody>
          <a:bodyPr/>
          <a:lstStyle/>
          <a:p>
            <a:r>
              <a:rPr lang="sv-FI" dirty="0"/>
              <a:t>Miljöministeriet</a:t>
            </a:r>
          </a:p>
        </p:txBody>
      </p:sp>
      <p:sp>
        <p:nvSpPr>
          <p:cNvPr id="3" name="Platshållare för innehåll 2">
            <a:extLst>
              <a:ext uri="{FF2B5EF4-FFF2-40B4-BE49-F238E27FC236}">
                <a16:creationId xmlns:a16="http://schemas.microsoft.com/office/drawing/2014/main" id="{BC483495-D096-47B8-BE7F-50F72493CD8B}"/>
              </a:ext>
            </a:extLst>
          </p:cNvPr>
          <p:cNvSpPr>
            <a:spLocks noGrp="1"/>
          </p:cNvSpPr>
          <p:nvPr>
            <p:ph idx="1"/>
          </p:nvPr>
        </p:nvSpPr>
        <p:spPr/>
        <p:txBody>
          <a:bodyPr/>
          <a:lstStyle/>
          <a:p>
            <a:pPr marL="0" indent="0">
              <a:buNone/>
            </a:pPr>
            <a:r>
              <a:rPr lang="sv-FI" dirty="0"/>
              <a:t>Miljöministeriet har som mål att cirkulär ekonomi ska utgöra den nya grunden för ekonomin, vilket innebär att produktionen och konsumtionen ska hålla sig inom gränserna för jordens bärkraft. Den cirkulära ekonomin erbjuder lösningar på hur klimatförändringen kan begränsas och förlusten av biologisk mångfald stoppas. I en cirkulär ekonomi används naturresurserna på ett hållbarare och säkrare sätt och stannar kvar i kretsloppet en längre tid.</a:t>
            </a:r>
          </a:p>
          <a:p>
            <a:pPr marL="0" indent="0">
              <a:buNone/>
            </a:pPr>
            <a:endParaRPr lang="sv-FI" dirty="0"/>
          </a:p>
          <a:p>
            <a:pPr marL="0" indent="0">
              <a:buNone/>
            </a:pPr>
            <a:r>
              <a:rPr lang="sv-FI" dirty="0"/>
              <a:t>Vid miljöministeriet arbetar avdelningen för den byggda miljön, miljövårdsavdelningen och naturmiljöavdelningen med frågor som rör cirkulär ekonomi.</a:t>
            </a:r>
          </a:p>
          <a:p>
            <a:pPr marL="0" indent="0">
              <a:buNone/>
            </a:pPr>
            <a:endParaRPr lang="sv-FI" dirty="0"/>
          </a:p>
          <a:p>
            <a:pPr marL="0" indent="0">
              <a:buNone/>
            </a:pPr>
            <a:r>
              <a:rPr lang="sv-FI" dirty="0"/>
              <a:t>Cirkulär ekonomi, källa: </a:t>
            </a:r>
            <a:r>
              <a:rPr lang="sv-FI" dirty="0">
                <a:hlinkClick r:id="rId2"/>
              </a:rPr>
              <a:t>https://ym.fi/sv/cirkular-ekonomi</a:t>
            </a:r>
            <a:endParaRPr lang="sv-FI" dirty="0"/>
          </a:p>
          <a:p>
            <a:endParaRPr lang="sv-FI" dirty="0"/>
          </a:p>
        </p:txBody>
      </p:sp>
    </p:spTree>
    <p:extLst>
      <p:ext uri="{BB962C8B-B14F-4D97-AF65-F5344CB8AC3E}">
        <p14:creationId xmlns:p14="http://schemas.microsoft.com/office/powerpoint/2010/main" val="2826112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F6D2ED-5F5D-40D6-9F5A-2E76DF0FDC78}"/>
              </a:ext>
            </a:extLst>
          </p:cNvPr>
          <p:cNvSpPr>
            <a:spLocks noGrp="1"/>
          </p:cNvSpPr>
          <p:nvPr>
            <p:ph type="title"/>
          </p:nvPr>
        </p:nvSpPr>
        <p:spPr/>
        <p:txBody>
          <a:bodyPr/>
          <a:lstStyle/>
          <a:p>
            <a:r>
              <a:rPr lang="sv-FI" dirty="0"/>
              <a:t>Miljöministeriet</a:t>
            </a:r>
          </a:p>
        </p:txBody>
      </p:sp>
      <p:sp>
        <p:nvSpPr>
          <p:cNvPr id="3" name="Platshållare för innehåll 2">
            <a:extLst>
              <a:ext uri="{FF2B5EF4-FFF2-40B4-BE49-F238E27FC236}">
                <a16:creationId xmlns:a16="http://schemas.microsoft.com/office/drawing/2014/main" id="{BC483495-D096-47B8-BE7F-50F72493CD8B}"/>
              </a:ext>
            </a:extLst>
          </p:cNvPr>
          <p:cNvSpPr>
            <a:spLocks noGrp="1"/>
          </p:cNvSpPr>
          <p:nvPr>
            <p:ph idx="1"/>
          </p:nvPr>
        </p:nvSpPr>
        <p:spPr/>
        <p:txBody>
          <a:bodyPr/>
          <a:lstStyle/>
          <a:p>
            <a:pPr marL="0" indent="0">
              <a:buNone/>
            </a:pPr>
            <a:r>
              <a:rPr lang="sv-FI" b="1" dirty="0"/>
              <a:t>Vad är den gröna omställningen?</a:t>
            </a:r>
          </a:p>
          <a:p>
            <a:pPr marL="0" indent="0">
              <a:buNone/>
            </a:pPr>
            <a:r>
              <a:rPr lang="sv-FI" dirty="0"/>
              <a:t>Med grön omställning avses en övergång till en ekologiskt hållbar ekonomi och tillväxt som inte bygger på överkonsumtion av naturresurser och fossila bränslen. En hållbar ekonomi bygger på koldioxidsnåla lösningar och lösningar som främjar cirkulär ekonomi och biologisk mångfald.</a:t>
            </a:r>
          </a:p>
          <a:p>
            <a:pPr marL="0" indent="0">
              <a:buNone/>
            </a:pPr>
            <a:br>
              <a:rPr lang="sv-FI" dirty="0"/>
            </a:br>
            <a:r>
              <a:rPr lang="sv-FI" dirty="0"/>
              <a:t>I företag, inom industrin eller till exempel i kommuner kan den gröna omställningen betyda till exempel investeringar i ren energiproduktion, lösningar för cirkulär ekonomi och väteteknologi, och införande av olika nya tjänster och verksamhetsmodeller. Sektorspecifika färdplaner för ett koldioxidsnålt samhälle och hållbarhetsstrategier är en väsentlig del av helheten.</a:t>
            </a:r>
          </a:p>
          <a:p>
            <a:r>
              <a:rPr lang="sv-FI" dirty="0"/>
              <a:t>Mera information om detta, källa: </a:t>
            </a:r>
            <a:r>
              <a:rPr lang="sv-FI" dirty="0">
                <a:hlinkClick r:id="rId2"/>
              </a:rPr>
              <a:t>https://ym.fi/sv/vad-ar-den-grona-omstallningen</a:t>
            </a:r>
            <a:endParaRPr lang="sv-FI" dirty="0"/>
          </a:p>
        </p:txBody>
      </p:sp>
    </p:spTree>
    <p:extLst>
      <p:ext uri="{BB962C8B-B14F-4D97-AF65-F5344CB8AC3E}">
        <p14:creationId xmlns:p14="http://schemas.microsoft.com/office/powerpoint/2010/main" val="4159268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DBCFEC-9FD0-4E42-BD24-C3E0E283281E}"/>
              </a:ext>
            </a:extLst>
          </p:cNvPr>
          <p:cNvSpPr>
            <a:spLocks noGrp="1"/>
          </p:cNvSpPr>
          <p:nvPr>
            <p:ph type="title"/>
          </p:nvPr>
        </p:nvSpPr>
        <p:spPr/>
        <p:txBody>
          <a:bodyPr/>
          <a:lstStyle/>
          <a:p>
            <a:r>
              <a:rPr lang="sv-FI" dirty="0"/>
              <a:t>WWF</a:t>
            </a:r>
          </a:p>
        </p:txBody>
      </p:sp>
      <p:pic>
        <p:nvPicPr>
          <p:cNvPr id="4" name="Platshållare för innehåll 3">
            <a:extLst>
              <a:ext uri="{FF2B5EF4-FFF2-40B4-BE49-F238E27FC236}">
                <a16:creationId xmlns:a16="http://schemas.microsoft.com/office/drawing/2014/main" id="{C6653CD9-AB74-4C20-A822-5AC6FAFB45FD}"/>
              </a:ext>
            </a:extLst>
          </p:cNvPr>
          <p:cNvPicPr>
            <a:picLocks noGrp="1" noChangeAspect="1"/>
          </p:cNvPicPr>
          <p:nvPr>
            <p:ph idx="1"/>
          </p:nvPr>
        </p:nvPicPr>
        <p:blipFill>
          <a:blip r:embed="rId2"/>
          <a:stretch>
            <a:fillRect/>
          </a:stretch>
        </p:blipFill>
        <p:spPr>
          <a:xfrm>
            <a:off x="3590488" y="1145404"/>
            <a:ext cx="7633982" cy="4284686"/>
          </a:xfrm>
          <a:prstGeom prst="rect">
            <a:avLst/>
          </a:prstGeom>
        </p:spPr>
      </p:pic>
      <p:sp>
        <p:nvSpPr>
          <p:cNvPr id="5" name="textruta 4">
            <a:hlinkClick r:id="rId3"/>
            <a:extLst>
              <a:ext uri="{FF2B5EF4-FFF2-40B4-BE49-F238E27FC236}">
                <a16:creationId xmlns:a16="http://schemas.microsoft.com/office/drawing/2014/main" id="{92E8D331-F613-4C36-9F21-210491E90438}"/>
              </a:ext>
            </a:extLst>
          </p:cNvPr>
          <p:cNvSpPr txBox="1"/>
          <p:nvPr/>
        </p:nvSpPr>
        <p:spPr>
          <a:xfrm>
            <a:off x="673497" y="5558247"/>
            <a:ext cx="10274136" cy="1200329"/>
          </a:xfrm>
          <a:prstGeom prst="rect">
            <a:avLst/>
          </a:prstGeom>
          <a:noFill/>
        </p:spPr>
        <p:txBody>
          <a:bodyPr wrap="square" rtlCol="0">
            <a:spAutoFit/>
          </a:bodyPr>
          <a:lstStyle/>
          <a:p>
            <a:r>
              <a:rPr lang="sv-FI" dirty="0" err="1"/>
              <a:t>Lähde</a:t>
            </a:r>
            <a:r>
              <a:rPr lang="sv-FI" dirty="0"/>
              <a:t>: </a:t>
            </a:r>
            <a:r>
              <a:rPr lang="sv-FI" dirty="0">
                <a:hlinkClick r:id="rId3"/>
              </a:rPr>
              <a:t>https://wwf.fi/uhat/ilmastonmuutos/</a:t>
            </a:r>
            <a:r>
              <a:rPr lang="sv-FI" dirty="0"/>
              <a:t> </a:t>
            </a:r>
          </a:p>
          <a:p>
            <a:endParaRPr lang="sv-FI" dirty="0"/>
          </a:p>
          <a:p>
            <a:r>
              <a:rPr lang="sv-FI" dirty="0" err="1"/>
              <a:t>Opetusmateriaalia</a:t>
            </a:r>
            <a:r>
              <a:rPr lang="sv-FI" dirty="0"/>
              <a:t> (</a:t>
            </a:r>
            <a:r>
              <a:rPr lang="sv-FI" dirty="0" err="1"/>
              <a:t>sve</a:t>
            </a:r>
            <a:r>
              <a:rPr lang="sv-FI" dirty="0"/>
              <a:t>): </a:t>
            </a:r>
            <a:r>
              <a:rPr lang="sv-FI" dirty="0">
                <a:hlinkClick r:id="rId4"/>
              </a:rPr>
              <a:t>https://wwf.fi/opettajille/opetusmateriaalit/?language=ruotsi</a:t>
            </a:r>
            <a:r>
              <a:rPr lang="sv-FI" dirty="0"/>
              <a:t> </a:t>
            </a:r>
          </a:p>
          <a:p>
            <a:endParaRPr lang="sv-FI" dirty="0"/>
          </a:p>
        </p:txBody>
      </p:sp>
    </p:spTree>
    <p:extLst>
      <p:ext uri="{BB962C8B-B14F-4D97-AF65-F5344CB8AC3E}">
        <p14:creationId xmlns:p14="http://schemas.microsoft.com/office/powerpoint/2010/main" val="1991187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2A7E20-5DE6-4DF2-9BDF-3E57FE9E07CD}"/>
              </a:ext>
            </a:extLst>
          </p:cNvPr>
          <p:cNvSpPr>
            <a:spLocks noGrp="1"/>
          </p:cNvSpPr>
          <p:nvPr>
            <p:ph type="title"/>
          </p:nvPr>
        </p:nvSpPr>
        <p:spPr/>
        <p:txBody>
          <a:bodyPr>
            <a:normAutofit fontScale="90000"/>
          </a:bodyPr>
          <a:lstStyle/>
          <a:p>
            <a:r>
              <a:rPr lang="sv-FI" dirty="0" err="1"/>
              <a:t>Aluehallintavirasto</a:t>
            </a:r>
            <a:r>
              <a:rPr lang="sv-FI" dirty="0"/>
              <a:t>/</a:t>
            </a:r>
            <a:r>
              <a:rPr lang="sv-FI" dirty="0" err="1"/>
              <a:t>henkilöasiakas</a:t>
            </a:r>
            <a:endParaRPr lang="sv-FI" dirty="0"/>
          </a:p>
        </p:txBody>
      </p:sp>
      <p:sp>
        <p:nvSpPr>
          <p:cNvPr id="3" name="Platshållare för innehåll 2">
            <a:extLst>
              <a:ext uri="{FF2B5EF4-FFF2-40B4-BE49-F238E27FC236}">
                <a16:creationId xmlns:a16="http://schemas.microsoft.com/office/drawing/2014/main" id="{B08F533B-E8B7-455A-9EBB-11EB17C62188}"/>
              </a:ext>
            </a:extLst>
          </p:cNvPr>
          <p:cNvSpPr>
            <a:spLocks noGrp="1"/>
          </p:cNvSpPr>
          <p:nvPr>
            <p:ph idx="1"/>
          </p:nvPr>
        </p:nvSpPr>
        <p:spPr>
          <a:xfrm>
            <a:off x="1066800" y="1887523"/>
            <a:ext cx="10058400" cy="4147517"/>
          </a:xfrm>
        </p:spPr>
        <p:txBody>
          <a:bodyPr>
            <a:normAutofit lnSpcReduction="10000"/>
          </a:bodyPr>
          <a:lstStyle/>
          <a:p>
            <a:pPr marL="0" indent="0">
              <a:buNone/>
            </a:pPr>
            <a:r>
              <a:rPr lang="sv-FI" b="1" dirty="0" err="1"/>
              <a:t>Vihreän</a:t>
            </a:r>
            <a:r>
              <a:rPr lang="sv-FI" b="1" dirty="0"/>
              <a:t> </a:t>
            </a:r>
            <a:r>
              <a:rPr lang="sv-FI" b="1" dirty="0" err="1"/>
              <a:t>siirtymän</a:t>
            </a:r>
            <a:r>
              <a:rPr lang="sv-FI" b="1" dirty="0"/>
              <a:t> </a:t>
            </a:r>
            <a:r>
              <a:rPr lang="sv-FI" b="1" dirty="0" err="1"/>
              <a:t>hankkeet</a:t>
            </a:r>
            <a:r>
              <a:rPr lang="sv-FI" b="1" dirty="0"/>
              <a:t> 2023–2026</a:t>
            </a:r>
          </a:p>
          <a:p>
            <a:pPr marL="0" indent="0">
              <a:buNone/>
            </a:pPr>
            <a:r>
              <a:rPr lang="fi-FI" dirty="0"/>
              <a:t>Millaiset hakemukset voivat saada etusijan?</a:t>
            </a:r>
          </a:p>
          <a:p>
            <a:pPr marL="0" indent="0">
              <a:buNone/>
            </a:pPr>
            <a:r>
              <a:rPr lang="fi-FI" dirty="0"/>
              <a:t>Etusijan saavat hakemukset, jotka koskevat</a:t>
            </a:r>
          </a:p>
          <a:p>
            <a:pPr lvl="1"/>
            <a:r>
              <a:rPr lang="fi-FI" dirty="0"/>
              <a:t>energiantuotantolaitoksia, jotka tuottavat energiaa uusiutuvalla energialla, sekä merituulivoimaloita ja niihin liittyviä vesitaloushankkeita</a:t>
            </a:r>
          </a:p>
          <a:p>
            <a:pPr lvl="1"/>
            <a:r>
              <a:rPr lang="fi-FI" dirty="0"/>
              <a:t>uusiutuvaan energiaan tai sähköistämiseen perustuvia fossiilisten polttoaineiden tai raaka-aineiden käyttöä korvaavia teollisuuden hankkeita</a:t>
            </a:r>
          </a:p>
          <a:p>
            <a:pPr lvl="1"/>
            <a:r>
              <a:rPr lang="fi-FI" dirty="0"/>
              <a:t>vedyn valmistusta ja hyödyntämistä, lukuun ottamatta vedyn valmistusta fossiilisista polttoaineista</a:t>
            </a:r>
          </a:p>
          <a:p>
            <a:pPr lvl="1"/>
            <a:r>
              <a:rPr lang="fi-FI" dirty="0"/>
              <a:t>hiilidioksidin talteenottoa, hyödyntämistä ja varastointia</a:t>
            </a:r>
          </a:p>
          <a:p>
            <a:pPr lvl="1"/>
            <a:r>
              <a:rPr lang="fi-FI" dirty="0"/>
              <a:t>akkutehtaita ja akkumateriaalien valmistusta, talteenottoa ja uudelleenkäyttöä.</a:t>
            </a:r>
          </a:p>
          <a:p>
            <a:pPr marL="0" indent="0">
              <a:buNone/>
            </a:pPr>
            <a:r>
              <a:rPr lang="fi-FI" dirty="0"/>
              <a:t>Hakijan täytyy erikseen pyytää pääsyä etusijamenettelyyn. Pyynnön yhteydessä on esitettävä selvitys ei merkittävää haittaa -periaatteen toteutumisesta.</a:t>
            </a:r>
          </a:p>
          <a:p>
            <a:pPr marL="0" indent="0">
              <a:buNone/>
            </a:pPr>
            <a:r>
              <a:rPr lang="sv-FI" dirty="0" err="1"/>
              <a:t>Lähde</a:t>
            </a:r>
            <a:r>
              <a:rPr lang="sv-FI" dirty="0"/>
              <a:t>: </a:t>
            </a:r>
            <a:r>
              <a:rPr lang="sv-FI" dirty="0">
                <a:hlinkClick r:id="rId2"/>
              </a:rPr>
              <a:t>https://avi.fi/vihrea-siirtyma-2023-2026</a:t>
            </a:r>
            <a:endParaRPr lang="sv-FI" dirty="0"/>
          </a:p>
        </p:txBody>
      </p:sp>
    </p:spTree>
    <p:extLst>
      <p:ext uri="{BB962C8B-B14F-4D97-AF65-F5344CB8AC3E}">
        <p14:creationId xmlns:p14="http://schemas.microsoft.com/office/powerpoint/2010/main" val="3506837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24CC35-4EA7-49FF-BA56-CD8401EF1324}"/>
              </a:ext>
            </a:extLst>
          </p:cNvPr>
          <p:cNvSpPr>
            <a:spLocks noGrp="1"/>
          </p:cNvSpPr>
          <p:nvPr>
            <p:ph type="title"/>
          </p:nvPr>
        </p:nvSpPr>
        <p:spPr/>
        <p:txBody>
          <a:bodyPr>
            <a:normAutofit/>
          </a:bodyPr>
          <a:lstStyle/>
          <a:p>
            <a:r>
              <a:rPr lang="sv-FI" sz="4000" dirty="0"/>
              <a:t>Regionförvaltningsverket/privatperson</a:t>
            </a:r>
          </a:p>
        </p:txBody>
      </p:sp>
      <p:sp>
        <p:nvSpPr>
          <p:cNvPr id="3" name="Platshållare för innehåll 2">
            <a:extLst>
              <a:ext uri="{FF2B5EF4-FFF2-40B4-BE49-F238E27FC236}">
                <a16:creationId xmlns:a16="http://schemas.microsoft.com/office/drawing/2014/main" id="{91C8327D-6AB5-474E-B288-26E91D9B7FBD}"/>
              </a:ext>
            </a:extLst>
          </p:cNvPr>
          <p:cNvSpPr>
            <a:spLocks noGrp="1"/>
          </p:cNvSpPr>
          <p:nvPr>
            <p:ph idx="1"/>
          </p:nvPr>
        </p:nvSpPr>
        <p:spPr>
          <a:xfrm>
            <a:off x="1066800" y="1845578"/>
            <a:ext cx="10058400" cy="4189462"/>
          </a:xfrm>
        </p:spPr>
        <p:txBody>
          <a:bodyPr>
            <a:normAutofit fontScale="92500" lnSpcReduction="10000"/>
          </a:bodyPr>
          <a:lstStyle/>
          <a:p>
            <a:pPr marL="0" indent="0">
              <a:buNone/>
            </a:pPr>
            <a:r>
              <a:rPr lang="sv-FI" b="1" dirty="0"/>
              <a:t>Projekt inom den gröna omställningen 2023–2026</a:t>
            </a:r>
          </a:p>
          <a:p>
            <a:pPr marL="0" indent="0">
              <a:buNone/>
            </a:pPr>
            <a:r>
              <a:rPr lang="sv-FI" dirty="0"/>
              <a:t>Hurdana ansökningar kan få företräde?</a:t>
            </a:r>
          </a:p>
          <a:p>
            <a:pPr marL="0" indent="0">
              <a:buNone/>
            </a:pPr>
            <a:r>
              <a:rPr lang="sv-FI" dirty="0"/>
              <a:t>Företräde ges till ansökningar som gäller</a:t>
            </a:r>
          </a:p>
          <a:p>
            <a:pPr lvl="1"/>
            <a:r>
              <a:rPr lang="sv-FI" dirty="0"/>
              <a:t>energiproduktionsanläggningar som producerar energi med förnybar energi samt havsbaserade vindkraftverk och tillhörande vattenhushållningsprojekt</a:t>
            </a:r>
          </a:p>
          <a:p>
            <a:pPr lvl="1"/>
            <a:r>
              <a:rPr lang="sv-FI" dirty="0"/>
              <a:t>industriprojekt som ersätter användning av fossila bränslen eller råvaror utgående från förnybar energi eller elektrifiering</a:t>
            </a:r>
          </a:p>
          <a:p>
            <a:pPr lvl="1"/>
            <a:r>
              <a:rPr lang="sv-FI" dirty="0"/>
              <a:t>framställning och återvinning av väte, med undantag av framställning av väte av fossila bränslen</a:t>
            </a:r>
          </a:p>
          <a:p>
            <a:pPr lvl="1"/>
            <a:r>
              <a:rPr lang="sv-FI" dirty="0"/>
              <a:t>tillvaratagande, återvinning och lagring av koldioxid</a:t>
            </a:r>
          </a:p>
          <a:p>
            <a:pPr lvl="1"/>
            <a:r>
              <a:rPr lang="sv-FI" dirty="0"/>
              <a:t>batterifabriker samt tillverkning, återvinning och återanvändning av batterimaterial.</a:t>
            </a:r>
          </a:p>
          <a:p>
            <a:pPr marL="0" indent="0">
              <a:buNone/>
            </a:pPr>
            <a:r>
              <a:rPr lang="sv-FI" dirty="0"/>
              <a:t>Sökanden ska separat begära om att omfattas av företrädesförfarandet. I samband med begäran ska en utredning läggas fram om hur principen om att inte orsaka betydande skada förverkligas.</a:t>
            </a:r>
          </a:p>
          <a:p>
            <a:pPr marL="0" indent="0">
              <a:buNone/>
            </a:pPr>
            <a:r>
              <a:rPr lang="sv-FI" dirty="0"/>
              <a:t>Källa: </a:t>
            </a:r>
            <a:r>
              <a:rPr lang="sv-FI" dirty="0">
                <a:hlinkClick r:id="rId2"/>
              </a:rPr>
              <a:t>https://avi.fi/sv/den-grona-omstallningen-2023-2026</a:t>
            </a:r>
            <a:endParaRPr lang="sv-FI" dirty="0"/>
          </a:p>
        </p:txBody>
      </p:sp>
    </p:spTree>
    <p:extLst>
      <p:ext uri="{BB962C8B-B14F-4D97-AF65-F5344CB8AC3E}">
        <p14:creationId xmlns:p14="http://schemas.microsoft.com/office/powerpoint/2010/main" val="3222783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A37637-6D26-4334-8260-2AD6EA23FD6D}"/>
              </a:ext>
            </a:extLst>
          </p:cNvPr>
          <p:cNvSpPr>
            <a:spLocks noGrp="1"/>
          </p:cNvSpPr>
          <p:nvPr>
            <p:ph type="title"/>
          </p:nvPr>
        </p:nvSpPr>
        <p:spPr/>
        <p:txBody>
          <a:bodyPr/>
          <a:lstStyle/>
          <a:p>
            <a:r>
              <a:rPr lang="sv-FI" dirty="0"/>
              <a:t>ELY-</a:t>
            </a:r>
            <a:r>
              <a:rPr lang="sv-FI" dirty="0" err="1"/>
              <a:t>keskus</a:t>
            </a:r>
            <a:endParaRPr lang="sv-FI" dirty="0"/>
          </a:p>
        </p:txBody>
      </p:sp>
      <p:sp>
        <p:nvSpPr>
          <p:cNvPr id="3" name="Platshållare för innehåll 2">
            <a:extLst>
              <a:ext uri="{FF2B5EF4-FFF2-40B4-BE49-F238E27FC236}">
                <a16:creationId xmlns:a16="http://schemas.microsoft.com/office/drawing/2014/main" id="{93CC3546-1BA6-4AB0-A369-BD496F12EF11}"/>
              </a:ext>
            </a:extLst>
          </p:cNvPr>
          <p:cNvSpPr>
            <a:spLocks noGrp="1"/>
          </p:cNvSpPr>
          <p:nvPr>
            <p:ph idx="1"/>
          </p:nvPr>
        </p:nvSpPr>
        <p:spPr>
          <a:xfrm>
            <a:off x="1066800" y="1786855"/>
            <a:ext cx="10058400" cy="4248185"/>
          </a:xfrm>
        </p:spPr>
        <p:txBody>
          <a:bodyPr>
            <a:normAutofit fontScale="92500" lnSpcReduction="10000"/>
          </a:bodyPr>
          <a:lstStyle/>
          <a:p>
            <a:pPr marL="0" indent="0">
              <a:buNone/>
            </a:pPr>
            <a:r>
              <a:rPr lang="fi-FI" b="1" dirty="0"/>
              <a:t>Vihreä siirtymä</a:t>
            </a:r>
          </a:p>
          <a:p>
            <a:pPr marL="0" indent="0">
              <a:buNone/>
            </a:pPr>
            <a:r>
              <a:rPr lang="fi-FI" dirty="0"/>
              <a:t>Vihreällä siirtymällä tarkoitetaan muutosta kohti ekologisesti kestävää taloutta ja kasvua, joka ei perustu luonnonvarojen ylikulutukseen ja fossiilisiin polttoaineisiin. Kestävä talous nojaa vähähiilisiin sekä kiertotaloutta ja luonnon monimuotoisuutta edistäviin ratkaisuihin.</a:t>
            </a:r>
          </a:p>
          <a:p>
            <a:pPr marL="0" indent="0">
              <a:buNone/>
            </a:pPr>
            <a:r>
              <a:rPr lang="fi-FI" dirty="0"/>
              <a:t>ELY-keskuksen tehtävänä on ympäristöllisten menettelyjen sujuvoittaminen</a:t>
            </a:r>
          </a:p>
          <a:p>
            <a:pPr marL="0" indent="0">
              <a:buNone/>
            </a:pPr>
            <a:r>
              <a:rPr lang="fi-FI" dirty="0"/>
              <a:t>ELY-keskukset edistävät vihreää siirtymää mm. sujuvoittamalla vihreän siirtymän hankkeiden käsittelyä sekä neuvomalla yrityksiä vihreän siirtymän hankkeissa.  Useat vihreän siirtymän hankkeet vaativat toteutuakseen ympäristölupaa, vesilupaa tai kaavamuutosta. ELY-keskusten asiantuntijat huolehtivat, että vihreän siirtymän hankkeiden ympäristöä koskevat tarpeet tunnistetaan ajoissa ja varmistavat riittävän yhteydenpidon eri viranomaisten välillä (esim. ympäristöluvan tai ympäristövaikutusten arviointimenettelyn käynnistämisen tarve).</a:t>
            </a:r>
          </a:p>
          <a:p>
            <a:pPr marL="0" indent="0">
              <a:buNone/>
            </a:pPr>
            <a:r>
              <a:rPr lang="fi-FI" dirty="0"/>
              <a:t>Sujuvoittamisen lisäksi ELY-keskus voi myös toimia vihreän siirtymän hankkeiden rahoittajana. Tukea on tarjolla eri teemoissa mm. yrityksen kasvuun, kansainvälistymiseen ja kehittämiseen.</a:t>
            </a:r>
          </a:p>
          <a:p>
            <a:pPr marL="0" indent="0">
              <a:buNone/>
            </a:pPr>
            <a:r>
              <a:rPr lang="fi-FI" dirty="0"/>
              <a:t>Lisää tietoa löydät täältä, lähde: </a:t>
            </a:r>
            <a:r>
              <a:rPr lang="sv-FI" dirty="0">
                <a:hlinkClick r:id="rId2"/>
              </a:rPr>
              <a:t>https://www.ely-keskus.fi/vihrea-siirtyma</a:t>
            </a:r>
            <a:endParaRPr lang="sv-FI" dirty="0"/>
          </a:p>
        </p:txBody>
      </p:sp>
    </p:spTree>
    <p:extLst>
      <p:ext uri="{BB962C8B-B14F-4D97-AF65-F5344CB8AC3E}">
        <p14:creationId xmlns:p14="http://schemas.microsoft.com/office/powerpoint/2010/main" val="3954810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87843EF-9329-48C3-A056-237C6BDB9E86}"/>
              </a:ext>
            </a:extLst>
          </p:cNvPr>
          <p:cNvPicPr>
            <a:picLocks noChangeAspect="1"/>
          </p:cNvPicPr>
          <p:nvPr/>
        </p:nvPicPr>
        <p:blipFill>
          <a:blip r:embed="rId2"/>
          <a:stretch>
            <a:fillRect/>
          </a:stretch>
        </p:blipFill>
        <p:spPr>
          <a:xfrm>
            <a:off x="747712" y="400050"/>
            <a:ext cx="10696575" cy="6057900"/>
          </a:xfrm>
          <a:prstGeom prst="rect">
            <a:avLst/>
          </a:prstGeom>
        </p:spPr>
      </p:pic>
    </p:spTree>
    <p:extLst>
      <p:ext uri="{BB962C8B-B14F-4D97-AF65-F5344CB8AC3E}">
        <p14:creationId xmlns:p14="http://schemas.microsoft.com/office/powerpoint/2010/main" val="413388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4039F4-B803-41A0-B3FB-4EDBF34D6559}"/>
              </a:ext>
            </a:extLst>
          </p:cNvPr>
          <p:cNvSpPr>
            <a:spLocks noGrp="1"/>
          </p:cNvSpPr>
          <p:nvPr>
            <p:ph type="title"/>
          </p:nvPr>
        </p:nvSpPr>
        <p:spPr/>
        <p:txBody>
          <a:bodyPr/>
          <a:lstStyle/>
          <a:p>
            <a:r>
              <a:rPr lang="sv-FI" dirty="0" err="1"/>
              <a:t>Sisältö</a:t>
            </a:r>
            <a:r>
              <a:rPr lang="sv-FI" dirty="0"/>
              <a:t>/ Innehåll</a:t>
            </a:r>
          </a:p>
        </p:txBody>
      </p:sp>
      <p:sp>
        <p:nvSpPr>
          <p:cNvPr id="3" name="Platshållare för innehåll 2">
            <a:extLst>
              <a:ext uri="{FF2B5EF4-FFF2-40B4-BE49-F238E27FC236}">
                <a16:creationId xmlns:a16="http://schemas.microsoft.com/office/drawing/2014/main" id="{6427F5D9-CC5C-4B14-BF29-5FC1D255B8B5}"/>
              </a:ext>
            </a:extLst>
          </p:cNvPr>
          <p:cNvSpPr>
            <a:spLocks noGrp="1"/>
          </p:cNvSpPr>
          <p:nvPr>
            <p:ph idx="1"/>
          </p:nvPr>
        </p:nvSpPr>
        <p:spPr/>
        <p:txBody>
          <a:bodyPr>
            <a:normAutofit/>
          </a:bodyPr>
          <a:lstStyle/>
          <a:p>
            <a:r>
              <a:rPr lang="sv-FI" dirty="0"/>
              <a:t>Dia/Bild 25 Green deal video –</a:t>
            </a:r>
            <a:r>
              <a:rPr lang="sv-FI" dirty="0" err="1"/>
              <a:t>vinkit</a:t>
            </a:r>
            <a:r>
              <a:rPr lang="sv-FI" dirty="0"/>
              <a:t>, video-tips</a:t>
            </a:r>
          </a:p>
          <a:p>
            <a:r>
              <a:rPr lang="sv-FI" dirty="0"/>
              <a:t>Bild 26 EU vill bli världens första klimatneutrala region (Green deal)</a:t>
            </a:r>
          </a:p>
          <a:p>
            <a:r>
              <a:rPr lang="sv-FI" dirty="0">
                <a:solidFill>
                  <a:schemeClr val="tx1">
                    <a:lumMod val="65000"/>
                  </a:schemeClr>
                </a:solidFill>
              </a:rPr>
              <a:t>Dia 27 </a:t>
            </a:r>
            <a:r>
              <a:rPr lang="sv-FI" dirty="0" err="1">
                <a:solidFill>
                  <a:schemeClr val="tx1">
                    <a:lumMod val="65000"/>
                  </a:schemeClr>
                </a:solidFill>
              </a:rPr>
              <a:t>Tervetuloa</a:t>
            </a:r>
            <a:r>
              <a:rPr lang="sv-FI" dirty="0">
                <a:solidFill>
                  <a:schemeClr val="tx1">
                    <a:lumMod val="65000"/>
                  </a:schemeClr>
                </a:solidFill>
              </a:rPr>
              <a:t> </a:t>
            </a:r>
            <a:r>
              <a:rPr lang="sv-FI" dirty="0" err="1">
                <a:solidFill>
                  <a:schemeClr val="tx1">
                    <a:lumMod val="65000"/>
                  </a:schemeClr>
                </a:solidFill>
              </a:rPr>
              <a:t>Pohjoismaisen</a:t>
            </a:r>
            <a:r>
              <a:rPr lang="sv-FI" dirty="0">
                <a:solidFill>
                  <a:schemeClr val="tx1">
                    <a:lumMod val="65000"/>
                  </a:schemeClr>
                </a:solidFill>
              </a:rPr>
              <a:t> </a:t>
            </a:r>
            <a:r>
              <a:rPr lang="sv-FI" dirty="0" err="1">
                <a:solidFill>
                  <a:schemeClr val="tx1">
                    <a:lumMod val="65000"/>
                  </a:schemeClr>
                </a:solidFill>
              </a:rPr>
              <a:t>yhteistyön</a:t>
            </a:r>
            <a:r>
              <a:rPr lang="sv-FI" dirty="0">
                <a:solidFill>
                  <a:schemeClr val="tx1">
                    <a:lumMod val="65000"/>
                  </a:schemeClr>
                </a:solidFill>
              </a:rPr>
              <a:t> </a:t>
            </a:r>
            <a:r>
              <a:rPr lang="sv-FI" dirty="0" err="1">
                <a:solidFill>
                  <a:schemeClr val="tx1">
                    <a:lumMod val="65000"/>
                  </a:schemeClr>
                </a:solidFill>
              </a:rPr>
              <a:t>sivustoon</a:t>
            </a:r>
            <a:endParaRPr lang="sv-FI" dirty="0">
              <a:solidFill>
                <a:schemeClr val="tx1">
                  <a:lumMod val="65000"/>
                </a:schemeClr>
              </a:solidFill>
            </a:endParaRPr>
          </a:p>
          <a:p>
            <a:r>
              <a:rPr lang="sv-FI" dirty="0">
                <a:solidFill>
                  <a:schemeClr val="tx1">
                    <a:lumMod val="65000"/>
                  </a:schemeClr>
                </a:solidFill>
              </a:rPr>
              <a:t>Bild 28 Välkommen till det nordiska samarbetet</a:t>
            </a:r>
          </a:p>
          <a:p>
            <a:r>
              <a:rPr lang="sv-FI" dirty="0">
                <a:solidFill>
                  <a:srgbClr val="FFC000"/>
                </a:solidFill>
              </a:rPr>
              <a:t>Dia 29 Green </a:t>
            </a:r>
            <a:r>
              <a:rPr lang="sv-FI" dirty="0" err="1">
                <a:solidFill>
                  <a:srgbClr val="FFC000"/>
                </a:solidFill>
              </a:rPr>
              <a:t>Comp</a:t>
            </a:r>
            <a:r>
              <a:rPr lang="sv-FI" dirty="0">
                <a:solidFill>
                  <a:srgbClr val="FFC000"/>
                </a:solidFill>
              </a:rPr>
              <a:t> on </a:t>
            </a:r>
            <a:r>
              <a:rPr lang="fi-FI" dirty="0">
                <a:solidFill>
                  <a:srgbClr val="FFC000"/>
                </a:solidFill>
              </a:rPr>
              <a:t>osaamiskehys, joka on tehty ohjaamaan koulutusta (</a:t>
            </a:r>
            <a:r>
              <a:rPr lang="fi-FI" dirty="0" err="1">
                <a:solidFill>
                  <a:srgbClr val="FFC000"/>
                </a:solidFill>
              </a:rPr>
              <a:t>fi</a:t>
            </a:r>
            <a:r>
              <a:rPr lang="fi-FI" dirty="0">
                <a:solidFill>
                  <a:srgbClr val="FFC000"/>
                </a:solidFill>
              </a:rPr>
              <a:t>)</a:t>
            </a:r>
          </a:p>
          <a:p>
            <a:r>
              <a:rPr lang="fi-FI" dirty="0">
                <a:solidFill>
                  <a:srgbClr val="FFC000"/>
                </a:solidFill>
              </a:rPr>
              <a:t>Bild 30 Green </a:t>
            </a:r>
            <a:r>
              <a:rPr lang="fi-FI" dirty="0" err="1">
                <a:solidFill>
                  <a:srgbClr val="FFC000"/>
                </a:solidFill>
              </a:rPr>
              <a:t>Comp</a:t>
            </a:r>
            <a:r>
              <a:rPr lang="fi-FI" dirty="0">
                <a:solidFill>
                  <a:srgbClr val="FFC000"/>
                </a:solidFill>
              </a:rPr>
              <a:t> (</a:t>
            </a:r>
            <a:r>
              <a:rPr lang="fi-FI" dirty="0" err="1">
                <a:solidFill>
                  <a:srgbClr val="FFC000"/>
                </a:solidFill>
              </a:rPr>
              <a:t>sve</a:t>
            </a:r>
            <a:r>
              <a:rPr lang="fi-FI" dirty="0">
                <a:solidFill>
                  <a:srgbClr val="FFC000"/>
                </a:solidFill>
              </a:rPr>
              <a:t>)</a:t>
            </a:r>
            <a:endParaRPr lang="sv-FI" dirty="0">
              <a:solidFill>
                <a:srgbClr val="FFC000"/>
              </a:solidFill>
            </a:endParaRPr>
          </a:p>
          <a:p>
            <a:r>
              <a:rPr lang="sv-FI" dirty="0"/>
              <a:t>Dia 31-32 </a:t>
            </a:r>
            <a:r>
              <a:rPr lang="sv-FI" dirty="0" err="1"/>
              <a:t>Ympäristöministeriö</a:t>
            </a:r>
            <a:endParaRPr lang="sv-FI" dirty="0"/>
          </a:p>
          <a:p>
            <a:r>
              <a:rPr lang="sv-FI" dirty="0"/>
              <a:t>Bild 33-34 Miljöministeriet</a:t>
            </a:r>
          </a:p>
          <a:p>
            <a:r>
              <a:rPr lang="sv-FI" dirty="0">
                <a:solidFill>
                  <a:schemeClr val="accent1"/>
                </a:solidFill>
              </a:rPr>
              <a:t>Dia 35 WWF, </a:t>
            </a:r>
            <a:r>
              <a:rPr lang="sv-FI" dirty="0" err="1">
                <a:solidFill>
                  <a:schemeClr val="accent1"/>
                </a:solidFill>
              </a:rPr>
              <a:t>opetusmateriaaliin</a:t>
            </a:r>
            <a:r>
              <a:rPr lang="sv-FI" dirty="0">
                <a:solidFill>
                  <a:schemeClr val="accent1"/>
                </a:solidFill>
              </a:rPr>
              <a:t> </a:t>
            </a:r>
            <a:r>
              <a:rPr lang="sv-FI" dirty="0" err="1">
                <a:solidFill>
                  <a:schemeClr val="accent1"/>
                </a:solidFill>
              </a:rPr>
              <a:t>linkki</a:t>
            </a:r>
            <a:r>
              <a:rPr lang="sv-FI" dirty="0">
                <a:solidFill>
                  <a:schemeClr val="accent1"/>
                </a:solidFill>
              </a:rPr>
              <a:t> (fi + </a:t>
            </a:r>
            <a:r>
              <a:rPr lang="sv-FI" dirty="0" err="1">
                <a:solidFill>
                  <a:schemeClr val="accent1"/>
                </a:solidFill>
              </a:rPr>
              <a:t>sve</a:t>
            </a:r>
            <a:r>
              <a:rPr lang="sv-FI" dirty="0">
                <a:solidFill>
                  <a:schemeClr val="accent1"/>
                </a:solidFill>
              </a:rPr>
              <a:t>)</a:t>
            </a:r>
          </a:p>
          <a:p>
            <a:pPr marL="0" indent="0">
              <a:buNone/>
            </a:pPr>
            <a:endParaRPr lang="sv-FI" dirty="0">
              <a:solidFill>
                <a:srgbClr val="00B0F0"/>
              </a:solidFill>
            </a:endParaRPr>
          </a:p>
          <a:p>
            <a:endParaRPr lang="sv-FI" dirty="0">
              <a:solidFill>
                <a:schemeClr val="accent1"/>
              </a:solidFill>
            </a:endParaRPr>
          </a:p>
          <a:p>
            <a:endParaRPr lang="sv-FI" dirty="0">
              <a:solidFill>
                <a:schemeClr val="accent1"/>
              </a:solidFill>
            </a:endParaRPr>
          </a:p>
          <a:p>
            <a:endParaRPr lang="sv-FI" dirty="0"/>
          </a:p>
          <a:p>
            <a:endParaRPr lang="sv-FI" dirty="0"/>
          </a:p>
          <a:p>
            <a:endParaRPr lang="sv-FI" dirty="0"/>
          </a:p>
          <a:p>
            <a:endParaRPr lang="sv-FI" dirty="0"/>
          </a:p>
          <a:p>
            <a:endParaRPr lang="sv-FI" dirty="0"/>
          </a:p>
          <a:p>
            <a:endParaRPr lang="sv-FI" dirty="0"/>
          </a:p>
          <a:p>
            <a:endParaRPr lang="sv-FI" dirty="0"/>
          </a:p>
          <a:p>
            <a:endParaRPr lang="sv-FI" dirty="0"/>
          </a:p>
          <a:p>
            <a:endParaRPr lang="sv-FI" dirty="0"/>
          </a:p>
          <a:p>
            <a:endParaRPr lang="sv-FI" dirty="0"/>
          </a:p>
          <a:p>
            <a:endParaRPr lang="sv-FI" dirty="0"/>
          </a:p>
        </p:txBody>
      </p:sp>
    </p:spTree>
    <p:extLst>
      <p:ext uri="{BB962C8B-B14F-4D97-AF65-F5344CB8AC3E}">
        <p14:creationId xmlns:p14="http://schemas.microsoft.com/office/powerpoint/2010/main" val="1362077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E1694D-6B91-4542-A9E6-D0DFA754A62B}"/>
              </a:ext>
            </a:extLst>
          </p:cNvPr>
          <p:cNvSpPr>
            <a:spLocks noGrp="1"/>
          </p:cNvSpPr>
          <p:nvPr>
            <p:ph type="title"/>
          </p:nvPr>
        </p:nvSpPr>
        <p:spPr/>
        <p:txBody>
          <a:bodyPr/>
          <a:lstStyle/>
          <a:p>
            <a:r>
              <a:rPr lang="sv-FI" dirty="0"/>
              <a:t>NTM-centralen</a:t>
            </a:r>
          </a:p>
        </p:txBody>
      </p:sp>
      <p:sp>
        <p:nvSpPr>
          <p:cNvPr id="3" name="Platshållare för innehåll 2">
            <a:extLst>
              <a:ext uri="{FF2B5EF4-FFF2-40B4-BE49-F238E27FC236}">
                <a16:creationId xmlns:a16="http://schemas.microsoft.com/office/drawing/2014/main" id="{3A0567A9-3FD8-4DE7-8525-6089FD17A91C}"/>
              </a:ext>
            </a:extLst>
          </p:cNvPr>
          <p:cNvSpPr>
            <a:spLocks noGrp="1"/>
          </p:cNvSpPr>
          <p:nvPr>
            <p:ph idx="1"/>
          </p:nvPr>
        </p:nvSpPr>
        <p:spPr>
          <a:xfrm>
            <a:off x="1066800" y="2103119"/>
            <a:ext cx="10058400" cy="4037621"/>
          </a:xfrm>
        </p:spPr>
        <p:txBody>
          <a:bodyPr>
            <a:normAutofit fontScale="92500" lnSpcReduction="20000"/>
          </a:bodyPr>
          <a:lstStyle/>
          <a:p>
            <a:pPr marL="0" indent="0">
              <a:buNone/>
            </a:pPr>
            <a:r>
              <a:rPr lang="sv-FI" b="1" dirty="0"/>
              <a:t>Grön övergång</a:t>
            </a:r>
          </a:p>
          <a:p>
            <a:pPr marL="0" indent="0">
              <a:buNone/>
            </a:pPr>
            <a:r>
              <a:rPr lang="sv-FI" dirty="0"/>
              <a:t>Med grön övergång avses en förändring mot en ekologiskt hållbar ekonomi och tillväxt som inte grundar sig på överkonsumtion av naturresurser och fossila bränslen. En hållbar ekonomi stöder sig på koldioxidsnåla lösningar som främjar cirkulär ekonomi och biologisk mångfald.</a:t>
            </a:r>
          </a:p>
          <a:p>
            <a:pPr marL="0" indent="0">
              <a:buNone/>
            </a:pPr>
            <a:r>
              <a:rPr lang="sv-FI" dirty="0"/>
              <a:t>NTM-centralens uppgift är att göra miljöförfarandena smidigare</a:t>
            </a:r>
          </a:p>
          <a:p>
            <a:pPr marL="0" indent="0">
              <a:buNone/>
            </a:pPr>
            <a:r>
              <a:rPr lang="sv-FI" dirty="0"/>
              <a:t>NTM-centralerna främjar en grön övergång bl.a. genom att göra behandlingen av projekt som gäller grön övergång smidigare samt genom att ge företagen råd i projekt som gäller grön övergång.  Flera projekt som gäller grön övergång kräver miljötillstånd, vattentillstånd eller planändring för att kunna genomföras. NTM-centralernas experter ser till att miljöbehoven i projekt som gäller grön övergång identifieras i tid och säkerställer en tillräcklig kontakt mellan olika myndigheter (t.ex. behovet av att inleda ett förfarande för miljötillstånd eller miljökonsekvensbedömning).</a:t>
            </a:r>
          </a:p>
          <a:p>
            <a:pPr marL="0" indent="0">
              <a:buNone/>
            </a:pPr>
            <a:r>
              <a:rPr lang="sv-FI" dirty="0"/>
              <a:t>Utöver att göra övergången smidigare kan NTM-centralen också finansiera projekt som gäller grön övergång. Stöd erbjuds inom olika teman, bl.a. för företagets tillväxt, internationalisering och utveckling.</a:t>
            </a:r>
          </a:p>
          <a:p>
            <a:r>
              <a:rPr lang="sv-FI" dirty="0"/>
              <a:t>Mera information hittar du här, källa: </a:t>
            </a:r>
            <a:r>
              <a:rPr lang="sv-FI" dirty="0">
                <a:hlinkClick r:id="rId2"/>
              </a:rPr>
              <a:t>https://www.ely-keskus.fi/gron-overgang</a:t>
            </a:r>
            <a:endParaRPr lang="sv-FI" dirty="0"/>
          </a:p>
        </p:txBody>
      </p:sp>
    </p:spTree>
    <p:extLst>
      <p:ext uri="{BB962C8B-B14F-4D97-AF65-F5344CB8AC3E}">
        <p14:creationId xmlns:p14="http://schemas.microsoft.com/office/powerpoint/2010/main" val="1315663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C1A4A06-A332-4B4F-A6D7-AEBCD7958E7D}"/>
              </a:ext>
            </a:extLst>
          </p:cNvPr>
          <p:cNvPicPr>
            <a:picLocks noChangeAspect="1"/>
          </p:cNvPicPr>
          <p:nvPr/>
        </p:nvPicPr>
        <p:blipFill>
          <a:blip r:embed="rId2"/>
          <a:stretch>
            <a:fillRect/>
          </a:stretch>
        </p:blipFill>
        <p:spPr>
          <a:xfrm>
            <a:off x="728662" y="419100"/>
            <a:ext cx="10734675" cy="6019800"/>
          </a:xfrm>
          <a:prstGeom prst="rect">
            <a:avLst/>
          </a:prstGeom>
        </p:spPr>
      </p:pic>
    </p:spTree>
    <p:extLst>
      <p:ext uri="{BB962C8B-B14F-4D97-AF65-F5344CB8AC3E}">
        <p14:creationId xmlns:p14="http://schemas.microsoft.com/office/powerpoint/2010/main" val="3593295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6F2703-0E06-4E26-A580-56A602B8C193}"/>
              </a:ext>
            </a:extLst>
          </p:cNvPr>
          <p:cNvSpPr>
            <a:spLocks noGrp="1"/>
          </p:cNvSpPr>
          <p:nvPr>
            <p:ph type="title"/>
          </p:nvPr>
        </p:nvSpPr>
        <p:spPr/>
        <p:txBody>
          <a:bodyPr/>
          <a:lstStyle/>
          <a:p>
            <a:r>
              <a:rPr lang="sv-FI" dirty="0" err="1"/>
              <a:t>Suomen</a:t>
            </a:r>
            <a:r>
              <a:rPr lang="sv-FI" dirty="0"/>
              <a:t> </a:t>
            </a:r>
            <a:r>
              <a:rPr lang="sv-FI" dirty="0" err="1"/>
              <a:t>ympäristöopisto</a:t>
            </a:r>
            <a:r>
              <a:rPr lang="sv-FI" dirty="0"/>
              <a:t>, SYKLI</a:t>
            </a:r>
          </a:p>
        </p:txBody>
      </p:sp>
      <p:sp>
        <p:nvSpPr>
          <p:cNvPr id="3" name="Platshållare för innehåll 2">
            <a:extLst>
              <a:ext uri="{FF2B5EF4-FFF2-40B4-BE49-F238E27FC236}">
                <a16:creationId xmlns:a16="http://schemas.microsoft.com/office/drawing/2014/main" id="{AFA8AD12-F95A-4003-89FB-540711D3617B}"/>
              </a:ext>
            </a:extLst>
          </p:cNvPr>
          <p:cNvSpPr>
            <a:spLocks noGrp="1"/>
          </p:cNvSpPr>
          <p:nvPr>
            <p:ph idx="1"/>
          </p:nvPr>
        </p:nvSpPr>
        <p:spPr/>
        <p:txBody>
          <a:bodyPr/>
          <a:lstStyle/>
          <a:p>
            <a:r>
              <a:rPr lang="sv-FI" dirty="0" err="1"/>
              <a:t>Syklin</a:t>
            </a:r>
            <a:r>
              <a:rPr lang="sv-FI" dirty="0"/>
              <a:t> </a:t>
            </a:r>
            <a:r>
              <a:rPr lang="sv-FI" dirty="0" err="1"/>
              <a:t>tekemiä</a:t>
            </a:r>
            <a:r>
              <a:rPr lang="sv-FI" dirty="0"/>
              <a:t> </a:t>
            </a:r>
            <a:r>
              <a:rPr lang="sv-FI" dirty="0" err="1"/>
              <a:t>apumateriaaleja</a:t>
            </a:r>
            <a:r>
              <a:rPr lang="sv-FI" dirty="0"/>
              <a:t> </a:t>
            </a:r>
            <a:r>
              <a:rPr lang="sv-FI" dirty="0" err="1"/>
              <a:t>opetukseen</a:t>
            </a:r>
            <a:r>
              <a:rPr lang="sv-FI" dirty="0"/>
              <a:t>:</a:t>
            </a:r>
          </a:p>
          <a:p>
            <a:endParaRPr lang="sv-FI" dirty="0"/>
          </a:p>
          <a:p>
            <a:r>
              <a:rPr lang="sv-FI" dirty="0"/>
              <a:t>Tunne </a:t>
            </a:r>
            <a:r>
              <a:rPr lang="sv-FI" dirty="0" err="1"/>
              <a:t>ilmasto</a:t>
            </a:r>
            <a:r>
              <a:rPr lang="sv-FI" dirty="0"/>
              <a:t>, </a:t>
            </a:r>
            <a:r>
              <a:rPr lang="sv-FI" dirty="0">
                <a:hlinkClick r:id="rId2"/>
              </a:rPr>
              <a:t>https://mappa.fi/teemareput/tunne-ilmasto/</a:t>
            </a:r>
            <a:endParaRPr lang="sv-FI" dirty="0"/>
          </a:p>
          <a:p>
            <a:endParaRPr lang="sv-FI" dirty="0"/>
          </a:p>
          <a:p>
            <a:r>
              <a:rPr lang="sv-FI" dirty="0" err="1"/>
              <a:t>Ilmastokeskustelukortit</a:t>
            </a:r>
            <a:r>
              <a:rPr lang="sv-FI" dirty="0"/>
              <a:t>, </a:t>
            </a:r>
            <a:r>
              <a:rPr lang="sv-FI" dirty="0">
                <a:hlinkClick r:id="rId3"/>
              </a:rPr>
              <a:t>https://mappa.fi/wp-content/uploads/2022/06/sykli-ilmastokeskustelukortit-a4-tulostusarkit.pdf</a:t>
            </a:r>
            <a:endParaRPr lang="sv-FI" dirty="0"/>
          </a:p>
          <a:p>
            <a:endParaRPr lang="sv-FI" dirty="0"/>
          </a:p>
        </p:txBody>
      </p:sp>
    </p:spTree>
    <p:extLst>
      <p:ext uri="{BB962C8B-B14F-4D97-AF65-F5344CB8AC3E}">
        <p14:creationId xmlns:p14="http://schemas.microsoft.com/office/powerpoint/2010/main" val="369262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8DFEA3-CB2D-45C5-96D2-0AFDEE84D2A1}"/>
              </a:ext>
            </a:extLst>
          </p:cNvPr>
          <p:cNvSpPr>
            <a:spLocks noGrp="1"/>
          </p:cNvSpPr>
          <p:nvPr>
            <p:ph type="title"/>
          </p:nvPr>
        </p:nvSpPr>
        <p:spPr/>
        <p:txBody>
          <a:bodyPr/>
          <a:lstStyle/>
          <a:p>
            <a:r>
              <a:rPr lang="sv-FI" dirty="0" err="1"/>
              <a:t>Sitra</a:t>
            </a:r>
            <a:endParaRPr lang="sv-FI" dirty="0"/>
          </a:p>
        </p:txBody>
      </p:sp>
      <p:sp>
        <p:nvSpPr>
          <p:cNvPr id="3" name="Platshållare för innehåll 2">
            <a:extLst>
              <a:ext uri="{FF2B5EF4-FFF2-40B4-BE49-F238E27FC236}">
                <a16:creationId xmlns:a16="http://schemas.microsoft.com/office/drawing/2014/main" id="{447CFA73-1CF1-4130-BA74-4BCCF9E738EB}"/>
              </a:ext>
            </a:extLst>
          </p:cNvPr>
          <p:cNvSpPr>
            <a:spLocks noGrp="1"/>
          </p:cNvSpPr>
          <p:nvPr>
            <p:ph idx="1"/>
          </p:nvPr>
        </p:nvSpPr>
        <p:spPr>
          <a:xfrm>
            <a:off x="1066800" y="1793289"/>
            <a:ext cx="10058400" cy="4422117"/>
          </a:xfrm>
        </p:spPr>
        <p:txBody>
          <a:bodyPr>
            <a:normAutofit/>
          </a:bodyPr>
          <a:lstStyle/>
          <a:p>
            <a:pPr marL="0" indent="0">
              <a:buNone/>
            </a:pPr>
            <a:r>
              <a:rPr lang="fi-FI" dirty="0" err="1"/>
              <a:t>Tulevaisuustalona</a:t>
            </a:r>
            <a:r>
              <a:rPr lang="fi-FI" dirty="0"/>
              <a:t> ennakoimme tulevaisuuteen vaikuttavia ilmiöitä,  kehitämme ja selvitämme uusia ratkaisuja sekä teemme ennakkoluulottomia kokeiluja yhdessä eri sektoreiden kanssa.</a:t>
            </a:r>
          </a:p>
          <a:p>
            <a:pPr marL="0" indent="0">
              <a:buNone/>
            </a:pPr>
            <a:endParaRPr lang="sv-FI" dirty="0"/>
          </a:p>
          <a:p>
            <a:r>
              <a:rPr lang="fi-FI" b="1" dirty="0"/>
              <a:t>Miksi Sitra on olemassa?</a:t>
            </a:r>
          </a:p>
          <a:p>
            <a:r>
              <a:rPr lang="fi-FI" dirty="0"/>
              <a:t>Eduskunta perusti Sitran 5.12.1967 lahjaksi 50-vuotiaalle itsenäiselle Suomelle. Tuolloin </a:t>
            </a:r>
            <a:r>
              <a:rPr lang="fi-FI" dirty="0" err="1"/>
              <a:t>tulevaisuustalo</a:t>
            </a:r>
            <a:r>
              <a:rPr lang="fi-FI" dirty="0"/>
              <a:t> Sitran tehtäväksi annettiin huomisen menestyvä Suomi. Sitran rooli yhteiskunnassa on vaihdellut vuosikymmenten saatossa, mutta tehtävä on pysynyt samana. Sitran ydinrooli onkin luoda edellytyksiä Suomen uudistumiselle. Sitran tehtävä on määritelty </a:t>
            </a:r>
            <a:r>
              <a:rPr lang="fi-FI" u="sng" dirty="0">
                <a:hlinkClick r:id="rId2"/>
              </a:rPr>
              <a:t>Sitra-lakiin</a:t>
            </a:r>
            <a:r>
              <a:rPr lang="fi-FI" dirty="0"/>
              <a:t>.</a:t>
            </a:r>
          </a:p>
          <a:p>
            <a:pPr marL="0" indent="0">
              <a:buNone/>
            </a:pPr>
            <a:endParaRPr lang="sv-FI" dirty="0"/>
          </a:p>
          <a:p>
            <a:endParaRPr lang="sv-FI" dirty="0"/>
          </a:p>
          <a:p>
            <a:r>
              <a:rPr lang="sv-FI" dirty="0" err="1"/>
              <a:t>Lähde</a:t>
            </a:r>
            <a:r>
              <a:rPr lang="sv-FI" dirty="0"/>
              <a:t>: </a:t>
            </a:r>
            <a:r>
              <a:rPr lang="sv-FI" dirty="0">
                <a:hlinkClick r:id="rId3"/>
              </a:rPr>
              <a:t>https://www.sitra.fi/</a:t>
            </a:r>
            <a:endParaRPr lang="sv-FI" dirty="0"/>
          </a:p>
          <a:p>
            <a:endParaRPr lang="sv-FI" dirty="0"/>
          </a:p>
        </p:txBody>
      </p:sp>
    </p:spTree>
    <p:extLst>
      <p:ext uri="{BB962C8B-B14F-4D97-AF65-F5344CB8AC3E}">
        <p14:creationId xmlns:p14="http://schemas.microsoft.com/office/powerpoint/2010/main" val="3360914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0C23C3-C795-4AAD-9836-7B7A452DD54D}"/>
              </a:ext>
            </a:extLst>
          </p:cNvPr>
          <p:cNvSpPr>
            <a:spLocks noGrp="1"/>
          </p:cNvSpPr>
          <p:nvPr>
            <p:ph type="title"/>
          </p:nvPr>
        </p:nvSpPr>
        <p:spPr/>
        <p:txBody>
          <a:bodyPr/>
          <a:lstStyle/>
          <a:p>
            <a:r>
              <a:rPr lang="sv-FI" dirty="0" err="1"/>
              <a:t>Sitra</a:t>
            </a:r>
            <a:endParaRPr lang="sv-FI" dirty="0"/>
          </a:p>
        </p:txBody>
      </p:sp>
      <p:sp>
        <p:nvSpPr>
          <p:cNvPr id="3" name="Platshållare för innehåll 2">
            <a:extLst>
              <a:ext uri="{FF2B5EF4-FFF2-40B4-BE49-F238E27FC236}">
                <a16:creationId xmlns:a16="http://schemas.microsoft.com/office/drawing/2014/main" id="{D4808D0B-3BE3-4C9B-82D7-EA5FBF0C9A02}"/>
              </a:ext>
            </a:extLst>
          </p:cNvPr>
          <p:cNvSpPr>
            <a:spLocks noGrp="1"/>
          </p:cNvSpPr>
          <p:nvPr>
            <p:ph idx="1"/>
          </p:nvPr>
        </p:nvSpPr>
        <p:spPr/>
        <p:txBody>
          <a:bodyPr>
            <a:normAutofit fontScale="92500" lnSpcReduction="10000"/>
          </a:bodyPr>
          <a:lstStyle/>
          <a:p>
            <a:r>
              <a:rPr lang="sv-FI" b="1" dirty="0" err="1"/>
              <a:t>Sitra</a:t>
            </a:r>
            <a:r>
              <a:rPr lang="sv-FI" b="1" dirty="0"/>
              <a:t>, 100 </a:t>
            </a:r>
            <a:r>
              <a:rPr lang="sv-FI" b="1" dirty="0" err="1"/>
              <a:t>fiksua</a:t>
            </a:r>
            <a:r>
              <a:rPr lang="sv-FI" b="1" dirty="0"/>
              <a:t> </a:t>
            </a:r>
            <a:r>
              <a:rPr lang="sv-FI" b="1" dirty="0" err="1"/>
              <a:t>arjen</a:t>
            </a:r>
            <a:r>
              <a:rPr lang="sv-FI" b="1" dirty="0"/>
              <a:t> </a:t>
            </a:r>
            <a:r>
              <a:rPr lang="sv-FI" b="1" dirty="0" err="1"/>
              <a:t>tekoa</a:t>
            </a:r>
            <a:r>
              <a:rPr lang="sv-FI" b="1" dirty="0"/>
              <a:t>:</a:t>
            </a:r>
          </a:p>
          <a:p>
            <a:r>
              <a:rPr lang="sv-FI" dirty="0">
                <a:hlinkClick r:id="rId2"/>
              </a:rPr>
              <a:t>https://www.sitra.fi/hankkeet/100-fiksua-arjen-tekoa/#100-fiksua-tekoa</a:t>
            </a:r>
            <a:endParaRPr lang="sv-FI" dirty="0"/>
          </a:p>
          <a:p>
            <a:pPr marL="0" indent="0">
              <a:buNone/>
            </a:pPr>
            <a:endParaRPr lang="sv-FI" dirty="0"/>
          </a:p>
          <a:p>
            <a:r>
              <a:rPr lang="sv-FI" b="1" dirty="0" err="1"/>
              <a:t>Elämäntapatesti</a:t>
            </a:r>
            <a:endParaRPr lang="sv-FI" b="1" dirty="0"/>
          </a:p>
          <a:p>
            <a:r>
              <a:rPr lang="sv-FI" dirty="0">
                <a:hlinkClick r:id="rId3"/>
              </a:rPr>
              <a:t>https://elamantapatesti.sitra.fi/</a:t>
            </a:r>
            <a:endParaRPr lang="sv-FI" dirty="0"/>
          </a:p>
          <a:p>
            <a:endParaRPr lang="sv-FI" dirty="0"/>
          </a:p>
          <a:p>
            <a:r>
              <a:rPr lang="sv-FI" b="1" dirty="0" err="1"/>
              <a:t>Tulevaisuusaineistoja</a:t>
            </a:r>
            <a:r>
              <a:rPr lang="sv-FI" b="1" dirty="0"/>
              <a:t> </a:t>
            </a:r>
            <a:r>
              <a:rPr lang="sv-FI" b="1" dirty="0" err="1"/>
              <a:t>opettajille</a:t>
            </a:r>
            <a:r>
              <a:rPr lang="sv-FI" b="1" dirty="0"/>
              <a:t> ja </a:t>
            </a:r>
            <a:r>
              <a:rPr lang="sv-FI" b="1" dirty="0" err="1"/>
              <a:t>kasvattajille</a:t>
            </a:r>
            <a:endParaRPr lang="sv-FI" b="1" dirty="0"/>
          </a:p>
          <a:p>
            <a:r>
              <a:rPr lang="sv-FI" dirty="0">
                <a:hlinkClick r:id="rId4"/>
              </a:rPr>
              <a:t>https://www.sitra.fi/tulevaisuusaineistot-opettajille-ja-kasvattajille/</a:t>
            </a:r>
            <a:endParaRPr lang="sv-FI" dirty="0"/>
          </a:p>
          <a:p>
            <a:r>
              <a:rPr lang="sv-FI" b="1" dirty="0" err="1"/>
              <a:t>Lukioon</a:t>
            </a:r>
            <a:r>
              <a:rPr lang="sv-FI" b="1" dirty="0"/>
              <a:t> ja </a:t>
            </a:r>
            <a:r>
              <a:rPr lang="sv-FI" b="1" dirty="0" err="1"/>
              <a:t>ammattikouluun</a:t>
            </a:r>
            <a:r>
              <a:rPr lang="sv-FI" b="1" dirty="0"/>
              <a:t> mm. </a:t>
            </a:r>
            <a:r>
              <a:rPr lang="sv-FI" b="1" u="sng" dirty="0" err="1">
                <a:hlinkClick r:id="rId5"/>
              </a:rPr>
              <a:t>Circula-peli</a:t>
            </a:r>
            <a:r>
              <a:rPr lang="sv-FI" b="1" u="sng" dirty="0"/>
              <a:t>, </a:t>
            </a:r>
            <a:r>
              <a:rPr lang="sv-FI" b="1" u="sng" dirty="0" err="1">
                <a:hlinkClick r:id="rId6"/>
              </a:rPr>
              <a:t>Circular</a:t>
            </a:r>
            <a:r>
              <a:rPr lang="sv-FI" b="1" u="sng" dirty="0">
                <a:hlinkClick r:id="rId6"/>
              </a:rPr>
              <a:t> </a:t>
            </a:r>
            <a:r>
              <a:rPr lang="sv-FI" b="1" u="sng" dirty="0" err="1">
                <a:hlinkClick r:id="rId6"/>
              </a:rPr>
              <a:t>Classroom</a:t>
            </a:r>
            <a:r>
              <a:rPr lang="sv-FI" b="1" u="sng" dirty="0"/>
              <a:t>, </a:t>
            </a:r>
            <a:r>
              <a:rPr lang="sv-FI" b="1" u="sng" dirty="0" err="1">
                <a:hlinkClick r:id="rId7"/>
              </a:rPr>
              <a:t>Elämyspeli</a:t>
            </a:r>
            <a:r>
              <a:rPr lang="sv-FI" b="1" u="sng" dirty="0">
                <a:hlinkClick r:id="rId7"/>
              </a:rPr>
              <a:t> My2050</a:t>
            </a:r>
            <a:r>
              <a:rPr lang="sv-FI" b="1" u="sng" dirty="0"/>
              <a:t>, </a:t>
            </a:r>
            <a:r>
              <a:rPr lang="sv-FI" b="1" u="sng" dirty="0" err="1">
                <a:hlinkClick r:id="rId8"/>
              </a:rPr>
              <a:t>Kaupunkitapahtuman</a:t>
            </a:r>
            <a:r>
              <a:rPr lang="sv-FI" b="1" u="sng" dirty="0">
                <a:hlinkClick r:id="rId8"/>
              </a:rPr>
              <a:t> </a:t>
            </a:r>
            <a:r>
              <a:rPr lang="sv-FI" b="1" u="sng" dirty="0" err="1">
                <a:hlinkClick r:id="rId8"/>
              </a:rPr>
              <a:t>projektikurssi</a:t>
            </a:r>
            <a:r>
              <a:rPr lang="sv-FI" b="1" u="sng" dirty="0"/>
              <a:t>,</a:t>
            </a:r>
            <a:r>
              <a:rPr lang="sv-FI" b="1" u="sng" dirty="0">
                <a:hlinkClick r:id="rId9"/>
              </a:rPr>
              <a:t> </a:t>
            </a:r>
            <a:r>
              <a:rPr lang="sv-FI" b="1" u="sng" dirty="0" err="1">
                <a:hlinkClick r:id="rId9"/>
              </a:rPr>
              <a:t>Kestävä</a:t>
            </a:r>
            <a:r>
              <a:rPr lang="sv-FI" b="1" u="sng" dirty="0">
                <a:hlinkClick r:id="rId9"/>
              </a:rPr>
              <a:t> </a:t>
            </a:r>
            <a:r>
              <a:rPr lang="sv-FI" b="1" u="sng" dirty="0" err="1">
                <a:hlinkClick r:id="rId9"/>
              </a:rPr>
              <a:t>kehitys</a:t>
            </a:r>
            <a:r>
              <a:rPr lang="sv-FI" b="1" u="sng" dirty="0">
                <a:hlinkClick r:id="rId9"/>
              </a:rPr>
              <a:t> </a:t>
            </a:r>
            <a:r>
              <a:rPr lang="sv-FI" b="1" u="sng" dirty="0" err="1">
                <a:hlinkClick r:id="rId9"/>
              </a:rPr>
              <a:t>opetuksessa</a:t>
            </a:r>
            <a:r>
              <a:rPr lang="sv-FI" b="1" u="sng" dirty="0"/>
              <a:t>, </a:t>
            </a:r>
            <a:r>
              <a:rPr lang="sv-FI" b="1" u="sng" dirty="0" err="1">
                <a:hlinkClick r:id="rId10"/>
              </a:rPr>
              <a:t>Kiertotalous</a:t>
            </a:r>
            <a:r>
              <a:rPr lang="sv-FI" b="1" u="sng" dirty="0">
                <a:hlinkClick r:id="rId10"/>
              </a:rPr>
              <a:t> </a:t>
            </a:r>
            <a:r>
              <a:rPr lang="sv-FI" b="1" u="sng" dirty="0" err="1">
                <a:hlinkClick r:id="rId10"/>
              </a:rPr>
              <a:t>tutuksi</a:t>
            </a:r>
            <a:r>
              <a:rPr lang="sv-FI" b="1" u="sng" dirty="0">
                <a:hlinkClick r:id="rId10"/>
              </a:rPr>
              <a:t> -</a:t>
            </a:r>
            <a:r>
              <a:rPr lang="sv-FI" b="1" u="sng" dirty="0" err="1">
                <a:hlinkClick r:id="rId10"/>
              </a:rPr>
              <a:t>oppimateriaali</a:t>
            </a:r>
            <a:r>
              <a:rPr lang="sv-FI" b="1" u="sng" dirty="0"/>
              <a:t>, </a:t>
            </a:r>
            <a:r>
              <a:rPr lang="fi-FI" b="1" u="sng" dirty="0">
                <a:hlinkClick r:id="rId11"/>
              </a:rPr>
              <a:t>Koulutus- ja opetusmateriaalia hyönteisten hyödyntämisestä ravitsemisalalla</a:t>
            </a:r>
            <a:r>
              <a:rPr lang="fi-FI" b="1" u="sng" dirty="0"/>
              <a:t>, </a:t>
            </a:r>
            <a:r>
              <a:rPr lang="sv-FI" b="1" u="sng" dirty="0" err="1">
                <a:hlinkClick r:id="rId12"/>
              </a:rPr>
              <a:t>Opopassi</a:t>
            </a:r>
            <a:r>
              <a:rPr lang="sv-FI" b="1" u="sng" dirty="0"/>
              <a:t>, </a:t>
            </a:r>
            <a:r>
              <a:rPr lang="sv-FI" b="1" u="sng" dirty="0" err="1">
                <a:hlinkClick r:id="rId13"/>
              </a:rPr>
              <a:t>TATin</a:t>
            </a:r>
            <a:r>
              <a:rPr lang="sv-FI" b="1" u="sng" dirty="0">
                <a:hlinkClick r:id="rId13"/>
              </a:rPr>
              <a:t> </a:t>
            </a:r>
            <a:r>
              <a:rPr lang="sv-FI" b="1" u="sng" dirty="0" err="1">
                <a:hlinkClick r:id="rId13"/>
              </a:rPr>
              <a:t>bisneskurssit</a:t>
            </a:r>
            <a:endParaRPr lang="sv-FI" b="1" dirty="0"/>
          </a:p>
          <a:p>
            <a:endParaRPr lang="sv-FI" dirty="0"/>
          </a:p>
        </p:txBody>
      </p:sp>
    </p:spTree>
    <p:extLst>
      <p:ext uri="{BB962C8B-B14F-4D97-AF65-F5344CB8AC3E}">
        <p14:creationId xmlns:p14="http://schemas.microsoft.com/office/powerpoint/2010/main" val="2081502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F4255E-A57D-4133-8D75-BA827EC7FF93}"/>
              </a:ext>
            </a:extLst>
          </p:cNvPr>
          <p:cNvSpPr>
            <a:spLocks noGrp="1"/>
          </p:cNvSpPr>
          <p:nvPr>
            <p:ph type="title"/>
          </p:nvPr>
        </p:nvSpPr>
        <p:spPr/>
        <p:txBody>
          <a:bodyPr/>
          <a:lstStyle/>
          <a:p>
            <a:r>
              <a:rPr lang="sv-FI" dirty="0" err="1"/>
              <a:t>Ekoenergy</a:t>
            </a:r>
            <a:endParaRPr lang="sv-FI" dirty="0"/>
          </a:p>
        </p:txBody>
      </p:sp>
      <p:sp>
        <p:nvSpPr>
          <p:cNvPr id="3" name="Platshållare för innehåll 2">
            <a:extLst>
              <a:ext uri="{FF2B5EF4-FFF2-40B4-BE49-F238E27FC236}">
                <a16:creationId xmlns:a16="http://schemas.microsoft.com/office/drawing/2014/main" id="{B80E95D1-2CFC-4E11-BB0C-AD711661E91B}"/>
              </a:ext>
            </a:extLst>
          </p:cNvPr>
          <p:cNvSpPr>
            <a:spLocks noGrp="1"/>
          </p:cNvSpPr>
          <p:nvPr>
            <p:ph idx="1"/>
          </p:nvPr>
        </p:nvSpPr>
        <p:spPr/>
        <p:txBody>
          <a:bodyPr>
            <a:normAutofit lnSpcReduction="10000"/>
          </a:bodyPr>
          <a:lstStyle/>
          <a:p>
            <a:pPr marL="0" indent="0">
              <a:buNone/>
            </a:pPr>
            <a:r>
              <a:rPr lang="sv-FI" dirty="0" err="1"/>
              <a:t>Voittoa</a:t>
            </a:r>
            <a:r>
              <a:rPr lang="sv-FI" dirty="0"/>
              <a:t> </a:t>
            </a:r>
            <a:r>
              <a:rPr lang="sv-FI" dirty="0" err="1"/>
              <a:t>tavoittelematon</a:t>
            </a:r>
            <a:r>
              <a:rPr lang="sv-FI" dirty="0"/>
              <a:t> </a:t>
            </a:r>
            <a:r>
              <a:rPr lang="sv-FI" dirty="0" err="1"/>
              <a:t>ympäristömerkki</a:t>
            </a:r>
            <a:endParaRPr lang="sv-FI" dirty="0"/>
          </a:p>
          <a:p>
            <a:pPr marL="0" indent="0">
              <a:buNone/>
            </a:pPr>
            <a:endParaRPr lang="sv-FI" dirty="0"/>
          </a:p>
          <a:p>
            <a:pPr marL="0" indent="0" fontAlgn="base">
              <a:buNone/>
            </a:pPr>
            <a:r>
              <a:rPr lang="fi-FI" dirty="0" err="1"/>
              <a:t>EKOenergia</a:t>
            </a:r>
            <a:r>
              <a:rPr lang="fi-FI" dirty="0"/>
              <a:t> on kansainvälinen ja voittoa tavoittelematon ympäristömerkki energialle (uusiutuva sähkö sekä uusiutuva kaasu, lämpö ja jäähdytys).</a:t>
            </a:r>
          </a:p>
          <a:p>
            <a:pPr marL="0" indent="0" fontAlgn="base">
              <a:buNone/>
            </a:pPr>
            <a:r>
              <a:rPr lang="fi-FI" dirty="0"/>
              <a:t>Uusiutuvuuden lisäksi </a:t>
            </a:r>
            <a:r>
              <a:rPr lang="fi-FI" dirty="0" err="1"/>
              <a:t>EKOenergia</a:t>
            </a:r>
            <a:r>
              <a:rPr lang="fi-FI" dirty="0"/>
              <a:t>-merkitty energia täyttää myös </a:t>
            </a:r>
            <a:r>
              <a:rPr lang="fi-FI" dirty="0">
                <a:hlinkClick r:id="rId2"/>
              </a:rPr>
              <a:t>kestävyyskriteerimme</a:t>
            </a:r>
            <a:r>
              <a:rPr lang="fi-FI" dirty="0"/>
              <a:t> ja rahoittaa </a:t>
            </a:r>
            <a:r>
              <a:rPr lang="fi-FI" dirty="0">
                <a:hlinkClick r:id="rId3"/>
              </a:rPr>
              <a:t>hankkeita, joilla torjutaan energiaköyhyyttä</a:t>
            </a:r>
            <a:r>
              <a:rPr lang="fi-FI" dirty="0"/>
              <a:t>.</a:t>
            </a:r>
            <a:endParaRPr lang="sv-FI" dirty="0"/>
          </a:p>
          <a:p>
            <a:endParaRPr lang="sv-FI" dirty="0"/>
          </a:p>
          <a:p>
            <a:r>
              <a:rPr lang="en-US" b="1" dirty="0" err="1"/>
              <a:t>EKOenergy</a:t>
            </a:r>
            <a:r>
              <a:rPr lang="en-US" b="1" dirty="0"/>
              <a:t>: the renewable energy ecolabel</a:t>
            </a:r>
          </a:p>
          <a:p>
            <a:r>
              <a:rPr lang="sv-FI" dirty="0">
                <a:hlinkClick r:id="rId4"/>
              </a:rPr>
              <a:t>https://www.youtube.com/watch?v=h0_1__2Qg1M&amp;t=7s</a:t>
            </a:r>
            <a:endParaRPr lang="sv-FI" dirty="0"/>
          </a:p>
          <a:p>
            <a:endParaRPr lang="sv-FI" dirty="0"/>
          </a:p>
          <a:p>
            <a:r>
              <a:rPr lang="sv-FI" dirty="0" err="1"/>
              <a:t>Lähde</a:t>
            </a:r>
            <a:r>
              <a:rPr lang="sv-FI" dirty="0"/>
              <a:t>: </a:t>
            </a:r>
            <a:r>
              <a:rPr lang="sv-FI" dirty="0">
                <a:hlinkClick r:id="rId5"/>
              </a:rPr>
              <a:t>https://www.ekoenergy.org/fi/</a:t>
            </a:r>
            <a:endParaRPr lang="sv-FI" dirty="0"/>
          </a:p>
          <a:p>
            <a:endParaRPr lang="sv-FI" dirty="0"/>
          </a:p>
        </p:txBody>
      </p:sp>
    </p:spTree>
    <p:extLst>
      <p:ext uri="{BB962C8B-B14F-4D97-AF65-F5344CB8AC3E}">
        <p14:creationId xmlns:p14="http://schemas.microsoft.com/office/powerpoint/2010/main" val="29467958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83FDEE-7B5F-476B-A7FF-7BE81C3925B2}"/>
              </a:ext>
            </a:extLst>
          </p:cNvPr>
          <p:cNvSpPr>
            <a:spLocks noGrp="1"/>
          </p:cNvSpPr>
          <p:nvPr>
            <p:ph type="title"/>
          </p:nvPr>
        </p:nvSpPr>
        <p:spPr/>
        <p:txBody>
          <a:bodyPr/>
          <a:lstStyle/>
          <a:p>
            <a:r>
              <a:rPr lang="sv-FI" dirty="0" err="1"/>
              <a:t>Motiva</a:t>
            </a:r>
            <a:endParaRPr lang="sv-FI" dirty="0"/>
          </a:p>
        </p:txBody>
      </p:sp>
      <p:sp>
        <p:nvSpPr>
          <p:cNvPr id="3" name="Platshållare för innehåll 2">
            <a:extLst>
              <a:ext uri="{FF2B5EF4-FFF2-40B4-BE49-F238E27FC236}">
                <a16:creationId xmlns:a16="http://schemas.microsoft.com/office/drawing/2014/main" id="{2E52B50C-3674-4E64-9AB3-C1A20B1F0551}"/>
              </a:ext>
            </a:extLst>
          </p:cNvPr>
          <p:cNvSpPr>
            <a:spLocks noGrp="1"/>
          </p:cNvSpPr>
          <p:nvPr>
            <p:ph idx="1"/>
          </p:nvPr>
        </p:nvSpPr>
        <p:spPr>
          <a:xfrm>
            <a:off x="1066800" y="1702965"/>
            <a:ext cx="10058400" cy="4723002"/>
          </a:xfrm>
        </p:spPr>
        <p:txBody>
          <a:bodyPr>
            <a:noAutofit/>
          </a:bodyPr>
          <a:lstStyle/>
          <a:p>
            <a:pPr marL="0" indent="0">
              <a:buNone/>
            </a:pPr>
            <a:r>
              <a:rPr lang="fi-FI" sz="1400" dirty="0"/>
              <a:t>Motiva – valtion kestävän kehityksen yhtiö</a:t>
            </a:r>
          </a:p>
          <a:p>
            <a:pPr marL="0" indent="0">
              <a:buNone/>
            </a:pPr>
            <a:r>
              <a:rPr lang="fi-FI" sz="1400" dirty="0"/>
              <a:t>Olemme valtion kestävän kehityksen yhtiö, joka kannustaa energian ja materiaalien tehokkaaseen ja kestävään käyttöön. Tarjoamme julkishallinnolle, yrityksille, kunnille ja kuluttajille tietoa, ratkaisuja ja palveluja, joiden avulla ne voivat tehdä resurssitehokkaita, vaikuttavia ja kestäviä valintoja.</a:t>
            </a:r>
            <a:endParaRPr lang="sv-FI" sz="1400" dirty="0"/>
          </a:p>
          <a:p>
            <a:pPr marL="0" indent="0">
              <a:buNone/>
            </a:pPr>
            <a:r>
              <a:rPr lang="sv-FI" sz="1400" dirty="0" err="1"/>
              <a:t>Yritysvastuuraportti</a:t>
            </a:r>
            <a:r>
              <a:rPr lang="sv-FI" sz="1400" dirty="0"/>
              <a:t>: </a:t>
            </a:r>
            <a:r>
              <a:rPr lang="sv-FI" sz="1400" dirty="0">
                <a:hlinkClick r:id="rId2"/>
              </a:rPr>
              <a:t>https://www.motiva.fi/motiva/yritysvastuuraportti</a:t>
            </a:r>
            <a:endParaRPr lang="sv-FI" sz="1400" dirty="0"/>
          </a:p>
          <a:p>
            <a:pPr marL="0" indent="0">
              <a:buNone/>
            </a:pPr>
            <a:r>
              <a:rPr lang="sv-FI" sz="1400" dirty="0"/>
              <a:t>Företagsansvarsrapport, Företagsansvarsrapport för 2022 publiceras endast som nätpublikation på finska.</a:t>
            </a:r>
          </a:p>
          <a:p>
            <a:pPr marL="0" indent="0">
              <a:buNone/>
            </a:pPr>
            <a:endParaRPr lang="sv-FI" sz="1400" dirty="0"/>
          </a:p>
          <a:p>
            <a:pPr marL="0" indent="0">
              <a:buNone/>
            </a:pPr>
            <a:r>
              <a:rPr lang="sv-FI" sz="1400" dirty="0" err="1"/>
              <a:t>Kestävä</a:t>
            </a:r>
            <a:r>
              <a:rPr lang="sv-FI" sz="1400" dirty="0"/>
              <a:t> </a:t>
            </a:r>
            <a:r>
              <a:rPr lang="sv-FI" sz="1400" dirty="0" err="1"/>
              <a:t>kuluttaminen</a:t>
            </a:r>
            <a:r>
              <a:rPr lang="sv-FI" sz="1400" dirty="0"/>
              <a:t> ja </a:t>
            </a:r>
            <a:r>
              <a:rPr lang="sv-FI" sz="1400" dirty="0" err="1"/>
              <a:t>hankinnat</a:t>
            </a:r>
            <a:r>
              <a:rPr lang="sv-FI" sz="1400" dirty="0"/>
              <a:t>: </a:t>
            </a:r>
            <a:r>
              <a:rPr lang="sv-FI" sz="1400" dirty="0">
                <a:hlinkClick r:id="rId3"/>
              </a:rPr>
              <a:t>https://www.motiva.fi/koti_ja_asuminen/kestava_kuluttaminen_ja_hankinnat</a:t>
            </a:r>
            <a:endParaRPr lang="sv-FI" sz="1400" dirty="0"/>
          </a:p>
          <a:p>
            <a:pPr marL="0" indent="0">
              <a:buNone/>
            </a:pPr>
            <a:r>
              <a:rPr lang="sv-FI" sz="1400" dirty="0"/>
              <a:t>Hållbar förbrukning och anskaffningar: </a:t>
            </a:r>
            <a:r>
              <a:rPr lang="sv-FI" sz="1400" dirty="0">
                <a:hlinkClick r:id="rId4"/>
              </a:rPr>
              <a:t>https://www.motiva.fi/sv/hem_och_boende/hallbar_forbrukning_och_anskaffningar</a:t>
            </a:r>
            <a:endParaRPr lang="sv-FI" sz="1400" dirty="0"/>
          </a:p>
          <a:p>
            <a:r>
              <a:rPr lang="sv-FI" sz="1400" dirty="0" err="1"/>
              <a:t>Menestystarinoita</a:t>
            </a:r>
            <a:r>
              <a:rPr lang="sv-FI" sz="1400" dirty="0"/>
              <a:t>: </a:t>
            </a:r>
            <a:r>
              <a:rPr lang="sv-FI" sz="1400" dirty="0">
                <a:hlinkClick r:id="rId5"/>
              </a:rPr>
              <a:t>https://www.motiva.fi/motiva/menestystarinoita</a:t>
            </a:r>
            <a:endParaRPr lang="sv-FI" sz="1400" dirty="0"/>
          </a:p>
          <a:p>
            <a:r>
              <a:rPr lang="sv-FI" sz="1400" dirty="0" err="1"/>
              <a:t>Lähde</a:t>
            </a:r>
            <a:r>
              <a:rPr lang="sv-FI" sz="1400" dirty="0"/>
              <a:t>: </a:t>
            </a:r>
            <a:r>
              <a:rPr lang="sv-FI" sz="1400" dirty="0">
                <a:hlinkClick r:id="rId6"/>
              </a:rPr>
              <a:t>https://www.motiva.fi/motiva</a:t>
            </a:r>
            <a:r>
              <a:rPr lang="sv-FI" sz="1400" dirty="0"/>
              <a:t>  / Källa: </a:t>
            </a:r>
            <a:r>
              <a:rPr lang="sv-FI" sz="1400" dirty="0">
                <a:hlinkClick r:id="rId7"/>
              </a:rPr>
              <a:t>https://www.motiva.fi/sv</a:t>
            </a:r>
            <a:endParaRPr lang="sv-FI" sz="1400" dirty="0"/>
          </a:p>
          <a:p>
            <a:endParaRPr lang="sv-FI" sz="1400" dirty="0"/>
          </a:p>
          <a:p>
            <a:r>
              <a:rPr lang="sv-FI" sz="1400" dirty="0"/>
              <a:t>YouTube-video, </a:t>
            </a:r>
            <a:r>
              <a:rPr lang="sv-FI" sz="1400" dirty="0" err="1"/>
              <a:t>vähäpäästöiset</a:t>
            </a:r>
            <a:r>
              <a:rPr lang="sv-FI" sz="1400" dirty="0"/>
              <a:t> </a:t>
            </a:r>
            <a:r>
              <a:rPr lang="sv-FI" sz="1400" dirty="0" err="1"/>
              <a:t>työkoneet</a:t>
            </a:r>
            <a:r>
              <a:rPr lang="sv-FI" sz="1400" dirty="0"/>
              <a:t> </a:t>
            </a:r>
            <a:r>
              <a:rPr lang="sv-FI" sz="1400" dirty="0" err="1"/>
              <a:t>verkkokurssista</a:t>
            </a:r>
            <a:r>
              <a:rPr lang="sv-FI" sz="1400" dirty="0"/>
              <a:t>, </a:t>
            </a:r>
            <a:r>
              <a:rPr lang="sv-FI" sz="1400" dirty="0" err="1"/>
              <a:t>kaikille</a:t>
            </a:r>
            <a:r>
              <a:rPr lang="sv-FI" sz="1400" dirty="0"/>
              <a:t> </a:t>
            </a:r>
            <a:r>
              <a:rPr lang="sv-FI" sz="1400" dirty="0" err="1"/>
              <a:t>avoin</a:t>
            </a:r>
            <a:r>
              <a:rPr lang="sv-FI" sz="1400" dirty="0"/>
              <a:t> ja </a:t>
            </a:r>
            <a:r>
              <a:rPr lang="sv-FI" sz="1400" dirty="0" err="1"/>
              <a:t>maksuton</a:t>
            </a:r>
            <a:r>
              <a:rPr lang="sv-FI" sz="1400" dirty="0"/>
              <a:t>: </a:t>
            </a:r>
            <a:r>
              <a:rPr lang="sv-FI" sz="1400" dirty="0">
                <a:hlinkClick r:id="rId8"/>
              </a:rPr>
              <a:t>https://www.youtube.com/watch?v=As5e44UfIfw&amp;t=8s</a:t>
            </a:r>
            <a:r>
              <a:rPr lang="sv-FI" sz="1400" dirty="0"/>
              <a:t> tai </a:t>
            </a:r>
            <a:r>
              <a:rPr lang="sv-FI" sz="1400" dirty="0" err="1"/>
              <a:t>verkkokurssit</a:t>
            </a:r>
            <a:r>
              <a:rPr lang="sv-FI" sz="1400" dirty="0"/>
              <a:t>: </a:t>
            </a:r>
            <a:r>
              <a:rPr lang="sv-FI" sz="1400" dirty="0">
                <a:hlinkClick r:id="rId9"/>
              </a:rPr>
              <a:t>https://motiva-verkkokurssit.fi/</a:t>
            </a:r>
            <a:endParaRPr lang="sv-FI" sz="1400" dirty="0"/>
          </a:p>
        </p:txBody>
      </p:sp>
    </p:spTree>
    <p:extLst>
      <p:ext uri="{BB962C8B-B14F-4D97-AF65-F5344CB8AC3E}">
        <p14:creationId xmlns:p14="http://schemas.microsoft.com/office/powerpoint/2010/main" val="39690159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4888B6-9778-442A-8E77-36668774E423}"/>
              </a:ext>
            </a:extLst>
          </p:cNvPr>
          <p:cNvSpPr>
            <a:spLocks noGrp="1"/>
          </p:cNvSpPr>
          <p:nvPr>
            <p:ph type="title"/>
          </p:nvPr>
        </p:nvSpPr>
        <p:spPr/>
        <p:txBody>
          <a:bodyPr>
            <a:normAutofit fontScale="90000"/>
          </a:bodyPr>
          <a:lstStyle/>
          <a:p>
            <a:r>
              <a:rPr lang="sv-FI" dirty="0" err="1"/>
              <a:t>Monien</a:t>
            </a:r>
            <a:r>
              <a:rPr lang="sv-FI" dirty="0"/>
              <a:t> </a:t>
            </a:r>
            <a:r>
              <a:rPr lang="sv-FI" dirty="0" err="1"/>
              <a:t>yritysten</a:t>
            </a:r>
            <a:r>
              <a:rPr lang="sv-FI" dirty="0"/>
              <a:t> </a:t>
            </a:r>
            <a:r>
              <a:rPr lang="sv-FI" dirty="0" err="1"/>
              <a:t>tavoitteina</a:t>
            </a:r>
            <a:r>
              <a:rPr lang="sv-FI" dirty="0"/>
              <a:t> </a:t>
            </a:r>
            <a:r>
              <a:rPr lang="sv-FI" dirty="0" err="1"/>
              <a:t>tällä</a:t>
            </a:r>
            <a:r>
              <a:rPr lang="sv-FI" dirty="0"/>
              <a:t> </a:t>
            </a:r>
            <a:r>
              <a:rPr lang="sv-FI" dirty="0" err="1"/>
              <a:t>hetkellä</a:t>
            </a:r>
            <a:r>
              <a:rPr lang="sv-FI" dirty="0"/>
              <a:t> on</a:t>
            </a:r>
          </a:p>
        </p:txBody>
      </p:sp>
      <p:sp>
        <p:nvSpPr>
          <p:cNvPr id="3" name="Platshållare för innehåll 2">
            <a:extLst>
              <a:ext uri="{FF2B5EF4-FFF2-40B4-BE49-F238E27FC236}">
                <a16:creationId xmlns:a16="http://schemas.microsoft.com/office/drawing/2014/main" id="{36A7FFF8-6616-40EB-A2BC-27981CB7E655}"/>
              </a:ext>
            </a:extLst>
          </p:cNvPr>
          <p:cNvSpPr>
            <a:spLocks noGrp="1"/>
          </p:cNvSpPr>
          <p:nvPr>
            <p:ph idx="1"/>
          </p:nvPr>
        </p:nvSpPr>
        <p:spPr/>
        <p:txBody>
          <a:bodyPr/>
          <a:lstStyle/>
          <a:p>
            <a:r>
              <a:rPr lang="sv-FI" dirty="0" err="1"/>
              <a:t>Siirtyä</a:t>
            </a:r>
            <a:r>
              <a:rPr lang="sv-FI" dirty="0"/>
              <a:t> </a:t>
            </a:r>
            <a:r>
              <a:rPr lang="sv-FI" dirty="0" err="1"/>
              <a:t>lineaarisesta</a:t>
            </a:r>
            <a:r>
              <a:rPr lang="sv-FI" dirty="0"/>
              <a:t> </a:t>
            </a:r>
            <a:r>
              <a:rPr lang="sv-FI" dirty="0" err="1"/>
              <a:t>taloudesta</a:t>
            </a:r>
            <a:r>
              <a:rPr lang="sv-FI" dirty="0"/>
              <a:t> </a:t>
            </a:r>
            <a:r>
              <a:rPr lang="sv-FI" dirty="0" err="1"/>
              <a:t>kiertotalouteen</a:t>
            </a:r>
            <a:endParaRPr lang="sv-FI" dirty="0"/>
          </a:p>
          <a:p>
            <a:endParaRPr lang="sv-FI" dirty="0"/>
          </a:p>
          <a:p>
            <a:endParaRPr lang="sv-FI" dirty="0"/>
          </a:p>
        </p:txBody>
      </p:sp>
      <p:pic>
        <p:nvPicPr>
          <p:cNvPr id="4" name="Bildobjekt 3">
            <a:extLst>
              <a:ext uri="{FF2B5EF4-FFF2-40B4-BE49-F238E27FC236}">
                <a16:creationId xmlns:a16="http://schemas.microsoft.com/office/drawing/2014/main" id="{12E40EFC-42B7-4ED8-A4BD-E502252DE876}"/>
              </a:ext>
            </a:extLst>
          </p:cNvPr>
          <p:cNvPicPr>
            <a:picLocks noChangeAspect="1"/>
          </p:cNvPicPr>
          <p:nvPr/>
        </p:nvPicPr>
        <p:blipFill>
          <a:blip r:embed="rId2"/>
          <a:stretch>
            <a:fillRect/>
          </a:stretch>
        </p:blipFill>
        <p:spPr>
          <a:xfrm>
            <a:off x="570760" y="2968099"/>
            <a:ext cx="5659353" cy="1821401"/>
          </a:xfrm>
          <a:prstGeom prst="rect">
            <a:avLst/>
          </a:prstGeom>
        </p:spPr>
      </p:pic>
      <p:pic>
        <p:nvPicPr>
          <p:cNvPr id="5" name="Bildobjekt 4">
            <a:extLst>
              <a:ext uri="{FF2B5EF4-FFF2-40B4-BE49-F238E27FC236}">
                <a16:creationId xmlns:a16="http://schemas.microsoft.com/office/drawing/2014/main" id="{76B7FA07-303F-4444-B235-71375FD38BFF}"/>
              </a:ext>
            </a:extLst>
          </p:cNvPr>
          <p:cNvPicPr>
            <a:picLocks noChangeAspect="1"/>
          </p:cNvPicPr>
          <p:nvPr/>
        </p:nvPicPr>
        <p:blipFill>
          <a:blip r:embed="rId3"/>
          <a:stretch>
            <a:fillRect/>
          </a:stretch>
        </p:blipFill>
        <p:spPr>
          <a:xfrm>
            <a:off x="6564282" y="1957671"/>
            <a:ext cx="5184203" cy="4392930"/>
          </a:xfrm>
          <a:prstGeom prst="rect">
            <a:avLst/>
          </a:prstGeom>
        </p:spPr>
      </p:pic>
      <p:sp>
        <p:nvSpPr>
          <p:cNvPr id="7" name="Rektangel 6">
            <a:extLst>
              <a:ext uri="{FF2B5EF4-FFF2-40B4-BE49-F238E27FC236}">
                <a16:creationId xmlns:a16="http://schemas.microsoft.com/office/drawing/2014/main" id="{244FE22D-FF61-4797-B86B-B67D16F7A5A0}"/>
              </a:ext>
            </a:extLst>
          </p:cNvPr>
          <p:cNvSpPr/>
          <p:nvPr/>
        </p:nvSpPr>
        <p:spPr>
          <a:xfrm>
            <a:off x="570760" y="5558848"/>
            <a:ext cx="6096000" cy="646331"/>
          </a:xfrm>
          <a:prstGeom prst="rect">
            <a:avLst/>
          </a:prstGeom>
        </p:spPr>
        <p:txBody>
          <a:bodyPr>
            <a:spAutoFit/>
          </a:bodyPr>
          <a:lstStyle/>
          <a:p>
            <a:r>
              <a:rPr lang="sv-FI" dirty="0">
                <a:hlinkClick r:id="rId4"/>
              </a:rPr>
              <a:t>https://kiertotaloudestakasvua.fi/1-kiertotalouden-tausta-ja-tarpeellisuus/</a:t>
            </a:r>
            <a:endParaRPr lang="sv-FI" dirty="0"/>
          </a:p>
        </p:txBody>
      </p:sp>
    </p:spTree>
    <p:extLst>
      <p:ext uri="{BB962C8B-B14F-4D97-AF65-F5344CB8AC3E}">
        <p14:creationId xmlns:p14="http://schemas.microsoft.com/office/powerpoint/2010/main" val="3528562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F9781D-FE63-44DA-98E4-73B85013AE2F}"/>
              </a:ext>
            </a:extLst>
          </p:cNvPr>
          <p:cNvSpPr>
            <a:spLocks noGrp="1"/>
          </p:cNvSpPr>
          <p:nvPr>
            <p:ph type="title"/>
          </p:nvPr>
        </p:nvSpPr>
        <p:spPr/>
        <p:txBody>
          <a:bodyPr/>
          <a:lstStyle/>
          <a:p>
            <a:r>
              <a:rPr lang="sv-FI" dirty="0" err="1"/>
              <a:t>Ecovadis</a:t>
            </a:r>
            <a:endParaRPr lang="sv-FI" dirty="0"/>
          </a:p>
        </p:txBody>
      </p:sp>
      <p:sp>
        <p:nvSpPr>
          <p:cNvPr id="3" name="Platshållare för innehåll 2">
            <a:extLst>
              <a:ext uri="{FF2B5EF4-FFF2-40B4-BE49-F238E27FC236}">
                <a16:creationId xmlns:a16="http://schemas.microsoft.com/office/drawing/2014/main" id="{D2B4ADAC-FA8B-4C00-8955-F3B5B452C2C8}"/>
              </a:ext>
            </a:extLst>
          </p:cNvPr>
          <p:cNvSpPr>
            <a:spLocks noGrp="1"/>
          </p:cNvSpPr>
          <p:nvPr>
            <p:ph idx="1"/>
          </p:nvPr>
        </p:nvSpPr>
        <p:spPr/>
        <p:txBody>
          <a:bodyPr/>
          <a:lstStyle/>
          <a:p>
            <a:pPr marL="0" indent="0">
              <a:buNone/>
            </a:pPr>
            <a:r>
              <a:rPr lang="en-US" dirty="0" err="1"/>
              <a:t>EcoVadis</a:t>
            </a:r>
            <a:r>
              <a:rPr lang="en-US" dirty="0"/>
              <a:t> helps you manage ESG risk and compliance, meet corporate sustainability goals, and drive impact at scale by guiding the sustainability performance improvement of your company and your value chain.</a:t>
            </a:r>
          </a:p>
          <a:p>
            <a:pPr marL="0" indent="0">
              <a:buNone/>
            </a:pPr>
            <a:endParaRPr lang="sv-FI" dirty="0"/>
          </a:p>
        </p:txBody>
      </p:sp>
      <p:pic>
        <p:nvPicPr>
          <p:cNvPr id="4" name="Bildobjekt 3">
            <a:extLst>
              <a:ext uri="{FF2B5EF4-FFF2-40B4-BE49-F238E27FC236}">
                <a16:creationId xmlns:a16="http://schemas.microsoft.com/office/drawing/2014/main" id="{8B323615-1231-4EF4-87FD-A620B130C82E}"/>
              </a:ext>
            </a:extLst>
          </p:cNvPr>
          <p:cNvPicPr>
            <a:picLocks noChangeAspect="1"/>
          </p:cNvPicPr>
          <p:nvPr/>
        </p:nvPicPr>
        <p:blipFill>
          <a:blip r:embed="rId2"/>
          <a:stretch>
            <a:fillRect/>
          </a:stretch>
        </p:blipFill>
        <p:spPr>
          <a:xfrm>
            <a:off x="3301365" y="3090436"/>
            <a:ext cx="5126355" cy="3124970"/>
          </a:xfrm>
          <a:prstGeom prst="rect">
            <a:avLst/>
          </a:prstGeom>
        </p:spPr>
      </p:pic>
      <p:sp>
        <p:nvSpPr>
          <p:cNvPr id="5" name="Rektangel 4">
            <a:extLst>
              <a:ext uri="{FF2B5EF4-FFF2-40B4-BE49-F238E27FC236}">
                <a16:creationId xmlns:a16="http://schemas.microsoft.com/office/drawing/2014/main" id="{F08E2760-2211-4E7B-93FD-5BEA058B9805}"/>
              </a:ext>
            </a:extLst>
          </p:cNvPr>
          <p:cNvSpPr/>
          <p:nvPr/>
        </p:nvSpPr>
        <p:spPr>
          <a:xfrm>
            <a:off x="8582583" y="4069080"/>
            <a:ext cx="2707793" cy="369332"/>
          </a:xfrm>
          <a:prstGeom prst="rect">
            <a:avLst/>
          </a:prstGeom>
        </p:spPr>
        <p:txBody>
          <a:bodyPr wrap="none">
            <a:spAutoFit/>
          </a:bodyPr>
          <a:lstStyle/>
          <a:p>
            <a:r>
              <a:rPr lang="sv-FI" dirty="0">
                <a:hlinkClick r:id="rId3"/>
              </a:rPr>
              <a:t>https://ecovadis.com/</a:t>
            </a:r>
            <a:endParaRPr lang="sv-FI" dirty="0"/>
          </a:p>
        </p:txBody>
      </p:sp>
    </p:spTree>
    <p:extLst>
      <p:ext uri="{BB962C8B-B14F-4D97-AF65-F5344CB8AC3E}">
        <p14:creationId xmlns:p14="http://schemas.microsoft.com/office/powerpoint/2010/main" val="35025622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DEF047-9AC2-4A6D-90D7-1CCB21B82E50}"/>
              </a:ext>
            </a:extLst>
          </p:cNvPr>
          <p:cNvSpPr>
            <a:spLocks noGrp="1"/>
          </p:cNvSpPr>
          <p:nvPr>
            <p:ph type="title"/>
          </p:nvPr>
        </p:nvSpPr>
        <p:spPr/>
        <p:txBody>
          <a:bodyPr/>
          <a:lstStyle/>
          <a:p>
            <a:r>
              <a:rPr lang="sv-FI" dirty="0"/>
              <a:t>EPD-</a:t>
            </a:r>
            <a:r>
              <a:rPr lang="sv-FI" dirty="0" err="1"/>
              <a:t>todistus</a:t>
            </a:r>
            <a:endParaRPr lang="sv-FI" dirty="0"/>
          </a:p>
        </p:txBody>
      </p:sp>
      <p:sp>
        <p:nvSpPr>
          <p:cNvPr id="3" name="Platshållare för innehåll 2">
            <a:extLst>
              <a:ext uri="{FF2B5EF4-FFF2-40B4-BE49-F238E27FC236}">
                <a16:creationId xmlns:a16="http://schemas.microsoft.com/office/drawing/2014/main" id="{7733DE40-BE6C-469E-AF06-84A66E5F521A}"/>
              </a:ext>
            </a:extLst>
          </p:cNvPr>
          <p:cNvSpPr>
            <a:spLocks noGrp="1"/>
          </p:cNvSpPr>
          <p:nvPr>
            <p:ph idx="1"/>
          </p:nvPr>
        </p:nvSpPr>
        <p:spPr>
          <a:xfrm>
            <a:off x="1066800" y="1694576"/>
            <a:ext cx="10058400" cy="4681057"/>
          </a:xfrm>
        </p:spPr>
        <p:txBody>
          <a:bodyPr>
            <a:normAutofit fontScale="62500" lnSpcReduction="20000"/>
          </a:bodyPr>
          <a:lstStyle/>
          <a:p>
            <a:pPr marL="0" indent="0">
              <a:buNone/>
            </a:pPr>
            <a:r>
              <a:rPr lang="fi-FI" sz="1900" dirty="0"/>
              <a:t>EPD perustuu standardiin EN 15804, ja siten sen sisältö on tarkkaan määritelty. Se on tapa ilmoittaa tuotteen ympäristövaikutukset yhteismitallisella tavalla, jolloin tuotteiden vertailu on mahdollista. Tietokannassa julkaistut </a:t>
            </a:r>
            <a:r>
              <a:rPr lang="fi-FI" sz="1900" dirty="0" err="1"/>
              <a:t>EPD:t</a:t>
            </a:r>
            <a:r>
              <a:rPr lang="fi-FI" sz="1900" dirty="0"/>
              <a:t> on todennettu riippumattoman kolmannen osapuolen toimesta, joka lisää selosteen luotettavuutta ja arvostusta. Todennus on myös tärkeä osa </a:t>
            </a:r>
            <a:r>
              <a:rPr lang="fi-FI" sz="1900" dirty="0" err="1"/>
              <a:t>EPD:ssä</a:t>
            </a:r>
            <a:r>
              <a:rPr lang="fi-FI" sz="1900" dirty="0"/>
              <a:t> käytettävää ISO 14025 standardia. </a:t>
            </a:r>
          </a:p>
          <a:p>
            <a:endParaRPr lang="fi-FI" sz="1900" dirty="0"/>
          </a:p>
          <a:p>
            <a:pPr marL="0" indent="0">
              <a:buNone/>
            </a:pPr>
            <a:r>
              <a:rPr lang="fi-FI" sz="1900" b="1" dirty="0"/>
              <a:t>EPD tuo useita hyötyjä</a:t>
            </a:r>
            <a:r>
              <a:rPr lang="fi-FI" sz="1900" dirty="0"/>
              <a:t> </a:t>
            </a:r>
          </a:p>
          <a:p>
            <a:pPr marL="0" indent="0">
              <a:buNone/>
            </a:pPr>
            <a:r>
              <a:rPr lang="fi-FI" sz="1900" dirty="0" err="1"/>
              <a:t>EPD:n</a:t>
            </a:r>
            <a:r>
              <a:rPr lang="fi-FI" sz="1900" dirty="0"/>
              <a:t> avulla rakennustuotteen valmistaja varmistaa tuotteensa sopivuuden rakentamisen koko </a:t>
            </a:r>
            <a:r>
              <a:rPr lang="fi-FI" sz="1900" dirty="0" err="1"/>
              <a:t>arvoketjuun</a:t>
            </a:r>
            <a:r>
              <a:rPr lang="fi-FI" sz="1900" dirty="0"/>
              <a:t> ja huomioi tilaajan, suunnittelijan, urakoitsijan sekä käyttäjän vaatimukset. EPD osoittaa ympäristövaikutusten lisäksi myös sen parantamismahdollisuudet sekä prosessien, käytettyjen raaka-aineiden kuin energiatehokkuuden osalta. Se tuo myös monia muita hyötyjä yritykselle, kuten: </a:t>
            </a:r>
          </a:p>
          <a:p>
            <a:r>
              <a:rPr lang="fi-FI" sz="1900" dirty="0"/>
              <a:t>osoittaa yrityksen sitoutumista kestävään kehitykseen</a:t>
            </a:r>
          </a:p>
          <a:p>
            <a:r>
              <a:rPr lang="fi-FI" sz="1900" dirty="0"/>
              <a:t>mahdollistaa tuotekehityksen myös ympäristö- ja energiatehokkuuden osalta </a:t>
            </a:r>
          </a:p>
          <a:p>
            <a:r>
              <a:rPr lang="fi-FI" sz="1900" dirty="0"/>
              <a:t>on erottautumistekijä markkinoilla </a:t>
            </a:r>
          </a:p>
          <a:p>
            <a:r>
              <a:rPr lang="fi-FI" sz="1900" dirty="0"/>
              <a:t>varmistaa tuotteen kilpailukykyä </a:t>
            </a:r>
          </a:p>
          <a:p>
            <a:r>
              <a:rPr lang="fi-FI" sz="1900" dirty="0"/>
              <a:t>tukee yrityksen prosessikehitystä ja strategista suunnittelua </a:t>
            </a:r>
          </a:p>
          <a:p>
            <a:r>
              <a:rPr lang="fi-FI" sz="1900" dirty="0"/>
              <a:t>on osa markkinointia ja viestintää </a:t>
            </a:r>
          </a:p>
          <a:p>
            <a:r>
              <a:rPr lang="fi-FI" sz="1900" dirty="0"/>
              <a:t>voi olla vaatimuksena tietyissä rakennushankkeissa </a:t>
            </a:r>
          </a:p>
          <a:p>
            <a:r>
              <a:rPr lang="fi-FI" sz="1900" dirty="0"/>
              <a:t>mahdollistaa asiakkaalle tuotteen vertailun toisiin vastaaviin tuotteisiin</a:t>
            </a:r>
          </a:p>
          <a:p>
            <a:r>
              <a:rPr lang="fi-FI" sz="1900" dirty="0"/>
              <a:t>antaa pisteitä rakennusten ympäristösertifioinnissa (esim. LEED ja BREEAM) </a:t>
            </a:r>
          </a:p>
          <a:p>
            <a:r>
              <a:rPr lang="fi-FI" sz="1900" dirty="0"/>
              <a:t>lisää avoimuutta </a:t>
            </a:r>
          </a:p>
          <a:p>
            <a:r>
              <a:rPr lang="fi-FI" sz="1900" dirty="0"/>
              <a:t>tekee näkyväksi yrityksen tekemät investoinnit esimerkiksi tuotantoon tai uusiutuvaan energiaan </a:t>
            </a:r>
          </a:p>
          <a:p>
            <a:endParaRPr lang="sv-FI" dirty="0"/>
          </a:p>
        </p:txBody>
      </p:sp>
    </p:spTree>
    <p:extLst>
      <p:ext uri="{BB962C8B-B14F-4D97-AF65-F5344CB8AC3E}">
        <p14:creationId xmlns:p14="http://schemas.microsoft.com/office/powerpoint/2010/main" val="2123025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3DF9C2-114A-4E77-8F06-3ABDC05839FB}"/>
              </a:ext>
            </a:extLst>
          </p:cNvPr>
          <p:cNvSpPr>
            <a:spLocks noGrp="1"/>
          </p:cNvSpPr>
          <p:nvPr>
            <p:ph type="title"/>
          </p:nvPr>
        </p:nvSpPr>
        <p:spPr/>
        <p:txBody>
          <a:bodyPr/>
          <a:lstStyle/>
          <a:p>
            <a:r>
              <a:rPr lang="sv-FI" dirty="0" err="1"/>
              <a:t>Sisältö</a:t>
            </a:r>
            <a:r>
              <a:rPr lang="sv-FI" dirty="0"/>
              <a:t>/ Innehåll</a:t>
            </a:r>
          </a:p>
        </p:txBody>
      </p:sp>
      <p:sp>
        <p:nvSpPr>
          <p:cNvPr id="3" name="Platshållare för innehåll 2">
            <a:extLst>
              <a:ext uri="{FF2B5EF4-FFF2-40B4-BE49-F238E27FC236}">
                <a16:creationId xmlns:a16="http://schemas.microsoft.com/office/drawing/2014/main" id="{212A54E1-2490-4848-8510-454C696098A3}"/>
              </a:ext>
            </a:extLst>
          </p:cNvPr>
          <p:cNvSpPr>
            <a:spLocks noGrp="1"/>
          </p:cNvSpPr>
          <p:nvPr>
            <p:ph idx="1"/>
          </p:nvPr>
        </p:nvSpPr>
        <p:spPr>
          <a:xfrm>
            <a:off x="1066800" y="2103120"/>
            <a:ext cx="10058400" cy="4112286"/>
          </a:xfrm>
        </p:spPr>
        <p:txBody>
          <a:bodyPr>
            <a:normAutofit lnSpcReduction="10000"/>
          </a:bodyPr>
          <a:lstStyle/>
          <a:p>
            <a:r>
              <a:rPr lang="sv-FI" dirty="0">
                <a:solidFill>
                  <a:srgbClr val="00B0F0"/>
                </a:solidFill>
              </a:rPr>
              <a:t>Dia 36 </a:t>
            </a:r>
            <a:r>
              <a:rPr lang="sv-FI" dirty="0" err="1">
                <a:solidFill>
                  <a:srgbClr val="00B0F0"/>
                </a:solidFill>
              </a:rPr>
              <a:t>Aluehallintavirasto</a:t>
            </a:r>
            <a:r>
              <a:rPr lang="sv-FI" dirty="0">
                <a:solidFill>
                  <a:srgbClr val="00B0F0"/>
                </a:solidFill>
              </a:rPr>
              <a:t>/</a:t>
            </a:r>
            <a:r>
              <a:rPr lang="sv-FI" dirty="0" err="1">
                <a:solidFill>
                  <a:srgbClr val="00B0F0"/>
                </a:solidFill>
              </a:rPr>
              <a:t>henkilöasiakas</a:t>
            </a:r>
            <a:r>
              <a:rPr lang="sv-FI" dirty="0">
                <a:solidFill>
                  <a:srgbClr val="00B0F0"/>
                </a:solidFill>
              </a:rPr>
              <a:t>, </a:t>
            </a:r>
            <a:r>
              <a:rPr lang="sv-FI" dirty="0" err="1">
                <a:solidFill>
                  <a:srgbClr val="00B0F0"/>
                </a:solidFill>
              </a:rPr>
              <a:t>vihreän</a:t>
            </a:r>
            <a:r>
              <a:rPr lang="sv-FI" dirty="0">
                <a:solidFill>
                  <a:srgbClr val="00B0F0"/>
                </a:solidFill>
              </a:rPr>
              <a:t> </a:t>
            </a:r>
            <a:r>
              <a:rPr lang="sv-FI" dirty="0" err="1">
                <a:solidFill>
                  <a:srgbClr val="00B0F0"/>
                </a:solidFill>
              </a:rPr>
              <a:t>siirtymän</a:t>
            </a:r>
            <a:r>
              <a:rPr lang="sv-FI" dirty="0">
                <a:solidFill>
                  <a:srgbClr val="00B0F0"/>
                </a:solidFill>
              </a:rPr>
              <a:t> </a:t>
            </a:r>
            <a:r>
              <a:rPr lang="sv-FI" dirty="0" err="1">
                <a:solidFill>
                  <a:srgbClr val="00B0F0"/>
                </a:solidFill>
              </a:rPr>
              <a:t>hankkeet</a:t>
            </a:r>
            <a:endParaRPr lang="sv-FI" dirty="0">
              <a:solidFill>
                <a:srgbClr val="00B0F0"/>
              </a:solidFill>
            </a:endParaRPr>
          </a:p>
          <a:p>
            <a:r>
              <a:rPr lang="sv-FI" dirty="0">
                <a:solidFill>
                  <a:srgbClr val="00B0F0"/>
                </a:solidFill>
              </a:rPr>
              <a:t>Bild 37 Regionförvaltningsverket/privatperson, Projekt inom den gröna omställningen</a:t>
            </a:r>
          </a:p>
          <a:p>
            <a:r>
              <a:rPr lang="sv-FI" dirty="0">
                <a:solidFill>
                  <a:srgbClr val="FF3399"/>
                </a:solidFill>
              </a:rPr>
              <a:t>Dia 38-39 ELY-</a:t>
            </a:r>
            <a:r>
              <a:rPr lang="sv-FI" dirty="0" err="1">
                <a:solidFill>
                  <a:srgbClr val="FF3399"/>
                </a:solidFill>
              </a:rPr>
              <a:t>keskus</a:t>
            </a:r>
            <a:endParaRPr lang="sv-FI" dirty="0">
              <a:solidFill>
                <a:srgbClr val="FF3399"/>
              </a:solidFill>
            </a:endParaRPr>
          </a:p>
          <a:p>
            <a:r>
              <a:rPr lang="sv-FI" dirty="0">
                <a:solidFill>
                  <a:srgbClr val="FF3399"/>
                </a:solidFill>
              </a:rPr>
              <a:t>Bild 40-41 NTM-centralen</a:t>
            </a:r>
          </a:p>
          <a:p>
            <a:r>
              <a:rPr lang="sv-FI" dirty="0">
                <a:solidFill>
                  <a:srgbClr val="FFFF00"/>
                </a:solidFill>
              </a:rPr>
              <a:t>Dia 42 </a:t>
            </a:r>
            <a:r>
              <a:rPr lang="sv-FI" dirty="0" err="1">
                <a:solidFill>
                  <a:srgbClr val="FFFF00"/>
                </a:solidFill>
              </a:rPr>
              <a:t>Suomen</a:t>
            </a:r>
            <a:r>
              <a:rPr lang="sv-FI" dirty="0">
                <a:solidFill>
                  <a:srgbClr val="FFFF00"/>
                </a:solidFill>
              </a:rPr>
              <a:t> </a:t>
            </a:r>
            <a:r>
              <a:rPr lang="sv-FI" dirty="0" err="1">
                <a:solidFill>
                  <a:srgbClr val="FFFF00"/>
                </a:solidFill>
              </a:rPr>
              <a:t>ympäristöopisto</a:t>
            </a:r>
            <a:r>
              <a:rPr lang="sv-FI" dirty="0">
                <a:solidFill>
                  <a:srgbClr val="FFFF00"/>
                </a:solidFill>
              </a:rPr>
              <a:t>, SYKLI. </a:t>
            </a:r>
            <a:r>
              <a:rPr lang="sv-FI" dirty="0" err="1">
                <a:solidFill>
                  <a:srgbClr val="FFFF00"/>
                </a:solidFill>
              </a:rPr>
              <a:t>Syklin</a:t>
            </a:r>
            <a:r>
              <a:rPr lang="sv-FI" dirty="0">
                <a:solidFill>
                  <a:srgbClr val="FFFF00"/>
                </a:solidFill>
              </a:rPr>
              <a:t> </a:t>
            </a:r>
            <a:r>
              <a:rPr lang="sv-FI" dirty="0" err="1">
                <a:solidFill>
                  <a:srgbClr val="FFFF00"/>
                </a:solidFill>
              </a:rPr>
              <a:t>tekemiä</a:t>
            </a:r>
            <a:r>
              <a:rPr lang="sv-FI" dirty="0">
                <a:solidFill>
                  <a:srgbClr val="FFFF00"/>
                </a:solidFill>
              </a:rPr>
              <a:t> </a:t>
            </a:r>
            <a:r>
              <a:rPr lang="sv-FI" dirty="0" err="1">
                <a:solidFill>
                  <a:srgbClr val="FFFF00"/>
                </a:solidFill>
              </a:rPr>
              <a:t>apumateriaaleja</a:t>
            </a:r>
            <a:r>
              <a:rPr lang="sv-FI" dirty="0">
                <a:solidFill>
                  <a:srgbClr val="FFFF00"/>
                </a:solidFill>
              </a:rPr>
              <a:t> </a:t>
            </a:r>
            <a:r>
              <a:rPr lang="sv-FI" dirty="0" err="1">
                <a:solidFill>
                  <a:srgbClr val="FFFF00"/>
                </a:solidFill>
              </a:rPr>
              <a:t>opetukseen</a:t>
            </a:r>
            <a:r>
              <a:rPr lang="sv-FI" dirty="0">
                <a:solidFill>
                  <a:srgbClr val="FFFF00"/>
                </a:solidFill>
              </a:rPr>
              <a:t>: tunne </a:t>
            </a:r>
            <a:r>
              <a:rPr lang="sv-FI" dirty="0" err="1">
                <a:solidFill>
                  <a:srgbClr val="FFFF00"/>
                </a:solidFill>
              </a:rPr>
              <a:t>ilmasto</a:t>
            </a:r>
            <a:r>
              <a:rPr lang="sv-FI" dirty="0">
                <a:solidFill>
                  <a:srgbClr val="FFFF00"/>
                </a:solidFill>
              </a:rPr>
              <a:t> ja </a:t>
            </a:r>
            <a:r>
              <a:rPr lang="sv-FI" dirty="0" err="1">
                <a:solidFill>
                  <a:srgbClr val="FFFF00"/>
                </a:solidFill>
              </a:rPr>
              <a:t>ilmastokeskustelukortit</a:t>
            </a:r>
            <a:r>
              <a:rPr lang="sv-FI" dirty="0">
                <a:solidFill>
                  <a:srgbClr val="FFFF00"/>
                </a:solidFill>
              </a:rPr>
              <a:t> </a:t>
            </a:r>
          </a:p>
          <a:p>
            <a:r>
              <a:rPr lang="sv-FI" dirty="0">
                <a:solidFill>
                  <a:schemeClr val="accent5">
                    <a:lumMod val="75000"/>
                  </a:schemeClr>
                </a:solidFill>
              </a:rPr>
              <a:t>Dia 43-44 </a:t>
            </a:r>
            <a:r>
              <a:rPr lang="sv-FI" dirty="0" err="1">
                <a:solidFill>
                  <a:schemeClr val="accent5">
                    <a:lumMod val="75000"/>
                  </a:schemeClr>
                </a:solidFill>
              </a:rPr>
              <a:t>Sitra</a:t>
            </a:r>
            <a:r>
              <a:rPr lang="sv-FI" dirty="0">
                <a:solidFill>
                  <a:schemeClr val="accent5">
                    <a:lumMod val="75000"/>
                  </a:schemeClr>
                </a:solidFill>
              </a:rPr>
              <a:t>, mm. </a:t>
            </a:r>
            <a:r>
              <a:rPr lang="sv-FI" dirty="0" err="1">
                <a:solidFill>
                  <a:schemeClr val="accent5">
                    <a:lumMod val="75000"/>
                  </a:schemeClr>
                </a:solidFill>
              </a:rPr>
              <a:t>Elämäntapatesti</a:t>
            </a:r>
            <a:r>
              <a:rPr lang="sv-FI" dirty="0">
                <a:solidFill>
                  <a:schemeClr val="accent5">
                    <a:lumMod val="75000"/>
                  </a:schemeClr>
                </a:solidFill>
              </a:rPr>
              <a:t> </a:t>
            </a:r>
          </a:p>
          <a:p>
            <a:r>
              <a:rPr lang="sv-FI" dirty="0">
                <a:solidFill>
                  <a:schemeClr val="tx2">
                    <a:lumMod val="75000"/>
                  </a:schemeClr>
                </a:solidFill>
              </a:rPr>
              <a:t>Dia 45 </a:t>
            </a:r>
            <a:r>
              <a:rPr lang="sv-FI" dirty="0" err="1">
                <a:solidFill>
                  <a:schemeClr val="tx2">
                    <a:lumMod val="75000"/>
                  </a:schemeClr>
                </a:solidFill>
              </a:rPr>
              <a:t>Ekoenergy</a:t>
            </a:r>
            <a:endParaRPr lang="sv-FI" dirty="0">
              <a:solidFill>
                <a:schemeClr val="tx2">
                  <a:lumMod val="75000"/>
                </a:schemeClr>
              </a:solidFill>
            </a:endParaRPr>
          </a:p>
          <a:p>
            <a:r>
              <a:rPr lang="sv-FI" dirty="0">
                <a:solidFill>
                  <a:srgbClr val="FF3399"/>
                </a:solidFill>
              </a:rPr>
              <a:t>Dia 46 </a:t>
            </a:r>
            <a:r>
              <a:rPr lang="sv-FI" dirty="0" err="1">
                <a:solidFill>
                  <a:srgbClr val="FF3399"/>
                </a:solidFill>
              </a:rPr>
              <a:t>Motiva</a:t>
            </a:r>
            <a:endParaRPr lang="sv-FI" dirty="0">
              <a:solidFill>
                <a:srgbClr val="FF3399"/>
              </a:solidFill>
            </a:endParaRPr>
          </a:p>
          <a:p>
            <a:r>
              <a:rPr lang="sv-FI" dirty="0">
                <a:solidFill>
                  <a:srgbClr val="FFC000"/>
                </a:solidFill>
              </a:rPr>
              <a:t>Dia 47 </a:t>
            </a:r>
            <a:r>
              <a:rPr lang="sv-FI" dirty="0" err="1">
                <a:solidFill>
                  <a:srgbClr val="FFC000"/>
                </a:solidFill>
              </a:rPr>
              <a:t>Monien</a:t>
            </a:r>
            <a:r>
              <a:rPr lang="sv-FI" dirty="0">
                <a:solidFill>
                  <a:srgbClr val="FFC000"/>
                </a:solidFill>
              </a:rPr>
              <a:t> </a:t>
            </a:r>
            <a:r>
              <a:rPr lang="sv-FI" dirty="0" err="1">
                <a:solidFill>
                  <a:srgbClr val="FFC000"/>
                </a:solidFill>
              </a:rPr>
              <a:t>yritysten</a:t>
            </a:r>
            <a:r>
              <a:rPr lang="sv-FI" dirty="0">
                <a:solidFill>
                  <a:srgbClr val="FFC000"/>
                </a:solidFill>
              </a:rPr>
              <a:t> </a:t>
            </a:r>
            <a:r>
              <a:rPr lang="sv-FI" dirty="0" err="1">
                <a:solidFill>
                  <a:srgbClr val="FFC000"/>
                </a:solidFill>
              </a:rPr>
              <a:t>tavoitteina</a:t>
            </a:r>
            <a:r>
              <a:rPr lang="sv-FI" dirty="0">
                <a:solidFill>
                  <a:srgbClr val="FFC000"/>
                </a:solidFill>
              </a:rPr>
              <a:t> </a:t>
            </a:r>
            <a:r>
              <a:rPr lang="sv-FI" dirty="0" err="1">
                <a:solidFill>
                  <a:srgbClr val="FFC000"/>
                </a:solidFill>
              </a:rPr>
              <a:t>tällä</a:t>
            </a:r>
            <a:r>
              <a:rPr lang="sv-FI" dirty="0">
                <a:solidFill>
                  <a:srgbClr val="FFC000"/>
                </a:solidFill>
              </a:rPr>
              <a:t> </a:t>
            </a:r>
            <a:r>
              <a:rPr lang="sv-FI" dirty="0" err="1">
                <a:solidFill>
                  <a:srgbClr val="FFC000"/>
                </a:solidFill>
              </a:rPr>
              <a:t>hetkellä</a:t>
            </a:r>
            <a:r>
              <a:rPr lang="sv-FI" dirty="0">
                <a:solidFill>
                  <a:srgbClr val="FFC000"/>
                </a:solidFill>
              </a:rPr>
              <a:t> on</a:t>
            </a:r>
          </a:p>
          <a:p>
            <a:r>
              <a:rPr lang="sv-FI" dirty="0"/>
              <a:t>Dia 48 </a:t>
            </a:r>
            <a:r>
              <a:rPr lang="sv-FI" dirty="0" err="1"/>
              <a:t>Ecovadis</a:t>
            </a:r>
            <a:endParaRPr lang="sv-FI" dirty="0"/>
          </a:p>
          <a:p>
            <a:endParaRPr lang="sv-FI" dirty="0">
              <a:solidFill>
                <a:srgbClr val="FF3399"/>
              </a:solidFill>
            </a:endParaRPr>
          </a:p>
          <a:p>
            <a:pPr marL="0" indent="0">
              <a:buNone/>
            </a:pPr>
            <a:endParaRPr lang="sv-FI" dirty="0"/>
          </a:p>
        </p:txBody>
      </p:sp>
    </p:spTree>
    <p:extLst>
      <p:ext uri="{BB962C8B-B14F-4D97-AF65-F5344CB8AC3E}">
        <p14:creationId xmlns:p14="http://schemas.microsoft.com/office/powerpoint/2010/main" val="15085778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DEF047-9AC2-4A6D-90D7-1CCB21B82E50}"/>
              </a:ext>
            </a:extLst>
          </p:cNvPr>
          <p:cNvSpPr>
            <a:spLocks noGrp="1"/>
          </p:cNvSpPr>
          <p:nvPr>
            <p:ph type="title"/>
          </p:nvPr>
        </p:nvSpPr>
        <p:spPr/>
        <p:txBody>
          <a:bodyPr/>
          <a:lstStyle/>
          <a:p>
            <a:r>
              <a:rPr lang="sv-FI" dirty="0"/>
              <a:t>EPD-</a:t>
            </a:r>
            <a:r>
              <a:rPr lang="sv-FI" dirty="0" err="1"/>
              <a:t>todistus</a:t>
            </a:r>
            <a:endParaRPr lang="sv-FI" dirty="0"/>
          </a:p>
        </p:txBody>
      </p:sp>
      <p:sp>
        <p:nvSpPr>
          <p:cNvPr id="3" name="Platshållare för innehåll 2">
            <a:extLst>
              <a:ext uri="{FF2B5EF4-FFF2-40B4-BE49-F238E27FC236}">
                <a16:creationId xmlns:a16="http://schemas.microsoft.com/office/drawing/2014/main" id="{7733DE40-BE6C-469E-AF06-84A66E5F521A}"/>
              </a:ext>
            </a:extLst>
          </p:cNvPr>
          <p:cNvSpPr>
            <a:spLocks noGrp="1"/>
          </p:cNvSpPr>
          <p:nvPr>
            <p:ph idx="1"/>
          </p:nvPr>
        </p:nvSpPr>
        <p:spPr>
          <a:xfrm>
            <a:off x="1066800" y="2103120"/>
            <a:ext cx="10058400" cy="4112286"/>
          </a:xfrm>
        </p:spPr>
        <p:txBody>
          <a:bodyPr>
            <a:normAutofit fontScale="92500" lnSpcReduction="10000"/>
          </a:bodyPr>
          <a:lstStyle/>
          <a:p>
            <a:pPr marL="0" indent="0">
              <a:buNone/>
            </a:pPr>
            <a:r>
              <a:rPr lang="fi-FI" dirty="0"/>
              <a:t>Mihin standardeihin EPD perustuu?  </a:t>
            </a:r>
          </a:p>
          <a:p>
            <a:pPr marL="0" indent="0">
              <a:buNone/>
            </a:pPr>
            <a:r>
              <a:rPr lang="fi-FI" dirty="0"/>
              <a:t>Rakennustuotteiden ympäristöselosteet ovat tyypin III ympäristöselosteita, ja niitä säätelevät standardit ISO 14025 ja EN 15804. Ne sisältävät määrällisesti ilmaistavaa ympäristötietoa eurooppalaisella yhdenmukaistetulla tavalla. Tiedot tuotetaan elinkaariarvioinnin (LCA - Life </a:t>
            </a:r>
            <a:r>
              <a:rPr lang="fi-FI" dirty="0" err="1"/>
              <a:t>Cycle</a:t>
            </a:r>
            <a:r>
              <a:rPr lang="fi-FI" dirty="0"/>
              <a:t> </a:t>
            </a:r>
            <a:r>
              <a:rPr lang="fi-FI" dirty="0" err="1"/>
              <a:t>Assessment</a:t>
            </a:r>
            <a:r>
              <a:rPr lang="fi-FI" dirty="0"/>
              <a:t>) perusteella. </a:t>
            </a:r>
          </a:p>
          <a:p>
            <a:pPr marL="0" indent="0">
              <a:buNone/>
            </a:pPr>
            <a:r>
              <a:rPr lang="fi-FI" dirty="0"/>
              <a:t>Oleellisena osana toimivat tuoteryhmäsäännöt (PCR – Product </a:t>
            </a:r>
            <a:r>
              <a:rPr lang="fi-FI" dirty="0" err="1"/>
              <a:t>Category</a:t>
            </a:r>
            <a:r>
              <a:rPr lang="fi-FI" dirty="0"/>
              <a:t> </a:t>
            </a:r>
            <a:r>
              <a:rPr lang="fi-FI" dirty="0" err="1"/>
              <a:t>Rules</a:t>
            </a:r>
            <a:r>
              <a:rPr lang="fi-FI" dirty="0"/>
              <a:t>), jotka ovat täydentäviä ohjeita standardeille ja asettavat tiettyjä tarkennuksia </a:t>
            </a:r>
            <a:r>
              <a:rPr lang="fi-FI" dirty="0" err="1"/>
              <a:t>EPD:n</a:t>
            </a:r>
            <a:r>
              <a:rPr lang="fi-FI" dirty="0"/>
              <a:t> laadinnassa. Se varmistaa, että saman tuoteryhmän tuotteet lasketaan samalla tavalla. Rakennustuotteiden osalta standardi on EN 15804:2012+A2:2019.</a:t>
            </a:r>
          </a:p>
          <a:p>
            <a:pPr marL="0" indent="0">
              <a:buNone/>
            </a:pPr>
            <a:r>
              <a:rPr lang="fi-FI" dirty="0"/>
              <a:t>Ympäristöön liittyvät vaatimukset tulevat kasvamaan tulevaisuudessa myös rakentamisessa ja sitä kautta rakennustuotteissa. </a:t>
            </a:r>
            <a:r>
              <a:rPr lang="fi-FI" b="1" dirty="0"/>
              <a:t>Suomessa 1.1.2025 voimaan astuva uusi rakennuslaki </a:t>
            </a:r>
            <a:r>
              <a:rPr lang="fi-FI" dirty="0"/>
              <a:t>edellyttää, että rakennuksille laaditaan materiaaliseloste ja ilmastoselvitys. Käytännössä tämä tarkoittaa sitä, että käytetyistä tuotteista on oltava materiaalitietojen lisäksi myös todennetut hiilijalanjälki- ja hiilikädenjälkitiedot. EPD ympäristöseloste on kattava kokonaisuus ja vastaa kasvaviin ympäristövaikutusten raportointitarpeisiin.</a:t>
            </a:r>
          </a:p>
          <a:p>
            <a:endParaRPr lang="sv-FI" dirty="0"/>
          </a:p>
        </p:txBody>
      </p:sp>
    </p:spTree>
    <p:extLst>
      <p:ext uri="{BB962C8B-B14F-4D97-AF65-F5344CB8AC3E}">
        <p14:creationId xmlns:p14="http://schemas.microsoft.com/office/powerpoint/2010/main" val="16938259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DEF047-9AC2-4A6D-90D7-1CCB21B82E50}"/>
              </a:ext>
            </a:extLst>
          </p:cNvPr>
          <p:cNvSpPr>
            <a:spLocks noGrp="1"/>
          </p:cNvSpPr>
          <p:nvPr>
            <p:ph type="title"/>
          </p:nvPr>
        </p:nvSpPr>
        <p:spPr/>
        <p:txBody>
          <a:bodyPr/>
          <a:lstStyle/>
          <a:p>
            <a:r>
              <a:rPr lang="sv-FI" dirty="0"/>
              <a:t>EPD-</a:t>
            </a:r>
            <a:r>
              <a:rPr lang="sv-FI" dirty="0" err="1"/>
              <a:t>todistus</a:t>
            </a:r>
            <a:endParaRPr lang="sv-FI" dirty="0"/>
          </a:p>
        </p:txBody>
      </p:sp>
      <p:sp>
        <p:nvSpPr>
          <p:cNvPr id="3" name="Platshållare för innehåll 2">
            <a:extLst>
              <a:ext uri="{FF2B5EF4-FFF2-40B4-BE49-F238E27FC236}">
                <a16:creationId xmlns:a16="http://schemas.microsoft.com/office/drawing/2014/main" id="{7733DE40-BE6C-469E-AF06-84A66E5F521A}"/>
              </a:ext>
            </a:extLst>
          </p:cNvPr>
          <p:cNvSpPr>
            <a:spLocks noGrp="1"/>
          </p:cNvSpPr>
          <p:nvPr>
            <p:ph idx="1"/>
          </p:nvPr>
        </p:nvSpPr>
        <p:spPr>
          <a:xfrm>
            <a:off x="1066800" y="2103120"/>
            <a:ext cx="10058400" cy="4112286"/>
          </a:xfrm>
        </p:spPr>
        <p:txBody>
          <a:bodyPr>
            <a:normAutofit fontScale="92500"/>
          </a:bodyPr>
          <a:lstStyle/>
          <a:p>
            <a:pPr marL="0" indent="0">
              <a:buNone/>
            </a:pPr>
            <a:r>
              <a:rPr lang="fi-FI" dirty="0"/>
              <a:t>Euroopan Green </a:t>
            </a:r>
            <a:r>
              <a:rPr lang="fi-FI" dirty="0" err="1"/>
              <a:t>Deal</a:t>
            </a:r>
            <a:r>
              <a:rPr lang="fi-FI" dirty="0"/>
              <a:t> ja </a:t>
            </a:r>
            <a:r>
              <a:rPr lang="fi-FI" dirty="0" err="1"/>
              <a:t>Corporate</a:t>
            </a:r>
            <a:r>
              <a:rPr lang="fi-FI" dirty="0"/>
              <a:t> </a:t>
            </a:r>
            <a:r>
              <a:rPr lang="fi-FI" dirty="0" err="1"/>
              <a:t>Sustainability</a:t>
            </a:r>
            <a:r>
              <a:rPr lang="fi-FI" dirty="0"/>
              <a:t> Reporting -direktiivi (CSRD) asettavat vaatimuksia suurempien yritysten suorituskyvyn ja vaikutusten raportoinnille ekologisen ja sosiaalisen kestävyyden puitteissa. Alihankintaketjujen myötä vaatimukset ulottuvat myös pienempiin toimijoihin. </a:t>
            </a:r>
            <a:r>
              <a:rPr lang="fi-FI" dirty="0" err="1"/>
              <a:t>EPD:n</a:t>
            </a:r>
            <a:r>
              <a:rPr lang="fi-FI" dirty="0"/>
              <a:t> perustana olevat tiedot voidaan sisällyttää vastuullisuusraporttiin ja siten helpottaa raportointiprosessia. Myös rakennusten ympäristösertifikaatit LEED ja BREEAM hyötyvät rakennustuotteiden EPD ympäristöselosteista. </a:t>
            </a:r>
          </a:p>
          <a:p>
            <a:pPr marL="0" indent="0">
              <a:buNone/>
            </a:pPr>
            <a:endParaRPr lang="fi-FI" dirty="0"/>
          </a:p>
          <a:p>
            <a:pPr marL="0" indent="0">
              <a:buNone/>
            </a:pPr>
            <a:r>
              <a:rPr lang="fi-FI" dirty="0"/>
              <a:t>Ympäristövaatimukset tulevat muutaman vuoden päästä vaatimuksena myös CE-merkintään. Seuraamme tämän etenemistä ja pidämme asiakkaamme ajan tasalla tulevista muutoksista ja vaatimuksista. </a:t>
            </a:r>
          </a:p>
          <a:p>
            <a:r>
              <a:rPr lang="sv-FI" dirty="0" err="1"/>
              <a:t>Lähde</a:t>
            </a:r>
            <a:r>
              <a:rPr lang="sv-FI" dirty="0"/>
              <a:t>: </a:t>
            </a:r>
            <a:r>
              <a:rPr lang="sv-FI" dirty="0">
                <a:hlinkClick r:id="rId2"/>
              </a:rPr>
              <a:t>https://www.kiwa.com/fi/fi/palvelumme2/sertifiointi-arviointi-ja-todentaminen/epd-ymparistoseloste-rakennustuotteille/?gad_source=1&amp;gclid=CjwKCAjwoa2xBhACEiwA1sb1BB-LEjJZsfgsmZqq6PlQEbdSMEJ-DWChHCxoZeZwf9Sq4m1ltMp2fBoCJCsQAvD_BwE</a:t>
            </a:r>
            <a:endParaRPr lang="sv-FI" dirty="0"/>
          </a:p>
        </p:txBody>
      </p:sp>
    </p:spTree>
    <p:extLst>
      <p:ext uri="{BB962C8B-B14F-4D97-AF65-F5344CB8AC3E}">
        <p14:creationId xmlns:p14="http://schemas.microsoft.com/office/powerpoint/2010/main" val="34215386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7FA3A7-D5CF-470A-BF8F-F5E75DB2808B}"/>
              </a:ext>
            </a:extLst>
          </p:cNvPr>
          <p:cNvSpPr>
            <a:spLocks noGrp="1"/>
          </p:cNvSpPr>
          <p:nvPr>
            <p:ph type="title"/>
          </p:nvPr>
        </p:nvSpPr>
        <p:spPr/>
        <p:txBody>
          <a:bodyPr>
            <a:normAutofit fontScale="90000"/>
          </a:bodyPr>
          <a:lstStyle/>
          <a:p>
            <a:r>
              <a:rPr lang="sv-FI" dirty="0"/>
              <a:t>Miljövarudeklaration EPD för byggprodukter</a:t>
            </a:r>
          </a:p>
        </p:txBody>
      </p:sp>
      <p:sp>
        <p:nvSpPr>
          <p:cNvPr id="3" name="Platshållare för innehåll 2">
            <a:extLst>
              <a:ext uri="{FF2B5EF4-FFF2-40B4-BE49-F238E27FC236}">
                <a16:creationId xmlns:a16="http://schemas.microsoft.com/office/drawing/2014/main" id="{F2FC7D69-EAEA-4167-BE5B-6A90735262B6}"/>
              </a:ext>
            </a:extLst>
          </p:cNvPr>
          <p:cNvSpPr>
            <a:spLocks noGrp="1"/>
          </p:cNvSpPr>
          <p:nvPr>
            <p:ph idx="1"/>
          </p:nvPr>
        </p:nvSpPr>
        <p:spPr>
          <a:xfrm>
            <a:off x="1066800" y="2301240"/>
            <a:ext cx="10058400" cy="3733800"/>
          </a:xfrm>
        </p:spPr>
        <p:txBody>
          <a:bodyPr>
            <a:normAutofit fontScale="92500" lnSpcReduction="10000"/>
          </a:bodyPr>
          <a:lstStyle/>
          <a:p>
            <a:pPr marL="0" indent="0">
              <a:buNone/>
            </a:pPr>
            <a:r>
              <a:rPr lang="sv-FI" dirty="0"/>
              <a:t>Genom en miljöproduktdeklaration EPD (</a:t>
            </a:r>
            <a:r>
              <a:rPr lang="sv-FI" dirty="0" err="1"/>
              <a:t>Environmental</a:t>
            </a:r>
            <a:r>
              <a:rPr lang="sv-FI" dirty="0"/>
              <a:t> Product </a:t>
            </a:r>
            <a:r>
              <a:rPr lang="sv-FI" dirty="0" err="1"/>
              <a:t>Declaration</a:t>
            </a:r>
            <a:r>
              <a:rPr lang="sv-FI" dirty="0"/>
              <a:t>) får tillverkaren möjligheten att visa upp produktens miljöpåverkan under hela sin livstid, bland annat energianvändning, utsläpp av växthusgaser och återvinningspotential.</a:t>
            </a:r>
          </a:p>
          <a:p>
            <a:pPr marL="0" indent="0">
              <a:buNone/>
            </a:pPr>
            <a:r>
              <a:rPr lang="sv-FI" dirty="0"/>
              <a:t>EPD visar produktens miljöpåverkan</a:t>
            </a:r>
          </a:p>
          <a:p>
            <a:pPr marL="0" indent="0">
              <a:buNone/>
            </a:pPr>
            <a:r>
              <a:rPr lang="sv-FI" dirty="0"/>
              <a:t>En EPD tas fram med hjälp av </a:t>
            </a:r>
            <a:r>
              <a:rPr lang="sv-FI" dirty="0">
                <a:hlinkClick r:id="rId2" tooltip="Hur gör man en EPD?"/>
              </a:rPr>
              <a:t>produktens livscykelanalys</a:t>
            </a:r>
            <a:r>
              <a:rPr lang="sv-FI" dirty="0"/>
              <a:t>. Informationen och </a:t>
            </a:r>
            <a:r>
              <a:rPr lang="sv-FI" dirty="0" err="1"/>
              <a:t>datan</a:t>
            </a:r>
            <a:r>
              <a:rPr lang="sv-FI" dirty="0"/>
              <a:t> beskriver produktens miljöprestanda och verifieras av en oberoende tredje part. En EPD kan peka ut miljömässig förbättringspotential över hela produktionskedjan. EPD ökar konkurrenskraften, främjar företagarnas image och strävan mot att nå sina hållbarhetsmål.</a:t>
            </a:r>
            <a:br>
              <a:rPr lang="sv-FI" dirty="0"/>
            </a:br>
            <a:r>
              <a:rPr lang="sv-FI" dirty="0"/>
              <a:t>Miljövarudeklarationer (EPD) är typ III miljödeklarationer och regleras av standarden SS-EN ISO 14025. Produkter värderas på basis av en produkts kategoriregel (Product </a:t>
            </a:r>
            <a:r>
              <a:rPr lang="sv-FI" dirty="0" err="1"/>
              <a:t>Category</a:t>
            </a:r>
            <a:r>
              <a:rPr lang="sv-FI" dirty="0"/>
              <a:t> </a:t>
            </a:r>
            <a:r>
              <a:rPr lang="sv-FI" dirty="0" err="1"/>
              <a:t>Rules</a:t>
            </a:r>
            <a:r>
              <a:rPr lang="sv-FI" dirty="0"/>
              <a:t> – PCR) som säkerställer att produkter från samma grupp/art analyseras på samma sätt. Det garanterar att den deklarerade informationen grundas på samma livscykelanalys (LCA) -regler och samma miljö- och klimatindikatorer. EPD för byggprodukter använder standarden SS-EN 15804:2012+A2:2019 som PCR.</a:t>
            </a:r>
          </a:p>
        </p:txBody>
      </p:sp>
    </p:spTree>
    <p:extLst>
      <p:ext uri="{BB962C8B-B14F-4D97-AF65-F5344CB8AC3E}">
        <p14:creationId xmlns:p14="http://schemas.microsoft.com/office/powerpoint/2010/main" val="37849452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7FA3A7-D5CF-470A-BF8F-F5E75DB2808B}"/>
              </a:ext>
            </a:extLst>
          </p:cNvPr>
          <p:cNvSpPr>
            <a:spLocks noGrp="1"/>
          </p:cNvSpPr>
          <p:nvPr>
            <p:ph type="title"/>
          </p:nvPr>
        </p:nvSpPr>
        <p:spPr/>
        <p:txBody>
          <a:bodyPr>
            <a:normAutofit fontScale="90000"/>
          </a:bodyPr>
          <a:lstStyle/>
          <a:p>
            <a:r>
              <a:rPr lang="sv-FI" dirty="0"/>
              <a:t>Miljövarudeklaration EPD för byggprodukter</a:t>
            </a:r>
          </a:p>
        </p:txBody>
      </p:sp>
      <p:sp>
        <p:nvSpPr>
          <p:cNvPr id="3" name="Platshållare för innehåll 2">
            <a:extLst>
              <a:ext uri="{FF2B5EF4-FFF2-40B4-BE49-F238E27FC236}">
                <a16:creationId xmlns:a16="http://schemas.microsoft.com/office/drawing/2014/main" id="{F2FC7D69-EAEA-4167-BE5B-6A90735262B6}"/>
              </a:ext>
            </a:extLst>
          </p:cNvPr>
          <p:cNvSpPr>
            <a:spLocks noGrp="1"/>
          </p:cNvSpPr>
          <p:nvPr>
            <p:ph idx="1"/>
          </p:nvPr>
        </p:nvSpPr>
        <p:spPr>
          <a:xfrm>
            <a:off x="1066800" y="2354580"/>
            <a:ext cx="10058400" cy="3680460"/>
          </a:xfrm>
        </p:spPr>
        <p:txBody>
          <a:bodyPr>
            <a:normAutofit fontScale="92500" lnSpcReduction="20000"/>
          </a:bodyPr>
          <a:lstStyle/>
          <a:p>
            <a:pPr marL="0" indent="0">
              <a:buNone/>
            </a:pPr>
            <a:r>
              <a:rPr lang="sv-FI" dirty="0"/>
              <a:t>Vem behöver EPD (</a:t>
            </a:r>
            <a:r>
              <a:rPr lang="sv-FI" dirty="0" err="1"/>
              <a:t>Environmental</a:t>
            </a:r>
            <a:r>
              <a:rPr lang="sv-FI" dirty="0"/>
              <a:t> Product </a:t>
            </a:r>
            <a:r>
              <a:rPr lang="sv-FI" dirty="0" err="1"/>
              <a:t>Declaration</a:t>
            </a:r>
            <a:r>
              <a:rPr lang="sv-FI" dirty="0"/>
              <a:t>)?</a:t>
            </a:r>
          </a:p>
          <a:p>
            <a:pPr marL="0" indent="0">
              <a:buNone/>
            </a:pPr>
            <a:r>
              <a:rPr lang="sv-FI" dirty="0"/>
              <a:t>Främst för byggvarutillverkare som vill visa upp produktens miljöpåverkan och dess lämplighet för miljöcertifieringssystem som t.ex. Miljöbyggnad eller </a:t>
            </a:r>
            <a:r>
              <a:rPr lang="sv-FI" dirty="0" err="1"/>
              <a:t>Breeam</a:t>
            </a:r>
            <a:r>
              <a:rPr lang="sv-FI" dirty="0"/>
              <a:t> blir EPD ett grundläggande verktyg. För miljövarudeklaration byggprodukter är EPD relevant för att bedöma byggnadens klimat- och miljöpåverkan under sin livstid. Därutöver kan EPD ge fördelaktiga värde för produkter som ska ingå i en klimatdeklaration för byggnader. Exempel på miljöpåverkanskategorier kan vara global uppvärmningspotential, försurningspotential, resursbehov etc.</a:t>
            </a:r>
          </a:p>
          <a:p>
            <a:pPr marL="0" indent="0">
              <a:buNone/>
            </a:pPr>
            <a:r>
              <a:rPr lang="sv-FI" dirty="0"/>
              <a:t>Vad visar en EPD miljöproduktdeklaration?</a:t>
            </a:r>
          </a:p>
          <a:p>
            <a:pPr marL="0" indent="0">
              <a:buNone/>
            </a:pPr>
            <a:r>
              <a:rPr lang="sv-FI" dirty="0"/>
              <a:t>EPD tillhandahåller information om levnadslängd och effekterna av underhåll för  byggprodukter. Dessutom ger EPD information om användningen av sekundära material, bränsle, förnybar energi och material i produktionen. En miljöproduktdeklaration avslöjar hur pass </a:t>
            </a:r>
            <a:r>
              <a:rPr lang="sv-FI" dirty="0" err="1"/>
              <a:t>återbrukbart</a:t>
            </a:r>
            <a:r>
              <a:rPr lang="sv-FI" dirty="0"/>
              <a:t> ett material är. Det möjliggör för arkitekter, projektörer och byggare att skapa hållbara byggnader som kan ingå i det cirkulära byggandet.</a:t>
            </a:r>
          </a:p>
          <a:p>
            <a:pPr marL="0" indent="0">
              <a:buNone/>
            </a:pPr>
            <a:r>
              <a:rPr lang="sv-FI" dirty="0">
                <a:hlinkClick r:id="rId2" tooltip=" Läs mer om vad en EPD är. "/>
              </a:rPr>
              <a:t>Läs mer vad en EPD Miljövarudeklaration är</a:t>
            </a:r>
            <a:endParaRPr lang="sv-FI" dirty="0"/>
          </a:p>
          <a:p>
            <a:pPr marL="0" indent="0">
              <a:buNone/>
            </a:pPr>
            <a:endParaRPr lang="sv-FI" dirty="0"/>
          </a:p>
        </p:txBody>
      </p:sp>
    </p:spTree>
    <p:extLst>
      <p:ext uri="{BB962C8B-B14F-4D97-AF65-F5344CB8AC3E}">
        <p14:creationId xmlns:p14="http://schemas.microsoft.com/office/powerpoint/2010/main" val="20611310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7FA3A7-D5CF-470A-BF8F-F5E75DB2808B}"/>
              </a:ext>
            </a:extLst>
          </p:cNvPr>
          <p:cNvSpPr>
            <a:spLocks noGrp="1"/>
          </p:cNvSpPr>
          <p:nvPr>
            <p:ph type="title"/>
          </p:nvPr>
        </p:nvSpPr>
        <p:spPr/>
        <p:txBody>
          <a:bodyPr>
            <a:normAutofit fontScale="90000"/>
          </a:bodyPr>
          <a:lstStyle/>
          <a:p>
            <a:r>
              <a:rPr lang="sv-FI" dirty="0"/>
              <a:t>Miljövarudeklaration EPD för byggprodukter</a:t>
            </a:r>
          </a:p>
        </p:txBody>
      </p:sp>
      <p:sp>
        <p:nvSpPr>
          <p:cNvPr id="3" name="Platshållare för innehåll 2">
            <a:extLst>
              <a:ext uri="{FF2B5EF4-FFF2-40B4-BE49-F238E27FC236}">
                <a16:creationId xmlns:a16="http://schemas.microsoft.com/office/drawing/2014/main" id="{F2FC7D69-EAEA-4167-BE5B-6A90735262B6}"/>
              </a:ext>
            </a:extLst>
          </p:cNvPr>
          <p:cNvSpPr>
            <a:spLocks noGrp="1"/>
          </p:cNvSpPr>
          <p:nvPr>
            <p:ph idx="1"/>
          </p:nvPr>
        </p:nvSpPr>
        <p:spPr/>
        <p:txBody>
          <a:bodyPr>
            <a:normAutofit fontScale="85000" lnSpcReduction="10000"/>
          </a:bodyPr>
          <a:lstStyle/>
          <a:p>
            <a:pPr marL="0" indent="0">
              <a:buNone/>
            </a:pPr>
            <a:r>
              <a:rPr lang="sv-FI" dirty="0"/>
              <a:t>Förenkla upphandling av byggmaterial</a:t>
            </a:r>
          </a:p>
          <a:p>
            <a:pPr marL="0" indent="0">
              <a:buNone/>
            </a:pPr>
            <a:r>
              <a:rPr lang="sv-FI" dirty="0"/>
              <a:t>Upphandling av byggmaterial utifrån hållbarhetskrav blir lättare om det finns miljövarudeklarationer för byggprodukter som blir jämförbara med varandra eftersom EPD använder samma PCR och livscykelfaser. För att jämföra olika byggprodukter är det viktig att känna till vilka ytterligare material och arbeten det krävs för att skapa samma produktprestanda och vilka skillnader det finns i hänseende till produktens levnadslängd, underhåll, återbruk eller avfallshantering.</a:t>
            </a:r>
          </a:p>
          <a:p>
            <a:pPr marL="0" indent="0">
              <a:buNone/>
            </a:pPr>
            <a:r>
              <a:rPr lang="sv-FI" dirty="0">
                <a:hlinkClick r:id="rId2" tooltip="Klicka här för att läsa mer om fördelarna med EPD."/>
              </a:rPr>
              <a:t>Läs mer om fördelarna med EPD här</a:t>
            </a:r>
            <a:endParaRPr lang="sv-FI" dirty="0"/>
          </a:p>
          <a:p>
            <a:pPr marL="0" indent="0">
              <a:buNone/>
            </a:pPr>
            <a:r>
              <a:rPr lang="sv-FI" dirty="0" err="1"/>
              <a:t>European</a:t>
            </a:r>
            <a:r>
              <a:rPr lang="sv-FI" dirty="0"/>
              <a:t> Green Deal: EPD underlättar CSRD-direktivet</a:t>
            </a:r>
          </a:p>
          <a:p>
            <a:pPr marL="0" indent="0">
              <a:buNone/>
            </a:pPr>
            <a:r>
              <a:rPr lang="sv-FI" dirty="0"/>
              <a:t>EPD blir obligatoriska i allt fler länder, speciellt inom Europeiska Unionen. Med den nya </a:t>
            </a:r>
            <a:r>
              <a:rPr lang="sv-FI" dirty="0" err="1"/>
              <a:t>European</a:t>
            </a:r>
            <a:r>
              <a:rPr lang="sv-FI" dirty="0"/>
              <a:t> Green Deal och Corporate </a:t>
            </a:r>
            <a:r>
              <a:rPr lang="sv-FI" dirty="0" err="1"/>
              <a:t>Sustainability</a:t>
            </a:r>
            <a:r>
              <a:rPr lang="sv-FI" dirty="0"/>
              <a:t> </a:t>
            </a:r>
            <a:r>
              <a:rPr lang="sv-FI" dirty="0" err="1"/>
              <a:t>Reporting</a:t>
            </a:r>
            <a:r>
              <a:rPr lang="sv-FI" dirty="0"/>
              <a:t> </a:t>
            </a:r>
            <a:r>
              <a:rPr lang="sv-FI" dirty="0" err="1"/>
              <a:t>Directive</a:t>
            </a:r>
            <a:r>
              <a:rPr lang="sv-FI" dirty="0"/>
              <a:t> (CSRD) ställs krav på rapportering av prestationsförmågan och påverkan inom den ekologiska och sociala hållbarheten av större företag. Här kan informationen och </a:t>
            </a:r>
            <a:r>
              <a:rPr lang="sv-FI" dirty="0" err="1"/>
              <a:t>datan</a:t>
            </a:r>
            <a:r>
              <a:rPr lang="sv-FI" dirty="0"/>
              <a:t> som ligger till grund för EPD ingå i hållbarhetsrapporten och underlätta rapporteringsprocessen.</a:t>
            </a:r>
          </a:p>
          <a:p>
            <a:pPr marL="0" indent="0">
              <a:buNone/>
            </a:pPr>
            <a:r>
              <a:rPr lang="sv-FI" dirty="0">
                <a:hlinkClick r:id="rId3" tooltip="Läs hur man gör en EPD."/>
              </a:rPr>
              <a:t>Mer information hur du tar fram miljövarudeklaration byggprodukter finns här </a:t>
            </a:r>
            <a:endParaRPr lang="sv-FI" dirty="0"/>
          </a:p>
          <a:p>
            <a:pPr marL="0" indent="0">
              <a:buNone/>
            </a:pPr>
            <a:r>
              <a:rPr lang="sv-FI" dirty="0"/>
              <a:t>Källa: </a:t>
            </a:r>
            <a:r>
              <a:rPr lang="sv-FI" dirty="0">
                <a:hlinkClick r:id="rId4"/>
              </a:rPr>
              <a:t>https://www.kiwa.com/se/sv/tjanster/certifiering/produktcertifiering/epd-for-byggprodukter/</a:t>
            </a:r>
            <a:endParaRPr lang="sv-FI" dirty="0"/>
          </a:p>
          <a:p>
            <a:pPr marL="0" indent="0">
              <a:buNone/>
            </a:pPr>
            <a:endParaRPr lang="sv-FI" dirty="0"/>
          </a:p>
        </p:txBody>
      </p:sp>
    </p:spTree>
    <p:extLst>
      <p:ext uri="{BB962C8B-B14F-4D97-AF65-F5344CB8AC3E}">
        <p14:creationId xmlns:p14="http://schemas.microsoft.com/office/powerpoint/2010/main" val="4775189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822C20-6E57-46D7-BA7C-972C0384A438}"/>
              </a:ext>
            </a:extLst>
          </p:cNvPr>
          <p:cNvSpPr>
            <a:spLocks noGrp="1"/>
          </p:cNvSpPr>
          <p:nvPr>
            <p:ph type="title"/>
          </p:nvPr>
        </p:nvSpPr>
        <p:spPr/>
        <p:txBody>
          <a:bodyPr/>
          <a:lstStyle/>
          <a:p>
            <a:r>
              <a:rPr lang="sv-FI" dirty="0"/>
              <a:t>Tieto </a:t>
            </a:r>
            <a:r>
              <a:rPr lang="sv-FI" dirty="0" err="1"/>
              <a:t>käyttöön</a:t>
            </a:r>
            <a:endParaRPr lang="sv-FI" dirty="0"/>
          </a:p>
        </p:txBody>
      </p:sp>
      <p:sp>
        <p:nvSpPr>
          <p:cNvPr id="3" name="Platshållare för innehåll 2">
            <a:extLst>
              <a:ext uri="{FF2B5EF4-FFF2-40B4-BE49-F238E27FC236}">
                <a16:creationId xmlns:a16="http://schemas.microsoft.com/office/drawing/2014/main" id="{CAFDA71C-EE90-4697-B706-3CCD09CE8A9D}"/>
              </a:ext>
            </a:extLst>
          </p:cNvPr>
          <p:cNvSpPr>
            <a:spLocks noGrp="1"/>
          </p:cNvSpPr>
          <p:nvPr>
            <p:ph idx="1"/>
          </p:nvPr>
        </p:nvSpPr>
        <p:spPr/>
        <p:txBody>
          <a:bodyPr/>
          <a:lstStyle/>
          <a:p>
            <a:r>
              <a:rPr lang="sv-FI" dirty="0" err="1"/>
              <a:t>Esimerkkejä</a:t>
            </a:r>
            <a:r>
              <a:rPr lang="sv-FI" dirty="0"/>
              <a:t> </a:t>
            </a:r>
            <a:r>
              <a:rPr lang="sv-FI" dirty="0" err="1"/>
              <a:t>raporteista</a:t>
            </a:r>
            <a:r>
              <a:rPr lang="sv-FI" dirty="0"/>
              <a:t> ja </a:t>
            </a:r>
            <a:r>
              <a:rPr lang="sv-FI" dirty="0" err="1"/>
              <a:t>tiedotteista</a:t>
            </a:r>
            <a:r>
              <a:rPr lang="sv-FI" dirty="0"/>
              <a:t> </a:t>
            </a:r>
            <a:r>
              <a:rPr lang="sv-FI" dirty="0" err="1"/>
              <a:t>joita</a:t>
            </a:r>
            <a:r>
              <a:rPr lang="sv-FI" dirty="0"/>
              <a:t> </a:t>
            </a:r>
            <a:r>
              <a:rPr lang="sv-FI" dirty="0" err="1"/>
              <a:t>tieto</a:t>
            </a:r>
            <a:r>
              <a:rPr lang="sv-FI" dirty="0"/>
              <a:t> </a:t>
            </a:r>
            <a:r>
              <a:rPr lang="sv-FI" dirty="0" err="1"/>
              <a:t>käyttöön</a:t>
            </a:r>
            <a:r>
              <a:rPr lang="sv-FI" dirty="0"/>
              <a:t> </a:t>
            </a:r>
            <a:r>
              <a:rPr lang="sv-FI" dirty="0" err="1"/>
              <a:t>julkaisee</a:t>
            </a:r>
            <a:r>
              <a:rPr lang="sv-FI" dirty="0"/>
              <a:t>:</a:t>
            </a:r>
          </a:p>
          <a:p>
            <a:endParaRPr lang="sv-FI" dirty="0"/>
          </a:p>
          <a:p>
            <a:r>
              <a:rPr lang="sv-FI" b="1" dirty="0" err="1"/>
              <a:t>Merituulivoiman</a:t>
            </a:r>
            <a:r>
              <a:rPr lang="sv-FI" b="1" dirty="0"/>
              <a:t> </a:t>
            </a:r>
            <a:r>
              <a:rPr lang="sv-FI" b="1" dirty="0" err="1"/>
              <a:t>edistäminen</a:t>
            </a:r>
            <a:endParaRPr lang="sv-FI" b="1" dirty="0"/>
          </a:p>
          <a:p>
            <a:r>
              <a:rPr lang="fi-FI" dirty="0"/>
              <a:t>Tuulivoimalla on merkittävä rooli Suomen tavoitteessa saavuttaa hiilineutraalius vuoteen 2035 mennessä. Suomen merialueilla on tunnistettu valtavasti potentiaalia tuottaa puhdasta sähköä ja hankekehittäjien kiinnostus Suomen merialueita kohtaan on kasvanut merkittävästi niin aluevesillä kuin talousvyöhykkeelläkin.</a:t>
            </a:r>
            <a:endParaRPr lang="sv-FI" b="1" dirty="0"/>
          </a:p>
          <a:p>
            <a:r>
              <a:rPr lang="sv-FI" dirty="0" err="1"/>
              <a:t>Lähde</a:t>
            </a:r>
            <a:r>
              <a:rPr lang="sv-FI" dirty="0"/>
              <a:t>: </a:t>
            </a:r>
            <a:r>
              <a:rPr lang="sv-FI" dirty="0">
                <a:hlinkClick r:id="rId2"/>
              </a:rPr>
              <a:t>https://tietokayttoon.fi/julkaisut/raportti?pubid=URN:ISBN:978-952-383-063-9</a:t>
            </a:r>
            <a:endParaRPr lang="sv-FI" dirty="0"/>
          </a:p>
          <a:p>
            <a:endParaRPr lang="sv-FI" dirty="0"/>
          </a:p>
          <a:p>
            <a:r>
              <a:rPr lang="sv-FI" b="1" dirty="0" err="1"/>
              <a:t>Merialuesuunnitelma</a:t>
            </a:r>
            <a:r>
              <a:rPr lang="sv-FI" b="1" dirty="0"/>
              <a:t> ja </a:t>
            </a:r>
            <a:r>
              <a:rPr lang="sv-FI" b="1" dirty="0" err="1"/>
              <a:t>merituulivoima</a:t>
            </a:r>
            <a:r>
              <a:rPr lang="sv-FI" b="1" dirty="0"/>
              <a:t> </a:t>
            </a:r>
            <a:r>
              <a:rPr lang="sv-FI" b="1" dirty="0" err="1"/>
              <a:t>talousvyöhykkeellä</a:t>
            </a:r>
            <a:endParaRPr lang="sv-FI" b="1" dirty="0"/>
          </a:p>
          <a:p>
            <a:r>
              <a:rPr lang="sv-FI" dirty="0" err="1"/>
              <a:t>Lähde</a:t>
            </a:r>
            <a:r>
              <a:rPr lang="sv-FI" dirty="0"/>
              <a:t>: </a:t>
            </a:r>
            <a:r>
              <a:rPr lang="sv-FI" dirty="0">
                <a:hlinkClick r:id="rId3"/>
              </a:rPr>
              <a:t>https://tietokayttoon.fi/julkaisu?pubid=46701</a:t>
            </a:r>
            <a:endParaRPr lang="sv-FI" dirty="0"/>
          </a:p>
        </p:txBody>
      </p:sp>
    </p:spTree>
    <p:extLst>
      <p:ext uri="{BB962C8B-B14F-4D97-AF65-F5344CB8AC3E}">
        <p14:creationId xmlns:p14="http://schemas.microsoft.com/office/powerpoint/2010/main" val="14397271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B8ED23-0099-46BE-8DF9-8B900494ADCB}"/>
              </a:ext>
            </a:extLst>
          </p:cNvPr>
          <p:cNvSpPr>
            <a:spLocks noGrp="1"/>
          </p:cNvSpPr>
          <p:nvPr>
            <p:ph type="title"/>
          </p:nvPr>
        </p:nvSpPr>
        <p:spPr/>
        <p:txBody>
          <a:bodyPr>
            <a:normAutofit fontScale="90000"/>
          </a:bodyPr>
          <a:lstStyle/>
          <a:p>
            <a:r>
              <a:rPr lang="pt-BR" dirty="0"/>
              <a:t>L A P I N G R E E N D E A L </a:t>
            </a:r>
            <a:br>
              <a:rPr lang="pt-BR" dirty="0"/>
            </a:br>
            <a:r>
              <a:rPr lang="pt-BR" dirty="0"/>
              <a:t>- T I E K A R T T A</a:t>
            </a:r>
            <a:endParaRPr lang="sv-FI" dirty="0"/>
          </a:p>
        </p:txBody>
      </p:sp>
      <p:pic>
        <p:nvPicPr>
          <p:cNvPr id="4" name="Platshållare för innehåll 3">
            <a:extLst>
              <a:ext uri="{FF2B5EF4-FFF2-40B4-BE49-F238E27FC236}">
                <a16:creationId xmlns:a16="http://schemas.microsoft.com/office/drawing/2014/main" id="{767BE5E7-46B4-4110-AD4A-559BFBDDCA77}"/>
              </a:ext>
            </a:extLst>
          </p:cNvPr>
          <p:cNvPicPr>
            <a:picLocks noGrp="1" noChangeAspect="1"/>
          </p:cNvPicPr>
          <p:nvPr>
            <p:ph idx="1"/>
          </p:nvPr>
        </p:nvPicPr>
        <p:blipFill>
          <a:blip r:embed="rId2"/>
          <a:stretch>
            <a:fillRect/>
          </a:stretch>
        </p:blipFill>
        <p:spPr>
          <a:xfrm>
            <a:off x="1253231" y="3982997"/>
            <a:ext cx="9000478" cy="2391271"/>
          </a:xfrm>
          <a:prstGeom prst="rect">
            <a:avLst/>
          </a:prstGeom>
        </p:spPr>
      </p:pic>
      <p:sp>
        <p:nvSpPr>
          <p:cNvPr id="5" name="Rektangel 4">
            <a:extLst>
              <a:ext uri="{FF2B5EF4-FFF2-40B4-BE49-F238E27FC236}">
                <a16:creationId xmlns:a16="http://schemas.microsoft.com/office/drawing/2014/main" id="{861B2DF7-1047-4D27-8F38-E509BEF7D270}"/>
              </a:ext>
            </a:extLst>
          </p:cNvPr>
          <p:cNvSpPr/>
          <p:nvPr/>
        </p:nvSpPr>
        <p:spPr>
          <a:xfrm>
            <a:off x="1066800" y="2228671"/>
            <a:ext cx="10058400" cy="1754326"/>
          </a:xfrm>
          <a:prstGeom prst="rect">
            <a:avLst/>
          </a:prstGeom>
        </p:spPr>
        <p:txBody>
          <a:bodyPr wrap="square">
            <a:spAutoFit/>
          </a:bodyPr>
          <a:lstStyle/>
          <a:p>
            <a:r>
              <a:rPr lang="fi-FI" dirty="0"/>
              <a:t>Lapin Green </a:t>
            </a:r>
            <a:r>
              <a:rPr lang="fi-FI" dirty="0" err="1"/>
              <a:t>Deal</a:t>
            </a:r>
            <a:r>
              <a:rPr lang="fi-FI" dirty="0"/>
              <a:t> -kokonaiskuva </a:t>
            </a:r>
          </a:p>
          <a:p>
            <a:r>
              <a:rPr lang="fi-FI" dirty="0"/>
              <a:t>Teemakohtaiset tavoitteet ja toimenpiteet </a:t>
            </a:r>
          </a:p>
          <a:p>
            <a:r>
              <a:rPr lang="fi-FI" dirty="0"/>
              <a:t>Toimijoiden roolit Lapin vihreässä siirtymässä </a:t>
            </a:r>
          </a:p>
          <a:p>
            <a:r>
              <a:rPr lang="fi-FI" dirty="0"/>
              <a:t>Johtopäätökset ja suuntaviivat eteenpäin</a:t>
            </a:r>
          </a:p>
          <a:p>
            <a:r>
              <a:rPr lang="fi-FI" dirty="0"/>
              <a:t>Lähde: </a:t>
            </a:r>
            <a:r>
              <a:rPr lang="fi-FI" dirty="0">
                <a:hlinkClick r:id="rId3"/>
              </a:rPr>
              <a:t>https://www.lapinliitto.fi/wp-content/uploads/2021/09/VALMIS_Lapin-Green-Deal-tiekartta_290921.pdf</a:t>
            </a:r>
            <a:endParaRPr lang="sv-FI" dirty="0"/>
          </a:p>
        </p:txBody>
      </p:sp>
    </p:spTree>
    <p:extLst>
      <p:ext uri="{BB962C8B-B14F-4D97-AF65-F5344CB8AC3E}">
        <p14:creationId xmlns:p14="http://schemas.microsoft.com/office/powerpoint/2010/main" val="37024618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7A0821-D9EC-4E5E-B6F3-FE2885CAED2C}"/>
              </a:ext>
            </a:extLst>
          </p:cNvPr>
          <p:cNvSpPr>
            <a:spLocks noGrp="1"/>
          </p:cNvSpPr>
          <p:nvPr>
            <p:ph type="title"/>
          </p:nvPr>
        </p:nvSpPr>
        <p:spPr/>
        <p:txBody>
          <a:bodyPr/>
          <a:lstStyle/>
          <a:p>
            <a:r>
              <a:rPr lang="sv-FI" dirty="0" err="1"/>
              <a:t>Rinki</a:t>
            </a:r>
            <a:endParaRPr lang="sv-FI" dirty="0"/>
          </a:p>
        </p:txBody>
      </p:sp>
      <p:sp>
        <p:nvSpPr>
          <p:cNvPr id="3" name="Platshållare för innehåll 2">
            <a:extLst>
              <a:ext uri="{FF2B5EF4-FFF2-40B4-BE49-F238E27FC236}">
                <a16:creationId xmlns:a16="http://schemas.microsoft.com/office/drawing/2014/main" id="{8A10C27F-EFCA-4555-AF88-7A5F896BAD70}"/>
              </a:ext>
            </a:extLst>
          </p:cNvPr>
          <p:cNvSpPr>
            <a:spLocks noGrp="1"/>
          </p:cNvSpPr>
          <p:nvPr>
            <p:ph idx="1"/>
          </p:nvPr>
        </p:nvSpPr>
        <p:spPr>
          <a:xfrm>
            <a:off x="1066800" y="1787703"/>
            <a:ext cx="10058400" cy="4572000"/>
          </a:xfrm>
        </p:spPr>
        <p:txBody>
          <a:bodyPr>
            <a:normAutofit fontScale="85000" lnSpcReduction="20000"/>
          </a:bodyPr>
          <a:lstStyle/>
          <a:p>
            <a:r>
              <a:rPr lang="fi-FI" b="1" dirty="0"/>
              <a:t>Huolehditaan yhdessä siitä, että pakkaus kiertää</a:t>
            </a:r>
          </a:p>
          <a:p>
            <a:r>
              <a:rPr lang="sv-FI" b="1" dirty="0"/>
              <a:t>Tillsammans ser vi till att förpackningar återvinns</a:t>
            </a:r>
          </a:p>
          <a:p>
            <a:pPr marL="0" indent="0">
              <a:buNone/>
            </a:pPr>
            <a:endParaRPr lang="sv-FI" dirty="0"/>
          </a:p>
          <a:p>
            <a:pPr marL="0" indent="0">
              <a:buNone/>
            </a:pPr>
            <a:r>
              <a:rPr lang="sv-FI" dirty="0" err="1"/>
              <a:t>Lajittelukoulu</a:t>
            </a:r>
            <a:r>
              <a:rPr lang="sv-FI" dirty="0"/>
              <a:t>;</a:t>
            </a:r>
          </a:p>
          <a:p>
            <a:r>
              <a:rPr lang="sv-FI" dirty="0">
                <a:hlinkClick r:id="rId2"/>
              </a:rPr>
              <a:t>https://rinkiin.fi/lajittelukoulu/</a:t>
            </a:r>
            <a:endParaRPr lang="sv-FI" dirty="0"/>
          </a:p>
          <a:p>
            <a:pPr marL="0" indent="0">
              <a:buNone/>
            </a:pPr>
            <a:r>
              <a:rPr lang="sv-FI" dirty="0" err="1"/>
              <a:t>Sorteringskola</a:t>
            </a:r>
            <a:r>
              <a:rPr lang="sv-FI" dirty="0"/>
              <a:t>;</a:t>
            </a:r>
          </a:p>
          <a:p>
            <a:r>
              <a:rPr lang="sv-FI" dirty="0">
                <a:hlinkClick r:id="rId3"/>
              </a:rPr>
              <a:t>https://rinkiin.fi/sv/sorteringsskola/</a:t>
            </a:r>
            <a:endParaRPr lang="sv-FI" dirty="0"/>
          </a:p>
          <a:p>
            <a:endParaRPr lang="sv-FI" dirty="0"/>
          </a:p>
          <a:p>
            <a:pPr marL="0" indent="0">
              <a:buNone/>
            </a:pPr>
            <a:r>
              <a:rPr lang="sv-FI" dirty="0" err="1"/>
              <a:t>Ringillä</a:t>
            </a:r>
            <a:r>
              <a:rPr lang="sv-FI" dirty="0"/>
              <a:t> on monta </a:t>
            </a:r>
            <a:r>
              <a:rPr lang="sv-FI" dirty="0" err="1"/>
              <a:t>erilaista</a:t>
            </a:r>
            <a:r>
              <a:rPr lang="sv-FI" dirty="0"/>
              <a:t> YouTube-</a:t>
            </a:r>
            <a:r>
              <a:rPr lang="sv-FI" dirty="0" err="1"/>
              <a:t>videoa</a:t>
            </a:r>
            <a:r>
              <a:rPr lang="sv-FI" dirty="0"/>
              <a:t> </a:t>
            </a:r>
            <a:r>
              <a:rPr lang="sv-FI" dirty="0" err="1"/>
              <a:t>lajitteluista</a:t>
            </a:r>
            <a:r>
              <a:rPr lang="sv-FI" dirty="0"/>
              <a:t>. </a:t>
            </a:r>
            <a:r>
              <a:rPr lang="sv-FI" dirty="0" err="1"/>
              <a:t>Heidän</a:t>
            </a:r>
            <a:r>
              <a:rPr lang="sv-FI" dirty="0"/>
              <a:t> </a:t>
            </a:r>
            <a:r>
              <a:rPr lang="sv-FI" dirty="0" err="1"/>
              <a:t>sivuilta</a:t>
            </a:r>
            <a:r>
              <a:rPr lang="sv-FI" dirty="0"/>
              <a:t> </a:t>
            </a:r>
            <a:r>
              <a:rPr lang="sv-FI" dirty="0" err="1"/>
              <a:t>löytyy</a:t>
            </a:r>
            <a:r>
              <a:rPr lang="sv-FI" dirty="0"/>
              <a:t> </a:t>
            </a:r>
            <a:r>
              <a:rPr lang="sv-FI" dirty="0" err="1"/>
              <a:t>myös</a:t>
            </a:r>
            <a:r>
              <a:rPr lang="sv-FI" dirty="0"/>
              <a:t> </a:t>
            </a:r>
            <a:r>
              <a:rPr lang="sv-FI" dirty="0" err="1"/>
              <a:t>kierrätyskartta</a:t>
            </a:r>
            <a:r>
              <a:rPr lang="sv-FI" dirty="0"/>
              <a:t>, </a:t>
            </a:r>
            <a:r>
              <a:rPr lang="sv-FI" dirty="0" err="1"/>
              <a:t>josta</a:t>
            </a:r>
            <a:r>
              <a:rPr lang="sv-FI" dirty="0"/>
              <a:t> </a:t>
            </a:r>
            <a:r>
              <a:rPr lang="sv-FI" dirty="0" err="1"/>
              <a:t>näkee</a:t>
            </a:r>
            <a:r>
              <a:rPr lang="sv-FI" dirty="0"/>
              <a:t> </a:t>
            </a:r>
            <a:r>
              <a:rPr lang="sv-FI" dirty="0" err="1"/>
              <a:t>lähimmät</a:t>
            </a:r>
            <a:r>
              <a:rPr lang="sv-FI" dirty="0"/>
              <a:t> </a:t>
            </a:r>
            <a:r>
              <a:rPr lang="sv-FI" dirty="0" err="1"/>
              <a:t>kierrätyspisteet</a:t>
            </a:r>
            <a:r>
              <a:rPr lang="sv-FI" dirty="0"/>
              <a:t> ja </a:t>
            </a:r>
            <a:r>
              <a:rPr lang="sv-FI" dirty="0" err="1"/>
              <a:t>mitä</a:t>
            </a:r>
            <a:r>
              <a:rPr lang="sv-FI" dirty="0"/>
              <a:t> </a:t>
            </a:r>
            <a:r>
              <a:rPr lang="sv-FI" dirty="0" err="1"/>
              <a:t>niissä</a:t>
            </a:r>
            <a:r>
              <a:rPr lang="sv-FI" dirty="0"/>
              <a:t> </a:t>
            </a:r>
            <a:r>
              <a:rPr lang="sv-FI" dirty="0" err="1"/>
              <a:t>voi</a:t>
            </a:r>
            <a:r>
              <a:rPr lang="sv-FI" dirty="0"/>
              <a:t> </a:t>
            </a:r>
            <a:r>
              <a:rPr lang="sv-FI" dirty="0" err="1"/>
              <a:t>lajitella</a:t>
            </a:r>
            <a:r>
              <a:rPr lang="sv-FI" dirty="0"/>
              <a:t>.</a:t>
            </a:r>
          </a:p>
          <a:p>
            <a:pPr marL="0" indent="0">
              <a:buNone/>
            </a:pPr>
            <a:r>
              <a:rPr lang="sv-FI" dirty="0" err="1"/>
              <a:t>Rinki</a:t>
            </a:r>
            <a:r>
              <a:rPr lang="sv-FI" dirty="0"/>
              <a:t> har många olika YouTube-video om sortering. På deras hemsida finns också karta om återvinningsplatser som du ser vilka är närmaste dig och vad kan du sortera där.</a:t>
            </a:r>
          </a:p>
          <a:p>
            <a:pPr marL="0" indent="0">
              <a:buNone/>
            </a:pPr>
            <a:endParaRPr lang="sv-FI" dirty="0"/>
          </a:p>
          <a:p>
            <a:pPr marL="0" indent="0">
              <a:buNone/>
            </a:pPr>
            <a:r>
              <a:rPr lang="sv-FI" dirty="0" err="1"/>
              <a:t>Lähde</a:t>
            </a:r>
            <a:r>
              <a:rPr lang="sv-FI" dirty="0"/>
              <a:t>/Källa:</a:t>
            </a:r>
          </a:p>
          <a:p>
            <a:r>
              <a:rPr lang="sv-FI" dirty="0">
                <a:hlinkClick r:id="rId4"/>
              </a:rPr>
              <a:t>https://rinkiin.fi/</a:t>
            </a:r>
            <a:endParaRPr lang="sv-FI" dirty="0"/>
          </a:p>
          <a:p>
            <a:r>
              <a:rPr lang="sv-FI" dirty="0">
                <a:hlinkClick r:id="rId3"/>
              </a:rPr>
              <a:t>https://rinkiin.fi/sv/</a:t>
            </a:r>
            <a:endParaRPr lang="sv-FI" dirty="0"/>
          </a:p>
          <a:p>
            <a:endParaRPr lang="sv-FI" dirty="0">
              <a:hlinkClick r:id="rId3"/>
            </a:endParaRPr>
          </a:p>
        </p:txBody>
      </p:sp>
    </p:spTree>
    <p:extLst>
      <p:ext uri="{BB962C8B-B14F-4D97-AF65-F5344CB8AC3E}">
        <p14:creationId xmlns:p14="http://schemas.microsoft.com/office/powerpoint/2010/main" val="26498382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34F309-D840-4808-9AB7-4951D1030CE5}"/>
              </a:ext>
            </a:extLst>
          </p:cNvPr>
          <p:cNvSpPr>
            <a:spLocks noGrp="1"/>
          </p:cNvSpPr>
          <p:nvPr>
            <p:ph type="title"/>
          </p:nvPr>
        </p:nvSpPr>
        <p:spPr/>
        <p:txBody>
          <a:bodyPr/>
          <a:lstStyle/>
          <a:p>
            <a:r>
              <a:rPr lang="sv-FI" dirty="0" err="1"/>
              <a:t>Martat</a:t>
            </a:r>
            <a:endParaRPr lang="sv-FI" dirty="0"/>
          </a:p>
        </p:txBody>
      </p:sp>
      <p:sp>
        <p:nvSpPr>
          <p:cNvPr id="3" name="Platshållare för innehåll 2">
            <a:extLst>
              <a:ext uri="{FF2B5EF4-FFF2-40B4-BE49-F238E27FC236}">
                <a16:creationId xmlns:a16="http://schemas.microsoft.com/office/drawing/2014/main" id="{95B6B8F0-E0C5-40C2-B260-E280E3AA01A5}"/>
              </a:ext>
            </a:extLst>
          </p:cNvPr>
          <p:cNvSpPr>
            <a:spLocks noGrp="1"/>
          </p:cNvSpPr>
          <p:nvPr>
            <p:ph idx="1"/>
          </p:nvPr>
        </p:nvSpPr>
        <p:spPr>
          <a:xfrm>
            <a:off x="1066800" y="1652631"/>
            <a:ext cx="10058400" cy="4562775"/>
          </a:xfrm>
        </p:spPr>
        <p:txBody>
          <a:bodyPr>
            <a:normAutofit fontScale="85000" lnSpcReduction="10000"/>
          </a:bodyPr>
          <a:lstStyle/>
          <a:p>
            <a:pPr marL="0" indent="0">
              <a:buNone/>
            </a:pPr>
            <a:endParaRPr lang="fi-FI" b="1" dirty="0"/>
          </a:p>
          <a:p>
            <a:pPr marL="0" indent="0">
              <a:buNone/>
            </a:pPr>
            <a:r>
              <a:rPr lang="fi-FI" dirty="0"/>
              <a:t>Martat ovat edistäneet kestävää arkea 125 vuotta. Tänään tarvitsemme entistäkin enemmän tekoja huomista varten. Olemme koonneet Kestävä arki -sivuille tietoa arkisten valintojen vaikutuksista sekä ratkaisuja, joilla voit vaikuttaa ympäristön tilaan.</a:t>
            </a:r>
          </a:p>
          <a:p>
            <a:endParaRPr lang="sv-FI" dirty="0"/>
          </a:p>
          <a:p>
            <a:pPr marL="0" indent="0">
              <a:buNone/>
            </a:pPr>
            <a:r>
              <a:rPr lang="sv-FI" dirty="0" err="1"/>
              <a:t>Hyviä</a:t>
            </a:r>
            <a:r>
              <a:rPr lang="sv-FI" dirty="0"/>
              <a:t> </a:t>
            </a:r>
            <a:r>
              <a:rPr lang="sv-FI" dirty="0" err="1"/>
              <a:t>vinkkejä</a:t>
            </a:r>
            <a:r>
              <a:rPr lang="sv-FI" dirty="0"/>
              <a:t>: </a:t>
            </a:r>
            <a:r>
              <a:rPr lang="sv-FI" dirty="0" err="1"/>
              <a:t>Omat</a:t>
            </a:r>
            <a:r>
              <a:rPr lang="sv-FI" dirty="0"/>
              <a:t> </a:t>
            </a:r>
            <a:r>
              <a:rPr lang="sv-FI" dirty="0" err="1"/>
              <a:t>rahat</a:t>
            </a:r>
            <a:r>
              <a:rPr lang="sv-FI" dirty="0"/>
              <a:t>/ </a:t>
            </a:r>
            <a:r>
              <a:rPr lang="sv-FI" dirty="0" err="1"/>
              <a:t>Kestävä</a:t>
            </a:r>
            <a:r>
              <a:rPr lang="sv-FI" dirty="0"/>
              <a:t> </a:t>
            </a:r>
            <a:r>
              <a:rPr lang="sv-FI" dirty="0" err="1"/>
              <a:t>kulutus</a:t>
            </a:r>
            <a:endParaRPr lang="sv-FI" dirty="0"/>
          </a:p>
          <a:p>
            <a:pPr marL="0" indent="0">
              <a:buNone/>
            </a:pPr>
            <a:endParaRPr lang="sv-FI" dirty="0"/>
          </a:p>
          <a:p>
            <a:pPr marL="0" indent="0">
              <a:buNone/>
            </a:pPr>
            <a:r>
              <a:rPr lang="sv-FI" dirty="0" err="1"/>
              <a:t>Hyviä</a:t>
            </a:r>
            <a:r>
              <a:rPr lang="sv-FI" dirty="0"/>
              <a:t> </a:t>
            </a:r>
            <a:r>
              <a:rPr lang="sv-FI" dirty="0" err="1"/>
              <a:t>vinkkejä</a:t>
            </a:r>
            <a:r>
              <a:rPr lang="sv-FI" dirty="0"/>
              <a:t> ja </a:t>
            </a:r>
            <a:r>
              <a:rPr lang="sv-FI" dirty="0" err="1"/>
              <a:t>videoita</a:t>
            </a:r>
            <a:r>
              <a:rPr lang="sv-FI" dirty="0"/>
              <a:t> (</a:t>
            </a:r>
            <a:r>
              <a:rPr lang="sv-FI" dirty="0" err="1"/>
              <a:t>esim</a:t>
            </a:r>
            <a:r>
              <a:rPr lang="sv-FI" dirty="0"/>
              <a:t>. </a:t>
            </a:r>
            <a:r>
              <a:rPr lang="sv-FI" dirty="0" err="1"/>
              <a:t>Näkymätön</a:t>
            </a:r>
            <a:r>
              <a:rPr lang="sv-FI" dirty="0"/>
              <a:t> </a:t>
            </a:r>
          </a:p>
          <a:p>
            <a:pPr marL="0" indent="0">
              <a:buNone/>
            </a:pPr>
            <a:r>
              <a:rPr lang="sv-FI" dirty="0" err="1"/>
              <a:t>jäte</a:t>
            </a:r>
            <a:r>
              <a:rPr lang="sv-FI" dirty="0"/>
              <a:t> – </a:t>
            </a:r>
            <a:r>
              <a:rPr lang="sv-FI" dirty="0" err="1"/>
              <a:t>farkut</a:t>
            </a:r>
            <a:r>
              <a:rPr lang="sv-FI" dirty="0"/>
              <a:t>, </a:t>
            </a:r>
            <a:r>
              <a:rPr lang="sv-FI" dirty="0" err="1"/>
              <a:t>näkymätön</a:t>
            </a:r>
            <a:r>
              <a:rPr lang="sv-FI" dirty="0"/>
              <a:t> </a:t>
            </a:r>
            <a:r>
              <a:rPr lang="sv-FI" dirty="0" err="1"/>
              <a:t>jäte</a:t>
            </a:r>
            <a:r>
              <a:rPr lang="sv-FI" dirty="0"/>
              <a:t> -</a:t>
            </a:r>
            <a:r>
              <a:rPr lang="sv-FI" dirty="0" err="1"/>
              <a:t>kännykkä</a:t>
            </a:r>
            <a:r>
              <a:rPr lang="sv-FI" dirty="0"/>
              <a:t>, on </a:t>
            </a:r>
          </a:p>
          <a:p>
            <a:pPr marL="0" indent="0">
              <a:buNone/>
            </a:pPr>
            <a:r>
              <a:rPr lang="sv-FI" dirty="0" err="1"/>
              <a:t>aika</a:t>
            </a:r>
            <a:r>
              <a:rPr lang="sv-FI" dirty="0"/>
              <a:t> </a:t>
            </a:r>
            <a:r>
              <a:rPr lang="sv-FI" dirty="0" err="1"/>
              <a:t>siirtyä</a:t>
            </a:r>
            <a:r>
              <a:rPr lang="sv-FI" dirty="0"/>
              <a:t> </a:t>
            </a:r>
            <a:r>
              <a:rPr lang="sv-FI" dirty="0" err="1"/>
              <a:t>kiertotalouteen</a:t>
            </a:r>
            <a:r>
              <a:rPr lang="sv-FI" dirty="0"/>
              <a:t>)</a:t>
            </a:r>
          </a:p>
          <a:p>
            <a:pPr marL="0" indent="0">
              <a:buNone/>
            </a:pPr>
            <a:endParaRPr lang="fi-FI" dirty="0"/>
          </a:p>
          <a:p>
            <a:pPr marL="0" indent="0">
              <a:buNone/>
            </a:pPr>
            <a:endParaRPr lang="fi-FI" dirty="0"/>
          </a:p>
          <a:p>
            <a:pPr marL="0" indent="0">
              <a:buNone/>
            </a:pPr>
            <a:r>
              <a:rPr lang="sv-FI" dirty="0" err="1"/>
              <a:t>Korttipeli</a:t>
            </a:r>
            <a:r>
              <a:rPr lang="sv-FI" dirty="0"/>
              <a:t>: </a:t>
            </a:r>
            <a:r>
              <a:rPr lang="sv-FI" dirty="0" err="1"/>
              <a:t>välttämätöntä</a:t>
            </a:r>
            <a:r>
              <a:rPr lang="sv-FI" dirty="0"/>
              <a:t>, </a:t>
            </a:r>
            <a:r>
              <a:rPr lang="sv-FI" dirty="0" err="1"/>
              <a:t>tarpeellista</a:t>
            </a:r>
            <a:r>
              <a:rPr lang="sv-FI" dirty="0"/>
              <a:t>, </a:t>
            </a:r>
            <a:r>
              <a:rPr lang="sv-FI" dirty="0" err="1"/>
              <a:t>turhaa</a:t>
            </a:r>
            <a:r>
              <a:rPr lang="sv-FI" dirty="0"/>
              <a:t>?: </a:t>
            </a:r>
            <a:r>
              <a:rPr lang="sv-FI" dirty="0">
                <a:hlinkClick r:id="rId2"/>
              </a:rPr>
              <a:t>https://h5p.org/h5p/embed/649225</a:t>
            </a:r>
            <a:endParaRPr lang="sv-FI" dirty="0"/>
          </a:p>
          <a:p>
            <a:pPr marL="0" indent="0">
              <a:buNone/>
            </a:pPr>
            <a:endParaRPr lang="sv-FI" dirty="0"/>
          </a:p>
          <a:p>
            <a:r>
              <a:rPr lang="sv-FI" dirty="0" err="1"/>
              <a:t>Lähde</a:t>
            </a:r>
            <a:r>
              <a:rPr lang="sv-FI" dirty="0"/>
              <a:t>: </a:t>
            </a:r>
            <a:r>
              <a:rPr lang="sv-FI" dirty="0">
                <a:hlinkClick r:id="rId3"/>
              </a:rPr>
              <a:t>https://www.martat.fi/omat-rahat/kestava-kuluttaminen/</a:t>
            </a:r>
            <a:endParaRPr lang="sv-FI" dirty="0"/>
          </a:p>
        </p:txBody>
      </p:sp>
      <p:pic>
        <p:nvPicPr>
          <p:cNvPr id="4" name="Bildobjekt 3">
            <a:extLst>
              <a:ext uri="{FF2B5EF4-FFF2-40B4-BE49-F238E27FC236}">
                <a16:creationId xmlns:a16="http://schemas.microsoft.com/office/drawing/2014/main" id="{EF51A7EC-E2AC-4AD4-AD8D-86D6BD7E8C88}"/>
              </a:ext>
            </a:extLst>
          </p:cNvPr>
          <p:cNvPicPr>
            <a:picLocks noChangeAspect="1"/>
          </p:cNvPicPr>
          <p:nvPr/>
        </p:nvPicPr>
        <p:blipFill>
          <a:blip r:embed="rId4"/>
          <a:stretch>
            <a:fillRect/>
          </a:stretch>
        </p:blipFill>
        <p:spPr>
          <a:xfrm>
            <a:off x="5710107" y="2621843"/>
            <a:ext cx="5223624" cy="2583526"/>
          </a:xfrm>
          <a:prstGeom prst="rect">
            <a:avLst/>
          </a:prstGeom>
        </p:spPr>
      </p:pic>
    </p:spTree>
    <p:extLst>
      <p:ext uri="{BB962C8B-B14F-4D97-AF65-F5344CB8AC3E}">
        <p14:creationId xmlns:p14="http://schemas.microsoft.com/office/powerpoint/2010/main" val="39609565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96F0D1-A749-42E6-AD3B-25CA2A61DC2B}"/>
              </a:ext>
            </a:extLst>
          </p:cNvPr>
          <p:cNvSpPr>
            <a:spLocks noGrp="1"/>
          </p:cNvSpPr>
          <p:nvPr>
            <p:ph type="title"/>
          </p:nvPr>
        </p:nvSpPr>
        <p:spPr/>
        <p:txBody>
          <a:bodyPr/>
          <a:lstStyle/>
          <a:p>
            <a:r>
              <a:rPr lang="sv-FI" dirty="0"/>
              <a:t>Marthaförbund</a:t>
            </a:r>
          </a:p>
        </p:txBody>
      </p:sp>
      <p:sp>
        <p:nvSpPr>
          <p:cNvPr id="3" name="Platshållare för innehåll 2">
            <a:extLst>
              <a:ext uri="{FF2B5EF4-FFF2-40B4-BE49-F238E27FC236}">
                <a16:creationId xmlns:a16="http://schemas.microsoft.com/office/drawing/2014/main" id="{6E1DD2FD-9FEE-41E0-9694-7927F3F6B13E}"/>
              </a:ext>
            </a:extLst>
          </p:cNvPr>
          <p:cNvSpPr>
            <a:spLocks noGrp="1"/>
          </p:cNvSpPr>
          <p:nvPr>
            <p:ph idx="1"/>
          </p:nvPr>
        </p:nvSpPr>
        <p:spPr/>
        <p:txBody>
          <a:bodyPr/>
          <a:lstStyle/>
          <a:p>
            <a:r>
              <a:rPr lang="sv-FI" dirty="0"/>
              <a:t>En bättre värld, en vardag i taget</a:t>
            </a:r>
          </a:p>
          <a:p>
            <a:endParaRPr lang="sv-FI" dirty="0"/>
          </a:p>
          <a:p>
            <a:r>
              <a:rPr lang="sv-FI" dirty="0"/>
              <a:t>Marthaförbundet har bra tips till vardagskunskap, hållbar vardag:</a:t>
            </a:r>
          </a:p>
          <a:p>
            <a:pPr marL="0" indent="0">
              <a:buNone/>
            </a:pPr>
            <a:r>
              <a:rPr lang="sv-FI" dirty="0"/>
              <a:t>Tex. </a:t>
            </a:r>
            <a:r>
              <a:rPr lang="sv-FI" cap="all" dirty="0"/>
              <a:t>KLIMATSMART VARDAG – FEMTON STEG MOT ETT MINDRE KLIMATAVTRYCK, BLI EN ANSVARSFULL KONSUMENT och 5 KONKRETA TIPS: SÅ HÄR TÄNKER DU KLÄDSMARTH</a:t>
            </a:r>
          </a:p>
          <a:p>
            <a:endParaRPr lang="sv-FI" cap="all" dirty="0"/>
          </a:p>
          <a:p>
            <a:endParaRPr lang="sv-FI" dirty="0"/>
          </a:p>
          <a:p>
            <a:r>
              <a:rPr lang="sv-FI" dirty="0"/>
              <a:t>Källa: </a:t>
            </a:r>
            <a:r>
              <a:rPr lang="sv-FI" dirty="0">
                <a:hlinkClick r:id="rId2"/>
              </a:rPr>
              <a:t>https://www.martha.fi/vardagskunskap?cat=hallbar-vardag&amp;cat-id=24&amp;page=1</a:t>
            </a:r>
            <a:endParaRPr lang="sv-FI" dirty="0"/>
          </a:p>
        </p:txBody>
      </p:sp>
    </p:spTree>
    <p:extLst>
      <p:ext uri="{BB962C8B-B14F-4D97-AF65-F5344CB8AC3E}">
        <p14:creationId xmlns:p14="http://schemas.microsoft.com/office/powerpoint/2010/main" val="1286861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4AE7D4-9AAD-4386-A530-27E719180C8A}"/>
              </a:ext>
            </a:extLst>
          </p:cNvPr>
          <p:cNvSpPr>
            <a:spLocks noGrp="1"/>
          </p:cNvSpPr>
          <p:nvPr>
            <p:ph type="title"/>
          </p:nvPr>
        </p:nvSpPr>
        <p:spPr/>
        <p:txBody>
          <a:bodyPr/>
          <a:lstStyle/>
          <a:p>
            <a:r>
              <a:rPr lang="sv-FI" dirty="0" err="1"/>
              <a:t>Sisältö</a:t>
            </a:r>
            <a:r>
              <a:rPr lang="sv-FI" dirty="0"/>
              <a:t>/ Innehåll</a:t>
            </a:r>
          </a:p>
        </p:txBody>
      </p:sp>
      <p:sp>
        <p:nvSpPr>
          <p:cNvPr id="3" name="Platshållare för innehåll 2">
            <a:extLst>
              <a:ext uri="{FF2B5EF4-FFF2-40B4-BE49-F238E27FC236}">
                <a16:creationId xmlns:a16="http://schemas.microsoft.com/office/drawing/2014/main" id="{C88866DF-3CE1-48BF-B043-FEA5602FCB59}"/>
              </a:ext>
            </a:extLst>
          </p:cNvPr>
          <p:cNvSpPr>
            <a:spLocks noGrp="1"/>
          </p:cNvSpPr>
          <p:nvPr>
            <p:ph idx="1"/>
          </p:nvPr>
        </p:nvSpPr>
        <p:spPr>
          <a:xfrm>
            <a:off x="1066800" y="2103120"/>
            <a:ext cx="10058400" cy="4112286"/>
          </a:xfrm>
        </p:spPr>
        <p:txBody>
          <a:bodyPr>
            <a:normAutofit/>
          </a:bodyPr>
          <a:lstStyle/>
          <a:p>
            <a:r>
              <a:rPr lang="sv-FI" dirty="0">
                <a:solidFill>
                  <a:srgbClr val="92D050"/>
                </a:solidFill>
              </a:rPr>
              <a:t>Diat 49-51 EPD-</a:t>
            </a:r>
            <a:r>
              <a:rPr lang="sv-FI" dirty="0" err="1">
                <a:solidFill>
                  <a:srgbClr val="92D050"/>
                </a:solidFill>
              </a:rPr>
              <a:t>todistus</a:t>
            </a:r>
            <a:endParaRPr lang="sv-FI" dirty="0">
              <a:solidFill>
                <a:srgbClr val="92D050"/>
              </a:solidFill>
            </a:endParaRPr>
          </a:p>
          <a:p>
            <a:r>
              <a:rPr lang="sv-FI" dirty="0">
                <a:solidFill>
                  <a:srgbClr val="92D050"/>
                </a:solidFill>
              </a:rPr>
              <a:t>Bild 52-54 Miljövarudeklaration EPD för byggprodukter</a:t>
            </a:r>
          </a:p>
          <a:p>
            <a:r>
              <a:rPr lang="sv-FI" dirty="0">
                <a:solidFill>
                  <a:schemeClr val="accent4">
                    <a:lumMod val="60000"/>
                    <a:lumOff val="40000"/>
                  </a:schemeClr>
                </a:solidFill>
              </a:rPr>
              <a:t>Dia 55 Tieto </a:t>
            </a:r>
            <a:r>
              <a:rPr lang="sv-FI" dirty="0" err="1">
                <a:solidFill>
                  <a:schemeClr val="accent4">
                    <a:lumMod val="60000"/>
                    <a:lumOff val="40000"/>
                  </a:schemeClr>
                </a:solidFill>
              </a:rPr>
              <a:t>käyttöön</a:t>
            </a:r>
            <a:endParaRPr lang="sv-FI" dirty="0">
              <a:solidFill>
                <a:schemeClr val="accent4">
                  <a:lumMod val="60000"/>
                  <a:lumOff val="40000"/>
                </a:schemeClr>
              </a:solidFill>
            </a:endParaRPr>
          </a:p>
          <a:p>
            <a:r>
              <a:rPr lang="sv-FI" dirty="0">
                <a:solidFill>
                  <a:srgbClr val="FF00FF"/>
                </a:solidFill>
              </a:rPr>
              <a:t>Dia 56 </a:t>
            </a:r>
            <a:r>
              <a:rPr lang="sv-FI" dirty="0" err="1">
                <a:solidFill>
                  <a:srgbClr val="FF00FF"/>
                </a:solidFill>
              </a:rPr>
              <a:t>Lapin</a:t>
            </a:r>
            <a:r>
              <a:rPr lang="sv-FI" dirty="0">
                <a:solidFill>
                  <a:srgbClr val="FF00FF"/>
                </a:solidFill>
              </a:rPr>
              <a:t> Green Deal –</a:t>
            </a:r>
            <a:r>
              <a:rPr lang="sv-FI" dirty="0" err="1">
                <a:solidFill>
                  <a:srgbClr val="FF00FF"/>
                </a:solidFill>
              </a:rPr>
              <a:t>tiekartta</a:t>
            </a:r>
            <a:endParaRPr lang="sv-FI" dirty="0">
              <a:solidFill>
                <a:srgbClr val="FF00FF"/>
              </a:solidFill>
            </a:endParaRPr>
          </a:p>
          <a:p>
            <a:r>
              <a:rPr lang="sv-FI" dirty="0">
                <a:solidFill>
                  <a:srgbClr val="FF0000"/>
                </a:solidFill>
              </a:rPr>
              <a:t>Dia 57 </a:t>
            </a:r>
            <a:r>
              <a:rPr lang="sv-FI" dirty="0" err="1">
                <a:solidFill>
                  <a:srgbClr val="FF0000"/>
                </a:solidFill>
              </a:rPr>
              <a:t>Rinki</a:t>
            </a:r>
            <a:endParaRPr lang="sv-FI" dirty="0">
              <a:solidFill>
                <a:srgbClr val="FF0000"/>
              </a:solidFill>
            </a:endParaRPr>
          </a:p>
          <a:p>
            <a:r>
              <a:rPr lang="sv-FI" dirty="0">
                <a:solidFill>
                  <a:srgbClr val="FFC000"/>
                </a:solidFill>
              </a:rPr>
              <a:t>Dia 58 </a:t>
            </a:r>
            <a:r>
              <a:rPr lang="sv-FI" dirty="0" err="1">
                <a:solidFill>
                  <a:srgbClr val="FFC000"/>
                </a:solidFill>
              </a:rPr>
              <a:t>Martat</a:t>
            </a:r>
            <a:r>
              <a:rPr lang="sv-FI" dirty="0">
                <a:solidFill>
                  <a:srgbClr val="FFC000"/>
                </a:solidFill>
              </a:rPr>
              <a:t>, </a:t>
            </a:r>
            <a:r>
              <a:rPr lang="sv-FI" dirty="0" err="1">
                <a:solidFill>
                  <a:srgbClr val="FFC000"/>
                </a:solidFill>
              </a:rPr>
              <a:t>Hyviä</a:t>
            </a:r>
            <a:r>
              <a:rPr lang="sv-FI" dirty="0">
                <a:solidFill>
                  <a:srgbClr val="FFC000"/>
                </a:solidFill>
              </a:rPr>
              <a:t> </a:t>
            </a:r>
            <a:r>
              <a:rPr lang="sv-FI" dirty="0" err="1">
                <a:solidFill>
                  <a:srgbClr val="FFC000"/>
                </a:solidFill>
              </a:rPr>
              <a:t>vinkkejä</a:t>
            </a:r>
            <a:r>
              <a:rPr lang="sv-FI" dirty="0">
                <a:solidFill>
                  <a:srgbClr val="FFC000"/>
                </a:solidFill>
              </a:rPr>
              <a:t> ja </a:t>
            </a:r>
            <a:r>
              <a:rPr lang="sv-FI" dirty="0" err="1">
                <a:solidFill>
                  <a:srgbClr val="FFC000"/>
                </a:solidFill>
              </a:rPr>
              <a:t>videoita</a:t>
            </a:r>
            <a:r>
              <a:rPr lang="sv-FI" dirty="0">
                <a:solidFill>
                  <a:srgbClr val="FFC000"/>
                </a:solidFill>
              </a:rPr>
              <a:t> + </a:t>
            </a:r>
            <a:r>
              <a:rPr lang="sv-FI" dirty="0" err="1">
                <a:solidFill>
                  <a:srgbClr val="FFC000"/>
                </a:solidFill>
              </a:rPr>
              <a:t>korttipeli</a:t>
            </a:r>
            <a:endParaRPr lang="sv-FI" dirty="0">
              <a:solidFill>
                <a:srgbClr val="FFC000"/>
              </a:solidFill>
            </a:endParaRPr>
          </a:p>
          <a:p>
            <a:r>
              <a:rPr lang="sv-FI" dirty="0">
                <a:solidFill>
                  <a:srgbClr val="FFC000"/>
                </a:solidFill>
              </a:rPr>
              <a:t>Bild 59  Marthaförbund</a:t>
            </a:r>
          </a:p>
          <a:p>
            <a:r>
              <a:rPr lang="sv-FI" dirty="0">
                <a:solidFill>
                  <a:srgbClr val="92D050"/>
                </a:solidFill>
              </a:rPr>
              <a:t>Dia 60-61 </a:t>
            </a:r>
            <a:r>
              <a:rPr lang="sv-FI" dirty="0" err="1">
                <a:solidFill>
                  <a:srgbClr val="92D050"/>
                </a:solidFill>
              </a:rPr>
              <a:t>Teknisen</a:t>
            </a:r>
            <a:r>
              <a:rPr lang="sv-FI" dirty="0">
                <a:solidFill>
                  <a:srgbClr val="92D050"/>
                </a:solidFill>
              </a:rPr>
              <a:t> </a:t>
            </a:r>
            <a:r>
              <a:rPr lang="sv-FI" dirty="0" err="1">
                <a:solidFill>
                  <a:srgbClr val="92D050"/>
                </a:solidFill>
              </a:rPr>
              <a:t>kaupan</a:t>
            </a:r>
            <a:r>
              <a:rPr lang="sv-FI" dirty="0">
                <a:solidFill>
                  <a:srgbClr val="92D050"/>
                </a:solidFill>
              </a:rPr>
              <a:t> </a:t>
            </a:r>
            <a:r>
              <a:rPr lang="sv-FI" dirty="0" err="1">
                <a:solidFill>
                  <a:srgbClr val="92D050"/>
                </a:solidFill>
              </a:rPr>
              <a:t>liitto</a:t>
            </a:r>
            <a:endParaRPr lang="sv-FI" dirty="0">
              <a:solidFill>
                <a:srgbClr val="92D050"/>
              </a:solidFill>
            </a:endParaRPr>
          </a:p>
          <a:p>
            <a:r>
              <a:rPr lang="sv-FI" dirty="0">
                <a:solidFill>
                  <a:srgbClr val="00B0F0"/>
                </a:solidFill>
              </a:rPr>
              <a:t>Dia 62 </a:t>
            </a:r>
            <a:r>
              <a:rPr lang="sv-FI" dirty="0" err="1">
                <a:solidFill>
                  <a:srgbClr val="00B0F0"/>
                </a:solidFill>
              </a:rPr>
              <a:t>Circwaste</a:t>
            </a:r>
            <a:r>
              <a:rPr lang="sv-FI" dirty="0">
                <a:solidFill>
                  <a:srgbClr val="00B0F0"/>
                </a:solidFill>
              </a:rPr>
              <a:t> </a:t>
            </a:r>
            <a:r>
              <a:rPr lang="sv-FI" dirty="0" err="1">
                <a:solidFill>
                  <a:srgbClr val="00B0F0"/>
                </a:solidFill>
              </a:rPr>
              <a:t>Platslife</a:t>
            </a:r>
            <a:r>
              <a:rPr lang="sv-FI" dirty="0">
                <a:solidFill>
                  <a:srgbClr val="00B0F0"/>
                </a:solidFill>
              </a:rPr>
              <a:t>, </a:t>
            </a:r>
            <a:r>
              <a:rPr lang="sv-FI" dirty="0" err="1">
                <a:solidFill>
                  <a:srgbClr val="00B0F0"/>
                </a:solidFill>
              </a:rPr>
              <a:t>laskureita</a:t>
            </a:r>
            <a:endParaRPr lang="sv-FI" dirty="0">
              <a:solidFill>
                <a:srgbClr val="00B0F0"/>
              </a:solidFill>
            </a:endParaRPr>
          </a:p>
          <a:p>
            <a:r>
              <a:rPr lang="sv-FI" dirty="0">
                <a:solidFill>
                  <a:srgbClr val="00B0F0"/>
                </a:solidFill>
              </a:rPr>
              <a:t>Dia 63 Mål och metoder, </a:t>
            </a:r>
            <a:r>
              <a:rPr lang="sv-FI" dirty="0" err="1">
                <a:solidFill>
                  <a:srgbClr val="00B0F0"/>
                </a:solidFill>
              </a:rPr>
              <a:t>Circwaste</a:t>
            </a:r>
            <a:r>
              <a:rPr lang="sv-FI" dirty="0">
                <a:solidFill>
                  <a:srgbClr val="00B0F0"/>
                </a:solidFill>
              </a:rPr>
              <a:t> </a:t>
            </a:r>
            <a:r>
              <a:rPr lang="sv-FI" dirty="0" err="1">
                <a:solidFill>
                  <a:srgbClr val="00B0F0"/>
                </a:solidFill>
              </a:rPr>
              <a:t>Platslife</a:t>
            </a:r>
            <a:endParaRPr lang="sv-FI" dirty="0">
              <a:solidFill>
                <a:srgbClr val="FFC000"/>
              </a:solidFill>
            </a:endParaRPr>
          </a:p>
          <a:p>
            <a:endParaRPr lang="sv-FI" dirty="0"/>
          </a:p>
        </p:txBody>
      </p:sp>
    </p:spTree>
    <p:extLst>
      <p:ext uri="{BB962C8B-B14F-4D97-AF65-F5344CB8AC3E}">
        <p14:creationId xmlns:p14="http://schemas.microsoft.com/office/powerpoint/2010/main" val="17707393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0CE6F6-48BF-46CF-948B-BCB0463DE9EF}"/>
              </a:ext>
            </a:extLst>
          </p:cNvPr>
          <p:cNvSpPr>
            <a:spLocks noGrp="1"/>
          </p:cNvSpPr>
          <p:nvPr>
            <p:ph type="title"/>
          </p:nvPr>
        </p:nvSpPr>
        <p:spPr/>
        <p:txBody>
          <a:bodyPr/>
          <a:lstStyle/>
          <a:p>
            <a:r>
              <a:rPr lang="sv-FI" dirty="0" err="1"/>
              <a:t>Teknisen</a:t>
            </a:r>
            <a:r>
              <a:rPr lang="sv-FI" dirty="0"/>
              <a:t> </a:t>
            </a:r>
            <a:r>
              <a:rPr lang="sv-FI" dirty="0" err="1"/>
              <a:t>kaupan</a:t>
            </a:r>
            <a:r>
              <a:rPr lang="sv-FI" dirty="0"/>
              <a:t> </a:t>
            </a:r>
            <a:r>
              <a:rPr lang="sv-FI" dirty="0" err="1"/>
              <a:t>liitto</a:t>
            </a:r>
            <a:endParaRPr lang="sv-FI" dirty="0"/>
          </a:p>
        </p:txBody>
      </p:sp>
      <p:sp>
        <p:nvSpPr>
          <p:cNvPr id="3" name="Platshållare för innehåll 2">
            <a:extLst>
              <a:ext uri="{FF2B5EF4-FFF2-40B4-BE49-F238E27FC236}">
                <a16:creationId xmlns:a16="http://schemas.microsoft.com/office/drawing/2014/main" id="{3C0A4B57-419F-4566-ACD8-D35F8B06F807}"/>
              </a:ext>
            </a:extLst>
          </p:cNvPr>
          <p:cNvSpPr>
            <a:spLocks noGrp="1"/>
          </p:cNvSpPr>
          <p:nvPr>
            <p:ph sz="half" idx="1"/>
          </p:nvPr>
        </p:nvSpPr>
        <p:spPr/>
        <p:txBody>
          <a:bodyPr>
            <a:normAutofit fontScale="85000" lnSpcReduction="20000"/>
          </a:bodyPr>
          <a:lstStyle/>
          <a:p>
            <a:pPr marL="0" indent="0">
              <a:buNone/>
            </a:pPr>
            <a:r>
              <a:rPr lang="sv-FI" b="1" dirty="0" err="1"/>
              <a:t>Vastuullisuus</a:t>
            </a:r>
            <a:endParaRPr lang="sv-FI" b="1" dirty="0"/>
          </a:p>
          <a:p>
            <a:r>
              <a:rPr lang="fi-FI" b="1" dirty="0"/>
              <a:t>1. Taloudellinen vastuullisuus:</a:t>
            </a:r>
            <a:endParaRPr lang="fi-FI" dirty="0"/>
          </a:p>
          <a:p>
            <a:r>
              <a:rPr lang="fi-FI" dirty="0"/>
              <a:t>kannattavuus, kilpailukyky, tehokkuus</a:t>
            </a:r>
          </a:p>
          <a:p>
            <a:r>
              <a:rPr lang="fi-FI" dirty="0"/>
              <a:t>toiminnan jatkuvuus ja riskienhallinta</a:t>
            </a:r>
          </a:p>
          <a:p>
            <a:r>
              <a:rPr lang="fi-FI" dirty="0"/>
              <a:t>vastaamista omistajien tuotto-odotuksiin</a:t>
            </a:r>
          </a:p>
          <a:p>
            <a:r>
              <a:rPr lang="fi-FI" dirty="0"/>
              <a:t>vastaamista annettuihin asiakaslupauksiin</a:t>
            </a:r>
          </a:p>
          <a:p>
            <a:r>
              <a:rPr lang="fi-FI" dirty="0"/>
              <a:t>osallistumista yhteiskunnan taloudellisen hyvinvoinnin tuottamiseen</a:t>
            </a:r>
          </a:p>
          <a:p>
            <a:r>
              <a:rPr lang="fi-FI" b="1" dirty="0"/>
              <a:t>2. Ympäristövastuullisuus:</a:t>
            </a:r>
            <a:endParaRPr lang="fi-FI" dirty="0"/>
          </a:p>
          <a:p>
            <a:r>
              <a:rPr lang="fi-FI" dirty="0"/>
              <a:t>osaamista ja taloudellisia edellytyksiä ympäristövastuiden hoitamiseksi</a:t>
            </a:r>
          </a:p>
          <a:p>
            <a:r>
              <a:rPr lang="fi-FI" dirty="0"/>
              <a:t>tehokas ja säästävä luonnonvarojen käyttö</a:t>
            </a:r>
          </a:p>
          <a:p>
            <a:r>
              <a:rPr lang="fi-FI" dirty="0"/>
              <a:t>ilmastonmuutoksen torjunta</a:t>
            </a:r>
          </a:p>
          <a:p>
            <a:endParaRPr lang="sv-FI" dirty="0"/>
          </a:p>
        </p:txBody>
      </p:sp>
      <p:sp>
        <p:nvSpPr>
          <p:cNvPr id="4" name="Platshållare för innehåll 3">
            <a:extLst>
              <a:ext uri="{FF2B5EF4-FFF2-40B4-BE49-F238E27FC236}">
                <a16:creationId xmlns:a16="http://schemas.microsoft.com/office/drawing/2014/main" id="{2F27F7A0-1ADC-4678-AD85-E917C53DB280}"/>
              </a:ext>
            </a:extLst>
          </p:cNvPr>
          <p:cNvSpPr>
            <a:spLocks noGrp="1"/>
          </p:cNvSpPr>
          <p:nvPr>
            <p:ph sz="half" idx="2"/>
          </p:nvPr>
        </p:nvSpPr>
        <p:spPr/>
        <p:txBody>
          <a:bodyPr>
            <a:normAutofit fontScale="85000" lnSpcReduction="20000"/>
          </a:bodyPr>
          <a:lstStyle/>
          <a:p>
            <a:r>
              <a:rPr lang="fi-FI" dirty="0"/>
              <a:t>kierrätys ja uudelleenkäyttö</a:t>
            </a:r>
          </a:p>
          <a:p>
            <a:r>
              <a:rPr lang="fi-FI" dirty="0"/>
              <a:t>tuottajavastuiden toteuttaminen lainmukaisesti ja turvallisesti</a:t>
            </a:r>
          </a:p>
          <a:p>
            <a:r>
              <a:rPr lang="fi-FI" b="1" dirty="0"/>
              <a:t>3. Sosiaalinen vastuullisuus:</a:t>
            </a:r>
            <a:endParaRPr lang="fi-FI" dirty="0"/>
          </a:p>
          <a:p>
            <a:r>
              <a:rPr lang="fi-FI" dirty="0"/>
              <a:t>yritystoiminnan läpinäkyvyys ja pitkäjänteisyys</a:t>
            </a:r>
          </a:p>
          <a:p>
            <a:r>
              <a:rPr lang="fi-FI" dirty="0"/>
              <a:t>henkilöstön hyvinvointi ja osaaminen</a:t>
            </a:r>
          </a:p>
          <a:p>
            <a:r>
              <a:rPr lang="fi-FI" dirty="0"/>
              <a:t>harmaan talouden ja korruption torjuminen</a:t>
            </a:r>
          </a:p>
          <a:p>
            <a:r>
              <a:rPr lang="fi-FI" dirty="0"/>
              <a:t>vastuullisuus hankintaketjuissa</a:t>
            </a:r>
          </a:p>
          <a:p>
            <a:r>
              <a:rPr lang="fi-FI" dirty="0"/>
              <a:t>huolehtimista tuotteiden ja palvelujen lainmukaisuudesta</a:t>
            </a:r>
          </a:p>
          <a:p>
            <a:r>
              <a:rPr lang="fi-FI" dirty="0"/>
              <a:t>yhteistyötä lähiympäristön ja viranomaisten kanssa</a:t>
            </a:r>
          </a:p>
          <a:p>
            <a:r>
              <a:rPr lang="fi-FI" dirty="0"/>
              <a:t>hyviä toimintatapoja ja yhteistyötä yritysverkostoissa</a:t>
            </a:r>
          </a:p>
          <a:p>
            <a:endParaRPr lang="sv-FI" dirty="0"/>
          </a:p>
        </p:txBody>
      </p:sp>
      <p:sp>
        <p:nvSpPr>
          <p:cNvPr id="5" name="Rektangel 4">
            <a:extLst>
              <a:ext uri="{FF2B5EF4-FFF2-40B4-BE49-F238E27FC236}">
                <a16:creationId xmlns:a16="http://schemas.microsoft.com/office/drawing/2014/main" id="{0335484A-504B-4832-9422-690C71731B85}"/>
              </a:ext>
            </a:extLst>
          </p:cNvPr>
          <p:cNvSpPr/>
          <p:nvPr/>
        </p:nvSpPr>
        <p:spPr>
          <a:xfrm>
            <a:off x="1145198" y="5852160"/>
            <a:ext cx="6581063" cy="369332"/>
          </a:xfrm>
          <a:prstGeom prst="rect">
            <a:avLst/>
          </a:prstGeom>
        </p:spPr>
        <p:txBody>
          <a:bodyPr wrap="square">
            <a:spAutoFit/>
          </a:bodyPr>
          <a:lstStyle/>
          <a:p>
            <a:r>
              <a:rPr lang="sv-FI" dirty="0">
                <a:hlinkClick r:id="rId2"/>
              </a:rPr>
              <a:t>https://tekninen.fi/liitto/vastuullisuus/</a:t>
            </a:r>
            <a:endParaRPr lang="sv-FI" dirty="0"/>
          </a:p>
        </p:txBody>
      </p:sp>
    </p:spTree>
    <p:extLst>
      <p:ext uri="{BB962C8B-B14F-4D97-AF65-F5344CB8AC3E}">
        <p14:creationId xmlns:p14="http://schemas.microsoft.com/office/powerpoint/2010/main" val="24053416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4373B0A3-A8EF-4882-8A75-FAEAF919283D}"/>
              </a:ext>
            </a:extLst>
          </p:cNvPr>
          <p:cNvSpPr>
            <a:spLocks noGrp="1"/>
          </p:cNvSpPr>
          <p:nvPr>
            <p:ph type="title"/>
          </p:nvPr>
        </p:nvSpPr>
        <p:spPr/>
        <p:txBody>
          <a:bodyPr/>
          <a:lstStyle/>
          <a:p>
            <a:r>
              <a:rPr lang="sv-FI" dirty="0" err="1"/>
              <a:t>Teknisen</a:t>
            </a:r>
            <a:r>
              <a:rPr lang="sv-FI" dirty="0"/>
              <a:t> </a:t>
            </a:r>
            <a:r>
              <a:rPr lang="sv-FI" dirty="0" err="1"/>
              <a:t>kaupan</a:t>
            </a:r>
            <a:r>
              <a:rPr lang="sv-FI" dirty="0"/>
              <a:t> </a:t>
            </a:r>
            <a:r>
              <a:rPr lang="sv-FI" dirty="0" err="1"/>
              <a:t>liitto</a:t>
            </a:r>
            <a:endParaRPr lang="sv-FI" dirty="0"/>
          </a:p>
        </p:txBody>
      </p:sp>
      <p:sp>
        <p:nvSpPr>
          <p:cNvPr id="6" name="Platshållare för innehåll 5">
            <a:extLst>
              <a:ext uri="{FF2B5EF4-FFF2-40B4-BE49-F238E27FC236}">
                <a16:creationId xmlns:a16="http://schemas.microsoft.com/office/drawing/2014/main" id="{F2FCF5E6-9BC0-42C6-B943-0DD651E3D135}"/>
              </a:ext>
            </a:extLst>
          </p:cNvPr>
          <p:cNvSpPr>
            <a:spLocks noGrp="1"/>
          </p:cNvSpPr>
          <p:nvPr>
            <p:ph idx="1"/>
          </p:nvPr>
        </p:nvSpPr>
        <p:spPr/>
        <p:txBody>
          <a:bodyPr/>
          <a:lstStyle/>
          <a:p>
            <a:r>
              <a:rPr lang="sv-FI" dirty="0" err="1"/>
              <a:t>Uutishuone</a:t>
            </a:r>
            <a:r>
              <a:rPr lang="sv-FI" dirty="0"/>
              <a:t>/ </a:t>
            </a:r>
            <a:r>
              <a:rPr lang="sv-FI" dirty="0" err="1"/>
              <a:t>Vastuullisuus</a:t>
            </a:r>
            <a:r>
              <a:rPr lang="sv-FI" dirty="0"/>
              <a:t>: </a:t>
            </a:r>
            <a:r>
              <a:rPr lang="sv-FI" dirty="0" err="1"/>
              <a:t>yritysesimerkkejä</a:t>
            </a:r>
            <a:r>
              <a:rPr lang="sv-FI" dirty="0"/>
              <a:t>, </a:t>
            </a:r>
            <a:r>
              <a:rPr lang="sv-FI" dirty="0" err="1"/>
              <a:t>lähde</a:t>
            </a:r>
            <a:r>
              <a:rPr lang="sv-FI" dirty="0"/>
              <a:t>: </a:t>
            </a:r>
            <a:r>
              <a:rPr lang="sv-FI" dirty="0">
                <a:hlinkClick r:id="rId2"/>
              </a:rPr>
              <a:t>https://tekninen.fi/uutishuone/</a:t>
            </a:r>
            <a:endParaRPr lang="sv-FI" dirty="0"/>
          </a:p>
          <a:p>
            <a:endParaRPr lang="sv-FI" dirty="0"/>
          </a:p>
        </p:txBody>
      </p:sp>
      <p:pic>
        <p:nvPicPr>
          <p:cNvPr id="7" name="Bildobjekt 6">
            <a:extLst>
              <a:ext uri="{FF2B5EF4-FFF2-40B4-BE49-F238E27FC236}">
                <a16:creationId xmlns:a16="http://schemas.microsoft.com/office/drawing/2014/main" id="{535BE0BC-5F9A-49CC-A58E-81EFA0C7B0D8}"/>
              </a:ext>
            </a:extLst>
          </p:cNvPr>
          <p:cNvPicPr>
            <a:picLocks noChangeAspect="1"/>
          </p:cNvPicPr>
          <p:nvPr/>
        </p:nvPicPr>
        <p:blipFill>
          <a:blip r:embed="rId3"/>
          <a:stretch>
            <a:fillRect/>
          </a:stretch>
        </p:blipFill>
        <p:spPr>
          <a:xfrm>
            <a:off x="2256639" y="2749682"/>
            <a:ext cx="6904139" cy="3094511"/>
          </a:xfrm>
          <a:prstGeom prst="rect">
            <a:avLst/>
          </a:prstGeom>
        </p:spPr>
      </p:pic>
    </p:spTree>
    <p:extLst>
      <p:ext uri="{BB962C8B-B14F-4D97-AF65-F5344CB8AC3E}">
        <p14:creationId xmlns:p14="http://schemas.microsoft.com/office/powerpoint/2010/main" val="37515204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645920-7911-4F50-9EB5-511FF505C0F5}"/>
              </a:ext>
            </a:extLst>
          </p:cNvPr>
          <p:cNvSpPr>
            <a:spLocks noGrp="1"/>
          </p:cNvSpPr>
          <p:nvPr>
            <p:ph type="title"/>
          </p:nvPr>
        </p:nvSpPr>
        <p:spPr/>
        <p:txBody>
          <a:bodyPr/>
          <a:lstStyle/>
          <a:p>
            <a:r>
              <a:rPr lang="sv-FI" dirty="0" err="1"/>
              <a:t>Laskureita</a:t>
            </a:r>
            <a:r>
              <a:rPr lang="sv-FI" dirty="0"/>
              <a:t> </a:t>
            </a:r>
          </a:p>
        </p:txBody>
      </p:sp>
      <p:sp>
        <p:nvSpPr>
          <p:cNvPr id="3" name="Platshållare för innehåll 2">
            <a:extLst>
              <a:ext uri="{FF2B5EF4-FFF2-40B4-BE49-F238E27FC236}">
                <a16:creationId xmlns:a16="http://schemas.microsoft.com/office/drawing/2014/main" id="{EE5D6018-B49C-46A6-B596-C3041162B9D3}"/>
              </a:ext>
            </a:extLst>
          </p:cNvPr>
          <p:cNvSpPr>
            <a:spLocks noGrp="1"/>
          </p:cNvSpPr>
          <p:nvPr>
            <p:ph idx="1"/>
          </p:nvPr>
        </p:nvSpPr>
        <p:spPr/>
        <p:txBody>
          <a:bodyPr>
            <a:normAutofit/>
          </a:bodyPr>
          <a:lstStyle/>
          <a:p>
            <a:r>
              <a:rPr lang="fi-FI" dirty="0">
                <a:hlinkClick r:id="rId2"/>
              </a:rPr>
              <a:t>Ekokompassi</a:t>
            </a:r>
            <a:endParaRPr lang="fi-FI" dirty="0"/>
          </a:p>
          <a:p>
            <a:r>
              <a:rPr lang="fi-FI" dirty="0">
                <a:hlinkClick r:id="rId3"/>
              </a:rPr>
              <a:t>Green Office</a:t>
            </a:r>
            <a:endParaRPr lang="fi-FI" dirty="0"/>
          </a:p>
          <a:p>
            <a:r>
              <a:rPr lang="fi-FI" dirty="0">
                <a:hlinkClick r:id="rId4"/>
              </a:rPr>
              <a:t>Laskureita ympäristövaikutusten arviointiin ja seurantaan</a:t>
            </a:r>
            <a:endParaRPr lang="fi-FI" dirty="0"/>
          </a:p>
          <a:p>
            <a:r>
              <a:rPr lang="sv-FI" dirty="0" err="1">
                <a:hlinkClick r:id="rId5"/>
              </a:rPr>
              <a:t>Ilmastodieetti</a:t>
            </a:r>
            <a:endParaRPr lang="sv-FI" dirty="0"/>
          </a:p>
          <a:p>
            <a:r>
              <a:rPr lang="sv-FI" dirty="0" err="1">
                <a:hlinkClick r:id="rId6"/>
              </a:rPr>
              <a:t>Ruokahävikkilaskuri</a:t>
            </a:r>
            <a:endParaRPr lang="sv-FI" dirty="0"/>
          </a:p>
          <a:p>
            <a:r>
              <a:rPr lang="sv-FI" dirty="0" err="1">
                <a:hlinkClick r:id="rId7"/>
              </a:rPr>
              <a:t>Vesijalanjälkilaskuri</a:t>
            </a:r>
            <a:endParaRPr lang="sv-FI" dirty="0"/>
          </a:p>
          <a:p>
            <a:r>
              <a:rPr lang="sv-FI" dirty="0" err="1">
                <a:hlinkClick r:id="rId8"/>
              </a:rPr>
              <a:t>Julkisen</a:t>
            </a:r>
            <a:r>
              <a:rPr lang="sv-FI" dirty="0">
                <a:hlinkClick r:id="rId8"/>
              </a:rPr>
              <a:t> </a:t>
            </a:r>
            <a:r>
              <a:rPr lang="sv-FI" dirty="0" err="1">
                <a:hlinkClick r:id="rId8"/>
              </a:rPr>
              <a:t>taideteoksen</a:t>
            </a:r>
            <a:r>
              <a:rPr lang="sv-FI" dirty="0">
                <a:hlinkClick r:id="rId8"/>
              </a:rPr>
              <a:t> </a:t>
            </a:r>
            <a:r>
              <a:rPr lang="sv-FI" dirty="0" err="1">
                <a:hlinkClick r:id="rId8"/>
              </a:rPr>
              <a:t>ympäristölaskuri</a:t>
            </a:r>
            <a:r>
              <a:rPr lang="sv-FI" dirty="0">
                <a:hlinkClick r:id="rId8"/>
              </a:rPr>
              <a:t> </a:t>
            </a:r>
            <a:endParaRPr lang="sv-FI" dirty="0"/>
          </a:p>
          <a:p>
            <a:pPr marL="0" indent="0">
              <a:buNone/>
            </a:pPr>
            <a:endParaRPr lang="sv-FI" dirty="0"/>
          </a:p>
          <a:p>
            <a:r>
              <a:rPr lang="sv-FI" dirty="0" err="1"/>
              <a:t>Lähde</a:t>
            </a:r>
            <a:r>
              <a:rPr lang="sv-FI" dirty="0"/>
              <a:t>: </a:t>
            </a:r>
            <a:r>
              <a:rPr lang="sv-FI" dirty="0">
                <a:hlinkClick r:id="rId9"/>
              </a:rPr>
              <a:t>https://www.materiaalitkiertoon.fi/fi-FI/Tyokalut/Laskurit</a:t>
            </a:r>
            <a:endParaRPr lang="sv-FI" dirty="0"/>
          </a:p>
        </p:txBody>
      </p:sp>
      <p:pic>
        <p:nvPicPr>
          <p:cNvPr id="4" name="Bildobjekt 3">
            <a:extLst>
              <a:ext uri="{FF2B5EF4-FFF2-40B4-BE49-F238E27FC236}">
                <a16:creationId xmlns:a16="http://schemas.microsoft.com/office/drawing/2014/main" id="{23AFA72C-B985-4C8B-BF0F-B35634FB99C5}"/>
              </a:ext>
            </a:extLst>
          </p:cNvPr>
          <p:cNvPicPr>
            <a:picLocks noChangeAspect="1"/>
          </p:cNvPicPr>
          <p:nvPr/>
        </p:nvPicPr>
        <p:blipFill>
          <a:blip r:embed="rId10"/>
          <a:stretch>
            <a:fillRect/>
          </a:stretch>
        </p:blipFill>
        <p:spPr>
          <a:xfrm>
            <a:off x="5218956" y="701317"/>
            <a:ext cx="4545830" cy="996056"/>
          </a:xfrm>
          <a:prstGeom prst="rect">
            <a:avLst/>
          </a:prstGeom>
        </p:spPr>
      </p:pic>
    </p:spTree>
    <p:extLst>
      <p:ext uri="{BB962C8B-B14F-4D97-AF65-F5344CB8AC3E}">
        <p14:creationId xmlns:p14="http://schemas.microsoft.com/office/powerpoint/2010/main" val="34921110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DF964B-9A30-44E2-B60D-0880609A0993}"/>
              </a:ext>
            </a:extLst>
          </p:cNvPr>
          <p:cNvSpPr>
            <a:spLocks noGrp="1"/>
          </p:cNvSpPr>
          <p:nvPr>
            <p:ph type="title"/>
          </p:nvPr>
        </p:nvSpPr>
        <p:spPr>
          <a:xfrm>
            <a:off x="5360564" y="642594"/>
            <a:ext cx="5764635" cy="1371600"/>
          </a:xfrm>
        </p:spPr>
        <p:txBody>
          <a:bodyPr>
            <a:normAutofit/>
          </a:bodyPr>
          <a:lstStyle/>
          <a:p>
            <a:r>
              <a:rPr lang="sv-FI" b="1" dirty="0"/>
              <a:t>Mål och metoder</a:t>
            </a:r>
            <a:endParaRPr lang="sv-FI" dirty="0"/>
          </a:p>
        </p:txBody>
      </p:sp>
      <p:sp>
        <p:nvSpPr>
          <p:cNvPr id="3" name="Platshållare för innehåll 2">
            <a:extLst>
              <a:ext uri="{FF2B5EF4-FFF2-40B4-BE49-F238E27FC236}">
                <a16:creationId xmlns:a16="http://schemas.microsoft.com/office/drawing/2014/main" id="{D800B4DB-1D8E-4CBF-BDDC-5D32F04D512B}"/>
              </a:ext>
            </a:extLst>
          </p:cNvPr>
          <p:cNvSpPr>
            <a:spLocks noGrp="1"/>
          </p:cNvSpPr>
          <p:nvPr>
            <p:ph idx="1"/>
          </p:nvPr>
        </p:nvSpPr>
        <p:spPr/>
        <p:txBody>
          <a:bodyPr/>
          <a:lstStyle/>
          <a:p>
            <a:endParaRPr lang="sv-FI" dirty="0">
              <a:hlinkClick r:id="rId2"/>
            </a:endParaRPr>
          </a:p>
          <a:p>
            <a:r>
              <a:rPr lang="sv-FI" b="1" dirty="0"/>
              <a:t>Projekten </a:t>
            </a:r>
            <a:r>
              <a:rPr lang="sv-FI" b="1" dirty="0" err="1"/>
              <a:t>PlastLIFE</a:t>
            </a:r>
            <a:r>
              <a:rPr lang="sv-FI" b="1" dirty="0"/>
              <a:t> och </a:t>
            </a:r>
            <a:r>
              <a:rPr lang="sv-FI" b="1" dirty="0" err="1"/>
              <a:t>Circwaste</a:t>
            </a:r>
            <a:r>
              <a:rPr lang="sv-FI" b="1" dirty="0"/>
              <a:t> får finansiering av Europeiska Unionens </a:t>
            </a:r>
            <a:r>
              <a:rPr lang="sv-FI" b="1" dirty="0" err="1"/>
              <a:t>LiFE</a:t>
            </a:r>
            <a:r>
              <a:rPr lang="sv-FI" b="1" dirty="0"/>
              <a:t>-program. Materialet reflekterar enbart synsätt av projekten, och varken CINEA eller Europeiska kommissionen är ansvarig för materialets innehåll.</a:t>
            </a:r>
          </a:p>
          <a:p>
            <a:pPr marL="0" indent="0">
              <a:buNone/>
            </a:pPr>
            <a:endParaRPr lang="sv-FI" dirty="0">
              <a:hlinkClick r:id="rId2"/>
            </a:endParaRPr>
          </a:p>
          <a:p>
            <a:endParaRPr lang="sv-FI" dirty="0">
              <a:hlinkClick r:id="rId2"/>
            </a:endParaRPr>
          </a:p>
          <a:p>
            <a:pPr marL="0" indent="0">
              <a:buNone/>
            </a:pPr>
            <a:endParaRPr lang="sv-FI" dirty="0">
              <a:hlinkClick r:id="rId2"/>
            </a:endParaRPr>
          </a:p>
          <a:p>
            <a:r>
              <a:rPr lang="sv-FI" dirty="0"/>
              <a:t>Källa: </a:t>
            </a:r>
            <a:r>
              <a:rPr lang="sv-FI" dirty="0">
                <a:hlinkClick r:id="rId2"/>
              </a:rPr>
              <a:t>https://www.materiaalitkiertoon.fi/sv-FI/Mal_och_metoder</a:t>
            </a:r>
            <a:endParaRPr lang="sv-FI" dirty="0"/>
          </a:p>
          <a:p>
            <a:endParaRPr lang="sv-FI" dirty="0"/>
          </a:p>
        </p:txBody>
      </p:sp>
      <p:pic>
        <p:nvPicPr>
          <p:cNvPr id="4" name="Bildobjekt 3">
            <a:extLst>
              <a:ext uri="{FF2B5EF4-FFF2-40B4-BE49-F238E27FC236}">
                <a16:creationId xmlns:a16="http://schemas.microsoft.com/office/drawing/2014/main" id="{A3C72460-366F-4114-BC56-808E6DDFD040}"/>
              </a:ext>
            </a:extLst>
          </p:cNvPr>
          <p:cNvPicPr>
            <a:picLocks noChangeAspect="1"/>
          </p:cNvPicPr>
          <p:nvPr/>
        </p:nvPicPr>
        <p:blipFill>
          <a:blip r:embed="rId3"/>
          <a:stretch>
            <a:fillRect/>
          </a:stretch>
        </p:blipFill>
        <p:spPr>
          <a:xfrm>
            <a:off x="614798" y="775454"/>
            <a:ext cx="4545830" cy="996056"/>
          </a:xfrm>
          <a:prstGeom prst="rect">
            <a:avLst/>
          </a:prstGeom>
        </p:spPr>
      </p:pic>
      <p:pic>
        <p:nvPicPr>
          <p:cNvPr id="5" name="Bildobjekt 4">
            <a:extLst>
              <a:ext uri="{FF2B5EF4-FFF2-40B4-BE49-F238E27FC236}">
                <a16:creationId xmlns:a16="http://schemas.microsoft.com/office/drawing/2014/main" id="{B68853D1-804A-421C-8B41-43FA588D05A4}"/>
              </a:ext>
            </a:extLst>
          </p:cNvPr>
          <p:cNvPicPr>
            <a:picLocks noChangeAspect="1"/>
          </p:cNvPicPr>
          <p:nvPr/>
        </p:nvPicPr>
        <p:blipFill>
          <a:blip r:embed="rId4"/>
          <a:stretch>
            <a:fillRect/>
          </a:stretch>
        </p:blipFill>
        <p:spPr>
          <a:xfrm>
            <a:off x="8628774" y="3185300"/>
            <a:ext cx="2409825" cy="3181350"/>
          </a:xfrm>
          <a:prstGeom prst="rect">
            <a:avLst/>
          </a:prstGeom>
        </p:spPr>
      </p:pic>
    </p:spTree>
    <p:extLst>
      <p:ext uri="{BB962C8B-B14F-4D97-AF65-F5344CB8AC3E}">
        <p14:creationId xmlns:p14="http://schemas.microsoft.com/office/powerpoint/2010/main" val="34123242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92BD26-CEA9-41B6-96B4-7BF7E819A8D7}"/>
              </a:ext>
            </a:extLst>
          </p:cNvPr>
          <p:cNvSpPr>
            <a:spLocks noGrp="1"/>
          </p:cNvSpPr>
          <p:nvPr>
            <p:ph type="title"/>
          </p:nvPr>
        </p:nvSpPr>
        <p:spPr/>
        <p:txBody>
          <a:bodyPr/>
          <a:lstStyle/>
          <a:p>
            <a:r>
              <a:rPr lang="sv-FI" dirty="0" err="1"/>
              <a:t>Testejä</a:t>
            </a:r>
            <a:r>
              <a:rPr lang="sv-FI" dirty="0"/>
              <a:t>!</a:t>
            </a:r>
          </a:p>
        </p:txBody>
      </p:sp>
      <p:sp>
        <p:nvSpPr>
          <p:cNvPr id="3" name="Platshållare för innehåll 2">
            <a:extLst>
              <a:ext uri="{FF2B5EF4-FFF2-40B4-BE49-F238E27FC236}">
                <a16:creationId xmlns:a16="http://schemas.microsoft.com/office/drawing/2014/main" id="{AB03B1D4-6F0B-4EF8-A957-564FDD9A341E}"/>
              </a:ext>
            </a:extLst>
          </p:cNvPr>
          <p:cNvSpPr>
            <a:spLocks noGrp="1"/>
          </p:cNvSpPr>
          <p:nvPr>
            <p:ph idx="1"/>
          </p:nvPr>
        </p:nvSpPr>
        <p:spPr>
          <a:xfrm>
            <a:off x="1066800" y="2103120"/>
            <a:ext cx="10058400" cy="3931920"/>
          </a:xfrm>
        </p:spPr>
        <p:txBody>
          <a:bodyPr/>
          <a:lstStyle/>
          <a:p>
            <a:endParaRPr lang="sv-FI" dirty="0"/>
          </a:p>
          <a:p>
            <a:r>
              <a:rPr lang="sv-FI" b="1" dirty="0" err="1"/>
              <a:t>Ilmastodieetti</a:t>
            </a:r>
            <a:endParaRPr lang="sv-FI" b="1" dirty="0"/>
          </a:p>
          <a:p>
            <a:r>
              <a:rPr lang="sv-FI" dirty="0">
                <a:hlinkClick r:id="rId2"/>
              </a:rPr>
              <a:t>https://ilmastodieetti.ymparisto.fi/ilmastodieetti/?_gl=1*11f6o66*_ga*MzM5Mzk3NzYuMTcxMjgxOTA2OQ..*_ga_9X8N273JDE*MTcxMjgxOTA2OS4xLjAuMTcxMjgxOTA3Ni4wLjAuMA..#/</a:t>
            </a:r>
            <a:endParaRPr lang="sv-FI" dirty="0"/>
          </a:p>
          <a:p>
            <a:endParaRPr lang="sv-FI" dirty="0"/>
          </a:p>
          <a:p>
            <a:r>
              <a:rPr lang="sv-FI" b="1" dirty="0" err="1"/>
              <a:t>Open</a:t>
            </a:r>
            <a:r>
              <a:rPr lang="sv-FI" b="1" dirty="0"/>
              <a:t> CO2.net</a:t>
            </a:r>
          </a:p>
          <a:p>
            <a:r>
              <a:rPr lang="sv-FI" dirty="0">
                <a:hlinkClick r:id="rId3"/>
              </a:rPr>
              <a:t>https://www.openco2.net/fi/kauppa?gad_source=1&amp;gclid=Cj0KCQjwlN6wBhCcARIsAKZvD5jNLn9VZbOMAHYAREsN_p4pPStFM9_yRbYpjKnDu0vdc-ftHe-WPwsaAiFlEALw_wcB</a:t>
            </a:r>
            <a:endParaRPr lang="sv-FI" dirty="0"/>
          </a:p>
        </p:txBody>
      </p:sp>
    </p:spTree>
    <p:extLst>
      <p:ext uri="{BB962C8B-B14F-4D97-AF65-F5344CB8AC3E}">
        <p14:creationId xmlns:p14="http://schemas.microsoft.com/office/powerpoint/2010/main" val="5750778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B00A81-455B-40EE-88DB-E30BAF8180EA}"/>
              </a:ext>
            </a:extLst>
          </p:cNvPr>
          <p:cNvSpPr>
            <a:spLocks noGrp="1"/>
          </p:cNvSpPr>
          <p:nvPr>
            <p:ph type="title"/>
          </p:nvPr>
        </p:nvSpPr>
        <p:spPr/>
        <p:txBody>
          <a:bodyPr/>
          <a:lstStyle/>
          <a:p>
            <a:r>
              <a:rPr lang="sv-FI" dirty="0" err="1"/>
              <a:t>Lisää</a:t>
            </a:r>
            <a:r>
              <a:rPr lang="sv-FI" dirty="0"/>
              <a:t> </a:t>
            </a:r>
            <a:r>
              <a:rPr lang="sv-FI" dirty="0" err="1"/>
              <a:t>yritysesimerkkejä</a:t>
            </a:r>
            <a:r>
              <a:rPr lang="sv-FI" dirty="0"/>
              <a:t>:</a:t>
            </a:r>
          </a:p>
        </p:txBody>
      </p:sp>
      <p:sp>
        <p:nvSpPr>
          <p:cNvPr id="3" name="Platshållare för innehåll 2">
            <a:extLst>
              <a:ext uri="{FF2B5EF4-FFF2-40B4-BE49-F238E27FC236}">
                <a16:creationId xmlns:a16="http://schemas.microsoft.com/office/drawing/2014/main" id="{C48E7EA7-00A0-4100-A024-F73A407FB0BA}"/>
              </a:ext>
            </a:extLst>
          </p:cNvPr>
          <p:cNvSpPr>
            <a:spLocks noGrp="1"/>
          </p:cNvSpPr>
          <p:nvPr>
            <p:ph idx="1"/>
          </p:nvPr>
        </p:nvSpPr>
        <p:spPr>
          <a:xfrm>
            <a:off x="1066800" y="1870745"/>
            <a:ext cx="10058400" cy="4164295"/>
          </a:xfrm>
        </p:spPr>
        <p:txBody>
          <a:bodyPr>
            <a:normAutofit fontScale="92500" lnSpcReduction="10000"/>
          </a:bodyPr>
          <a:lstStyle/>
          <a:p>
            <a:r>
              <a:rPr lang="sv-FI" b="1" dirty="0" err="1"/>
              <a:t>Destia</a:t>
            </a:r>
            <a:r>
              <a:rPr lang="sv-FI" dirty="0"/>
              <a:t>, </a:t>
            </a:r>
            <a:r>
              <a:rPr lang="sv-FI" dirty="0" err="1"/>
              <a:t>Vastuullisuus</a:t>
            </a:r>
            <a:r>
              <a:rPr lang="sv-FI" dirty="0"/>
              <a:t>, </a:t>
            </a:r>
            <a:r>
              <a:rPr lang="sv-FI" dirty="0" err="1"/>
              <a:t>lähde</a:t>
            </a:r>
            <a:r>
              <a:rPr lang="sv-FI" dirty="0"/>
              <a:t>: </a:t>
            </a:r>
            <a:r>
              <a:rPr lang="sv-FI" dirty="0">
                <a:hlinkClick r:id="rId2"/>
              </a:rPr>
              <a:t>https://www.destia.fi/tietoa-meista/vastuullisuus/</a:t>
            </a:r>
            <a:endParaRPr lang="sv-FI" dirty="0"/>
          </a:p>
          <a:p>
            <a:r>
              <a:rPr lang="sv-FI" dirty="0">
                <a:hlinkClick r:id="rId3"/>
              </a:rPr>
              <a:t>https://www.linkedin.com/feed/update/urn:li:activity:7171496192214863875/</a:t>
            </a:r>
            <a:endParaRPr lang="sv-FI" dirty="0"/>
          </a:p>
          <a:p>
            <a:endParaRPr lang="sv-FI" dirty="0"/>
          </a:p>
          <a:p>
            <a:r>
              <a:rPr lang="sv-FI" b="1" dirty="0"/>
              <a:t>Neste</a:t>
            </a:r>
            <a:r>
              <a:rPr lang="sv-FI" dirty="0"/>
              <a:t>, </a:t>
            </a:r>
            <a:r>
              <a:rPr lang="sv-FI" dirty="0" err="1"/>
              <a:t>Vastuulliset</a:t>
            </a:r>
            <a:r>
              <a:rPr lang="sv-FI" dirty="0"/>
              <a:t> </a:t>
            </a:r>
            <a:r>
              <a:rPr lang="sv-FI" dirty="0" err="1"/>
              <a:t>ratkaisut</a:t>
            </a:r>
            <a:r>
              <a:rPr lang="sv-FI" dirty="0"/>
              <a:t>, </a:t>
            </a:r>
            <a:r>
              <a:rPr lang="sv-FI" dirty="0" err="1"/>
              <a:t>lähde</a:t>
            </a:r>
            <a:r>
              <a:rPr lang="sv-FI" dirty="0"/>
              <a:t>: </a:t>
            </a:r>
            <a:r>
              <a:rPr lang="sv-FI" dirty="0">
                <a:hlinkClick r:id="rId4"/>
              </a:rPr>
              <a:t>https://www.neste.fi/vastuulliset-ratkaisut</a:t>
            </a:r>
            <a:endParaRPr lang="sv-FI" dirty="0"/>
          </a:p>
          <a:p>
            <a:endParaRPr lang="sv-FI" dirty="0"/>
          </a:p>
          <a:p>
            <a:r>
              <a:rPr lang="sv-FI" b="1" dirty="0"/>
              <a:t>Valio</a:t>
            </a:r>
            <a:r>
              <a:rPr lang="sv-FI" dirty="0"/>
              <a:t>, </a:t>
            </a:r>
            <a:r>
              <a:rPr lang="sv-FI" dirty="0" err="1"/>
              <a:t>Vastuullisuus</a:t>
            </a:r>
            <a:r>
              <a:rPr lang="sv-FI" dirty="0"/>
              <a:t>, </a:t>
            </a:r>
            <a:r>
              <a:rPr lang="sv-FI" dirty="0" err="1"/>
              <a:t>lähde</a:t>
            </a:r>
            <a:r>
              <a:rPr lang="sv-FI" dirty="0"/>
              <a:t>: </a:t>
            </a:r>
            <a:r>
              <a:rPr lang="sv-FI" dirty="0">
                <a:hlinkClick r:id="rId5"/>
              </a:rPr>
              <a:t>https://www.valio.fi/vastuullisuus/?_gl=1*iikdoz*_up*MQ..&amp;gclid=Cj0KCQjw_qexBhCoARIsAFgBletZKL4_Ln0kuC2pcNW95avRktFu8e4QXSkJqd38wsSK5YDuNTuPI5AaAmNmEALw_wcB&amp;gclsrc=aw.ds</a:t>
            </a:r>
            <a:endParaRPr lang="sv-FI" dirty="0"/>
          </a:p>
          <a:p>
            <a:endParaRPr lang="sv-FI" dirty="0"/>
          </a:p>
          <a:p>
            <a:r>
              <a:rPr lang="sv-FI" b="1" dirty="0"/>
              <a:t>Nokian </a:t>
            </a:r>
            <a:r>
              <a:rPr lang="sv-FI" b="1" dirty="0" err="1"/>
              <a:t>Renkaat</a:t>
            </a:r>
            <a:r>
              <a:rPr lang="sv-FI" dirty="0"/>
              <a:t>, </a:t>
            </a:r>
            <a:r>
              <a:rPr lang="sv-FI" dirty="0" err="1"/>
              <a:t>yritysvastuuraportti</a:t>
            </a:r>
            <a:r>
              <a:rPr lang="sv-FI" dirty="0"/>
              <a:t> 2022, </a:t>
            </a:r>
            <a:r>
              <a:rPr lang="sv-FI" dirty="0" err="1"/>
              <a:t>lähde</a:t>
            </a:r>
            <a:r>
              <a:rPr lang="sv-FI" dirty="0"/>
              <a:t>: </a:t>
            </a:r>
            <a:r>
              <a:rPr lang="sv-FI" dirty="0">
                <a:hlinkClick r:id="rId6"/>
              </a:rPr>
              <a:t>https://nokiantyres.studio.crasman.fi/pub/web/attachments/publications/Nokian%20Renkaat%20yritysvastuuraportti%202022.pdf</a:t>
            </a:r>
            <a:endParaRPr lang="sv-FI" dirty="0"/>
          </a:p>
          <a:p>
            <a:endParaRPr lang="sv-FI" dirty="0"/>
          </a:p>
          <a:p>
            <a:endParaRPr lang="sv-FI" dirty="0"/>
          </a:p>
          <a:p>
            <a:endParaRPr lang="sv-FI" dirty="0"/>
          </a:p>
        </p:txBody>
      </p:sp>
    </p:spTree>
    <p:extLst>
      <p:ext uri="{BB962C8B-B14F-4D97-AF65-F5344CB8AC3E}">
        <p14:creationId xmlns:p14="http://schemas.microsoft.com/office/powerpoint/2010/main" val="8931486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8E21DE-869D-4F08-9A53-74E8C329649C}"/>
              </a:ext>
            </a:extLst>
          </p:cNvPr>
          <p:cNvSpPr>
            <a:spLocks noGrp="1"/>
          </p:cNvSpPr>
          <p:nvPr>
            <p:ph type="title"/>
          </p:nvPr>
        </p:nvSpPr>
        <p:spPr/>
        <p:txBody>
          <a:bodyPr/>
          <a:lstStyle/>
          <a:p>
            <a:r>
              <a:rPr lang="sv-FI" dirty="0" err="1"/>
              <a:t>Lisää</a:t>
            </a:r>
            <a:r>
              <a:rPr lang="sv-FI" dirty="0"/>
              <a:t> </a:t>
            </a:r>
            <a:r>
              <a:rPr lang="sv-FI" dirty="0" err="1"/>
              <a:t>yritysesimerkkejä</a:t>
            </a:r>
            <a:r>
              <a:rPr lang="sv-FI" dirty="0"/>
              <a:t>:</a:t>
            </a:r>
          </a:p>
        </p:txBody>
      </p:sp>
      <p:sp>
        <p:nvSpPr>
          <p:cNvPr id="3" name="Platshållare för innehåll 2">
            <a:extLst>
              <a:ext uri="{FF2B5EF4-FFF2-40B4-BE49-F238E27FC236}">
                <a16:creationId xmlns:a16="http://schemas.microsoft.com/office/drawing/2014/main" id="{B3D74012-7AB2-47FB-8EC6-C6CAFB186530}"/>
              </a:ext>
            </a:extLst>
          </p:cNvPr>
          <p:cNvSpPr>
            <a:spLocks noGrp="1"/>
          </p:cNvSpPr>
          <p:nvPr>
            <p:ph idx="1"/>
          </p:nvPr>
        </p:nvSpPr>
        <p:spPr/>
        <p:txBody>
          <a:bodyPr/>
          <a:lstStyle/>
          <a:p>
            <a:r>
              <a:rPr lang="sv-FI" b="1" dirty="0" err="1"/>
              <a:t>Vaasan</a:t>
            </a:r>
            <a:r>
              <a:rPr lang="sv-FI" b="1" dirty="0"/>
              <a:t> </a:t>
            </a:r>
            <a:r>
              <a:rPr lang="sv-FI" b="1" dirty="0" err="1"/>
              <a:t>sähkö</a:t>
            </a:r>
            <a:r>
              <a:rPr lang="sv-FI" dirty="0"/>
              <a:t>, </a:t>
            </a:r>
            <a:r>
              <a:rPr lang="sv-FI" dirty="0" err="1"/>
              <a:t>Vastuullisuustyö</a:t>
            </a:r>
            <a:r>
              <a:rPr lang="sv-FI" dirty="0"/>
              <a:t> </a:t>
            </a:r>
            <a:r>
              <a:rPr lang="sv-FI" dirty="0" err="1"/>
              <a:t>Vaasan</a:t>
            </a:r>
            <a:r>
              <a:rPr lang="sv-FI" dirty="0"/>
              <a:t> </a:t>
            </a:r>
            <a:r>
              <a:rPr lang="sv-FI" dirty="0" err="1"/>
              <a:t>Sähkö</a:t>
            </a:r>
            <a:r>
              <a:rPr lang="sv-FI" dirty="0"/>
              <a:t> –</a:t>
            </a:r>
            <a:r>
              <a:rPr lang="sv-FI" dirty="0" err="1"/>
              <a:t>konsernissa</a:t>
            </a:r>
            <a:r>
              <a:rPr lang="sv-FI" dirty="0"/>
              <a:t>, </a:t>
            </a:r>
            <a:r>
              <a:rPr lang="sv-FI" dirty="0" err="1"/>
              <a:t>lähde</a:t>
            </a:r>
            <a:r>
              <a:rPr lang="sv-FI" dirty="0"/>
              <a:t>: </a:t>
            </a:r>
            <a:r>
              <a:rPr lang="sv-FI" dirty="0">
                <a:hlinkClick r:id="rId2"/>
              </a:rPr>
              <a:t>https://www.vaasansahko.fi/vastuullisuustyo-vaasan-sahko-konsernissa/?_gl=1*1xb9611*_up*MQ..&amp;gclid=Cj0KCQjw_qexBhCoARIsAFgBleshlaYknp9VdwRgeQ2y29D1i7bSwkgvy0eyg-Q77BRNhjDQZnvsH_EaAuw5EALw_wcB</a:t>
            </a:r>
            <a:endParaRPr lang="sv-FI" dirty="0"/>
          </a:p>
          <a:p>
            <a:endParaRPr lang="sv-FI" dirty="0"/>
          </a:p>
          <a:p>
            <a:r>
              <a:rPr lang="sv-FI" b="1" dirty="0"/>
              <a:t>Vasa elektriska</a:t>
            </a:r>
            <a:r>
              <a:rPr lang="sv-FI" dirty="0"/>
              <a:t>, Hållbarhetsarbete i koncernen Vasa Elektriska, källa: </a:t>
            </a:r>
            <a:r>
              <a:rPr lang="sv-FI" dirty="0">
                <a:hlinkClick r:id="rId3"/>
              </a:rPr>
              <a:t>https://www.vaasansahko.fi/sv/hallbarhet-i-koncernen-vasa-elektriska/?_gl=1*64924b*_up*MQ..&amp;gclid=Cj0KCQjw_qexBhCoARIsAFgBleshlaYknp9VdwRgeQ2y29D1i7bSwkgvy0eyg-Q77BRNhjDQZnvsH_EaAuw5EALw_wcB</a:t>
            </a:r>
            <a:endParaRPr lang="sv-FI" dirty="0"/>
          </a:p>
        </p:txBody>
      </p:sp>
    </p:spTree>
    <p:extLst>
      <p:ext uri="{BB962C8B-B14F-4D97-AF65-F5344CB8AC3E}">
        <p14:creationId xmlns:p14="http://schemas.microsoft.com/office/powerpoint/2010/main" val="4669551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5E975A-4131-431C-99F4-19F0C770DE9D}"/>
              </a:ext>
            </a:extLst>
          </p:cNvPr>
          <p:cNvSpPr>
            <a:spLocks noGrp="1"/>
          </p:cNvSpPr>
          <p:nvPr>
            <p:ph type="title"/>
          </p:nvPr>
        </p:nvSpPr>
        <p:spPr/>
        <p:txBody>
          <a:bodyPr>
            <a:normAutofit/>
          </a:bodyPr>
          <a:lstStyle/>
          <a:p>
            <a:r>
              <a:rPr lang="sv-FI" sz="4000" dirty="0" err="1"/>
              <a:t>Lisää</a:t>
            </a:r>
            <a:r>
              <a:rPr lang="sv-FI" sz="4000" dirty="0"/>
              <a:t> </a:t>
            </a:r>
            <a:r>
              <a:rPr lang="sv-FI" sz="4000" dirty="0" err="1"/>
              <a:t>yritysesimerkkejä</a:t>
            </a:r>
            <a:r>
              <a:rPr lang="sv-FI" sz="4000" dirty="0"/>
              <a:t>:</a:t>
            </a:r>
          </a:p>
        </p:txBody>
      </p:sp>
      <p:sp>
        <p:nvSpPr>
          <p:cNvPr id="3" name="Platshållare för innehåll 2">
            <a:extLst>
              <a:ext uri="{FF2B5EF4-FFF2-40B4-BE49-F238E27FC236}">
                <a16:creationId xmlns:a16="http://schemas.microsoft.com/office/drawing/2014/main" id="{D167997F-A0FB-48B4-B183-DB685D91F4E2}"/>
              </a:ext>
            </a:extLst>
          </p:cNvPr>
          <p:cNvSpPr>
            <a:spLocks noGrp="1"/>
          </p:cNvSpPr>
          <p:nvPr>
            <p:ph idx="1"/>
          </p:nvPr>
        </p:nvSpPr>
        <p:spPr/>
        <p:txBody>
          <a:bodyPr>
            <a:normAutofit/>
          </a:bodyPr>
          <a:lstStyle/>
          <a:p>
            <a:r>
              <a:rPr lang="sv-FI" b="1" dirty="0"/>
              <a:t>SEO</a:t>
            </a:r>
            <a:r>
              <a:rPr lang="sv-FI" dirty="0"/>
              <a:t> – </a:t>
            </a:r>
            <a:r>
              <a:rPr lang="sv-FI" dirty="0" err="1"/>
              <a:t>vastuullisella</a:t>
            </a:r>
            <a:r>
              <a:rPr lang="sv-FI" dirty="0"/>
              <a:t> </a:t>
            </a:r>
            <a:r>
              <a:rPr lang="sv-FI" dirty="0" err="1"/>
              <a:t>tiellä</a:t>
            </a:r>
            <a:r>
              <a:rPr lang="sv-FI" dirty="0"/>
              <a:t> </a:t>
            </a:r>
            <a:r>
              <a:rPr lang="sv-FI" dirty="0" err="1"/>
              <a:t>vuodesta</a:t>
            </a:r>
            <a:r>
              <a:rPr lang="sv-FI" dirty="0"/>
              <a:t> 1978, </a:t>
            </a:r>
            <a:r>
              <a:rPr lang="sv-FI" dirty="0" err="1"/>
              <a:t>lähde</a:t>
            </a:r>
            <a:r>
              <a:rPr lang="sv-FI" dirty="0"/>
              <a:t>: </a:t>
            </a:r>
            <a:r>
              <a:rPr lang="sv-FI" dirty="0">
                <a:hlinkClick r:id="rId2"/>
              </a:rPr>
              <a:t>https://seo.fi/vastuullisuus/</a:t>
            </a:r>
            <a:endParaRPr lang="sv-FI" dirty="0"/>
          </a:p>
          <a:p>
            <a:endParaRPr lang="sv-FI" dirty="0"/>
          </a:p>
          <a:p>
            <a:r>
              <a:rPr lang="sv-FI" b="1" dirty="0" err="1"/>
              <a:t>Rakentamisen</a:t>
            </a:r>
            <a:r>
              <a:rPr lang="sv-FI" b="1" dirty="0"/>
              <a:t> </a:t>
            </a:r>
            <a:r>
              <a:rPr lang="sv-FI" b="1" dirty="0" err="1"/>
              <a:t>kiertotalouden</a:t>
            </a:r>
            <a:r>
              <a:rPr lang="sv-FI" b="1" dirty="0"/>
              <a:t> </a:t>
            </a:r>
            <a:r>
              <a:rPr lang="sv-FI" b="1" dirty="0" err="1"/>
              <a:t>sanakirja</a:t>
            </a:r>
            <a:r>
              <a:rPr lang="sv-FI" b="1" dirty="0"/>
              <a:t>, </a:t>
            </a:r>
            <a:r>
              <a:rPr lang="sv-FI" dirty="0" err="1"/>
              <a:t>lähde</a:t>
            </a:r>
            <a:r>
              <a:rPr lang="sv-FI" dirty="0"/>
              <a:t>: </a:t>
            </a:r>
            <a:r>
              <a:rPr lang="sv-FI" dirty="0">
                <a:hlinkClick r:id="rId3"/>
              </a:rPr>
              <a:t>https://figbc.fi/julkaisut/rakentamisen-kiertotalouden-sanakirja</a:t>
            </a:r>
            <a:endParaRPr lang="sv-FI" dirty="0"/>
          </a:p>
          <a:p>
            <a:endParaRPr lang="sv-FI" dirty="0"/>
          </a:p>
          <a:p>
            <a:r>
              <a:rPr lang="sv-FI" b="1" dirty="0"/>
              <a:t>Metso</a:t>
            </a:r>
            <a:r>
              <a:rPr lang="sv-FI" dirty="0"/>
              <a:t>, </a:t>
            </a:r>
            <a:r>
              <a:rPr lang="sv-FI" dirty="0" err="1"/>
              <a:t>Ympäristöystävällistä</a:t>
            </a:r>
            <a:r>
              <a:rPr lang="sv-FI" dirty="0"/>
              <a:t> </a:t>
            </a:r>
            <a:r>
              <a:rPr lang="sv-FI" dirty="0" err="1"/>
              <a:t>toimintaa</a:t>
            </a:r>
            <a:r>
              <a:rPr lang="sv-FI" dirty="0"/>
              <a:t>, </a:t>
            </a:r>
            <a:r>
              <a:rPr lang="sv-FI" dirty="0" err="1"/>
              <a:t>lähde</a:t>
            </a:r>
            <a:r>
              <a:rPr lang="sv-FI" dirty="0"/>
              <a:t>: </a:t>
            </a:r>
            <a:r>
              <a:rPr lang="sv-FI" dirty="0">
                <a:hlinkClick r:id="rId4"/>
              </a:rPr>
              <a:t>https://www.metso.com/fi/yritys/vastuullisuus/ymparistoystavallista-toimintaa/</a:t>
            </a:r>
            <a:endParaRPr lang="sv-FI" dirty="0"/>
          </a:p>
          <a:p>
            <a:endParaRPr lang="sv-FI" dirty="0"/>
          </a:p>
          <a:p>
            <a:r>
              <a:rPr lang="sv-FI" b="1" dirty="0"/>
              <a:t>Metso</a:t>
            </a:r>
            <a:r>
              <a:rPr lang="sv-FI" dirty="0"/>
              <a:t>, Att arbeta tillsammans för att minska koldioxidutsläppen</a:t>
            </a:r>
          </a:p>
          <a:p>
            <a:r>
              <a:rPr lang="sv-FI" dirty="0">
                <a:hlinkClick r:id="rId5"/>
              </a:rPr>
              <a:t>https://www.metso.com/sv/</a:t>
            </a:r>
            <a:endParaRPr lang="sv-FI" dirty="0"/>
          </a:p>
        </p:txBody>
      </p:sp>
    </p:spTree>
    <p:extLst>
      <p:ext uri="{BB962C8B-B14F-4D97-AF65-F5344CB8AC3E}">
        <p14:creationId xmlns:p14="http://schemas.microsoft.com/office/powerpoint/2010/main" val="30067038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497546-D8B3-4691-BB57-AC2C9816D288}"/>
              </a:ext>
            </a:extLst>
          </p:cNvPr>
          <p:cNvSpPr>
            <a:spLocks noGrp="1"/>
          </p:cNvSpPr>
          <p:nvPr>
            <p:ph type="title"/>
          </p:nvPr>
        </p:nvSpPr>
        <p:spPr/>
        <p:txBody>
          <a:bodyPr/>
          <a:lstStyle/>
          <a:p>
            <a:r>
              <a:rPr lang="sv-FI" dirty="0" err="1"/>
              <a:t>Posti</a:t>
            </a:r>
            <a:endParaRPr lang="sv-FI" dirty="0"/>
          </a:p>
        </p:txBody>
      </p:sp>
      <p:sp>
        <p:nvSpPr>
          <p:cNvPr id="3" name="Platshållare för innehåll 2">
            <a:extLst>
              <a:ext uri="{FF2B5EF4-FFF2-40B4-BE49-F238E27FC236}">
                <a16:creationId xmlns:a16="http://schemas.microsoft.com/office/drawing/2014/main" id="{1F1E7EBC-143F-4F06-A109-3241D413232A}"/>
              </a:ext>
            </a:extLst>
          </p:cNvPr>
          <p:cNvSpPr>
            <a:spLocks noGrp="1"/>
          </p:cNvSpPr>
          <p:nvPr>
            <p:ph idx="1"/>
          </p:nvPr>
        </p:nvSpPr>
        <p:spPr/>
        <p:txBody>
          <a:bodyPr/>
          <a:lstStyle/>
          <a:p>
            <a:pPr marL="0" indent="0">
              <a:buNone/>
            </a:pPr>
            <a:r>
              <a:rPr lang="fi-FI" b="1" dirty="0"/>
              <a:t>Välitämme ympäristöstä</a:t>
            </a:r>
          </a:p>
          <a:p>
            <a:pPr marL="0" indent="0">
              <a:buNone/>
            </a:pPr>
            <a:r>
              <a:rPr lang="fi-FI" dirty="0"/>
              <a:t>Olimme maailman ensimmäinen hiilineutraali posti vuonna 2011. Vuonna 2030 välitämme kaiken ilman fossiilisia polttoaineita. Kehitämme ratkaisuja kiertotalouteen. Tutustu vastuullisuusmatkaamme ja tule mukaan! Lähde: </a:t>
            </a:r>
            <a:r>
              <a:rPr lang="fi-FI" dirty="0">
                <a:hlinkClick r:id="rId2"/>
              </a:rPr>
              <a:t>https://www.posti.fi/fi/monin-eri-tavoin/ymparistosta</a:t>
            </a:r>
            <a:endParaRPr lang="fi-FI" dirty="0"/>
          </a:p>
          <a:p>
            <a:pPr marL="0" indent="0">
              <a:buNone/>
            </a:pPr>
            <a:r>
              <a:rPr lang="fi-FI" dirty="0"/>
              <a:t>Postin vastuullisuusraportit: </a:t>
            </a:r>
            <a:r>
              <a:rPr lang="fi-FI" dirty="0">
                <a:hlinkClick r:id="rId3"/>
              </a:rPr>
              <a:t>https://www.posti.fi/fi/monin-eri-tavoin/ymparistosta/vastuullisuusraportit</a:t>
            </a:r>
            <a:endParaRPr lang="fi-FI" dirty="0"/>
          </a:p>
          <a:p>
            <a:pPr marL="0" indent="0">
              <a:buNone/>
            </a:pPr>
            <a:endParaRPr lang="fi-FI" dirty="0"/>
          </a:p>
          <a:p>
            <a:pPr marL="0" indent="0">
              <a:buNone/>
            </a:pPr>
            <a:r>
              <a:rPr lang="sv-FI" b="1" dirty="0" err="1"/>
              <a:t>Postin</a:t>
            </a:r>
            <a:r>
              <a:rPr lang="sv-FI" b="1" dirty="0"/>
              <a:t> </a:t>
            </a:r>
            <a:r>
              <a:rPr lang="sv-FI" b="1" dirty="0" err="1"/>
              <a:t>vastuullisuus-webinaarit</a:t>
            </a:r>
            <a:r>
              <a:rPr lang="sv-FI" b="1" dirty="0"/>
              <a:t> 2024 </a:t>
            </a:r>
          </a:p>
          <a:p>
            <a:pPr marL="0" indent="0">
              <a:buNone/>
            </a:pPr>
            <a:r>
              <a:rPr lang="sv-FI" dirty="0" err="1"/>
              <a:t>Lähde</a:t>
            </a:r>
            <a:r>
              <a:rPr lang="sv-FI" dirty="0"/>
              <a:t>: </a:t>
            </a:r>
            <a:r>
              <a:rPr lang="sv-FI" dirty="0">
                <a:hlinkClick r:id="rId4"/>
              </a:rPr>
              <a:t>https://minun.posti.fi/webinaarit</a:t>
            </a:r>
            <a:endParaRPr lang="sv-FI" dirty="0"/>
          </a:p>
        </p:txBody>
      </p:sp>
      <p:pic>
        <p:nvPicPr>
          <p:cNvPr id="4" name="Bildobjekt 3">
            <a:extLst>
              <a:ext uri="{FF2B5EF4-FFF2-40B4-BE49-F238E27FC236}">
                <a16:creationId xmlns:a16="http://schemas.microsoft.com/office/drawing/2014/main" id="{DE2D4D89-C39A-4678-A22C-EAA724403B78}"/>
              </a:ext>
            </a:extLst>
          </p:cNvPr>
          <p:cNvPicPr>
            <a:picLocks noChangeAspect="1"/>
          </p:cNvPicPr>
          <p:nvPr/>
        </p:nvPicPr>
        <p:blipFill>
          <a:blip r:embed="rId5"/>
          <a:stretch>
            <a:fillRect/>
          </a:stretch>
        </p:blipFill>
        <p:spPr>
          <a:xfrm>
            <a:off x="5726430" y="4871774"/>
            <a:ext cx="5600700" cy="1362075"/>
          </a:xfrm>
          <a:prstGeom prst="rect">
            <a:avLst/>
          </a:prstGeom>
        </p:spPr>
      </p:pic>
    </p:spTree>
    <p:extLst>
      <p:ext uri="{BB962C8B-B14F-4D97-AF65-F5344CB8AC3E}">
        <p14:creationId xmlns:p14="http://schemas.microsoft.com/office/powerpoint/2010/main" val="8350273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7A16D7-AF07-461E-8117-1383F30DA495}"/>
              </a:ext>
            </a:extLst>
          </p:cNvPr>
          <p:cNvSpPr>
            <a:spLocks noGrp="1"/>
          </p:cNvSpPr>
          <p:nvPr>
            <p:ph type="title"/>
          </p:nvPr>
        </p:nvSpPr>
        <p:spPr/>
        <p:txBody>
          <a:bodyPr/>
          <a:lstStyle/>
          <a:p>
            <a:r>
              <a:rPr lang="sv-FI" dirty="0"/>
              <a:t>Alko</a:t>
            </a:r>
          </a:p>
        </p:txBody>
      </p:sp>
      <p:sp>
        <p:nvSpPr>
          <p:cNvPr id="3" name="Platshållare för innehåll 2">
            <a:extLst>
              <a:ext uri="{FF2B5EF4-FFF2-40B4-BE49-F238E27FC236}">
                <a16:creationId xmlns:a16="http://schemas.microsoft.com/office/drawing/2014/main" id="{24A2E967-0E85-4A08-AD28-F3ED1ACD9FF3}"/>
              </a:ext>
            </a:extLst>
          </p:cNvPr>
          <p:cNvSpPr>
            <a:spLocks noGrp="1"/>
          </p:cNvSpPr>
          <p:nvPr>
            <p:ph idx="1"/>
          </p:nvPr>
        </p:nvSpPr>
        <p:spPr/>
        <p:txBody>
          <a:bodyPr/>
          <a:lstStyle/>
          <a:p>
            <a:pPr marL="0" indent="0">
              <a:buNone/>
            </a:pPr>
            <a:r>
              <a:rPr lang="fi-FI" dirty="0"/>
              <a:t>Tuotteiden vastuullisuus</a:t>
            </a:r>
          </a:p>
          <a:p>
            <a:pPr marL="0" indent="0">
              <a:buNone/>
            </a:pPr>
            <a:endParaRPr lang="fi-FI" dirty="0"/>
          </a:p>
          <a:p>
            <a:pPr marL="0" indent="0">
              <a:buNone/>
            </a:pPr>
            <a:r>
              <a:rPr lang="fi-FI" dirty="0"/>
              <a:t>Alkon myymät tuotteet tulevat ympäri maailmaa ja hankintaketjut ovat monimutkaisia. Parannamme tuotteiden vastuullisuutta yhdessä muiden pohjoismaisten alkoholimonopolien sekä tavarantoimittajien kanssa.</a:t>
            </a:r>
            <a:br>
              <a:rPr lang="fi-FI" dirty="0"/>
            </a:br>
            <a:endParaRPr lang="fi-FI" dirty="0"/>
          </a:p>
          <a:p>
            <a:pPr marL="0" indent="0">
              <a:buNone/>
            </a:pPr>
            <a:r>
              <a:rPr lang="fi-FI" dirty="0"/>
              <a:t>Myös asiakas voi vaikuttaa esimerkiksi valitsemalla Vihreä valinta -symbolilla merkityn tai eettisen sertifikaatin saaneen tuotteen sekä kierrättämällä juomapakkaukset oikein.</a:t>
            </a:r>
          </a:p>
          <a:p>
            <a:endParaRPr lang="sv-FI" dirty="0"/>
          </a:p>
          <a:p>
            <a:pPr marL="0" indent="0">
              <a:buNone/>
            </a:pPr>
            <a:r>
              <a:rPr lang="sv-FI" dirty="0" err="1"/>
              <a:t>Lähde</a:t>
            </a:r>
            <a:r>
              <a:rPr lang="sv-FI" dirty="0"/>
              <a:t>: </a:t>
            </a:r>
            <a:r>
              <a:rPr lang="sv-FI" dirty="0">
                <a:hlinkClick r:id="rId2"/>
              </a:rPr>
              <a:t>https://www.alko.fi/vastuullisesti/tuotteiden-vastuullisuus/juoman-pakkausmateriaalilla-on-merkittava-ilmastovaikutus</a:t>
            </a:r>
            <a:endParaRPr lang="sv-FI" dirty="0"/>
          </a:p>
        </p:txBody>
      </p:sp>
    </p:spTree>
    <p:extLst>
      <p:ext uri="{BB962C8B-B14F-4D97-AF65-F5344CB8AC3E}">
        <p14:creationId xmlns:p14="http://schemas.microsoft.com/office/powerpoint/2010/main" val="74016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7D89A6-EAC7-4B68-8899-E8EA26AAA2A6}"/>
              </a:ext>
            </a:extLst>
          </p:cNvPr>
          <p:cNvSpPr>
            <a:spLocks noGrp="1"/>
          </p:cNvSpPr>
          <p:nvPr>
            <p:ph type="title"/>
          </p:nvPr>
        </p:nvSpPr>
        <p:spPr/>
        <p:txBody>
          <a:bodyPr/>
          <a:lstStyle/>
          <a:p>
            <a:r>
              <a:rPr lang="sv-FI" dirty="0" err="1"/>
              <a:t>Sisältö</a:t>
            </a:r>
            <a:r>
              <a:rPr lang="sv-FI" dirty="0"/>
              <a:t>/ Innehåll</a:t>
            </a:r>
          </a:p>
        </p:txBody>
      </p:sp>
      <p:sp>
        <p:nvSpPr>
          <p:cNvPr id="3" name="Platshållare för innehåll 2">
            <a:extLst>
              <a:ext uri="{FF2B5EF4-FFF2-40B4-BE49-F238E27FC236}">
                <a16:creationId xmlns:a16="http://schemas.microsoft.com/office/drawing/2014/main" id="{C770B2A1-117D-43D9-84EA-BC29FA29BA5F}"/>
              </a:ext>
            </a:extLst>
          </p:cNvPr>
          <p:cNvSpPr>
            <a:spLocks noGrp="1"/>
          </p:cNvSpPr>
          <p:nvPr>
            <p:ph idx="1"/>
          </p:nvPr>
        </p:nvSpPr>
        <p:spPr/>
        <p:txBody>
          <a:bodyPr>
            <a:normAutofit/>
          </a:bodyPr>
          <a:lstStyle/>
          <a:p>
            <a:r>
              <a:rPr lang="sv-FI" dirty="0">
                <a:solidFill>
                  <a:srgbClr val="002060"/>
                </a:solidFill>
              </a:rPr>
              <a:t>Dia 64 </a:t>
            </a:r>
            <a:r>
              <a:rPr lang="sv-FI" dirty="0" err="1">
                <a:solidFill>
                  <a:srgbClr val="002060"/>
                </a:solidFill>
              </a:rPr>
              <a:t>Testejä</a:t>
            </a:r>
            <a:r>
              <a:rPr lang="sv-FI" dirty="0">
                <a:solidFill>
                  <a:srgbClr val="002060"/>
                </a:solidFill>
              </a:rPr>
              <a:t>, </a:t>
            </a:r>
            <a:r>
              <a:rPr lang="sv-FI" dirty="0" err="1">
                <a:solidFill>
                  <a:srgbClr val="002060"/>
                </a:solidFill>
              </a:rPr>
              <a:t>ilmastodieetti</a:t>
            </a:r>
            <a:r>
              <a:rPr lang="sv-FI" dirty="0">
                <a:solidFill>
                  <a:srgbClr val="002060"/>
                </a:solidFill>
              </a:rPr>
              <a:t> + </a:t>
            </a:r>
            <a:r>
              <a:rPr lang="sv-FI" dirty="0" err="1">
                <a:solidFill>
                  <a:srgbClr val="002060"/>
                </a:solidFill>
              </a:rPr>
              <a:t>Open</a:t>
            </a:r>
            <a:r>
              <a:rPr lang="sv-FI" dirty="0">
                <a:solidFill>
                  <a:srgbClr val="002060"/>
                </a:solidFill>
              </a:rPr>
              <a:t> CO2.net</a:t>
            </a:r>
          </a:p>
          <a:p>
            <a:r>
              <a:rPr lang="sv-FI" dirty="0">
                <a:solidFill>
                  <a:srgbClr val="FFFF00"/>
                </a:solidFill>
              </a:rPr>
              <a:t>Diat 65-67 </a:t>
            </a:r>
            <a:r>
              <a:rPr lang="sv-FI" dirty="0" err="1">
                <a:solidFill>
                  <a:srgbClr val="FFFF00"/>
                </a:solidFill>
              </a:rPr>
              <a:t>Yritysesimerkkejä</a:t>
            </a:r>
            <a:endParaRPr lang="sv-FI" dirty="0">
              <a:solidFill>
                <a:srgbClr val="FFFF00"/>
              </a:solidFill>
            </a:endParaRPr>
          </a:p>
          <a:p>
            <a:r>
              <a:rPr lang="sv-FI" dirty="0">
                <a:solidFill>
                  <a:srgbClr val="00B0F0"/>
                </a:solidFill>
              </a:rPr>
              <a:t>Dia 68 </a:t>
            </a:r>
            <a:r>
              <a:rPr lang="sv-FI" dirty="0" err="1">
                <a:solidFill>
                  <a:srgbClr val="00B0F0"/>
                </a:solidFill>
              </a:rPr>
              <a:t>Posti</a:t>
            </a:r>
            <a:endParaRPr lang="sv-FI" dirty="0">
              <a:solidFill>
                <a:srgbClr val="00B0F0"/>
              </a:solidFill>
            </a:endParaRPr>
          </a:p>
          <a:p>
            <a:r>
              <a:rPr lang="sv-FI" dirty="0">
                <a:solidFill>
                  <a:schemeClr val="tx2">
                    <a:lumMod val="50000"/>
                  </a:schemeClr>
                </a:solidFill>
              </a:rPr>
              <a:t>Diat/Bild 69-72 Alko fi/</a:t>
            </a:r>
            <a:r>
              <a:rPr lang="sv-FI" dirty="0" err="1">
                <a:solidFill>
                  <a:schemeClr val="tx2">
                    <a:lumMod val="50000"/>
                  </a:schemeClr>
                </a:solidFill>
              </a:rPr>
              <a:t>sve</a:t>
            </a:r>
            <a:endParaRPr lang="sv-FI" dirty="0">
              <a:solidFill>
                <a:schemeClr val="tx2">
                  <a:lumMod val="50000"/>
                </a:schemeClr>
              </a:solidFill>
            </a:endParaRPr>
          </a:p>
          <a:p>
            <a:r>
              <a:rPr lang="sv-FI" dirty="0">
                <a:solidFill>
                  <a:schemeClr val="tx2"/>
                </a:solidFill>
              </a:rPr>
              <a:t>Diat/Bild 73-76 Paulig fi/</a:t>
            </a:r>
            <a:r>
              <a:rPr lang="sv-FI" dirty="0" err="1">
                <a:solidFill>
                  <a:schemeClr val="tx2"/>
                </a:solidFill>
              </a:rPr>
              <a:t>sve</a:t>
            </a:r>
            <a:endParaRPr lang="sv-FI" dirty="0">
              <a:solidFill>
                <a:schemeClr val="tx2"/>
              </a:solidFill>
            </a:endParaRPr>
          </a:p>
          <a:p>
            <a:r>
              <a:rPr lang="sv-FI" dirty="0">
                <a:solidFill>
                  <a:schemeClr val="accent4"/>
                </a:solidFill>
              </a:rPr>
              <a:t>Diat/Bild 77-79 Fazer fi/</a:t>
            </a:r>
            <a:r>
              <a:rPr lang="sv-FI" dirty="0" err="1">
                <a:solidFill>
                  <a:schemeClr val="accent4"/>
                </a:solidFill>
              </a:rPr>
              <a:t>sve</a:t>
            </a:r>
            <a:endParaRPr lang="sv-FI" dirty="0">
              <a:solidFill>
                <a:schemeClr val="accent4"/>
              </a:solidFill>
            </a:endParaRPr>
          </a:p>
          <a:p>
            <a:r>
              <a:rPr lang="sv-FI" dirty="0">
                <a:solidFill>
                  <a:srgbClr val="FFC000"/>
                </a:solidFill>
              </a:rPr>
              <a:t>Dia/Bild 80 ABB fi/</a:t>
            </a:r>
            <a:r>
              <a:rPr lang="sv-FI" dirty="0" err="1">
                <a:solidFill>
                  <a:srgbClr val="FFC000"/>
                </a:solidFill>
              </a:rPr>
              <a:t>sve</a:t>
            </a:r>
            <a:endParaRPr lang="sv-FI" dirty="0">
              <a:solidFill>
                <a:srgbClr val="FFC000"/>
              </a:solidFill>
            </a:endParaRPr>
          </a:p>
          <a:p>
            <a:r>
              <a:rPr lang="sv-FI" dirty="0">
                <a:solidFill>
                  <a:srgbClr val="002060"/>
                </a:solidFill>
              </a:rPr>
              <a:t>Dia /Bild 81-84 WESTERENERGY fi/</a:t>
            </a:r>
            <a:r>
              <a:rPr lang="sv-FI" dirty="0" err="1">
                <a:solidFill>
                  <a:srgbClr val="002060"/>
                </a:solidFill>
              </a:rPr>
              <a:t>sve</a:t>
            </a:r>
            <a:endParaRPr lang="sv-FI" dirty="0">
              <a:solidFill>
                <a:srgbClr val="002060"/>
              </a:solidFill>
            </a:endParaRPr>
          </a:p>
          <a:p>
            <a:r>
              <a:rPr lang="sv-FI" dirty="0">
                <a:solidFill>
                  <a:srgbClr val="F4060C"/>
                </a:solidFill>
              </a:rPr>
              <a:t>Dia 85 </a:t>
            </a:r>
            <a:r>
              <a:rPr lang="sv-FI" dirty="0" err="1">
                <a:solidFill>
                  <a:srgbClr val="F4060C"/>
                </a:solidFill>
              </a:rPr>
              <a:t>lisää</a:t>
            </a:r>
            <a:r>
              <a:rPr lang="sv-FI" dirty="0">
                <a:solidFill>
                  <a:srgbClr val="F4060C"/>
                </a:solidFill>
              </a:rPr>
              <a:t> </a:t>
            </a:r>
            <a:r>
              <a:rPr lang="sv-FI" dirty="0" err="1">
                <a:solidFill>
                  <a:srgbClr val="F4060C"/>
                </a:solidFill>
              </a:rPr>
              <a:t>yritysesimerkkejä</a:t>
            </a:r>
            <a:r>
              <a:rPr lang="sv-FI" dirty="0">
                <a:solidFill>
                  <a:srgbClr val="F4060C"/>
                </a:solidFill>
              </a:rPr>
              <a:t>, </a:t>
            </a:r>
            <a:r>
              <a:rPr lang="sv-FI" dirty="0" err="1">
                <a:solidFill>
                  <a:srgbClr val="F4060C"/>
                </a:solidFill>
              </a:rPr>
              <a:t>muutama</a:t>
            </a:r>
            <a:r>
              <a:rPr lang="sv-FI" dirty="0">
                <a:solidFill>
                  <a:srgbClr val="F4060C"/>
                </a:solidFill>
              </a:rPr>
              <a:t> RFF-</a:t>
            </a:r>
            <a:r>
              <a:rPr lang="sv-FI" dirty="0" err="1">
                <a:solidFill>
                  <a:srgbClr val="F4060C"/>
                </a:solidFill>
              </a:rPr>
              <a:t>hanke</a:t>
            </a:r>
            <a:endParaRPr lang="sv-FI" dirty="0">
              <a:solidFill>
                <a:srgbClr val="F4060C"/>
              </a:solidFill>
            </a:endParaRPr>
          </a:p>
          <a:p>
            <a:r>
              <a:rPr lang="sv-FI" dirty="0">
                <a:solidFill>
                  <a:schemeClr val="accent4"/>
                </a:solidFill>
              </a:rPr>
              <a:t>Dia 86 </a:t>
            </a:r>
            <a:r>
              <a:rPr lang="fi-FI" dirty="0">
                <a:solidFill>
                  <a:schemeClr val="accent4"/>
                </a:solidFill>
              </a:rPr>
              <a:t>Monimuotoinen työelämä, mm. moniosaa-opas </a:t>
            </a:r>
            <a:r>
              <a:rPr lang="fi-FI" dirty="0" err="1">
                <a:solidFill>
                  <a:schemeClr val="accent4"/>
                </a:solidFill>
              </a:rPr>
              <a:t>fi</a:t>
            </a:r>
            <a:r>
              <a:rPr lang="fi-FI" dirty="0">
                <a:solidFill>
                  <a:schemeClr val="accent4"/>
                </a:solidFill>
              </a:rPr>
              <a:t>/</a:t>
            </a:r>
            <a:r>
              <a:rPr lang="fi-FI" dirty="0" err="1">
                <a:solidFill>
                  <a:schemeClr val="accent4"/>
                </a:solidFill>
              </a:rPr>
              <a:t>sve</a:t>
            </a:r>
            <a:r>
              <a:rPr lang="fi-FI" dirty="0">
                <a:solidFill>
                  <a:schemeClr val="accent4"/>
                </a:solidFill>
              </a:rPr>
              <a:t>/</a:t>
            </a:r>
            <a:r>
              <a:rPr lang="fi-FI" dirty="0" err="1">
                <a:solidFill>
                  <a:schemeClr val="accent4"/>
                </a:solidFill>
              </a:rPr>
              <a:t>eng</a:t>
            </a:r>
            <a:endParaRPr lang="sv-FI" dirty="0">
              <a:solidFill>
                <a:schemeClr val="accent4"/>
              </a:solidFill>
            </a:endParaRPr>
          </a:p>
          <a:p>
            <a:endParaRPr lang="sv-FI" dirty="0"/>
          </a:p>
        </p:txBody>
      </p:sp>
    </p:spTree>
    <p:extLst>
      <p:ext uri="{BB962C8B-B14F-4D97-AF65-F5344CB8AC3E}">
        <p14:creationId xmlns:p14="http://schemas.microsoft.com/office/powerpoint/2010/main" val="5439553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E4352-056A-42AC-AF95-A8BCEDF7BFE4}"/>
              </a:ext>
            </a:extLst>
          </p:cNvPr>
          <p:cNvSpPr>
            <a:spLocks noGrp="1"/>
          </p:cNvSpPr>
          <p:nvPr>
            <p:ph type="title"/>
          </p:nvPr>
        </p:nvSpPr>
        <p:spPr/>
        <p:txBody>
          <a:bodyPr/>
          <a:lstStyle/>
          <a:p>
            <a:r>
              <a:rPr lang="sv-FI" dirty="0"/>
              <a:t>Alko</a:t>
            </a:r>
          </a:p>
        </p:txBody>
      </p:sp>
      <p:sp>
        <p:nvSpPr>
          <p:cNvPr id="3" name="Platshållare för innehåll 2">
            <a:extLst>
              <a:ext uri="{FF2B5EF4-FFF2-40B4-BE49-F238E27FC236}">
                <a16:creationId xmlns:a16="http://schemas.microsoft.com/office/drawing/2014/main" id="{7C4FD9C6-5CC3-4BB1-9AC7-2F123A1537CE}"/>
              </a:ext>
            </a:extLst>
          </p:cNvPr>
          <p:cNvSpPr>
            <a:spLocks noGrp="1"/>
          </p:cNvSpPr>
          <p:nvPr>
            <p:ph idx="1"/>
          </p:nvPr>
        </p:nvSpPr>
        <p:spPr>
          <a:xfrm>
            <a:off x="1066800" y="2103120"/>
            <a:ext cx="5636004" cy="3931920"/>
          </a:xfrm>
        </p:spPr>
        <p:txBody>
          <a:bodyPr>
            <a:normAutofit lnSpcReduction="10000"/>
          </a:bodyPr>
          <a:lstStyle/>
          <a:p>
            <a:pPr marL="0" indent="0">
              <a:buNone/>
            </a:pPr>
            <a:r>
              <a:rPr lang="fi-FI" dirty="0"/>
              <a:t>Juomapakkauksella ja sen valmistamisella on merkittävä osuus juoman hiilijalanjäljestä, viinillä jopa 46 prosenttia. Tutkimusten mukaan viinipakkauksissa suurimmat ilmastovaikutukset juomalitraa kohden ovat perinteisellä lasipullolla. Pienin hiilijalanjälki on hanapakkauksella, jonka jälkeen tulevat kartonkitölkki, viinipussi, alumiinitölkki, PET-muovipullo ja kevyempi lasipullo. Pakkauksen paino ja kokoluokka vaikuttavat merkittävästi pakkauksen hiilijalanjälkeen. </a:t>
            </a:r>
          </a:p>
          <a:p>
            <a:pPr marL="0" indent="0">
              <a:buNone/>
            </a:pPr>
            <a:r>
              <a:rPr lang="fi-FI" dirty="0"/>
              <a:t>Lähde: </a:t>
            </a:r>
            <a:r>
              <a:rPr lang="fi-FI" dirty="0">
                <a:hlinkClick r:id="rId2"/>
              </a:rPr>
              <a:t>https://www.alko.fi/vastuullisesti/tuotteiden-vastuullisuus/juoman-pakkausmateriaalilla-on-merkittava-ilmastovaikutus</a:t>
            </a:r>
            <a:endParaRPr lang="sv-FI" dirty="0"/>
          </a:p>
        </p:txBody>
      </p:sp>
      <p:pic>
        <p:nvPicPr>
          <p:cNvPr id="4" name="Bildobjekt 3">
            <a:extLst>
              <a:ext uri="{FF2B5EF4-FFF2-40B4-BE49-F238E27FC236}">
                <a16:creationId xmlns:a16="http://schemas.microsoft.com/office/drawing/2014/main" id="{FFA35195-D7F7-4CD3-AD58-B68DFDAC69FA}"/>
              </a:ext>
            </a:extLst>
          </p:cNvPr>
          <p:cNvPicPr>
            <a:picLocks noChangeAspect="1"/>
          </p:cNvPicPr>
          <p:nvPr/>
        </p:nvPicPr>
        <p:blipFill>
          <a:blip r:embed="rId3"/>
          <a:stretch>
            <a:fillRect/>
          </a:stretch>
        </p:blipFill>
        <p:spPr>
          <a:xfrm>
            <a:off x="6702804" y="641329"/>
            <a:ext cx="4022352" cy="5267193"/>
          </a:xfrm>
          <a:prstGeom prst="rect">
            <a:avLst/>
          </a:prstGeom>
        </p:spPr>
      </p:pic>
      <p:sp>
        <p:nvSpPr>
          <p:cNvPr id="5" name="Rektangel 4">
            <a:extLst>
              <a:ext uri="{FF2B5EF4-FFF2-40B4-BE49-F238E27FC236}">
                <a16:creationId xmlns:a16="http://schemas.microsoft.com/office/drawing/2014/main" id="{B2FC788A-D9AE-4020-8993-1422EC9FD6D1}"/>
              </a:ext>
            </a:extLst>
          </p:cNvPr>
          <p:cNvSpPr/>
          <p:nvPr/>
        </p:nvSpPr>
        <p:spPr>
          <a:xfrm>
            <a:off x="6530999" y="5908522"/>
            <a:ext cx="5272311" cy="430887"/>
          </a:xfrm>
          <a:prstGeom prst="rect">
            <a:avLst/>
          </a:prstGeom>
        </p:spPr>
        <p:txBody>
          <a:bodyPr wrap="square">
            <a:spAutoFit/>
          </a:bodyPr>
          <a:lstStyle/>
          <a:p>
            <a:r>
              <a:rPr lang="fi-FI" sz="1100" dirty="0">
                <a:solidFill>
                  <a:srgbClr val="2A2A2A"/>
                </a:solidFill>
                <a:latin typeface="verdana" panose="020B0604030504040204" pitchFamily="34" charset="0"/>
              </a:rPr>
              <a:t>* Alumiinitölkin laskelmassa on käytetty muista poikkeavia tietolähteitä.</a:t>
            </a:r>
            <a:endParaRPr lang="sv-FI" sz="1100" dirty="0"/>
          </a:p>
        </p:txBody>
      </p:sp>
    </p:spTree>
    <p:extLst>
      <p:ext uri="{BB962C8B-B14F-4D97-AF65-F5344CB8AC3E}">
        <p14:creationId xmlns:p14="http://schemas.microsoft.com/office/powerpoint/2010/main" val="40151352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7B0F23-8D03-45D2-A16C-9B3D2C0782A6}"/>
              </a:ext>
            </a:extLst>
          </p:cNvPr>
          <p:cNvSpPr>
            <a:spLocks noGrp="1"/>
          </p:cNvSpPr>
          <p:nvPr>
            <p:ph type="title"/>
          </p:nvPr>
        </p:nvSpPr>
        <p:spPr/>
        <p:txBody>
          <a:bodyPr/>
          <a:lstStyle/>
          <a:p>
            <a:r>
              <a:rPr lang="sv-FI" dirty="0"/>
              <a:t>Alko</a:t>
            </a:r>
          </a:p>
        </p:txBody>
      </p:sp>
      <p:sp>
        <p:nvSpPr>
          <p:cNvPr id="3" name="Platshållare för innehåll 2">
            <a:extLst>
              <a:ext uri="{FF2B5EF4-FFF2-40B4-BE49-F238E27FC236}">
                <a16:creationId xmlns:a16="http://schemas.microsoft.com/office/drawing/2014/main" id="{961A7546-1241-42C5-9AC2-D76BB6FB3A1B}"/>
              </a:ext>
            </a:extLst>
          </p:cNvPr>
          <p:cNvSpPr>
            <a:spLocks noGrp="1"/>
          </p:cNvSpPr>
          <p:nvPr>
            <p:ph idx="1"/>
          </p:nvPr>
        </p:nvSpPr>
        <p:spPr/>
        <p:txBody>
          <a:bodyPr/>
          <a:lstStyle/>
          <a:p>
            <a:pPr marL="0" indent="0">
              <a:buNone/>
            </a:pPr>
            <a:r>
              <a:rPr lang="sv-FI" dirty="0"/>
              <a:t>Produktens hållbarhet</a:t>
            </a:r>
          </a:p>
          <a:p>
            <a:pPr marL="0" indent="0">
              <a:buNone/>
            </a:pPr>
            <a:endParaRPr lang="sv-FI" dirty="0"/>
          </a:p>
          <a:p>
            <a:pPr marL="0" indent="0">
              <a:buNone/>
            </a:pPr>
            <a:r>
              <a:rPr lang="sv-FI" dirty="0"/>
              <a:t>De produkter som säljs av Alko kommer från hela världen, och leveranskedjorna är komplexa. Vi kommer att förbättra produkternas hållbarhet tillsammans med de andra nordiska alkoholmonopolen och leverantörerna.</a:t>
            </a:r>
          </a:p>
          <a:p>
            <a:pPr marL="0" indent="0">
              <a:buNone/>
            </a:pPr>
            <a:endParaRPr lang="sv-FI" dirty="0"/>
          </a:p>
          <a:p>
            <a:pPr marL="0" indent="0">
              <a:buNone/>
            </a:pPr>
            <a:r>
              <a:rPr lang="sv-FI" dirty="0"/>
              <a:t>Kunden kan också påverka till exempel genom att välja en produkt märkt med symbolen “Grönt val” eller en som fått ett etiskt certifikat, och genom att återvinna dryckesförpackningar korrekt.</a:t>
            </a:r>
          </a:p>
          <a:p>
            <a:endParaRPr lang="sv-FI" dirty="0"/>
          </a:p>
          <a:p>
            <a:pPr marL="0" indent="0">
              <a:buNone/>
            </a:pPr>
            <a:r>
              <a:rPr lang="sv-FI" dirty="0"/>
              <a:t>Källa: </a:t>
            </a:r>
            <a:r>
              <a:rPr lang="sv-FI" dirty="0">
                <a:hlinkClick r:id="rId2"/>
              </a:rPr>
              <a:t>https://www.alko.fi/sv/ansvarsfullt/produktens-hallbarhet</a:t>
            </a:r>
            <a:endParaRPr lang="sv-FI" dirty="0"/>
          </a:p>
        </p:txBody>
      </p:sp>
    </p:spTree>
    <p:extLst>
      <p:ext uri="{BB962C8B-B14F-4D97-AF65-F5344CB8AC3E}">
        <p14:creationId xmlns:p14="http://schemas.microsoft.com/office/powerpoint/2010/main" val="3039258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E4352-056A-42AC-AF95-A8BCEDF7BFE4}"/>
              </a:ext>
            </a:extLst>
          </p:cNvPr>
          <p:cNvSpPr>
            <a:spLocks noGrp="1"/>
          </p:cNvSpPr>
          <p:nvPr>
            <p:ph type="title"/>
          </p:nvPr>
        </p:nvSpPr>
        <p:spPr/>
        <p:txBody>
          <a:bodyPr/>
          <a:lstStyle/>
          <a:p>
            <a:r>
              <a:rPr lang="sv-FI" dirty="0"/>
              <a:t>Alko</a:t>
            </a:r>
          </a:p>
        </p:txBody>
      </p:sp>
      <p:sp>
        <p:nvSpPr>
          <p:cNvPr id="3" name="Platshållare för innehåll 2">
            <a:extLst>
              <a:ext uri="{FF2B5EF4-FFF2-40B4-BE49-F238E27FC236}">
                <a16:creationId xmlns:a16="http://schemas.microsoft.com/office/drawing/2014/main" id="{7C4FD9C6-5CC3-4BB1-9AC7-2F123A1537CE}"/>
              </a:ext>
            </a:extLst>
          </p:cNvPr>
          <p:cNvSpPr>
            <a:spLocks noGrp="1"/>
          </p:cNvSpPr>
          <p:nvPr>
            <p:ph idx="1"/>
          </p:nvPr>
        </p:nvSpPr>
        <p:spPr>
          <a:xfrm>
            <a:off x="1066800" y="2103120"/>
            <a:ext cx="5636004" cy="3931920"/>
          </a:xfrm>
        </p:spPr>
        <p:txBody>
          <a:bodyPr>
            <a:normAutofit fontScale="77500" lnSpcReduction="20000"/>
          </a:bodyPr>
          <a:lstStyle/>
          <a:p>
            <a:pPr marL="0" indent="0">
              <a:buNone/>
            </a:pPr>
            <a:r>
              <a:rPr lang="sv-FI" dirty="0"/>
              <a:t>Dryckesförpackningen och dess ­tillverkning utgör en betydande andel av dryckens ­ekologiska fotavtryck. När det handlar om vin står förpackningen för upp till 46 procent av produktens klimat­konsekvenser.</a:t>
            </a:r>
          </a:p>
          <a:p>
            <a:pPr marL="0" indent="0">
              <a:buNone/>
            </a:pPr>
            <a:r>
              <a:rPr lang="sv-FI" dirty="0"/>
              <a:t>Alko siktar på att minska dryckesförpackningars klimatpåverkan med 50 procent till 2030 jämfört med situationen 2020.</a:t>
            </a:r>
          </a:p>
          <a:p>
            <a:pPr marL="0" indent="0">
              <a:buNone/>
            </a:pPr>
            <a:endParaRPr lang="fi-FI" dirty="0"/>
          </a:p>
          <a:p>
            <a:pPr marL="0" indent="0">
              <a:buNone/>
            </a:pPr>
            <a:r>
              <a:rPr lang="sv-FI" b="1" dirty="0"/>
              <a:t>Lättare material har mindre klimatkonsekvenser</a:t>
            </a:r>
          </a:p>
          <a:p>
            <a:pPr marL="0" indent="0">
              <a:buNone/>
            </a:pPr>
            <a:r>
              <a:rPr lang="sv-FI" dirty="0"/>
              <a:t>Enligt studier har vinlådor, vintetror och vinpåsar de minsta koldioxidavtrycken och miljökonsekvenserna per liter dryck. Även aluminiumburkars koldioxidavtryck är mindre än för plast- och glasflaskor, om burken består av minst 70 procent återvunnet aluminium, vilket är den genomsnittliga andelen. Trots användning av återvunnet aluminium är burkarnas koldioxidavtryck dock större än för andra lätta förpackningar.</a:t>
            </a:r>
          </a:p>
          <a:p>
            <a:pPr marL="0" indent="0">
              <a:buNone/>
            </a:pPr>
            <a:r>
              <a:rPr lang="fi-FI" dirty="0" err="1"/>
              <a:t>Källa</a:t>
            </a:r>
            <a:r>
              <a:rPr lang="fi-FI" dirty="0"/>
              <a:t>: </a:t>
            </a:r>
            <a:r>
              <a:rPr lang="fi-FI" dirty="0">
                <a:hlinkClick r:id="rId2"/>
              </a:rPr>
              <a:t>https://www.alko.fi/sv/ansvarsfullt/produktens-hallbarhet/forpackningsmaterialet-for-drycker-medfor-stora-klimatkonsekvenser</a:t>
            </a:r>
            <a:endParaRPr lang="sv-FI" dirty="0"/>
          </a:p>
        </p:txBody>
      </p:sp>
      <p:pic>
        <p:nvPicPr>
          <p:cNvPr id="4" name="Bildobjekt 3">
            <a:extLst>
              <a:ext uri="{FF2B5EF4-FFF2-40B4-BE49-F238E27FC236}">
                <a16:creationId xmlns:a16="http://schemas.microsoft.com/office/drawing/2014/main" id="{FFA35195-D7F7-4CD3-AD58-B68DFDAC69FA}"/>
              </a:ext>
            </a:extLst>
          </p:cNvPr>
          <p:cNvPicPr>
            <a:picLocks noChangeAspect="1"/>
          </p:cNvPicPr>
          <p:nvPr/>
        </p:nvPicPr>
        <p:blipFill>
          <a:blip r:embed="rId3"/>
          <a:stretch>
            <a:fillRect/>
          </a:stretch>
        </p:blipFill>
        <p:spPr>
          <a:xfrm>
            <a:off x="7102848" y="795403"/>
            <a:ext cx="4022352" cy="5267193"/>
          </a:xfrm>
          <a:prstGeom prst="rect">
            <a:avLst/>
          </a:prstGeom>
        </p:spPr>
      </p:pic>
    </p:spTree>
    <p:extLst>
      <p:ext uri="{BB962C8B-B14F-4D97-AF65-F5344CB8AC3E}">
        <p14:creationId xmlns:p14="http://schemas.microsoft.com/office/powerpoint/2010/main" val="3006521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4ED602-1821-464C-8749-F17ADBD23A90}"/>
              </a:ext>
            </a:extLst>
          </p:cNvPr>
          <p:cNvSpPr>
            <a:spLocks noGrp="1"/>
          </p:cNvSpPr>
          <p:nvPr>
            <p:ph type="title"/>
          </p:nvPr>
        </p:nvSpPr>
        <p:spPr/>
        <p:txBody>
          <a:bodyPr>
            <a:normAutofit fontScale="90000"/>
          </a:bodyPr>
          <a:lstStyle/>
          <a:p>
            <a:r>
              <a:rPr lang="sv-FI" dirty="0"/>
              <a:t>Paulig</a:t>
            </a:r>
            <a:br>
              <a:rPr lang="sv-FI" dirty="0"/>
            </a:br>
            <a:endParaRPr lang="sv-FI" dirty="0"/>
          </a:p>
        </p:txBody>
      </p:sp>
      <p:sp>
        <p:nvSpPr>
          <p:cNvPr id="5" name="Platshållare för innehåll 4">
            <a:extLst>
              <a:ext uri="{FF2B5EF4-FFF2-40B4-BE49-F238E27FC236}">
                <a16:creationId xmlns:a16="http://schemas.microsoft.com/office/drawing/2014/main" id="{09ED1000-13BD-4657-A80A-696327678F7E}"/>
              </a:ext>
            </a:extLst>
          </p:cNvPr>
          <p:cNvSpPr>
            <a:spLocks noGrp="1"/>
          </p:cNvSpPr>
          <p:nvPr>
            <p:ph idx="1"/>
          </p:nvPr>
        </p:nvSpPr>
        <p:spPr>
          <a:xfrm>
            <a:off x="1066800" y="1770077"/>
            <a:ext cx="10058400" cy="4264963"/>
          </a:xfrm>
        </p:spPr>
        <p:txBody>
          <a:bodyPr/>
          <a:lstStyle/>
          <a:p>
            <a:r>
              <a:rPr lang="fi-FI" b="1" dirty="0"/>
              <a:t>Pauligin vastuullisuusohjelma vuodelle 2030 perustuu YK:n kestävän kehityksen tavoitteisiin ja jakautuu kolmeen painopistealueeseen sekä tavoitteeseen:</a:t>
            </a:r>
          </a:p>
          <a:p>
            <a:endParaRPr lang="sv-FI" dirty="0"/>
          </a:p>
        </p:txBody>
      </p:sp>
      <p:pic>
        <p:nvPicPr>
          <p:cNvPr id="4" name="Bildobjekt 3">
            <a:extLst>
              <a:ext uri="{FF2B5EF4-FFF2-40B4-BE49-F238E27FC236}">
                <a16:creationId xmlns:a16="http://schemas.microsoft.com/office/drawing/2014/main" id="{268B0258-35CE-4BEA-9A85-3B25ACA5A2B7}"/>
              </a:ext>
            </a:extLst>
          </p:cNvPr>
          <p:cNvPicPr>
            <a:picLocks noChangeAspect="1"/>
          </p:cNvPicPr>
          <p:nvPr/>
        </p:nvPicPr>
        <p:blipFill>
          <a:blip r:embed="rId2"/>
          <a:stretch>
            <a:fillRect/>
          </a:stretch>
        </p:blipFill>
        <p:spPr>
          <a:xfrm>
            <a:off x="1939254" y="2517923"/>
            <a:ext cx="7389303" cy="3780927"/>
          </a:xfrm>
          <a:prstGeom prst="rect">
            <a:avLst/>
          </a:prstGeom>
        </p:spPr>
      </p:pic>
      <p:sp>
        <p:nvSpPr>
          <p:cNvPr id="6" name="textruta 5">
            <a:extLst>
              <a:ext uri="{FF2B5EF4-FFF2-40B4-BE49-F238E27FC236}">
                <a16:creationId xmlns:a16="http://schemas.microsoft.com/office/drawing/2014/main" id="{BE178698-F82A-4695-9ECD-92D6D358728E}"/>
              </a:ext>
            </a:extLst>
          </p:cNvPr>
          <p:cNvSpPr txBox="1"/>
          <p:nvPr/>
        </p:nvSpPr>
        <p:spPr>
          <a:xfrm>
            <a:off x="9571839" y="5041783"/>
            <a:ext cx="2055302" cy="1200329"/>
          </a:xfrm>
          <a:prstGeom prst="rect">
            <a:avLst/>
          </a:prstGeom>
          <a:noFill/>
        </p:spPr>
        <p:txBody>
          <a:bodyPr wrap="square" rtlCol="0">
            <a:spAutoFit/>
          </a:bodyPr>
          <a:lstStyle/>
          <a:p>
            <a:r>
              <a:rPr lang="sv-FI" dirty="0" err="1"/>
              <a:t>Lähde:</a:t>
            </a:r>
            <a:r>
              <a:rPr lang="sv-FI" dirty="0" err="1">
                <a:hlinkClick r:id="rId3"/>
              </a:rPr>
              <a:t>https</a:t>
            </a:r>
            <a:r>
              <a:rPr lang="sv-FI" dirty="0">
                <a:hlinkClick r:id="rId3"/>
              </a:rPr>
              <a:t>://www.pauliggroup.com/fi/vastuullisuus</a:t>
            </a:r>
            <a:r>
              <a:rPr lang="sv-FI" dirty="0"/>
              <a:t>  </a:t>
            </a:r>
          </a:p>
        </p:txBody>
      </p:sp>
    </p:spTree>
    <p:extLst>
      <p:ext uri="{BB962C8B-B14F-4D97-AF65-F5344CB8AC3E}">
        <p14:creationId xmlns:p14="http://schemas.microsoft.com/office/powerpoint/2010/main" val="12107455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4ED602-1821-464C-8749-F17ADBD23A90}"/>
              </a:ext>
            </a:extLst>
          </p:cNvPr>
          <p:cNvSpPr>
            <a:spLocks noGrp="1"/>
          </p:cNvSpPr>
          <p:nvPr>
            <p:ph type="title"/>
          </p:nvPr>
        </p:nvSpPr>
        <p:spPr/>
        <p:txBody>
          <a:bodyPr>
            <a:normAutofit fontScale="90000"/>
          </a:bodyPr>
          <a:lstStyle/>
          <a:p>
            <a:r>
              <a:rPr lang="sv-FI" dirty="0"/>
              <a:t>Paulig</a:t>
            </a:r>
            <a:br>
              <a:rPr lang="sv-FI" dirty="0"/>
            </a:br>
            <a:endParaRPr lang="sv-FI" dirty="0"/>
          </a:p>
        </p:txBody>
      </p:sp>
      <p:sp>
        <p:nvSpPr>
          <p:cNvPr id="5" name="Platshållare för innehåll 4">
            <a:extLst>
              <a:ext uri="{FF2B5EF4-FFF2-40B4-BE49-F238E27FC236}">
                <a16:creationId xmlns:a16="http://schemas.microsoft.com/office/drawing/2014/main" id="{09ED1000-13BD-4657-A80A-696327678F7E}"/>
              </a:ext>
            </a:extLst>
          </p:cNvPr>
          <p:cNvSpPr>
            <a:spLocks noGrp="1"/>
          </p:cNvSpPr>
          <p:nvPr>
            <p:ph idx="1"/>
          </p:nvPr>
        </p:nvSpPr>
        <p:spPr>
          <a:xfrm>
            <a:off x="1066800" y="1770077"/>
            <a:ext cx="10058400" cy="4264963"/>
          </a:xfrm>
        </p:spPr>
        <p:txBody>
          <a:bodyPr/>
          <a:lstStyle/>
          <a:p>
            <a:r>
              <a:rPr lang="sv-FI" b="1" dirty="0"/>
              <a:t>Pauligs hållbarhetsstrategi för 2030 grundar sig på FN:s globala mål för hållbar utveckling och består av tre insatsområden och mål:   </a:t>
            </a:r>
          </a:p>
          <a:p>
            <a:endParaRPr lang="sv-FI" dirty="0"/>
          </a:p>
        </p:txBody>
      </p:sp>
      <p:pic>
        <p:nvPicPr>
          <p:cNvPr id="3" name="Bildobjekt 2">
            <a:extLst>
              <a:ext uri="{FF2B5EF4-FFF2-40B4-BE49-F238E27FC236}">
                <a16:creationId xmlns:a16="http://schemas.microsoft.com/office/drawing/2014/main" id="{D50986A0-3E86-49A4-8B67-B56AD30262CC}"/>
              </a:ext>
            </a:extLst>
          </p:cNvPr>
          <p:cNvPicPr>
            <a:picLocks noChangeAspect="1"/>
          </p:cNvPicPr>
          <p:nvPr/>
        </p:nvPicPr>
        <p:blipFill>
          <a:blip r:embed="rId2"/>
          <a:stretch>
            <a:fillRect/>
          </a:stretch>
        </p:blipFill>
        <p:spPr>
          <a:xfrm>
            <a:off x="1922608" y="2522191"/>
            <a:ext cx="7330449" cy="3887653"/>
          </a:xfrm>
          <a:prstGeom prst="rect">
            <a:avLst/>
          </a:prstGeom>
        </p:spPr>
      </p:pic>
      <p:sp>
        <p:nvSpPr>
          <p:cNvPr id="6" name="textruta 5">
            <a:extLst>
              <a:ext uri="{FF2B5EF4-FFF2-40B4-BE49-F238E27FC236}">
                <a16:creationId xmlns:a16="http://schemas.microsoft.com/office/drawing/2014/main" id="{0E12D52F-C97D-4A6C-BC5C-AD78207AA7BC}"/>
              </a:ext>
            </a:extLst>
          </p:cNvPr>
          <p:cNvSpPr txBox="1"/>
          <p:nvPr/>
        </p:nvSpPr>
        <p:spPr>
          <a:xfrm>
            <a:off x="9487949" y="5419288"/>
            <a:ext cx="2147581" cy="923330"/>
          </a:xfrm>
          <a:prstGeom prst="rect">
            <a:avLst/>
          </a:prstGeom>
          <a:noFill/>
        </p:spPr>
        <p:txBody>
          <a:bodyPr wrap="square" rtlCol="0">
            <a:spAutoFit/>
          </a:bodyPr>
          <a:lstStyle/>
          <a:p>
            <a:r>
              <a:rPr lang="sv-FI" dirty="0" err="1"/>
              <a:t>Källa:</a:t>
            </a:r>
            <a:r>
              <a:rPr lang="sv-FI" dirty="0" err="1">
                <a:hlinkClick r:id="rId3"/>
              </a:rPr>
              <a:t>https</a:t>
            </a:r>
            <a:r>
              <a:rPr lang="sv-FI" dirty="0">
                <a:hlinkClick r:id="rId3"/>
              </a:rPr>
              <a:t>://www.pauliggroup.com/sv/hallbarhet</a:t>
            </a:r>
            <a:r>
              <a:rPr lang="sv-FI" dirty="0"/>
              <a:t> </a:t>
            </a:r>
          </a:p>
        </p:txBody>
      </p:sp>
    </p:spTree>
    <p:extLst>
      <p:ext uri="{BB962C8B-B14F-4D97-AF65-F5344CB8AC3E}">
        <p14:creationId xmlns:p14="http://schemas.microsoft.com/office/powerpoint/2010/main" val="33371446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F1F9B3-D0C2-4638-AD46-927F2D857771}"/>
              </a:ext>
            </a:extLst>
          </p:cNvPr>
          <p:cNvSpPr>
            <a:spLocks noGrp="1"/>
          </p:cNvSpPr>
          <p:nvPr>
            <p:ph type="title"/>
          </p:nvPr>
        </p:nvSpPr>
        <p:spPr/>
        <p:txBody>
          <a:bodyPr/>
          <a:lstStyle/>
          <a:p>
            <a:r>
              <a:rPr lang="sv-FI" dirty="0"/>
              <a:t>Paulig, on </a:t>
            </a:r>
            <a:r>
              <a:rPr lang="sv-FI" dirty="0" err="1"/>
              <a:t>aika</a:t>
            </a:r>
            <a:r>
              <a:rPr lang="sv-FI" dirty="0"/>
              <a:t> </a:t>
            </a:r>
            <a:r>
              <a:rPr lang="sv-FI" dirty="0" err="1"/>
              <a:t>laskea</a:t>
            </a:r>
            <a:r>
              <a:rPr lang="sv-FI" dirty="0"/>
              <a:t> </a:t>
            </a:r>
            <a:r>
              <a:rPr lang="sv-FI" dirty="0" err="1"/>
              <a:t>hävikkiä</a:t>
            </a:r>
            <a:endParaRPr lang="sv-FI" dirty="0"/>
          </a:p>
        </p:txBody>
      </p:sp>
      <p:sp>
        <p:nvSpPr>
          <p:cNvPr id="3" name="Platshållare för innehåll 2">
            <a:extLst>
              <a:ext uri="{FF2B5EF4-FFF2-40B4-BE49-F238E27FC236}">
                <a16:creationId xmlns:a16="http://schemas.microsoft.com/office/drawing/2014/main" id="{D90D84DF-709B-487C-A1B4-590FB5192CC6}"/>
              </a:ext>
            </a:extLst>
          </p:cNvPr>
          <p:cNvSpPr>
            <a:spLocks noGrp="1"/>
          </p:cNvSpPr>
          <p:nvPr>
            <p:ph idx="1"/>
          </p:nvPr>
        </p:nvSpPr>
        <p:spPr/>
        <p:txBody>
          <a:bodyPr/>
          <a:lstStyle/>
          <a:p>
            <a:r>
              <a:rPr lang="sv-FI" dirty="0" err="1"/>
              <a:t>Ruokatuotannossa</a:t>
            </a:r>
            <a:r>
              <a:rPr lang="sv-FI" dirty="0"/>
              <a:t> ja –</a:t>
            </a:r>
            <a:r>
              <a:rPr lang="sv-FI" dirty="0" err="1"/>
              <a:t>kulutuksessa</a:t>
            </a:r>
            <a:r>
              <a:rPr lang="sv-FI" dirty="0"/>
              <a:t> </a:t>
            </a:r>
            <a:r>
              <a:rPr lang="sv-FI" dirty="0" err="1"/>
              <a:t>syntyy</a:t>
            </a:r>
            <a:r>
              <a:rPr lang="sv-FI" dirty="0"/>
              <a:t> </a:t>
            </a:r>
            <a:r>
              <a:rPr lang="sv-FI" dirty="0" err="1"/>
              <a:t>hävikkiä</a:t>
            </a:r>
            <a:r>
              <a:rPr lang="sv-FI" dirty="0"/>
              <a:t>, </a:t>
            </a:r>
            <a:r>
              <a:rPr lang="sv-FI" dirty="0" err="1"/>
              <a:t>jolla</a:t>
            </a:r>
            <a:r>
              <a:rPr lang="sv-FI" dirty="0"/>
              <a:t> on </a:t>
            </a:r>
            <a:r>
              <a:rPr lang="sv-FI" dirty="0" err="1"/>
              <a:t>vaikutuksia</a:t>
            </a:r>
            <a:r>
              <a:rPr lang="sv-FI" dirty="0"/>
              <a:t> </a:t>
            </a:r>
            <a:r>
              <a:rPr lang="sv-FI" dirty="0" err="1"/>
              <a:t>sekä</a:t>
            </a:r>
            <a:r>
              <a:rPr lang="sv-FI" dirty="0"/>
              <a:t> </a:t>
            </a:r>
            <a:r>
              <a:rPr lang="sv-FI" dirty="0" err="1"/>
              <a:t>ympäristöön</a:t>
            </a:r>
            <a:r>
              <a:rPr lang="sv-FI" dirty="0"/>
              <a:t> </a:t>
            </a:r>
            <a:r>
              <a:rPr lang="sv-FI" dirty="0" err="1"/>
              <a:t>että</a:t>
            </a:r>
            <a:r>
              <a:rPr lang="sv-FI" dirty="0"/>
              <a:t> </a:t>
            </a:r>
            <a:r>
              <a:rPr lang="sv-FI" dirty="0" err="1"/>
              <a:t>talouteen</a:t>
            </a:r>
            <a:r>
              <a:rPr lang="sv-FI" dirty="0"/>
              <a:t>. </a:t>
            </a:r>
          </a:p>
          <a:p>
            <a:r>
              <a:rPr lang="sv-FI" dirty="0" err="1"/>
              <a:t>Suomessa</a:t>
            </a:r>
            <a:r>
              <a:rPr lang="sv-FI" dirty="0"/>
              <a:t> </a:t>
            </a:r>
            <a:r>
              <a:rPr lang="sv-FI" dirty="0" err="1"/>
              <a:t>kotitalouksien</a:t>
            </a:r>
            <a:r>
              <a:rPr lang="sv-FI" dirty="0"/>
              <a:t> </a:t>
            </a:r>
            <a:r>
              <a:rPr lang="sv-FI" dirty="0" err="1"/>
              <a:t>ruokahävikki</a:t>
            </a:r>
            <a:r>
              <a:rPr lang="sv-FI" dirty="0"/>
              <a:t> on </a:t>
            </a:r>
            <a:r>
              <a:rPr lang="sv-FI" dirty="0" err="1"/>
              <a:t>vuosittain</a:t>
            </a:r>
            <a:r>
              <a:rPr lang="sv-FI" dirty="0"/>
              <a:t> </a:t>
            </a:r>
            <a:r>
              <a:rPr lang="sv-FI" dirty="0" err="1"/>
              <a:t>arviolta</a:t>
            </a:r>
            <a:r>
              <a:rPr lang="sv-FI" dirty="0"/>
              <a:t> </a:t>
            </a:r>
            <a:r>
              <a:rPr lang="sv-FI" b="1" dirty="0" err="1"/>
              <a:t>noin</a:t>
            </a:r>
            <a:r>
              <a:rPr lang="sv-FI" b="1" dirty="0"/>
              <a:t> 25 </a:t>
            </a:r>
            <a:r>
              <a:rPr lang="sv-FI" b="1" dirty="0" err="1"/>
              <a:t>kiloa</a:t>
            </a:r>
            <a:r>
              <a:rPr lang="sv-FI" b="1" dirty="0"/>
              <a:t> </a:t>
            </a:r>
            <a:r>
              <a:rPr lang="sv-FI" dirty="0" err="1"/>
              <a:t>henkilöä</a:t>
            </a:r>
            <a:r>
              <a:rPr lang="sv-FI" dirty="0"/>
              <a:t> </a:t>
            </a:r>
            <a:r>
              <a:rPr lang="sv-FI" dirty="0" err="1"/>
              <a:t>kohden</a:t>
            </a:r>
            <a:r>
              <a:rPr lang="sv-FI" dirty="0"/>
              <a:t>. </a:t>
            </a:r>
          </a:p>
          <a:p>
            <a:r>
              <a:rPr lang="sv-FI" dirty="0" err="1"/>
              <a:t>Rahassa</a:t>
            </a:r>
            <a:r>
              <a:rPr lang="sv-FI" dirty="0"/>
              <a:t> </a:t>
            </a:r>
            <a:r>
              <a:rPr lang="sv-FI" dirty="0" err="1"/>
              <a:t>mitattuna</a:t>
            </a:r>
            <a:r>
              <a:rPr lang="sv-FI" dirty="0"/>
              <a:t> </a:t>
            </a:r>
            <a:r>
              <a:rPr lang="sv-FI" dirty="0" err="1"/>
              <a:t>hävikin</a:t>
            </a:r>
            <a:r>
              <a:rPr lang="sv-FI" dirty="0"/>
              <a:t> </a:t>
            </a:r>
            <a:r>
              <a:rPr lang="sv-FI" dirty="0" err="1"/>
              <a:t>arvo</a:t>
            </a:r>
            <a:r>
              <a:rPr lang="sv-FI" dirty="0"/>
              <a:t> on </a:t>
            </a:r>
            <a:r>
              <a:rPr lang="sv-FI" dirty="0" err="1"/>
              <a:t>vuositasolla</a:t>
            </a:r>
            <a:r>
              <a:rPr lang="sv-FI" dirty="0"/>
              <a:t> </a:t>
            </a:r>
            <a:r>
              <a:rPr lang="sv-FI" dirty="0" err="1"/>
              <a:t>noin</a:t>
            </a:r>
            <a:r>
              <a:rPr lang="sv-FI" dirty="0"/>
              <a:t> </a:t>
            </a:r>
            <a:r>
              <a:rPr lang="sv-FI" b="1" dirty="0"/>
              <a:t>500 </a:t>
            </a:r>
            <a:r>
              <a:rPr lang="sv-FI" b="1" dirty="0" err="1"/>
              <a:t>miljoonaa</a:t>
            </a:r>
            <a:r>
              <a:rPr lang="sv-FI" b="1" dirty="0"/>
              <a:t> </a:t>
            </a:r>
            <a:r>
              <a:rPr lang="sv-FI" b="1" dirty="0" err="1"/>
              <a:t>euroa</a:t>
            </a:r>
            <a:r>
              <a:rPr lang="sv-FI" dirty="0"/>
              <a:t>. </a:t>
            </a:r>
          </a:p>
          <a:p>
            <a:r>
              <a:rPr lang="fi-FI" dirty="0"/>
              <a:t>Ruokahävikkiä syntyy vääjäämättä, mutta hävikin määrää voidaan vähentää sekä ruoantuotannossa että kodeissa. </a:t>
            </a:r>
          </a:p>
          <a:p>
            <a:r>
              <a:rPr lang="fi-FI" dirty="0"/>
              <a:t>Ruokahävikkiprojektin tavoitteena on kiinnittää huomiota ruokahävikkiin, auttaa arvioimaan, paljonko omassa kotitaloudessa syntyy ruokahävikkiä ja innostaa hävikin vähentämiseen.</a:t>
            </a:r>
            <a:endParaRPr lang="sv-FI" dirty="0"/>
          </a:p>
          <a:p>
            <a:pPr marL="0" indent="0">
              <a:buNone/>
            </a:pPr>
            <a:endParaRPr lang="sv-FI" dirty="0"/>
          </a:p>
          <a:p>
            <a:endParaRPr lang="sv-FI" dirty="0"/>
          </a:p>
        </p:txBody>
      </p:sp>
    </p:spTree>
    <p:extLst>
      <p:ext uri="{BB962C8B-B14F-4D97-AF65-F5344CB8AC3E}">
        <p14:creationId xmlns:p14="http://schemas.microsoft.com/office/powerpoint/2010/main" val="22277228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F1F9B3-D0C2-4638-AD46-927F2D857771}"/>
              </a:ext>
            </a:extLst>
          </p:cNvPr>
          <p:cNvSpPr>
            <a:spLocks noGrp="1"/>
          </p:cNvSpPr>
          <p:nvPr>
            <p:ph type="title"/>
          </p:nvPr>
        </p:nvSpPr>
        <p:spPr/>
        <p:txBody>
          <a:bodyPr/>
          <a:lstStyle/>
          <a:p>
            <a:r>
              <a:rPr lang="sv-FI" dirty="0"/>
              <a:t>Paulig, on </a:t>
            </a:r>
            <a:r>
              <a:rPr lang="sv-FI" dirty="0" err="1"/>
              <a:t>aika</a:t>
            </a:r>
            <a:r>
              <a:rPr lang="sv-FI" dirty="0"/>
              <a:t> </a:t>
            </a:r>
            <a:r>
              <a:rPr lang="sv-FI" dirty="0" err="1"/>
              <a:t>laskea</a:t>
            </a:r>
            <a:r>
              <a:rPr lang="sv-FI" dirty="0"/>
              <a:t> </a:t>
            </a:r>
            <a:r>
              <a:rPr lang="sv-FI" dirty="0" err="1"/>
              <a:t>hävikkiä</a:t>
            </a:r>
            <a:endParaRPr lang="sv-FI" dirty="0"/>
          </a:p>
        </p:txBody>
      </p:sp>
      <p:sp>
        <p:nvSpPr>
          <p:cNvPr id="3" name="Platshållare för innehåll 2">
            <a:extLst>
              <a:ext uri="{FF2B5EF4-FFF2-40B4-BE49-F238E27FC236}">
                <a16:creationId xmlns:a16="http://schemas.microsoft.com/office/drawing/2014/main" id="{D90D84DF-709B-487C-A1B4-590FB5192CC6}"/>
              </a:ext>
            </a:extLst>
          </p:cNvPr>
          <p:cNvSpPr>
            <a:spLocks noGrp="1"/>
          </p:cNvSpPr>
          <p:nvPr>
            <p:ph idx="1"/>
          </p:nvPr>
        </p:nvSpPr>
        <p:spPr/>
        <p:txBody>
          <a:bodyPr/>
          <a:lstStyle/>
          <a:p>
            <a:r>
              <a:rPr lang="sv-FI" dirty="0" err="1"/>
              <a:t>Ruokahävikkilaskuri</a:t>
            </a:r>
            <a:r>
              <a:rPr lang="sv-FI" dirty="0"/>
              <a:t> (Fi/En): </a:t>
            </a:r>
            <a:r>
              <a:rPr lang="sv-FI" dirty="0">
                <a:hlinkClick r:id="rId2"/>
              </a:rPr>
              <a:t>https://www.lessfoodwaste.fi/paulig/en/Home</a:t>
            </a:r>
            <a:endParaRPr lang="sv-FI" dirty="0"/>
          </a:p>
          <a:p>
            <a:endParaRPr lang="sv-FI" dirty="0"/>
          </a:p>
          <a:p>
            <a:endParaRPr lang="sv-FI" dirty="0"/>
          </a:p>
        </p:txBody>
      </p:sp>
      <p:pic>
        <p:nvPicPr>
          <p:cNvPr id="4" name="Bildobjekt 3">
            <a:extLst>
              <a:ext uri="{FF2B5EF4-FFF2-40B4-BE49-F238E27FC236}">
                <a16:creationId xmlns:a16="http://schemas.microsoft.com/office/drawing/2014/main" id="{A7E4EC62-5A78-4124-85D4-6AAE62028925}"/>
              </a:ext>
            </a:extLst>
          </p:cNvPr>
          <p:cNvPicPr>
            <a:picLocks noChangeAspect="1"/>
          </p:cNvPicPr>
          <p:nvPr/>
        </p:nvPicPr>
        <p:blipFill>
          <a:blip r:embed="rId3"/>
          <a:stretch>
            <a:fillRect/>
          </a:stretch>
        </p:blipFill>
        <p:spPr>
          <a:xfrm>
            <a:off x="1937857" y="2895950"/>
            <a:ext cx="7315200" cy="3139090"/>
          </a:xfrm>
          <a:prstGeom prst="rect">
            <a:avLst/>
          </a:prstGeom>
        </p:spPr>
      </p:pic>
    </p:spTree>
    <p:extLst>
      <p:ext uri="{BB962C8B-B14F-4D97-AF65-F5344CB8AC3E}">
        <p14:creationId xmlns:p14="http://schemas.microsoft.com/office/powerpoint/2010/main" val="6173435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A61A3B-5CDB-4DA3-ACAC-28756CDD4689}"/>
              </a:ext>
            </a:extLst>
          </p:cNvPr>
          <p:cNvSpPr>
            <a:spLocks noGrp="1"/>
          </p:cNvSpPr>
          <p:nvPr>
            <p:ph type="title"/>
          </p:nvPr>
        </p:nvSpPr>
        <p:spPr/>
        <p:txBody>
          <a:bodyPr/>
          <a:lstStyle/>
          <a:p>
            <a:r>
              <a:rPr lang="sv-FI" dirty="0"/>
              <a:t>Fazer, Suomi</a:t>
            </a:r>
          </a:p>
        </p:txBody>
      </p:sp>
      <p:sp>
        <p:nvSpPr>
          <p:cNvPr id="3" name="Platshållare för innehåll 2">
            <a:extLst>
              <a:ext uri="{FF2B5EF4-FFF2-40B4-BE49-F238E27FC236}">
                <a16:creationId xmlns:a16="http://schemas.microsoft.com/office/drawing/2014/main" id="{209F48AA-58E7-47A8-8055-DFD977F3AEFF}"/>
              </a:ext>
            </a:extLst>
          </p:cNvPr>
          <p:cNvSpPr>
            <a:spLocks noGrp="1"/>
          </p:cNvSpPr>
          <p:nvPr>
            <p:ph idx="1"/>
          </p:nvPr>
        </p:nvSpPr>
        <p:spPr/>
        <p:txBody>
          <a:bodyPr/>
          <a:lstStyle/>
          <a:p>
            <a:pPr marL="0" indent="0">
              <a:buNone/>
            </a:pPr>
            <a:r>
              <a:rPr lang="fi-FI" dirty="0"/>
              <a:t>Ruualla on iso vaikutus meihin ihmisiin ja ympäristöömme. Ei ole yhdentekevää miten se kasvatetaan, valmistetaan tai nautitaan. Me Fazerilla haluamme tarjota herkutteluhetkiä, joilla on tarkoitus. Hetkiä, jotka ovat osa ratkaisua.</a:t>
            </a:r>
            <a:br>
              <a:rPr lang="fi-FI" dirty="0"/>
            </a:br>
            <a:br>
              <a:rPr lang="fi-FI" dirty="0"/>
            </a:br>
            <a:r>
              <a:rPr lang="fi-FI" dirty="0"/>
              <a:t>Meillä parempaa huomista rakennetaan joka päivä. Alle olemme koostaneet tekoja kolmesta meille tärkeästä aiheesta:</a:t>
            </a:r>
            <a:br>
              <a:rPr lang="fi-FI" dirty="0"/>
            </a:br>
            <a:br>
              <a:rPr lang="fi-FI" dirty="0"/>
            </a:br>
            <a:r>
              <a:rPr lang="fi-FI" dirty="0"/>
              <a:t>1) Ilmasto ja kiertotalous,</a:t>
            </a:r>
            <a:br>
              <a:rPr lang="fi-FI" dirty="0"/>
            </a:br>
            <a:r>
              <a:rPr lang="fi-FI" dirty="0"/>
              <a:t>2) Vastuulliset tuotteet ja innovaatiot ja</a:t>
            </a:r>
            <a:br>
              <a:rPr lang="fi-FI" dirty="0"/>
            </a:br>
            <a:r>
              <a:rPr lang="fi-FI" dirty="0"/>
              <a:t>3) Vastuullinen hankinta.</a:t>
            </a:r>
            <a:br>
              <a:rPr lang="fi-FI" dirty="0"/>
            </a:br>
            <a:r>
              <a:rPr lang="fi-FI" dirty="0"/>
              <a:t>4) Vastuulliset pakkaukset.</a:t>
            </a:r>
            <a:endParaRPr lang="sv-FI" dirty="0"/>
          </a:p>
        </p:txBody>
      </p:sp>
    </p:spTree>
    <p:extLst>
      <p:ext uri="{BB962C8B-B14F-4D97-AF65-F5344CB8AC3E}">
        <p14:creationId xmlns:p14="http://schemas.microsoft.com/office/powerpoint/2010/main" val="15175550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D72DA8-A994-4A65-A6E3-25A2AF87FA5E}"/>
              </a:ext>
            </a:extLst>
          </p:cNvPr>
          <p:cNvSpPr>
            <a:spLocks noGrp="1"/>
          </p:cNvSpPr>
          <p:nvPr>
            <p:ph type="title"/>
          </p:nvPr>
        </p:nvSpPr>
        <p:spPr/>
        <p:txBody>
          <a:bodyPr/>
          <a:lstStyle/>
          <a:p>
            <a:r>
              <a:rPr lang="sv-FI" dirty="0"/>
              <a:t>Fazer, Suomi</a:t>
            </a:r>
          </a:p>
        </p:txBody>
      </p:sp>
      <p:sp>
        <p:nvSpPr>
          <p:cNvPr id="3" name="Platshållare för innehåll 2">
            <a:extLst>
              <a:ext uri="{FF2B5EF4-FFF2-40B4-BE49-F238E27FC236}">
                <a16:creationId xmlns:a16="http://schemas.microsoft.com/office/drawing/2014/main" id="{E3A51A39-B9D7-4959-871F-C80F26DC2E04}"/>
              </a:ext>
            </a:extLst>
          </p:cNvPr>
          <p:cNvSpPr>
            <a:spLocks noGrp="1"/>
          </p:cNvSpPr>
          <p:nvPr>
            <p:ph idx="1"/>
          </p:nvPr>
        </p:nvSpPr>
        <p:spPr>
          <a:xfrm>
            <a:off x="1066800" y="1837189"/>
            <a:ext cx="10058400" cy="4664279"/>
          </a:xfrm>
        </p:spPr>
        <p:txBody>
          <a:bodyPr>
            <a:normAutofit fontScale="85000" lnSpcReduction="10000"/>
          </a:bodyPr>
          <a:lstStyle/>
          <a:p>
            <a:pPr marL="0" indent="0">
              <a:buNone/>
            </a:pPr>
            <a:r>
              <a:rPr lang="fi-FI" dirty="0"/>
              <a:t>Joka vuosi kolmasosa kaikesta tuotetusta ruuasta jää käyttämättä tai heitetään pois. Ruokahävikki vaikuttaa negatiivisesti ilmastoon, vesistöihin, maaperään ja luonnon monimuotoisuuteen. Pitkäaikainen tavoitteemme on ehkäistä ruokahävikkiä ja minimoida arvokkaiden raaka-aineiden hävikki, jotta voimme vähentää ruuantuotannon haitallisia ympäristövaikutuksia. Yksi vastuullisuustavoitteistamme on vähentää vältettävissä olevaa ruokahävikkiä </a:t>
            </a:r>
            <a:r>
              <a:rPr lang="fi-FI" b="1" dirty="0"/>
              <a:t>50 prosentilla vuoteen 2030 mennessä</a:t>
            </a:r>
            <a:r>
              <a:rPr lang="fi-FI" dirty="0"/>
              <a:t>.</a:t>
            </a:r>
          </a:p>
          <a:p>
            <a:pPr marL="0" indent="0">
              <a:buNone/>
            </a:pPr>
            <a:r>
              <a:rPr lang="fi-FI" dirty="0"/>
              <a:t>Olemme vuodesta 2015 alkaen toimineet pitkäaikaisten tavoitteidemme mukaisesti ruokahävikin ja -jätteen määrän vähentämisessä. Edistämällä materiaalitehokkuutta ja kiertotaloutta voimme pienentää kuluja, lisätä kannattavuutta ja vähentää ympäristövaikutuksiamme. Vuonna 2023 onnistuimme vähentämään vältettävissä olevaa ruokahävikkiä 5 prosenttia verrattuna </a:t>
            </a:r>
            <a:r>
              <a:rPr lang="fi-FI" dirty="0" err="1"/>
              <a:t>lähtötasovuoteen</a:t>
            </a:r>
            <a:r>
              <a:rPr lang="fi-FI" dirty="0"/>
              <a:t> 2020.</a:t>
            </a:r>
          </a:p>
          <a:p>
            <a:pPr marL="0" indent="0">
              <a:buNone/>
            </a:pPr>
            <a:r>
              <a:rPr lang="fi-FI" b="1" dirty="0"/>
              <a:t>Ruokalahjoitukset </a:t>
            </a:r>
          </a:p>
          <a:p>
            <a:pPr marL="0" indent="0">
              <a:buNone/>
            </a:pPr>
            <a:r>
              <a:rPr lang="fi-FI" dirty="0"/>
              <a:t>Pyrimme hyvällä suunnittelulla ehkäisemään ylituotantoa tuotantolaitoksissamme ja kahviloissamme.  Tästä huolimatta yli jää syömäkelpoista ruokaa. Teemme tällä hetkellä yhteistyötä ruoka-apujärjestöjen kanssa Suomessa, Ruotsissa, Latviassa, Virossa ja Liettuassa. Ruokalahjoitukset hyväntekeväisyyteen varmistavat, että ruoka syödään eikä se joudu hukkaan. Suomessa teemme lahjoituksia tavallisille ruoka-apukumppaneille, esimerkiksi Tampereen Ruokapankille, Helsinki Missiolle sekä Veikko ja Lahja Hurstin laupeudentyölle, Vantaan Yhteinen pöytä -hävikkiterminaalille ja Turun Operaatio Ruokakassille. Ruotsissa lahjoitamme leipää Kaupunkimission omalle </a:t>
            </a:r>
            <a:r>
              <a:rPr lang="fi-FI" dirty="0" err="1"/>
              <a:t>Matmissionen</a:t>
            </a:r>
            <a:r>
              <a:rPr lang="fi-FI" dirty="0"/>
              <a:t>-kaupalle. Vuonna 2023 lahjoitimme 552 tonnia ruokaa. </a:t>
            </a:r>
          </a:p>
          <a:p>
            <a:pPr marL="0" indent="0">
              <a:buNone/>
            </a:pPr>
            <a:r>
              <a:rPr lang="fi-FI" dirty="0"/>
              <a:t>Lähde: </a:t>
            </a:r>
            <a:r>
              <a:rPr lang="fi-FI" dirty="0">
                <a:hlinkClick r:id="rId2"/>
              </a:rPr>
              <a:t>https://www.fazergroup.com/fi/vastuullisuus2/ilmasto-ja-kiertotalous/kiertotalous-ja-ruokahavikki/</a:t>
            </a:r>
            <a:endParaRPr lang="fi-FI" dirty="0"/>
          </a:p>
          <a:p>
            <a:pPr marL="0" indent="0">
              <a:buNone/>
            </a:pPr>
            <a:endParaRPr lang="sv-FI" dirty="0"/>
          </a:p>
        </p:txBody>
      </p:sp>
    </p:spTree>
    <p:extLst>
      <p:ext uri="{BB962C8B-B14F-4D97-AF65-F5344CB8AC3E}">
        <p14:creationId xmlns:p14="http://schemas.microsoft.com/office/powerpoint/2010/main" val="28615340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C032AF-2948-4D9B-82FA-65BA7925348D}"/>
              </a:ext>
            </a:extLst>
          </p:cNvPr>
          <p:cNvSpPr>
            <a:spLocks noGrp="1"/>
          </p:cNvSpPr>
          <p:nvPr>
            <p:ph type="title"/>
          </p:nvPr>
        </p:nvSpPr>
        <p:spPr/>
        <p:txBody>
          <a:bodyPr/>
          <a:lstStyle/>
          <a:p>
            <a:r>
              <a:rPr lang="sv-FI" dirty="0"/>
              <a:t>Fazer i Sverige</a:t>
            </a:r>
          </a:p>
        </p:txBody>
      </p:sp>
      <p:sp>
        <p:nvSpPr>
          <p:cNvPr id="3" name="Platshållare för innehåll 2">
            <a:extLst>
              <a:ext uri="{FF2B5EF4-FFF2-40B4-BE49-F238E27FC236}">
                <a16:creationId xmlns:a16="http://schemas.microsoft.com/office/drawing/2014/main" id="{73688F63-2351-4043-A84D-77213338B2D4}"/>
              </a:ext>
            </a:extLst>
          </p:cNvPr>
          <p:cNvSpPr>
            <a:spLocks noGrp="1"/>
          </p:cNvSpPr>
          <p:nvPr>
            <p:ph idx="1"/>
          </p:nvPr>
        </p:nvSpPr>
        <p:spPr/>
        <p:txBody>
          <a:bodyPr>
            <a:normAutofit fontScale="77500" lnSpcReduction="20000"/>
          </a:bodyPr>
          <a:lstStyle/>
          <a:p>
            <a:r>
              <a:rPr lang="sv-FI" dirty="0"/>
              <a:t>Mat har en stor påverkan på människor och vår miljö. Det har betydelse hur den växer, produceras eller avnjuts. Vi på Fazer vill vara en del i att leda förändringen av livsmedelssystemet och ser mat som en lösning. </a:t>
            </a:r>
          </a:p>
          <a:p>
            <a:r>
              <a:rPr lang="sv-FI" dirty="0"/>
              <a:t>Vi skapar en bättre framtid varje dag med våra mål. På Fazer vägleds vårt hållbarhetsarbete av fyra fokusområden och ambitioner: Klimat och </a:t>
            </a:r>
            <a:r>
              <a:rPr lang="sv-FI" dirty="0" err="1"/>
              <a:t>Cirkularitet</a:t>
            </a:r>
            <a:r>
              <a:rPr lang="sv-FI" dirty="0"/>
              <a:t>, Hållbara produkter och Innovationer, Ansvarsfulla inköp samt Människor och välbefinnande. Vi arbetar med att minska vårt matsvinn, köper in mer fossilfria transporter, minska mängden plast och gör våra förpackningar enklare att återvinna.</a:t>
            </a:r>
          </a:p>
          <a:p>
            <a:r>
              <a:rPr lang="sv-FI" dirty="0"/>
              <a:t>För att kunna göra en hållbar förändring krävs det en kraftsamling och samarbete. Vi har skrivit under ett antal branschinitiativ - Hållbar Livsmedelskedja, Plastinitiativet 2025, Transportinitiativet 2025 samt Fossilfritt Sverige.</a:t>
            </a:r>
          </a:p>
          <a:p>
            <a:r>
              <a:rPr lang="sv-FI" dirty="0"/>
              <a:t>Läs mer om hur vi arbetar för att nå våra hållbarhetsmål </a:t>
            </a:r>
            <a:r>
              <a:rPr lang="sv-FI" b="1" dirty="0">
                <a:hlinkClick r:id="rId2"/>
              </a:rPr>
              <a:t>här.</a:t>
            </a:r>
            <a:r>
              <a:rPr lang="sv-FI" dirty="0"/>
              <a:t> Mer information hittar du också i </a:t>
            </a:r>
            <a:r>
              <a:rPr lang="sv-FI" b="1" dirty="0">
                <a:hlinkClick r:id="rId3"/>
              </a:rPr>
              <a:t> vår årsredovisning 2021</a:t>
            </a:r>
            <a:r>
              <a:rPr lang="sv-FI" dirty="0">
                <a:hlinkClick r:id="rId3"/>
              </a:rPr>
              <a:t>.</a:t>
            </a:r>
            <a:endParaRPr lang="sv-FI" dirty="0"/>
          </a:p>
          <a:p>
            <a:r>
              <a:rPr lang="sv-FI" b="1" dirty="0">
                <a:hlinkClick r:id="rId4"/>
              </a:rPr>
              <a:t>Vårt hållbarhetsarbete</a:t>
            </a:r>
          </a:p>
          <a:p>
            <a:r>
              <a:rPr lang="sv-FI" b="1" dirty="0">
                <a:hlinkClick r:id="rId5"/>
              </a:rPr>
              <a:t>Forskning och innovation</a:t>
            </a:r>
          </a:p>
          <a:p>
            <a:r>
              <a:rPr lang="sv-FI" b="1" dirty="0">
                <a:hlinkClick r:id="rId6"/>
              </a:rPr>
              <a:t>Människor och välbefinnande</a:t>
            </a:r>
          </a:p>
          <a:p>
            <a:r>
              <a:rPr lang="sv-FI" b="1" dirty="0">
                <a:hlinkClick r:id="rId7"/>
              </a:rPr>
              <a:t>Ansvarsfulla inköp</a:t>
            </a:r>
          </a:p>
          <a:p>
            <a:r>
              <a:rPr lang="sv-FI" b="1" dirty="0">
                <a:hlinkClick r:id="rId8"/>
              </a:rPr>
              <a:t>Hållbara produkter och innovationer</a:t>
            </a:r>
          </a:p>
          <a:p>
            <a:r>
              <a:rPr lang="sv-FI" b="1" dirty="0">
                <a:hlinkClick r:id="rId9"/>
              </a:rPr>
              <a:t>Klimat och </a:t>
            </a:r>
            <a:r>
              <a:rPr lang="sv-FI" b="1" dirty="0" err="1">
                <a:hlinkClick r:id="rId9"/>
              </a:rPr>
              <a:t>cirkularitet</a:t>
            </a:r>
            <a:endParaRPr lang="sv-FI" b="1" dirty="0">
              <a:hlinkClick r:id="rId9"/>
            </a:endParaRPr>
          </a:p>
          <a:p>
            <a:endParaRPr lang="sv-FI" dirty="0"/>
          </a:p>
        </p:txBody>
      </p:sp>
    </p:spTree>
    <p:extLst>
      <p:ext uri="{BB962C8B-B14F-4D97-AF65-F5344CB8AC3E}">
        <p14:creationId xmlns:p14="http://schemas.microsoft.com/office/powerpoint/2010/main" val="3288767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D8683C-662B-4B8A-9361-4B8DE91B97B3}"/>
              </a:ext>
            </a:extLst>
          </p:cNvPr>
          <p:cNvSpPr>
            <a:spLocks noGrp="1"/>
          </p:cNvSpPr>
          <p:nvPr>
            <p:ph type="title"/>
          </p:nvPr>
        </p:nvSpPr>
        <p:spPr/>
        <p:txBody>
          <a:bodyPr/>
          <a:lstStyle/>
          <a:p>
            <a:r>
              <a:rPr lang="sv-FI" dirty="0" err="1"/>
              <a:t>Suomen</a:t>
            </a:r>
            <a:r>
              <a:rPr lang="sv-FI" dirty="0"/>
              <a:t> YK-</a:t>
            </a:r>
            <a:r>
              <a:rPr lang="sv-FI" dirty="0" err="1"/>
              <a:t>liitto</a:t>
            </a:r>
            <a:endParaRPr lang="sv-FI" dirty="0"/>
          </a:p>
        </p:txBody>
      </p:sp>
      <p:sp>
        <p:nvSpPr>
          <p:cNvPr id="3" name="Platshållare för innehåll 2">
            <a:extLst>
              <a:ext uri="{FF2B5EF4-FFF2-40B4-BE49-F238E27FC236}">
                <a16:creationId xmlns:a16="http://schemas.microsoft.com/office/drawing/2014/main" id="{7795C4D1-F9C8-45B9-9F7B-28D3E9FEB278}"/>
              </a:ext>
            </a:extLst>
          </p:cNvPr>
          <p:cNvSpPr>
            <a:spLocks noGrp="1"/>
          </p:cNvSpPr>
          <p:nvPr>
            <p:ph idx="1"/>
          </p:nvPr>
        </p:nvSpPr>
        <p:spPr/>
        <p:txBody>
          <a:bodyPr/>
          <a:lstStyle/>
          <a:p>
            <a:pPr marL="0" indent="0">
              <a:buNone/>
            </a:pPr>
            <a:r>
              <a:rPr lang="sv-FI" b="1" cap="all" dirty="0" err="1"/>
              <a:t>Lähde</a:t>
            </a:r>
            <a:r>
              <a:rPr lang="sv-FI" b="1" cap="all" dirty="0"/>
              <a:t>: ILMASTOSOPIMUS </a:t>
            </a:r>
            <a:r>
              <a:rPr lang="sv-FI" b="1" cap="all" dirty="0">
                <a:hlinkClick r:id="rId2"/>
              </a:rPr>
              <a:t>–</a:t>
            </a:r>
            <a:r>
              <a:rPr lang="sv-FI" b="1" cap="all" dirty="0"/>
              <a:t>AIKAJANA </a:t>
            </a:r>
          </a:p>
          <a:p>
            <a:pPr marL="0" indent="0">
              <a:buNone/>
            </a:pPr>
            <a:r>
              <a:rPr lang="sv-FI" dirty="0">
                <a:hlinkClick r:id="rId2"/>
              </a:rPr>
              <a:t>https://www.ykliitto.fi/yk-teemat/kestava-kehitys/ilmastosopimus-aikajana</a:t>
            </a:r>
            <a:endParaRPr lang="sv-FI" dirty="0"/>
          </a:p>
        </p:txBody>
      </p:sp>
      <p:pic>
        <p:nvPicPr>
          <p:cNvPr id="4" name="Bildobjekt 3">
            <a:extLst>
              <a:ext uri="{FF2B5EF4-FFF2-40B4-BE49-F238E27FC236}">
                <a16:creationId xmlns:a16="http://schemas.microsoft.com/office/drawing/2014/main" id="{2F8D6799-9D2E-4910-9564-3DD2CAE5B44B}"/>
              </a:ext>
            </a:extLst>
          </p:cNvPr>
          <p:cNvPicPr>
            <a:picLocks noChangeAspect="1"/>
          </p:cNvPicPr>
          <p:nvPr/>
        </p:nvPicPr>
        <p:blipFill>
          <a:blip r:embed="rId3"/>
          <a:stretch>
            <a:fillRect/>
          </a:stretch>
        </p:blipFill>
        <p:spPr>
          <a:xfrm>
            <a:off x="457246" y="2908882"/>
            <a:ext cx="3754030" cy="2041838"/>
          </a:xfrm>
          <a:prstGeom prst="rect">
            <a:avLst/>
          </a:prstGeom>
        </p:spPr>
      </p:pic>
      <p:pic>
        <p:nvPicPr>
          <p:cNvPr id="5" name="Bildobjekt 4">
            <a:extLst>
              <a:ext uri="{FF2B5EF4-FFF2-40B4-BE49-F238E27FC236}">
                <a16:creationId xmlns:a16="http://schemas.microsoft.com/office/drawing/2014/main" id="{00BAD85D-EFC0-47A5-B39A-1F0E034034D5}"/>
              </a:ext>
            </a:extLst>
          </p:cNvPr>
          <p:cNvPicPr>
            <a:picLocks noChangeAspect="1"/>
          </p:cNvPicPr>
          <p:nvPr/>
        </p:nvPicPr>
        <p:blipFill>
          <a:blip r:embed="rId4"/>
          <a:stretch>
            <a:fillRect/>
          </a:stretch>
        </p:blipFill>
        <p:spPr>
          <a:xfrm>
            <a:off x="4310456" y="4326681"/>
            <a:ext cx="3754030" cy="2077473"/>
          </a:xfrm>
          <a:prstGeom prst="rect">
            <a:avLst/>
          </a:prstGeom>
        </p:spPr>
      </p:pic>
      <p:pic>
        <p:nvPicPr>
          <p:cNvPr id="6" name="Bildobjekt 5">
            <a:extLst>
              <a:ext uri="{FF2B5EF4-FFF2-40B4-BE49-F238E27FC236}">
                <a16:creationId xmlns:a16="http://schemas.microsoft.com/office/drawing/2014/main" id="{70025402-A98F-4133-AF59-AE2CCA8F4BD7}"/>
              </a:ext>
            </a:extLst>
          </p:cNvPr>
          <p:cNvPicPr>
            <a:picLocks noChangeAspect="1"/>
          </p:cNvPicPr>
          <p:nvPr/>
        </p:nvPicPr>
        <p:blipFill>
          <a:blip r:embed="rId5"/>
          <a:stretch>
            <a:fillRect/>
          </a:stretch>
        </p:blipFill>
        <p:spPr>
          <a:xfrm>
            <a:off x="8089873" y="2804867"/>
            <a:ext cx="3644881" cy="2289670"/>
          </a:xfrm>
          <a:prstGeom prst="rect">
            <a:avLst/>
          </a:prstGeom>
        </p:spPr>
      </p:pic>
    </p:spTree>
    <p:extLst>
      <p:ext uri="{BB962C8B-B14F-4D97-AF65-F5344CB8AC3E}">
        <p14:creationId xmlns:p14="http://schemas.microsoft.com/office/powerpoint/2010/main" val="618746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164C0F-5370-4088-9CEE-9B517A0E7E0E}"/>
              </a:ext>
            </a:extLst>
          </p:cNvPr>
          <p:cNvSpPr>
            <a:spLocks noGrp="1"/>
          </p:cNvSpPr>
          <p:nvPr>
            <p:ph type="title"/>
          </p:nvPr>
        </p:nvSpPr>
        <p:spPr/>
        <p:txBody>
          <a:bodyPr/>
          <a:lstStyle/>
          <a:p>
            <a:r>
              <a:rPr lang="sv-FI" dirty="0"/>
              <a:t>ABB</a:t>
            </a:r>
          </a:p>
        </p:txBody>
      </p:sp>
      <p:sp>
        <p:nvSpPr>
          <p:cNvPr id="3" name="Platshållare för innehåll 2">
            <a:extLst>
              <a:ext uri="{FF2B5EF4-FFF2-40B4-BE49-F238E27FC236}">
                <a16:creationId xmlns:a16="http://schemas.microsoft.com/office/drawing/2014/main" id="{A16EE186-A1C0-4057-BD0E-EA799E4BF6C6}"/>
              </a:ext>
            </a:extLst>
          </p:cNvPr>
          <p:cNvSpPr>
            <a:spLocks noGrp="1"/>
          </p:cNvSpPr>
          <p:nvPr>
            <p:ph idx="1"/>
          </p:nvPr>
        </p:nvSpPr>
        <p:spPr/>
        <p:txBody>
          <a:bodyPr/>
          <a:lstStyle/>
          <a:p>
            <a:r>
              <a:rPr lang="sv-FI" b="1" dirty="0"/>
              <a:t>ABB</a:t>
            </a:r>
            <a:r>
              <a:rPr lang="sv-FI" dirty="0"/>
              <a:t>, </a:t>
            </a:r>
            <a:r>
              <a:rPr lang="fi-FI" b="1" dirty="0"/>
              <a:t>Green </a:t>
            </a:r>
            <a:r>
              <a:rPr lang="fi-FI" b="1" dirty="0" err="1"/>
              <a:t>Electrification</a:t>
            </a:r>
            <a:r>
              <a:rPr lang="fi-FI" b="1" dirty="0"/>
              <a:t> 2035 – me viemme Suomea kohti hiilineutraaliutta</a:t>
            </a:r>
          </a:p>
          <a:p>
            <a:r>
              <a:rPr lang="sv-FI" dirty="0" err="1"/>
              <a:t>Lähde</a:t>
            </a:r>
            <a:r>
              <a:rPr lang="sv-FI" dirty="0"/>
              <a:t>: </a:t>
            </a:r>
            <a:r>
              <a:rPr lang="sv-FI" dirty="0">
                <a:hlinkClick r:id="rId2"/>
              </a:rPr>
              <a:t>https://new.abb.com/fi/green-electrification-2035</a:t>
            </a:r>
            <a:endParaRPr lang="sv-FI" dirty="0"/>
          </a:p>
          <a:p>
            <a:endParaRPr lang="sv-FI" dirty="0"/>
          </a:p>
          <a:p>
            <a:r>
              <a:rPr lang="sv-FI" dirty="0" err="1"/>
              <a:t>Kohti</a:t>
            </a:r>
            <a:r>
              <a:rPr lang="sv-FI" dirty="0"/>
              <a:t> </a:t>
            </a:r>
            <a:r>
              <a:rPr lang="sv-FI" dirty="0" err="1"/>
              <a:t>kiertotaloutta</a:t>
            </a:r>
            <a:r>
              <a:rPr lang="sv-FI" dirty="0"/>
              <a:t>, ABB </a:t>
            </a:r>
            <a:r>
              <a:rPr lang="sv-FI" dirty="0" err="1"/>
              <a:t>EcoSolutions</a:t>
            </a:r>
            <a:r>
              <a:rPr lang="sv-FI" dirty="0"/>
              <a:t>, </a:t>
            </a:r>
            <a:r>
              <a:rPr lang="sv-FI" dirty="0" err="1"/>
              <a:t>lähde</a:t>
            </a:r>
            <a:r>
              <a:rPr lang="sv-FI" dirty="0"/>
              <a:t>: </a:t>
            </a:r>
            <a:r>
              <a:rPr lang="sv-FI" dirty="0">
                <a:hlinkClick r:id="rId3"/>
              </a:rPr>
              <a:t>https://new.abb.com/fi/abb-lyhyesti/kestava-kehitys/ecosolutions</a:t>
            </a:r>
            <a:endParaRPr lang="sv-FI" dirty="0"/>
          </a:p>
          <a:p>
            <a:endParaRPr lang="sv-FI" dirty="0"/>
          </a:p>
          <a:p>
            <a:r>
              <a:rPr lang="sv-FI" b="1" dirty="0"/>
              <a:t>ABB</a:t>
            </a:r>
            <a:r>
              <a:rPr lang="sv-FI" dirty="0"/>
              <a:t>:s Hållbarhetsrapport 2023 Sätter nya standarder för hållbarhet, källa: </a:t>
            </a:r>
            <a:r>
              <a:rPr lang="sv-FI" dirty="0">
                <a:hlinkClick r:id="rId4"/>
              </a:rPr>
              <a:t>https://new.abb.com/se/hallbarhetpaabb</a:t>
            </a:r>
            <a:endParaRPr lang="sv-FI" dirty="0"/>
          </a:p>
        </p:txBody>
      </p:sp>
    </p:spTree>
    <p:extLst>
      <p:ext uri="{BB962C8B-B14F-4D97-AF65-F5344CB8AC3E}">
        <p14:creationId xmlns:p14="http://schemas.microsoft.com/office/powerpoint/2010/main" val="3354593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AE1D4D-CE8A-4680-B2B7-A6DD89D68A7A}"/>
              </a:ext>
            </a:extLst>
          </p:cNvPr>
          <p:cNvSpPr>
            <a:spLocks noGrp="1"/>
          </p:cNvSpPr>
          <p:nvPr>
            <p:ph type="title"/>
          </p:nvPr>
        </p:nvSpPr>
        <p:spPr/>
        <p:txBody>
          <a:bodyPr>
            <a:normAutofit/>
          </a:bodyPr>
          <a:lstStyle/>
          <a:p>
            <a:r>
              <a:rPr lang="sv-FI" cap="all" dirty="0"/>
              <a:t>WESTENERGY</a:t>
            </a:r>
            <a:endParaRPr lang="sv-FI" dirty="0"/>
          </a:p>
        </p:txBody>
      </p:sp>
      <p:sp>
        <p:nvSpPr>
          <p:cNvPr id="3" name="Platshållare för innehåll 2">
            <a:extLst>
              <a:ext uri="{FF2B5EF4-FFF2-40B4-BE49-F238E27FC236}">
                <a16:creationId xmlns:a16="http://schemas.microsoft.com/office/drawing/2014/main" id="{A5D79927-2F3A-461C-9477-B9EF3508EE69}"/>
              </a:ext>
            </a:extLst>
          </p:cNvPr>
          <p:cNvSpPr>
            <a:spLocks noGrp="1"/>
          </p:cNvSpPr>
          <p:nvPr>
            <p:ph idx="1"/>
          </p:nvPr>
        </p:nvSpPr>
        <p:spPr>
          <a:xfrm>
            <a:off x="1066800" y="1795243"/>
            <a:ext cx="10058400" cy="4546833"/>
          </a:xfrm>
        </p:spPr>
        <p:txBody>
          <a:bodyPr>
            <a:normAutofit/>
          </a:bodyPr>
          <a:lstStyle/>
          <a:p>
            <a:r>
              <a:rPr lang="fi-FI" cap="all" dirty="0"/>
              <a:t>PUHTAAN JA KESTÄVÄN MAAILMAN PUOLUSTAJA</a:t>
            </a:r>
          </a:p>
          <a:p>
            <a:r>
              <a:rPr lang="fi-FI" dirty="0" err="1"/>
              <a:t>Westenergy</a:t>
            </a:r>
            <a:r>
              <a:rPr lang="fi-FI" dirty="0"/>
              <a:t> jalostaa jätteen sähköksi, kaukolämmöksi ja uusiomateriaaleiksi.</a:t>
            </a:r>
          </a:p>
          <a:p>
            <a:r>
              <a:rPr lang="sv-FI" dirty="0" err="1"/>
              <a:t>Lähde</a:t>
            </a:r>
            <a:r>
              <a:rPr lang="sv-FI" dirty="0"/>
              <a:t>: </a:t>
            </a:r>
            <a:r>
              <a:rPr lang="sv-FI" dirty="0">
                <a:hlinkClick r:id="rId2"/>
              </a:rPr>
              <a:t>https://westenergy.fi</a:t>
            </a:r>
            <a:endParaRPr lang="sv-FI" dirty="0"/>
          </a:p>
        </p:txBody>
      </p:sp>
      <p:pic>
        <p:nvPicPr>
          <p:cNvPr id="5" name="Bildobjekt 4">
            <a:extLst>
              <a:ext uri="{FF2B5EF4-FFF2-40B4-BE49-F238E27FC236}">
                <a16:creationId xmlns:a16="http://schemas.microsoft.com/office/drawing/2014/main" id="{CAF8F449-ADCA-43EE-967B-082941FD9A9B}"/>
              </a:ext>
            </a:extLst>
          </p:cNvPr>
          <p:cNvPicPr>
            <a:picLocks noChangeAspect="1"/>
          </p:cNvPicPr>
          <p:nvPr/>
        </p:nvPicPr>
        <p:blipFill>
          <a:blip r:embed="rId3"/>
          <a:stretch>
            <a:fillRect/>
          </a:stretch>
        </p:blipFill>
        <p:spPr>
          <a:xfrm>
            <a:off x="747762" y="3074395"/>
            <a:ext cx="10696475" cy="3372456"/>
          </a:xfrm>
          <a:prstGeom prst="rect">
            <a:avLst/>
          </a:prstGeom>
        </p:spPr>
      </p:pic>
    </p:spTree>
    <p:extLst>
      <p:ext uri="{BB962C8B-B14F-4D97-AF65-F5344CB8AC3E}">
        <p14:creationId xmlns:p14="http://schemas.microsoft.com/office/powerpoint/2010/main" val="39537244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AE1D4D-CE8A-4680-B2B7-A6DD89D68A7A}"/>
              </a:ext>
            </a:extLst>
          </p:cNvPr>
          <p:cNvSpPr>
            <a:spLocks noGrp="1"/>
          </p:cNvSpPr>
          <p:nvPr>
            <p:ph type="title"/>
          </p:nvPr>
        </p:nvSpPr>
        <p:spPr/>
        <p:txBody>
          <a:bodyPr>
            <a:normAutofit/>
          </a:bodyPr>
          <a:lstStyle/>
          <a:p>
            <a:r>
              <a:rPr lang="sv-FI" cap="all" dirty="0"/>
              <a:t>WESTENERGY</a:t>
            </a:r>
            <a:endParaRPr lang="sv-FI" dirty="0"/>
          </a:p>
        </p:txBody>
      </p:sp>
      <p:sp>
        <p:nvSpPr>
          <p:cNvPr id="3" name="Platshållare för innehåll 2">
            <a:extLst>
              <a:ext uri="{FF2B5EF4-FFF2-40B4-BE49-F238E27FC236}">
                <a16:creationId xmlns:a16="http://schemas.microsoft.com/office/drawing/2014/main" id="{A5D79927-2F3A-461C-9477-B9EF3508EE69}"/>
              </a:ext>
            </a:extLst>
          </p:cNvPr>
          <p:cNvSpPr>
            <a:spLocks noGrp="1"/>
          </p:cNvSpPr>
          <p:nvPr>
            <p:ph idx="1"/>
          </p:nvPr>
        </p:nvSpPr>
        <p:spPr>
          <a:xfrm>
            <a:off x="1066800" y="1795243"/>
            <a:ext cx="10058400" cy="4546833"/>
          </a:xfrm>
        </p:spPr>
        <p:txBody>
          <a:bodyPr>
            <a:normAutofit/>
          </a:bodyPr>
          <a:lstStyle/>
          <a:p>
            <a:r>
              <a:rPr lang="sv-FI" cap="all" dirty="0"/>
              <a:t>FÖR EN REN OCH HÅLLBAR VÄRLD</a:t>
            </a:r>
          </a:p>
          <a:p>
            <a:r>
              <a:rPr lang="sv-FI" dirty="0" err="1"/>
              <a:t>Westenergy</a:t>
            </a:r>
            <a:r>
              <a:rPr lang="sv-FI" dirty="0"/>
              <a:t> förvandlar avfall till el, fjärrvärme och återvinningsbara material.</a:t>
            </a:r>
          </a:p>
          <a:p>
            <a:r>
              <a:rPr lang="sv-FI" dirty="0"/>
              <a:t>Källa: </a:t>
            </a:r>
            <a:r>
              <a:rPr lang="sv-FI" dirty="0">
                <a:hlinkClick r:id="rId2"/>
              </a:rPr>
              <a:t>https://westenergy.fi/sv/</a:t>
            </a:r>
            <a:endParaRPr lang="sv-FI" dirty="0"/>
          </a:p>
        </p:txBody>
      </p:sp>
      <p:pic>
        <p:nvPicPr>
          <p:cNvPr id="4" name="Bildobjekt 3">
            <a:extLst>
              <a:ext uri="{FF2B5EF4-FFF2-40B4-BE49-F238E27FC236}">
                <a16:creationId xmlns:a16="http://schemas.microsoft.com/office/drawing/2014/main" id="{DD1FABD3-44DC-4520-AF3B-6080AC225520}"/>
              </a:ext>
            </a:extLst>
          </p:cNvPr>
          <p:cNvPicPr>
            <a:picLocks noChangeAspect="1"/>
          </p:cNvPicPr>
          <p:nvPr/>
        </p:nvPicPr>
        <p:blipFill>
          <a:blip r:embed="rId3"/>
          <a:stretch>
            <a:fillRect/>
          </a:stretch>
        </p:blipFill>
        <p:spPr>
          <a:xfrm>
            <a:off x="746042" y="2982166"/>
            <a:ext cx="10699916" cy="3359910"/>
          </a:xfrm>
          <a:prstGeom prst="rect">
            <a:avLst/>
          </a:prstGeom>
        </p:spPr>
      </p:pic>
    </p:spTree>
    <p:extLst>
      <p:ext uri="{BB962C8B-B14F-4D97-AF65-F5344CB8AC3E}">
        <p14:creationId xmlns:p14="http://schemas.microsoft.com/office/powerpoint/2010/main" val="39333098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183D06-8782-4DA6-9DA9-CA19147DE8BF}"/>
              </a:ext>
            </a:extLst>
          </p:cNvPr>
          <p:cNvSpPr>
            <a:spLocks noGrp="1"/>
          </p:cNvSpPr>
          <p:nvPr>
            <p:ph type="title"/>
          </p:nvPr>
        </p:nvSpPr>
        <p:spPr/>
        <p:txBody>
          <a:bodyPr/>
          <a:lstStyle/>
          <a:p>
            <a:r>
              <a:rPr lang="sv-FI" cap="all" dirty="0"/>
              <a:t>WESTENERGY</a:t>
            </a:r>
            <a:endParaRPr lang="sv-FI" dirty="0"/>
          </a:p>
        </p:txBody>
      </p:sp>
      <p:sp>
        <p:nvSpPr>
          <p:cNvPr id="3" name="Platshållare för innehåll 2">
            <a:extLst>
              <a:ext uri="{FF2B5EF4-FFF2-40B4-BE49-F238E27FC236}">
                <a16:creationId xmlns:a16="http://schemas.microsoft.com/office/drawing/2014/main" id="{72AA9C83-BD7C-461D-B38E-97210F543AB5}"/>
              </a:ext>
            </a:extLst>
          </p:cNvPr>
          <p:cNvSpPr>
            <a:spLocks noGrp="1"/>
          </p:cNvSpPr>
          <p:nvPr>
            <p:ph idx="1"/>
          </p:nvPr>
        </p:nvSpPr>
        <p:spPr/>
        <p:txBody>
          <a:bodyPr/>
          <a:lstStyle/>
          <a:p>
            <a:r>
              <a:rPr lang="sv-FI" cap="all" dirty="0"/>
              <a:t>USEIN KYSYTYT KYSYMYKSET</a:t>
            </a:r>
          </a:p>
          <a:p>
            <a:r>
              <a:rPr lang="sv-FI" dirty="0" err="1"/>
              <a:t>Lähde</a:t>
            </a:r>
            <a:r>
              <a:rPr lang="sv-FI" dirty="0"/>
              <a:t>: </a:t>
            </a:r>
            <a:r>
              <a:rPr lang="sv-FI" dirty="0">
                <a:hlinkClick r:id="rId2"/>
              </a:rPr>
              <a:t>https://westenergy.fi/energiahyodyntaminen/ukk/</a:t>
            </a:r>
            <a:endParaRPr lang="sv-FI" dirty="0"/>
          </a:p>
          <a:p>
            <a:pPr marL="0" indent="0">
              <a:buNone/>
            </a:pPr>
            <a:endParaRPr lang="sv-FI" cap="all" dirty="0"/>
          </a:p>
          <a:p>
            <a:pPr marL="0" indent="0">
              <a:buNone/>
            </a:pPr>
            <a:endParaRPr lang="sv-FI" cap="all" dirty="0"/>
          </a:p>
          <a:p>
            <a:r>
              <a:rPr lang="sv-FI" cap="all" dirty="0"/>
              <a:t>VANLIGA FRÅGOR</a:t>
            </a:r>
          </a:p>
          <a:p>
            <a:r>
              <a:rPr lang="sv-FI" dirty="0"/>
              <a:t>Källa: </a:t>
            </a:r>
            <a:r>
              <a:rPr lang="sv-FI" dirty="0">
                <a:hlinkClick r:id="rId3"/>
              </a:rPr>
              <a:t>https://westenergy.fi/sv/energiatervinning/faq/</a:t>
            </a:r>
            <a:endParaRPr lang="sv-FI" dirty="0"/>
          </a:p>
          <a:p>
            <a:endParaRPr lang="sv-FI" dirty="0"/>
          </a:p>
        </p:txBody>
      </p:sp>
      <p:pic>
        <p:nvPicPr>
          <p:cNvPr id="4" name="Bildobjekt 3">
            <a:extLst>
              <a:ext uri="{FF2B5EF4-FFF2-40B4-BE49-F238E27FC236}">
                <a16:creationId xmlns:a16="http://schemas.microsoft.com/office/drawing/2014/main" id="{7F41FD32-FFBC-4193-AB8F-E5F6326DDD2E}"/>
              </a:ext>
            </a:extLst>
          </p:cNvPr>
          <p:cNvPicPr>
            <a:picLocks noChangeAspect="1"/>
          </p:cNvPicPr>
          <p:nvPr/>
        </p:nvPicPr>
        <p:blipFill>
          <a:blip r:embed="rId4"/>
          <a:stretch>
            <a:fillRect/>
          </a:stretch>
        </p:blipFill>
        <p:spPr>
          <a:xfrm>
            <a:off x="8052360" y="3593925"/>
            <a:ext cx="3639577" cy="2816601"/>
          </a:xfrm>
          <a:prstGeom prst="rect">
            <a:avLst/>
          </a:prstGeom>
        </p:spPr>
      </p:pic>
      <p:pic>
        <p:nvPicPr>
          <p:cNvPr id="5" name="Bildobjekt 4">
            <a:extLst>
              <a:ext uri="{FF2B5EF4-FFF2-40B4-BE49-F238E27FC236}">
                <a16:creationId xmlns:a16="http://schemas.microsoft.com/office/drawing/2014/main" id="{83F113F6-14A9-43F3-954D-1E48A204511B}"/>
              </a:ext>
            </a:extLst>
          </p:cNvPr>
          <p:cNvPicPr>
            <a:picLocks noChangeAspect="1"/>
          </p:cNvPicPr>
          <p:nvPr/>
        </p:nvPicPr>
        <p:blipFill>
          <a:blip r:embed="rId5"/>
          <a:stretch>
            <a:fillRect/>
          </a:stretch>
        </p:blipFill>
        <p:spPr>
          <a:xfrm>
            <a:off x="8052360" y="447474"/>
            <a:ext cx="3639577" cy="3119637"/>
          </a:xfrm>
          <a:prstGeom prst="rect">
            <a:avLst/>
          </a:prstGeom>
        </p:spPr>
      </p:pic>
    </p:spTree>
    <p:extLst>
      <p:ext uri="{BB962C8B-B14F-4D97-AF65-F5344CB8AC3E}">
        <p14:creationId xmlns:p14="http://schemas.microsoft.com/office/powerpoint/2010/main" val="4415610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AE1D4D-CE8A-4680-B2B7-A6DD89D68A7A}"/>
              </a:ext>
            </a:extLst>
          </p:cNvPr>
          <p:cNvSpPr>
            <a:spLocks noGrp="1"/>
          </p:cNvSpPr>
          <p:nvPr>
            <p:ph type="title"/>
          </p:nvPr>
        </p:nvSpPr>
        <p:spPr/>
        <p:txBody>
          <a:bodyPr>
            <a:normAutofit/>
          </a:bodyPr>
          <a:lstStyle/>
          <a:p>
            <a:r>
              <a:rPr lang="sv-FI" cap="all" dirty="0"/>
              <a:t>WESTENERGY</a:t>
            </a:r>
            <a:endParaRPr lang="sv-FI" dirty="0"/>
          </a:p>
        </p:txBody>
      </p:sp>
      <p:sp>
        <p:nvSpPr>
          <p:cNvPr id="3" name="Platshållare för innehåll 2">
            <a:extLst>
              <a:ext uri="{FF2B5EF4-FFF2-40B4-BE49-F238E27FC236}">
                <a16:creationId xmlns:a16="http://schemas.microsoft.com/office/drawing/2014/main" id="{A5D79927-2F3A-461C-9477-B9EF3508EE69}"/>
              </a:ext>
            </a:extLst>
          </p:cNvPr>
          <p:cNvSpPr>
            <a:spLocks noGrp="1"/>
          </p:cNvSpPr>
          <p:nvPr>
            <p:ph idx="1"/>
          </p:nvPr>
        </p:nvSpPr>
        <p:spPr>
          <a:xfrm>
            <a:off x="1066800" y="1795243"/>
            <a:ext cx="10058400" cy="4546833"/>
          </a:xfrm>
        </p:spPr>
        <p:txBody>
          <a:bodyPr>
            <a:normAutofit lnSpcReduction="10000"/>
          </a:bodyPr>
          <a:lstStyle/>
          <a:p>
            <a:r>
              <a:rPr lang="fi-FI" dirty="0"/>
              <a:t>Tekoälyllä roskat paremmin kiertoon</a:t>
            </a:r>
          </a:p>
          <a:p>
            <a:r>
              <a:rPr lang="fi-FI" dirty="0"/>
              <a:t>Uutta teknologiaa hyödynnetään ensimmäisenä </a:t>
            </a:r>
            <a:r>
              <a:rPr lang="fi-FI" dirty="0" err="1"/>
              <a:t>Westenergyn</a:t>
            </a:r>
            <a:r>
              <a:rPr lang="fi-FI" dirty="0"/>
              <a:t> jäte-energialaitoksessa Mustasaaressa Ekoälyä - hankkeessa.</a:t>
            </a:r>
          </a:p>
          <a:p>
            <a:endParaRPr lang="fi-FI" dirty="0"/>
          </a:p>
          <a:p>
            <a:endParaRPr lang="sv-FI" dirty="0">
              <a:hlinkClick r:id="rId2"/>
            </a:endParaRPr>
          </a:p>
          <a:p>
            <a:endParaRPr lang="sv-FI" dirty="0">
              <a:hlinkClick r:id="rId2"/>
            </a:endParaRPr>
          </a:p>
          <a:p>
            <a:endParaRPr lang="sv-FI" dirty="0">
              <a:hlinkClick r:id="rId2"/>
            </a:endParaRPr>
          </a:p>
          <a:p>
            <a:endParaRPr lang="sv-FI" dirty="0">
              <a:hlinkClick r:id="rId2"/>
            </a:endParaRPr>
          </a:p>
          <a:p>
            <a:endParaRPr lang="sv-FI" dirty="0">
              <a:hlinkClick r:id="rId2"/>
            </a:endParaRPr>
          </a:p>
          <a:p>
            <a:r>
              <a:rPr lang="fi-FI" dirty="0"/>
              <a:t>Ekoälyä-nimisen hankkeen takana ovat Haaga-Helia ammattikorkeakoulu sekä teknisestä toteutuksesta vastaava Turun yliopisto. Mustasaaressa toimiva </a:t>
            </a:r>
            <a:r>
              <a:rPr lang="fi-FI" dirty="0" err="1"/>
              <a:t>Westenergy</a:t>
            </a:r>
            <a:r>
              <a:rPr lang="fi-FI" dirty="0"/>
              <a:t> tarjoaa pilotille teolliset puitteet.</a:t>
            </a:r>
            <a:endParaRPr lang="sv-FI" dirty="0">
              <a:hlinkClick r:id="rId2"/>
            </a:endParaRPr>
          </a:p>
          <a:p>
            <a:r>
              <a:rPr lang="sv-FI" dirty="0">
                <a:hlinkClick r:id="rId2"/>
              </a:rPr>
              <a:t>https://westenergy.fi/tekoalylla-roskat-paremmin-kiertoon/</a:t>
            </a:r>
            <a:endParaRPr lang="sv-FI" dirty="0"/>
          </a:p>
        </p:txBody>
      </p:sp>
      <p:pic>
        <p:nvPicPr>
          <p:cNvPr id="4" name="Bildobjekt 3">
            <a:extLst>
              <a:ext uri="{FF2B5EF4-FFF2-40B4-BE49-F238E27FC236}">
                <a16:creationId xmlns:a16="http://schemas.microsoft.com/office/drawing/2014/main" id="{2D6A5BF8-847B-4A30-A6E1-277AED152573}"/>
              </a:ext>
            </a:extLst>
          </p:cNvPr>
          <p:cNvPicPr>
            <a:picLocks noChangeAspect="1"/>
          </p:cNvPicPr>
          <p:nvPr/>
        </p:nvPicPr>
        <p:blipFill>
          <a:blip r:embed="rId3"/>
          <a:stretch>
            <a:fillRect/>
          </a:stretch>
        </p:blipFill>
        <p:spPr>
          <a:xfrm>
            <a:off x="1349623" y="2735941"/>
            <a:ext cx="7240704" cy="2107866"/>
          </a:xfrm>
          <a:prstGeom prst="rect">
            <a:avLst/>
          </a:prstGeom>
        </p:spPr>
      </p:pic>
    </p:spTree>
    <p:extLst>
      <p:ext uri="{BB962C8B-B14F-4D97-AF65-F5344CB8AC3E}">
        <p14:creationId xmlns:p14="http://schemas.microsoft.com/office/powerpoint/2010/main" val="13212119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8E21DE-869D-4F08-9A53-74E8C329649C}"/>
              </a:ext>
            </a:extLst>
          </p:cNvPr>
          <p:cNvSpPr>
            <a:spLocks noGrp="1"/>
          </p:cNvSpPr>
          <p:nvPr>
            <p:ph type="title"/>
          </p:nvPr>
        </p:nvSpPr>
        <p:spPr/>
        <p:txBody>
          <a:bodyPr/>
          <a:lstStyle/>
          <a:p>
            <a:r>
              <a:rPr lang="sv-FI" dirty="0" err="1"/>
              <a:t>Lisää</a:t>
            </a:r>
            <a:r>
              <a:rPr lang="sv-FI" dirty="0"/>
              <a:t> </a:t>
            </a:r>
            <a:r>
              <a:rPr lang="sv-FI" dirty="0" err="1"/>
              <a:t>yritysesimerkkejä</a:t>
            </a:r>
            <a:r>
              <a:rPr lang="sv-FI" dirty="0"/>
              <a:t>:</a:t>
            </a:r>
          </a:p>
        </p:txBody>
      </p:sp>
      <p:sp>
        <p:nvSpPr>
          <p:cNvPr id="3" name="Platshållare för innehåll 2">
            <a:extLst>
              <a:ext uri="{FF2B5EF4-FFF2-40B4-BE49-F238E27FC236}">
                <a16:creationId xmlns:a16="http://schemas.microsoft.com/office/drawing/2014/main" id="{B3D74012-7AB2-47FB-8EC6-C6CAFB186530}"/>
              </a:ext>
            </a:extLst>
          </p:cNvPr>
          <p:cNvSpPr>
            <a:spLocks noGrp="1"/>
          </p:cNvSpPr>
          <p:nvPr>
            <p:ph idx="1"/>
          </p:nvPr>
        </p:nvSpPr>
        <p:spPr/>
        <p:txBody>
          <a:bodyPr/>
          <a:lstStyle/>
          <a:p>
            <a:r>
              <a:rPr lang="fi-FI" b="1" dirty="0"/>
              <a:t>Muutama RRF-hanke esimerkki:</a:t>
            </a:r>
          </a:p>
          <a:p>
            <a:r>
              <a:rPr lang="fi-FI" dirty="0"/>
              <a:t>Vantaan Energian ilmastolupaus: Fossiiliton energiantuotanto 2026</a:t>
            </a:r>
          </a:p>
          <a:p>
            <a:r>
              <a:rPr lang="fi-FI" dirty="0"/>
              <a:t>Lähde: </a:t>
            </a:r>
            <a:r>
              <a:rPr lang="fi-FI" dirty="0">
                <a:hlinkClick r:id="rId2"/>
              </a:rPr>
              <a:t>https://www.vantaanenergia.fi/fossiiliton-2026/vantaan-energian-ilmastolupaus-fossiiliton-energiantuotanto-2026/</a:t>
            </a:r>
            <a:endParaRPr lang="fi-FI" dirty="0"/>
          </a:p>
          <a:p>
            <a:endParaRPr lang="fi-FI" dirty="0"/>
          </a:p>
          <a:p>
            <a:r>
              <a:rPr lang="en-US" dirty="0"/>
              <a:t>St1 is planning a synthetic methanol pilot plant in Lappeenranta, Finland</a:t>
            </a:r>
          </a:p>
          <a:p>
            <a:r>
              <a:rPr lang="en-US" dirty="0" err="1"/>
              <a:t>Lähde</a:t>
            </a:r>
            <a:r>
              <a:rPr lang="en-US" dirty="0"/>
              <a:t>: </a:t>
            </a:r>
            <a:r>
              <a:rPr lang="en-US" b="1" dirty="0">
                <a:hlinkClick r:id="rId3"/>
              </a:rPr>
              <a:t>https://www.st1.com/st1-is-planning-a-synthetic-methanol-pilot-plant-in-lappeenranta-finland</a:t>
            </a:r>
            <a:endParaRPr lang="en-US" b="1" dirty="0"/>
          </a:p>
          <a:p>
            <a:endParaRPr lang="fi-FI" dirty="0"/>
          </a:p>
        </p:txBody>
      </p:sp>
    </p:spTree>
    <p:extLst>
      <p:ext uri="{BB962C8B-B14F-4D97-AF65-F5344CB8AC3E}">
        <p14:creationId xmlns:p14="http://schemas.microsoft.com/office/powerpoint/2010/main" val="36374911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A4EAB7-6438-4050-BFF1-AF51A4528625}"/>
              </a:ext>
            </a:extLst>
          </p:cNvPr>
          <p:cNvSpPr>
            <a:spLocks noGrp="1"/>
          </p:cNvSpPr>
          <p:nvPr>
            <p:ph type="title"/>
          </p:nvPr>
        </p:nvSpPr>
        <p:spPr/>
        <p:txBody>
          <a:bodyPr>
            <a:normAutofit/>
          </a:bodyPr>
          <a:lstStyle/>
          <a:p>
            <a:r>
              <a:rPr lang="fi-FI" dirty="0"/>
              <a:t>Monimuotoinen työelämä</a:t>
            </a:r>
            <a:endParaRPr lang="sv-FI" dirty="0"/>
          </a:p>
        </p:txBody>
      </p:sp>
      <p:sp>
        <p:nvSpPr>
          <p:cNvPr id="3" name="Platshållare för innehåll 2">
            <a:extLst>
              <a:ext uri="{FF2B5EF4-FFF2-40B4-BE49-F238E27FC236}">
                <a16:creationId xmlns:a16="http://schemas.microsoft.com/office/drawing/2014/main" id="{61659529-EAD8-471A-AEE1-0D639EB685E6}"/>
              </a:ext>
            </a:extLst>
          </p:cNvPr>
          <p:cNvSpPr>
            <a:spLocks noGrp="1"/>
          </p:cNvSpPr>
          <p:nvPr>
            <p:ph idx="1"/>
          </p:nvPr>
        </p:nvSpPr>
        <p:spPr/>
        <p:txBody>
          <a:bodyPr>
            <a:normAutofit lnSpcReduction="10000"/>
          </a:bodyPr>
          <a:lstStyle/>
          <a:p>
            <a:r>
              <a:rPr lang="fi-FI" dirty="0"/>
              <a:t>Henkilöstön monimuotoisuudella tai diversiteetillä tarkoitetaan työntekijöiden keskinäistä erilaisuutta muun muassa iän, sukupuolen, etnisten taustan, seksuaalisen suuntautumisen, perhetilanteen, vammaisuuden, kielen, uskonnon, vakaumuksen ja koulutustaustan osalta.</a:t>
            </a:r>
            <a:endParaRPr lang="sv-FI" dirty="0"/>
          </a:p>
          <a:p>
            <a:r>
              <a:rPr lang="fi-FI" dirty="0"/>
              <a:t>Moniosaa! Työpaikkaosaamisen kehittämisen malli monikulttuurisille työpaikoille –opas</a:t>
            </a:r>
          </a:p>
          <a:p>
            <a:r>
              <a:rPr lang="fi-FI" dirty="0"/>
              <a:t>Lähde: </a:t>
            </a:r>
            <a:r>
              <a:rPr lang="fi-FI" dirty="0">
                <a:hlinkClick r:id="rId2"/>
              </a:rPr>
              <a:t>https://www.ttl.fi/teemat/tyoelaman-muutos/monimuotoinen-tyoelama/moniosaa-tyopaikkaosaamisen-kehittamisen-malli-monikulttuurisille-tyopaikoille-opas</a:t>
            </a:r>
            <a:endParaRPr lang="fi-FI" dirty="0"/>
          </a:p>
          <a:p>
            <a:r>
              <a:rPr lang="sv-FI" dirty="0" err="1"/>
              <a:t>Oppaat</a:t>
            </a:r>
            <a:r>
              <a:rPr lang="sv-FI" dirty="0"/>
              <a:t>: </a:t>
            </a:r>
          </a:p>
          <a:p>
            <a:r>
              <a:rPr lang="sv-FI" dirty="0">
                <a:hlinkClick r:id="rId3"/>
              </a:rPr>
              <a:t>https://www.ttl.fi/sites/default/files/2021-10/Moniosaa_opas_SUOMI.pdf</a:t>
            </a:r>
            <a:endParaRPr lang="sv-FI" dirty="0"/>
          </a:p>
          <a:p>
            <a:r>
              <a:rPr lang="sv-FI" dirty="0">
                <a:hlinkClick r:id="rId4"/>
              </a:rPr>
              <a:t>https://www.ttl.fi/sites/default/files/2021-10/Moniosaa_opas_SVENSKA.pdf</a:t>
            </a:r>
            <a:endParaRPr lang="sv-FI" dirty="0"/>
          </a:p>
          <a:p>
            <a:r>
              <a:rPr lang="sv-FI" dirty="0">
                <a:hlinkClick r:id="rId5"/>
              </a:rPr>
              <a:t>https://www.ttl.fi/sites/default/files/2021-10/Moniosaa_Opas_ENGLANTI.pdf</a:t>
            </a:r>
            <a:endParaRPr lang="sv-FI" dirty="0"/>
          </a:p>
        </p:txBody>
      </p:sp>
    </p:spTree>
    <p:extLst>
      <p:ext uri="{BB962C8B-B14F-4D97-AF65-F5344CB8AC3E}">
        <p14:creationId xmlns:p14="http://schemas.microsoft.com/office/powerpoint/2010/main" val="3850565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D8683C-662B-4B8A-9361-4B8DE91B97B3}"/>
              </a:ext>
            </a:extLst>
          </p:cNvPr>
          <p:cNvSpPr>
            <a:spLocks noGrp="1"/>
          </p:cNvSpPr>
          <p:nvPr>
            <p:ph type="title"/>
          </p:nvPr>
        </p:nvSpPr>
        <p:spPr/>
        <p:txBody>
          <a:bodyPr/>
          <a:lstStyle/>
          <a:p>
            <a:r>
              <a:rPr lang="sv-FI" dirty="0" err="1"/>
              <a:t>Suomen</a:t>
            </a:r>
            <a:r>
              <a:rPr lang="sv-FI" dirty="0"/>
              <a:t> YK-</a:t>
            </a:r>
            <a:r>
              <a:rPr lang="sv-FI" dirty="0" err="1"/>
              <a:t>liitto</a:t>
            </a:r>
            <a:endParaRPr lang="sv-FI" dirty="0"/>
          </a:p>
        </p:txBody>
      </p:sp>
      <p:sp>
        <p:nvSpPr>
          <p:cNvPr id="3" name="Platshållare för innehåll 2">
            <a:extLst>
              <a:ext uri="{FF2B5EF4-FFF2-40B4-BE49-F238E27FC236}">
                <a16:creationId xmlns:a16="http://schemas.microsoft.com/office/drawing/2014/main" id="{7795C4D1-F9C8-45B9-9F7B-28D3E9FEB278}"/>
              </a:ext>
            </a:extLst>
          </p:cNvPr>
          <p:cNvSpPr>
            <a:spLocks noGrp="1"/>
          </p:cNvSpPr>
          <p:nvPr>
            <p:ph idx="1"/>
          </p:nvPr>
        </p:nvSpPr>
        <p:spPr/>
        <p:txBody>
          <a:bodyPr/>
          <a:lstStyle/>
          <a:p>
            <a:pPr marL="0" indent="0">
              <a:buNone/>
            </a:pPr>
            <a:r>
              <a:rPr lang="sv-FI" b="1" cap="all" dirty="0" err="1"/>
              <a:t>Lähde</a:t>
            </a:r>
            <a:r>
              <a:rPr lang="sv-FI" b="1" cap="all" dirty="0"/>
              <a:t>: ILMASTOSOPIMUS -AIKAJANA</a:t>
            </a:r>
            <a:endParaRPr lang="sv-FI" dirty="0">
              <a:hlinkClick r:id="rId2"/>
            </a:endParaRPr>
          </a:p>
          <a:p>
            <a:pPr marL="0" indent="0">
              <a:buNone/>
            </a:pPr>
            <a:r>
              <a:rPr lang="sv-FI" dirty="0">
                <a:hlinkClick r:id="rId2"/>
              </a:rPr>
              <a:t>https://www.ykliitto.fi/yk-teemat/kestava-kehitys/ilmastosopimus-aikajana</a:t>
            </a:r>
            <a:endParaRPr lang="sv-FI" dirty="0"/>
          </a:p>
        </p:txBody>
      </p:sp>
      <p:pic>
        <p:nvPicPr>
          <p:cNvPr id="7" name="Bildobjekt 6">
            <a:extLst>
              <a:ext uri="{FF2B5EF4-FFF2-40B4-BE49-F238E27FC236}">
                <a16:creationId xmlns:a16="http://schemas.microsoft.com/office/drawing/2014/main" id="{F0B57211-0B42-4995-8B95-9BDBCF0DF877}"/>
              </a:ext>
            </a:extLst>
          </p:cNvPr>
          <p:cNvPicPr>
            <a:picLocks noChangeAspect="1"/>
          </p:cNvPicPr>
          <p:nvPr/>
        </p:nvPicPr>
        <p:blipFill>
          <a:blip r:embed="rId3"/>
          <a:stretch>
            <a:fillRect/>
          </a:stretch>
        </p:blipFill>
        <p:spPr>
          <a:xfrm>
            <a:off x="1066800" y="3085536"/>
            <a:ext cx="4450142" cy="2329993"/>
          </a:xfrm>
          <a:prstGeom prst="rect">
            <a:avLst/>
          </a:prstGeom>
        </p:spPr>
      </p:pic>
      <p:pic>
        <p:nvPicPr>
          <p:cNvPr id="8" name="Bildobjekt 7">
            <a:extLst>
              <a:ext uri="{FF2B5EF4-FFF2-40B4-BE49-F238E27FC236}">
                <a16:creationId xmlns:a16="http://schemas.microsoft.com/office/drawing/2014/main" id="{2E019EDB-F39E-426E-9DAE-9FC7E2A65508}"/>
              </a:ext>
            </a:extLst>
          </p:cNvPr>
          <p:cNvPicPr>
            <a:picLocks noChangeAspect="1"/>
          </p:cNvPicPr>
          <p:nvPr/>
        </p:nvPicPr>
        <p:blipFill>
          <a:blip r:embed="rId4"/>
          <a:stretch>
            <a:fillRect/>
          </a:stretch>
        </p:blipFill>
        <p:spPr>
          <a:xfrm>
            <a:off x="6536116" y="2965743"/>
            <a:ext cx="4126291" cy="3249663"/>
          </a:xfrm>
          <a:prstGeom prst="rect">
            <a:avLst/>
          </a:prstGeom>
        </p:spPr>
      </p:pic>
    </p:spTree>
    <p:extLst>
      <p:ext uri="{BB962C8B-B14F-4D97-AF65-F5344CB8AC3E}">
        <p14:creationId xmlns:p14="http://schemas.microsoft.com/office/powerpoint/2010/main" val="11776710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36A9C4273D2FA488A906F830767D180" ma:contentTypeVersion="18" ma:contentTypeDescription="Skapa ett nytt dokument." ma:contentTypeScope="" ma:versionID="dfe7b57a4fedd2285366e9bafe6f859b">
  <xsd:schema xmlns:xsd="http://www.w3.org/2001/XMLSchema" xmlns:xs="http://www.w3.org/2001/XMLSchema" xmlns:p="http://schemas.microsoft.com/office/2006/metadata/properties" xmlns:ns3="d2964771-0780-414a-a631-4b9e79e68691" xmlns:ns4="37b97862-1a42-4593-8a07-bf2e129d98f1" targetNamespace="http://schemas.microsoft.com/office/2006/metadata/properties" ma:root="true" ma:fieldsID="e856b706a6f13609cf0f54a4144b99d5" ns3:_="" ns4:_="">
    <xsd:import namespace="d2964771-0780-414a-a631-4b9e79e68691"/>
    <xsd:import namespace="37b97862-1a42-4593-8a07-bf2e129d98f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element ref="ns3:_activity" minOccurs="0"/>
                <xsd:element ref="ns3:MediaServiceSearchProperties"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64771-0780-414a-a631-4b9e79e686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b97862-1a42-4593-8a07-bf2e129d98f1"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SharingHintHash" ma:index="20"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2964771-0780-414a-a631-4b9e79e6869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6FA8AE-C75A-4A13-A59F-81105C5C3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964771-0780-414a-a631-4b9e79e68691"/>
    <ds:schemaRef ds:uri="37b97862-1a42-4593-8a07-bf2e129d98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3536B9-1481-4172-9CC0-3ED9A9B20A1B}">
  <ds:schemaRefs>
    <ds:schemaRef ds:uri="37b97862-1a42-4593-8a07-bf2e129d98f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2964771-0780-414a-a631-4b9e79e68691"/>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86DD0BA-7B5D-4F43-BD85-6672FEC955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Savon</Template>
  <TotalTime>0</TotalTime>
  <Words>7180</Words>
  <Application>Microsoft Office PowerPoint</Application>
  <PresentationFormat>Bredbild</PresentationFormat>
  <Paragraphs>620</Paragraphs>
  <Slides>86</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86</vt:i4>
      </vt:variant>
    </vt:vector>
  </HeadingPairs>
  <TitlesOfParts>
    <vt:vector size="91" baseType="lpstr">
      <vt:lpstr>Arial</vt:lpstr>
      <vt:lpstr>Arial</vt:lpstr>
      <vt:lpstr>Century Gothic</vt:lpstr>
      <vt:lpstr>verdana</vt:lpstr>
      <vt:lpstr>Savon</vt:lpstr>
      <vt:lpstr>Tukipaketti opettajalle</vt:lpstr>
      <vt:lpstr>Miksi tukipaketti on tehty?</vt:lpstr>
      <vt:lpstr>Sisältö/ Innehåll</vt:lpstr>
      <vt:lpstr>Sisältö/ Innehåll</vt:lpstr>
      <vt:lpstr>Sisältö/ Innehåll</vt:lpstr>
      <vt:lpstr>Sisältö/ Innehåll</vt:lpstr>
      <vt:lpstr>Sisältö/ Innehåll</vt:lpstr>
      <vt:lpstr>Suomen YK-liitto</vt:lpstr>
      <vt:lpstr>Suomen YK-liitto</vt:lpstr>
      <vt:lpstr>Suomen YK-liitto</vt:lpstr>
      <vt:lpstr>Suomen YK-liitto</vt:lpstr>
      <vt:lpstr>Suomen YK-liitto</vt:lpstr>
      <vt:lpstr>Finlands FN-förbund</vt:lpstr>
      <vt:lpstr>Finlands FN-förbund</vt:lpstr>
      <vt:lpstr>PowerPoint-presentation</vt:lpstr>
      <vt:lpstr>Agenda2030 -kortit</vt:lpstr>
      <vt:lpstr>Ammatillisen koulutuksen valtakunnallisen kestävyystiekartan toimenpidepolku</vt:lpstr>
      <vt:lpstr>VASKI-hanke</vt:lpstr>
      <vt:lpstr>Kestävyystiekartta (fi + swe)</vt:lpstr>
      <vt:lpstr>Uusi ilmastolaki 9.6.2022</vt:lpstr>
      <vt:lpstr>Klimatlag 423/2022</vt:lpstr>
      <vt:lpstr>EU, Green deal</vt:lpstr>
      <vt:lpstr>EU, Green deal</vt:lpstr>
      <vt:lpstr>EU, Green deal</vt:lpstr>
      <vt:lpstr>EU, Green deal</vt:lpstr>
      <vt:lpstr>EU vill bli världens första klimatneutrala region</vt:lpstr>
      <vt:lpstr>Tervetuloa Pohjoismaisen yhteistyön sivustoon</vt:lpstr>
      <vt:lpstr>Välkommen till det nordiska samarbetet</vt:lpstr>
      <vt:lpstr>Green Comp</vt:lpstr>
      <vt:lpstr>Green Comp</vt:lpstr>
      <vt:lpstr>Ympäristöministeriö </vt:lpstr>
      <vt:lpstr>Ympäristöministeriö </vt:lpstr>
      <vt:lpstr>Miljöministeriet</vt:lpstr>
      <vt:lpstr>Miljöministeriet</vt:lpstr>
      <vt:lpstr>WWF</vt:lpstr>
      <vt:lpstr>Aluehallintavirasto/henkilöasiakas</vt:lpstr>
      <vt:lpstr>Regionförvaltningsverket/privatperson</vt:lpstr>
      <vt:lpstr>ELY-keskus</vt:lpstr>
      <vt:lpstr>PowerPoint-presentation</vt:lpstr>
      <vt:lpstr>NTM-centralen</vt:lpstr>
      <vt:lpstr>PowerPoint-presentation</vt:lpstr>
      <vt:lpstr>Suomen ympäristöopisto, SYKLI</vt:lpstr>
      <vt:lpstr>Sitra</vt:lpstr>
      <vt:lpstr>Sitra</vt:lpstr>
      <vt:lpstr>Ekoenergy</vt:lpstr>
      <vt:lpstr>Motiva</vt:lpstr>
      <vt:lpstr>Monien yritysten tavoitteina tällä hetkellä on</vt:lpstr>
      <vt:lpstr>Ecovadis</vt:lpstr>
      <vt:lpstr>EPD-todistus</vt:lpstr>
      <vt:lpstr>EPD-todistus</vt:lpstr>
      <vt:lpstr>EPD-todistus</vt:lpstr>
      <vt:lpstr>Miljövarudeklaration EPD för byggprodukter</vt:lpstr>
      <vt:lpstr>Miljövarudeklaration EPD för byggprodukter</vt:lpstr>
      <vt:lpstr>Miljövarudeklaration EPD för byggprodukter</vt:lpstr>
      <vt:lpstr>Tieto käyttöön</vt:lpstr>
      <vt:lpstr>L A P I N G R E E N D E A L  - T I E K A R T T A</vt:lpstr>
      <vt:lpstr>Rinki</vt:lpstr>
      <vt:lpstr>Martat</vt:lpstr>
      <vt:lpstr>Marthaförbund</vt:lpstr>
      <vt:lpstr>Teknisen kaupan liitto</vt:lpstr>
      <vt:lpstr>Teknisen kaupan liitto</vt:lpstr>
      <vt:lpstr>Laskureita </vt:lpstr>
      <vt:lpstr>Mål och metoder</vt:lpstr>
      <vt:lpstr>Testejä!</vt:lpstr>
      <vt:lpstr>Lisää yritysesimerkkejä:</vt:lpstr>
      <vt:lpstr>Lisää yritysesimerkkejä:</vt:lpstr>
      <vt:lpstr>Lisää yritysesimerkkejä:</vt:lpstr>
      <vt:lpstr>Posti</vt:lpstr>
      <vt:lpstr>Alko</vt:lpstr>
      <vt:lpstr>Alko</vt:lpstr>
      <vt:lpstr>Alko</vt:lpstr>
      <vt:lpstr>Alko</vt:lpstr>
      <vt:lpstr>Paulig </vt:lpstr>
      <vt:lpstr>Paulig </vt:lpstr>
      <vt:lpstr>Paulig, on aika laskea hävikkiä</vt:lpstr>
      <vt:lpstr>Paulig, on aika laskea hävikkiä</vt:lpstr>
      <vt:lpstr>Fazer, Suomi</vt:lpstr>
      <vt:lpstr>Fazer, Suomi</vt:lpstr>
      <vt:lpstr>Fazer i Sverige</vt:lpstr>
      <vt:lpstr>ABB</vt:lpstr>
      <vt:lpstr>WESTENERGY</vt:lpstr>
      <vt:lpstr>WESTENERGY</vt:lpstr>
      <vt:lpstr>WESTENERGY</vt:lpstr>
      <vt:lpstr>WESTENERGY</vt:lpstr>
      <vt:lpstr>Lisää yritysesimerkkejä:</vt:lpstr>
      <vt:lpstr>Monimuotoinen työelämä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Tukipaketti opettajalle</dc:title>
  <dc:creator>Ingels Sanna</dc:creator>
  <cp:lastModifiedBy>Ingels Sanna</cp:lastModifiedBy>
  <cp:revision>55</cp:revision>
  <cp:lastPrinted>2024-05-28T12:09:18Z</cp:lastPrinted>
  <dcterms:created xsi:type="dcterms:W3CDTF">2024-03-08T11:36:04Z</dcterms:created>
  <dcterms:modified xsi:type="dcterms:W3CDTF">2024-05-28T12:18:13Z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0x010100436A9C4273D2FA488A906F830767D180</vt:lpwstr>
  </property>
</Properties>
</file>