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63" r:id="rId7"/>
    <p:sldId id="258" r:id="rId8"/>
    <p:sldId id="261" r:id="rId9"/>
    <p:sldId id="262" r:id="rId10"/>
    <p:sldId id="268" r:id="rId11"/>
    <p:sldId id="275" r:id="rId12"/>
    <p:sldId id="272" r:id="rId13"/>
    <p:sldId id="273" r:id="rId14"/>
    <p:sldId id="269" r:id="rId15"/>
    <p:sldId id="274" r:id="rId16"/>
    <p:sldId id="264" r:id="rId17"/>
    <p:sldId id="270" r:id="rId18"/>
    <p:sldId id="265" r:id="rId19"/>
    <p:sldId id="271" r:id="rId20"/>
    <p:sldId id="276" r:id="rId21"/>
    <p:sldId id="260" r:id="rId22"/>
    <p:sldId id="279" r:id="rId23"/>
    <p:sldId id="280" r:id="rId24"/>
    <p:sldId id="284" r:id="rId25"/>
    <p:sldId id="283" r:id="rId26"/>
    <p:sldId id="282" r:id="rId27"/>
    <p:sldId id="267" r:id="rId28"/>
    <p:sldId id="266" r:id="rId29"/>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9EEFD-5AF5-BD50-F64B-3B6B48D0933B}" v="29" dt="2023-01-04T12:20:14.740"/>
    <p1510:client id="{71254FBA-A714-B567-AEDE-11430D9E65C0}" v="11" dt="2023-01-04T13:18:16.824"/>
    <p1510:client id="{E9CC526B-EBED-869B-3E49-B045C1DD9280}" v="101" dt="2023-01-04T11:49:51.1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8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01CFA5-8EE3-4CDB-9153-11F27B659961}"/>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0FE786F8-1EAA-4AF7-B294-1FE2B965BC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00C657DE-3355-4BC2-A5F3-35EDC295061B}"/>
              </a:ext>
            </a:extLst>
          </p:cNvPr>
          <p:cNvSpPr>
            <a:spLocks noGrp="1"/>
          </p:cNvSpPr>
          <p:nvPr>
            <p:ph type="dt" sz="half" idx="10"/>
          </p:nvPr>
        </p:nvSpPr>
        <p:spPr/>
        <p:txBody>
          <a:bodyPr/>
          <a:lstStyle/>
          <a:p>
            <a:fld id="{C94B3FE5-0CCB-445B-8AF9-56250F7A00E1}" type="datetimeFigureOut">
              <a:rPr lang="fi-FI" smtClean="0"/>
              <a:t>12.1.2023</a:t>
            </a:fld>
            <a:endParaRPr lang="fi-FI"/>
          </a:p>
        </p:txBody>
      </p:sp>
      <p:sp>
        <p:nvSpPr>
          <p:cNvPr id="5" name="Alatunnisteen paikkamerkki 4">
            <a:extLst>
              <a:ext uri="{FF2B5EF4-FFF2-40B4-BE49-F238E27FC236}">
                <a16:creationId xmlns:a16="http://schemas.microsoft.com/office/drawing/2014/main" id="{2B919FB8-51DC-46A7-AFB1-A613409EF43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7F3605D2-AEDE-4BBF-B050-0D78EE29F194}"/>
              </a:ext>
            </a:extLst>
          </p:cNvPr>
          <p:cNvSpPr>
            <a:spLocks noGrp="1"/>
          </p:cNvSpPr>
          <p:nvPr>
            <p:ph type="sldNum" sz="quarter" idx="12"/>
          </p:nvPr>
        </p:nvSpPr>
        <p:spPr/>
        <p:txBody>
          <a:bodyPr/>
          <a:lstStyle/>
          <a:p>
            <a:fld id="{96CD68C8-6C53-412B-AFB5-10849D0DC908}" type="slidenum">
              <a:rPr lang="fi-FI" smtClean="0"/>
              <a:t>‹#›</a:t>
            </a:fld>
            <a:endParaRPr lang="fi-FI"/>
          </a:p>
        </p:txBody>
      </p:sp>
    </p:spTree>
    <p:extLst>
      <p:ext uri="{BB962C8B-B14F-4D97-AF65-F5344CB8AC3E}">
        <p14:creationId xmlns:p14="http://schemas.microsoft.com/office/powerpoint/2010/main" val="3539375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E248F0E-5B0C-4D57-947F-DFA94B0D8E1C}"/>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C7BEAC2A-0F75-439E-9C50-5C13705035D0}"/>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AF289960-DF8F-4387-8CEF-C81F13C1925A}"/>
              </a:ext>
            </a:extLst>
          </p:cNvPr>
          <p:cNvSpPr>
            <a:spLocks noGrp="1"/>
          </p:cNvSpPr>
          <p:nvPr>
            <p:ph type="dt" sz="half" idx="10"/>
          </p:nvPr>
        </p:nvSpPr>
        <p:spPr/>
        <p:txBody>
          <a:bodyPr/>
          <a:lstStyle/>
          <a:p>
            <a:fld id="{C94B3FE5-0CCB-445B-8AF9-56250F7A00E1}" type="datetimeFigureOut">
              <a:rPr lang="fi-FI" smtClean="0"/>
              <a:t>12.1.2023</a:t>
            </a:fld>
            <a:endParaRPr lang="fi-FI"/>
          </a:p>
        </p:txBody>
      </p:sp>
      <p:sp>
        <p:nvSpPr>
          <p:cNvPr id="5" name="Alatunnisteen paikkamerkki 4">
            <a:extLst>
              <a:ext uri="{FF2B5EF4-FFF2-40B4-BE49-F238E27FC236}">
                <a16:creationId xmlns:a16="http://schemas.microsoft.com/office/drawing/2014/main" id="{4D7C0866-3686-473B-87F0-B1AD86E509B3}"/>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8BC195E9-D362-4F68-9018-67DFB8054F53}"/>
              </a:ext>
            </a:extLst>
          </p:cNvPr>
          <p:cNvSpPr>
            <a:spLocks noGrp="1"/>
          </p:cNvSpPr>
          <p:nvPr>
            <p:ph type="sldNum" sz="quarter" idx="12"/>
          </p:nvPr>
        </p:nvSpPr>
        <p:spPr/>
        <p:txBody>
          <a:bodyPr/>
          <a:lstStyle/>
          <a:p>
            <a:fld id="{96CD68C8-6C53-412B-AFB5-10849D0DC908}" type="slidenum">
              <a:rPr lang="fi-FI" smtClean="0"/>
              <a:t>‹#›</a:t>
            </a:fld>
            <a:endParaRPr lang="fi-FI"/>
          </a:p>
        </p:txBody>
      </p:sp>
    </p:spTree>
    <p:extLst>
      <p:ext uri="{BB962C8B-B14F-4D97-AF65-F5344CB8AC3E}">
        <p14:creationId xmlns:p14="http://schemas.microsoft.com/office/powerpoint/2010/main" val="1390691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1552CECE-F1E0-499A-A9A0-7AC85120F820}"/>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86BF4116-6C47-4E27-899E-62B6C87B90A1}"/>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7E5AB0F7-3C5B-4673-AFC0-35613E7F2FB4}"/>
              </a:ext>
            </a:extLst>
          </p:cNvPr>
          <p:cNvSpPr>
            <a:spLocks noGrp="1"/>
          </p:cNvSpPr>
          <p:nvPr>
            <p:ph type="dt" sz="half" idx="10"/>
          </p:nvPr>
        </p:nvSpPr>
        <p:spPr/>
        <p:txBody>
          <a:bodyPr/>
          <a:lstStyle/>
          <a:p>
            <a:fld id="{C94B3FE5-0CCB-445B-8AF9-56250F7A00E1}" type="datetimeFigureOut">
              <a:rPr lang="fi-FI" smtClean="0"/>
              <a:t>12.1.2023</a:t>
            </a:fld>
            <a:endParaRPr lang="fi-FI"/>
          </a:p>
        </p:txBody>
      </p:sp>
      <p:sp>
        <p:nvSpPr>
          <p:cNvPr id="5" name="Alatunnisteen paikkamerkki 4">
            <a:extLst>
              <a:ext uri="{FF2B5EF4-FFF2-40B4-BE49-F238E27FC236}">
                <a16:creationId xmlns:a16="http://schemas.microsoft.com/office/drawing/2014/main" id="{B58C43C9-B123-4024-9EFD-F5CE74F46CA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96E16E62-F68F-4D12-87E8-027055CCF8C5}"/>
              </a:ext>
            </a:extLst>
          </p:cNvPr>
          <p:cNvSpPr>
            <a:spLocks noGrp="1"/>
          </p:cNvSpPr>
          <p:nvPr>
            <p:ph type="sldNum" sz="quarter" idx="12"/>
          </p:nvPr>
        </p:nvSpPr>
        <p:spPr/>
        <p:txBody>
          <a:bodyPr/>
          <a:lstStyle/>
          <a:p>
            <a:fld id="{96CD68C8-6C53-412B-AFB5-10849D0DC908}" type="slidenum">
              <a:rPr lang="fi-FI" smtClean="0"/>
              <a:t>‹#›</a:t>
            </a:fld>
            <a:endParaRPr lang="fi-FI"/>
          </a:p>
        </p:txBody>
      </p:sp>
    </p:spTree>
    <p:extLst>
      <p:ext uri="{BB962C8B-B14F-4D97-AF65-F5344CB8AC3E}">
        <p14:creationId xmlns:p14="http://schemas.microsoft.com/office/powerpoint/2010/main" val="4027774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D984A08-427F-411F-B19A-24A7561B5786}"/>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EE5BB720-8E70-41FA-802C-0FF1073E973B}"/>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399826BD-0A6F-44ED-989C-696ACF2EFE7B}"/>
              </a:ext>
            </a:extLst>
          </p:cNvPr>
          <p:cNvSpPr>
            <a:spLocks noGrp="1"/>
          </p:cNvSpPr>
          <p:nvPr>
            <p:ph type="dt" sz="half" idx="10"/>
          </p:nvPr>
        </p:nvSpPr>
        <p:spPr/>
        <p:txBody>
          <a:bodyPr/>
          <a:lstStyle/>
          <a:p>
            <a:fld id="{C94B3FE5-0CCB-445B-8AF9-56250F7A00E1}" type="datetimeFigureOut">
              <a:rPr lang="fi-FI" smtClean="0"/>
              <a:t>12.1.2023</a:t>
            </a:fld>
            <a:endParaRPr lang="fi-FI"/>
          </a:p>
        </p:txBody>
      </p:sp>
      <p:sp>
        <p:nvSpPr>
          <p:cNvPr id="5" name="Alatunnisteen paikkamerkki 4">
            <a:extLst>
              <a:ext uri="{FF2B5EF4-FFF2-40B4-BE49-F238E27FC236}">
                <a16:creationId xmlns:a16="http://schemas.microsoft.com/office/drawing/2014/main" id="{C8CF11EA-5824-4B0E-83E7-6EAF7793EE2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EAEEF66-9B10-411C-BE14-209EDF59055D}"/>
              </a:ext>
            </a:extLst>
          </p:cNvPr>
          <p:cNvSpPr>
            <a:spLocks noGrp="1"/>
          </p:cNvSpPr>
          <p:nvPr>
            <p:ph type="sldNum" sz="quarter" idx="12"/>
          </p:nvPr>
        </p:nvSpPr>
        <p:spPr/>
        <p:txBody>
          <a:bodyPr/>
          <a:lstStyle/>
          <a:p>
            <a:fld id="{96CD68C8-6C53-412B-AFB5-10849D0DC908}" type="slidenum">
              <a:rPr lang="fi-FI" smtClean="0"/>
              <a:t>‹#›</a:t>
            </a:fld>
            <a:endParaRPr lang="fi-FI"/>
          </a:p>
        </p:txBody>
      </p:sp>
    </p:spTree>
    <p:extLst>
      <p:ext uri="{BB962C8B-B14F-4D97-AF65-F5344CB8AC3E}">
        <p14:creationId xmlns:p14="http://schemas.microsoft.com/office/powerpoint/2010/main" val="2728751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01A9A1E-D9C5-44A0-A0E3-34920C049D94}"/>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F6E8C2D7-5DC7-4F38-B1DE-A98328D9EB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0498742F-3941-4C3A-8DA1-41C3C377BE87}"/>
              </a:ext>
            </a:extLst>
          </p:cNvPr>
          <p:cNvSpPr>
            <a:spLocks noGrp="1"/>
          </p:cNvSpPr>
          <p:nvPr>
            <p:ph type="dt" sz="half" idx="10"/>
          </p:nvPr>
        </p:nvSpPr>
        <p:spPr/>
        <p:txBody>
          <a:bodyPr/>
          <a:lstStyle/>
          <a:p>
            <a:fld id="{C94B3FE5-0CCB-445B-8AF9-56250F7A00E1}" type="datetimeFigureOut">
              <a:rPr lang="fi-FI" smtClean="0"/>
              <a:t>12.1.2023</a:t>
            </a:fld>
            <a:endParaRPr lang="fi-FI"/>
          </a:p>
        </p:txBody>
      </p:sp>
      <p:sp>
        <p:nvSpPr>
          <p:cNvPr id="5" name="Alatunnisteen paikkamerkki 4">
            <a:extLst>
              <a:ext uri="{FF2B5EF4-FFF2-40B4-BE49-F238E27FC236}">
                <a16:creationId xmlns:a16="http://schemas.microsoft.com/office/drawing/2014/main" id="{1EAC331B-692E-4855-989E-7FD9E3AEE9B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1847B3EF-4871-4148-844B-40DA86F006CC}"/>
              </a:ext>
            </a:extLst>
          </p:cNvPr>
          <p:cNvSpPr>
            <a:spLocks noGrp="1"/>
          </p:cNvSpPr>
          <p:nvPr>
            <p:ph type="sldNum" sz="quarter" idx="12"/>
          </p:nvPr>
        </p:nvSpPr>
        <p:spPr/>
        <p:txBody>
          <a:bodyPr/>
          <a:lstStyle/>
          <a:p>
            <a:fld id="{96CD68C8-6C53-412B-AFB5-10849D0DC908}" type="slidenum">
              <a:rPr lang="fi-FI" smtClean="0"/>
              <a:t>‹#›</a:t>
            </a:fld>
            <a:endParaRPr lang="fi-FI"/>
          </a:p>
        </p:txBody>
      </p:sp>
    </p:spTree>
    <p:extLst>
      <p:ext uri="{BB962C8B-B14F-4D97-AF65-F5344CB8AC3E}">
        <p14:creationId xmlns:p14="http://schemas.microsoft.com/office/powerpoint/2010/main" val="360550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108F7ED-4567-4111-AB5A-109B8FDE3C5F}"/>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367828DD-7D4B-4BEB-8A23-06B6EA3F13FF}"/>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D64C9EA4-8B32-46F9-B90B-C6E50BB8B104}"/>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08571B9B-1C4B-4DDD-8699-21D073DD9F7A}"/>
              </a:ext>
            </a:extLst>
          </p:cNvPr>
          <p:cNvSpPr>
            <a:spLocks noGrp="1"/>
          </p:cNvSpPr>
          <p:nvPr>
            <p:ph type="dt" sz="half" idx="10"/>
          </p:nvPr>
        </p:nvSpPr>
        <p:spPr/>
        <p:txBody>
          <a:bodyPr/>
          <a:lstStyle/>
          <a:p>
            <a:fld id="{C94B3FE5-0CCB-445B-8AF9-56250F7A00E1}" type="datetimeFigureOut">
              <a:rPr lang="fi-FI" smtClean="0"/>
              <a:t>12.1.2023</a:t>
            </a:fld>
            <a:endParaRPr lang="fi-FI"/>
          </a:p>
        </p:txBody>
      </p:sp>
      <p:sp>
        <p:nvSpPr>
          <p:cNvPr id="6" name="Alatunnisteen paikkamerkki 5">
            <a:extLst>
              <a:ext uri="{FF2B5EF4-FFF2-40B4-BE49-F238E27FC236}">
                <a16:creationId xmlns:a16="http://schemas.microsoft.com/office/drawing/2014/main" id="{7A6F418C-BE7B-4022-A68C-905F0A6FA0EB}"/>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E92F7FF1-41B2-4437-BB90-BB77314DBDED}"/>
              </a:ext>
            </a:extLst>
          </p:cNvPr>
          <p:cNvSpPr>
            <a:spLocks noGrp="1"/>
          </p:cNvSpPr>
          <p:nvPr>
            <p:ph type="sldNum" sz="quarter" idx="12"/>
          </p:nvPr>
        </p:nvSpPr>
        <p:spPr/>
        <p:txBody>
          <a:bodyPr/>
          <a:lstStyle/>
          <a:p>
            <a:fld id="{96CD68C8-6C53-412B-AFB5-10849D0DC908}" type="slidenum">
              <a:rPr lang="fi-FI" smtClean="0"/>
              <a:t>‹#›</a:t>
            </a:fld>
            <a:endParaRPr lang="fi-FI"/>
          </a:p>
        </p:txBody>
      </p:sp>
    </p:spTree>
    <p:extLst>
      <p:ext uri="{BB962C8B-B14F-4D97-AF65-F5344CB8AC3E}">
        <p14:creationId xmlns:p14="http://schemas.microsoft.com/office/powerpoint/2010/main" val="3677520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B1BC18E-099B-4FDB-A267-C5AC84CAD69F}"/>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4ED42524-4EF5-433B-85A7-E44B05C848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A236B2E9-1740-4842-802F-A51D38DB7A9D}"/>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7DAAA653-DF59-49A9-9FCC-AD61EB1AAE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5DBE9330-2395-47EF-9CD8-E441B7B034E9}"/>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5631CC0C-136C-4D27-A1CD-4811AEEEB7DA}"/>
              </a:ext>
            </a:extLst>
          </p:cNvPr>
          <p:cNvSpPr>
            <a:spLocks noGrp="1"/>
          </p:cNvSpPr>
          <p:nvPr>
            <p:ph type="dt" sz="half" idx="10"/>
          </p:nvPr>
        </p:nvSpPr>
        <p:spPr/>
        <p:txBody>
          <a:bodyPr/>
          <a:lstStyle/>
          <a:p>
            <a:fld id="{C94B3FE5-0CCB-445B-8AF9-56250F7A00E1}" type="datetimeFigureOut">
              <a:rPr lang="fi-FI" smtClean="0"/>
              <a:t>12.1.2023</a:t>
            </a:fld>
            <a:endParaRPr lang="fi-FI"/>
          </a:p>
        </p:txBody>
      </p:sp>
      <p:sp>
        <p:nvSpPr>
          <p:cNvPr id="8" name="Alatunnisteen paikkamerkki 7">
            <a:extLst>
              <a:ext uri="{FF2B5EF4-FFF2-40B4-BE49-F238E27FC236}">
                <a16:creationId xmlns:a16="http://schemas.microsoft.com/office/drawing/2014/main" id="{139B8E2D-C92D-48FA-A621-FB2D40935E80}"/>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6F0395-9E1A-40F0-ADC2-05B96681C89C}"/>
              </a:ext>
            </a:extLst>
          </p:cNvPr>
          <p:cNvSpPr>
            <a:spLocks noGrp="1"/>
          </p:cNvSpPr>
          <p:nvPr>
            <p:ph type="sldNum" sz="quarter" idx="12"/>
          </p:nvPr>
        </p:nvSpPr>
        <p:spPr/>
        <p:txBody>
          <a:bodyPr/>
          <a:lstStyle/>
          <a:p>
            <a:fld id="{96CD68C8-6C53-412B-AFB5-10849D0DC908}" type="slidenum">
              <a:rPr lang="fi-FI" smtClean="0"/>
              <a:t>‹#›</a:t>
            </a:fld>
            <a:endParaRPr lang="fi-FI"/>
          </a:p>
        </p:txBody>
      </p:sp>
    </p:spTree>
    <p:extLst>
      <p:ext uri="{BB962C8B-B14F-4D97-AF65-F5344CB8AC3E}">
        <p14:creationId xmlns:p14="http://schemas.microsoft.com/office/powerpoint/2010/main" val="2867735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25ECEC9-AB40-4544-8E68-DDC1C59F27A2}"/>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60CC230F-380A-49C5-8594-7BC5FF3AD87D}"/>
              </a:ext>
            </a:extLst>
          </p:cNvPr>
          <p:cNvSpPr>
            <a:spLocks noGrp="1"/>
          </p:cNvSpPr>
          <p:nvPr>
            <p:ph type="dt" sz="half" idx="10"/>
          </p:nvPr>
        </p:nvSpPr>
        <p:spPr/>
        <p:txBody>
          <a:bodyPr/>
          <a:lstStyle/>
          <a:p>
            <a:fld id="{C94B3FE5-0CCB-445B-8AF9-56250F7A00E1}" type="datetimeFigureOut">
              <a:rPr lang="fi-FI" smtClean="0"/>
              <a:t>12.1.2023</a:t>
            </a:fld>
            <a:endParaRPr lang="fi-FI"/>
          </a:p>
        </p:txBody>
      </p:sp>
      <p:sp>
        <p:nvSpPr>
          <p:cNvPr id="4" name="Alatunnisteen paikkamerkki 3">
            <a:extLst>
              <a:ext uri="{FF2B5EF4-FFF2-40B4-BE49-F238E27FC236}">
                <a16:creationId xmlns:a16="http://schemas.microsoft.com/office/drawing/2014/main" id="{E3A7F98B-EA65-4F8D-8301-75F156D911ED}"/>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B37D41A5-BEFE-40B5-86FE-86FBCD5F78A6}"/>
              </a:ext>
            </a:extLst>
          </p:cNvPr>
          <p:cNvSpPr>
            <a:spLocks noGrp="1"/>
          </p:cNvSpPr>
          <p:nvPr>
            <p:ph type="sldNum" sz="quarter" idx="12"/>
          </p:nvPr>
        </p:nvSpPr>
        <p:spPr/>
        <p:txBody>
          <a:bodyPr/>
          <a:lstStyle/>
          <a:p>
            <a:fld id="{96CD68C8-6C53-412B-AFB5-10849D0DC908}" type="slidenum">
              <a:rPr lang="fi-FI" smtClean="0"/>
              <a:t>‹#›</a:t>
            </a:fld>
            <a:endParaRPr lang="fi-FI"/>
          </a:p>
        </p:txBody>
      </p:sp>
    </p:spTree>
    <p:extLst>
      <p:ext uri="{BB962C8B-B14F-4D97-AF65-F5344CB8AC3E}">
        <p14:creationId xmlns:p14="http://schemas.microsoft.com/office/powerpoint/2010/main" val="4243983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872C2402-C9EA-4DB7-B77D-98D126DFF9A1}"/>
              </a:ext>
            </a:extLst>
          </p:cNvPr>
          <p:cNvSpPr>
            <a:spLocks noGrp="1"/>
          </p:cNvSpPr>
          <p:nvPr>
            <p:ph type="dt" sz="half" idx="10"/>
          </p:nvPr>
        </p:nvSpPr>
        <p:spPr/>
        <p:txBody>
          <a:bodyPr/>
          <a:lstStyle/>
          <a:p>
            <a:fld id="{C94B3FE5-0CCB-445B-8AF9-56250F7A00E1}" type="datetimeFigureOut">
              <a:rPr lang="fi-FI" smtClean="0"/>
              <a:t>12.1.2023</a:t>
            </a:fld>
            <a:endParaRPr lang="fi-FI"/>
          </a:p>
        </p:txBody>
      </p:sp>
      <p:sp>
        <p:nvSpPr>
          <p:cNvPr id="3" name="Alatunnisteen paikkamerkki 2">
            <a:extLst>
              <a:ext uri="{FF2B5EF4-FFF2-40B4-BE49-F238E27FC236}">
                <a16:creationId xmlns:a16="http://schemas.microsoft.com/office/drawing/2014/main" id="{1997910B-6120-4F3F-AE5F-267DB16B6CD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A9AAE8AD-8FE8-442B-9E0E-4B013619BEEF}"/>
              </a:ext>
            </a:extLst>
          </p:cNvPr>
          <p:cNvSpPr>
            <a:spLocks noGrp="1"/>
          </p:cNvSpPr>
          <p:nvPr>
            <p:ph type="sldNum" sz="quarter" idx="12"/>
          </p:nvPr>
        </p:nvSpPr>
        <p:spPr/>
        <p:txBody>
          <a:bodyPr/>
          <a:lstStyle/>
          <a:p>
            <a:fld id="{96CD68C8-6C53-412B-AFB5-10849D0DC908}" type="slidenum">
              <a:rPr lang="fi-FI" smtClean="0"/>
              <a:t>‹#›</a:t>
            </a:fld>
            <a:endParaRPr lang="fi-FI"/>
          </a:p>
        </p:txBody>
      </p:sp>
    </p:spTree>
    <p:extLst>
      <p:ext uri="{BB962C8B-B14F-4D97-AF65-F5344CB8AC3E}">
        <p14:creationId xmlns:p14="http://schemas.microsoft.com/office/powerpoint/2010/main" val="1588632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CDF48E0-62DC-4703-A90F-5BCA805DC4A2}"/>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8D16FC70-D46A-45C1-B039-1F3C2C493E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9CA9C622-367A-4B36-8F39-E6DF6A71C5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1E29E137-CF82-4F5E-87F8-234E2F26A348}"/>
              </a:ext>
            </a:extLst>
          </p:cNvPr>
          <p:cNvSpPr>
            <a:spLocks noGrp="1"/>
          </p:cNvSpPr>
          <p:nvPr>
            <p:ph type="dt" sz="half" idx="10"/>
          </p:nvPr>
        </p:nvSpPr>
        <p:spPr/>
        <p:txBody>
          <a:bodyPr/>
          <a:lstStyle/>
          <a:p>
            <a:fld id="{C94B3FE5-0CCB-445B-8AF9-56250F7A00E1}" type="datetimeFigureOut">
              <a:rPr lang="fi-FI" smtClean="0"/>
              <a:t>12.1.2023</a:t>
            </a:fld>
            <a:endParaRPr lang="fi-FI"/>
          </a:p>
        </p:txBody>
      </p:sp>
      <p:sp>
        <p:nvSpPr>
          <p:cNvPr id="6" name="Alatunnisteen paikkamerkki 5">
            <a:extLst>
              <a:ext uri="{FF2B5EF4-FFF2-40B4-BE49-F238E27FC236}">
                <a16:creationId xmlns:a16="http://schemas.microsoft.com/office/drawing/2014/main" id="{09E4286A-A111-45B0-8C04-96DF2AA29D57}"/>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5D404DEA-5A63-4627-A138-35663709BD84}"/>
              </a:ext>
            </a:extLst>
          </p:cNvPr>
          <p:cNvSpPr>
            <a:spLocks noGrp="1"/>
          </p:cNvSpPr>
          <p:nvPr>
            <p:ph type="sldNum" sz="quarter" idx="12"/>
          </p:nvPr>
        </p:nvSpPr>
        <p:spPr/>
        <p:txBody>
          <a:bodyPr/>
          <a:lstStyle/>
          <a:p>
            <a:fld id="{96CD68C8-6C53-412B-AFB5-10849D0DC908}" type="slidenum">
              <a:rPr lang="fi-FI" smtClean="0"/>
              <a:t>‹#›</a:t>
            </a:fld>
            <a:endParaRPr lang="fi-FI"/>
          </a:p>
        </p:txBody>
      </p:sp>
    </p:spTree>
    <p:extLst>
      <p:ext uri="{BB962C8B-B14F-4D97-AF65-F5344CB8AC3E}">
        <p14:creationId xmlns:p14="http://schemas.microsoft.com/office/powerpoint/2010/main" val="3473790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57D8E37-43D2-4CCB-9590-4C4E5984D391}"/>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16A6388A-F8FD-49B2-B225-DED892D288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C4B50335-7FB6-4A60-A00F-51F0BD122C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E57F4AD5-5A08-4FC1-993E-6AD6D4DA36E9}"/>
              </a:ext>
            </a:extLst>
          </p:cNvPr>
          <p:cNvSpPr>
            <a:spLocks noGrp="1"/>
          </p:cNvSpPr>
          <p:nvPr>
            <p:ph type="dt" sz="half" idx="10"/>
          </p:nvPr>
        </p:nvSpPr>
        <p:spPr/>
        <p:txBody>
          <a:bodyPr/>
          <a:lstStyle/>
          <a:p>
            <a:fld id="{C94B3FE5-0CCB-445B-8AF9-56250F7A00E1}" type="datetimeFigureOut">
              <a:rPr lang="fi-FI" smtClean="0"/>
              <a:t>12.1.2023</a:t>
            </a:fld>
            <a:endParaRPr lang="fi-FI"/>
          </a:p>
        </p:txBody>
      </p:sp>
      <p:sp>
        <p:nvSpPr>
          <p:cNvPr id="6" name="Alatunnisteen paikkamerkki 5">
            <a:extLst>
              <a:ext uri="{FF2B5EF4-FFF2-40B4-BE49-F238E27FC236}">
                <a16:creationId xmlns:a16="http://schemas.microsoft.com/office/drawing/2014/main" id="{ADAF5CCE-3D49-44F3-8F45-43176CAB6615}"/>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B350BEE9-E750-4547-AFBD-EED8AD57FF52}"/>
              </a:ext>
            </a:extLst>
          </p:cNvPr>
          <p:cNvSpPr>
            <a:spLocks noGrp="1"/>
          </p:cNvSpPr>
          <p:nvPr>
            <p:ph type="sldNum" sz="quarter" idx="12"/>
          </p:nvPr>
        </p:nvSpPr>
        <p:spPr/>
        <p:txBody>
          <a:bodyPr/>
          <a:lstStyle/>
          <a:p>
            <a:fld id="{96CD68C8-6C53-412B-AFB5-10849D0DC908}" type="slidenum">
              <a:rPr lang="fi-FI" smtClean="0"/>
              <a:t>‹#›</a:t>
            </a:fld>
            <a:endParaRPr lang="fi-FI"/>
          </a:p>
        </p:txBody>
      </p:sp>
    </p:spTree>
    <p:extLst>
      <p:ext uri="{BB962C8B-B14F-4D97-AF65-F5344CB8AC3E}">
        <p14:creationId xmlns:p14="http://schemas.microsoft.com/office/powerpoint/2010/main" val="3419627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E5B6AD89-5861-433C-848C-1470CA3F56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409F5170-C877-4876-A0CA-2FCC8E61C5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041DA10-3F85-4B24-A79C-BB5569BA0D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4B3FE5-0CCB-445B-8AF9-56250F7A00E1}" type="datetimeFigureOut">
              <a:rPr lang="fi-FI" smtClean="0"/>
              <a:t>12.1.2023</a:t>
            </a:fld>
            <a:endParaRPr lang="fi-FI"/>
          </a:p>
        </p:txBody>
      </p:sp>
      <p:sp>
        <p:nvSpPr>
          <p:cNvPr id="5" name="Alatunnisteen paikkamerkki 4">
            <a:extLst>
              <a:ext uri="{FF2B5EF4-FFF2-40B4-BE49-F238E27FC236}">
                <a16:creationId xmlns:a16="http://schemas.microsoft.com/office/drawing/2014/main" id="{55949152-DF28-42B6-B5C1-6118E0DC92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215562D1-FB2B-48AA-B7AE-505161CAB9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CD68C8-6C53-412B-AFB5-10849D0DC908}" type="slidenum">
              <a:rPr lang="fi-FI" smtClean="0"/>
              <a:t>‹#›</a:t>
            </a:fld>
            <a:endParaRPr lang="fi-FI"/>
          </a:p>
        </p:txBody>
      </p:sp>
    </p:spTree>
    <p:extLst>
      <p:ext uri="{BB962C8B-B14F-4D97-AF65-F5344CB8AC3E}">
        <p14:creationId xmlns:p14="http://schemas.microsoft.com/office/powerpoint/2010/main" val="3589303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hyperlink" Target="mailto:Outi.Kuvaja@savonia.fi"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hyperlink" Target="mailto:Agnieszka.Laherto@savonia.fi" TargetMode="External"/><Relationship Id="rId5" Type="http://schemas.openxmlformats.org/officeDocument/2006/relationships/image" Target="../media/image4.jpeg"/><Relationship Id="rId10" Type="http://schemas.openxmlformats.org/officeDocument/2006/relationships/hyperlink" Target="http://www.osaavafarmari.fi/" TargetMode="External"/><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 Id="rId9" Type="http://schemas.openxmlformats.org/officeDocument/2006/relationships/image" Target="../media/image8.jpeg"/></Relationships>
</file>

<file path=ppt/slides/_rels/slide1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 Id="rId9" Type="http://schemas.openxmlformats.org/officeDocument/2006/relationships/image" Target="../media/image8.jpe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hyperlink" Target="https://prosessikuvaus.fi/prosessikuvaus/" TargetMode="Externa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eg"/></Relationships>
</file>

<file path=ppt/slides/_rels/slide1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hyperlink" Target="https://www.metsagroup.com/fi/metsafibre/metsafibre/sahatavaran-tuotanto/" TargetMode="External"/><Relationship Id="rId4" Type="http://schemas.openxmlformats.org/officeDocument/2006/relationships/image" Target="../media/image3.png"/><Relationship Id="rId9" Type="http://schemas.openxmlformats.org/officeDocument/2006/relationships/image" Target="../media/image8.jpeg"/></Relationships>
</file>

<file path=ppt/slides/_rels/slide1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 Id="rId9" Type="http://schemas.openxmlformats.org/officeDocument/2006/relationships/image" Target="../media/image8.jpeg"/></Relationships>
</file>

<file path=ppt/slides/_rels/slide1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jpeg"/><Relationship Id="rId9" Type="http://schemas.openxmlformats.org/officeDocument/2006/relationships/hyperlink" Target="https://peda.net/p/RiikkaKotiranta/k7uo/kemia-79-v1/III/10/hiilen-kiertokulku/h"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2.png"/><Relationship Id="rId4" Type="http://schemas.openxmlformats.org/officeDocument/2006/relationships/image" Target="../media/image4.jpeg"/><Relationship Id="rId9" Type="http://schemas.openxmlformats.org/officeDocument/2006/relationships/hyperlink" Target="https://www.ilmastoviisas.fi/hanke/ruoantuotanto-ja-ilmastonmuutos-mista-ilmastoviisaita-ratkaisuja-maatalouteen/"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hyperlink" Target="https://www.ilmastoviisas.fi/wp-content/uploads/2013/07/varautuminen_www_fi_24052016.pdf" TargetMode="External"/><Relationship Id="rId4" Type="http://schemas.openxmlformats.org/officeDocument/2006/relationships/image" Target="../media/image4.jpeg"/><Relationship Id="rId9" Type="http://schemas.openxmlformats.org/officeDocument/2006/relationships/hyperlink" Target="https://www.ilmastoviisas.fi/hanke/ruoantuotanto-ja-ilmastonmuutos-mista-ilmastoviisaita-ratkaisuja-maatalouteen/"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 Id="rId9" Type="http://schemas.openxmlformats.org/officeDocument/2006/relationships/image" Target="../media/image8.jpeg"/></Relationships>
</file>

<file path=ppt/slides/_rels/slide19.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14.jpe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hyperlink" Target="https://www.lapinamk.fi/fi" TargetMode="Externa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eg"/></Relationships>
</file>

<file path=ppt/slides/_rels/slide20.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15.png"/></Relationships>
</file>

<file path=ppt/slides/_rels/slide2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16.png"/></Relationships>
</file>

<file path=ppt/slides/_rels/slide2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17.png"/></Relationships>
</file>

<file path=ppt/slides/_rels/slide2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 Id="rId9" Type="http://schemas.openxmlformats.org/officeDocument/2006/relationships/image" Target="../media/image8.jpe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hyperlink" Target="mailto:maarit.timonen@lapinamk.fi" TargetMode="Externa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e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hyperlink" Target="https://link.webropolsurveys.com/S/4EC2EB5EDE17ADBB" TargetMode="Externa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e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hyperlink" Target="https://prosessikuvaus.fi/prosessikuvaus/"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hyperlink" Target="https://www.youtube.com/watch?v=-RMEVxanedo"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hyperlink" Target="https://www.metsagroup.com/fi/metsafibre/metsafibre/sahatavaran-tuotanto/" TargetMode="External"/><Relationship Id="rId5" Type="http://schemas.openxmlformats.org/officeDocument/2006/relationships/image" Target="../media/image4.jpeg"/><Relationship Id="rId10" Type="http://schemas.openxmlformats.org/officeDocument/2006/relationships/hyperlink" Target="https://fi.economy-pedia.com/11038698-productive-process" TargetMode="External"/><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hyperlink" Target="https://www.ilmastoviisas.fi/wp-content/uploads/2013/07/varautuminen_www_fi_24052016.pdf"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 Id="rId9"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 Id="rId9"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 Id="rId9"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 Id="rId9" Type="http://schemas.openxmlformats.org/officeDocument/2006/relationships/image" Target="../media/image8.jpe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hyperlink" Target="https://fi.economy-pedia.com/11038698-productive-process" TargetMode="Externa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e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hyperlink" Target="https://fi.economy-pedia.com/11038698-productive-process" TargetMode="Externa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B765454E-0823-4858-97AE-2D6E57EB27E5}"/>
              </a:ext>
            </a:extLst>
          </p:cNvPr>
          <p:cNvSpPr>
            <a:spLocks noGrp="1"/>
          </p:cNvSpPr>
          <p:nvPr>
            <p:ph type="subTitle" idx="1"/>
          </p:nvPr>
        </p:nvSpPr>
        <p:spPr>
          <a:xfrm>
            <a:off x="274320" y="2621280"/>
            <a:ext cx="6526780" cy="2844800"/>
          </a:xfrm>
        </p:spPr>
        <p:txBody>
          <a:bodyPr vert="horz" lIns="91440" tIns="45720" rIns="91440" bIns="45720" rtlCol="0" anchor="t">
            <a:normAutofit/>
          </a:bodyPr>
          <a:lstStyle/>
          <a:p>
            <a:r>
              <a:rPr lang="fi-FI" sz="1800" b="0" u="none" strike="noStrike">
                <a:solidFill>
                  <a:srgbClr val="000000"/>
                </a:solidFill>
                <a:effectLst/>
                <a:latin typeface="Verdana" panose="020B0604030504040204" pitchFamily="34" charset="0"/>
              </a:rPr>
              <a:t>Osaava farmari -hanke järjestää maatalousyrittäjille  talous-, yrittäjyys- ja johtamisosaamisen koulutuksia.</a:t>
            </a:r>
          </a:p>
          <a:p>
            <a:r>
              <a:rPr lang="fi-FI" sz="1800" b="0" u="none" strike="noStrike">
                <a:solidFill>
                  <a:srgbClr val="000000"/>
                </a:solidFill>
                <a:effectLst/>
                <a:latin typeface="Verdana"/>
                <a:ea typeface="Verdana"/>
              </a:rPr>
              <a:t>Koulutuksien toteutuksesta vastaavat </a:t>
            </a:r>
            <a:r>
              <a:rPr lang="fi-FI" sz="1800">
                <a:solidFill>
                  <a:srgbClr val="000000"/>
                </a:solidFill>
                <a:latin typeface="Verdana"/>
                <a:ea typeface="Verdana"/>
              </a:rPr>
              <a:t>suomenkielistä agrologikoulutusta</a:t>
            </a:r>
            <a:r>
              <a:rPr lang="fi-FI" sz="1800" b="0" u="none" strike="noStrike">
                <a:solidFill>
                  <a:srgbClr val="000000"/>
                </a:solidFill>
                <a:effectLst/>
                <a:latin typeface="Verdana"/>
                <a:ea typeface="Verdana"/>
              </a:rPr>
              <a:t> tarjoavat ammattikorkeakoulut.</a:t>
            </a:r>
          </a:p>
          <a:p>
            <a:r>
              <a:rPr lang="fi-FI" sz="1800">
                <a:solidFill>
                  <a:srgbClr val="000000"/>
                </a:solidFill>
                <a:latin typeface="Verdana" panose="020B0604030504040204" pitchFamily="34" charset="0"/>
              </a:rPr>
              <a:t>Kaikki </a:t>
            </a:r>
            <a:r>
              <a:rPr lang="fi-FI" sz="1800" b="0" u="none" strike="noStrike">
                <a:solidFill>
                  <a:srgbClr val="000000"/>
                </a:solidFill>
                <a:effectLst/>
                <a:latin typeface="Verdana" panose="020B0604030504040204" pitchFamily="34" charset="0"/>
              </a:rPr>
              <a:t>koulutukset ovat osallistujille maksuttomia. </a:t>
            </a:r>
          </a:p>
          <a:p>
            <a:endParaRPr lang="fi-FI" sz="1800" b="0" u="none" strike="noStrike">
              <a:solidFill>
                <a:srgbClr val="000000"/>
              </a:solidFill>
              <a:effectLst/>
              <a:latin typeface="Verdana" panose="020B0604030504040204" pitchFamily="34" charset="0"/>
            </a:endParaRPr>
          </a:p>
          <a:p>
            <a:r>
              <a:rPr lang="fi-FI" sz="1800">
                <a:solidFill>
                  <a:srgbClr val="000000"/>
                </a:solidFill>
                <a:latin typeface="Verdana" panose="020B0604030504040204" pitchFamily="34" charset="0"/>
              </a:rPr>
              <a:t>Hanke aika </a:t>
            </a:r>
            <a:r>
              <a:rPr lang="fi-FI" sz="1800" b="0" i="0">
                <a:solidFill>
                  <a:srgbClr val="000000"/>
                </a:solidFill>
                <a:effectLst/>
                <a:latin typeface="Verdana" panose="020B0604030504040204" pitchFamily="34" charset="0"/>
                <a:ea typeface="Verdana" panose="020B0604030504040204" pitchFamily="34" charset="0"/>
              </a:rPr>
              <a:t>1.5.2021-31.3.2024 </a:t>
            </a:r>
            <a:endParaRPr lang="fi-FI" sz="1800">
              <a:solidFill>
                <a:srgbClr val="000000"/>
              </a:solidFill>
              <a:latin typeface="Verdana" panose="020B0604030504040204" pitchFamily="34" charset="0"/>
              <a:ea typeface="Verdana" panose="020B0604030504040204" pitchFamily="34" charset="0"/>
            </a:endParaRPr>
          </a:p>
        </p:txBody>
      </p:sp>
      <p:pic>
        <p:nvPicPr>
          <p:cNvPr id="7" name="Kuva 6">
            <a:extLst>
              <a:ext uri="{FF2B5EF4-FFF2-40B4-BE49-F238E27FC236}">
                <a16:creationId xmlns:a16="http://schemas.microsoft.com/office/drawing/2014/main" id="{2CCC99A3-8589-4CB5-B4AD-04F6FF455BFA}"/>
              </a:ext>
            </a:extLst>
          </p:cNvPr>
          <p:cNvPicPr>
            <a:picLocks noChangeAspect="1"/>
          </p:cNvPicPr>
          <p:nvPr/>
        </p:nvPicPr>
        <p:blipFill>
          <a:blip r:embed="rId2"/>
          <a:stretch>
            <a:fillRect/>
          </a:stretch>
        </p:blipFill>
        <p:spPr>
          <a:xfrm>
            <a:off x="518407" y="48154"/>
            <a:ext cx="5577840" cy="2341704"/>
          </a:xfrm>
          <a:prstGeom prst="rect">
            <a:avLst/>
          </a:prstGeom>
        </p:spPr>
      </p:pic>
      <p:pic>
        <p:nvPicPr>
          <p:cNvPr id="10" name="Picture 2">
            <a:extLst>
              <a:ext uri="{FF2B5EF4-FFF2-40B4-BE49-F238E27FC236}">
                <a16:creationId xmlns:a16="http://schemas.microsoft.com/office/drawing/2014/main" id="{2AE1A15A-C389-42B1-B229-1B8130D632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7031" y="6224000"/>
            <a:ext cx="1268000" cy="63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F0A7A69-FA05-41C4-BEA8-C32E043008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7714" y="6343015"/>
            <a:ext cx="1409700" cy="419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44E6434-6B5D-409B-8C6D-736DA09E09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2505" y="6149501"/>
            <a:ext cx="1850953" cy="7084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1199D05-92AA-4CC5-9A2E-F48C415557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1100" y="6279515"/>
            <a:ext cx="2278133" cy="5502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46E13CE-0ADE-4795-A9A4-3C4D6009D6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3290" y="6155690"/>
            <a:ext cx="1494710" cy="6064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51491A1F-2ECB-4D96-9BF1-81548FEDD7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95642" y="6155690"/>
            <a:ext cx="1396357" cy="6413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2F9EA72E-334E-43F2-9902-972E36551C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264" y="6149501"/>
            <a:ext cx="1818767" cy="672621"/>
          </a:xfrm>
          <a:prstGeom prst="rect">
            <a:avLst/>
          </a:prstGeom>
          <a:noFill/>
          <a:extLst>
            <a:ext uri="{909E8E84-426E-40DD-AFC4-6F175D3DCCD1}">
              <a14:hiddenFill xmlns:a14="http://schemas.microsoft.com/office/drawing/2010/main">
                <a:solidFill>
                  <a:srgbClr val="FFFFFF"/>
                </a:solidFill>
              </a14:hiddenFill>
            </a:ext>
          </a:extLst>
        </p:spPr>
      </p:pic>
      <p:sp>
        <p:nvSpPr>
          <p:cNvPr id="12" name="Tekstiruutu 11">
            <a:extLst>
              <a:ext uri="{FF2B5EF4-FFF2-40B4-BE49-F238E27FC236}">
                <a16:creationId xmlns:a16="http://schemas.microsoft.com/office/drawing/2014/main" id="{A813D7A1-0B55-4F76-9E8B-D321125200DF}"/>
              </a:ext>
            </a:extLst>
          </p:cNvPr>
          <p:cNvSpPr txBox="1"/>
          <p:nvPr/>
        </p:nvSpPr>
        <p:spPr>
          <a:xfrm>
            <a:off x="7772400" y="985520"/>
            <a:ext cx="3769360" cy="4801314"/>
          </a:xfrm>
          <a:prstGeom prst="rect">
            <a:avLst/>
          </a:prstGeom>
          <a:noFill/>
        </p:spPr>
        <p:txBody>
          <a:bodyPr wrap="square" rtlCol="0">
            <a:spAutoFit/>
          </a:bodyPr>
          <a:lstStyle/>
          <a:p>
            <a:r>
              <a:rPr lang="fi-FI"/>
              <a:t>Käy tutustumassa hankkeen koulutuksiin osoitteessa</a:t>
            </a:r>
          </a:p>
          <a:p>
            <a:r>
              <a:rPr lang="fi-FI">
                <a:hlinkClick r:id="rId10"/>
              </a:rPr>
              <a:t>www.osaavafarmari.fi</a:t>
            </a:r>
            <a:endParaRPr lang="fi-FI"/>
          </a:p>
          <a:p>
            <a:endParaRPr lang="fi-FI"/>
          </a:p>
          <a:p>
            <a:r>
              <a:rPr lang="fi-FI"/>
              <a:t>Meidät löytää myös Facebookista ja Instagramista.</a:t>
            </a:r>
          </a:p>
          <a:p>
            <a:endParaRPr lang="fi-FI"/>
          </a:p>
          <a:p>
            <a:r>
              <a:rPr lang="fi-FI"/>
              <a:t>Lisätietoja:</a:t>
            </a:r>
          </a:p>
          <a:p>
            <a:endParaRPr lang="fi-FI"/>
          </a:p>
          <a:p>
            <a:r>
              <a:rPr lang="fi-FI"/>
              <a:t>Projektipäällikkö Agnieszka Laherto</a:t>
            </a:r>
          </a:p>
          <a:p>
            <a:r>
              <a:rPr lang="fi-FI"/>
              <a:t>044-7856886</a:t>
            </a:r>
          </a:p>
          <a:p>
            <a:r>
              <a:rPr lang="fi-FI">
                <a:hlinkClick r:id="rId11"/>
              </a:rPr>
              <a:t>Agnieszka.Laherto@savonia.fi</a:t>
            </a:r>
            <a:endParaRPr lang="fi-FI"/>
          </a:p>
          <a:p>
            <a:endParaRPr lang="fi-FI"/>
          </a:p>
          <a:p>
            <a:r>
              <a:rPr lang="fi-FI"/>
              <a:t>Projektiasiantuntija Outi Kuvaja</a:t>
            </a:r>
          </a:p>
          <a:p>
            <a:r>
              <a:rPr lang="fi-FI"/>
              <a:t>044-7856880</a:t>
            </a:r>
          </a:p>
          <a:p>
            <a:r>
              <a:rPr lang="fi-FI">
                <a:hlinkClick r:id="rId12"/>
              </a:rPr>
              <a:t>Outi.Kuvaja@savonia.fi</a:t>
            </a:r>
            <a:endParaRPr lang="fi-FI"/>
          </a:p>
          <a:p>
            <a:endParaRPr lang="fi-FI"/>
          </a:p>
        </p:txBody>
      </p:sp>
    </p:spTree>
    <p:extLst>
      <p:ext uri="{BB962C8B-B14F-4D97-AF65-F5344CB8AC3E}">
        <p14:creationId xmlns:p14="http://schemas.microsoft.com/office/powerpoint/2010/main" val="1012828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B765454E-0823-4858-97AE-2D6E57EB27E5}"/>
              </a:ext>
            </a:extLst>
          </p:cNvPr>
          <p:cNvSpPr>
            <a:spLocks noGrp="1"/>
          </p:cNvSpPr>
          <p:nvPr>
            <p:ph type="subTitle" idx="1"/>
          </p:nvPr>
        </p:nvSpPr>
        <p:spPr>
          <a:xfrm>
            <a:off x="274320" y="2007910"/>
            <a:ext cx="11546892" cy="3591612"/>
          </a:xfrm>
        </p:spPr>
        <p:txBody>
          <a:bodyPr vert="horz" lIns="91440" tIns="45720" rIns="91440" bIns="45720" rtlCol="0" anchor="t">
            <a:normAutofit/>
          </a:bodyPr>
          <a:lstStyle/>
          <a:p>
            <a:pPr algn="l" fontAlgn="base"/>
            <a:r>
              <a:rPr lang="fi-FI" sz="1800">
                <a:solidFill>
                  <a:srgbClr val="000000"/>
                </a:solidFill>
                <a:latin typeface="Calibri" panose="020F0502020204030204" pitchFamily="34" charset="0"/>
              </a:rPr>
              <a:t> </a:t>
            </a:r>
            <a:endParaRPr lang="fi-FI" sz="1800">
              <a:solidFill>
                <a:srgbClr val="000000"/>
              </a:solidFill>
              <a:latin typeface="Segoe UI" panose="020B0502040204020203" pitchFamily="34" charset="0"/>
            </a:endParaRPr>
          </a:p>
          <a:p>
            <a:pPr algn="l" fontAlgn="base"/>
            <a:r>
              <a:rPr lang="fi-FI" sz="1800">
                <a:solidFill>
                  <a:srgbClr val="000000"/>
                </a:solidFill>
                <a:latin typeface="Calibri" panose="020F0502020204030204" pitchFamily="34" charset="0"/>
              </a:rPr>
              <a:t> </a:t>
            </a:r>
            <a:endParaRPr lang="fi-FI" sz="1800">
              <a:solidFill>
                <a:srgbClr val="000000"/>
              </a:solidFill>
              <a:latin typeface="Segoe UI" panose="020B0502040204020203" pitchFamily="34" charset="0"/>
            </a:endParaRPr>
          </a:p>
          <a:p>
            <a:pPr algn="l" fontAlgn="base"/>
            <a:r>
              <a:rPr lang="fi-FI" sz="1800" b="1">
                <a:solidFill>
                  <a:srgbClr val="000000"/>
                </a:solidFill>
                <a:latin typeface="Calibri" panose="020F0502020204030204" pitchFamily="34" charset="0"/>
              </a:rPr>
              <a:t>Mitä muuta hyötyä tuotantoprosessin tuntemisesta voisi olla kuin taloudellinen hyöty ja kannattavuuden mahdollinen paraneminen?</a:t>
            </a:r>
            <a:endParaRPr lang="fi-FI" sz="1800">
              <a:solidFill>
                <a:srgbClr val="000000"/>
              </a:solidFill>
              <a:latin typeface="Segoe UI" panose="020B0502040204020203" pitchFamily="34" charset="0"/>
            </a:endParaRPr>
          </a:p>
          <a:p>
            <a:endParaRPr lang="fi-FI" sz="1800">
              <a:solidFill>
                <a:srgbClr val="000000"/>
              </a:solidFill>
              <a:latin typeface="Verdana" panose="020B0604030504040204" pitchFamily="34" charset="0"/>
              <a:ea typeface="Verdana" panose="020B0604030504040204" pitchFamily="34" charset="0"/>
            </a:endParaRPr>
          </a:p>
        </p:txBody>
      </p:sp>
      <p:pic>
        <p:nvPicPr>
          <p:cNvPr id="7" name="Kuva 6">
            <a:extLst>
              <a:ext uri="{FF2B5EF4-FFF2-40B4-BE49-F238E27FC236}">
                <a16:creationId xmlns:a16="http://schemas.microsoft.com/office/drawing/2014/main" id="{2CCC99A3-8589-4CB5-B4AD-04F6FF455BFA}"/>
              </a:ext>
            </a:extLst>
          </p:cNvPr>
          <p:cNvPicPr>
            <a:picLocks noChangeAspect="1"/>
          </p:cNvPicPr>
          <p:nvPr/>
        </p:nvPicPr>
        <p:blipFill>
          <a:blip r:embed="rId2"/>
          <a:stretch>
            <a:fillRect/>
          </a:stretch>
        </p:blipFill>
        <p:spPr>
          <a:xfrm>
            <a:off x="528794" y="35878"/>
            <a:ext cx="5577840" cy="2047446"/>
          </a:xfrm>
          <a:prstGeom prst="rect">
            <a:avLst/>
          </a:prstGeom>
        </p:spPr>
      </p:pic>
      <p:pic>
        <p:nvPicPr>
          <p:cNvPr id="10" name="Picture 2">
            <a:extLst>
              <a:ext uri="{FF2B5EF4-FFF2-40B4-BE49-F238E27FC236}">
                <a16:creationId xmlns:a16="http://schemas.microsoft.com/office/drawing/2014/main" id="{2AE1A15A-C389-42B1-B229-1B8130D632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7031" y="6224000"/>
            <a:ext cx="1268000" cy="63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F0A7A69-FA05-41C4-BEA8-C32E043008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7714" y="6343015"/>
            <a:ext cx="1409700" cy="419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44E6434-6B5D-409B-8C6D-736DA09E09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2505" y="6149501"/>
            <a:ext cx="1850953" cy="7084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1199D05-92AA-4CC5-9A2E-F48C415557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1100" y="6279515"/>
            <a:ext cx="2278133" cy="5502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46E13CE-0ADE-4795-A9A4-3C4D6009D6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3290" y="6155690"/>
            <a:ext cx="1494710" cy="6064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51491A1F-2ECB-4D96-9BF1-81548FEDD7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95642" y="6155690"/>
            <a:ext cx="1396357" cy="6413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2F9EA72E-334E-43F2-9902-972E36551C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264" y="6149501"/>
            <a:ext cx="1818767" cy="672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665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B765454E-0823-4858-97AE-2D6E57EB27E5}"/>
              </a:ext>
            </a:extLst>
          </p:cNvPr>
          <p:cNvSpPr>
            <a:spLocks noGrp="1"/>
          </p:cNvSpPr>
          <p:nvPr>
            <p:ph type="subTitle" idx="1"/>
          </p:nvPr>
        </p:nvSpPr>
        <p:spPr>
          <a:xfrm>
            <a:off x="274320" y="1913640"/>
            <a:ext cx="11546892" cy="3930979"/>
          </a:xfrm>
        </p:spPr>
        <p:txBody>
          <a:bodyPr vert="horz" lIns="91440" tIns="45720" rIns="91440" bIns="45720" rtlCol="0" anchor="t">
            <a:noAutofit/>
          </a:bodyPr>
          <a:lstStyle/>
          <a:p>
            <a:pPr algn="l" fontAlgn="base"/>
            <a:r>
              <a:rPr lang="fi-FI" sz="1200">
                <a:solidFill>
                  <a:srgbClr val="000000"/>
                </a:solidFill>
                <a:latin typeface="Calibri" panose="020F0502020204030204" pitchFamily="34" charset="0"/>
              </a:rPr>
              <a:t> </a:t>
            </a:r>
            <a:endParaRPr lang="fi-FI" sz="1200">
              <a:solidFill>
                <a:srgbClr val="000000"/>
              </a:solidFill>
              <a:latin typeface="Segoe UI" panose="020B0502040204020203" pitchFamily="34" charset="0"/>
            </a:endParaRPr>
          </a:p>
          <a:p>
            <a:pPr algn="l" fontAlgn="base"/>
            <a:r>
              <a:rPr lang="fi-FI" sz="1200">
                <a:latin typeface="Calibri" panose="020F0502020204030204" pitchFamily="34" charset="0"/>
              </a:rPr>
              <a:t> </a:t>
            </a:r>
            <a:endParaRPr lang="fi-FI" sz="1200">
              <a:latin typeface="Segoe UI" panose="020B0502040204020203" pitchFamily="34" charset="0"/>
            </a:endParaRPr>
          </a:p>
          <a:p>
            <a:pPr algn="l" fontAlgn="base"/>
            <a:r>
              <a:rPr lang="fi-FI" sz="1200" b="1"/>
              <a:t>Millaisia tuotantoprosesseja on olemassa?</a:t>
            </a:r>
          </a:p>
          <a:p>
            <a:pPr algn="l"/>
            <a:r>
              <a:rPr lang="fi-FI" sz="1200" b="1"/>
              <a:t>1. Sarjatuotanto</a:t>
            </a:r>
          </a:p>
          <a:p>
            <a:pPr algn="l"/>
            <a:r>
              <a:rPr lang="fi-FI" sz="1200"/>
              <a:t>Joten sarjatuotanto tapahtuu, kun tuotetaan tuotteita, joilla on homogeeniset ominaisuudet, joten ne ovat standardoituja tuotteita, niillä ei ole mitään eroa ja ne tuotetaan massakulutukseen.</a:t>
            </a:r>
          </a:p>
          <a:p>
            <a:pPr algn="l"/>
            <a:r>
              <a:rPr lang="fi-FI" sz="1200"/>
              <a:t>Esimerkiksi vaatekoot XS, S, M, L ja XL. Sekä miesten kengät numerot 42, 40, 38 jne.</a:t>
            </a:r>
          </a:p>
          <a:p>
            <a:pPr algn="l"/>
            <a:r>
              <a:rPr lang="fi-FI" sz="1200" b="1"/>
              <a:t>2. Tuotanto tilauksesta</a:t>
            </a:r>
          </a:p>
          <a:p>
            <a:pPr algn="l"/>
            <a:r>
              <a:rPr lang="fi-FI" sz="1200"/>
              <a:t>Toisaalta tilaustuotannolla tuotetaan eriytetty tuote, joka on sovitettu kunkin asiakkaan erityistarpeisiin.</a:t>
            </a:r>
          </a:p>
          <a:p>
            <a:pPr algn="l"/>
            <a:r>
              <a:rPr lang="fi-FI" sz="1200"/>
              <a:t>Voimme esimerkkinä muun muassa jalokiven, räätälöidyn puvun, henkilön muotokuvan valmistuksen.</a:t>
            </a:r>
          </a:p>
          <a:p>
            <a:pPr algn="l"/>
            <a:r>
              <a:rPr lang="fi-FI" sz="1200" b="1"/>
              <a:t>3. Tuotanto eränä</a:t>
            </a:r>
          </a:p>
          <a:p>
            <a:pPr algn="l"/>
            <a:r>
              <a:rPr lang="fi-FI" sz="1200"/>
              <a:t>Erätuotannossa se tehdään tietylle määrälle tuotteita, joita kutsutaan tuotantoeräksi, kun tuoteryhmä tehdään, tuotetaan toinen ja niin edelleen.</a:t>
            </a:r>
          </a:p>
          <a:p>
            <a:pPr algn="l"/>
            <a:r>
              <a:rPr lang="fi-FI" sz="1200"/>
              <a:t>Jokainen tuotanto-osa tuotetaan identtisesti, mutta tuotteen ominaisuudet voivat muuttua tuottamalla eri tuotantoerän.</a:t>
            </a:r>
          </a:p>
          <a:p>
            <a:pPr algn="l"/>
            <a:endParaRPr lang="fi-FI" sz="1200" b="1">
              <a:solidFill>
                <a:srgbClr val="203656"/>
              </a:solidFill>
              <a:latin typeface="poppins"/>
            </a:endParaRPr>
          </a:p>
          <a:p>
            <a:br>
              <a:rPr lang="fi-FI" sz="1200">
                <a:solidFill>
                  <a:srgbClr val="707A88"/>
                </a:solidFill>
                <a:latin typeface="roboto" panose="02000000000000000000" pitchFamily="2" charset="0"/>
              </a:rPr>
            </a:br>
            <a:endParaRPr lang="fi-FI" sz="1200">
              <a:solidFill>
                <a:srgbClr val="000000"/>
              </a:solidFill>
              <a:latin typeface="Segoe UI" panose="020B0502040204020203" pitchFamily="34" charset="0"/>
            </a:endParaRPr>
          </a:p>
          <a:p>
            <a:endParaRPr lang="fi-FI" sz="1200">
              <a:solidFill>
                <a:srgbClr val="000000"/>
              </a:solidFill>
              <a:latin typeface="Verdana" panose="020B0604030504040204" pitchFamily="34" charset="0"/>
              <a:ea typeface="Verdana" panose="020B0604030504040204" pitchFamily="34" charset="0"/>
            </a:endParaRPr>
          </a:p>
        </p:txBody>
      </p:sp>
      <p:pic>
        <p:nvPicPr>
          <p:cNvPr id="7" name="Kuva 6">
            <a:extLst>
              <a:ext uri="{FF2B5EF4-FFF2-40B4-BE49-F238E27FC236}">
                <a16:creationId xmlns:a16="http://schemas.microsoft.com/office/drawing/2014/main" id="{2CCC99A3-8589-4CB5-B4AD-04F6FF455BFA}"/>
              </a:ext>
            </a:extLst>
          </p:cNvPr>
          <p:cNvPicPr>
            <a:picLocks noChangeAspect="1"/>
          </p:cNvPicPr>
          <p:nvPr/>
        </p:nvPicPr>
        <p:blipFill>
          <a:blip r:embed="rId2"/>
          <a:stretch>
            <a:fillRect/>
          </a:stretch>
        </p:blipFill>
        <p:spPr>
          <a:xfrm>
            <a:off x="528794" y="35878"/>
            <a:ext cx="5577840" cy="2047446"/>
          </a:xfrm>
          <a:prstGeom prst="rect">
            <a:avLst/>
          </a:prstGeom>
        </p:spPr>
      </p:pic>
      <p:pic>
        <p:nvPicPr>
          <p:cNvPr id="10" name="Picture 2">
            <a:extLst>
              <a:ext uri="{FF2B5EF4-FFF2-40B4-BE49-F238E27FC236}">
                <a16:creationId xmlns:a16="http://schemas.microsoft.com/office/drawing/2014/main" id="{2AE1A15A-C389-42B1-B229-1B8130D632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7031" y="6224000"/>
            <a:ext cx="1268000" cy="63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F0A7A69-FA05-41C4-BEA8-C32E043008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7714" y="6343015"/>
            <a:ext cx="1409700" cy="419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44E6434-6B5D-409B-8C6D-736DA09E09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2505" y="6149501"/>
            <a:ext cx="1850953" cy="7084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1199D05-92AA-4CC5-9A2E-F48C415557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1100" y="6279515"/>
            <a:ext cx="2278133" cy="5502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46E13CE-0ADE-4795-A9A4-3C4D6009D6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3290" y="6155690"/>
            <a:ext cx="1494710" cy="6064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51491A1F-2ECB-4D96-9BF1-81548FEDD7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95642" y="6155690"/>
            <a:ext cx="1396357" cy="6413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2F9EA72E-334E-43F2-9902-972E36551C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264" y="6149501"/>
            <a:ext cx="1818767" cy="672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603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B765454E-0823-4858-97AE-2D6E57EB27E5}"/>
              </a:ext>
            </a:extLst>
          </p:cNvPr>
          <p:cNvSpPr>
            <a:spLocks noGrp="1"/>
          </p:cNvSpPr>
          <p:nvPr>
            <p:ph type="subTitle" idx="1"/>
          </p:nvPr>
        </p:nvSpPr>
        <p:spPr>
          <a:xfrm>
            <a:off x="274320" y="2007910"/>
            <a:ext cx="11546892" cy="3591612"/>
          </a:xfrm>
        </p:spPr>
        <p:txBody>
          <a:bodyPr vert="horz" lIns="91440" tIns="45720" rIns="91440" bIns="45720" rtlCol="0" anchor="t">
            <a:normAutofit/>
          </a:bodyPr>
          <a:lstStyle/>
          <a:p>
            <a:pPr algn="l" fontAlgn="base"/>
            <a:r>
              <a:rPr lang="fi-FI" sz="1800">
                <a:solidFill>
                  <a:srgbClr val="000000"/>
                </a:solidFill>
                <a:latin typeface="Calibri" panose="020F0502020204030204" pitchFamily="34" charset="0"/>
              </a:rPr>
              <a:t> </a:t>
            </a:r>
            <a:endParaRPr lang="fi-FI" sz="1800">
              <a:solidFill>
                <a:srgbClr val="000000"/>
              </a:solidFill>
              <a:latin typeface="Segoe UI" panose="020B0502040204020203" pitchFamily="34" charset="0"/>
            </a:endParaRPr>
          </a:p>
          <a:p>
            <a:pPr algn="l" fontAlgn="base"/>
            <a:r>
              <a:rPr lang="fi-FI" sz="1800">
                <a:solidFill>
                  <a:srgbClr val="000000"/>
                </a:solidFill>
                <a:latin typeface="Calibri" panose="020F0502020204030204" pitchFamily="34" charset="0"/>
              </a:rPr>
              <a:t> </a:t>
            </a:r>
            <a:endParaRPr lang="fi-FI" sz="1800">
              <a:solidFill>
                <a:srgbClr val="000000"/>
              </a:solidFill>
              <a:latin typeface="Segoe UI" panose="020B0502040204020203" pitchFamily="34" charset="0"/>
            </a:endParaRPr>
          </a:p>
          <a:p>
            <a:pPr algn="l" fontAlgn="base"/>
            <a:r>
              <a:rPr lang="fi-FI" sz="1800" b="1">
                <a:solidFill>
                  <a:srgbClr val="000000"/>
                </a:solidFill>
                <a:latin typeface="Calibri" panose="020F0502020204030204" pitchFamily="34" charset="0"/>
              </a:rPr>
              <a:t>Mikä on tuotanto- eli prosessikuvaus? </a:t>
            </a:r>
          </a:p>
          <a:p>
            <a:pPr algn="l" fontAlgn="base"/>
            <a:r>
              <a:rPr lang="fi-FI" sz="1800">
                <a:solidFill>
                  <a:srgbClr val="000000"/>
                </a:solidFill>
                <a:latin typeface="Segoe UI" panose="020B0502040204020203" pitchFamily="34" charset="0"/>
              </a:rPr>
              <a:t>Yleensä se tarkoittaa yleistä kuvausta siitä miten eri prosessit organisaatiossa rakentuvat ja miten ne ovat liitoksissa toisiinsa. Lisäksi yleisesti aiheeseen liittyvät yleensä ydin-, tuki- ja aliprosessit, työohjeet sekä toiminnan mittaaminen. Ydinprosessit ovat organisaation tärkeimmiksi tunnistetut prosessit.</a:t>
            </a:r>
          </a:p>
          <a:p>
            <a:pPr algn="l" fontAlgn="base"/>
            <a:r>
              <a:rPr lang="fi-FI" sz="1800">
                <a:solidFill>
                  <a:srgbClr val="000000"/>
                </a:solidFill>
                <a:latin typeface="Segoe UI" panose="020B0502040204020203" pitchFamily="34" charset="0"/>
                <a:hlinkClick r:id="rId2"/>
              </a:rPr>
              <a:t>https://prosessikuvaus.fi/prosessikuvaus/</a:t>
            </a:r>
            <a:endParaRPr lang="fi-FI" sz="1800">
              <a:solidFill>
                <a:srgbClr val="000000"/>
              </a:solidFill>
              <a:latin typeface="Segoe UI" panose="020B0502040204020203" pitchFamily="34" charset="0"/>
            </a:endParaRPr>
          </a:p>
          <a:p>
            <a:pPr algn="l" fontAlgn="base"/>
            <a:endParaRPr lang="fi-FI" sz="1800">
              <a:solidFill>
                <a:srgbClr val="000000"/>
              </a:solidFill>
              <a:latin typeface="Segoe UI" panose="020B0502040204020203" pitchFamily="34" charset="0"/>
            </a:endParaRPr>
          </a:p>
          <a:p>
            <a:endParaRPr lang="fi-FI" sz="1800">
              <a:solidFill>
                <a:srgbClr val="000000"/>
              </a:solidFill>
              <a:latin typeface="Verdana" panose="020B0604030504040204" pitchFamily="34" charset="0"/>
              <a:ea typeface="Verdana" panose="020B0604030504040204" pitchFamily="34" charset="0"/>
            </a:endParaRPr>
          </a:p>
        </p:txBody>
      </p:sp>
      <p:pic>
        <p:nvPicPr>
          <p:cNvPr id="7" name="Kuva 6">
            <a:extLst>
              <a:ext uri="{FF2B5EF4-FFF2-40B4-BE49-F238E27FC236}">
                <a16:creationId xmlns:a16="http://schemas.microsoft.com/office/drawing/2014/main" id="{2CCC99A3-8589-4CB5-B4AD-04F6FF455BFA}"/>
              </a:ext>
            </a:extLst>
          </p:cNvPr>
          <p:cNvPicPr>
            <a:picLocks noChangeAspect="1"/>
          </p:cNvPicPr>
          <p:nvPr/>
        </p:nvPicPr>
        <p:blipFill>
          <a:blip r:embed="rId3"/>
          <a:stretch>
            <a:fillRect/>
          </a:stretch>
        </p:blipFill>
        <p:spPr>
          <a:xfrm>
            <a:off x="528794" y="35878"/>
            <a:ext cx="5577840" cy="2047446"/>
          </a:xfrm>
          <a:prstGeom prst="rect">
            <a:avLst/>
          </a:prstGeom>
        </p:spPr>
      </p:pic>
      <p:pic>
        <p:nvPicPr>
          <p:cNvPr id="10" name="Picture 2">
            <a:extLst>
              <a:ext uri="{FF2B5EF4-FFF2-40B4-BE49-F238E27FC236}">
                <a16:creationId xmlns:a16="http://schemas.microsoft.com/office/drawing/2014/main" id="{2AE1A15A-C389-42B1-B229-1B8130D632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7031" y="6224000"/>
            <a:ext cx="1268000" cy="63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F0A7A69-FA05-41C4-BEA8-C32E043008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7714" y="6343015"/>
            <a:ext cx="1409700" cy="419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44E6434-6B5D-409B-8C6D-736DA09E09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2505" y="6149501"/>
            <a:ext cx="1850953" cy="7084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1199D05-92AA-4CC5-9A2E-F48C415557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1100" y="6279515"/>
            <a:ext cx="2278133" cy="5502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46E13CE-0ADE-4795-A9A4-3C4D6009D6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73290" y="6155690"/>
            <a:ext cx="1494710" cy="6064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51491A1F-2ECB-4D96-9BF1-81548FEDD7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95642" y="6155690"/>
            <a:ext cx="1396357" cy="6413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2F9EA72E-334E-43F2-9902-972E36551C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264" y="6149501"/>
            <a:ext cx="1818767" cy="672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679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A8E7B7-0CEA-4B1C-9762-909743AE64E3}"/>
              </a:ext>
            </a:extLst>
          </p:cNvPr>
          <p:cNvPicPr>
            <a:picLocks noChangeAspect="1"/>
          </p:cNvPicPr>
          <p:nvPr/>
        </p:nvPicPr>
        <p:blipFill>
          <a:blip r:embed="rId2"/>
          <a:stretch>
            <a:fillRect/>
          </a:stretch>
        </p:blipFill>
        <p:spPr>
          <a:xfrm>
            <a:off x="861473" y="742384"/>
            <a:ext cx="9178074" cy="4766872"/>
          </a:xfrm>
          <a:prstGeom prst="rect">
            <a:avLst/>
          </a:prstGeom>
        </p:spPr>
      </p:pic>
      <p:pic>
        <p:nvPicPr>
          <p:cNvPr id="10" name="Picture 2">
            <a:extLst>
              <a:ext uri="{FF2B5EF4-FFF2-40B4-BE49-F238E27FC236}">
                <a16:creationId xmlns:a16="http://schemas.microsoft.com/office/drawing/2014/main" id="{2AE1A15A-C389-42B1-B229-1B8130D632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7031" y="6224000"/>
            <a:ext cx="1268000" cy="63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F0A7A69-FA05-41C4-BEA8-C32E043008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7714" y="6343015"/>
            <a:ext cx="1409700" cy="419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44E6434-6B5D-409B-8C6D-736DA09E09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2505" y="6149501"/>
            <a:ext cx="1850953" cy="7084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1199D05-92AA-4CC5-9A2E-F48C415557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1100" y="6279515"/>
            <a:ext cx="2278133" cy="5502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46E13CE-0ADE-4795-A9A4-3C4D6009D6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3290" y="6155690"/>
            <a:ext cx="1494710" cy="6064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51491A1F-2ECB-4D96-9BF1-81548FEDD7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95642" y="6155690"/>
            <a:ext cx="1396357" cy="6413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2F9EA72E-334E-43F2-9902-972E36551C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264" y="6149501"/>
            <a:ext cx="1818767" cy="672621"/>
          </a:xfrm>
          <a:prstGeom prst="rect">
            <a:avLst/>
          </a:prstGeom>
          <a:noFill/>
          <a:extLst>
            <a:ext uri="{909E8E84-426E-40DD-AFC4-6F175D3DCCD1}">
              <a14:hiddenFill xmlns:a14="http://schemas.microsoft.com/office/drawing/2010/main">
                <a:solidFill>
                  <a:srgbClr val="FFFFFF"/>
                </a:solidFill>
              </a14:hiddenFill>
            </a:ext>
          </a:extLst>
        </p:spPr>
      </p:pic>
      <p:sp>
        <p:nvSpPr>
          <p:cNvPr id="12" name="Tekstiruutu 11">
            <a:extLst>
              <a:ext uri="{FF2B5EF4-FFF2-40B4-BE49-F238E27FC236}">
                <a16:creationId xmlns:a16="http://schemas.microsoft.com/office/drawing/2014/main" id="{A813D7A1-0B55-4F76-9E8B-D321125200DF}"/>
              </a:ext>
            </a:extLst>
          </p:cNvPr>
          <p:cNvSpPr txBox="1"/>
          <p:nvPr/>
        </p:nvSpPr>
        <p:spPr>
          <a:xfrm>
            <a:off x="7772400" y="985520"/>
            <a:ext cx="3769360" cy="646331"/>
          </a:xfrm>
          <a:prstGeom prst="rect">
            <a:avLst/>
          </a:prstGeom>
          <a:noFill/>
        </p:spPr>
        <p:txBody>
          <a:bodyPr wrap="square" rtlCol="0">
            <a:spAutoFit/>
          </a:bodyPr>
          <a:lstStyle/>
          <a:p>
            <a:endParaRPr lang="fi-FI"/>
          </a:p>
          <a:p>
            <a:endParaRPr lang="fi-FI"/>
          </a:p>
        </p:txBody>
      </p:sp>
      <p:sp>
        <p:nvSpPr>
          <p:cNvPr id="4" name="Rectangle 3">
            <a:extLst>
              <a:ext uri="{FF2B5EF4-FFF2-40B4-BE49-F238E27FC236}">
                <a16:creationId xmlns:a16="http://schemas.microsoft.com/office/drawing/2014/main" id="{0764734A-CD27-47E7-845B-F2AA828F74BE}"/>
              </a:ext>
            </a:extLst>
          </p:cNvPr>
          <p:cNvSpPr/>
          <p:nvPr/>
        </p:nvSpPr>
        <p:spPr>
          <a:xfrm>
            <a:off x="861473" y="5752392"/>
            <a:ext cx="7937369" cy="646331"/>
          </a:xfrm>
          <a:prstGeom prst="rect">
            <a:avLst/>
          </a:prstGeom>
        </p:spPr>
        <p:txBody>
          <a:bodyPr wrap="square">
            <a:spAutoFit/>
          </a:bodyPr>
          <a:lstStyle/>
          <a:p>
            <a:r>
              <a:rPr lang="fi-FI">
                <a:hlinkClick r:id="rId10"/>
              </a:rPr>
              <a:t>https://www.metsagroup.com/fi/metsafibre/metsafibre/sahatavaran-tuotanto/</a:t>
            </a:r>
            <a:endParaRPr lang="fi-FI"/>
          </a:p>
          <a:p>
            <a:endParaRPr lang="fi-FI"/>
          </a:p>
        </p:txBody>
      </p:sp>
    </p:spTree>
    <p:extLst>
      <p:ext uri="{BB962C8B-B14F-4D97-AF65-F5344CB8AC3E}">
        <p14:creationId xmlns:p14="http://schemas.microsoft.com/office/powerpoint/2010/main" val="823207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B765454E-0823-4858-97AE-2D6E57EB27E5}"/>
              </a:ext>
            </a:extLst>
          </p:cNvPr>
          <p:cNvSpPr>
            <a:spLocks noGrp="1"/>
          </p:cNvSpPr>
          <p:nvPr>
            <p:ph type="subTitle" idx="1"/>
          </p:nvPr>
        </p:nvSpPr>
        <p:spPr>
          <a:xfrm>
            <a:off x="274320" y="2007910"/>
            <a:ext cx="11546892" cy="3591612"/>
          </a:xfrm>
        </p:spPr>
        <p:txBody>
          <a:bodyPr vert="horz" lIns="91440" tIns="45720" rIns="91440" bIns="45720" rtlCol="0" anchor="t">
            <a:normAutofit/>
          </a:bodyPr>
          <a:lstStyle/>
          <a:p>
            <a:pPr algn="l" fontAlgn="base"/>
            <a:r>
              <a:rPr lang="fi-FI" sz="1800">
                <a:solidFill>
                  <a:srgbClr val="000000"/>
                </a:solidFill>
                <a:latin typeface="Calibri" panose="020F0502020204030204" pitchFamily="34" charset="0"/>
              </a:rPr>
              <a:t> </a:t>
            </a:r>
            <a:endParaRPr lang="fi-FI" sz="1800">
              <a:solidFill>
                <a:srgbClr val="000000"/>
              </a:solidFill>
              <a:latin typeface="Segoe UI" panose="020B0502040204020203" pitchFamily="34" charset="0"/>
            </a:endParaRPr>
          </a:p>
          <a:p>
            <a:pPr algn="l" fontAlgn="base"/>
            <a:r>
              <a:rPr lang="fi-FI" sz="1800">
                <a:solidFill>
                  <a:srgbClr val="000000"/>
                </a:solidFill>
                <a:latin typeface="Calibri" panose="020F0502020204030204" pitchFamily="34" charset="0"/>
              </a:rPr>
              <a:t> </a:t>
            </a:r>
            <a:endParaRPr lang="fi-FI" sz="1800">
              <a:solidFill>
                <a:srgbClr val="000000"/>
              </a:solidFill>
              <a:latin typeface="Segoe UI" panose="020B0502040204020203" pitchFamily="34" charset="0"/>
            </a:endParaRPr>
          </a:p>
          <a:p>
            <a:pPr algn="l" fontAlgn="base"/>
            <a:r>
              <a:rPr lang="fi-FI" sz="1800" b="1">
                <a:solidFill>
                  <a:srgbClr val="000000"/>
                </a:solidFill>
                <a:latin typeface="Calibri" panose="020F0502020204030204" pitchFamily="34" charset="0"/>
              </a:rPr>
              <a:t>Miten prosessikuvaus voidaan kuvata ja mitä siinä pitää huomioida? Katso kolme erilaista prosessin esitystapaa ja esitysten erilaisia toimintoja sekä tasoja.</a:t>
            </a:r>
          </a:p>
          <a:p>
            <a:pPr algn="l" fontAlgn="base"/>
            <a:endParaRPr lang="fi-FI" sz="1800" b="1">
              <a:solidFill>
                <a:srgbClr val="000000"/>
              </a:solidFill>
              <a:latin typeface="Calibri" panose="020F0502020204030204" pitchFamily="34" charset="0"/>
            </a:endParaRPr>
          </a:p>
          <a:p>
            <a:pPr lvl="0" algn="l" fontAlgn="base"/>
            <a:r>
              <a:rPr lang="fi-FI" sz="1800">
                <a:solidFill>
                  <a:srgbClr val="000000"/>
                </a:solidFill>
                <a:latin typeface="Calibri" panose="020F0502020204030204" pitchFamily="34" charset="0"/>
              </a:rPr>
              <a:t>Prosessikuvaus on visuaalinen esitys prosessista millä tahansa menetelmällä. </a:t>
            </a:r>
          </a:p>
          <a:p>
            <a:pPr lvl="0" algn="l" fontAlgn="base">
              <a:buFont typeface="+mj-lt"/>
              <a:buAutoNum type="arabicPeriod"/>
            </a:pPr>
            <a:r>
              <a:rPr lang="fi-FI" sz="1800">
                <a:solidFill>
                  <a:srgbClr val="000000"/>
                </a:solidFill>
                <a:latin typeface="Calibri" panose="020F0502020204030204" pitchFamily="34" charset="0"/>
              </a:rPr>
              <a:t>Avaa prosessissa olevat syy- seuraus – suhteet näkyviksi (= olemassa olevan kuvaus) </a:t>
            </a:r>
          </a:p>
          <a:p>
            <a:pPr lvl="0" algn="l" fontAlgn="base">
              <a:buFont typeface="+mj-lt"/>
              <a:buAutoNum type="arabicPeriod" startAt="2"/>
            </a:pPr>
            <a:r>
              <a:rPr lang="fi-FI" sz="1800">
                <a:solidFill>
                  <a:srgbClr val="000000"/>
                </a:solidFill>
                <a:latin typeface="Calibri" panose="020F0502020204030204" pitchFamily="34" charset="0"/>
              </a:rPr>
              <a:t>Mahdollistaa prosessiin vaikuttavien asioiden hahmottamisen (sisäiset ja ulkoiset tekijät) </a:t>
            </a:r>
          </a:p>
          <a:p>
            <a:pPr lvl="0" algn="l" fontAlgn="base">
              <a:buFont typeface="+mj-lt"/>
              <a:buAutoNum type="arabicPeriod" startAt="3"/>
            </a:pPr>
            <a:r>
              <a:rPr lang="fi-FI" sz="1800">
                <a:solidFill>
                  <a:srgbClr val="000000"/>
                </a:solidFill>
                <a:latin typeface="Calibri" panose="020F0502020204030204" pitchFamily="34" charset="0"/>
              </a:rPr>
              <a:t>Auttaa tunnistamaan prosessin muutostarpeet tai uusien prosessivaihtoehtojen mahdollisuudet (toimenpiteet ja niiden seuraukset)</a:t>
            </a:r>
            <a:endParaRPr lang="fi-FI" sz="1800">
              <a:solidFill>
                <a:srgbClr val="000000"/>
              </a:solidFill>
              <a:latin typeface="Segoe UI" panose="020B0502040204020203" pitchFamily="34" charset="0"/>
            </a:endParaRPr>
          </a:p>
          <a:p>
            <a:endParaRPr lang="fi-FI" sz="1800">
              <a:solidFill>
                <a:srgbClr val="000000"/>
              </a:solidFill>
              <a:latin typeface="Verdana" panose="020B0604030504040204" pitchFamily="34" charset="0"/>
              <a:ea typeface="Verdana" panose="020B0604030504040204" pitchFamily="34" charset="0"/>
            </a:endParaRPr>
          </a:p>
        </p:txBody>
      </p:sp>
      <p:pic>
        <p:nvPicPr>
          <p:cNvPr id="7" name="Kuva 6">
            <a:extLst>
              <a:ext uri="{FF2B5EF4-FFF2-40B4-BE49-F238E27FC236}">
                <a16:creationId xmlns:a16="http://schemas.microsoft.com/office/drawing/2014/main" id="{2CCC99A3-8589-4CB5-B4AD-04F6FF455BFA}"/>
              </a:ext>
            </a:extLst>
          </p:cNvPr>
          <p:cNvPicPr>
            <a:picLocks noChangeAspect="1"/>
          </p:cNvPicPr>
          <p:nvPr/>
        </p:nvPicPr>
        <p:blipFill>
          <a:blip r:embed="rId2"/>
          <a:stretch>
            <a:fillRect/>
          </a:stretch>
        </p:blipFill>
        <p:spPr>
          <a:xfrm>
            <a:off x="528794" y="35878"/>
            <a:ext cx="5577840" cy="2047446"/>
          </a:xfrm>
          <a:prstGeom prst="rect">
            <a:avLst/>
          </a:prstGeom>
        </p:spPr>
      </p:pic>
      <p:pic>
        <p:nvPicPr>
          <p:cNvPr id="10" name="Picture 2">
            <a:extLst>
              <a:ext uri="{FF2B5EF4-FFF2-40B4-BE49-F238E27FC236}">
                <a16:creationId xmlns:a16="http://schemas.microsoft.com/office/drawing/2014/main" id="{2AE1A15A-C389-42B1-B229-1B8130D632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7031" y="6224000"/>
            <a:ext cx="1268000" cy="63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F0A7A69-FA05-41C4-BEA8-C32E043008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7714" y="6343015"/>
            <a:ext cx="1409700" cy="419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44E6434-6B5D-409B-8C6D-736DA09E09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2505" y="6149501"/>
            <a:ext cx="1850953" cy="7084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1199D05-92AA-4CC5-9A2E-F48C415557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1100" y="6279515"/>
            <a:ext cx="2278133" cy="5502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46E13CE-0ADE-4795-A9A4-3C4D6009D6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3290" y="6155690"/>
            <a:ext cx="1494710" cy="6064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51491A1F-2ECB-4D96-9BF1-81548FEDD7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95642" y="6155690"/>
            <a:ext cx="1396357" cy="6413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2F9EA72E-334E-43F2-9902-972E36551C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264" y="6149501"/>
            <a:ext cx="1818767" cy="672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275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2AE1A15A-C389-42B1-B229-1B8130D632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7031" y="6224000"/>
            <a:ext cx="1268000" cy="63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F0A7A69-FA05-41C4-BEA8-C32E043008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7714" y="6343015"/>
            <a:ext cx="1409700" cy="419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44E6434-6B5D-409B-8C6D-736DA09E09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2505" y="6149501"/>
            <a:ext cx="1850953" cy="7084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1199D05-92AA-4CC5-9A2E-F48C415557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1100" y="6279515"/>
            <a:ext cx="2278133" cy="5502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46E13CE-0ADE-4795-A9A4-3C4D6009D6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73290" y="6155690"/>
            <a:ext cx="1494710" cy="6064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51491A1F-2ECB-4D96-9BF1-81548FEDD7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95642" y="6155690"/>
            <a:ext cx="1396357" cy="6413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2F9EA72E-334E-43F2-9902-972E36551C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264" y="6149501"/>
            <a:ext cx="1818767" cy="672621"/>
          </a:xfrm>
          <a:prstGeom prst="rect">
            <a:avLst/>
          </a:prstGeom>
          <a:noFill/>
          <a:extLst>
            <a:ext uri="{909E8E84-426E-40DD-AFC4-6F175D3DCCD1}">
              <a14:hiddenFill xmlns:a14="http://schemas.microsoft.com/office/drawing/2010/main">
                <a:solidFill>
                  <a:srgbClr val="FFFFFF"/>
                </a:solidFill>
              </a14:hiddenFill>
            </a:ext>
          </a:extLst>
        </p:spPr>
      </p:pic>
      <p:sp>
        <p:nvSpPr>
          <p:cNvPr id="12" name="Tekstiruutu 11">
            <a:extLst>
              <a:ext uri="{FF2B5EF4-FFF2-40B4-BE49-F238E27FC236}">
                <a16:creationId xmlns:a16="http://schemas.microsoft.com/office/drawing/2014/main" id="{A813D7A1-0B55-4F76-9E8B-D321125200DF}"/>
              </a:ext>
            </a:extLst>
          </p:cNvPr>
          <p:cNvSpPr txBox="1"/>
          <p:nvPr/>
        </p:nvSpPr>
        <p:spPr>
          <a:xfrm>
            <a:off x="7772400" y="985520"/>
            <a:ext cx="3769360" cy="646331"/>
          </a:xfrm>
          <a:prstGeom prst="rect">
            <a:avLst/>
          </a:prstGeom>
          <a:noFill/>
        </p:spPr>
        <p:txBody>
          <a:bodyPr wrap="square" rtlCol="0">
            <a:spAutoFit/>
          </a:bodyPr>
          <a:lstStyle/>
          <a:p>
            <a:endParaRPr lang="fi-FI"/>
          </a:p>
          <a:p>
            <a:endParaRPr lang="fi-FI"/>
          </a:p>
        </p:txBody>
      </p:sp>
      <p:sp>
        <p:nvSpPr>
          <p:cNvPr id="4" name="Rectangle 3">
            <a:extLst>
              <a:ext uri="{FF2B5EF4-FFF2-40B4-BE49-F238E27FC236}">
                <a16:creationId xmlns:a16="http://schemas.microsoft.com/office/drawing/2014/main" id="{0764734A-CD27-47E7-845B-F2AA828F74BE}"/>
              </a:ext>
            </a:extLst>
          </p:cNvPr>
          <p:cNvSpPr/>
          <p:nvPr/>
        </p:nvSpPr>
        <p:spPr>
          <a:xfrm>
            <a:off x="716437" y="5435449"/>
            <a:ext cx="9785023" cy="923330"/>
          </a:xfrm>
          <a:prstGeom prst="rect">
            <a:avLst/>
          </a:prstGeom>
        </p:spPr>
        <p:txBody>
          <a:bodyPr wrap="square">
            <a:spAutoFit/>
          </a:bodyPr>
          <a:lstStyle/>
          <a:p>
            <a:pPr marL="342900" indent="-342900">
              <a:buAutoNum type="arabicPeriod"/>
            </a:pPr>
            <a:r>
              <a:rPr lang="fi-FI">
                <a:hlinkClick r:id="rId9"/>
              </a:rPr>
              <a:t>Syy-seuraussuhteet: Hiilenkierto luonnossa</a:t>
            </a:r>
          </a:p>
          <a:p>
            <a:r>
              <a:rPr lang="fi-FI">
                <a:hlinkClick r:id="rId9"/>
              </a:rPr>
              <a:t>https://peda.net/p/RiikkaKotiranta/k7uo/kemia-79-v1/III/10/hiilen-kiertokulku/h</a:t>
            </a:r>
            <a:endParaRPr lang="fi-FI"/>
          </a:p>
          <a:p>
            <a:endParaRPr lang="fi-FI"/>
          </a:p>
        </p:txBody>
      </p:sp>
      <p:pic>
        <p:nvPicPr>
          <p:cNvPr id="8" name="Picture 7">
            <a:extLst>
              <a:ext uri="{FF2B5EF4-FFF2-40B4-BE49-F238E27FC236}">
                <a16:creationId xmlns:a16="http://schemas.microsoft.com/office/drawing/2014/main" id="{04F29FFF-5FA2-43EA-923D-4EFEC6B329B5}"/>
              </a:ext>
            </a:extLst>
          </p:cNvPr>
          <p:cNvPicPr>
            <a:picLocks noChangeAspect="1"/>
          </p:cNvPicPr>
          <p:nvPr/>
        </p:nvPicPr>
        <p:blipFill>
          <a:blip r:embed="rId10"/>
          <a:stretch>
            <a:fillRect/>
          </a:stretch>
        </p:blipFill>
        <p:spPr>
          <a:xfrm>
            <a:off x="852714" y="95884"/>
            <a:ext cx="10486571" cy="5371661"/>
          </a:xfrm>
          <a:prstGeom prst="rect">
            <a:avLst/>
          </a:prstGeom>
        </p:spPr>
      </p:pic>
    </p:spTree>
    <p:extLst>
      <p:ext uri="{BB962C8B-B14F-4D97-AF65-F5344CB8AC3E}">
        <p14:creationId xmlns:p14="http://schemas.microsoft.com/office/powerpoint/2010/main" val="4056129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2AE1A15A-C389-42B1-B229-1B8130D632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7031" y="6224000"/>
            <a:ext cx="1268000" cy="63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F0A7A69-FA05-41C4-BEA8-C32E043008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7714" y="6343015"/>
            <a:ext cx="1409700" cy="419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44E6434-6B5D-409B-8C6D-736DA09E09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2505" y="6149501"/>
            <a:ext cx="1850953" cy="7084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1199D05-92AA-4CC5-9A2E-F48C415557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1100" y="6279515"/>
            <a:ext cx="2278133" cy="5502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46E13CE-0ADE-4795-A9A4-3C4D6009D6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73290" y="6155690"/>
            <a:ext cx="1494710" cy="6064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51491A1F-2ECB-4D96-9BF1-81548FEDD7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95642" y="6155690"/>
            <a:ext cx="1396357" cy="6413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2F9EA72E-334E-43F2-9902-972E36551C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264" y="6149501"/>
            <a:ext cx="1818767" cy="672621"/>
          </a:xfrm>
          <a:prstGeom prst="rect">
            <a:avLst/>
          </a:prstGeom>
          <a:noFill/>
          <a:extLst>
            <a:ext uri="{909E8E84-426E-40DD-AFC4-6F175D3DCCD1}">
              <a14:hiddenFill xmlns:a14="http://schemas.microsoft.com/office/drawing/2010/main">
                <a:solidFill>
                  <a:srgbClr val="FFFFFF"/>
                </a:solidFill>
              </a14:hiddenFill>
            </a:ext>
          </a:extLst>
        </p:spPr>
      </p:pic>
      <p:sp>
        <p:nvSpPr>
          <p:cNvPr id="12" name="Tekstiruutu 11">
            <a:extLst>
              <a:ext uri="{FF2B5EF4-FFF2-40B4-BE49-F238E27FC236}">
                <a16:creationId xmlns:a16="http://schemas.microsoft.com/office/drawing/2014/main" id="{A813D7A1-0B55-4F76-9E8B-D321125200DF}"/>
              </a:ext>
            </a:extLst>
          </p:cNvPr>
          <p:cNvSpPr txBox="1"/>
          <p:nvPr/>
        </p:nvSpPr>
        <p:spPr>
          <a:xfrm>
            <a:off x="7772400" y="985520"/>
            <a:ext cx="3769360" cy="646331"/>
          </a:xfrm>
          <a:prstGeom prst="rect">
            <a:avLst/>
          </a:prstGeom>
          <a:noFill/>
        </p:spPr>
        <p:txBody>
          <a:bodyPr wrap="square" rtlCol="0">
            <a:spAutoFit/>
          </a:bodyPr>
          <a:lstStyle/>
          <a:p>
            <a:endParaRPr lang="fi-FI"/>
          </a:p>
          <a:p>
            <a:endParaRPr lang="fi-FI"/>
          </a:p>
        </p:txBody>
      </p:sp>
      <p:sp>
        <p:nvSpPr>
          <p:cNvPr id="4" name="Rectangle 3">
            <a:extLst>
              <a:ext uri="{FF2B5EF4-FFF2-40B4-BE49-F238E27FC236}">
                <a16:creationId xmlns:a16="http://schemas.microsoft.com/office/drawing/2014/main" id="{0764734A-CD27-47E7-845B-F2AA828F74BE}"/>
              </a:ext>
            </a:extLst>
          </p:cNvPr>
          <p:cNvSpPr/>
          <p:nvPr/>
        </p:nvSpPr>
        <p:spPr>
          <a:xfrm>
            <a:off x="861473" y="5486400"/>
            <a:ext cx="11157702" cy="923330"/>
          </a:xfrm>
          <a:prstGeom prst="rect">
            <a:avLst/>
          </a:prstGeom>
        </p:spPr>
        <p:txBody>
          <a:bodyPr wrap="square">
            <a:spAutoFit/>
          </a:bodyPr>
          <a:lstStyle/>
          <a:p>
            <a:r>
              <a:rPr lang="fi-FI">
                <a:hlinkClick r:id="rId9"/>
              </a:rPr>
              <a:t>2. Sisäiset ja ulkoiset tekijät: Hiilidioksidipäästöt maataloudessa</a:t>
            </a:r>
          </a:p>
          <a:p>
            <a:r>
              <a:rPr lang="fi-FI">
                <a:hlinkClick r:id="rId9"/>
              </a:rPr>
              <a:t>https://www.ilmastoviisas.fi/hanke/ruoantuotanto-ja-ilmastonmuutos-mista-ilmastoviisaita-ratkaisuja-maatalouteen/</a:t>
            </a:r>
            <a:endParaRPr lang="fi-FI"/>
          </a:p>
          <a:p>
            <a:endParaRPr lang="fi-FI"/>
          </a:p>
        </p:txBody>
      </p:sp>
      <p:pic>
        <p:nvPicPr>
          <p:cNvPr id="6" name="Picture 5">
            <a:extLst>
              <a:ext uri="{FF2B5EF4-FFF2-40B4-BE49-F238E27FC236}">
                <a16:creationId xmlns:a16="http://schemas.microsoft.com/office/drawing/2014/main" id="{0340FCF1-24FB-443B-836F-A4A3A04213B2}"/>
              </a:ext>
            </a:extLst>
          </p:cNvPr>
          <p:cNvPicPr>
            <a:picLocks noChangeAspect="1"/>
          </p:cNvPicPr>
          <p:nvPr/>
        </p:nvPicPr>
        <p:blipFill>
          <a:blip r:embed="rId10"/>
          <a:stretch>
            <a:fillRect/>
          </a:stretch>
        </p:blipFill>
        <p:spPr>
          <a:xfrm>
            <a:off x="1705879" y="459278"/>
            <a:ext cx="8780242" cy="5130818"/>
          </a:xfrm>
          <a:prstGeom prst="rect">
            <a:avLst/>
          </a:prstGeom>
        </p:spPr>
      </p:pic>
    </p:spTree>
    <p:extLst>
      <p:ext uri="{BB962C8B-B14F-4D97-AF65-F5344CB8AC3E}">
        <p14:creationId xmlns:p14="http://schemas.microsoft.com/office/powerpoint/2010/main" val="303836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2AE1A15A-C389-42B1-B229-1B8130D632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7031" y="6224000"/>
            <a:ext cx="1268000" cy="63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F0A7A69-FA05-41C4-BEA8-C32E043008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7714" y="6343015"/>
            <a:ext cx="1409700" cy="419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44E6434-6B5D-409B-8C6D-736DA09E09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2505" y="6149501"/>
            <a:ext cx="1850953" cy="7084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1199D05-92AA-4CC5-9A2E-F48C415557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1100" y="6279515"/>
            <a:ext cx="2278133" cy="5502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46E13CE-0ADE-4795-A9A4-3C4D6009D6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73290" y="6155690"/>
            <a:ext cx="1494710" cy="6064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51491A1F-2ECB-4D96-9BF1-81548FEDD7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95642" y="6155690"/>
            <a:ext cx="1396357" cy="6413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2F9EA72E-334E-43F2-9902-972E36551C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264" y="6149501"/>
            <a:ext cx="1818767" cy="672621"/>
          </a:xfrm>
          <a:prstGeom prst="rect">
            <a:avLst/>
          </a:prstGeom>
          <a:noFill/>
          <a:extLst>
            <a:ext uri="{909E8E84-426E-40DD-AFC4-6F175D3DCCD1}">
              <a14:hiddenFill xmlns:a14="http://schemas.microsoft.com/office/drawing/2010/main">
                <a:solidFill>
                  <a:srgbClr val="FFFFFF"/>
                </a:solidFill>
              </a14:hiddenFill>
            </a:ext>
          </a:extLst>
        </p:spPr>
      </p:pic>
      <p:sp>
        <p:nvSpPr>
          <p:cNvPr id="12" name="Tekstiruutu 11">
            <a:extLst>
              <a:ext uri="{FF2B5EF4-FFF2-40B4-BE49-F238E27FC236}">
                <a16:creationId xmlns:a16="http://schemas.microsoft.com/office/drawing/2014/main" id="{A813D7A1-0B55-4F76-9E8B-D321125200DF}"/>
              </a:ext>
            </a:extLst>
          </p:cNvPr>
          <p:cNvSpPr txBox="1"/>
          <p:nvPr/>
        </p:nvSpPr>
        <p:spPr>
          <a:xfrm>
            <a:off x="7772400" y="985520"/>
            <a:ext cx="3769360" cy="646331"/>
          </a:xfrm>
          <a:prstGeom prst="rect">
            <a:avLst/>
          </a:prstGeom>
          <a:noFill/>
        </p:spPr>
        <p:txBody>
          <a:bodyPr wrap="square" rtlCol="0">
            <a:spAutoFit/>
          </a:bodyPr>
          <a:lstStyle/>
          <a:p>
            <a:endParaRPr lang="fi-FI"/>
          </a:p>
          <a:p>
            <a:endParaRPr lang="fi-FI"/>
          </a:p>
        </p:txBody>
      </p:sp>
      <p:sp>
        <p:nvSpPr>
          <p:cNvPr id="4" name="Rectangle 3">
            <a:extLst>
              <a:ext uri="{FF2B5EF4-FFF2-40B4-BE49-F238E27FC236}">
                <a16:creationId xmlns:a16="http://schemas.microsoft.com/office/drawing/2014/main" id="{0764734A-CD27-47E7-845B-F2AA828F74BE}"/>
              </a:ext>
            </a:extLst>
          </p:cNvPr>
          <p:cNvSpPr/>
          <p:nvPr/>
        </p:nvSpPr>
        <p:spPr>
          <a:xfrm>
            <a:off x="861473" y="5590096"/>
            <a:ext cx="11232263" cy="646331"/>
          </a:xfrm>
          <a:prstGeom prst="rect">
            <a:avLst/>
          </a:prstGeom>
        </p:spPr>
        <p:txBody>
          <a:bodyPr wrap="square">
            <a:spAutoFit/>
          </a:bodyPr>
          <a:lstStyle/>
          <a:p>
            <a:r>
              <a:rPr lang="fi-FI">
                <a:hlinkClick r:id="rId9"/>
              </a:rPr>
              <a:t>3. Toimenpiteet ja niiden seuraukset: Maanviljelijän varautuminen ilmastonmuutokseen</a:t>
            </a:r>
          </a:p>
          <a:p>
            <a:r>
              <a:rPr lang="fi-FI">
                <a:hlinkClick r:id="rId10"/>
              </a:rPr>
              <a:t>varautuminen_www_fi_24052016.pdf (ilmastoviisas.fi)</a:t>
            </a:r>
            <a:endParaRPr lang="fi-FI"/>
          </a:p>
        </p:txBody>
      </p:sp>
      <p:pic>
        <p:nvPicPr>
          <p:cNvPr id="2" name="Picture 1">
            <a:extLst>
              <a:ext uri="{FF2B5EF4-FFF2-40B4-BE49-F238E27FC236}">
                <a16:creationId xmlns:a16="http://schemas.microsoft.com/office/drawing/2014/main" id="{936F3955-9AB8-4F22-A9D7-5F1A4B9A167B}"/>
              </a:ext>
            </a:extLst>
          </p:cNvPr>
          <p:cNvPicPr>
            <a:picLocks noChangeAspect="1"/>
          </p:cNvPicPr>
          <p:nvPr/>
        </p:nvPicPr>
        <p:blipFill>
          <a:blip r:embed="rId11"/>
          <a:stretch>
            <a:fillRect/>
          </a:stretch>
        </p:blipFill>
        <p:spPr>
          <a:xfrm>
            <a:off x="1225485" y="377072"/>
            <a:ext cx="9822729" cy="4996206"/>
          </a:xfrm>
          <a:prstGeom prst="rect">
            <a:avLst/>
          </a:prstGeom>
        </p:spPr>
      </p:pic>
    </p:spTree>
    <p:extLst>
      <p:ext uri="{BB962C8B-B14F-4D97-AF65-F5344CB8AC3E}">
        <p14:creationId xmlns:p14="http://schemas.microsoft.com/office/powerpoint/2010/main" val="42673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B765454E-0823-4858-97AE-2D6E57EB27E5}"/>
              </a:ext>
            </a:extLst>
          </p:cNvPr>
          <p:cNvSpPr>
            <a:spLocks noGrp="1"/>
          </p:cNvSpPr>
          <p:nvPr>
            <p:ph type="subTitle" idx="1"/>
          </p:nvPr>
        </p:nvSpPr>
        <p:spPr>
          <a:xfrm>
            <a:off x="274319" y="2621281"/>
            <a:ext cx="11103833" cy="1743330"/>
          </a:xfrm>
        </p:spPr>
        <p:txBody>
          <a:bodyPr vert="horz" lIns="91440" tIns="45720" rIns="91440" bIns="45720" rtlCol="0" anchor="t">
            <a:normAutofit/>
          </a:bodyPr>
          <a:lstStyle/>
          <a:p>
            <a:r>
              <a:rPr lang="fi-FI" sz="1800">
                <a:solidFill>
                  <a:srgbClr val="000000"/>
                </a:solidFill>
                <a:latin typeface="Verdana" panose="020B0604030504040204" pitchFamily="34" charset="0"/>
                <a:ea typeface="Verdana" panose="020B0604030504040204" pitchFamily="34" charset="0"/>
              </a:rPr>
              <a:t>Erilaisia prosessikuvauksia perusmaataloudesta ja maaseutuyrityksistä malliksi. </a:t>
            </a:r>
          </a:p>
          <a:p>
            <a:r>
              <a:rPr lang="fi-FI" sz="1800">
                <a:solidFill>
                  <a:srgbClr val="000000"/>
                </a:solidFill>
                <a:latin typeface="Verdana" panose="020B0604030504040204" pitchFamily="34" charset="0"/>
                <a:ea typeface="Verdana" panose="020B0604030504040204" pitchFamily="34" charset="0"/>
              </a:rPr>
              <a:t>Tekijöinä Lapin AMK:n agrologiopiskelijat vuosikurssilta 2020.</a:t>
            </a:r>
          </a:p>
          <a:p>
            <a:r>
              <a:rPr lang="fi-FI" sz="1800">
                <a:solidFill>
                  <a:srgbClr val="000000"/>
                </a:solidFill>
                <a:latin typeface="Verdana"/>
                <a:ea typeface="Verdana"/>
              </a:rPr>
              <a:t>Esimerkkeinä säilörehun ja hunajan tuotanto, perunan viljely ja oluen valmistaminen.</a:t>
            </a:r>
            <a:endParaRPr lang="fi-FI" sz="1800">
              <a:solidFill>
                <a:srgbClr val="000000"/>
              </a:solidFill>
              <a:latin typeface="Verdana" panose="020B0604030504040204" pitchFamily="34" charset="0"/>
              <a:ea typeface="Verdana" panose="020B0604030504040204" pitchFamily="34" charset="0"/>
            </a:endParaRPr>
          </a:p>
          <a:p>
            <a:endParaRPr lang="fi-FI" sz="1800">
              <a:solidFill>
                <a:srgbClr val="000000"/>
              </a:solidFill>
              <a:latin typeface="Verdana" panose="020B0604030504040204" pitchFamily="34" charset="0"/>
              <a:ea typeface="Verdana" panose="020B0604030504040204" pitchFamily="34" charset="0"/>
            </a:endParaRPr>
          </a:p>
          <a:p>
            <a:endParaRPr lang="fi-FI" sz="1800">
              <a:solidFill>
                <a:srgbClr val="000000"/>
              </a:solidFill>
              <a:latin typeface="Verdana" panose="020B0604030504040204" pitchFamily="34" charset="0"/>
              <a:ea typeface="Verdana" panose="020B0604030504040204" pitchFamily="34" charset="0"/>
            </a:endParaRPr>
          </a:p>
        </p:txBody>
      </p:sp>
      <p:pic>
        <p:nvPicPr>
          <p:cNvPr id="7" name="Kuva 6">
            <a:extLst>
              <a:ext uri="{FF2B5EF4-FFF2-40B4-BE49-F238E27FC236}">
                <a16:creationId xmlns:a16="http://schemas.microsoft.com/office/drawing/2014/main" id="{2CCC99A3-8589-4CB5-B4AD-04F6FF455BFA}"/>
              </a:ext>
            </a:extLst>
          </p:cNvPr>
          <p:cNvPicPr>
            <a:picLocks noChangeAspect="1"/>
          </p:cNvPicPr>
          <p:nvPr/>
        </p:nvPicPr>
        <p:blipFill>
          <a:blip r:embed="rId2"/>
          <a:stretch>
            <a:fillRect/>
          </a:stretch>
        </p:blipFill>
        <p:spPr>
          <a:xfrm>
            <a:off x="518407" y="48154"/>
            <a:ext cx="5577840" cy="2341704"/>
          </a:xfrm>
          <a:prstGeom prst="rect">
            <a:avLst/>
          </a:prstGeom>
        </p:spPr>
      </p:pic>
      <p:pic>
        <p:nvPicPr>
          <p:cNvPr id="10" name="Picture 2">
            <a:extLst>
              <a:ext uri="{FF2B5EF4-FFF2-40B4-BE49-F238E27FC236}">
                <a16:creationId xmlns:a16="http://schemas.microsoft.com/office/drawing/2014/main" id="{2AE1A15A-C389-42B1-B229-1B8130D632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7031" y="6224000"/>
            <a:ext cx="1268000" cy="63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F0A7A69-FA05-41C4-BEA8-C32E043008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7714" y="6343015"/>
            <a:ext cx="1409700" cy="419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44E6434-6B5D-409B-8C6D-736DA09E09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2505" y="6149501"/>
            <a:ext cx="1850953" cy="7084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1199D05-92AA-4CC5-9A2E-F48C415557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1100" y="6279515"/>
            <a:ext cx="2278133" cy="5502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46E13CE-0ADE-4795-A9A4-3C4D6009D6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3290" y="6155690"/>
            <a:ext cx="1494710" cy="6064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51491A1F-2ECB-4D96-9BF1-81548FEDD7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95642" y="6155690"/>
            <a:ext cx="1396357" cy="6413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2F9EA72E-334E-43F2-9902-972E36551C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264" y="6149501"/>
            <a:ext cx="1818767" cy="672621"/>
          </a:xfrm>
          <a:prstGeom prst="rect">
            <a:avLst/>
          </a:prstGeom>
          <a:noFill/>
          <a:extLst>
            <a:ext uri="{909E8E84-426E-40DD-AFC4-6F175D3DCCD1}">
              <a14:hiddenFill xmlns:a14="http://schemas.microsoft.com/office/drawing/2010/main">
                <a:solidFill>
                  <a:srgbClr val="FFFFFF"/>
                </a:solidFill>
              </a14:hiddenFill>
            </a:ext>
          </a:extLst>
        </p:spPr>
      </p:pic>
      <p:sp>
        <p:nvSpPr>
          <p:cNvPr id="12" name="Tekstiruutu 11">
            <a:extLst>
              <a:ext uri="{FF2B5EF4-FFF2-40B4-BE49-F238E27FC236}">
                <a16:creationId xmlns:a16="http://schemas.microsoft.com/office/drawing/2014/main" id="{A813D7A1-0B55-4F76-9E8B-D321125200DF}"/>
              </a:ext>
            </a:extLst>
          </p:cNvPr>
          <p:cNvSpPr txBox="1"/>
          <p:nvPr/>
        </p:nvSpPr>
        <p:spPr>
          <a:xfrm>
            <a:off x="7772400" y="985520"/>
            <a:ext cx="3769360" cy="369332"/>
          </a:xfrm>
          <a:prstGeom prst="rect">
            <a:avLst/>
          </a:prstGeom>
          <a:noFill/>
        </p:spPr>
        <p:txBody>
          <a:bodyPr wrap="square" rtlCol="0">
            <a:spAutoFit/>
          </a:bodyPr>
          <a:lstStyle/>
          <a:p>
            <a:endParaRPr lang="fi-FI"/>
          </a:p>
        </p:txBody>
      </p:sp>
    </p:spTree>
    <p:extLst>
      <p:ext uri="{BB962C8B-B14F-4D97-AF65-F5344CB8AC3E}">
        <p14:creationId xmlns:p14="http://schemas.microsoft.com/office/powerpoint/2010/main" val="3329923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B765454E-0823-4858-97AE-2D6E57EB27E5}"/>
              </a:ext>
            </a:extLst>
          </p:cNvPr>
          <p:cNvSpPr>
            <a:spLocks noGrp="1"/>
          </p:cNvSpPr>
          <p:nvPr>
            <p:ph type="subTitle" idx="1"/>
          </p:nvPr>
        </p:nvSpPr>
        <p:spPr>
          <a:xfrm>
            <a:off x="274319" y="2621281"/>
            <a:ext cx="11103833" cy="1743330"/>
          </a:xfrm>
        </p:spPr>
        <p:txBody>
          <a:bodyPr vert="horz" lIns="91440" tIns="45720" rIns="91440" bIns="45720" rtlCol="0" anchor="t">
            <a:normAutofit/>
          </a:bodyPr>
          <a:lstStyle/>
          <a:p>
            <a:endParaRPr lang="fi-FI" sz="1800">
              <a:solidFill>
                <a:srgbClr val="000000"/>
              </a:solidFill>
              <a:latin typeface="Verdana" panose="020B0604030504040204" pitchFamily="34" charset="0"/>
              <a:ea typeface="Verdana" panose="020B0604030504040204" pitchFamily="34" charset="0"/>
            </a:endParaRPr>
          </a:p>
          <a:p>
            <a:endParaRPr lang="fi-FI" sz="1800">
              <a:solidFill>
                <a:srgbClr val="000000"/>
              </a:solidFill>
              <a:latin typeface="Verdana" panose="020B0604030504040204" pitchFamily="34" charset="0"/>
              <a:ea typeface="Verdana" panose="020B0604030504040204" pitchFamily="34" charset="0"/>
            </a:endParaRPr>
          </a:p>
          <a:p>
            <a:endParaRPr lang="fi-FI" sz="1800">
              <a:solidFill>
                <a:srgbClr val="000000"/>
              </a:solidFill>
              <a:latin typeface="Verdana" panose="020B0604030504040204" pitchFamily="34" charset="0"/>
              <a:ea typeface="Verdana" panose="020B0604030504040204" pitchFamily="34" charset="0"/>
            </a:endParaRPr>
          </a:p>
        </p:txBody>
      </p:sp>
      <p:pic>
        <p:nvPicPr>
          <p:cNvPr id="10" name="Picture 2">
            <a:extLst>
              <a:ext uri="{FF2B5EF4-FFF2-40B4-BE49-F238E27FC236}">
                <a16:creationId xmlns:a16="http://schemas.microsoft.com/office/drawing/2014/main" id="{2AE1A15A-C389-42B1-B229-1B8130D632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7031" y="6224000"/>
            <a:ext cx="1268000" cy="63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F0A7A69-FA05-41C4-BEA8-C32E043008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7714" y="6343015"/>
            <a:ext cx="1409700" cy="419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44E6434-6B5D-409B-8C6D-736DA09E09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2505" y="6149501"/>
            <a:ext cx="1850953" cy="7084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1199D05-92AA-4CC5-9A2E-F48C415557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1100" y="6279515"/>
            <a:ext cx="2278133" cy="5502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46E13CE-0ADE-4795-A9A4-3C4D6009D6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73290" y="6155690"/>
            <a:ext cx="1494710" cy="6064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51491A1F-2ECB-4D96-9BF1-81548FEDD7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95642" y="6155690"/>
            <a:ext cx="1396357" cy="6413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2F9EA72E-334E-43F2-9902-972E36551C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264" y="6149501"/>
            <a:ext cx="1818767" cy="672621"/>
          </a:xfrm>
          <a:prstGeom prst="rect">
            <a:avLst/>
          </a:prstGeom>
          <a:noFill/>
          <a:extLst>
            <a:ext uri="{909E8E84-426E-40DD-AFC4-6F175D3DCCD1}">
              <a14:hiddenFill xmlns:a14="http://schemas.microsoft.com/office/drawing/2010/main">
                <a:solidFill>
                  <a:srgbClr val="FFFFFF"/>
                </a:solidFill>
              </a14:hiddenFill>
            </a:ext>
          </a:extLst>
        </p:spPr>
      </p:pic>
      <p:sp>
        <p:nvSpPr>
          <p:cNvPr id="12" name="Tekstiruutu 11">
            <a:extLst>
              <a:ext uri="{FF2B5EF4-FFF2-40B4-BE49-F238E27FC236}">
                <a16:creationId xmlns:a16="http://schemas.microsoft.com/office/drawing/2014/main" id="{A813D7A1-0B55-4F76-9E8B-D321125200DF}"/>
              </a:ext>
            </a:extLst>
          </p:cNvPr>
          <p:cNvSpPr txBox="1"/>
          <p:nvPr/>
        </p:nvSpPr>
        <p:spPr>
          <a:xfrm>
            <a:off x="7772400" y="985520"/>
            <a:ext cx="3769360" cy="369332"/>
          </a:xfrm>
          <a:prstGeom prst="rect">
            <a:avLst/>
          </a:prstGeom>
          <a:noFill/>
        </p:spPr>
        <p:txBody>
          <a:bodyPr wrap="square" rtlCol="0">
            <a:spAutoFit/>
          </a:bodyPr>
          <a:lstStyle/>
          <a:p>
            <a:endParaRPr lang="fi-FI"/>
          </a:p>
        </p:txBody>
      </p:sp>
      <p:pic>
        <p:nvPicPr>
          <p:cNvPr id="2" name="Kuva 3">
            <a:extLst>
              <a:ext uri="{FF2B5EF4-FFF2-40B4-BE49-F238E27FC236}">
                <a16:creationId xmlns:a16="http://schemas.microsoft.com/office/drawing/2014/main" id="{E79662EC-16D0-6505-1F05-FF294AF91BAB}"/>
              </a:ext>
            </a:extLst>
          </p:cNvPr>
          <p:cNvPicPr>
            <a:picLocks noChangeAspect="1"/>
          </p:cNvPicPr>
          <p:nvPr/>
        </p:nvPicPr>
        <p:blipFill>
          <a:blip r:embed="rId9"/>
          <a:stretch>
            <a:fillRect/>
          </a:stretch>
        </p:blipFill>
        <p:spPr>
          <a:xfrm>
            <a:off x="2950370" y="1412"/>
            <a:ext cx="5183980" cy="6271770"/>
          </a:xfrm>
          <a:prstGeom prst="rect">
            <a:avLst/>
          </a:prstGeom>
        </p:spPr>
      </p:pic>
    </p:spTree>
    <p:extLst>
      <p:ext uri="{BB962C8B-B14F-4D97-AF65-F5344CB8AC3E}">
        <p14:creationId xmlns:p14="http://schemas.microsoft.com/office/powerpoint/2010/main" val="708348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B765454E-0823-4858-97AE-2D6E57EB27E5}"/>
              </a:ext>
            </a:extLst>
          </p:cNvPr>
          <p:cNvSpPr>
            <a:spLocks noGrp="1"/>
          </p:cNvSpPr>
          <p:nvPr>
            <p:ph type="subTitle" idx="1"/>
          </p:nvPr>
        </p:nvSpPr>
        <p:spPr>
          <a:xfrm>
            <a:off x="274320" y="2464358"/>
            <a:ext cx="5730554" cy="2996134"/>
          </a:xfrm>
        </p:spPr>
        <p:txBody>
          <a:bodyPr vert="horz" lIns="91440" tIns="45720" rIns="91440" bIns="45720" rtlCol="0" anchor="t">
            <a:normAutofit fontScale="92500" lnSpcReduction="10000"/>
          </a:bodyPr>
          <a:lstStyle/>
          <a:p>
            <a:pPr>
              <a:spcAft>
                <a:spcPts val="0"/>
              </a:spcAft>
            </a:pPr>
            <a:r>
              <a:rPr lang="fi-FI" sz="1800">
                <a:latin typeface="Calibri" panose="020F0502020204030204" pitchFamily="34" charset="0"/>
                <a:ea typeface="Calibri" panose="020F0502020204030204" pitchFamily="34" charset="0"/>
              </a:rPr>
              <a:t>Maarit Timonen</a:t>
            </a:r>
          </a:p>
          <a:p>
            <a:pPr>
              <a:spcAft>
                <a:spcPts val="0"/>
              </a:spcAft>
            </a:pPr>
            <a:r>
              <a:rPr lang="fi-FI" sz="1800">
                <a:latin typeface="Calibri" panose="020F0502020204030204" pitchFamily="34" charset="0"/>
                <a:ea typeface="Calibri" panose="020F0502020204030204" pitchFamily="34" charset="0"/>
              </a:rPr>
              <a:t>lehtori, hankeasiantuntija</a:t>
            </a:r>
          </a:p>
          <a:p>
            <a:pPr>
              <a:spcAft>
                <a:spcPts val="0"/>
              </a:spcAft>
            </a:pPr>
            <a:r>
              <a:rPr lang="fi-FI" sz="1800">
                <a:latin typeface="Calibri" panose="020F0502020204030204" pitchFamily="34" charset="0"/>
                <a:ea typeface="Calibri" panose="020F0502020204030204" pitchFamily="34" charset="0"/>
              </a:rPr>
              <a:t>MMM, metsänhoitaja, agrologi (AMK)</a:t>
            </a:r>
          </a:p>
          <a:p>
            <a:pPr>
              <a:spcAft>
                <a:spcPts val="0"/>
              </a:spcAft>
            </a:pPr>
            <a:r>
              <a:rPr lang="fi-FI" sz="1800">
                <a:latin typeface="Calibri" panose="020F0502020204030204" pitchFamily="34" charset="0"/>
                <a:ea typeface="Calibri" panose="020F0502020204030204" pitchFamily="34" charset="0"/>
              </a:rPr>
              <a:t>Tulevaisuuden biotalous</a:t>
            </a:r>
          </a:p>
          <a:p>
            <a:pPr>
              <a:spcAft>
                <a:spcPts val="0"/>
              </a:spcAft>
            </a:pPr>
            <a:r>
              <a:rPr lang="fi-FI" sz="1800">
                <a:latin typeface="Calibri" panose="020F0502020204030204" pitchFamily="34" charset="0"/>
                <a:ea typeface="Calibri" panose="020F0502020204030204" pitchFamily="34" charset="0"/>
              </a:rPr>
              <a:t>Lapin AMK, Rovaniemi</a:t>
            </a:r>
          </a:p>
          <a:p>
            <a:pPr>
              <a:spcAft>
                <a:spcPts val="0"/>
              </a:spcAft>
            </a:pPr>
            <a:r>
              <a:rPr lang="fi-FI" sz="1800">
                <a:latin typeface="Calibri" panose="020F0502020204030204" pitchFamily="34" charset="0"/>
                <a:ea typeface="Calibri" panose="020F0502020204030204" pitchFamily="34" charset="0"/>
              </a:rPr>
              <a:t>p. 040-6481832</a:t>
            </a:r>
          </a:p>
          <a:p>
            <a:pPr>
              <a:spcAft>
                <a:spcPts val="0"/>
              </a:spcAft>
            </a:pPr>
            <a:r>
              <a:rPr lang="fi-FI" sz="1800">
                <a:latin typeface="Calibri" panose="020F0502020204030204" pitchFamily="34" charset="0"/>
                <a:ea typeface="Calibri" panose="020F0502020204030204" pitchFamily="34" charset="0"/>
              </a:rPr>
              <a:t>Jokiväylä 11 C</a:t>
            </a:r>
          </a:p>
          <a:p>
            <a:pPr>
              <a:spcAft>
                <a:spcPts val="0"/>
              </a:spcAft>
            </a:pPr>
            <a:r>
              <a:rPr lang="fi-FI" sz="1800">
                <a:latin typeface="Calibri" panose="020F0502020204030204" pitchFamily="34" charset="0"/>
                <a:ea typeface="Calibri" panose="020F0502020204030204" pitchFamily="34" charset="0"/>
              </a:rPr>
              <a:t>96300 Rovaniemi</a:t>
            </a:r>
          </a:p>
          <a:p>
            <a:pPr>
              <a:spcAft>
                <a:spcPts val="0"/>
              </a:spcAft>
            </a:pPr>
            <a:r>
              <a:rPr lang="fi-FI" sz="1800" u="sng">
                <a:solidFill>
                  <a:srgbClr val="0563C1"/>
                </a:solidFill>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https://www.lapinamk.fi/fi</a:t>
            </a:r>
            <a:endParaRPr lang="fi-FI" sz="1800">
              <a:latin typeface="Calibri" panose="020F0502020204030204" pitchFamily="34" charset="0"/>
              <a:ea typeface="Calibri" panose="020F0502020204030204" pitchFamily="34" charset="0"/>
            </a:endParaRPr>
          </a:p>
        </p:txBody>
      </p:sp>
      <p:pic>
        <p:nvPicPr>
          <p:cNvPr id="7" name="Kuva 6">
            <a:extLst>
              <a:ext uri="{FF2B5EF4-FFF2-40B4-BE49-F238E27FC236}">
                <a16:creationId xmlns:a16="http://schemas.microsoft.com/office/drawing/2014/main" id="{2CCC99A3-8589-4CB5-B4AD-04F6FF455BFA}"/>
              </a:ext>
            </a:extLst>
          </p:cNvPr>
          <p:cNvPicPr>
            <a:picLocks noChangeAspect="1"/>
          </p:cNvPicPr>
          <p:nvPr/>
        </p:nvPicPr>
        <p:blipFill>
          <a:blip r:embed="rId3"/>
          <a:stretch>
            <a:fillRect/>
          </a:stretch>
        </p:blipFill>
        <p:spPr>
          <a:xfrm>
            <a:off x="518407" y="48154"/>
            <a:ext cx="5577840" cy="2341704"/>
          </a:xfrm>
          <a:prstGeom prst="rect">
            <a:avLst/>
          </a:prstGeom>
        </p:spPr>
      </p:pic>
      <p:pic>
        <p:nvPicPr>
          <p:cNvPr id="10" name="Picture 2">
            <a:extLst>
              <a:ext uri="{FF2B5EF4-FFF2-40B4-BE49-F238E27FC236}">
                <a16:creationId xmlns:a16="http://schemas.microsoft.com/office/drawing/2014/main" id="{2AE1A15A-C389-42B1-B229-1B8130D632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7031" y="6224000"/>
            <a:ext cx="1268000" cy="63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F0A7A69-FA05-41C4-BEA8-C32E043008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7714" y="6343015"/>
            <a:ext cx="1409700" cy="419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44E6434-6B5D-409B-8C6D-736DA09E09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2505" y="6149501"/>
            <a:ext cx="1850953" cy="7084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1199D05-92AA-4CC5-9A2E-F48C415557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1100" y="6279515"/>
            <a:ext cx="2278133" cy="5502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46E13CE-0ADE-4795-A9A4-3C4D6009D6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73290" y="6155690"/>
            <a:ext cx="1494710" cy="6064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51491A1F-2ECB-4D96-9BF1-81548FEDD7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95642" y="6155690"/>
            <a:ext cx="1396357" cy="6413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2F9EA72E-334E-43F2-9902-972E36551C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264" y="6149501"/>
            <a:ext cx="1818767" cy="6726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B37D56E-5CD5-4152-9D29-977F3F60AB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70482" y="1397508"/>
            <a:ext cx="5467547" cy="4062984"/>
          </a:xfrm>
          <a:prstGeom prst="rect">
            <a:avLst/>
          </a:prstGeom>
        </p:spPr>
      </p:pic>
    </p:spTree>
    <p:extLst>
      <p:ext uri="{BB962C8B-B14F-4D97-AF65-F5344CB8AC3E}">
        <p14:creationId xmlns:p14="http://schemas.microsoft.com/office/powerpoint/2010/main" val="2998122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2AE1A15A-C389-42B1-B229-1B8130D632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7031" y="6224000"/>
            <a:ext cx="1268000" cy="63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F0A7A69-FA05-41C4-BEA8-C32E043008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7714" y="6343015"/>
            <a:ext cx="1409700" cy="419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44E6434-6B5D-409B-8C6D-736DA09E09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2505" y="6149501"/>
            <a:ext cx="1850953" cy="7084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1199D05-92AA-4CC5-9A2E-F48C415557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1100" y="6279515"/>
            <a:ext cx="2278133" cy="5502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46E13CE-0ADE-4795-A9A4-3C4D6009D6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73290" y="6155690"/>
            <a:ext cx="1494710" cy="6064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51491A1F-2ECB-4D96-9BF1-81548FEDD7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95642" y="6155690"/>
            <a:ext cx="1396357" cy="6413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2F9EA72E-334E-43F2-9902-972E36551C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264" y="6149501"/>
            <a:ext cx="1818767" cy="672621"/>
          </a:xfrm>
          <a:prstGeom prst="rect">
            <a:avLst/>
          </a:prstGeom>
          <a:noFill/>
          <a:extLst>
            <a:ext uri="{909E8E84-426E-40DD-AFC4-6F175D3DCCD1}">
              <a14:hiddenFill xmlns:a14="http://schemas.microsoft.com/office/drawing/2010/main">
                <a:solidFill>
                  <a:srgbClr val="FFFFFF"/>
                </a:solidFill>
              </a14:hiddenFill>
            </a:ext>
          </a:extLst>
        </p:spPr>
      </p:pic>
      <p:sp>
        <p:nvSpPr>
          <p:cNvPr id="12" name="Tekstiruutu 11">
            <a:extLst>
              <a:ext uri="{FF2B5EF4-FFF2-40B4-BE49-F238E27FC236}">
                <a16:creationId xmlns:a16="http://schemas.microsoft.com/office/drawing/2014/main" id="{A813D7A1-0B55-4F76-9E8B-D321125200DF}"/>
              </a:ext>
            </a:extLst>
          </p:cNvPr>
          <p:cNvSpPr txBox="1"/>
          <p:nvPr/>
        </p:nvSpPr>
        <p:spPr>
          <a:xfrm>
            <a:off x="7772400" y="985520"/>
            <a:ext cx="3769360" cy="369332"/>
          </a:xfrm>
          <a:prstGeom prst="rect">
            <a:avLst/>
          </a:prstGeom>
          <a:noFill/>
        </p:spPr>
        <p:txBody>
          <a:bodyPr wrap="square" rtlCol="0">
            <a:spAutoFit/>
          </a:bodyPr>
          <a:lstStyle/>
          <a:p>
            <a:endParaRPr lang="fi-FI"/>
          </a:p>
        </p:txBody>
      </p:sp>
      <p:pic>
        <p:nvPicPr>
          <p:cNvPr id="2" name="Picture 1">
            <a:extLst>
              <a:ext uri="{FF2B5EF4-FFF2-40B4-BE49-F238E27FC236}">
                <a16:creationId xmlns:a16="http://schemas.microsoft.com/office/drawing/2014/main" id="{758F76DA-7E87-4137-840E-6CC62888E855}"/>
              </a:ext>
            </a:extLst>
          </p:cNvPr>
          <p:cNvPicPr>
            <a:picLocks noChangeAspect="1"/>
          </p:cNvPicPr>
          <p:nvPr/>
        </p:nvPicPr>
        <p:blipFill>
          <a:blip r:embed="rId9"/>
          <a:stretch>
            <a:fillRect/>
          </a:stretch>
        </p:blipFill>
        <p:spPr>
          <a:xfrm>
            <a:off x="3683594" y="0"/>
            <a:ext cx="4824812" cy="6149501"/>
          </a:xfrm>
          <a:prstGeom prst="rect">
            <a:avLst/>
          </a:prstGeom>
        </p:spPr>
      </p:pic>
    </p:spTree>
    <p:extLst>
      <p:ext uri="{BB962C8B-B14F-4D97-AF65-F5344CB8AC3E}">
        <p14:creationId xmlns:p14="http://schemas.microsoft.com/office/powerpoint/2010/main" val="1505519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B765454E-0823-4858-97AE-2D6E57EB27E5}"/>
              </a:ext>
            </a:extLst>
          </p:cNvPr>
          <p:cNvSpPr>
            <a:spLocks noGrp="1"/>
          </p:cNvSpPr>
          <p:nvPr>
            <p:ph type="subTitle" idx="1"/>
          </p:nvPr>
        </p:nvSpPr>
        <p:spPr>
          <a:xfrm>
            <a:off x="274319" y="2621281"/>
            <a:ext cx="11103833" cy="1743330"/>
          </a:xfrm>
        </p:spPr>
        <p:txBody>
          <a:bodyPr vert="horz" lIns="91440" tIns="45720" rIns="91440" bIns="45720" rtlCol="0" anchor="t">
            <a:normAutofit/>
          </a:bodyPr>
          <a:lstStyle/>
          <a:p>
            <a:endParaRPr lang="fi-FI" sz="1800">
              <a:solidFill>
                <a:srgbClr val="000000"/>
              </a:solidFill>
              <a:latin typeface="Verdana" panose="020B0604030504040204" pitchFamily="34" charset="0"/>
              <a:ea typeface="Verdana" panose="020B0604030504040204" pitchFamily="34" charset="0"/>
            </a:endParaRPr>
          </a:p>
          <a:p>
            <a:endParaRPr lang="fi-FI" sz="1800">
              <a:solidFill>
                <a:srgbClr val="000000"/>
              </a:solidFill>
              <a:latin typeface="Verdana" panose="020B0604030504040204" pitchFamily="34" charset="0"/>
              <a:ea typeface="Verdana" panose="020B0604030504040204" pitchFamily="34" charset="0"/>
            </a:endParaRPr>
          </a:p>
          <a:p>
            <a:endParaRPr lang="fi-FI" sz="1800">
              <a:solidFill>
                <a:srgbClr val="000000"/>
              </a:solidFill>
              <a:latin typeface="Verdana" panose="020B0604030504040204" pitchFamily="34" charset="0"/>
              <a:ea typeface="Verdana" panose="020B0604030504040204" pitchFamily="34" charset="0"/>
            </a:endParaRPr>
          </a:p>
        </p:txBody>
      </p:sp>
      <p:pic>
        <p:nvPicPr>
          <p:cNvPr id="10" name="Picture 2">
            <a:extLst>
              <a:ext uri="{FF2B5EF4-FFF2-40B4-BE49-F238E27FC236}">
                <a16:creationId xmlns:a16="http://schemas.microsoft.com/office/drawing/2014/main" id="{2AE1A15A-C389-42B1-B229-1B8130D632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7031" y="6224000"/>
            <a:ext cx="1268000" cy="63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F0A7A69-FA05-41C4-BEA8-C32E043008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7714" y="6343015"/>
            <a:ext cx="1409700" cy="419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44E6434-6B5D-409B-8C6D-736DA09E09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2505" y="6149501"/>
            <a:ext cx="1850953" cy="7084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1199D05-92AA-4CC5-9A2E-F48C415557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1100" y="6279515"/>
            <a:ext cx="2278133" cy="5502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46E13CE-0ADE-4795-A9A4-3C4D6009D6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73290" y="6155690"/>
            <a:ext cx="1494710" cy="6064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51491A1F-2ECB-4D96-9BF1-81548FEDD7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95642" y="6155690"/>
            <a:ext cx="1396357" cy="6413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2F9EA72E-334E-43F2-9902-972E36551C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264" y="6149501"/>
            <a:ext cx="1818767" cy="672621"/>
          </a:xfrm>
          <a:prstGeom prst="rect">
            <a:avLst/>
          </a:prstGeom>
          <a:noFill/>
          <a:extLst>
            <a:ext uri="{909E8E84-426E-40DD-AFC4-6F175D3DCCD1}">
              <a14:hiddenFill xmlns:a14="http://schemas.microsoft.com/office/drawing/2010/main">
                <a:solidFill>
                  <a:srgbClr val="FFFFFF"/>
                </a:solidFill>
              </a14:hiddenFill>
            </a:ext>
          </a:extLst>
        </p:spPr>
      </p:pic>
      <p:sp>
        <p:nvSpPr>
          <p:cNvPr id="12" name="Tekstiruutu 11">
            <a:extLst>
              <a:ext uri="{FF2B5EF4-FFF2-40B4-BE49-F238E27FC236}">
                <a16:creationId xmlns:a16="http://schemas.microsoft.com/office/drawing/2014/main" id="{A813D7A1-0B55-4F76-9E8B-D321125200DF}"/>
              </a:ext>
            </a:extLst>
          </p:cNvPr>
          <p:cNvSpPr txBox="1"/>
          <p:nvPr/>
        </p:nvSpPr>
        <p:spPr>
          <a:xfrm>
            <a:off x="7772400" y="985520"/>
            <a:ext cx="3769360" cy="369332"/>
          </a:xfrm>
          <a:prstGeom prst="rect">
            <a:avLst/>
          </a:prstGeom>
          <a:noFill/>
        </p:spPr>
        <p:txBody>
          <a:bodyPr wrap="square" rtlCol="0">
            <a:spAutoFit/>
          </a:bodyPr>
          <a:lstStyle/>
          <a:p>
            <a:endParaRPr lang="fi-FI"/>
          </a:p>
        </p:txBody>
      </p:sp>
      <p:pic>
        <p:nvPicPr>
          <p:cNvPr id="5" name="Picture 4">
            <a:extLst>
              <a:ext uri="{FF2B5EF4-FFF2-40B4-BE49-F238E27FC236}">
                <a16:creationId xmlns:a16="http://schemas.microsoft.com/office/drawing/2014/main" id="{393339BA-4239-4E06-8366-4084171712AF}"/>
              </a:ext>
            </a:extLst>
          </p:cNvPr>
          <p:cNvPicPr>
            <a:picLocks noChangeAspect="1"/>
          </p:cNvPicPr>
          <p:nvPr/>
        </p:nvPicPr>
        <p:blipFill>
          <a:blip r:embed="rId9"/>
          <a:stretch>
            <a:fillRect/>
          </a:stretch>
        </p:blipFill>
        <p:spPr>
          <a:xfrm>
            <a:off x="0" y="428"/>
            <a:ext cx="12192000" cy="6149073"/>
          </a:xfrm>
          <a:prstGeom prst="rect">
            <a:avLst/>
          </a:prstGeom>
        </p:spPr>
      </p:pic>
    </p:spTree>
    <p:extLst>
      <p:ext uri="{BB962C8B-B14F-4D97-AF65-F5344CB8AC3E}">
        <p14:creationId xmlns:p14="http://schemas.microsoft.com/office/powerpoint/2010/main" val="522027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2AE1A15A-C389-42B1-B229-1B8130D632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7031" y="6224000"/>
            <a:ext cx="1268000" cy="63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F0A7A69-FA05-41C4-BEA8-C32E043008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7714" y="6343015"/>
            <a:ext cx="1409700" cy="419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44E6434-6B5D-409B-8C6D-736DA09E09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2505" y="6149501"/>
            <a:ext cx="1850953" cy="7084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1199D05-92AA-4CC5-9A2E-F48C415557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1100" y="6279515"/>
            <a:ext cx="2278133" cy="5502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46E13CE-0ADE-4795-A9A4-3C4D6009D6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73290" y="6155690"/>
            <a:ext cx="1494710" cy="6064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51491A1F-2ECB-4D96-9BF1-81548FEDD7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95642" y="6155690"/>
            <a:ext cx="1396357" cy="6413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2F9EA72E-334E-43F2-9902-972E36551C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264" y="6149501"/>
            <a:ext cx="1818767" cy="672621"/>
          </a:xfrm>
          <a:prstGeom prst="rect">
            <a:avLst/>
          </a:prstGeom>
          <a:noFill/>
          <a:extLst>
            <a:ext uri="{909E8E84-426E-40DD-AFC4-6F175D3DCCD1}">
              <a14:hiddenFill xmlns:a14="http://schemas.microsoft.com/office/drawing/2010/main">
                <a:solidFill>
                  <a:srgbClr val="FFFFFF"/>
                </a:solidFill>
              </a14:hiddenFill>
            </a:ext>
          </a:extLst>
        </p:spPr>
      </p:pic>
      <p:sp>
        <p:nvSpPr>
          <p:cNvPr id="12" name="Tekstiruutu 11">
            <a:extLst>
              <a:ext uri="{FF2B5EF4-FFF2-40B4-BE49-F238E27FC236}">
                <a16:creationId xmlns:a16="http://schemas.microsoft.com/office/drawing/2014/main" id="{A813D7A1-0B55-4F76-9E8B-D321125200DF}"/>
              </a:ext>
            </a:extLst>
          </p:cNvPr>
          <p:cNvSpPr txBox="1"/>
          <p:nvPr/>
        </p:nvSpPr>
        <p:spPr>
          <a:xfrm>
            <a:off x="7772400" y="985520"/>
            <a:ext cx="3769360" cy="369332"/>
          </a:xfrm>
          <a:prstGeom prst="rect">
            <a:avLst/>
          </a:prstGeom>
          <a:noFill/>
        </p:spPr>
        <p:txBody>
          <a:bodyPr wrap="square" rtlCol="0">
            <a:spAutoFit/>
          </a:bodyPr>
          <a:lstStyle/>
          <a:p>
            <a:endParaRPr lang="fi-FI"/>
          </a:p>
        </p:txBody>
      </p:sp>
      <p:pic>
        <p:nvPicPr>
          <p:cNvPr id="3" name="Picture 2">
            <a:extLst>
              <a:ext uri="{FF2B5EF4-FFF2-40B4-BE49-F238E27FC236}">
                <a16:creationId xmlns:a16="http://schemas.microsoft.com/office/drawing/2014/main" id="{52401782-82C1-4817-94AA-763302A73085}"/>
              </a:ext>
            </a:extLst>
          </p:cNvPr>
          <p:cNvPicPr>
            <a:picLocks noChangeAspect="1"/>
          </p:cNvPicPr>
          <p:nvPr/>
        </p:nvPicPr>
        <p:blipFill>
          <a:blip r:embed="rId9"/>
          <a:stretch>
            <a:fillRect/>
          </a:stretch>
        </p:blipFill>
        <p:spPr>
          <a:xfrm>
            <a:off x="2605922" y="10025"/>
            <a:ext cx="7160860" cy="6269490"/>
          </a:xfrm>
          <a:prstGeom prst="rect">
            <a:avLst/>
          </a:prstGeom>
        </p:spPr>
      </p:pic>
    </p:spTree>
    <p:extLst>
      <p:ext uri="{BB962C8B-B14F-4D97-AF65-F5344CB8AC3E}">
        <p14:creationId xmlns:p14="http://schemas.microsoft.com/office/powerpoint/2010/main" val="26870172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B765454E-0823-4858-97AE-2D6E57EB27E5}"/>
              </a:ext>
            </a:extLst>
          </p:cNvPr>
          <p:cNvSpPr>
            <a:spLocks noGrp="1"/>
          </p:cNvSpPr>
          <p:nvPr>
            <p:ph type="subTitle" idx="1"/>
          </p:nvPr>
        </p:nvSpPr>
        <p:spPr>
          <a:xfrm>
            <a:off x="274319" y="2621281"/>
            <a:ext cx="11103833" cy="1743330"/>
          </a:xfrm>
        </p:spPr>
        <p:txBody>
          <a:bodyPr vert="horz" lIns="91440" tIns="45720" rIns="91440" bIns="45720" rtlCol="0" anchor="t">
            <a:normAutofit/>
          </a:bodyPr>
          <a:lstStyle/>
          <a:p>
            <a:r>
              <a:rPr lang="fi-FI" sz="1800">
                <a:solidFill>
                  <a:srgbClr val="000000"/>
                </a:solidFill>
                <a:latin typeface="Verdana" panose="020B0604030504040204" pitchFamily="34" charset="0"/>
                <a:ea typeface="Verdana" panose="020B0604030504040204" pitchFamily="34" charset="0"/>
              </a:rPr>
              <a:t>TEHTÄVÄ:</a:t>
            </a:r>
          </a:p>
          <a:p>
            <a:r>
              <a:rPr lang="fi-FI" sz="1800">
                <a:solidFill>
                  <a:srgbClr val="000000"/>
                </a:solidFill>
                <a:latin typeface="Verdana"/>
                <a:ea typeface="Verdana"/>
              </a:rPr>
              <a:t>Piirrä tai dokumentoi sinua kiinnostava tai tuttu tuotantoprosessi valitsemallasi menetelmällä, tavalla ja tasolla. Kuvaus voi olla käsin piirretty, tehty piirto- tai taulukko-ohjelmalla tai vaikka kuvaamasi videoklippi selostuksineen, kunhan siitä käy selväksi esittelemäsi tuotantoprosessi ja sen vaiheet. Käytä apunasi agrologiopiskelijoiden tekemiä tuotantokuvauksia.</a:t>
            </a:r>
          </a:p>
          <a:p>
            <a:endParaRPr lang="fi-FI" sz="1800">
              <a:solidFill>
                <a:srgbClr val="000000"/>
              </a:solidFill>
              <a:latin typeface="Verdana" panose="020B0604030504040204" pitchFamily="34" charset="0"/>
              <a:ea typeface="Verdana" panose="020B0604030504040204" pitchFamily="34" charset="0"/>
            </a:endParaRPr>
          </a:p>
          <a:p>
            <a:endParaRPr lang="fi-FI" sz="1800">
              <a:solidFill>
                <a:srgbClr val="000000"/>
              </a:solidFill>
              <a:latin typeface="Verdana" panose="020B0604030504040204" pitchFamily="34" charset="0"/>
              <a:ea typeface="Verdana" panose="020B0604030504040204" pitchFamily="34" charset="0"/>
            </a:endParaRPr>
          </a:p>
        </p:txBody>
      </p:sp>
      <p:pic>
        <p:nvPicPr>
          <p:cNvPr id="7" name="Kuva 6">
            <a:extLst>
              <a:ext uri="{FF2B5EF4-FFF2-40B4-BE49-F238E27FC236}">
                <a16:creationId xmlns:a16="http://schemas.microsoft.com/office/drawing/2014/main" id="{2CCC99A3-8589-4CB5-B4AD-04F6FF455BFA}"/>
              </a:ext>
            </a:extLst>
          </p:cNvPr>
          <p:cNvPicPr>
            <a:picLocks noChangeAspect="1"/>
          </p:cNvPicPr>
          <p:nvPr/>
        </p:nvPicPr>
        <p:blipFill>
          <a:blip r:embed="rId2"/>
          <a:stretch>
            <a:fillRect/>
          </a:stretch>
        </p:blipFill>
        <p:spPr>
          <a:xfrm>
            <a:off x="518407" y="48154"/>
            <a:ext cx="5577840" cy="2341704"/>
          </a:xfrm>
          <a:prstGeom prst="rect">
            <a:avLst/>
          </a:prstGeom>
        </p:spPr>
      </p:pic>
      <p:pic>
        <p:nvPicPr>
          <p:cNvPr id="10" name="Picture 2">
            <a:extLst>
              <a:ext uri="{FF2B5EF4-FFF2-40B4-BE49-F238E27FC236}">
                <a16:creationId xmlns:a16="http://schemas.microsoft.com/office/drawing/2014/main" id="{2AE1A15A-C389-42B1-B229-1B8130D632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7031" y="6224000"/>
            <a:ext cx="1268000" cy="63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F0A7A69-FA05-41C4-BEA8-C32E043008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7714" y="6343015"/>
            <a:ext cx="1409700" cy="419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44E6434-6B5D-409B-8C6D-736DA09E09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2505" y="6149501"/>
            <a:ext cx="1850953" cy="7084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1199D05-92AA-4CC5-9A2E-F48C415557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1100" y="6279515"/>
            <a:ext cx="2278133" cy="5502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46E13CE-0ADE-4795-A9A4-3C4D6009D6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3290" y="6155690"/>
            <a:ext cx="1494710" cy="6064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51491A1F-2ECB-4D96-9BF1-81548FEDD7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95642" y="6155690"/>
            <a:ext cx="1396357" cy="6413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2F9EA72E-334E-43F2-9902-972E36551C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264" y="6149501"/>
            <a:ext cx="1818767" cy="672621"/>
          </a:xfrm>
          <a:prstGeom prst="rect">
            <a:avLst/>
          </a:prstGeom>
          <a:noFill/>
          <a:extLst>
            <a:ext uri="{909E8E84-426E-40DD-AFC4-6F175D3DCCD1}">
              <a14:hiddenFill xmlns:a14="http://schemas.microsoft.com/office/drawing/2010/main">
                <a:solidFill>
                  <a:srgbClr val="FFFFFF"/>
                </a:solidFill>
              </a14:hiddenFill>
            </a:ext>
          </a:extLst>
        </p:spPr>
      </p:pic>
      <p:sp>
        <p:nvSpPr>
          <p:cNvPr id="12" name="Tekstiruutu 11">
            <a:extLst>
              <a:ext uri="{FF2B5EF4-FFF2-40B4-BE49-F238E27FC236}">
                <a16:creationId xmlns:a16="http://schemas.microsoft.com/office/drawing/2014/main" id="{A813D7A1-0B55-4F76-9E8B-D321125200DF}"/>
              </a:ext>
            </a:extLst>
          </p:cNvPr>
          <p:cNvSpPr txBox="1"/>
          <p:nvPr/>
        </p:nvSpPr>
        <p:spPr>
          <a:xfrm>
            <a:off x="7772400" y="985520"/>
            <a:ext cx="3769360" cy="369332"/>
          </a:xfrm>
          <a:prstGeom prst="rect">
            <a:avLst/>
          </a:prstGeom>
          <a:noFill/>
        </p:spPr>
        <p:txBody>
          <a:bodyPr wrap="square" rtlCol="0">
            <a:spAutoFit/>
          </a:bodyPr>
          <a:lstStyle/>
          <a:p>
            <a:endParaRPr lang="fi-FI"/>
          </a:p>
        </p:txBody>
      </p:sp>
    </p:spTree>
    <p:extLst>
      <p:ext uri="{BB962C8B-B14F-4D97-AF65-F5344CB8AC3E}">
        <p14:creationId xmlns:p14="http://schemas.microsoft.com/office/powerpoint/2010/main" val="3448490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B765454E-0823-4858-97AE-2D6E57EB27E5}"/>
              </a:ext>
            </a:extLst>
          </p:cNvPr>
          <p:cNvSpPr>
            <a:spLocks noGrp="1"/>
          </p:cNvSpPr>
          <p:nvPr>
            <p:ph type="subTitle" idx="1"/>
          </p:nvPr>
        </p:nvSpPr>
        <p:spPr>
          <a:xfrm>
            <a:off x="274319" y="2818615"/>
            <a:ext cx="11103833" cy="1649528"/>
          </a:xfrm>
        </p:spPr>
        <p:txBody>
          <a:bodyPr vert="horz" lIns="91440" tIns="45720" rIns="91440" bIns="45720" rtlCol="0" anchor="t">
            <a:normAutofit/>
          </a:bodyPr>
          <a:lstStyle/>
          <a:p>
            <a:r>
              <a:rPr lang="fi-FI" sz="1800">
                <a:solidFill>
                  <a:srgbClr val="000000"/>
                </a:solidFill>
                <a:latin typeface="Verdana" panose="020B0604030504040204" pitchFamily="34" charset="0"/>
                <a:ea typeface="Verdana" panose="020B0604030504040204" pitchFamily="34" charset="0"/>
              </a:rPr>
              <a:t>TEHTÄVÄNPALAUTUS:</a:t>
            </a:r>
          </a:p>
          <a:p>
            <a:r>
              <a:rPr lang="fi-FI" sz="1800">
                <a:solidFill>
                  <a:srgbClr val="000000"/>
                </a:solidFill>
                <a:latin typeface="Verdana" panose="020B0604030504040204" pitchFamily="34" charset="0"/>
                <a:ea typeface="Verdana" panose="020B0604030504040204" pitchFamily="34" charset="0"/>
              </a:rPr>
              <a:t>Mikäli osallistut seuraaviin tuotannonjohtamisen luentoihin 2 ja 3, teet tuotannostasi prosessikuvauksen ja haluat, että sitä käydään läpi yhdessä kurssin aikana, niin lähetä kuvauksesi sähköpostilla liitetiedostona ennakkoon </a:t>
            </a:r>
            <a:r>
              <a:rPr lang="fi-FI" sz="1800">
                <a:solidFill>
                  <a:srgbClr val="000000"/>
                </a:solidFill>
                <a:latin typeface="Verdana" panose="020B0604030504040204" pitchFamily="34" charset="0"/>
                <a:ea typeface="Verdana" panose="020B0604030504040204" pitchFamily="34" charset="0"/>
                <a:hlinkClick r:id="rId2"/>
              </a:rPr>
              <a:t>maarit.timonen@lapinamk.fi</a:t>
            </a:r>
            <a:r>
              <a:rPr lang="fi-FI" sz="1800">
                <a:solidFill>
                  <a:srgbClr val="000000"/>
                </a:solidFill>
                <a:latin typeface="Verdana" panose="020B0604030504040204" pitchFamily="34" charset="0"/>
                <a:ea typeface="Verdana" panose="020B0604030504040204" pitchFamily="34" charset="0"/>
              </a:rPr>
              <a:t>. </a:t>
            </a:r>
          </a:p>
          <a:p>
            <a:endParaRPr lang="fi-FI" sz="1800">
              <a:solidFill>
                <a:srgbClr val="000000"/>
              </a:solidFill>
              <a:latin typeface="Verdana" panose="020B0604030504040204" pitchFamily="34" charset="0"/>
              <a:ea typeface="Verdana" panose="020B0604030504040204" pitchFamily="34" charset="0"/>
            </a:endParaRPr>
          </a:p>
        </p:txBody>
      </p:sp>
      <p:pic>
        <p:nvPicPr>
          <p:cNvPr id="7" name="Kuva 6">
            <a:extLst>
              <a:ext uri="{FF2B5EF4-FFF2-40B4-BE49-F238E27FC236}">
                <a16:creationId xmlns:a16="http://schemas.microsoft.com/office/drawing/2014/main" id="{2CCC99A3-8589-4CB5-B4AD-04F6FF455BFA}"/>
              </a:ext>
            </a:extLst>
          </p:cNvPr>
          <p:cNvPicPr>
            <a:picLocks noChangeAspect="1"/>
          </p:cNvPicPr>
          <p:nvPr/>
        </p:nvPicPr>
        <p:blipFill>
          <a:blip r:embed="rId3"/>
          <a:stretch>
            <a:fillRect/>
          </a:stretch>
        </p:blipFill>
        <p:spPr>
          <a:xfrm>
            <a:off x="518407" y="48154"/>
            <a:ext cx="5577840" cy="2341704"/>
          </a:xfrm>
          <a:prstGeom prst="rect">
            <a:avLst/>
          </a:prstGeom>
        </p:spPr>
      </p:pic>
      <p:pic>
        <p:nvPicPr>
          <p:cNvPr id="10" name="Picture 2">
            <a:extLst>
              <a:ext uri="{FF2B5EF4-FFF2-40B4-BE49-F238E27FC236}">
                <a16:creationId xmlns:a16="http://schemas.microsoft.com/office/drawing/2014/main" id="{2AE1A15A-C389-42B1-B229-1B8130D632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7031" y="6224000"/>
            <a:ext cx="1268000" cy="63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F0A7A69-FA05-41C4-BEA8-C32E043008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7714" y="6343015"/>
            <a:ext cx="1409700" cy="419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44E6434-6B5D-409B-8C6D-736DA09E09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2505" y="6149501"/>
            <a:ext cx="1850953" cy="7084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1199D05-92AA-4CC5-9A2E-F48C415557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1100" y="6279515"/>
            <a:ext cx="2278133" cy="5502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46E13CE-0ADE-4795-A9A4-3C4D6009D6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73290" y="6155690"/>
            <a:ext cx="1494710" cy="6064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51491A1F-2ECB-4D96-9BF1-81548FEDD7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95642" y="6155690"/>
            <a:ext cx="1396357" cy="6413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2F9EA72E-334E-43F2-9902-972E36551C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264" y="6149501"/>
            <a:ext cx="1818767" cy="672621"/>
          </a:xfrm>
          <a:prstGeom prst="rect">
            <a:avLst/>
          </a:prstGeom>
          <a:noFill/>
          <a:extLst>
            <a:ext uri="{909E8E84-426E-40DD-AFC4-6F175D3DCCD1}">
              <a14:hiddenFill xmlns:a14="http://schemas.microsoft.com/office/drawing/2010/main">
                <a:solidFill>
                  <a:srgbClr val="FFFFFF"/>
                </a:solidFill>
              </a14:hiddenFill>
            </a:ext>
          </a:extLst>
        </p:spPr>
      </p:pic>
      <p:sp>
        <p:nvSpPr>
          <p:cNvPr id="12" name="Tekstiruutu 11">
            <a:extLst>
              <a:ext uri="{FF2B5EF4-FFF2-40B4-BE49-F238E27FC236}">
                <a16:creationId xmlns:a16="http://schemas.microsoft.com/office/drawing/2014/main" id="{A813D7A1-0B55-4F76-9E8B-D321125200DF}"/>
              </a:ext>
            </a:extLst>
          </p:cNvPr>
          <p:cNvSpPr txBox="1"/>
          <p:nvPr/>
        </p:nvSpPr>
        <p:spPr>
          <a:xfrm>
            <a:off x="7772400" y="985520"/>
            <a:ext cx="3769360" cy="369332"/>
          </a:xfrm>
          <a:prstGeom prst="rect">
            <a:avLst/>
          </a:prstGeom>
          <a:noFill/>
        </p:spPr>
        <p:txBody>
          <a:bodyPr wrap="square" rtlCol="0">
            <a:spAutoFit/>
          </a:bodyPr>
          <a:lstStyle/>
          <a:p>
            <a:endParaRPr lang="fi-FI"/>
          </a:p>
        </p:txBody>
      </p:sp>
    </p:spTree>
    <p:extLst>
      <p:ext uri="{BB962C8B-B14F-4D97-AF65-F5344CB8AC3E}">
        <p14:creationId xmlns:p14="http://schemas.microsoft.com/office/powerpoint/2010/main" val="13301893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B765454E-0823-4858-97AE-2D6E57EB27E5}"/>
              </a:ext>
            </a:extLst>
          </p:cNvPr>
          <p:cNvSpPr>
            <a:spLocks noGrp="1"/>
          </p:cNvSpPr>
          <p:nvPr>
            <p:ph type="subTitle" idx="1"/>
          </p:nvPr>
        </p:nvSpPr>
        <p:spPr>
          <a:xfrm>
            <a:off x="274319" y="2621280"/>
            <a:ext cx="11103833" cy="2844800"/>
          </a:xfrm>
        </p:spPr>
        <p:txBody>
          <a:bodyPr vert="horz" lIns="91440" tIns="45720" rIns="91440" bIns="45720" rtlCol="0" anchor="t">
            <a:normAutofit/>
          </a:bodyPr>
          <a:lstStyle/>
          <a:p>
            <a:r>
              <a:rPr lang="fi-FI" sz="1800">
                <a:solidFill>
                  <a:srgbClr val="000000"/>
                </a:solidFill>
                <a:latin typeface="Verdana" panose="020B0604030504040204" pitchFamily="34" charset="0"/>
                <a:ea typeface="Verdana" panose="020B0604030504040204" pitchFamily="34" charset="0"/>
              </a:rPr>
              <a:t>LYHYT PALAUTEKYSELY:</a:t>
            </a:r>
          </a:p>
          <a:p>
            <a:r>
              <a:rPr lang="fi-FI" sz="1800" u="sng">
                <a:solidFill>
                  <a:srgbClr val="0563C1"/>
                </a:solidFill>
                <a:latin typeface="Calibri" panose="020F0502020204030204" pitchFamily="34" charset="0"/>
                <a:hlinkClick r:id="rId2">
                  <a:extLst>
                    <a:ext uri="{A12FA001-AC4F-418D-AE19-62706E023703}">
                      <ahyp:hlinkClr xmlns:ahyp="http://schemas.microsoft.com/office/drawing/2018/hyperlinkcolor" val="tx"/>
                    </a:ext>
                  </a:extLst>
                </a:hlinkClick>
              </a:rPr>
              <a:t>https://link.webropolsurveys.com/S/4EC2EB5EDE17ADBB</a:t>
            </a:r>
            <a:r>
              <a:rPr lang="fi-FI" sz="1800">
                <a:solidFill>
                  <a:srgbClr val="000000"/>
                </a:solidFill>
                <a:latin typeface="Calibri" panose="020F0502020204030204" pitchFamily="34" charset="0"/>
              </a:rPr>
              <a:t> </a:t>
            </a:r>
          </a:p>
          <a:p>
            <a:endParaRPr lang="fi-FI" sz="1800">
              <a:solidFill>
                <a:srgbClr val="000000"/>
              </a:solidFill>
              <a:latin typeface="Verdana" panose="020B0604030504040204" pitchFamily="34" charset="0"/>
              <a:ea typeface="Verdana" panose="020B0604030504040204" pitchFamily="34" charset="0"/>
            </a:endParaRPr>
          </a:p>
          <a:p>
            <a:r>
              <a:rPr lang="fi-FI" sz="1800">
                <a:solidFill>
                  <a:srgbClr val="000000"/>
                </a:solidFill>
                <a:latin typeface="Verdana" panose="020B0604030504040204" pitchFamily="34" charset="0"/>
                <a:ea typeface="Verdana" panose="020B0604030504040204" pitchFamily="34" charset="0"/>
              </a:rPr>
              <a:t>KIITOS MIELENKIINNOSTA!</a:t>
            </a:r>
          </a:p>
          <a:p>
            <a:r>
              <a:rPr lang="fi-FI" sz="1800">
                <a:solidFill>
                  <a:srgbClr val="000000"/>
                </a:solidFill>
                <a:latin typeface="Verdana" panose="020B0604030504040204" pitchFamily="34" charset="0"/>
                <a:ea typeface="Verdana" panose="020B0604030504040204" pitchFamily="34" charset="0"/>
              </a:rPr>
              <a:t>TERVETULOA KURSSIN MUILLE JAKSOILLE TAI HANKKEEN MUIHIN KOULUTUKSIIN.</a:t>
            </a:r>
          </a:p>
          <a:p>
            <a:endParaRPr lang="fi-FI" sz="1800">
              <a:solidFill>
                <a:srgbClr val="000000"/>
              </a:solidFill>
              <a:latin typeface="Verdana" panose="020B0604030504040204" pitchFamily="34" charset="0"/>
              <a:ea typeface="Verdana" panose="020B0604030504040204" pitchFamily="34" charset="0"/>
            </a:endParaRPr>
          </a:p>
        </p:txBody>
      </p:sp>
      <p:pic>
        <p:nvPicPr>
          <p:cNvPr id="7" name="Kuva 6">
            <a:extLst>
              <a:ext uri="{FF2B5EF4-FFF2-40B4-BE49-F238E27FC236}">
                <a16:creationId xmlns:a16="http://schemas.microsoft.com/office/drawing/2014/main" id="{2CCC99A3-8589-4CB5-B4AD-04F6FF455BFA}"/>
              </a:ext>
            </a:extLst>
          </p:cNvPr>
          <p:cNvPicPr>
            <a:picLocks noChangeAspect="1"/>
          </p:cNvPicPr>
          <p:nvPr/>
        </p:nvPicPr>
        <p:blipFill>
          <a:blip r:embed="rId3"/>
          <a:stretch>
            <a:fillRect/>
          </a:stretch>
        </p:blipFill>
        <p:spPr>
          <a:xfrm>
            <a:off x="518407" y="48154"/>
            <a:ext cx="5577840" cy="2341704"/>
          </a:xfrm>
          <a:prstGeom prst="rect">
            <a:avLst/>
          </a:prstGeom>
        </p:spPr>
      </p:pic>
      <p:pic>
        <p:nvPicPr>
          <p:cNvPr id="10" name="Picture 2">
            <a:extLst>
              <a:ext uri="{FF2B5EF4-FFF2-40B4-BE49-F238E27FC236}">
                <a16:creationId xmlns:a16="http://schemas.microsoft.com/office/drawing/2014/main" id="{2AE1A15A-C389-42B1-B229-1B8130D632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7031" y="6224000"/>
            <a:ext cx="1268000" cy="63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F0A7A69-FA05-41C4-BEA8-C32E043008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7714" y="6343015"/>
            <a:ext cx="1409700" cy="419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44E6434-6B5D-409B-8C6D-736DA09E09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2505" y="6149501"/>
            <a:ext cx="1850953" cy="7084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1199D05-92AA-4CC5-9A2E-F48C415557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1100" y="6279515"/>
            <a:ext cx="2278133" cy="5502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46E13CE-0ADE-4795-A9A4-3C4D6009D6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73290" y="6155690"/>
            <a:ext cx="1494710" cy="6064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51491A1F-2ECB-4D96-9BF1-81548FEDD7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95642" y="6155690"/>
            <a:ext cx="1396357" cy="6413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2F9EA72E-334E-43F2-9902-972E36551C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264" y="6149501"/>
            <a:ext cx="1818767" cy="672621"/>
          </a:xfrm>
          <a:prstGeom prst="rect">
            <a:avLst/>
          </a:prstGeom>
          <a:noFill/>
          <a:extLst>
            <a:ext uri="{909E8E84-426E-40DD-AFC4-6F175D3DCCD1}">
              <a14:hiddenFill xmlns:a14="http://schemas.microsoft.com/office/drawing/2010/main">
                <a:solidFill>
                  <a:srgbClr val="FFFFFF"/>
                </a:solidFill>
              </a14:hiddenFill>
            </a:ext>
          </a:extLst>
        </p:spPr>
      </p:pic>
      <p:sp>
        <p:nvSpPr>
          <p:cNvPr id="12" name="Tekstiruutu 11">
            <a:extLst>
              <a:ext uri="{FF2B5EF4-FFF2-40B4-BE49-F238E27FC236}">
                <a16:creationId xmlns:a16="http://schemas.microsoft.com/office/drawing/2014/main" id="{A813D7A1-0B55-4F76-9E8B-D321125200DF}"/>
              </a:ext>
            </a:extLst>
          </p:cNvPr>
          <p:cNvSpPr txBox="1"/>
          <p:nvPr/>
        </p:nvSpPr>
        <p:spPr>
          <a:xfrm>
            <a:off x="7772400" y="985520"/>
            <a:ext cx="3769360" cy="369332"/>
          </a:xfrm>
          <a:prstGeom prst="rect">
            <a:avLst/>
          </a:prstGeom>
          <a:noFill/>
        </p:spPr>
        <p:txBody>
          <a:bodyPr wrap="square" rtlCol="0">
            <a:spAutoFit/>
          </a:bodyPr>
          <a:lstStyle/>
          <a:p>
            <a:endParaRPr lang="fi-FI"/>
          </a:p>
        </p:txBody>
      </p:sp>
    </p:spTree>
    <p:extLst>
      <p:ext uri="{BB962C8B-B14F-4D97-AF65-F5344CB8AC3E}">
        <p14:creationId xmlns:p14="http://schemas.microsoft.com/office/powerpoint/2010/main" val="2126499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B765454E-0823-4858-97AE-2D6E57EB27E5}"/>
              </a:ext>
            </a:extLst>
          </p:cNvPr>
          <p:cNvSpPr>
            <a:spLocks noGrp="1"/>
          </p:cNvSpPr>
          <p:nvPr>
            <p:ph type="subTitle" idx="1"/>
          </p:nvPr>
        </p:nvSpPr>
        <p:spPr>
          <a:xfrm>
            <a:off x="274319" y="2630078"/>
            <a:ext cx="7031453" cy="2554664"/>
          </a:xfrm>
        </p:spPr>
        <p:txBody>
          <a:bodyPr vert="horz" lIns="91440" tIns="45720" rIns="91440" bIns="45720" rtlCol="0" anchor="t">
            <a:normAutofit lnSpcReduction="10000"/>
          </a:bodyPr>
          <a:lstStyle/>
          <a:p>
            <a:r>
              <a:rPr lang="fi-FI" sz="1800" b="0" u="none" strike="noStrike">
                <a:solidFill>
                  <a:srgbClr val="000000"/>
                </a:solidFill>
                <a:effectLst/>
                <a:latin typeface="Verdana" panose="020B0604030504040204" pitchFamily="34" charset="0"/>
              </a:rPr>
              <a:t>Tuotannonjohtaminen yrityksessä </a:t>
            </a:r>
          </a:p>
          <a:p>
            <a:r>
              <a:rPr lang="fi-FI" sz="1800">
                <a:solidFill>
                  <a:srgbClr val="000000"/>
                </a:solidFill>
                <a:latin typeface="Verdana" panose="020B0604030504040204" pitchFamily="34" charset="0"/>
              </a:rPr>
              <a:t>1.osa: Tuotannonkuvaus ja dokumentointi</a:t>
            </a:r>
          </a:p>
          <a:p>
            <a:r>
              <a:rPr lang="fi-FI" sz="1800">
                <a:solidFill>
                  <a:srgbClr val="000000"/>
                </a:solidFill>
                <a:latin typeface="Verdana" panose="020B0604030504040204" pitchFamily="34" charset="0"/>
              </a:rPr>
              <a:t>12.1.23 klo 12.30-14.30</a:t>
            </a:r>
          </a:p>
          <a:p>
            <a:r>
              <a:rPr lang="fi-FI" sz="1800" b="0" u="none" strike="noStrike">
                <a:solidFill>
                  <a:srgbClr val="000000"/>
                </a:solidFill>
                <a:effectLst/>
                <a:latin typeface="Verdana" panose="020B0604030504040204" pitchFamily="34" charset="0"/>
              </a:rPr>
              <a:t>2.osa: Tuotannonjohtaminen </a:t>
            </a:r>
          </a:p>
          <a:p>
            <a:r>
              <a:rPr lang="fi-FI" sz="1800" b="0" u="none" strike="noStrike">
                <a:solidFill>
                  <a:srgbClr val="000000"/>
                </a:solidFill>
                <a:effectLst/>
                <a:latin typeface="Verdana" panose="020B0604030504040204" pitchFamily="34" charset="0"/>
              </a:rPr>
              <a:t>18.1.23 klo 12.30-14.30</a:t>
            </a:r>
          </a:p>
          <a:p>
            <a:r>
              <a:rPr lang="fi-FI" sz="1800">
                <a:solidFill>
                  <a:srgbClr val="000000"/>
                </a:solidFill>
                <a:latin typeface="Verdana" panose="020B0604030504040204" pitchFamily="34" charset="0"/>
              </a:rPr>
              <a:t>3. osa: Tuotannon seurantajärjestelmä, LEAN</a:t>
            </a:r>
          </a:p>
          <a:p>
            <a:r>
              <a:rPr lang="fi-FI" sz="1800">
                <a:solidFill>
                  <a:srgbClr val="000000"/>
                </a:solidFill>
                <a:latin typeface="Verdana" panose="020B0604030504040204" pitchFamily="34" charset="0"/>
              </a:rPr>
              <a:t>6.2</a:t>
            </a:r>
            <a:r>
              <a:rPr lang="fi-FI" sz="1800" b="0" u="none" strike="noStrike">
                <a:solidFill>
                  <a:srgbClr val="000000"/>
                </a:solidFill>
                <a:effectLst/>
                <a:latin typeface="Verdana" panose="020B0604030504040204" pitchFamily="34" charset="0"/>
              </a:rPr>
              <a:t>.23 klo 12.30-15</a:t>
            </a:r>
          </a:p>
          <a:p>
            <a:endParaRPr lang="fi-FI" sz="1800">
              <a:solidFill>
                <a:srgbClr val="000000"/>
              </a:solidFill>
              <a:latin typeface="Verdana" panose="020B0604030504040204" pitchFamily="34" charset="0"/>
              <a:ea typeface="Verdana" panose="020B0604030504040204" pitchFamily="34" charset="0"/>
            </a:endParaRPr>
          </a:p>
        </p:txBody>
      </p:sp>
      <p:pic>
        <p:nvPicPr>
          <p:cNvPr id="7" name="Kuva 6">
            <a:extLst>
              <a:ext uri="{FF2B5EF4-FFF2-40B4-BE49-F238E27FC236}">
                <a16:creationId xmlns:a16="http://schemas.microsoft.com/office/drawing/2014/main" id="{2CCC99A3-8589-4CB5-B4AD-04F6FF455BFA}"/>
              </a:ext>
            </a:extLst>
          </p:cNvPr>
          <p:cNvPicPr>
            <a:picLocks noChangeAspect="1"/>
          </p:cNvPicPr>
          <p:nvPr/>
        </p:nvPicPr>
        <p:blipFill>
          <a:blip r:embed="rId2"/>
          <a:stretch>
            <a:fillRect/>
          </a:stretch>
        </p:blipFill>
        <p:spPr>
          <a:xfrm>
            <a:off x="518407" y="48154"/>
            <a:ext cx="5577840" cy="2341704"/>
          </a:xfrm>
          <a:prstGeom prst="rect">
            <a:avLst/>
          </a:prstGeom>
        </p:spPr>
      </p:pic>
      <p:pic>
        <p:nvPicPr>
          <p:cNvPr id="10" name="Picture 2">
            <a:extLst>
              <a:ext uri="{FF2B5EF4-FFF2-40B4-BE49-F238E27FC236}">
                <a16:creationId xmlns:a16="http://schemas.microsoft.com/office/drawing/2014/main" id="{2AE1A15A-C389-42B1-B229-1B8130D632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7031" y="6224000"/>
            <a:ext cx="1268000" cy="63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F0A7A69-FA05-41C4-BEA8-C32E043008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7714" y="6343015"/>
            <a:ext cx="1409700" cy="419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44E6434-6B5D-409B-8C6D-736DA09E09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2505" y="6149501"/>
            <a:ext cx="1850953" cy="7084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1199D05-92AA-4CC5-9A2E-F48C415557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1100" y="6279515"/>
            <a:ext cx="2278133" cy="5502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46E13CE-0ADE-4795-A9A4-3C4D6009D6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3290" y="6155690"/>
            <a:ext cx="1494710" cy="6064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51491A1F-2ECB-4D96-9BF1-81548FEDD7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95642" y="6155690"/>
            <a:ext cx="1396357" cy="6413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2F9EA72E-334E-43F2-9902-972E36551C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264" y="6149501"/>
            <a:ext cx="1818767" cy="672621"/>
          </a:xfrm>
          <a:prstGeom prst="rect">
            <a:avLst/>
          </a:prstGeom>
          <a:noFill/>
          <a:extLst>
            <a:ext uri="{909E8E84-426E-40DD-AFC4-6F175D3DCCD1}">
              <a14:hiddenFill xmlns:a14="http://schemas.microsoft.com/office/drawing/2010/main">
                <a:solidFill>
                  <a:srgbClr val="FFFFFF"/>
                </a:solidFill>
              </a14:hiddenFill>
            </a:ext>
          </a:extLst>
        </p:spPr>
      </p:pic>
      <p:sp>
        <p:nvSpPr>
          <p:cNvPr id="12" name="Tekstiruutu 11">
            <a:extLst>
              <a:ext uri="{FF2B5EF4-FFF2-40B4-BE49-F238E27FC236}">
                <a16:creationId xmlns:a16="http://schemas.microsoft.com/office/drawing/2014/main" id="{A813D7A1-0B55-4F76-9E8B-D321125200DF}"/>
              </a:ext>
            </a:extLst>
          </p:cNvPr>
          <p:cNvSpPr txBox="1"/>
          <p:nvPr/>
        </p:nvSpPr>
        <p:spPr>
          <a:xfrm>
            <a:off x="7772400" y="985520"/>
            <a:ext cx="3769360" cy="7017306"/>
          </a:xfrm>
          <a:prstGeom prst="rect">
            <a:avLst/>
          </a:prstGeom>
          <a:noFill/>
        </p:spPr>
        <p:txBody>
          <a:bodyPr wrap="square" lIns="91440" tIns="45720" rIns="91440" bIns="45720" rtlCol="0" anchor="t">
            <a:spAutoFit/>
          </a:bodyPr>
          <a:lstStyle/>
          <a:p>
            <a:r>
              <a:rPr lang="fi-FI">
                <a:hlinkClick r:id="rId10"/>
              </a:rPr>
              <a:t>Lähteet:</a:t>
            </a:r>
          </a:p>
          <a:p>
            <a:r>
              <a:rPr lang="fi-FI">
                <a:hlinkClick r:id="rId10"/>
              </a:rPr>
              <a:t>*https://fi.economy-pedia.com/11038698-productive-process</a:t>
            </a:r>
            <a:endParaRPr lang="fi-FI"/>
          </a:p>
          <a:p>
            <a:r>
              <a:rPr lang="fi-FI">
                <a:hlinkClick r:id="rId11"/>
              </a:rPr>
              <a:t>*https://www.metsagroup.com/fi/metsafibre/metsafibre/sahatavaran-tuotanto/</a:t>
            </a:r>
            <a:endParaRPr lang="fi-FI"/>
          </a:p>
          <a:p>
            <a:r>
              <a:rPr lang="fi-FI">
                <a:hlinkClick r:id="rId12"/>
              </a:rPr>
              <a:t>*Monipuolinen nurmi- https://www.youtube.com/watch?v=-RMEVxanedo</a:t>
            </a:r>
            <a:endParaRPr lang="fi-FI"/>
          </a:p>
          <a:p>
            <a:r>
              <a:rPr lang="fi-FI">
                <a:hlinkClick r:id="rId13"/>
              </a:rPr>
              <a:t>*https://prosessikuvaus.fi/prosessikuvaus/</a:t>
            </a:r>
            <a:endParaRPr lang="fi-FI"/>
          </a:p>
          <a:p>
            <a:r>
              <a:rPr lang="fi-FI">
                <a:hlinkClick r:id="rId14"/>
              </a:rPr>
              <a:t>*varautuminen_www_fi_24052016.pdf (ilmastoviisas.fi)</a:t>
            </a:r>
            <a:endParaRPr lang="fi-FI"/>
          </a:p>
          <a:p>
            <a:r>
              <a:rPr lang="fi-FI"/>
              <a:t>*Raija Oranen. Iso. Otava 2022</a:t>
            </a:r>
          </a:p>
          <a:p>
            <a:r>
              <a:rPr lang="fi-FI"/>
              <a:t>*Lapin AMK:n agrologiopiskelijoiden prosessikuvaukset</a:t>
            </a:r>
          </a:p>
          <a:p>
            <a:endParaRPr lang="fi-FI"/>
          </a:p>
          <a:p>
            <a:endParaRPr lang="fi-FI"/>
          </a:p>
          <a:p>
            <a:endParaRPr lang="fi-FI"/>
          </a:p>
          <a:p>
            <a:endParaRPr lang="fi-FI"/>
          </a:p>
          <a:p>
            <a:endParaRPr lang="fi-FI"/>
          </a:p>
          <a:p>
            <a:endParaRPr lang="fi-FI"/>
          </a:p>
          <a:p>
            <a:endParaRPr lang="fi-FI"/>
          </a:p>
          <a:p>
            <a:endParaRPr lang="fi-FI"/>
          </a:p>
        </p:txBody>
      </p:sp>
    </p:spTree>
    <p:extLst>
      <p:ext uri="{BB962C8B-B14F-4D97-AF65-F5344CB8AC3E}">
        <p14:creationId xmlns:p14="http://schemas.microsoft.com/office/powerpoint/2010/main" val="246613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B765454E-0823-4858-97AE-2D6E57EB27E5}"/>
              </a:ext>
            </a:extLst>
          </p:cNvPr>
          <p:cNvSpPr>
            <a:spLocks noGrp="1"/>
          </p:cNvSpPr>
          <p:nvPr>
            <p:ph type="subTitle" idx="1"/>
          </p:nvPr>
        </p:nvSpPr>
        <p:spPr>
          <a:xfrm>
            <a:off x="274320" y="2007909"/>
            <a:ext cx="11546892" cy="3968685"/>
          </a:xfrm>
        </p:spPr>
        <p:txBody>
          <a:bodyPr vert="horz" lIns="91440" tIns="45720" rIns="91440" bIns="45720" rtlCol="0" anchor="t">
            <a:normAutofit/>
          </a:bodyPr>
          <a:lstStyle/>
          <a:p>
            <a:pPr algn="l" fontAlgn="base"/>
            <a:r>
              <a:rPr lang="fi-FI" sz="1800">
                <a:solidFill>
                  <a:srgbClr val="000000"/>
                </a:solidFill>
                <a:latin typeface="Calibri" panose="020F0502020204030204" pitchFamily="34" charset="0"/>
              </a:rPr>
              <a:t> </a:t>
            </a:r>
            <a:endParaRPr lang="fi-FI" sz="1800">
              <a:solidFill>
                <a:srgbClr val="000000"/>
              </a:solidFill>
              <a:latin typeface="Segoe UI" panose="020B0502040204020203" pitchFamily="34" charset="0"/>
            </a:endParaRPr>
          </a:p>
          <a:p>
            <a:pPr algn="l" fontAlgn="base"/>
            <a:r>
              <a:rPr lang="fi-FI" sz="1800" b="1">
                <a:solidFill>
                  <a:srgbClr val="000000"/>
                </a:solidFill>
                <a:latin typeface="Calibri" panose="020F0502020204030204" pitchFamily="34" charset="0"/>
              </a:rPr>
              <a:t>Taso 1 tuotantoprosessien hahmottaminen ja niihin vaikuttavien muuttujien tunnistaminen sekä oman aktiivisen toiminnan eli johtamisen mahdollisuudet</a:t>
            </a:r>
            <a:r>
              <a:rPr lang="fi-FI" sz="1800">
                <a:solidFill>
                  <a:srgbClr val="000000"/>
                </a:solidFill>
                <a:latin typeface="Calibri" panose="020F0502020204030204" pitchFamily="34" charset="0"/>
              </a:rPr>
              <a:t> </a:t>
            </a:r>
            <a:endParaRPr lang="fi-FI" sz="1800">
              <a:solidFill>
                <a:srgbClr val="000000"/>
              </a:solidFill>
              <a:latin typeface="Segoe UI" panose="020B0502040204020203" pitchFamily="34" charset="0"/>
            </a:endParaRPr>
          </a:p>
          <a:p>
            <a:pPr algn="l" fontAlgn="base"/>
            <a:r>
              <a:rPr lang="fi-FI" sz="1800">
                <a:solidFill>
                  <a:srgbClr val="000000"/>
                </a:solidFill>
                <a:latin typeface="Calibri" panose="020F0502020204030204" pitchFamily="34" charset="0"/>
              </a:rPr>
              <a:t>Maatalouden tuotantoprosessit ja niiden kuvaaminen, agrologiopiskelijat ja Maarit </a:t>
            </a:r>
            <a:endParaRPr lang="fi-FI" sz="1800">
              <a:solidFill>
                <a:srgbClr val="000000"/>
              </a:solidFill>
              <a:latin typeface="Segoe UI" panose="020B0502040204020203" pitchFamily="34" charset="0"/>
            </a:endParaRPr>
          </a:p>
          <a:p>
            <a:pPr algn="l" fontAlgn="base"/>
            <a:r>
              <a:rPr lang="fi-FI" sz="1800">
                <a:solidFill>
                  <a:srgbClr val="000000"/>
                </a:solidFill>
                <a:latin typeface="Calibri" panose="020F0502020204030204" pitchFamily="34" charset="0"/>
              </a:rPr>
              <a:t>Hyödynnetään agrologiopiskelijoiden tuottamia erilaisia prosessikuvauksia perusmaatalouden ja maaseutuyrittämisen alalta. Edetään aiheen käsittelyssä alla olevan listauksen mukaan.  </a:t>
            </a:r>
            <a:endParaRPr lang="fi-FI" sz="1800">
              <a:solidFill>
                <a:srgbClr val="000000"/>
              </a:solidFill>
              <a:latin typeface="Segoe UI" panose="020B0502040204020203" pitchFamily="34" charset="0"/>
            </a:endParaRPr>
          </a:p>
          <a:p>
            <a:pPr algn="l" fontAlgn="base">
              <a:buFont typeface="+mj-lt"/>
              <a:buAutoNum type="arabicPeriod"/>
            </a:pPr>
            <a:r>
              <a:rPr lang="fi-FI" sz="1800">
                <a:solidFill>
                  <a:srgbClr val="000000"/>
                </a:solidFill>
                <a:latin typeface="Calibri" panose="020F0502020204030204" pitchFamily="34" charset="0"/>
              </a:rPr>
              <a:t>Visuaalinen esitys prosesseista ja niiden syy- seuraus – suhteiden aukaiseminen näkyväksi (olemassa olevan kuvaus) </a:t>
            </a:r>
          </a:p>
          <a:p>
            <a:pPr algn="l" fontAlgn="base">
              <a:buFont typeface="+mj-lt"/>
              <a:buAutoNum type="arabicPeriod" startAt="2"/>
            </a:pPr>
            <a:r>
              <a:rPr lang="fi-FI" sz="1800">
                <a:solidFill>
                  <a:srgbClr val="000000"/>
                </a:solidFill>
                <a:latin typeface="Calibri" panose="020F0502020204030204" pitchFamily="34" charset="0"/>
              </a:rPr>
              <a:t>Prosessiin vaikuttavien eri asioiden hahmottaminen (sisäiset ja ulkoiset tekijät) </a:t>
            </a:r>
          </a:p>
          <a:p>
            <a:pPr algn="l" fontAlgn="base">
              <a:buFont typeface="+mj-lt"/>
              <a:buAutoNum type="arabicPeriod" startAt="3"/>
            </a:pPr>
            <a:r>
              <a:rPr lang="fi-FI" sz="1800">
                <a:solidFill>
                  <a:srgbClr val="000000"/>
                </a:solidFill>
                <a:latin typeface="Calibri" panose="020F0502020204030204" pitchFamily="34" charset="0"/>
              </a:rPr>
              <a:t>Prosessin muuttaminen tai uusien prosessivaihtoehtojen tunnistaminen (muutostekijät ja niiden seuraukset) </a:t>
            </a:r>
          </a:p>
          <a:p>
            <a:endParaRPr lang="fi-FI" sz="1800">
              <a:solidFill>
                <a:srgbClr val="000000"/>
              </a:solidFill>
              <a:latin typeface="Verdana" panose="020B0604030504040204" pitchFamily="34" charset="0"/>
              <a:ea typeface="Verdana" panose="020B0604030504040204" pitchFamily="34" charset="0"/>
            </a:endParaRPr>
          </a:p>
        </p:txBody>
      </p:sp>
      <p:pic>
        <p:nvPicPr>
          <p:cNvPr id="7" name="Kuva 6">
            <a:extLst>
              <a:ext uri="{FF2B5EF4-FFF2-40B4-BE49-F238E27FC236}">
                <a16:creationId xmlns:a16="http://schemas.microsoft.com/office/drawing/2014/main" id="{2CCC99A3-8589-4CB5-B4AD-04F6FF455BFA}"/>
              </a:ext>
            </a:extLst>
          </p:cNvPr>
          <p:cNvPicPr>
            <a:picLocks noChangeAspect="1"/>
          </p:cNvPicPr>
          <p:nvPr/>
        </p:nvPicPr>
        <p:blipFill>
          <a:blip r:embed="rId2"/>
          <a:stretch>
            <a:fillRect/>
          </a:stretch>
        </p:blipFill>
        <p:spPr>
          <a:xfrm>
            <a:off x="528794" y="35878"/>
            <a:ext cx="5577840" cy="2047446"/>
          </a:xfrm>
          <a:prstGeom prst="rect">
            <a:avLst/>
          </a:prstGeom>
        </p:spPr>
      </p:pic>
      <p:pic>
        <p:nvPicPr>
          <p:cNvPr id="10" name="Picture 2">
            <a:extLst>
              <a:ext uri="{FF2B5EF4-FFF2-40B4-BE49-F238E27FC236}">
                <a16:creationId xmlns:a16="http://schemas.microsoft.com/office/drawing/2014/main" id="{2AE1A15A-C389-42B1-B229-1B8130D632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7031" y="6224000"/>
            <a:ext cx="1268000" cy="63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F0A7A69-FA05-41C4-BEA8-C32E043008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7714" y="6343015"/>
            <a:ext cx="1409700" cy="419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44E6434-6B5D-409B-8C6D-736DA09E09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2505" y="6149501"/>
            <a:ext cx="1850953" cy="7084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1199D05-92AA-4CC5-9A2E-F48C415557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1100" y="6279515"/>
            <a:ext cx="2278133" cy="5502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46E13CE-0ADE-4795-A9A4-3C4D6009D6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3290" y="6155690"/>
            <a:ext cx="1494710" cy="6064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51491A1F-2ECB-4D96-9BF1-81548FEDD7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95642" y="6155690"/>
            <a:ext cx="1396357" cy="6413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2F9EA72E-334E-43F2-9902-972E36551C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264" y="6149501"/>
            <a:ext cx="1818767" cy="672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960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B765454E-0823-4858-97AE-2D6E57EB27E5}"/>
              </a:ext>
            </a:extLst>
          </p:cNvPr>
          <p:cNvSpPr>
            <a:spLocks noGrp="1"/>
          </p:cNvSpPr>
          <p:nvPr>
            <p:ph type="subTitle" idx="1"/>
          </p:nvPr>
        </p:nvSpPr>
        <p:spPr>
          <a:xfrm>
            <a:off x="274320" y="2224726"/>
            <a:ext cx="11546892" cy="3751868"/>
          </a:xfrm>
        </p:spPr>
        <p:txBody>
          <a:bodyPr vert="horz" lIns="91440" tIns="45720" rIns="91440" bIns="45720" rtlCol="0" anchor="t">
            <a:normAutofit lnSpcReduction="10000"/>
          </a:bodyPr>
          <a:lstStyle/>
          <a:p>
            <a:pPr algn="l" fontAlgn="base"/>
            <a:r>
              <a:rPr lang="fi-FI" sz="1800" b="1">
                <a:solidFill>
                  <a:srgbClr val="000000"/>
                </a:solidFill>
                <a:latin typeface="Calibri" panose="020F0502020204030204" pitchFamily="34" charset="0"/>
              </a:rPr>
              <a:t>Taso 2 jatkaa tasolla 1 esitettyjen prosessikuvausten työstämistä syvemmälle johtamisjärjestelmän suuntaan eli tuotantojohtamiseen</a:t>
            </a:r>
            <a:r>
              <a:rPr lang="fi-FI" sz="1800">
                <a:solidFill>
                  <a:srgbClr val="000000"/>
                </a:solidFill>
                <a:latin typeface="Calibri" panose="020F0502020204030204" pitchFamily="34" charset="0"/>
              </a:rPr>
              <a:t>  </a:t>
            </a:r>
            <a:endParaRPr lang="fi-FI" sz="1800">
              <a:solidFill>
                <a:srgbClr val="000000"/>
              </a:solidFill>
              <a:latin typeface="Segoe UI" panose="020B0502040204020203" pitchFamily="34" charset="0"/>
            </a:endParaRPr>
          </a:p>
          <a:p>
            <a:pPr algn="l" fontAlgn="base"/>
            <a:r>
              <a:rPr lang="fi-FI" sz="1800">
                <a:solidFill>
                  <a:srgbClr val="000000"/>
                </a:solidFill>
                <a:latin typeface="Calibri" panose="020F0502020204030204" pitchFamily="34" charset="0"/>
              </a:rPr>
              <a:t>Tuotantoprosessien tuottavuuden mittaaminen ja kehittäminen, Maarit  </a:t>
            </a:r>
            <a:endParaRPr lang="fi-FI" sz="1800">
              <a:solidFill>
                <a:srgbClr val="000000"/>
              </a:solidFill>
              <a:latin typeface="Segoe UI" panose="020B0502040204020203" pitchFamily="34" charset="0"/>
            </a:endParaRPr>
          </a:p>
          <a:p>
            <a:pPr algn="l" fontAlgn="base">
              <a:buFont typeface="+mj-lt"/>
              <a:buAutoNum type="arabicPeriod"/>
            </a:pPr>
            <a:r>
              <a:rPr lang="fi-FI" sz="1800">
                <a:solidFill>
                  <a:srgbClr val="000000"/>
                </a:solidFill>
                <a:latin typeface="Calibri" panose="020F0502020204030204" pitchFamily="34" charset="0"/>
              </a:rPr>
              <a:t>Mittarit - Mikä on mittari? Mitä on järkevää mitata? Mihin mitattua tietoa hyödynnetään? </a:t>
            </a:r>
          </a:p>
          <a:p>
            <a:pPr algn="l" fontAlgn="base">
              <a:buFont typeface="+mj-lt"/>
              <a:buAutoNum type="arabicPeriod" startAt="2"/>
            </a:pPr>
            <a:r>
              <a:rPr lang="fi-FI" sz="1800">
                <a:solidFill>
                  <a:srgbClr val="000000"/>
                </a:solidFill>
                <a:latin typeface="Calibri" panose="020F0502020204030204" pitchFamily="34" charset="0"/>
              </a:rPr>
              <a:t>Analysointi - Mikä on tulosten analysointivaihe? Koska sen pitäisi olla ja miksi? Miten omia tuloksiaan eli mitattua tietoa voi analysoida ja (</a:t>
            </a:r>
            <a:r>
              <a:rPr lang="fi-FI" sz="1800" err="1">
                <a:solidFill>
                  <a:srgbClr val="000000"/>
                </a:solidFill>
                <a:latin typeface="Calibri" panose="020F0502020204030204" pitchFamily="34" charset="0"/>
              </a:rPr>
              <a:t>vertais</a:t>
            </a:r>
            <a:r>
              <a:rPr lang="fi-FI" sz="1800">
                <a:solidFill>
                  <a:srgbClr val="000000"/>
                </a:solidFill>
                <a:latin typeface="Calibri" panose="020F0502020204030204" pitchFamily="34" charset="0"/>
              </a:rPr>
              <a:t>)arvioida? Mihin analyysin pitäisi johtaa? </a:t>
            </a:r>
          </a:p>
          <a:p>
            <a:pPr algn="l" fontAlgn="base">
              <a:buFont typeface="+mj-lt"/>
              <a:buAutoNum type="arabicPeriod" startAt="3"/>
            </a:pPr>
            <a:r>
              <a:rPr lang="fi-FI" sz="1800">
                <a:solidFill>
                  <a:srgbClr val="000000"/>
                </a:solidFill>
                <a:latin typeface="Calibri" panose="020F0502020204030204" pitchFamily="34" charset="0"/>
              </a:rPr>
              <a:t>Toimenpiteet – Mitä on toimenpiteet? Kuinka mitattu ja analysoitu tieto saadaan muutettua toimenpiteiksi? Milloin toimenpiteet ovat välttämättömiä, ennaltaehkäiseviä, vaihtoehtoisia, ei- tarpeellisia? </a:t>
            </a:r>
          </a:p>
          <a:p>
            <a:pPr algn="l" fontAlgn="base"/>
            <a:r>
              <a:rPr lang="fi-FI" sz="1800">
                <a:solidFill>
                  <a:srgbClr val="000000"/>
                </a:solidFill>
                <a:latin typeface="Calibri" panose="020F0502020204030204" pitchFamily="34" charset="0"/>
              </a:rPr>
              <a:t> </a:t>
            </a:r>
          </a:p>
          <a:p>
            <a:pPr algn="l" fontAlgn="base"/>
            <a:r>
              <a:rPr lang="fi-FI" sz="1800">
                <a:solidFill>
                  <a:srgbClr val="000000"/>
                </a:solidFill>
                <a:latin typeface="Calibri" panose="020F0502020204030204" pitchFamily="34" charset="0"/>
              </a:rPr>
              <a:t>Kurssitehtävä1: Jatka piirtämistä sinua kiinnostavaan tai tuttuun tuotantoprosessiin, jonka piirsit kurssilla 1 valitsemallasi menetelmällä. Huomioi kurssilla 2 opettajan esille nostamat näkökohdat prosessissasi eli mittarit, analysointivaiheet ja mieti valmiiksi mahdolliset toimenpiteet.</a:t>
            </a:r>
            <a:endParaRPr lang="fi-FI" sz="1800">
              <a:solidFill>
                <a:srgbClr val="000000"/>
              </a:solidFill>
              <a:latin typeface="Segoe UI" panose="020B0502040204020203" pitchFamily="34" charset="0"/>
            </a:endParaRPr>
          </a:p>
          <a:p>
            <a:endParaRPr lang="fi-FI" sz="1800">
              <a:solidFill>
                <a:srgbClr val="000000"/>
              </a:solidFill>
              <a:latin typeface="Verdana" panose="020B0604030504040204" pitchFamily="34" charset="0"/>
              <a:ea typeface="Verdana" panose="020B0604030504040204" pitchFamily="34" charset="0"/>
            </a:endParaRPr>
          </a:p>
        </p:txBody>
      </p:sp>
      <p:pic>
        <p:nvPicPr>
          <p:cNvPr id="7" name="Kuva 6">
            <a:extLst>
              <a:ext uri="{FF2B5EF4-FFF2-40B4-BE49-F238E27FC236}">
                <a16:creationId xmlns:a16="http://schemas.microsoft.com/office/drawing/2014/main" id="{2CCC99A3-8589-4CB5-B4AD-04F6FF455BFA}"/>
              </a:ext>
            </a:extLst>
          </p:cNvPr>
          <p:cNvPicPr>
            <a:picLocks noChangeAspect="1"/>
          </p:cNvPicPr>
          <p:nvPr/>
        </p:nvPicPr>
        <p:blipFill>
          <a:blip r:embed="rId2"/>
          <a:stretch>
            <a:fillRect/>
          </a:stretch>
        </p:blipFill>
        <p:spPr>
          <a:xfrm>
            <a:off x="528794" y="35878"/>
            <a:ext cx="5577840" cy="2047446"/>
          </a:xfrm>
          <a:prstGeom prst="rect">
            <a:avLst/>
          </a:prstGeom>
        </p:spPr>
      </p:pic>
      <p:pic>
        <p:nvPicPr>
          <p:cNvPr id="10" name="Picture 2">
            <a:extLst>
              <a:ext uri="{FF2B5EF4-FFF2-40B4-BE49-F238E27FC236}">
                <a16:creationId xmlns:a16="http://schemas.microsoft.com/office/drawing/2014/main" id="{2AE1A15A-C389-42B1-B229-1B8130D632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7031" y="6224000"/>
            <a:ext cx="1268000" cy="63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F0A7A69-FA05-41C4-BEA8-C32E043008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7714" y="6343015"/>
            <a:ext cx="1409700" cy="419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44E6434-6B5D-409B-8C6D-736DA09E09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2505" y="6149501"/>
            <a:ext cx="1850953" cy="7084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1199D05-92AA-4CC5-9A2E-F48C415557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1100" y="6279515"/>
            <a:ext cx="2278133" cy="5502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46E13CE-0ADE-4795-A9A4-3C4D6009D6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3290" y="6155690"/>
            <a:ext cx="1494710" cy="6064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51491A1F-2ECB-4D96-9BF1-81548FEDD7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95642" y="6155690"/>
            <a:ext cx="1396357" cy="6413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2F9EA72E-334E-43F2-9902-972E36551C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264" y="6149501"/>
            <a:ext cx="1818767" cy="672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794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B765454E-0823-4858-97AE-2D6E57EB27E5}"/>
              </a:ext>
            </a:extLst>
          </p:cNvPr>
          <p:cNvSpPr>
            <a:spLocks noGrp="1"/>
          </p:cNvSpPr>
          <p:nvPr>
            <p:ph type="subTitle" idx="1"/>
          </p:nvPr>
        </p:nvSpPr>
        <p:spPr>
          <a:xfrm>
            <a:off x="274320" y="2007910"/>
            <a:ext cx="11546892" cy="3591612"/>
          </a:xfrm>
        </p:spPr>
        <p:txBody>
          <a:bodyPr vert="horz" lIns="91440" tIns="45720" rIns="91440" bIns="45720" rtlCol="0" anchor="t">
            <a:normAutofit fontScale="92500" lnSpcReduction="20000"/>
          </a:bodyPr>
          <a:lstStyle/>
          <a:p>
            <a:pPr algn="l" fontAlgn="base"/>
            <a:r>
              <a:rPr lang="fi-FI" sz="1800">
                <a:solidFill>
                  <a:srgbClr val="000000"/>
                </a:solidFill>
                <a:latin typeface="Calibri" panose="020F0502020204030204" pitchFamily="34" charset="0"/>
              </a:rPr>
              <a:t> </a:t>
            </a:r>
            <a:endParaRPr lang="fi-FI" sz="1800">
              <a:solidFill>
                <a:srgbClr val="000000"/>
              </a:solidFill>
              <a:latin typeface="Segoe UI" panose="020B0502040204020203" pitchFamily="34" charset="0"/>
            </a:endParaRPr>
          </a:p>
          <a:p>
            <a:pPr algn="l" fontAlgn="base"/>
            <a:r>
              <a:rPr lang="fi-FI" sz="1800">
                <a:solidFill>
                  <a:srgbClr val="000000"/>
                </a:solidFill>
                <a:latin typeface="Calibri" panose="020F0502020204030204" pitchFamily="34" charset="0"/>
              </a:rPr>
              <a:t> </a:t>
            </a:r>
            <a:endParaRPr lang="fi-FI" sz="1800">
              <a:solidFill>
                <a:srgbClr val="000000"/>
              </a:solidFill>
              <a:latin typeface="Segoe UI" panose="020B0502040204020203" pitchFamily="34" charset="0"/>
            </a:endParaRPr>
          </a:p>
          <a:p>
            <a:pPr algn="l" fontAlgn="base"/>
            <a:r>
              <a:rPr lang="fi-FI" sz="1800" b="1">
                <a:solidFill>
                  <a:srgbClr val="000000"/>
                </a:solidFill>
                <a:latin typeface="Calibri" panose="020F0502020204030204" pitchFamily="34" charset="0"/>
              </a:rPr>
              <a:t>Tasolla 3 luodaan tasojen 1 ja 2 tuotoksille käytännön merkitys Lean –filosofian avulla. Tarkastelemme kunkin prosessin virtaustehokkuutta parannellen prosessia.</a:t>
            </a:r>
            <a:r>
              <a:rPr lang="fi-FI" sz="1800">
                <a:solidFill>
                  <a:srgbClr val="000000"/>
                </a:solidFill>
                <a:latin typeface="Calibri" panose="020F0502020204030204" pitchFamily="34" charset="0"/>
              </a:rPr>
              <a:t> </a:t>
            </a:r>
            <a:endParaRPr lang="fi-FI" sz="1800">
              <a:solidFill>
                <a:srgbClr val="000000"/>
              </a:solidFill>
              <a:latin typeface="Segoe UI" panose="020B0502040204020203" pitchFamily="34" charset="0"/>
            </a:endParaRPr>
          </a:p>
          <a:p>
            <a:pPr algn="l" fontAlgn="base"/>
            <a:r>
              <a:rPr lang="fi-FI" sz="1800">
                <a:solidFill>
                  <a:srgbClr val="000000"/>
                </a:solidFill>
                <a:latin typeface="Calibri" panose="020F0502020204030204" pitchFamily="34" charset="0"/>
              </a:rPr>
              <a:t>Johdantoluento aiheeseen ja kansallisen tason Lean esimerkkejä  </a:t>
            </a:r>
            <a:endParaRPr lang="fi-FI" sz="1800">
              <a:solidFill>
                <a:srgbClr val="000000"/>
              </a:solidFill>
              <a:latin typeface="Segoe UI" panose="020B0502040204020203" pitchFamily="34" charset="0"/>
            </a:endParaRPr>
          </a:p>
          <a:p>
            <a:pPr algn="l" fontAlgn="base"/>
            <a:r>
              <a:rPr lang="fi-FI" sz="1800">
                <a:solidFill>
                  <a:srgbClr val="000000"/>
                </a:solidFill>
                <a:latin typeface="Calibri" panose="020F0502020204030204" pitchFamily="34" charset="0"/>
              </a:rPr>
              <a:t>Prosessien toimivuuden seurantajärjestelmän toteuttaminen, Lean, Aija  </a:t>
            </a:r>
            <a:endParaRPr lang="fi-FI" sz="1800">
              <a:solidFill>
                <a:srgbClr val="000000"/>
              </a:solidFill>
              <a:latin typeface="Segoe UI" panose="020B0502040204020203" pitchFamily="34" charset="0"/>
            </a:endParaRPr>
          </a:p>
          <a:p>
            <a:pPr algn="l" fontAlgn="base">
              <a:buFont typeface="Arial" panose="020B0604020202020204" pitchFamily="34" charset="0"/>
              <a:buChar char="•"/>
            </a:pPr>
            <a:r>
              <a:rPr lang="fi-FI" sz="1800" err="1">
                <a:solidFill>
                  <a:srgbClr val="000000"/>
                </a:solidFill>
                <a:latin typeface="Calibri" panose="020F0502020204030204" pitchFamily="34" charset="0"/>
              </a:rPr>
              <a:t>Leanin</a:t>
            </a:r>
            <a:r>
              <a:rPr lang="fi-FI" sz="1800">
                <a:solidFill>
                  <a:srgbClr val="000000"/>
                </a:solidFill>
                <a:latin typeface="Calibri" panose="020F0502020204030204" pitchFamily="34" charset="0"/>
              </a:rPr>
              <a:t> perusteet ja työkalut, muut johtamismetodit  </a:t>
            </a:r>
          </a:p>
          <a:p>
            <a:pPr algn="l" fontAlgn="base">
              <a:buFont typeface="Arial" panose="020B0604020202020204" pitchFamily="34" charset="0"/>
              <a:buChar char="•"/>
            </a:pPr>
            <a:r>
              <a:rPr lang="fi-FI" sz="1800">
                <a:solidFill>
                  <a:srgbClr val="000000"/>
                </a:solidFill>
                <a:latin typeface="Calibri" panose="020F0502020204030204" pitchFamily="34" charset="0"/>
              </a:rPr>
              <a:t>Strateginen johtaminen  </a:t>
            </a:r>
          </a:p>
          <a:p>
            <a:pPr algn="l" fontAlgn="base"/>
            <a:r>
              <a:rPr lang="fi-FI" sz="1800">
                <a:solidFill>
                  <a:srgbClr val="000000"/>
                </a:solidFill>
                <a:latin typeface="Calibri" panose="020F0502020204030204" pitchFamily="34" charset="0"/>
              </a:rPr>
              <a:t>Mahdollisesti visuaalinen luento, </a:t>
            </a:r>
            <a:r>
              <a:rPr lang="fi-FI" sz="1800" err="1">
                <a:solidFill>
                  <a:srgbClr val="000000"/>
                </a:solidFill>
                <a:latin typeface="Calibri" panose="020F0502020204030204" pitchFamily="34" charset="0"/>
              </a:rPr>
              <a:t>prezi</a:t>
            </a:r>
            <a:r>
              <a:rPr lang="fi-FI" sz="1800">
                <a:solidFill>
                  <a:srgbClr val="000000"/>
                </a:solidFill>
                <a:latin typeface="Calibri" panose="020F0502020204030204" pitchFamily="34" charset="0"/>
              </a:rPr>
              <a:t>. Olemassa olevat </a:t>
            </a:r>
            <a:r>
              <a:rPr lang="fi-FI" sz="1800" err="1">
                <a:solidFill>
                  <a:srgbClr val="000000"/>
                </a:solidFill>
                <a:latin typeface="Calibri" panose="020F0502020204030204" pitchFamily="34" charset="0"/>
              </a:rPr>
              <a:t>caset</a:t>
            </a:r>
            <a:r>
              <a:rPr lang="fi-FI" sz="1800">
                <a:solidFill>
                  <a:srgbClr val="000000"/>
                </a:solidFill>
                <a:latin typeface="Calibri" panose="020F0502020204030204" pitchFamily="34" charset="0"/>
              </a:rPr>
              <a:t> kansalliselta tasolta.  </a:t>
            </a:r>
            <a:endParaRPr lang="fi-FI" sz="1800">
              <a:solidFill>
                <a:srgbClr val="000000"/>
              </a:solidFill>
              <a:latin typeface="Segoe UI" panose="020B0502040204020203" pitchFamily="34" charset="0"/>
            </a:endParaRPr>
          </a:p>
          <a:p>
            <a:pPr algn="l" fontAlgn="base"/>
            <a:r>
              <a:rPr lang="fi-FI" sz="1800">
                <a:solidFill>
                  <a:srgbClr val="000000"/>
                </a:solidFill>
                <a:latin typeface="Calibri" panose="020F0502020204030204" pitchFamily="34" charset="0"/>
              </a:rPr>
              <a:t>Kurssitehtävä: Hyödynnä aiemmin luomaa prosessikuvausta ja lähde etsimään niistä erilaisia hukkatyyppejä. Pohdi onko prosessin sisällä lopputuloksen kannalta merkityksettömiä vaiheita, jotka voisi korvata tai poistaa. Mitä prosessissa tulisi tehdä, jotta se olisi sujuvampi. Tavoitteena on kehittää prosesseja tehokkaammaksi ja tuottavammaksi.  </a:t>
            </a:r>
            <a:endParaRPr lang="fi-FI" sz="1800">
              <a:solidFill>
                <a:srgbClr val="000000"/>
              </a:solidFill>
              <a:latin typeface="Segoe UI" panose="020B0502040204020203" pitchFamily="34" charset="0"/>
            </a:endParaRPr>
          </a:p>
          <a:p>
            <a:endParaRPr lang="fi-FI" sz="1800">
              <a:solidFill>
                <a:srgbClr val="000000"/>
              </a:solidFill>
              <a:latin typeface="Verdana" panose="020B0604030504040204" pitchFamily="34" charset="0"/>
              <a:ea typeface="Verdana" panose="020B0604030504040204" pitchFamily="34" charset="0"/>
            </a:endParaRPr>
          </a:p>
        </p:txBody>
      </p:sp>
      <p:pic>
        <p:nvPicPr>
          <p:cNvPr id="7" name="Kuva 6">
            <a:extLst>
              <a:ext uri="{FF2B5EF4-FFF2-40B4-BE49-F238E27FC236}">
                <a16:creationId xmlns:a16="http://schemas.microsoft.com/office/drawing/2014/main" id="{2CCC99A3-8589-4CB5-B4AD-04F6FF455BFA}"/>
              </a:ext>
            </a:extLst>
          </p:cNvPr>
          <p:cNvPicPr>
            <a:picLocks noChangeAspect="1"/>
          </p:cNvPicPr>
          <p:nvPr/>
        </p:nvPicPr>
        <p:blipFill>
          <a:blip r:embed="rId2"/>
          <a:stretch>
            <a:fillRect/>
          </a:stretch>
        </p:blipFill>
        <p:spPr>
          <a:xfrm>
            <a:off x="528794" y="35878"/>
            <a:ext cx="5577840" cy="2047446"/>
          </a:xfrm>
          <a:prstGeom prst="rect">
            <a:avLst/>
          </a:prstGeom>
        </p:spPr>
      </p:pic>
      <p:pic>
        <p:nvPicPr>
          <p:cNvPr id="10" name="Picture 2">
            <a:extLst>
              <a:ext uri="{FF2B5EF4-FFF2-40B4-BE49-F238E27FC236}">
                <a16:creationId xmlns:a16="http://schemas.microsoft.com/office/drawing/2014/main" id="{2AE1A15A-C389-42B1-B229-1B8130D632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7031" y="6224000"/>
            <a:ext cx="1268000" cy="63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F0A7A69-FA05-41C4-BEA8-C32E043008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7714" y="6343015"/>
            <a:ext cx="1409700" cy="419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44E6434-6B5D-409B-8C6D-736DA09E09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2505" y="6149501"/>
            <a:ext cx="1850953" cy="7084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1199D05-92AA-4CC5-9A2E-F48C415557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1100" y="6279515"/>
            <a:ext cx="2278133" cy="5502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46E13CE-0ADE-4795-A9A4-3C4D6009D6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3290" y="6155690"/>
            <a:ext cx="1494710" cy="6064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51491A1F-2ECB-4D96-9BF1-81548FEDD7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95642" y="6155690"/>
            <a:ext cx="1396357" cy="6413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2F9EA72E-334E-43F2-9902-972E36551C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264" y="6149501"/>
            <a:ext cx="1818767" cy="672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548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B765454E-0823-4858-97AE-2D6E57EB27E5}"/>
              </a:ext>
            </a:extLst>
          </p:cNvPr>
          <p:cNvSpPr>
            <a:spLocks noGrp="1"/>
          </p:cNvSpPr>
          <p:nvPr>
            <p:ph type="subTitle" idx="1"/>
          </p:nvPr>
        </p:nvSpPr>
        <p:spPr>
          <a:xfrm>
            <a:off x="274320" y="2007910"/>
            <a:ext cx="11546892" cy="3591612"/>
          </a:xfrm>
        </p:spPr>
        <p:txBody>
          <a:bodyPr vert="horz" lIns="91440" tIns="45720" rIns="91440" bIns="45720" rtlCol="0" anchor="t">
            <a:normAutofit/>
          </a:bodyPr>
          <a:lstStyle/>
          <a:p>
            <a:pPr algn="l" fontAlgn="base"/>
            <a:r>
              <a:rPr lang="fi-FI" sz="1800">
                <a:solidFill>
                  <a:srgbClr val="000000"/>
                </a:solidFill>
                <a:latin typeface="Calibri" panose="020F0502020204030204" pitchFamily="34" charset="0"/>
              </a:rPr>
              <a:t> </a:t>
            </a:r>
            <a:endParaRPr lang="fi-FI" sz="1800">
              <a:solidFill>
                <a:srgbClr val="000000"/>
              </a:solidFill>
              <a:latin typeface="Segoe UI" panose="020B0502040204020203" pitchFamily="34" charset="0"/>
            </a:endParaRPr>
          </a:p>
          <a:p>
            <a:pPr algn="l" fontAlgn="base"/>
            <a:r>
              <a:rPr lang="fi-FI" sz="1800">
                <a:solidFill>
                  <a:srgbClr val="000000"/>
                </a:solidFill>
                <a:latin typeface="Calibri" panose="020F0502020204030204" pitchFamily="34" charset="0"/>
              </a:rPr>
              <a:t> </a:t>
            </a:r>
            <a:endParaRPr lang="fi-FI" sz="1800">
              <a:solidFill>
                <a:srgbClr val="000000"/>
              </a:solidFill>
              <a:latin typeface="Segoe UI" panose="020B0502040204020203" pitchFamily="34" charset="0"/>
            </a:endParaRPr>
          </a:p>
          <a:p>
            <a:pPr algn="l" fontAlgn="base"/>
            <a:r>
              <a:rPr lang="fi-FI" sz="1800" b="1">
                <a:solidFill>
                  <a:srgbClr val="000000"/>
                </a:solidFill>
                <a:latin typeface="Calibri" panose="020F0502020204030204" pitchFamily="34" charset="0"/>
              </a:rPr>
              <a:t>Mitä on tuotannonjohtaminen?</a:t>
            </a:r>
          </a:p>
          <a:p>
            <a:pPr algn="l" fontAlgn="base"/>
            <a:r>
              <a:rPr lang="fi-FI" sz="1800">
                <a:solidFill>
                  <a:srgbClr val="000000"/>
                </a:solidFill>
                <a:latin typeface="Calibri" panose="020F0502020204030204" pitchFamily="34" charset="0"/>
              </a:rPr>
              <a:t>Tuotannonjohtaminen yleistyi teollisen vallankumouksen myötä 1800-luvulla länsimaissa. Tavoitteena oli pääomavaltaisissa yrityksissä (tekstiili-, metalli- ja metsäteollisuus) tehostaa tuotantoa, pyrkiä reagoimaan nopeammin markkinoiden muutoksiin ja kohdentaa paremmin pääomia oikeisiin kohteisiin. Näihin tavoitteisiin pyrittiin paremmalla tuotannon tuntemisella, seurannalla ja suunnittelulla sekä aktiivisilla johdon tekemillä päätöksillä tuotannon muutoksista. </a:t>
            </a:r>
          </a:p>
          <a:p>
            <a:pPr algn="l" fontAlgn="base"/>
            <a:r>
              <a:rPr lang="fi-FI" sz="1800">
                <a:solidFill>
                  <a:srgbClr val="000000"/>
                </a:solidFill>
                <a:latin typeface="Calibri" panose="020F0502020204030204" pitchFamily="34" charset="0"/>
              </a:rPr>
              <a:t>Tuotannossa on yleensä 5 muuttujaa, joiden kustannusten kanssa se tasapainoilee muuttuvassa markkinassa: raaka-aine, työvoima, käyttövoima eli energia, logistiikkakulut sekä hallinnolliset kulut kuten tullit ja tariffit sekä pääomien korkokulut. Tuotteen hinnalla pyritään kattamaan edellä mainitut kulut ja tuottamaan sen lisäksi voittoa. (Raija Oranen. Iso. Otava 2022).</a:t>
            </a:r>
            <a:endParaRPr lang="fi-FI" sz="1800">
              <a:solidFill>
                <a:srgbClr val="000000"/>
              </a:solidFill>
              <a:latin typeface="Segoe UI" panose="020B0502040204020203" pitchFamily="34" charset="0"/>
            </a:endParaRPr>
          </a:p>
          <a:p>
            <a:pPr algn="l" fontAlgn="base"/>
            <a:endParaRPr lang="fi-FI" sz="1800">
              <a:solidFill>
                <a:srgbClr val="000000"/>
              </a:solidFill>
              <a:latin typeface="Segoe UI" panose="020B0502040204020203" pitchFamily="34" charset="0"/>
            </a:endParaRPr>
          </a:p>
          <a:p>
            <a:pPr algn="l" fontAlgn="base"/>
            <a:endParaRPr lang="fi-FI" sz="1800">
              <a:solidFill>
                <a:srgbClr val="000000"/>
              </a:solidFill>
              <a:latin typeface="Segoe UI" panose="020B0502040204020203" pitchFamily="34" charset="0"/>
            </a:endParaRPr>
          </a:p>
          <a:p>
            <a:pPr algn="l" fontAlgn="base"/>
            <a:endParaRPr lang="fi-FI" sz="1800">
              <a:solidFill>
                <a:srgbClr val="000000"/>
              </a:solidFill>
              <a:latin typeface="Segoe UI" panose="020B0502040204020203" pitchFamily="34" charset="0"/>
            </a:endParaRPr>
          </a:p>
          <a:p>
            <a:endParaRPr lang="fi-FI" sz="1800">
              <a:solidFill>
                <a:srgbClr val="000000"/>
              </a:solidFill>
              <a:latin typeface="Verdana" panose="020B0604030504040204" pitchFamily="34" charset="0"/>
              <a:ea typeface="Verdana" panose="020B0604030504040204" pitchFamily="34" charset="0"/>
            </a:endParaRPr>
          </a:p>
        </p:txBody>
      </p:sp>
      <p:pic>
        <p:nvPicPr>
          <p:cNvPr id="7" name="Kuva 6">
            <a:extLst>
              <a:ext uri="{FF2B5EF4-FFF2-40B4-BE49-F238E27FC236}">
                <a16:creationId xmlns:a16="http://schemas.microsoft.com/office/drawing/2014/main" id="{2CCC99A3-8589-4CB5-B4AD-04F6FF455BFA}"/>
              </a:ext>
            </a:extLst>
          </p:cNvPr>
          <p:cNvPicPr>
            <a:picLocks noChangeAspect="1"/>
          </p:cNvPicPr>
          <p:nvPr/>
        </p:nvPicPr>
        <p:blipFill>
          <a:blip r:embed="rId2"/>
          <a:stretch>
            <a:fillRect/>
          </a:stretch>
        </p:blipFill>
        <p:spPr>
          <a:xfrm>
            <a:off x="528794" y="35878"/>
            <a:ext cx="5577840" cy="2047446"/>
          </a:xfrm>
          <a:prstGeom prst="rect">
            <a:avLst/>
          </a:prstGeom>
        </p:spPr>
      </p:pic>
      <p:pic>
        <p:nvPicPr>
          <p:cNvPr id="10" name="Picture 2">
            <a:extLst>
              <a:ext uri="{FF2B5EF4-FFF2-40B4-BE49-F238E27FC236}">
                <a16:creationId xmlns:a16="http://schemas.microsoft.com/office/drawing/2014/main" id="{2AE1A15A-C389-42B1-B229-1B8130D632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7031" y="6224000"/>
            <a:ext cx="1268000" cy="63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F0A7A69-FA05-41C4-BEA8-C32E043008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7714" y="6343015"/>
            <a:ext cx="1409700" cy="419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44E6434-6B5D-409B-8C6D-736DA09E09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2505" y="6149501"/>
            <a:ext cx="1850953" cy="7084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1199D05-92AA-4CC5-9A2E-F48C415557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1100" y="6279515"/>
            <a:ext cx="2278133" cy="5502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46E13CE-0ADE-4795-A9A4-3C4D6009D6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3290" y="6155690"/>
            <a:ext cx="1494710" cy="6064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51491A1F-2ECB-4D96-9BF1-81548FEDD7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95642" y="6155690"/>
            <a:ext cx="1396357" cy="6413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2F9EA72E-334E-43F2-9902-972E36551C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264" y="6149501"/>
            <a:ext cx="1818767" cy="672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151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B765454E-0823-4858-97AE-2D6E57EB27E5}"/>
              </a:ext>
            </a:extLst>
          </p:cNvPr>
          <p:cNvSpPr>
            <a:spLocks noGrp="1"/>
          </p:cNvSpPr>
          <p:nvPr>
            <p:ph type="subTitle" idx="1"/>
          </p:nvPr>
        </p:nvSpPr>
        <p:spPr>
          <a:xfrm>
            <a:off x="322554" y="2083324"/>
            <a:ext cx="11546892" cy="3591612"/>
          </a:xfrm>
        </p:spPr>
        <p:txBody>
          <a:bodyPr vert="horz" lIns="91440" tIns="45720" rIns="91440" bIns="45720" rtlCol="0" anchor="t">
            <a:normAutofit/>
          </a:bodyPr>
          <a:lstStyle/>
          <a:p>
            <a:pPr algn="l" fontAlgn="base"/>
            <a:r>
              <a:rPr lang="fi-FI" sz="1800">
                <a:solidFill>
                  <a:srgbClr val="000000"/>
                </a:solidFill>
                <a:latin typeface="Calibri" panose="020F0502020204030204" pitchFamily="34" charset="0"/>
              </a:rPr>
              <a:t> </a:t>
            </a:r>
            <a:endParaRPr lang="fi-FI" sz="1800">
              <a:solidFill>
                <a:srgbClr val="000000"/>
              </a:solidFill>
              <a:latin typeface="Segoe UI" panose="020B0502040204020203" pitchFamily="34" charset="0"/>
            </a:endParaRPr>
          </a:p>
          <a:p>
            <a:pPr algn="l" fontAlgn="base"/>
            <a:r>
              <a:rPr lang="fi-FI" sz="1800">
                <a:solidFill>
                  <a:srgbClr val="000000"/>
                </a:solidFill>
                <a:latin typeface="Calibri" panose="020F0502020204030204" pitchFamily="34" charset="0"/>
              </a:rPr>
              <a:t> </a:t>
            </a:r>
            <a:endParaRPr lang="fi-FI" sz="1800">
              <a:solidFill>
                <a:srgbClr val="000000"/>
              </a:solidFill>
              <a:latin typeface="Segoe UI" panose="020B0502040204020203" pitchFamily="34" charset="0"/>
            </a:endParaRPr>
          </a:p>
          <a:p>
            <a:pPr algn="l" fontAlgn="base"/>
            <a:r>
              <a:rPr lang="fi-FI" sz="1800" b="1">
                <a:solidFill>
                  <a:srgbClr val="000000"/>
                </a:solidFill>
                <a:latin typeface="Calibri" panose="020F0502020204030204" pitchFamily="34" charset="0"/>
              </a:rPr>
              <a:t>Mikä on tuotantoprosessi?</a:t>
            </a:r>
          </a:p>
          <a:p>
            <a:pPr algn="l" fontAlgn="base"/>
            <a:r>
              <a:rPr lang="fi-FI" sz="1800">
                <a:solidFill>
                  <a:srgbClr val="000000"/>
                </a:solidFill>
                <a:latin typeface="Calibri" panose="020F0502020204030204" pitchFamily="34" charset="0"/>
              </a:rPr>
              <a:t>Tuotantoprosessi on joukko tehtäviä ja menettelyjä, joita yritys tarvitsee tavaroiden ja palveluiden tuottamiseksi.</a:t>
            </a:r>
          </a:p>
          <a:p>
            <a:pPr algn="l" fontAlgn="base"/>
            <a:r>
              <a:rPr lang="fi-FI" sz="1800">
                <a:solidFill>
                  <a:srgbClr val="000000"/>
                </a:solidFill>
                <a:latin typeface="Calibri" panose="020F0502020204030204" pitchFamily="34" charset="0"/>
              </a:rPr>
              <a:t>Tuotantoprosessin vaiheet: 1. Raaka-aineiden hankinta 2. Tuotanto 3. Tuotteen mukauttaminen asiakkaan, ostajan tarpeisiin ja hinnoittelu 4. Markkinointi</a:t>
            </a:r>
          </a:p>
          <a:p>
            <a:pPr algn="l" fontAlgn="base"/>
            <a:endParaRPr lang="fi-FI" sz="1800">
              <a:solidFill>
                <a:srgbClr val="000000"/>
              </a:solidFill>
              <a:latin typeface="Calibri" panose="020F0502020204030204" pitchFamily="34" charset="0"/>
            </a:endParaRPr>
          </a:p>
          <a:p>
            <a:pPr algn="l" fontAlgn="base"/>
            <a:r>
              <a:rPr lang="fi-FI" sz="1800">
                <a:solidFill>
                  <a:srgbClr val="000000"/>
                </a:solidFill>
                <a:latin typeface="Segoe UI" panose="020B0502040204020203" pitchFamily="34" charset="0"/>
                <a:hlinkClick r:id="rId2"/>
              </a:rPr>
              <a:t>https://fi.economy-pedia.com/11038698-productive-process</a:t>
            </a:r>
            <a:endParaRPr lang="fi-FI" sz="1800">
              <a:solidFill>
                <a:srgbClr val="000000"/>
              </a:solidFill>
              <a:latin typeface="Segoe UI" panose="020B0502040204020203" pitchFamily="34" charset="0"/>
            </a:endParaRPr>
          </a:p>
          <a:p>
            <a:pPr algn="l" fontAlgn="base"/>
            <a:endParaRPr lang="fi-FI" sz="1800">
              <a:solidFill>
                <a:srgbClr val="000000"/>
              </a:solidFill>
              <a:latin typeface="Segoe UI" panose="020B0502040204020203" pitchFamily="34" charset="0"/>
            </a:endParaRPr>
          </a:p>
          <a:p>
            <a:pPr algn="l" fontAlgn="base"/>
            <a:endParaRPr lang="fi-FI" sz="1800">
              <a:solidFill>
                <a:srgbClr val="000000"/>
              </a:solidFill>
              <a:latin typeface="Segoe UI" panose="020B0502040204020203" pitchFamily="34" charset="0"/>
            </a:endParaRPr>
          </a:p>
          <a:p>
            <a:pPr algn="l" fontAlgn="base"/>
            <a:endParaRPr lang="fi-FI" sz="1800">
              <a:solidFill>
                <a:srgbClr val="000000"/>
              </a:solidFill>
              <a:latin typeface="Segoe UI" panose="020B0502040204020203" pitchFamily="34" charset="0"/>
            </a:endParaRPr>
          </a:p>
          <a:p>
            <a:endParaRPr lang="fi-FI" sz="1800">
              <a:solidFill>
                <a:srgbClr val="000000"/>
              </a:solidFill>
              <a:latin typeface="Verdana" panose="020B0604030504040204" pitchFamily="34" charset="0"/>
              <a:ea typeface="Verdana" panose="020B0604030504040204" pitchFamily="34" charset="0"/>
            </a:endParaRPr>
          </a:p>
        </p:txBody>
      </p:sp>
      <p:pic>
        <p:nvPicPr>
          <p:cNvPr id="7" name="Kuva 6">
            <a:extLst>
              <a:ext uri="{FF2B5EF4-FFF2-40B4-BE49-F238E27FC236}">
                <a16:creationId xmlns:a16="http://schemas.microsoft.com/office/drawing/2014/main" id="{2CCC99A3-8589-4CB5-B4AD-04F6FF455BFA}"/>
              </a:ext>
            </a:extLst>
          </p:cNvPr>
          <p:cNvPicPr>
            <a:picLocks noChangeAspect="1"/>
          </p:cNvPicPr>
          <p:nvPr/>
        </p:nvPicPr>
        <p:blipFill>
          <a:blip r:embed="rId3"/>
          <a:stretch>
            <a:fillRect/>
          </a:stretch>
        </p:blipFill>
        <p:spPr>
          <a:xfrm>
            <a:off x="528794" y="35878"/>
            <a:ext cx="5577840" cy="2047446"/>
          </a:xfrm>
          <a:prstGeom prst="rect">
            <a:avLst/>
          </a:prstGeom>
        </p:spPr>
      </p:pic>
      <p:pic>
        <p:nvPicPr>
          <p:cNvPr id="10" name="Picture 2">
            <a:extLst>
              <a:ext uri="{FF2B5EF4-FFF2-40B4-BE49-F238E27FC236}">
                <a16:creationId xmlns:a16="http://schemas.microsoft.com/office/drawing/2014/main" id="{2AE1A15A-C389-42B1-B229-1B8130D632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7031" y="6224000"/>
            <a:ext cx="1268000" cy="63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F0A7A69-FA05-41C4-BEA8-C32E043008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7714" y="6343015"/>
            <a:ext cx="1409700" cy="419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44E6434-6B5D-409B-8C6D-736DA09E09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2505" y="6149501"/>
            <a:ext cx="1850953" cy="7084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1199D05-92AA-4CC5-9A2E-F48C415557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1100" y="6279515"/>
            <a:ext cx="2278133" cy="5502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46E13CE-0ADE-4795-A9A4-3C4D6009D6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73290" y="6155690"/>
            <a:ext cx="1494710" cy="6064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51491A1F-2ECB-4D96-9BF1-81548FEDD7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95642" y="6155690"/>
            <a:ext cx="1396357" cy="6413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2F9EA72E-334E-43F2-9902-972E36551C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264" y="6149501"/>
            <a:ext cx="1818767" cy="672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44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2000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2000"/>
                                        <p:tgtEl>
                                          <p:spTgt spid="3">
                                            <p:txEl>
                                              <p:pRg st="3" end="3"/>
                                            </p:txEl>
                                          </p:spTgt>
                                        </p:tgtEl>
                                      </p:cBhvr>
                                    </p:animEffect>
                                    <p:anim calcmode="lin" valueType="num">
                                      <p:cBhvr>
                                        <p:cTn id="8"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20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000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2000"/>
                                        <p:tgtEl>
                                          <p:spTgt spid="3">
                                            <p:txEl>
                                              <p:pRg st="4" end="4"/>
                                            </p:txEl>
                                          </p:spTgt>
                                        </p:tgtEl>
                                      </p:cBhvr>
                                    </p:animEffect>
                                    <p:anim calcmode="lin" valueType="num">
                                      <p:cBhvr>
                                        <p:cTn id="13"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2000" fill="hold"/>
                                        <p:tgtEl>
                                          <p:spTgt spid="3">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000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2000"/>
                                        <p:tgtEl>
                                          <p:spTgt spid="3">
                                            <p:txEl>
                                              <p:pRg st="6" end="6"/>
                                            </p:txEl>
                                          </p:spTgt>
                                        </p:tgtEl>
                                      </p:cBhvr>
                                    </p:animEffect>
                                    <p:anim calcmode="lin" valueType="num">
                                      <p:cBhvr>
                                        <p:cTn id="18" dur="2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9" dur="2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B765454E-0823-4858-97AE-2D6E57EB27E5}"/>
              </a:ext>
            </a:extLst>
          </p:cNvPr>
          <p:cNvSpPr>
            <a:spLocks noGrp="1"/>
          </p:cNvSpPr>
          <p:nvPr>
            <p:ph type="subTitle" idx="1"/>
          </p:nvPr>
        </p:nvSpPr>
        <p:spPr>
          <a:xfrm>
            <a:off x="274320" y="1461155"/>
            <a:ext cx="11546892" cy="4138367"/>
          </a:xfrm>
        </p:spPr>
        <p:txBody>
          <a:bodyPr vert="horz" lIns="91440" tIns="45720" rIns="91440" bIns="45720" rtlCol="0" anchor="t">
            <a:normAutofit/>
          </a:bodyPr>
          <a:lstStyle/>
          <a:p>
            <a:pPr algn="l" fontAlgn="base"/>
            <a:r>
              <a:rPr lang="fi-FI" sz="1800">
                <a:solidFill>
                  <a:srgbClr val="000000"/>
                </a:solidFill>
                <a:latin typeface="Calibri" panose="020F0502020204030204" pitchFamily="34" charset="0"/>
              </a:rPr>
              <a:t> </a:t>
            </a:r>
            <a:endParaRPr lang="fi-FI" sz="1800">
              <a:solidFill>
                <a:srgbClr val="000000"/>
              </a:solidFill>
              <a:latin typeface="Segoe UI" panose="020B0502040204020203" pitchFamily="34" charset="0"/>
            </a:endParaRPr>
          </a:p>
          <a:p>
            <a:pPr algn="l" fontAlgn="base"/>
            <a:r>
              <a:rPr lang="fi-FI" sz="1800">
                <a:solidFill>
                  <a:srgbClr val="000000"/>
                </a:solidFill>
                <a:latin typeface="Calibri" panose="020F0502020204030204" pitchFamily="34" charset="0"/>
              </a:rPr>
              <a:t> </a:t>
            </a:r>
            <a:endParaRPr lang="fi-FI" sz="1800">
              <a:solidFill>
                <a:srgbClr val="000000"/>
              </a:solidFill>
              <a:latin typeface="Segoe UI" panose="020B0502040204020203" pitchFamily="34" charset="0"/>
            </a:endParaRPr>
          </a:p>
          <a:p>
            <a:pPr algn="l" fontAlgn="base"/>
            <a:r>
              <a:rPr lang="fi-FI" sz="1800" b="1">
                <a:solidFill>
                  <a:srgbClr val="000000"/>
                </a:solidFill>
                <a:latin typeface="Calibri" panose="020F0502020204030204" pitchFamily="34" charset="0"/>
              </a:rPr>
              <a:t>Mitä hyötyä on tuotantoprosessin tuntemisesta?</a:t>
            </a:r>
          </a:p>
          <a:p>
            <a:pPr algn="l" fontAlgn="base"/>
            <a:r>
              <a:rPr lang="fi-FI" sz="1800">
                <a:solidFill>
                  <a:srgbClr val="000000"/>
                </a:solidFill>
                <a:latin typeface="Calibri" panose="020F0502020204030204" pitchFamily="34" charset="0"/>
              </a:rPr>
              <a:t>Tuotteesta saatavan hinnan lisäksi tuotannossa tarkkaillaan tuotannon kustannuksia. Molempiin sekä saatavaan hintaan että maksettaviin kustannuksiin pyritään vaikuttamaan tuotannossa aktiivisesti seuraamalla toteutunutta tuotantoa. Tämä vaikuttaa yrityksen kannattavuuteen ja maksuvalmiuteen nopeasti sekä vakavaraisuuteen pitkällä tähtäimellä. </a:t>
            </a:r>
          </a:p>
          <a:p>
            <a:pPr algn="l" fontAlgn="base"/>
            <a:r>
              <a:rPr lang="fi-FI" sz="1800">
                <a:solidFill>
                  <a:srgbClr val="000000"/>
                </a:solidFill>
                <a:latin typeface="Calibri" panose="020F0502020204030204" pitchFamily="34" charset="0"/>
              </a:rPr>
              <a:t>Tuotantoprosessilla on oltava täsmälliset tavoitteet ja tavoitteiden toteutumisen tiukka valvonta tuotantoprosessissa. Tällä tavoin yritys voi saada voittoa. Mitä isompi yritys, sitä tärkeämpää on mukauttaa tuotantoprosessi markkinoiden vaatimuksiin, esimerkiksi metsä- tai elintarviketeollisuus. Vastaavasti pienemmällä yrityksellä on helpompi räätälöidä tuotteita ja toimintaansa asiakkaan tarpeiden mukaan, ja saada täten markkinaetua.</a:t>
            </a:r>
          </a:p>
          <a:p>
            <a:pPr algn="l" fontAlgn="base"/>
            <a:r>
              <a:rPr lang="fi-FI" sz="1800">
                <a:solidFill>
                  <a:srgbClr val="000000"/>
                </a:solidFill>
                <a:latin typeface="Segoe UI" panose="020B0502040204020203" pitchFamily="34" charset="0"/>
                <a:hlinkClick r:id="rId2"/>
              </a:rPr>
              <a:t>https://fi.economy-pedia.com/11038698-productive-process</a:t>
            </a:r>
            <a:endParaRPr lang="fi-FI" sz="1800">
              <a:solidFill>
                <a:srgbClr val="000000"/>
              </a:solidFill>
              <a:latin typeface="Segoe UI" panose="020B0502040204020203" pitchFamily="34" charset="0"/>
            </a:endParaRPr>
          </a:p>
          <a:p>
            <a:pPr algn="l" fontAlgn="base"/>
            <a:endParaRPr lang="fi-FI" sz="1800">
              <a:solidFill>
                <a:srgbClr val="000000"/>
              </a:solidFill>
              <a:latin typeface="Segoe UI" panose="020B0502040204020203" pitchFamily="34" charset="0"/>
            </a:endParaRPr>
          </a:p>
          <a:p>
            <a:pPr algn="l" fontAlgn="base"/>
            <a:endParaRPr lang="fi-FI" sz="1800">
              <a:solidFill>
                <a:srgbClr val="000000"/>
              </a:solidFill>
              <a:latin typeface="Segoe UI" panose="020B0502040204020203" pitchFamily="34" charset="0"/>
            </a:endParaRPr>
          </a:p>
          <a:p>
            <a:pPr algn="l" fontAlgn="base"/>
            <a:endParaRPr lang="fi-FI" sz="1800">
              <a:solidFill>
                <a:srgbClr val="000000"/>
              </a:solidFill>
              <a:latin typeface="Segoe UI" panose="020B0502040204020203" pitchFamily="34" charset="0"/>
            </a:endParaRPr>
          </a:p>
          <a:p>
            <a:endParaRPr lang="fi-FI" sz="1800">
              <a:solidFill>
                <a:srgbClr val="000000"/>
              </a:solidFill>
              <a:latin typeface="Verdana" panose="020B0604030504040204" pitchFamily="34" charset="0"/>
              <a:ea typeface="Verdana" panose="020B0604030504040204" pitchFamily="34" charset="0"/>
            </a:endParaRPr>
          </a:p>
        </p:txBody>
      </p:sp>
      <p:pic>
        <p:nvPicPr>
          <p:cNvPr id="7" name="Kuva 6">
            <a:extLst>
              <a:ext uri="{FF2B5EF4-FFF2-40B4-BE49-F238E27FC236}">
                <a16:creationId xmlns:a16="http://schemas.microsoft.com/office/drawing/2014/main" id="{2CCC99A3-8589-4CB5-B4AD-04F6FF455BFA}"/>
              </a:ext>
            </a:extLst>
          </p:cNvPr>
          <p:cNvPicPr>
            <a:picLocks noChangeAspect="1"/>
          </p:cNvPicPr>
          <p:nvPr/>
        </p:nvPicPr>
        <p:blipFill>
          <a:blip r:embed="rId3"/>
          <a:stretch>
            <a:fillRect/>
          </a:stretch>
        </p:blipFill>
        <p:spPr>
          <a:xfrm>
            <a:off x="528794" y="35878"/>
            <a:ext cx="5577840" cy="2047446"/>
          </a:xfrm>
          <a:prstGeom prst="rect">
            <a:avLst/>
          </a:prstGeom>
        </p:spPr>
      </p:pic>
      <p:pic>
        <p:nvPicPr>
          <p:cNvPr id="10" name="Picture 2">
            <a:extLst>
              <a:ext uri="{FF2B5EF4-FFF2-40B4-BE49-F238E27FC236}">
                <a16:creationId xmlns:a16="http://schemas.microsoft.com/office/drawing/2014/main" id="{2AE1A15A-C389-42B1-B229-1B8130D632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7031" y="6224000"/>
            <a:ext cx="1268000" cy="63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F0A7A69-FA05-41C4-BEA8-C32E043008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7714" y="6343015"/>
            <a:ext cx="1409700" cy="419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44E6434-6B5D-409B-8C6D-736DA09E09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2505" y="6149501"/>
            <a:ext cx="1850953" cy="7084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1199D05-92AA-4CC5-9A2E-F48C415557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1100" y="6279515"/>
            <a:ext cx="2278133" cy="5502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46E13CE-0ADE-4795-A9A4-3C4D6009D6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73290" y="6155690"/>
            <a:ext cx="1494710" cy="6064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51491A1F-2ECB-4D96-9BF1-81548FEDD7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95642" y="6155690"/>
            <a:ext cx="1396357" cy="6413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2F9EA72E-334E-43F2-9902-972E36551C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264" y="6149501"/>
            <a:ext cx="1818767" cy="672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978706"/>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F6F2E24A0062F64BACF83406B372D8EA" ma:contentTypeVersion="14" ma:contentTypeDescription="Luo uusi asiakirja." ma:contentTypeScope="" ma:versionID="0b29fff439face6e39a91126b5cd423e">
  <xsd:schema xmlns:xsd="http://www.w3.org/2001/XMLSchema" xmlns:xs="http://www.w3.org/2001/XMLSchema" xmlns:p="http://schemas.microsoft.com/office/2006/metadata/properties" xmlns:ns3="7405428f-591e-4bb1-8ff2-2d687588237f" xmlns:ns4="a03465eb-df51-4f00-a027-44f2ecd67cde" targetNamespace="http://schemas.microsoft.com/office/2006/metadata/properties" ma:root="true" ma:fieldsID="9798cffa6ab78d770b7c6b2bf5c0ed61" ns3:_="" ns4:_="">
    <xsd:import namespace="7405428f-591e-4bb1-8ff2-2d687588237f"/>
    <xsd:import namespace="a03465eb-df51-4f00-a027-44f2ecd67cd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AutoKeyPoints" minOccurs="0"/>
                <xsd:element ref="ns4:MediaServiceKeyPoints" minOccurs="0"/>
                <xsd:element ref="ns4:MediaServiceGenerationTime" minOccurs="0"/>
                <xsd:element ref="ns4:MediaServiceEventHashCode" minOccurs="0"/>
                <xsd:element ref="ns4:MediaLengthInSecond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05428f-591e-4bb1-8ff2-2d687588237f" elementFormDefault="qualified">
    <xsd:import namespace="http://schemas.microsoft.com/office/2006/documentManagement/types"/>
    <xsd:import namespace="http://schemas.microsoft.com/office/infopath/2007/PartnerControls"/>
    <xsd:element name="SharedWithUsers" ma:index="8"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Jakamisen tiedot" ma:internalName="SharedWithDetails" ma:readOnly="true">
      <xsd:simpleType>
        <xsd:restriction base="dms:Note">
          <xsd:maxLength value="255"/>
        </xsd:restriction>
      </xsd:simpleType>
    </xsd:element>
    <xsd:element name="SharingHintHash" ma:index="10" nillable="true" ma:displayName="Jakamisvihjeen hajautus"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03465eb-df51-4f00-a027-44f2ecd67cd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1227B4-5B65-48AF-9407-E2567F5C179A}">
  <ds:schemaRefs>
    <ds:schemaRef ds:uri="http://schemas.microsoft.com/sharepoint/v3/contenttype/forms"/>
  </ds:schemaRefs>
</ds:datastoreItem>
</file>

<file path=customXml/itemProps2.xml><?xml version="1.0" encoding="utf-8"?>
<ds:datastoreItem xmlns:ds="http://schemas.openxmlformats.org/officeDocument/2006/customXml" ds:itemID="{433871E1-AF5D-4001-A29F-2103B27555F4}">
  <ds:schemaRefs>
    <ds:schemaRef ds:uri="http://schemas.microsoft.com/office/infopath/2007/PartnerControls"/>
    <ds:schemaRef ds:uri="http://www.w3.org/XML/1998/namespace"/>
    <ds:schemaRef ds:uri="http://schemas.microsoft.com/office/2006/metadata/properties"/>
    <ds:schemaRef ds:uri="http://schemas.microsoft.com/office/2006/documentManagement/types"/>
    <ds:schemaRef ds:uri="http://purl.org/dc/elements/1.1/"/>
    <ds:schemaRef ds:uri="a03465eb-df51-4f00-a027-44f2ecd67cde"/>
    <ds:schemaRef ds:uri="http://purl.org/dc/terms/"/>
    <ds:schemaRef ds:uri="http://schemas.openxmlformats.org/package/2006/metadata/core-properties"/>
    <ds:schemaRef ds:uri="7405428f-591e-4bb1-8ff2-2d687588237f"/>
    <ds:schemaRef ds:uri="http://purl.org/dc/dcmitype/"/>
  </ds:schemaRefs>
</ds:datastoreItem>
</file>

<file path=customXml/itemProps3.xml><?xml version="1.0" encoding="utf-8"?>
<ds:datastoreItem xmlns:ds="http://schemas.openxmlformats.org/officeDocument/2006/customXml" ds:itemID="{EB21E2B0-CBA5-4D11-9FAA-F0A933FC89B9}">
  <ds:schemaRefs>
    <ds:schemaRef ds:uri="7405428f-591e-4bb1-8ff2-2d687588237f"/>
    <ds:schemaRef ds:uri="a03465eb-df51-4f00-a027-44f2ecd67cd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1349</Words>
  <Application>Microsoft Office PowerPoint</Application>
  <PresentationFormat>Widescreen</PresentationFormat>
  <Paragraphs>147</Paragraphs>
  <Slides>25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Calibri Light</vt:lpstr>
      <vt:lpstr>poppins</vt:lpstr>
      <vt:lpstr>roboto</vt:lpstr>
      <vt:lpstr>Segoe UI</vt:lpstr>
      <vt:lpstr>Verdana</vt:lpstr>
      <vt:lpstr>Office-teema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Eeva-Kaisa Pulkka</dc:creator>
  <cp:lastModifiedBy>Timonen Maarit</cp:lastModifiedBy>
  <cp:revision>1</cp:revision>
  <dcterms:created xsi:type="dcterms:W3CDTF">2022-06-16T07:43:11Z</dcterms:created>
  <dcterms:modified xsi:type="dcterms:W3CDTF">2023-01-12T13:29:38Z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0x010100F6F2E24A0062F64BACF83406B372D8EA</vt:lpwstr>
  </property>
  <property fmtid="{D5CDD505-2E9C-101B-9397-08002B2CF9AE}" pid="3" name="MediaServiceImageTags">
    <vt:lpwstr/>
  </property>
</Properties>
</file>