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63" r:id="rId7"/>
    <p:sldId id="264" r:id="rId8"/>
    <p:sldId id="261" r:id="rId9"/>
    <p:sldId id="262" r:id="rId10"/>
    <p:sldId id="268" r:id="rId11"/>
    <p:sldId id="275" r:id="rId12"/>
    <p:sldId id="272" r:id="rId13"/>
    <p:sldId id="274" r:id="rId14"/>
    <p:sldId id="285" r:id="rId15"/>
    <p:sldId id="286" r:id="rId16"/>
    <p:sldId id="287" r:id="rId17"/>
    <p:sldId id="289" r:id="rId18"/>
    <p:sldId id="288" r:id="rId19"/>
    <p:sldId id="294" r:id="rId20"/>
    <p:sldId id="291" r:id="rId21"/>
    <p:sldId id="279" r:id="rId22"/>
    <p:sldId id="284" r:id="rId23"/>
    <p:sldId id="292" r:id="rId24"/>
    <p:sldId id="293" r:id="rId25"/>
    <p:sldId id="290" r:id="rId26"/>
    <p:sldId id="280" r:id="rId27"/>
    <p:sldId id="283" r:id="rId28"/>
    <p:sldId id="276" r:id="rId29"/>
    <p:sldId id="282" r:id="rId30"/>
    <p:sldId id="267" r:id="rId31"/>
    <p:sldId id="266" r:id="rId3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nen Maarit" userId="84eced50-bd52-4b3f-b2f4-bab3708a629b" providerId="ADAL" clId="{EF7BECB6-AD9C-4884-BFF5-5F93BD7B05EE}"/>
    <pc:docChg chg="undo custSel addSld delSld modSld sldOrd">
      <pc:chgData name="Timonen Maarit" userId="84eced50-bd52-4b3f-b2f4-bab3708a629b" providerId="ADAL" clId="{EF7BECB6-AD9C-4884-BFF5-5F93BD7B05EE}" dt="2023-01-20T10:30:33.256" v="674" actId="1076"/>
      <pc:docMkLst>
        <pc:docMk/>
      </pc:docMkLst>
      <pc:sldChg chg="modSp">
        <pc:chgData name="Timonen Maarit" userId="84eced50-bd52-4b3f-b2f4-bab3708a629b" providerId="ADAL" clId="{EF7BECB6-AD9C-4884-BFF5-5F93BD7B05EE}" dt="2023-01-12T08:25:04.658" v="2" actId="20577"/>
        <pc:sldMkLst>
          <pc:docMk/>
          <pc:sldMk cId="2126499992" sldId="266"/>
        </pc:sldMkLst>
        <pc:spChg chg="mod">
          <ac:chgData name="Timonen Maarit" userId="84eced50-bd52-4b3f-b2f4-bab3708a629b" providerId="ADAL" clId="{EF7BECB6-AD9C-4884-BFF5-5F93BD7B05EE}" dt="2023-01-12T08:25:04.658" v="2" actId="20577"/>
          <ac:spMkLst>
            <pc:docMk/>
            <pc:sldMk cId="2126499992" sldId="266"/>
            <ac:spMk id="3" creationId="{B765454E-0823-4858-97AE-2D6E57EB27E5}"/>
          </ac:spMkLst>
        </pc:spChg>
      </pc:sldChg>
      <pc:sldChg chg="modSp">
        <pc:chgData name="Timonen Maarit" userId="84eced50-bd52-4b3f-b2f4-bab3708a629b" providerId="ADAL" clId="{EF7BECB6-AD9C-4884-BFF5-5F93BD7B05EE}" dt="2023-01-12T08:27:23.371" v="99" actId="20577"/>
        <pc:sldMkLst>
          <pc:docMk/>
          <pc:sldMk cId="1330189301" sldId="267"/>
        </pc:sldMkLst>
        <pc:spChg chg="mod">
          <ac:chgData name="Timonen Maarit" userId="84eced50-bd52-4b3f-b2f4-bab3708a629b" providerId="ADAL" clId="{EF7BECB6-AD9C-4884-BFF5-5F93BD7B05EE}" dt="2023-01-12T08:27:23.371" v="99" actId="20577"/>
          <ac:spMkLst>
            <pc:docMk/>
            <pc:sldMk cId="1330189301" sldId="267"/>
            <ac:spMk id="3" creationId="{B765454E-0823-4858-97AE-2D6E57EB27E5}"/>
          </ac:spMkLst>
        </pc:spChg>
      </pc:sldChg>
      <pc:sldChg chg="ord">
        <pc:chgData name="Timonen Maarit" userId="84eced50-bd52-4b3f-b2f4-bab3708a629b" providerId="ADAL" clId="{EF7BECB6-AD9C-4884-BFF5-5F93BD7B05EE}" dt="2023-01-18T06:25:21.378" v="631"/>
        <pc:sldMkLst>
          <pc:docMk/>
          <pc:sldMk cId="823207051" sldId="276"/>
        </pc:sldMkLst>
      </pc:sldChg>
      <pc:sldChg chg="addSp delSp modSp">
        <pc:chgData name="Timonen Maarit" userId="84eced50-bd52-4b3f-b2f4-bab3708a629b" providerId="ADAL" clId="{EF7BECB6-AD9C-4884-BFF5-5F93BD7B05EE}" dt="2023-01-18T06:21:23.118" v="625" actId="11529"/>
        <pc:sldMkLst>
          <pc:docMk/>
          <pc:sldMk cId="708348121" sldId="279"/>
        </pc:sldMkLst>
        <pc:spChg chg="add del mod">
          <ac:chgData name="Timonen Maarit" userId="84eced50-bd52-4b3f-b2f4-bab3708a629b" providerId="ADAL" clId="{EF7BECB6-AD9C-4884-BFF5-5F93BD7B05EE}" dt="2023-01-12T09:52:44.398" v="617"/>
          <ac:spMkLst>
            <pc:docMk/>
            <pc:sldMk cId="708348121" sldId="279"/>
            <ac:spMk id="4" creationId="{BCD5D464-143B-445B-9620-67B8B09B08EB}"/>
          </ac:spMkLst>
        </pc:spChg>
        <pc:spChg chg="add del mod">
          <ac:chgData name="Timonen Maarit" userId="84eced50-bd52-4b3f-b2f4-bab3708a629b" providerId="ADAL" clId="{EF7BECB6-AD9C-4884-BFF5-5F93BD7B05EE}" dt="2023-01-18T06:21:23.118" v="625" actId="11529"/>
          <ac:spMkLst>
            <pc:docMk/>
            <pc:sldMk cId="708348121" sldId="279"/>
            <ac:spMk id="4" creationId="{EB1D6975-0040-4554-AC5C-74CD6EE488B7}"/>
          </ac:spMkLst>
        </pc:spChg>
        <pc:spChg chg="add del mod">
          <ac:chgData name="Timonen Maarit" userId="84eced50-bd52-4b3f-b2f4-bab3708a629b" providerId="ADAL" clId="{EF7BECB6-AD9C-4884-BFF5-5F93BD7B05EE}" dt="2023-01-12T09:52:38" v="614"/>
          <ac:spMkLst>
            <pc:docMk/>
            <pc:sldMk cId="708348121" sldId="279"/>
            <ac:spMk id="5" creationId="{68AC7DCD-F5FD-4F79-A593-B6B77D0878D3}"/>
          </ac:spMkLst>
        </pc:spChg>
        <pc:spChg chg="add del mod">
          <ac:chgData name="Timonen Maarit" userId="84eced50-bd52-4b3f-b2f4-bab3708a629b" providerId="ADAL" clId="{EF7BECB6-AD9C-4884-BFF5-5F93BD7B05EE}" dt="2023-01-18T06:21:22.084" v="624" actId="11529"/>
          <ac:spMkLst>
            <pc:docMk/>
            <pc:sldMk cId="708348121" sldId="279"/>
            <ac:spMk id="5" creationId="{D02C8F25-8406-4381-8243-32FBAF6633CE}"/>
          </ac:spMkLst>
        </pc:spChg>
        <pc:spChg chg="add del mod">
          <ac:chgData name="Timonen Maarit" userId="84eced50-bd52-4b3f-b2f4-bab3708a629b" providerId="ADAL" clId="{EF7BECB6-AD9C-4884-BFF5-5F93BD7B05EE}" dt="2023-01-18T06:21:21.099" v="623" actId="11529"/>
          <ac:spMkLst>
            <pc:docMk/>
            <pc:sldMk cId="708348121" sldId="279"/>
            <ac:spMk id="6" creationId="{0BA71249-3ACE-4BF7-A1FD-E966E943A834}"/>
          </ac:spMkLst>
        </pc:spChg>
        <pc:spChg chg="add del mod">
          <ac:chgData name="Timonen Maarit" userId="84eced50-bd52-4b3f-b2f4-bab3708a629b" providerId="ADAL" clId="{EF7BECB6-AD9C-4884-BFF5-5F93BD7B05EE}" dt="2023-01-12T09:52:40.526" v="615"/>
          <ac:spMkLst>
            <pc:docMk/>
            <pc:sldMk cId="708348121" sldId="279"/>
            <ac:spMk id="6" creationId="{48144D3B-C623-4CDD-AE11-DF86C44C8AD3}"/>
          </ac:spMkLst>
        </pc:spChg>
        <pc:spChg chg="add del mod">
          <ac:chgData name="Timonen Maarit" userId="84eced50-bd52-4b3f-b2f4-bab3708a629b" providerId="ADAL" clId="{EF7BECB6-AD9C-4884-BFF5-5F93BD7B05EE}" dt="2023-01-18T06:21:20.082" v="622" actId="11529"/>
          <ac:spMkLst>
            <pc:docMk/>
            <pc:sldMk cId="708348121" sldId="279"/>
            <ac:spMk id="7" creationId="{95A9F894-202B-4887-BA14-2E2D1666D876}"/>
          </ac:spMkLst>
        </pc:spChg>
      </pc:sldChg>
      <pc:sldChg chg="ord">
        <pc:chgData name="Timonen Maarit" userId="84eced50-bd52-4b3f-b2f4-bab3708a629b" providerId="ADAL" clId="{EF7BECB6-AD9C-4884-BFF5-5F93BD7B05EE}" dt="2023-01-18T06:33:49.430" v="637"/>
        <pc:sldMkLst>
          <pc:docMk/>
          <pc:sldMk cId="1505519173" sldId="280"/>
        </pc:sldMkLst>
      </pc:sldChg>
      <pc:sldChg chg="modSp">
        <pc:chgData name="Timonen Maarit" userId="84eced50-bd52-4b3f-b2f4-bab3708a629b" providerId="ADAL" clId="{EF7BECB6-AD9C-4884-BFF5-5F93BD7B05EE}" dt="2023-01-12T08:26:45.329" v="82" actId="20577"/>
        <pc:sldMkLst>
          <pc:docMk/>
          <pc:sldMk cId="3448490571" sldId="282"/>
        </pc:sldMkLst>
        <pc:spChg chg="mod">
          <ac:chgData name="Timonen Maarit" userId="84eced50-bd52-4b3f-b2f4-bab3708a629b" providerId="ADAL" clId="{EF7BECB6-AD9C-4884-BFF5-5F93BD7B05EE}" dt="2023-01-12T08:26:45.329" v="82" actId="20577"/>
          <ac:spMkLst>
            <pc:docMk/>
            <pc:sldMk cId="3448490571" sldId="282"/>
            <ac:spMk id="3" creationId="{B765454E-0823-4858-97AE-2D6E57EB27E5}"/>
          </ac:spMkLst>
        </pc:spChg>
      </pc:sldChg>
      <pc:sldChg chg="ord">
        <pc:chgData name="Timonen Maarit" userId="84eced50-bd52-4b3f-b2f4-bab3708a629b" providerId="ADAL" clId="{EF7BECB6-AD9C-4884-BFF5-5F93BD7B05EE}" dt="2023-01-18T06:33:52.450" v="638"/>
        <pc:sldMkLst>
          <pc:docMk/>
          <pc:sldMk cId="2687017250" sldId="283"/>
        </pc:sldMkLst>
      </pc:sldChg>
      <pc:sldChg chg="ord">
        <pc:chgData name="Timonen Maarit" userId="84eced50-bd52-4b3f-b2f4-bab3708a629b" providerId="ADAL" clId="{EF7BECB6-AD9C-4884-BFF5-5F93BD7B05EE}" dt="2023-01-18T06:25:16.407" v="630"/>
        <pc:sldMkLst>
          <pc:docMk/>
          <pc:sldMk cId="52202739" sldId="284"/>
        </pc:sldMkLst>
      </pc:sldChg>
      <pc:sldChg chg="modSp add">
        <pc:chgData name="Timonen Maarit" userId="84eced50-bd52-4b3f-b2f4-bab3708a629b" providerId="ADAL" clId="{EF7BECB6-AD9C-4884-BFF5-5F93BD7B05EE}" dt="2023-01-12T08:33:04.038" v="118" actId="20577"/>
        <pc:sldMkLst>
          <pc:docMk/>
          <pc:sldMk cId="1255308938" sldId="285"/>
        </pc:sldMkLst>
        <pc:spChg chg="mod">
          <ac:chgData name="Timonen Maarit" userId="84eced50-bd52-4b3f-b2f4-bab3708a629b" providerId="ADAL" clId="{EF7BECB6-AD9C-4884-BFF5-5F93BD7B05EE}" dt="2023-01-12T08:33:04.038" v="118" actId="20577"/>
          <ac:spMkLst>
            <pc:docMk/>
            <pc:sldMk cId="1255308938" sldId="285"/>
            <ac:spMk id="3" creationId="{B765454E-0823-4858-97AE-2D6E57EB27E5}"/>
          </ac:spMkLst>
        </pc:spChg>
      </pc:sldChg>
      <pc:sldChg chg="modSp add">
        <pc:chgData name="Timonen Maarit" userId="84eced50-bd52-4b3f-b2f4-bab3708a629b" providerId="ADAL" clId="{EF7BECB6-AD9C-4884-BFF5-5F93BD7B05EE}" dt="2023-01-18T06:50:29.992" v="649"/>
        <pc:sldMkLst>
          <pc:docMk/>
          <pc:sldMk cId="1969483707" sldId="286"/>
        </pc:sldMkLst>
        <pc:spChg chg="mod">
          <ac:chgData name="Timonen Maarit" userId="84eced50-bd52-4b3f-b2f4-bab3708a629b" providerId="ADAL" clId="{EF7BECB6-AD9C-4884-BFF5-5F93BD7B05EE}" dt="2023-01-18T06:50:29.992" v="649"/>
          <ac:spMkLst>
            <pc:docMk/>
            <pc:sldMk cId="1969483707" sldId="286"/>
            <ac:spMk id="3" creationId="{B765454E-0823-4858-97AE-2D6E57EB27E5}"/>
          </ac:spMkLst>
        </pc:spChg>
      </pc:sldChg>
      <pc:sldChg chg="modSp add">
        <pc:chgData name="Timonen Maarit" userId="84eced50-bd52-4b3f-b2f4-bab3708a629b" providerId="ADAL" clId="{EF7BECB6-AD9C-4884-BFF5-5F93BD7B05EE}" dt="2023-01-18T07:39:43.843" v="668"/>
        <pc:sldMkLst>
          <pc:docMk/>
          <pc:sldMk cId="2545953392" sldId="287"/>
        </pc:sldMkLst>
        <pc:spChg chg="mod">
          <ac:chgData name="Timonen Maarit" userId="84eced50-bd52-4b3f-b2f4-bab3708a629b" providerId="ADAL" clId="{EF7BECB6-AD9C-4884-BFF5-5F93BD7B05EE}" dt="2023-01-18T07:39:43.843" v="668"/>
          <ac:spMkLst>
            <pc:docMk/>
            <pc:sldMk cId="2545953392" sldId="287"/>
            <ac:spMk id="3" creationId="{B765454E-0823-4858-97AE-2D6E57EB27E5}"/>
          </ac:spMkLst>
        </pc:spChg>
      </pc:sldChg>
      <pc:sldChg chg="modSp add">
        <pc:chgData name="Timonen Maarit" userId="84eced50-bd52-4b3f-b2f4-bab3708a629b" providerId="ADAL" clId="{EF7BECB6-AD9C-4884-BFF5-5F93BD7B05EE}" dt="2023-01-18T07:39:59.393" v="669"/>
        <pc:sldMkLst>
          <pc:docMk/>
          <pc:sldMk cId="3921174195" sldId="288"/>
        </pc:sldMkLst>
        <pc:spChg chg="mod">
          <ac:chgData name="Timonen Maarit" userId="84eced50-bd52-4b3f-b2f4-bab3708a629b" providerId="ADAL" clId="{EF7BECB6-AD9C-4884-BFF5-5F93BD7B05EE}" dt="2023-01-18T07:39:59.393" v="669"/>
          <ac:spMkLst>
            <pc:docMk/>
            <pc:sldMk cId="3921174195" sldId="288"/>
            <ac:spMk id="3" creationId="{B765454E-0823-4858-97AE-2D6E57EB27E5}"/>
          </ac:spMkLst>
        </pc:spChg>
      </pc:sldChg>
      <pc:sldChg chg="addSp modSp add ord">
        <pc:chgData name="Timonen Maarit" userId="84eced50-bd52-4b3f-b2f4-bab3708a629b" providerId="ADAL" clId="{EF7BECB6-AD9C-4884-BFF5-5F93BD7B05EE}" dt="2023-01-18T07:28:13.208" v="666" actId="207"/>
        <pc:sldMkLst>
          <pc:docMk/>
          <pc:sldMk cId="808521836" sldId="289"/>
        </pc:sldMkLst>
        <pc:spChg chg="mod">
          <ac:chgData name="Timonen Maarit" userId="84eced50-bd52-4b3f-b2f4-bab3708a629b" providerId="ADAL" clId="{EF7BECB6-AD9C-4884-BFF5-5F93BD7B05EE}" dt="2023-01-18T07:28:13.208" v="666" actId="207"/>
          <ac:spMkLst>
            <pc:docMk/>
            <pc:sldMk cId="808521836" sldId="289"/>
            <ac:spMk id="3" creationId="{B765454E-0823-4858-97AE-2D6E57EB27E5}"/>
          </ac:spMkLst>
        </pc:spChg>
        <pc:picChg chg="add mod">
          <ac:chgData name="Timonen Maarit" userId="84eced50-bd52-4b3f-b2f4-bab3708a629b" providerId="ADAL" clId="{EF7BECB6-AD9C-4884-BFF5-5F93BD7B05EE}" dt="2023-01-12T08:52:11.328" v="592" actId="14100"/>
          <ac:picMkLst>
            <pc:docMk/>
            <pc:sldMk cId="808521836" sldId="289"/>
            <ac:picMk id="2" creationId="{CC3A8245-D05B-4D38-8863-CAE84C317D88}"/>
          </ac:picMkLst>
        </pc:picChg>
        <pc:picChg chg="mod">
          <ac:chgData name="Timonen Maarit" userId="84eced50-bd52-4b3f-b2f4-bab3708a629b" providerId="ADAL" clId="{EF7BECB6-AD9C-4884-BFF5-5F93BD7B05EE}" dt="2023-01-12T08:42:02.477" v="266" actId="14100"/>
          <ac:picMkLst>
            <pc:docMk/>
            <pc:sldMk cId="808521836" sldId="289"/>
            <ac:picMk id="7" creationId="{2CCC99A3-8589-4CB5-B4AD-04F6FF455BFA}"/>
          </ac:picMkLst>
        </pc:picChg>
      </pc:sldChg>
      <pc:sldChg chg="addSp delSp modSp add">
        <pc:chgData name="Timonen Maarit" userId="84eced50-bd52-4b3f-b2f4-bab3708a629b" providerId="ADAL" clId="{EF7BECB6-AD9C-4884-BFF5-5F93BD7B05EE}" dt="2023-01-12T09:07:39.142" v="608" actId="14100"/>
        <pc:sldMkLst>
          <pc:docMk/>
          <pc:sldMk cId="3484009502" sldId="290"/>
        </pc:sldMkLst>
        <pc:picChg chg="del">
          <ac:chgData name="Timonen Maarit" userId="84eced50-bd52-4b3f-b2f4-bab3708a629b" providerId="ADAL" clId="{EF7BECB6-AD9C-4884-BFF5-5F93BD7B05EE}" dt="2023-01-12T09:06:35.083" v="600" actId="478"/>
          <ac:picMkLst>
            <pc:docMk/>
            <pc:sldMk cId="3484009502" sldId="290"/>
            <ac:picMk id="2" creationId="{E79662EC-16D0-6505-1F05-FF294AF91BAB}"/>
          </ac:picMkLst>
        </pc:picChg>
        <pc:picChg chg="add del">
          <ac:chgData name="Timonen Maarit" userId="84eced50-bd52-4b3f-b2f4-bab3708a629b" providerId="ADAL" clId="{EF7BECB6-AD9C-4884-BFF5-5F93BD7B05EE}" dt="2023-01-12T09:06:32.878" v="599"/>
          <ac:picMkLst>
            <pc:docMk/>
            <pc:sldMk cId="3484009502" sldId="290"/>
            <ac:picMk id="4" creationId="{830E6DC6-D104-4368-84D3-026C4885EFE5}"/>
          </ac:picMkLst>
        </pc:picChg>
        <pc:picChg chg="add mod">
          <ac:chgData name="Timonen Maarit" userId="84eced50-bd52-4b3f-b2f4-bab3708a629b" providerId="ADAL" clId="{EF7BECB6-AD9C-4884-BFF5-5F93BD7B05EE}" dt="2023-01-12T09:07:39.142" v="608" actId="14100"/>
          <ac:picMkLst>
            <pc:docMk/>
            <pc:sldMk cId="3484009502" sldId="290"/>
            <ac:picMk id="5" creationId="{9A5C7E27-8DD2-4476-B455-21260E96C9BA}"/>
          </ac:picMkLst>
        </pc:picChg>
      </pc:sldChg>
      <pc:sldChg chg="addSp delSp modSp add">
        <pc:chgData name="Timonen Maarit" userId="84eced50-bd52-4b3f-b2f4-bab3708a629b" providerId="ADAL" clId="{EF7BECB6-AD9C-4884-BFF5-5F93BD7B05EE}" dt="2023-01-18T06:22:41.058" v="629" actId="11529"/>
        <pc:sldMkLst>
          <pc:docMk/>
          <pc:sldMk cId="2399202980" sldId="291"/>
        </pc:sldMkLst>
        <pc:spChg chg="add mod">
          <ac:chgData name="Timonen Maarit" userId="84eced50-bd52-4b3f-b2f4-bab3708a629b" providerId="ADAL" clId="{EF7BECB6-AD9C-4884-BFF5-5F93BD7B05EE}" dt="2023-01-18T06:22:36.447" v="628" actId="11529"/>
          <ac:spMkLst>
            <pc:docMk/>
            <pc:sldMk cId="2399202980" sldId="291"/>
            <ac:spMk id="4" creationId="{E2D5C5FC-6E5D-4DF7-B253-A16354282997}"/>
          </ac:spMkLst>
        </pc:spChg>
        <pc:spChg chg="add mod">
          <ac:chgData name="Timonen Maarit" userId="84eced50-bd52-4b3f-b2f4-bab3708a629b" providerId="ADAL" clId="{EF7BECB6-AD9C-4884-BFF5-5F93BD7B05EE}" dt="2023-01-18T06:22:41.058" v="629" actId="11529"/>
          <ac:spMkLst>
            <pc:docMk/>
            <pc:sldMk cId="2399202980" sldId="291"/>
            <ac:spMk id="5" creationId="{EFD0536C-F877-4385-AC99-C4C4ADA791B4}"/>
          </ac:spMkLst>
        </pc:spChg>
        <pc:picChg chg="del">
          <ac:chgData name="Timonen Maarit" userId="84eced50-bd52-4b3f-b2f4-bab3708a629b" providerId="ADAL" clId="{EF7BECB6-AD9C-4884-BFF5-5F93BD7B05EE}" dt="2023-01-18T06:22:11.903" v="627"/>
          <ac:picMkLst>
            <pc:docMk/>
            <pc:sldMk cId="2399202980" sldId="291"/>
            <ac:picMk id="2" creationId="{CC3A8245-D05B-4D38-8863-CAE84C317D88}"/>
          </ac:picMkLst>
        </pc:picChg>
      </pc:sldChg>
      <pc:sldChg chg="addSp delSp modSp add">
        <pc:chgData name="Timonen Maarit" userId="84eced50-bd52-4b3f-b2f4-bab3708a629b" providerId="ADAL" clId="{EF7BECB6-AD9C-4884-BFF5-5F93BD7B05EE}" dt="2023-01-18T07:58:32.259" v="671"/>
        <pc:sldMkLst>
          <pc:docMk/>
          <pc:sldMk cId="3584567540" sldId="292"/>
        </pc:sldMkLst>
        <pc:spChg chg="add del mod">
          <ac:chgData name="Timonen Maarit" userId="84eced50-bd52-4b3f-b2f4-bab3708a629b" providerId="ADAL" clId="{EF7BECB6-AD9C-4884-BFF5-5F93BD7B05EE}" dt="2023-01-18T07:58:32.259" v="671"/>
          <ac:spMkLst>
            <pc:docMk/>
            <pc:sldMk cId="3584567540" sldId="292"/>
            <ac:spMk id="6" creationId="{5B9B62E0-31CF-4EC9-B428-1F9122DAD521}"/>
          </ac:spMkLst>
        </pc:spChg>
        <pc:picChg chg="add del">
          <ac:chgData name="Timonen Maarit" userId="84eced50-bd52-4b3f-b2f4-bab3708a629b" providerId="ADAL" clId="{EF7BECB6-AD9C-4884-BFF5-5F93BD7B05EE}" dt="2023-01-18T06:29:46.158" v="635"/>
          <ac:picMkLst>
            <pc:docMk/>
            <pc:sldMk cId="3584567540" sldId="292"/>
            <ac:picMk id="2" creationId="{4486F983-54CD-47CA-A102-68ECE1D463F3}"/>
          </ac:picMkLst>
        </pc:picChg>
        <pc:picChg chg="add">
          <ac:chgData name="Timonen Maarit" userId="84eced50-bd52-4b3f-b2f4-bab3708a629b" providerId="ADAL" clId="{EF7BECB6-AD9C-4884-BFF5-5F93BD7B05EE}" dt="2023-01-18T06:29:55.380" v="636"/>
          <ac:picMkLst>
            <pc:docMk/>
            <pc:sldMk cId="3584567540" sldId="292"/>
            <ac:picMk id="4" creationId="{1A1CD38D-5521-433B-8124-E9B603E91B99}"/>
          </ac:picMkLst>
        </pc:picChg>
        <pc:picChg chg="del">
          <ac:chgData name="Timonen Maarit" userId="84eced50-bd52-4b3f-b2f4-bab3708a629b" providerId="ADAL" clId="{EF7BECB6-AD9C-4884-BFF5-5F93BD7B05EE}" dt="2023-01-18T06:29:41.240" v="633"/>
          <ac:picMkLst>
            <pc:docMk/>
            <pc:sldMk cId="3584567540" sldId="292"/>
            <ac:picMk id="5" creationId="{393339BA-4239-4E06-8366-4084171712AF}"/>
          </ac:picMkLst>
        </pc:picChg>
      </pc:sldChg>
      <pc:sldChg chg="addSp delSp modSp add ord">
        <pc:chgData name="Timonen Maarit" userId="84eced50-bd52-4b3f-b2f4-bab3708a629b" providerId="ADAL" clId="{EF7BECB6-AD9C-4884-BFF5-5F93BD7B05EE}" dt="2023-01-20T10:30:33.256" v="674" actId="1076"/>
        <pc:sldMkLst>
          <pc:docMk/>
          <pc:sldMk cId="2426144486" sldId="293"/>
        </pc:sldMkLst>
        <pc:spChg chg="add del mod">
          <ac:chgData name="Timonen Maarit" userId="84eced50-bd52-4b3f-b2f4-bab3708a629b" providerId="ADAL" clId="{EF7BECB6-AD9C-4884-BFF5-5F93BD7B05EE}" dt="2023-01-18T07:58:45.276" v="673"/>
          <ac:spMkLst>
            <pc:docMk/>
            <pc:sldMk cId="2426144486" sldId="293"/>
            <ac:spMk id="4" creationId="{670E8C17-10B0-45BF-AAEA-F66C2D0BB921}"/>
          </ac:spMkLst>
        </pc:spChg>
        <pc:picChg chg="add mod">
          <ac:chgData name="Timonen Maarit" userId="84eced50-bd52-4b3f-b2f4-bab3708a629b" providerId="ADAL" clId="{EF7BECB6-AD9C-4884-BFF5-5F93BD7B05EE}" dt="2023-01-20T10:30:33.256" v="674" actId="1076"/>
          <ac:picMkLst>
            <pc:docMk/>
            <pc:sldMk cId="2426144486" sldId="293"/>
            <ac:picMk id="2" creationId="{0C5DB945-0D79-4786-9315-4518EC603F1D}"/>
          </ac:picMkLst>
        </pc:picChg>
        <pc:picChg chg="del">
          <ac:chgData name="Timonen Maarit" userId="84eced50-bd52-4b3f-b2f4-bab3708a629b" providerId="ADAL" clId="{EF7BECB6-AD9C-4884-BFF5-5F93BD7B05EE}" dt="2023-01-18T06:37:47.017" v="641"/>
          <ac:picMkLst>
            <pc:docMk/>
            <pc:sldMk cId="2426144486" sldId="293"/>
            <ac:picMk id="5" creationId="{9A5C7E27-8DD2-4476-B455-21260E96C9BA}"/>
          </ac:picMkLst>
        </pc:picChg>
      </pc:sldChg>
      <pc:sldChg chg="addSp delSp add">
        <pc:chgData name="Timonen Maarit" userId="84eced50-bd52-4b3f-b2f4-bab3708a629b" providerId="ADAL" clId="{EF7BECB6-AD9C-4884-BFF5-5F93BD7B05EE}" dt="2023-01-18T07:04:28.935" v="654"/>
        <pc:sldMkLst>
          <pc:docMk/>
          <pc:sldMk cId="2315703149" sldId="294"/>
        </pc:sldMkLst>
        <pc:picChg chg="add">
          <ac:chgData name="Timonen Maarit" userId="84eced50-bd52-4b3f-b2f4-bab3708a629b" providerId="ADAL" clId="{EF7BECB6-AD9C-4884-BFF5-5F93BD7B05EE}" dt="2023-01-18T07:04:22.410" v="653"/>
          <ac:picMkLst>
            <pc:docMk/>
            <pc:sldMk cId="2315703149" sldId="294"/>
            <ac:picMk id="2" creationId="{665053CB-1787-4BB9-87B4-C9E2DBDFF39C}"/>
          </ac:picMkLst>
        </pc:picChg>
        <pc:picChg chg="del">
          <ac:chgData name="Timonen Maarit" userId="84eced50-bd52-4b3f-b2f4-bab3708a629b" providerId="ADAL" clId="{EF7BECB6-AD9C-4884-BFF5-5F93BD7B05EE}" dt="2023-01-18T07:04:28.935" v="654"/>
          <ac:picMkLst>
            <pc:docMk/>
            <pc:sldMk cId="2315703149" sldId="294"/>
            <ac:picMk id="7" creationId="{2CCC99A3-8589-4CB5-B4AD-04F6FF455BF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33E27-7F46-4494-A310-D45B08BCE8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FCCC1C0E-65D6-408D-8730-6B684B0A87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E01A5D7C-BA08-4002-BA41-C911E81D4188}"/>
              </a:ext>
            </a:extLst>
          </p:cNvPr>
          <p:cNvSpPr>
            <a:spLocks noGrp="1"/>
          </p:cNvSpPr>
          <p:nvPr>
            <p:ph type="dt" sz="half" idx="10"/>
          </p:nvPr>
        </p:nvSpPr>
        <p:spPr/>
        <p:txBody>
          <a:bodyPr/>
          <a:lstStyle/>
          <a:p>
            <a:fld id="{34D46C80-8F71-43D2-9E91-C636EFCDCD23}" type="datetimeFigureOut">
              <a:rPr lang="fi-FI" smtClean="0"/>
              <a:t>20.1.2023</a:t>
            </a:fld>
            <a:endParaRPr lang="fi-FI"/>
          </a:p>
        </p:txBody>
      </p:sp>
      <p:sp>
        <p:nvSpPr>
          <p:cNvPr id="5" name="Footer Placeholder 4">
            <a:extLst>
              <a:ext uri="{FF2B5EF4-FFF2-40B4-BE49-F238E27FC236}">
                <a16:creationId xmlns:a16="http://schemas.microsoft.com/office/drawing/2014/main" id="{56E80EEB-1989-419F-8E7A-762988C81336}"/>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6745E5AC-90A9-4AEB-9977-C75274895358}"/>
              </a:ext>
            </a:extLst>
          </p:cNvPr>
          <p:cNvSpPr>
            <a:spLocks noGrp="1"/>
          </p:cNvSpPr>
          <p:nvPr>
            <p:ph type="sldNum" sz="quarter" idx="12"/>
          </p:nvPr>
        </p:nvSpPr>
        <p:spPr/>
        <p:txBody>
          <a:bodyPr/>
          <a:lstStyle/>
          <a:p>
            <a:fld id="{F320230F-EA6A-4A41-B06A-13539BE6A6CE}" type="slidenum">
              <a:rPr lang="fi-FI" smtClean="0"/>
              <a:t>‹#›</a:t>
            </a:fld>
            <a:endParaRPr lang="fi-FI"/>
          </a:p>
        </p:txBody>
      </p:sp>
    </p:spTree>
    <p:extLst>
      <p:ext uri="{BB962C8B-B14F-4D97-AF65-F5344CB8AC3E}">
        <p14:creationId xmlns:p14="http://schemas.microsoft.com/office/powerpoint/2010/main" val="212968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B21D5-3BB2-4FF9-850B-633B7344A62C}"/>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1C32945B-0B4E-4FF8-AAD6-A35EB333EF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C09F6B7-F41B-4C52-9438-9811B48618F1}"/>
              </a:ext>
            </a:extLst>
          </p:cNvPr>
          <p:cNvSpPr>
            <a:spLocks noGrp="1"/>
          </p:cNvSpPr>
          <p:nvPr>
            <p:ph type="dt" sz="half" idx="10"/>
          </p:nvPr>
        </p:nvSpPr>
        <p:spPr/>
        <p:txBody>
          <a:bodyPr/>
          <a:lstStyle/>
          <a:p>
            <a:fld id="{34D46C80-8F71-43D2-9E91-C636EFCDCD23}" type="datetimeFigureOut">
              <a:rPr lang="fi-FI" smtClean="0"/>
              <a:t>20.1.2023</a:t>
            </a:fld>
            <a:endParaRPr lang="fi-FI"/>
          </a:p>
        </p:txBody>
      </p:sp>
      <p:sp>
        <p:nvSpPr>
          <p:cNvPr id="5" name="Footer Placeholder 4">
            <a:extLst>
              <a:ext uri="{FF2B5EF4-FFF2-40B4-BE49-F238E27FC236}">
                <a16:creationId xmlns:a16="http://schemas.microsoft.com/office/drawing/2014/main" id="{E574D203-4121-43DD-A6FC-9CCF185E49EA}"/>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60F2F0C8-8D6F-4CBF-A2DC-2664FFE16595}"/>
              </a:ext>
            </a:extLst>
          </p:cNvPr>
          <p:cNvSpPr>
            <a:spLocks noGrp="1"/>
          </p:cNvSpPr>
          <p:nvPr>
            <p:ph type="sldNum" sz="quarter" idx="12"/>
          </p:nvPr>
        </p:nvSpPr>
        <p:spPr/>
        <p:txBody>
          <a:bodyPr/>
          <a:lstStyle/>
          <a:p>
            <a:fld id="{F320230F-EA6A-4A41-B06A-13539BE6A6CE}" type="slidenum">
              <a:rPr lang="fi-FI" smtClean="0"/>
              <a:t>‹#›</a:t>
            </a:fld>
            <a:endParaRPr lang="fi-FI"/>
          </a:p>
        </p:txBody>
      </p:sp>
    </p:spTree>
    <p:extLst>
      <p:ext uri="{BB962C8B-B14F-4D97-AF65-F5344CB8AC3E}">
        <p14:creationId xmlns:p14="http://schemas.microsoft.com/office/powerpoint/2010/main" val="98332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298940-EC1E-4BCB-96B9-426DCA4186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81DEEF83-E8EF-4247-B04A-A7CBD3C1D8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E8F2A5EF-0A3E-47F2-A13B-8CCF1FD86121}"/>
              </a:ext>
            </a:extLst>
          </p:cNvPr>
          <p:cNvSpPr>
            <a:spLocks noGrp="1"/>
          </p:cNvSpPr>
          <p:nvPr>
            <p:ph type="dt" sz="half" idx="10"/>
          </p:nvPr>
        </p:nvSpPr>
        <p:spPr/>
        <p:txBody>
          <a:bodyPr/>
          <a:lstStyle/>
          <a:p>
            <a:fld id="{34D46C80-8F71-43D2-9E91-C636EFCDCD23}" type="datetimeFigureOut">
              <a:rPr lang="fi-FI" smtClean="0"/>
              <a:t>20.1.2023</a:t>
            </a:fld>
            <a:endParaRPr lang="fi-FI"/>
          </a:p>
        </p:txBody>
      </p:sp>
      <p:sp>
        <p:nvSpPr>
          <p:cNvPr id="5" name="Footer Placeholder 4">
            <a:extLst>
              <a:ext uri="{FF2B5EF4-FFF2-40B4-BE49-F238E27FC236}">
                <a16:creationId xmlns:a16="http://schemas.microsoft.com/office/drawing/2014/main" id="{562F3925-6017-4AAA-913C-2985EDC6229A}"/>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6BF1C77-EDCA-4F3B-9D7C-7A8EF8DBC589}"/>
              </a:ext>
            </a:extLst>
          </p:cNvPr>
          <p:cNvSpPr>
            <a:spLocks noGrp="1"/>
          </p:cNvSpPr>
          <p:nvPr>
            <p:ph type="sldNum" sz="quarter" idx="12"/>
          </p:nvPr>
        </p:nvSpPr>
        <p:spPr/>
        <p:txBody>
          <a:bodyPr/>
          <a:lstStyle/>
          <a:p>
            <a:fld id="{F320230F-EA6A-4A41-B06A-13539BE6A6CE}" type="slidenum">
              <a:rPr lang="fi-FI" smtClean="0"/>
              <a:t>‹#›</a:t>
            </a:fld>
            <a:endParaRPr lang="fi-FI"/>
          </a:p>
        </p:txBody>
      </p:sp>
    </p:spTree>
    <p:extLst>
      <p:ext uri="{BB962C8B-B14F-4D97-AF65-F5344CB8AC3E}">
        <p14:creationId xmlns:p14="http://schemas.microsoft.com/office/powerpoint/2010/main" val="840433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34FAB-7E36-4541-A0D5-2B8BBA577763}"/>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03C316E8-FFB5-4EF3-AFB1-B9B847BCEB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99F0804C-28C3-49E0-80F0-A62EDCF7D11C}"/>
              </a:ext>
            </a:extLst>
          </p:cNvPr>
          <p:cNvSpPr>
            <a:spLocks noGrp="1"/>
          </p:cNvSpPr>
          <p:nvPr>
            <p:ph type="dt" sz="half" idx="10"/>
          </p:nvPr>
        </p:nvSpPr>
        <p:spPr/>
        <p:txBody>
          <a:bodyPr/>
          <a:lstStyle/>
          <a:p>
            <a:fld id="{34D46C80-8F71-43D2-9E91-C636EFCDCD23}" type="datetimeFigureOut">
              <a:rPr lang="fi-FI" smtClean="0"/>
              <a:t>20.1.2023</a:t>
            </a:fld>
            <a:endParaRPr lang="fi-FI"/>
          </a:p>
        </p:txBody>
      </p:sp>
      <p:sp>
        <p:nvSpPr>
          <p:cNvPr id="5" name="Footer Placeholder 4">
            <a:extLst>
              <a:ext uri="{FF2B5EF4-FFF2-40B4-BE49-F238E27FC236}">
                <a16:creationId xmlns:a16="http://schemas.microsoft.com/office/drawing/2014/main" id="{5E708031-8ECE-4C5D-B748-A22ED670F2E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0FCECC83-C561-4749-8CFA-C325FB1B2847}"/>
              </a:ext>
            </a:extLst>
          </p:cNvPr>
          <p:cNvSpPr>
            <a:spLocks noGrp="1"/>
          </p:cNvSpPr>
          <p:nvPr>
            <p:ph type="sldNum" sz="quarter" idx="12"/>
          </p:nvPr>
        </p:nvSpPr>
        <p:spPr/>
        <p:txBody>
          <a:bodyPr/>
          <a:lstStyle/>
          <a:p>
            <a:fld id="{F320230F-EA6A-4A41-B06A-13539BE6A6CE}" type="slidenum">
              <a:rPr lang="fi-FI" smtClean="0"/>
              <a:t>‹#›</a:t>
            </a:fld>
            <a:endParaRPr lang="fi-FI"/>
          </a:p>
        </p:txBody>
      </p:sp>
    </p:spTree>
    <p:extLst>
      <p:ext uri="{BB962C8B-B14F-4D97-AF65-F5344CB8AC3E}">
        <p14:creationId xmlns:p14="http://schemas.microsoft.com/office/powerpoint/2010/main" val="439909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4D2C7-1264-408B-B078-DCC9C9BE5D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498B97A8-84DD-4887-92C4-3E1EEA7922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96723D-A76B-4BE4-AA30-ECE7C541B388}"/>
              </a:ext>
            </a:extLst>
          </p:cNvPr>
          <p:cNvSpPr>
            <a:spLocks noGrp="1"/>
          </p:cNvSpPr>
          <p:nvPr>
            <p:ph type="dt" sz="half" idx="10"/>
          </p:nvPr>
        </p:nvSpPr>
        <p:spPr/>
        <p:txBody>
          <a:bodyPr/>
          <a:lstStyle/>
          <a:p>
            <a:fld id="{34D46C80-8F71-43D2-9E91-C636EFCDCD23}" type="datetimeFigureOut">
              <a:rPr lang="fi-FI" smtClean="0"/>
              <a:t>20.1.2023</a:t>
            </a:fld>
            <a:endParaRPr lang="fi-FI"/>
          </a:p>
        </p:txBody>
      </p:sp>
      <p:sp>
        <p:nvSpPr>
          <p:cNvPr id="5" name="Footer Placeholder 4">
            <a:extLst>
              <a:ext uri="{FF2B5EF4-FFF2-40B4-BE49-F238E27FC236}">
                <a16:creationId xmlns:a16="http://schemas.microsoft.com/office/drawing/2014/main" id="{084EB6B2-0679-46A9-8162-651A3B0BAAA5}"/>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D2FA759-4F21-41F8-9103-A18B7C328B03}"/>
              </a:ext>
            </a:extLst>
          </p:cNvPr>
          <p:cNvSpPr>
            <a:spLocks noGrp="1"/>
          </p:cNvSpPr>
          <p:nvPr>
            <p:ph type="sldNum" sz="quarter" idx="12"/>
          </p:nvPr>
        </p:nvSpPr>
        <p:spPr/>
        <p:txBody>
          <a:bodyPr/>
          <a:lstStyle/>
          <a:p>
            <a:fld id="{F320230F-EA6A-4A41-B06A-13539BE6A6CE}" type="slidenum">
              <a:rPr lang="fi-FI" smtClean="0"/>
              <a:t>‹#›</a:t>
            </a:fld>
            <a:endParaRPr lang="fi-FI"/>
          </a:p>
        </p:txBody>
      </p:sp>
    </p:spTree>
    <p:extLst>
      <p:ext uri="{BB962C8B-B14F-4D97-AF65-F5344CB8AC3E}">
        <p14:creationId xmlns:p14="http://schemas.microsoft.com/office/powerpoint/2010/main" val="260105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73E94-B66F-4B69-B468-C56CEB67A94A}"/>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F26EA4D7-156F-4270-87B0-F276398847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823AF978-1DEC-41F7-988B-617EFE2153C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52BB2234-9635-40D9-AA51-BC5FC55CFF31}"/>
              </a:ext>
            </a:extLst>
          </p:cNvPr>
          <p:cNvSpPr>
            <a:spLocks noGrp="1"/>
          </p:cNvSpPr>
          <p:nvPr>
            <p:ph type="dt" sz="half" idx="10"/>
          </p:nvPr>
        </p:nvSpPr>
        <p:spPr/>
        <p:txBody>
          <a:bodyPr/>
          <a:lstStyle/>
          <a:p>
            <a:fld id="{34D46C80-8F71-43D2-9E91-C636EFCDCD23}" type="datetimeFigureOut">
              <a:rPr lang="fi-FI" smtClean="0"/>
              <a:t>20.1.2023</a:t>
            </a:fld>
            <a:endParaRPr lang="fi-FI"/>
          </a:p>
        </p:txBody>
      </p:sp>
      <p:sp>
        <p:nvSpPr>
          <p:cNvPr id="6" name="Footer Placeholder 5">
            <a:extLst>
              <a:ext uri="{FF2B5EF4-FFF2-40B4-BE49-F238E27FC236}">
                <a16:creationId xmlns:a16="http://schemas.microsoft.com/office/drawing/2014/main" id="{63C5A57A-E924-46DF-A5A6-7E72D10ECA94}"/>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7869C4A1-E69A-4556-ABFE-08A0AC0AE5F1}"/>
              </a:ext>
            </a:extLst>
          </p:cNvPr>
          <p:cNvSpPr>
            <a:spLocks noGrp="1"/>
          </p:cNvSpPr>
          <p:nvPr>
            <p:ph type="sldNum" sz="quarter" idx="12"/>
          </p:nvPr>
        </p:nvSpPr>
        <p:spPr/>
        <p:txBody>
          <a:bodyPr/>
          <a:lstStyle/>
          <a:p>
            <a:fld id="{F320230F-EA6A-4A41-B06A-13539BE6A6CE}" type="slidenum">
              <a:rPr lang="fi-FI" smtClean="0"/>
              <a:t>‹#›</a:t>
            </a:fld>
            <a:endParaRPr lang="fi-FI"/>
          </a:p>
        </p:txBody>
      </p:sp>
    </p:spTree>
    <p:extLst>
      <p:ext uri="{BB962C8B-B14F-4D97-AF65-F5344CB8AC3E}">
        <p14:creationId xmlns:p14="http://schemas.microsoft.com/office/powerpoint/2010/main" val="4281800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2966F-3E67-491C-B416-F7826E2C65A7}"/>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1CE4AF30-5E37-4F73-A0EA-131C5B4DEB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BBA36C-BAF3-41E6-9C9B-012FB169A6C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B15EC83D-8817-4EDB-8CA1-F0B12D25D2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8DE2AA-7C3A-4744-A9C5-89BB836F40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8D12899D-68F8-416E-8347-AB7267E56004}"/>
              </a:ext>
            </a:extLst>
          </p:cNvPr>
          <p:cNvSpPr>
            <a:spLocks noGrp="1"/>
          </p:cNvSpPr>
          <p:nvPr>
            <p:ph type="dt" sz="half" idx="10"/>
          </p:nvPr>
        </p:nvSpPr>
        <p:spPr/>
        <p:txBody>
          <a:bodyPr/>
          <a:lstStyle/>
          <a:p>
            <a:fld id="{34D46C80-8F71-43D2-9E91-C636EFCDCD23}" type="datetimeFigureOut">
              <a:rPr lang="fi-FI" smtClean="0"/>
              <a:t>20.1.2023</a:t>
            </a:fld>
            <a:endParaRPr lang="fi-FI"/>
          </a:p>
        </p:txBody>
      </p:sp>
      <p:sp>
        <p:nvSpPr>
          <p:cNvPr id="8" name="Footer Placeholder 7">
            <a:extLst>
              <a:ext uri="{FF2B5EF4-FFF2-40B4-BE49-F238E27FC236}">
                <a16:creationId xmlns:a16="http://schemas.microsoft.com/office/drawing/2014/main" id="{CD98B60C-5D31-4888-90E8-E628BCD62A71}"/>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4D0377FF-95A6-4972-9B93-7540AF841000}"/>
              </a:ext>
            </a:extLst>
          </p:cNvPr>
          <p:cNvSpPr>
            <a:spLocks noGrp="1"/>
          </p:cNvSpPr>
          <p:nvPr>
            <p:ph type="sldNum" sz="quarter" idx="12"/>
          </p:nvPr>
        </p:nvSpPr>
        <p:spPr/>
        <p:txBody>
          <a:bodyPr/>
          <a:lstStyle/>
          <a:p>
            <a:fld id="{F320230F-EA6A-4A41-B06A-13539BE6A6CE}" type="slidenum">
              <a:rPr lang="fi-FI" smtClean="0"/>
              <a:t>‹#›</a:t>
            </a:fld>
            <a:endParaRPr lang="fi-FI"/>
          </a:p>
        </p:txBody>
      </p:sp>
    </p:spTree>
    <p:extLst>
      <p:ext uri="{BB962C8B-B14F-4D97-AF65-F5344CB8AC3E}">
        <p14:creationId xmlns:p14="http://schemas.microsoft.com/office/powerpoint/2010/main" val="188546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83DE-6083-4894-A2F0-144F3E495C53}"/>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ACD3EF45-0107-46C1-9C13-D020A90A1B60}"/>
              </a:ext>
            </a:extLst>
          </p:cNvPr>
          <p:cNvSpPr>
            <a:spLocks noGrp="1"/>
          </p:cNvSpPr>
          <p:nvPr>
            <p:ph type="dt" sz="half" idx="10"/>
          </p:nvPr>
        </p:nvSpPr>
        <p:spPr/>
        <p:txBody>
          <a:bodyPr/>
          <a:lstStyle/>
          <a:p>
            <a:fld id="{34D46C80-8F71-43D2-9E91-C636EFCDCD23}" type="datetimeFigureOut">
              <a:rPr lang="fi-FI" smtClean="0"/>
              <a:t>20.1.2023</a:t>
            </a:fld>
            <a:endParaRPr lang="fi-FI"/>
          </a:p>
        </p:txBody>
      </p:sp>
      <p:sp>
        <p:nvSpPr>
          <p:cNvPr id="4" name="Footer Placeholder 3">
            <a:extLst>
              <a:ext uri="{FF2B5EF4-FFF2-40B4-BE49-F238E27FC236}">
                <a16:creationId xmlns:a16="http://schemas.microsoft.com/office/drawing/2014/main" id="{B14CB705-3C0B-4807-A6FC-A7DC5471DDCB}"/>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879CAC92-74D7-4BBC-BFC1-FE81ED00338A}"/>
              </a:ext>
            </a:extLst>
          </p:cNvPr>
          <p:cNvSpPr>
            <a:spLocks noGrp="1"/>
          </p:cNvSpPr>
          <p:nvPr>
            <p:ph type="sldNum" sz="quarter" idx="12"/>
          </p:nvPr>
        </p:nvSpPr>
        <p:spPr/>
        <p:txBody>
          <a:bodyPr/>
          <a:lstStyle/>
          <a:p>
            <a:fld id="{F320230F-EA6A-4A41-B06A-13539BE6A6CE}" type="slidenum">
              <a:rPr lang="fi-FI" smtClean="0"/>
              <a:t>‹#›</a:t>
            </a:fld>
            <a:endParaRPr lang="fi-FI"/>
          </a:p>
        </p:txBody>
      </p:sp>
    </p:spTree>
    <p:extLst>
      <p:ext uri="{BB962C8B-B14F-4D97-AF65-F5344CB8AC3E}">
        <p14:creationId xmlns:p14="http://schemas.microsoft.com/office/powerpoint/2010/main" val="4092792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A95C0-30E8-41FC-B9B5-AC17C7355A68}"/>
              </a:ext>
            </a:extLst>
          </p:cNvPr>
          <p:cNvSpPr>
            <a:spLocks noGrp="1"/>
          </p:cNvSpPr>
          <p:nvPr>
            <p:ph type="dt" sz="half" idx="10"/>
          </p:nvPr>
        </p:nvSpPr>
        <p:spPr/>
        <p:txBody>
          <a:bodyPr/>
          <a:lstStyle/>
          <a:p>
            <a:fld id="{34D46C80-8F71-43D2-9E91-C636EFCDCD23}" type="datetimeFigureOut">
              <a:rPr lang="fi-FI" smtClean="0"/>
              <a:t>20.1.2023</a:t>
            </a:fld>
            <a:endParaRPr lang="fi-FI"/>
          </a:p>
        </p:txBody>
      </p:sp>
      <p:sp>
        <p:nvSpPr>
          <p:cNvPr id="3" name="Footer Placeholder 2">
            <a:extLst>
              <a:ext uri="{FF2B5EF4-FFF2-40B4-BE49-F238E27FC236}">
                <a16:creationId xmlns:a16="http://schemas.microsoft.com/office/drawing/2014/main" id="{7662D48D-5186-4FE7-B45B-960FF5CAE6E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FCC4AA77-951D-488E-9BB1-5D0F864E4549}"/>
              </a:ext>
            </a:extLst>
          </p:cNvPr>
          <p:cNvSpPr>
            <a:spLocks noGrp="1"/>
          </p:cNvSpPr>
          <p:nvPr>
            <p:ph type="sldNum" sz="quarter" idx="12"/>
          </p:nvPr>
        </p:nvSpPr>
        <p:spPr/>
        <p:txBody>
          <a:bodyPr/>
          <a:lstStyle/>
          <a:p>
            <a:fld id="{F320230F-EA6A-4A41-B06A-13539BE6A6CE}" type="slidenum">
              <a:rPr lang="fi-FI" smtClean="0"/>
              <a:t>‹#›</a:t>
            </a:fld>
            <a:endParaRPr lang="fi-FI"/>
          </a:p>
        </p:txBody>
      </p:sp>
    </p:spTree>
    <p:extLst>
      <p:ext uri="{BB962C8B-B14F-4D97-AF65-F5344CB8AC3E}">
        <p14:creationId xmlns:p14="http://schemas.microsoft.com/office/powerpoint/2010/main" val="394860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D92B6-DD9D-4483-901A-AEE8046E0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6645436A-8612-4AAE-B2AD-232EEC0B9D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B6840E2F-2635-4497-8651-130B87959E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2B2789-7D77-43C2-A9AE-99DF9A2C663A}"/>
              </a:ext>
            </a:extLst>
          </p:cNvPr>
          <p:cNvSpPr>
            <a:spLocks noGrp="1"/>
          </p:cNvSpPr>
          <p:nvPr>
            <p:ph type="dt" sz="half" idx="10"/>
          </p:nvPr>
        </p:nvSpPr>
        <p:spPr/>
        <p:txBody>
          <a:bodyPr/>
          <a:lstStyle/>
          <a:p>
            <a:fld id="{34D46C80-8F71-43D2-9E91-C636EFCDCD23}" type="datetimeFigureOut">
              <a:rPr lang="fi-FI" smtClean="0"/>
              <a:t>20.1.2023</a:t>
            </a:fld>
            <a:endParaRPr lang="fi-FI"/>
          </a:p>
        </p:txBody>
      </p:sp>
      <p:sp>
        <p:nvSpPr>
          <p:cNvPr id="6" name="Footer Placeholder 5">
            <a:extLst>
              <a:ext uri="{FF2B5EF4-FFF2-40B4-BE49-F238E27FC236}">
                <a16:creationId xmlns:a16="http://schemas.microsoft.com/office/drawing/2014/main" id="{E4B26841-C1DF-45B6-BAC6-C0261B37542E}"/>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B866D4B8-76F5-4577-BA58-D3EB67DA0888}"/>
              </a:ext>
            </a:extLst>
          </p:cNvPr>
          <p:cNvSpPr>
            <a:spLocks noGrp="1"/>
          </p:cNvSpPr>
          <p:nvPr>
            <p:ph type="sldNum" sz="quarter" idx="12"/>
          </p:nvPr>
        </p:nvSpPr>
        <p:spPr/>
        <p:txBody>
          <a:bodyPr/>
          <a:lstStyle/>
          <a:p>
            <a:fld id="{F320230F-EA6A-4A41-B06A-13539BE6A6CE}" type="slidenum">
              <a:rPr lang="fi-FI" smtClean="0"/>
              <a:t>‹#›</a:t>
            </a:fld>
            <a:endParaRPr lang="fi-FI"/>
          </a:p>
        </p:txBody>
      </p:sp>
    </p:spTree>
    <p:extLst>
      <p:ext uri="{BB962C8B-B14F-4D97-AF65-F5344CB8AC3E}">
        <p14:creationId xmlns:p14="http://schemas.microsoft.com/office/powerpoint/2010/main" val="137101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52F5E-0FF9-44D4-B29F-88DF652E52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87DA5709-1DAB-4004-9170-B700EC47EF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E76E7B1D-51F7-4C6C-8425-D97BE98E42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830900-4E67-432F-8414-E3FEC3639032}"/>
              </a:ext>
            </a:extLst>
          </p:cNvPr>
          <p:cNvSpPr>
            <a:spLocks noGrp="1"/>
          </p:cNvSpPr>
          <p:nvPr>
            <p:ph type="dt" sz="half" idx="10"/>
          </p:nvPr>
        </p:nvSpPr>
        <p:spPr/>
        <p:txBody>
          <a:bodyPr/>
          <a:lstStyle/>
          <a:p>
            <a:fld id="{34D46C80-8F71-43D2-9E91-C636EFCDCD23}" type="datetimeFigureOut">
              <a:rPr lang="fi-FI" smtClean="0"/>
              <a:t>20.1.2023</a:t>
            </a:fld>
            <a:endParaRPr lang="fi-FI"/>
          </a:p>
        </p:txBody>
      </p:sp>
      <p:sp>
        <p:nvSpPr>
          <p:cNvPr id="6" name="Footer Placeholder 5">
            <a:extLst>
              <a:ext uri="{FF2B5EF4-FFF2-40B4-BE49-F238E27FC236}">
                <a16:creationId xmlns:a16="http://schemas.microsoft.com/office/drawing/2014/main" id="{9CACF9B4-FBAF-44AB-8D0D-616944FA9314}"/>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42C3124-4D77-4B62-A17C-8D31704B72E3}"/>
              </a:ext>
            </a:extLst>
          </p:cNvPr>
          <p:cNvSpPr>
            <a:spLocks noGrp="1"/>
          </p:cNvSpPr>
          <p:nvPr>
            <p:ph type="sldNum" sz="quarter" idx="12"/>
          </p:nvPr>
        </p:nvSpPr>
        <p:spPr/>
        <p:txBody>
          <a:bodyPr/>
          <a:lstStyle/>
          <a:p>
            <a:fld id="{F320230F-EA6A-4A41-B06A-13539BE6A6CE}" type="slidenum">
              <a:rPr lang="fi-FI" smtClean="0"/>
              <a:t>‹#›</a:t>
            </a:fld>
            <a:endParaRPr lang="fi-FI"/>
          </a:p>
        </p:txBody>
      </p:sp>
    </p:spTree>
    <p:extLst>
      <p:ext uri="{BB962C8B-B14F-4D97-AF65-F5344CB8AC3E}">
        <p14:creationId xmlns:p14="http://schemas.microsoft.com/office/powerpoint/2010/main" val="4086525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018247-8503-4889-9F85-4ACC48CEC3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0037C700-9529-438C-937F-AAF29A902B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CF30B001-9F6F-4E7D-8983-C6D4D00BCD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46C80-8F71-43D2-9E91-C636EFCDCD23}" type="datetimeFigureOut">
              <a:rPr lang="fi-FI" smtClean="0"/>
              <a:t>20.1.2023</a:t>
            </a:fld>
            <a:endParaRPr lang="fi-FI"/>
          </a:p>
        </p:txBody>
      </p:sp>
      <p:sp>
        <p:nvSpPr>
          <p:cNvPr id="5" name="Footer Placeholder 4">
            <a:extLst>
              <a:ext uri="{FF2B5EF4-FFF2-40B4-BE49-F238E27FC236}">
                <a16:creationId xmlns:a16="http://schemas.microsoft.com/office/drawing/2014/main" id="{B612FD80-0574-4422-92E9-45B0E452F1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5F0E25C7-1438-4DA2-B68C-3E10309460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0230F-EA6A-4A41-B06A-13539BE6A6CE}" type="slidenum">
              <a:rPr lang="fi-FI" smtClean="0"/>
              <a:t>‹#›</a:t>
            </a:fld>
            <a:endParaRPr lang="fi-FI"/>
          </a:p>
        </p:txBody>
      </p:sp>
    </p:spTree>
    <p:extLst>
      <p:ext uri="{BB962C8B-B14F-4D97-AF65-F5344CB8AC3E}">
        <p14:creationId xmlns:p14="http://schemas.microsoft.com/office/powerpoint/2010/main" val="2703517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mailto:Outi.Kuvaja@savonia.fi"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mailto:Agnieszka.Laherto@savonia.fi" TargetMode="External"/><Relationship Id="rId5" Type="http://schemas.openxmlformats.org/officeDocument/2006/relationships/image" Target="../media/image4.jpeg"/><Relationship Id="rId10" Type="http://schemas.openxmlformats.org/officeDocument/2006/relationships/hyperlink" Target="http://www.osaavafarmari.fi/" TargetMode="External"/><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prosessikuvaus.fi/prosessikuvaus/"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theseus.fi/bitstream/handle/10024/108683/Kuvaja_Jouko.pdf?sequence=1&amp;isAllowed=y" TargetMode="External"/><Relationship Id="rId7" Type="http://schemas.openxmlformats.org/officeDocument/2006/relationships/image" Target="../media/image4.jpeg"/><Relationship Id="rId2" Type="http://schemas.openxmlformats.org/officeDocument/2006/relationships/hyperlink" Target="https://talentree.fi/konsultointi/miten-laatujarjestelman-rakentaminen-etenee/" TargetMode="Externa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portal.mtt.fi/portal/page/portal/taloustohtori/kannattavuuskirjanpito/taustatiedot/Tunnusluvut/"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12.jpeg"/></Relationships>
</file>

<file path=ppt/slides/_rels/slide1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lapinamk.fi/fi"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hyperlink" Target="https://www.metsagroup.com/fi/metsafibre/metsafibre/sahatavaran-tuotanto/" TargetMode="External"/><Relationship Id="rId4" Type="http://schemas.openxmlformats.org/officeDocument/2006/relationships/image" Target="../media/image3.png"/><Relationship Id="rId9" Type="http://schemas.openxmlformats.org/officeDocument/2006/relationships/image" Target="../media/image8.jpeg"/></Relationships>
</file>

<file path=ppt/slides/_rels/slide2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mailto:maarit.timonen@lapinamk.fi"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link.webropolsurveys.com/S/4EC2EB5EDE17ADBB"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prosessikuvaus.fi/prosessikuvaus/" TargetMode="Externa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hyperlink" Target="https://www.youtube.com/watch?v=-RMEVxanedo"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hyperlink" Target="https://www.metsagroup.com/fi/metsafibre/metsafibre/sahatavaran-tuotanto/" TargetMode="External"/><Relationship Id="rId5" Type="http://schemas.openxmlformats.org/officeDocument/2006/relationships/image" Target="../media/image4.jpeg"/><Relationship Id="rId10" Type="http://schemas.openxmlformats.org/officeDocument/2006/relationships/hyperlink" Target="https://fi.economy-pedia.com/11038698-productive-process" TargetMode="External"/><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hyperlink" Target="https://www.ilmastoviisas.fi/wp-content/uploads/2013/07/varautuminen_www_fi_24052016.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fi.economy-pedia.com/11038698-productive-process"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fi.economy-pedia.com/11038698-productive-process"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20" y="2621280"/>
            <a:ext cx="6526780" cy="2844800"/>
          </a:xfrm>
        </p:spPr>
        <p:txBody>
          <a:bodyPr vert="horz" lIns="91440" tIns="45720" rIns="91440" bIns="45720" rtlCol="0" anchor="t">
            <a:normAutofit/>
          </a:bodyPr>
          <a:lstStyle/>
          <a:p>
            <a:r>
              <a:rPr lang="fi-FI" sz="1800" b="0" u="none" strike="noStrike">
                <a:solidFill>
                  <a:srgbClr val="000000"/>
                </a:solidFill>
                <a:effectLst/>
                <a:latin typeface="Verdana" panose="020B0604030504040204" pitchFamily="34" charset="0"/>
              </a:rPr>
              <a:t>Osaava farmari -hanke järjestää maatalousyrittäjille  talous-, yrittäjyys- ja johtamisosaamisen koulutuksia.</a:t>
            </a:r>
          </a:p>
          <a:p>
            <a:r>
              <a:rPr lang="fi-FI" sz="1800" b="0" u="none" strike="noStrike">
                <a:solidFill>
                  <a:srgbClr val="000000"/>
                </a:solidFill>
                <a:effectLst/>
                <a:latin typeface="Verdana"/>
                <a:ea typeface="Verdana"/>
              </a:rPr>
              <a:t>Koulutuksien toteutuksesta vastaavat </a:t>
            </a:r>
            <a:r>
              <a:rPr lang="fi-FI" sz="1800">
                <a:solidFill>
                  <a:srgbClr val="000000"/>
                </a:solidFill>
                <a:latin typeface="Verdana"/>
                <a:ea typeface="Verdana"/>
              </a:rPr>
              <a:t>suomenkielistä agrologikoulutusta</a:t>
            </a:r>
            <a:r>
              <a:rPr lang="fi-FI" sz="1800" b="0" u="none" strike="noStrike">
                <a:solidFill>
                  <a:srgbClr val="000000"/>
                </a:solidFill>
                <a:effectLst/>
                <a:latin typeface="Verdana"/>
                <a:ea typeface="Verdana"/>
              </a:rPr>
              <a:t> tarjoavat ammattikorkeakoulut.</a:t>
            </a:r>
          </a:p>
          <a:p>
            <a:r>
              <a:rPr lang="fi-FI" sz="1800">
                <a:solidFill>
                  <a:srgbClr val="000000"/>
                </a:solidFill>
                <a:latin typeface="Verdana" panose="020B0604030504040204" pitchFamily="34" charset="0"/>
              </a:rPr>
              <a:t>Kaikki </a:t>
            </a:r>
            <a:r>
              <a:rPr lang="fi-FI" sz="1800" b="0" u="none" strike="noStrike">
                <a:solidFill>
                  <a:srgbClr val="000000"/>
                </a:solidFill>
                <a:effectLst/>
                <a:latin typeface="Verdana" panose="020B0604030504040204" pitchFamily="34" charset="0"/>
              </a:rPr>
              <a:t>koulutukset ovat osallistujille maksuttomia. </a:t>
            </a:r>
          </a:p>
          <a:p>
            <a:endParaRPr lang="fi-FI" sz="1800" b="0" u="none" strike="noStrike">
              <a:solidFill>
                <a:srgbClr val="000000"/>
              </a:solidFill>
              <a:effectLst/>
              <a:latin typeface="Verdana" panose="020B0604030504040204" pitchFamily="34" charset="0"/>
            </a:endParaRPr>
          </a:p>
          <a:p>
            <a:r>
              <a:rPr lang="fi-FI" sz="1800">
                <a:solidFill>
                  <a:srgbClr val="000000"/>
                </a:solidFill>
                <a:latin typeface="Verdana" panose="020B0604030504040204" pitchFamily="34" charset="0"/>
              </a:rPr>
              <a:t>Hanke aika </a:t>
            </a:r>
            <a:r>
              <a:rPr lang="fi-FI" sz="1800" b="0" i="0">
                <a:solidFill>
                  <a:srgbClr val="000000"/>
                </a:solidFill>
                <a:effectLst/>
                <a:latin typeface="Verdana" panose="020B0604030504040204" pitchFamily="34" charset="0"/>
                <a:ea typeface="Verdana" panose="020B0604030504040204" pitchFamily="34" charset="0"/>
              </a:rPr>
              <a:t>1.5.2021-31.3.2024 </a:t>
            </a:r>
            <a:endParaRPr lang="fi-FI" sz="1800">
              <a:solidFill>
                <a:srgbClr val="000000"/>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2"/>
          <a:stretch>
            <a:fillRect/>
          </a:stretch>
        </p:blipFill>
        <p:spPr>
          <a:xfrm>
            <a:off x="518407" y="48154"/>
            <a:ext cx="5577840" cy="2341704"/>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iruutu 11">
            <a:extLst>
              <a:ext uri="{FF2B5EF4-FFF2-40B4-BE49-F238E27FC236}">
                <a16:creationId xmlns:a16="http://schemas.microsoft.com/office/drawing/2014/main" id="{A813D7A1-0B55-4F76-9E8B-D321125200DF}"/>
              </a:ext>
            </a:extLst>
          </p:cNvPr>
          <p:cNvSpPr txBox="1"/>
          <p:nvPr/>
        </p:nvSpPr>
        <p:spPr>
          <a:xfrm>
            <a:off x="7772400" y="985520"/>
            <a:ext cx="3769360" cy="4801314"/>
          </a:xfrm>
          <a:prstGeom prst="rect">
            <a:avLst/>
          </a:prstGeom>
          <a:noFill/>
        </p:spPr>
        <p:txBody>
          <a:bodyPr wrap="square" rtlCol="0">
            <a:spAutoFit/>
          </a:bodyPr>
          <a:lstStyle/>
          <a:p>
            <a:r>
              <a:rPr lang="fi-FI"/>
              <a:t>Käy tutustumassa hankkeen koulutuksiin osoitteessa</a:t>
            </a:r>
          </a:p>
          <a:p>
            <a:r>
              <a:rPr lang="fi-FI">
                <a:hlinkClick r:id="rId10"/>
              </a:rPr>
              <a:t>www.osaavafarmari.fi</a:t>
            </a:r>
            <a:endParaRPr lang="fi-FI"/>
          </a:p>
          <a:p>
            <a:endParaRPr lang="fi-FI"/>
          </a:p>
          <a:p>
            <a:r>
              <a:rPr lang="fi-FI"/>
              <a:t>Meidät löytää myös Facebookista ja Instagramista.</a:t>
            </a:r>
          </a:p>
          <a:p>
            <a:endParaRPr lang="fi-FI"/>
          </a:p>
          <a:p>
            <a:r>
              <a:rPr lang="fi-FI"/>
              <a:t>Lisätietoja:</a:t>
            </a:r>
          </a:p>
          <a:p>
            <a:endParaRPr lang="fi-FI"/>
          </a:p>
          <a:p>
            <a:r>
              <a:rPr lang="fi-FI"/>
              <a:t>Projektipäällikkö Agnieszka Laherto</a:t>
            </a:r>
          </a:p>
          <a:p>
            <a:r>
              <a:rPr lang="fi-FI"/>
              <a:t>044-7856886</a:t>
            </a:r>
          </a:p>
          <a:p>
            <a:r>
              <a:rPr lang="fi-FI">
                <a:hlinkClick r:id="rId11"/>
              </a:rPr>
              <a:t>Agnieszka.Laherto@savonia.fi</a:t>
            </a:r>
            <a:endParaRPr lang="fi-FI"/>
          </a:p>
          <a:p>
            <a:endParaRPr lang="fi-FI"/>
          </a:p>
          <a:p>
            <a:r>
              <a:rPr lang="fi-FI"/>
              <a:t>Projektiasiantuntija Outi Kuvaja</a:t>
            </a:r>
          </a:p>
          <a:p>
            <a:r>
              <a:rPr lang="fi-FI"/>
              <a:t>044-7856880</a:t>
            </a:r>
          </a:p>
          <a:p>
            <a:r>
              <a:rPr lang="fi-FI">
                <a:hlinkClick r:id="rId12"/>
              </a:rPr>
              <a:t>Outi.Kuvaja@savonia.fi</a:t>
            </a:r>
            <a:endParaRPr lang="fi-FI"/>
          </a:p>
          <a:p>
            <a:endParaRPr lang="fi-FI"/>
          </a:p>
        </p:txBody>
      </p:sp>
    </p:spTree>
    <p:extLst>
      <p:ext uri="{BB962C8B-B14F-4D97-AF65-F5344CB8AC3E}">
        <p14:creationId xmlns:p14="http://schemas.microsoft.com/office/powerpoint/2010/main" val="101282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20" y="2007910"/>
            <a:ext cx="11546892" cy="3591612"/>
          </a:xfrm>
        </p:spPr>
        <p:txBody>
          <a:bodyPr vert="horz" lIns="91440" tIns="45720" rIns="91440" bIns="45720" rtlCol="0" anchor="t">
            <a:normAutofit/>
          </a:bodyPr>
          <a:lstStyle/>
          <a:p>
            <a:pPr algn="l" fontAlgn="base"/>
            <a:r>
              <a:rPr lang="fi-FI" sz="1800">
                <a:solidFill>
                  <a:srgbClr val="000000"/>
                </a:solidFill>
                <a:latin typeface="Calibri" panose="020F0502020204030204" pitchFamily="34" charset="0"/>
              </a:rPr>
              <a:t> </a:t>
            </a:r>
            <a:endParaRPr lang="fi-FI" sz="1800">
              <a:solidFill>
                <a:srgbClr val="000000"/>
              </a:solidFill>
              <a:latin typeface="Segoe UI" panose="020B0502040204020203" pitchFamily="34" charset="0"/>
            </a:endParaRPr>
          </a:p>
          <a:p>
            <a:pPr algn="l" fontAlgn="base"/>
            <a:r>
              <a:rPr lang="fi-FI" sz="1800">
                <a:solidFill>
                  <a:srgbClr val="000000"/>
                </a:solidFill>
                <a:latin typeface="Calibri" panose="020F0502020204030204" pitchFamily="34" charset="0"/>
              </a:rPr>
              <a:t> </a:t>
            </a:r>
            <a:endParaRPr lang="fi-FI" sz="1800">
              <a:solidFill>
                <a:srgbClr val="000000"/>
              </a:solidFill>
              <a:latin typeface="Segoe UI" panose="020B0502040204020203" pitchFamily="34" charset="0"/>
            </a:endParaRPr>
          </a:p>
          <a:p>
            <a:pPr algn="l" fontAlgn="base"/>
            <a:r>
              <a:rPr lang="fi-FI" sz="1800" b="1">
                <a:solidFill>
                  <a:srgbClr val="000000"/>
                </a:solidFill>
                <a:latin typeface="Calibri" panose="020F0502020204030204" pitchFamily="34" charset="0"/>
              </a:rPr>
              <a:t>Mikä on tuotanto- eli prosessikuvaus? </a:t>
            </a:r>
          </a:p>
          <a:p>
            <a:pPr algn="l" fontAlgn="base"/>
            <a:r>
              <a:rPr lang="fi-FI" sz="1800">
                <a:solidFill>
                  <a:srgbClr val="000000"/>
                </a:solidFill>
                <a:latin typeface="Segoe UI" panose="020B0502040204020203" pitchFamily="34" charset="0"/>
              </a:rPr>
              <a:t>Yleensä se tarkoittaa yleistä kuvausta siitä miten eri prosessit organisaatiossa rakentuvat ja miten ne ovat liitoksissa toisiinsa. Lisäksi yleisesti aiheeseen liittyvät yleensä ydin-, tuki- ja aliprosessit, työohjeet sekä toiminnan mittaaminen. Ydinprosessit ovat organisaation tärkeimmiksi tunnistetut prosessit.</a:t>
            </a:r>
          </a:p>
          <a:p>
            <a:pPr algn="l" fontAlgn="base"/>
            <a:r>
              <a:rPr lang="fi-FI" sz="1800">
                <a:solidFill>
                  <a:srgbClr val="000000"/>
                </a:solidFill>
                <a:latin typeface="Segoe UI" panose="020B0502040204020203" pitchFamily="34" charset="0"/>
                <a:hlinkClick r:id="rId2"/>
              </a:rPr>
              <a:t>https://prosessikuvaus.fi/prosessikuvaus/</a:t>
            </a:r>
            <a:endParaRPr lang="fi-FI" sz="1800">
              <a:solidFill>
                <a:srgbClr val="000000"/>
              </a:solidFill>
              <a:latin typeface="Segoe UI" panose="020B0502040204020203" pitchFamily="34" charset="0"/>
            </a:endParaRPr>
          </a:p>
          <a:p>
            <a:pPr algn="l" fontAlgn="base"/>
            <a:endParaRPr lang="fi-FI" sz="1800">
              <a:solidFill>
                <a:srgbClr val="000000"/>
              </a:solidFill>
              <a:latin typeface="Segoe UI" panose="020B0502040204020203" pitchFamily="34" charset="0"/>
            </a:endParaRPr>
          </a:p>
          <a:p>
            <a:endParaRPr lang="fi-FI" sz="1800">
              <a:solidFill>
                <a:srgbClr val="000000"/>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3"/>
          <a:stretch>
            <a:fillRect/>
          </a:stretch>
        </p:blipFill>
        <p:spPr>
          <a:xfrm>
            <a:off x="528794" y="35878"/>
            <a:ext cx="5577840" cy="2047446"/>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679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20" y="2007910"/>
            <a:ext cx="11546892" cy="3591612"/>
          </a:xfrm>
        </p:spPr>
        <p:txBody>
          <a:bodyPr vert="horz" lIns="91440" tIns="45720" rIns="91440" bIns="45720" rtlCol="0" anchor="t">
            <a:normAutofit/>
          </a:bodyPr>
          <a:lstStyle/>
          <a:p>
            <a:pPr algn="l" fontAlgn="base"/>
            <a:r>
              <a:rPr lang="fi-FI" sz="1800" dirty="0">
                <a:solidFill>
                  <a:srgbClr val="000000"/>
                </a:solidFill>
                <a:latin typeface="Calibri" panose="020F0502020204030204" pitchFamily="34" charset="0"/>
              </a:rPr>
              <a:t>Taso 2 jatkaa tasolla 1 esitettyjen prosessikuvausten työstämistä syvemmälle johtamisjärjestelmän suuntaan eli tuotantojohtamiseen  </a:t>
            </a:r>
            <a:r>
              <a:rPr lang="fi-FI" sz="1800" b="1" dirty="0">
                <a:solidFill>
                  <a:srgbClr val="000000"/>
                </a:solidFill>
                <a:latin typeface="Calibri" panose="020F0502020204030204" pitchFamily="34" charset="0"/>
              </a:rPr>
              <a:t>MAT-sääntö</a:t>
            </a:r>
          </a:p>
          <a:p>
            <a:pPr algn="l" fontAlgn="base"/>
            <a:r>
              <a:rPr lang="fi-FI" sz="1800" dirty="0">
                <a:solidFill>
                  <a:srgbClr val="000000"/>
                </a:solidFill>
                <a:latin typeface="Calibri" panose="020F0502020204030204" pitchFamily="34" charset="0"/>
              </a:rPr>
              <a:t>Tuotantoprosessien tuottavuuden mittaaminen ja kehittäminen, Maarit  </a:t>
            </a:r>
          </a:p>
          <a:p>
            <a:pPr algn="l" fontAlgn="base"/>
            <a:r>
              <a:rPr lang="fi-FI" sz="1800" dirty="0">
                <a:solidFill>
                  <a:srgbClr val="000000"/>
                </a:solidFill>
                <a:latin typeface="Calibri" panose="020F0502020204030204" pitchFamily="34" charset="0"/>
              </a:rPr>
              <a:t>1. </a:t>
            </a:r>
            <a:r>
              <a:rPr lang="fi-FI" sz="1800" b="1" dirty="0">
                <a:solidFill>
                  <a:srgbClr val="000000"/>
                </a:solidFill>
                <a:latin typeface="Calibri" panose="020F0502020204030204" pitchFamily="34" charset="0"/>
              </a:rPr>
              <a:t>M</a:t>
            </a:r>
            <a:r>
              <a:rPr lang="fi-FI" sz="1800" dirty="0">
                <a:solidFill>
                  <a:srgbClr val="000000"/>
                </a:solidFill>
                <a:latin typeface="Calibri" panose="020F0502020204030204" pitchFamily="34" charset="0"/>
              </a:rPr>
              <a:t>ittarit - Mikä on mittari? Mitä on järkevää mitata? Mihin mitattua tietoa hyödynnetään? </a:t>
            </a:r>
          </a:p>
          <a:p>
            <a:pPr algn="l" fontAlgn="base"/>
            <a:r>
              <a:rPr lang="fi-FI" sz="1800" dirty="0">
                <a:solidFill>
                  <a:srgbClr val="000000"/>
                </a:solidFill>
                <a:latin typeface="Calibri" panose="020F0502020204030204" pitchFamily="34" charset="0"/>
              </a:rPr>
              <a:t>2. </a:t>
            </a:r>
            <a:r>
              <a:rPr lang="fi-FI" sz="1800" b="1" dirty="0">
                <a:solidFill>
                  <a:srgbClr val="000000"/>
                </a:solidFill>
                <a:latin typeface="Calibri" panose="020F0502020204030204" pitchFamily="34" charset="0"/>
              </a:rPr>
              <a:t>A</a:t>
            </a:r>
            <a:r>
              <a:rPr lang="fi-FI" sz="1800" dirty="0">
                <a:solidFill>
                  <a:srgbClr val="000000"/>
                </a:solidFill>
                <a:latin typeface="Calibri" panose="020F0502020204030204" pitchFamily="34" charset="0"/>
              </a:rPr>
              <a:t>nalysointi - Mikä on tulosten analysointivaihe? Koska sen pitäisi olla ja miksi? Miten omia tuloksiaan eli mitattua tietoa voi analysoida ja (</a:t>
            </a:r>
            <a:r>
              <a:rPr lang="fi-FI" sz="1800" dirty="0" err="1">
                <a:solidFill>
                  <a:srgbClr val="000000"/>
                </a:solidFill>
                <a:latin typeface="Calibri" panose="020F0502020204030204" pitchFamily="34" charset="0"/>
              </a:rPr>
              <a:t>vertais</a:t>
            </a:r>
            <a:r>
              <a:rPr lang="fi-FI" sz="1800" dirty="0">
                <a:solidFill>
                  <a:srgbClr val="000000"/>
                </a:solidFill>
                <a:latin typeface="Calibri" panose="020F0502020204030204" pitchFamily="34" charset="0"/>
              </a:rPr>
              <a:t>)arvioida? Mihin analyysin pitäisi johtaa? </a:t>
            </a:r>
          </a:p>
          <a:p>
            <a:pPr algn="l" fontAlgn="base"/>
            <a:r>
              <a:rPr lang="fi-FI" sz="1800" dirty="0">
                <a:solidFill>
                  <a:srgbClr val="000000"/>
                </a:solidFill>
                <a:latin typeface="Calibri" panose="020F0502020204030204" pitchFamily="34" charset="0"/>
              </a:rPr>
              <a:t>3. </a:t>
            </a:r>
            <a:r>
              <a:rPr lang="fi-FI" sz="1800" b="1" dirty="0">
                <a:solidFill>
                  <a:srgbClr val="000000"/>
                </a:solidFill>
                <a:latin typeface="Calibri" panose="020F0502020204030204" pitchFamily="34" charset="0"/>
              </a:rPr>
              <a:t>T</a:t>
            </a:r>
            <a:r>
              <a:rPr lang="fi-FI" sz="1800" dirty="0">
                <a:solidFill>
                  <a:srgbClr val="000000"/>
                </a:solidFill>
                <a:latin typeface="Calibri" panose="020F0502020204030204" pitchFamily="34" charset="0"/>
              </a:rPr>
              <a:t>oimenpiteet – Mitä on toimenpiteet? Kuinka mitattu ja analysoitu tieto saadaan muutettua toimenpiteiksi? Milloin toimenpiteet ovat välttämättömiä, ennaltaehkäiseviä, vaihtoehtoisia, ei- tarpeellisia? </a:t>
            </a:r>
          </a:p>
          <a:p>
            <a:endParaRPr lang="fi-FI" sz="1800" dirty="0">
              <a:solidFill>
                <a:srgbClr val="000000"/>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2"/>
          <a:stretch>
            <a:fillRect/>
          </a:stretch>
        </p:blipFill>
        <p:spPr>
          <a:xfrm>
            <a:off x="528794" y="35878"/>
            <a:ext cx="5577840" cy="2047446"/>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08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20" y="2157823"/>
            <a:ext cx="11546892" cy="3821635"/>
          </a:xfrm>
        </p:spPr>
        <p:txBody>
          <a:bodyPr vert="horz" lIns="91440" tIns="45720" rIns="91440" bIns="45720" rtlCol="0" anchor="t">
            <a:normAutofit fontScale="92500" lnSpcReduction="20000"/>
          </a:bodyPr>
          <a:lstStyle/>
          <a:p>
            <a:pPr marL="342900" indent="-342900" algn="l" fontAlgn="base">
              <a:buAutoNum type="arabicPeriod"/>
            </a:pPr>
            <a:r>
              <a:rPr lang="fi-FI" sz="1800" dirty="0">
                <a:solidFill>
                  <a:srgbClr val="000000"/>
                </a:solidFill>
                <a:latin typeface="Calibri" panose="020F0502020204030204" pitchFamily="34" charset="0"/>
              </a:rPr>
              <a:t>Mittarit </a:t>
            </a:r>
            <a:r>
              <a:rPr lang="fi-FI" sz="1800" dirty="0">
                <a:solidFill>
                  <a:srgbClr val="000000"/>
                </a:solidFill>
                <a:latin typeface="Calibri" panose="020F0502020204030204" pitchFamily="34" charset="0"/>
                <a:hlinkClick r:id="rId2"/>
              </a:rPr>
              <a:t>https://talentree.fi/konsultointi/miten-laatujarjestelman-rakentaminen-etenee/</a:t>
            </a:r>
            <a:endParaRPr lang="fi-FI" sz="1800" dirty="0">
              <a:solidFill>
                <a:srgbClr val="000000"/>
              </a:solidFill>
              <a:latin typeface="Calibri" panose="020F0502020204030204" pitchFamily="34" charset="0"/>
            </a:endParaRPr>
          </a:p>
          <a:p>
            <a:pPr algn="l" fontAlgn="base"/>
            <a:endParaRPr lang="fi-FI" sz="1800" dirty="0">
              <a:solidFill>
                <a:srgbClr val="000000"/>
              </a:solidFill>
              <a:latin typeface="Calibri" panose="020F0502020204030204" pitchFamily="34" charset="0"/>
            </a:endParaRPr>
          </a:p>
          <a:p>
            <a:pPr algn="l" fontAlgn="base"/>
            <a:r>
              <a:rPr lang="fi-FI" sz="1800" b="1" dirty="0">
                <a:solidFill>
                  <a:srgbClr val="000000"/>
                </a:solidFill>
                <a:latin typeface="Calibri" panose="020F0502020204030204" pitchFamily="34" charset="0"/>
              </a:rPr>
              <a:t>Mikä on mittari? </a:t>
            </a:r>
            <a:r>
              <a:rPr lang="fi-FI" sz="1800" dirty="0">
                <a:solidFill>
                  <a:srgbClr val="000000"/>
                </a:solidFill>
                <a:latin typeface="Calibri" panose="020F0502020204030204" pitchFamily="34" charset="0"/>
              </a:rPr>
              <a:t>”Mittarit antavat tietoa yrityksen toiminnasta, jonka pohjalta se voi tehdä strategisia päätöksiä.” </a:t>
            </a:r>
          </a:p>
          <a:p>
            <a:pPr algn="l" fontAlgn="base"/>
            <a:r>
              <a:rPr lang="fi-FI" sz="1800" dirty="0">
                <a:solidFill>
                  <a:srgbClr val="000000"/>
                </a:solidFill>
                <a:latin typeface="Calibri" panose="020F0502020204030204" pitchFamily="34" charset="0"/>
              </a:rPr>
              <a:t>Savoniassa tehty lopputyö: </a:t>
            </a:r>
            <a:r>
              <a:rPr lang="fi-FI" sz="1800" dirty="0">
                <a:solidFill>
                  <a:srgbClr val="000000"/>
                </a:solidFill>
                <a:latin typeface="Calibri" panose="020F0502020204030204" pitchFamily="34" charset="0"/>
                <a:hlinkClick r:id="rId3"/>
              </a:rPr>
              <a:t>https://www.theseus.fi/bitstream/handle/10024/108683/Kuvaja_Jouko.pdf?sequence=1&amp;isAllowed=y</a:t>
            </a:r>
            <a:endParaRPr lang="fi-FI" sz="1800" dirty="0">
              <a:solidFill>
                <a:srgbClr val="000000"/>
              </a:solidFill>
              <a:latin typeface="Calibri" panose="020F0502020204030204" pitchFamily="34" charset="0"/>
            </a:endParaRPr>
          </a:p>
          <a:p>
            <a:pPr algn="l" fontAlgn="base"/>
            <a:endParaRPr lang="fi-FI" sz="1800" dirty="0">
              <a:solidFill>
                <a:srgbClr val="000000"/>
              </a:solidFill>
              <a:latin typeface="Calibri" panose="020F0502020204030204" pitchFamily="34" charset="0"/>
            </a:endParaRPr>
          </a:p>
          <a:p>
            <a:pPr algn="l" fontAlgn="base"/>
            <a:r>
              <a:rPr lang="fi-FI" sz="1800" b="1" dirty="0">
                <a:solidFill>
                  <a:srgbClr val="000000"/>
                </a:solidFill>
                <a:latin typeface="Calibri" panose="020F0502020204030204" pitchFamily="34" charset="0"/>
              </a:rPr>
              <a:t>Mitä on järkevää mitata? </a:t>
            </a:r>
          </a:p>
          <a:p>
            <a:pPr algn="l" fontAlgn="base"/>
            <a:r>
              <a:rPr lang="fi-FI" sz="1800" dirty="0">
                <a:solidFill>
                  <a:srgbClr val="000000"/>
                </a:solidFill>
                <a:latin typeface="Calibri" panose="020F0502020204030204" pitchFamily="34" charset="0"/>
              </a:rPr>
              <a:t> </a:t>
            </a:r>
          </a:p>
          <a:p>
            <a:pPr algn="l" fontAlgn="base"/>
            <a:r>
              <a:rPr lang="fi-FI" sz="1800" b="1" dirty="0">
                <a:solidFill>
                  <a:srgbClr val="000000"/>
                </a:solidFill>
                <a:latin typeface="Calibri" panose="020F0502020204030204" pitchFamily="34" charset="0"/>
              </a:rPr>
              <a:t>Mihin mitattua tietoa hyödynnetään? </a:t>
            </a:r>
          </a:p>
          <a:p>
            <a:pPr algn="l" fontAlgn="base"/>
            <a:r>
              <a:rPr lang="fi-FI" sz="1800" dirty="0">
                <a:solidFill>
                  <a:srgbClr val="000000"/>
                </a:solidFill>
                <a:latin typeface="Calibri" panose="020F0502020204030204" pitchFamily="34" charset="0"/>
              </a:rPr>
              <a:t>Johtamisjärjestelmän ehdottomia hyötyjä on laatia johdolle yksinkertainen malli ja tärkeimmät mittarit, </a:t>
            </a:r>
            <a:r>
              <a:rPr lang="fi-FI" sz="1800" b="1" dirty="0">
                <a:solidFill>
                  <a:srgbClr val="000000"/>
                </a:solidFill>
                <a:latin typeface="Calibri" panose="020F0502020204030204" pitchFamily="34" charset="0"/>
              </a:rPr>
              <a:t>(</a:t>
            </a:r>
            <a:r>
              <a:rPr lang="fi-FI" sz="1800" b="1" dirty="0" err="1">
                <a:solidFill>
                  <a:srgbClr val="000000"/>
                </a:solidFill>
                <a:latin typeface="Calibri" panose="020F0502020204030204" pitchFamily="34" charset="0"/>
              </a:rPr>
              <a:t>KPIt</a:t>
            </a:r>
            <a:r>
              <a:rPr lang="fi-FI" sz="1800" b="1" dirty="0">
                <a:solidFill>
                  <a:srgbClr val="000000"/>
                </a:solidFill>
                <a:latin typeface="Calibri" panose="020F0502020204030204" pitchFamily="34" charset="0"/>
              </a:rPr>
              <a:t>) eli tuotannon kriittiset pisteet, </a:t>
            </a:r>
            <a:r>
              <a:rPr lang="fi-FI" sz="1800" dirty="0">
                <a:solidFill>
                  <a:srgbClr val="000000"/>
                </a:solidFill>
                <a:latin typeface="Calibri" panose="020F0502020204030204" pitchFamily="34" charset="0"/>
              </a:rPr>
              <a:t>yrityksen tilanteen reaaliaikaiseen seurantaan ja jatkuvaan parantamiseen. </a:t>
            </a:r>
            <a:r>
              <a:rPr lang="fi-FI" sz="1800" b="1" dirty="0">
                <a:solidFill>
                  <a:srgbClr val="000000"/>
                </a:solidFill>
                <a:latin typeface="Calibri" panose="020F0502020204030204" pitchFamily="34" charset="0"/>
              </a:rPr>
              <a:t>Näin pystytään reagoimaan tuotannossa tapahtuviin muutoksiin mahdollisimman nopeasti ja tietoisesti ohjaamaan prosessia haluttuun suuntaan mitattuun tietoon perustuen = tuotantojohtaminen</a:t>
            </a:r>
            <a:r>
              <a:rPr lang="fi-FI" sz="1800" dirty="0">
                <a:solidFill>
                  <a:srgbClr val="000000"/>
                </a:solidFill>
                <a:latin typeface="Calibri" panose="020F0502020204030204" pitchFamily="34" charset="0"/>
              </a:rPr>
              <a:t>. Mittareiden avulla johdon sormi on ns. koko ajan tuotannon pulssilla. Seurannassa voidaan hyödyntää erilaisia sopivia työkaluja.</a:t>
            </a:r>
          </a:p>
          <a:p>
            <a:endParaRPr lang="fi-FI" sz="1800" dirty="0">
              <a:solidFill>
                <a:srgbClr val="000000"/>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4"/>
          <a:stretch>
            <a:fillRect/>
          </a:stretch>
        </p:blipFill>
        <p:spPr>
          <a:xfrm>
            <a:off x="528794" y="35878"/>
            <a:ext cx="5577840" cy="2047446"/>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483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20" y="1721223"/>
            <a:ext cx="11546892" cy="4428277"/>
          </a:xfrm>
        </p:spPr>
        <p:txBody>
          <a:bodyPr vert="horz" lIns="91440" tIns="45720" rIns="91440" bIns="45720" rtlCol="0" anchor="t">
            <a:normAutofit/>
          </a:bodyPr>
          <a:lstStyle/>
          <a:p>
            <a:pPr algn="l" fontAlgn="base"/>
            <a:r>
              <a:rPr lang="fi-FI" sz="1800" dirty="0">
                <a:solidFill>
                  <a:srgbClr val="000000"/>
                </a:solidFill>
                <a:latin typeface="Calibri" panose="020F0502020204030204" pitchFamily="34" charset="0"/>
              </a:rPr>
              <a:t>2. Arviointi </a:t>
            </a:r>
          </a:p>
          <a:p>
            <a:pPr algn="l" fontAlgn="base"/>
            <a:r>
              <a:rPr lang="fi-FI" sz="1800" i="1" dirty="0">
                <a:solidFill>
                  <a:srgbClr val="000000"/>
                </a:solidFill>
                <a:latin typeface="Calibri" panose="020F0502020204030204" pitchFamily="34" charset="0"/>
              </a:rPr>
              <a:t>Mikä on tulosten arviointivaihe? Mitä siinä tehdään? Koska sen pitäisi olla ja miksi?</a:t>
            </a:r>
          </a:p>
          <a:p>
            <a:pPr algn="l" fontAlgn="base"/>
            <a:r>
              <a:rPr lang="fi-FI" sz="1800" dirty="0">
                <a:solidFill>
                  <a:srgbClr val="000000"/>
                </a:solidFill>
                <a:latin typeface="Calibri" panose="020F0502020204030204" pitchFamily="34" charset="0"/>
              </a:rPr>
              <a:t> </a:t>
            </a:r>
          </a:p>
          <a:p>
            <a:pPr algn="l" fontAlgn="base"/>
            <a:r>
              <a:rPr lang="fi-FI" sz="1800" i="1" dirty="0">
                <a:solidFill>
                  <a:srgbClr val="000000"/>
                </a:solidFill>
                <a:latin typeface="Calibri" panose="020F0502020204030204" pitchFamily="34" charset="0"/>
              </a:rPr>
              <a:t>Miten omia tuloksiaan eli mitattua tietoa voi analysoida ja (</a:t>
            </a:r>
            <a:r>
              <a:rPr lang="fi-FI" sz="1800" i="1" dirty="0" err="1">
                <a:solidFill>
                  <a:srgbClr val="000000"/>
                </a:solidFill>
                <a:latin typeface="Calibri" panose="020F0502020204030204" pitchFamily="34" charset="0"/>
              </a:rPr>
              <a:t>vertais</a:t>
            </a:r>
            <a:r>
              <a:rPr lang="fi-FI" sz="1800" i="1" dirty="0">
                <a:solidFill>
                  <a:srgbClr val="000000"/>
                </a:solidFill>
                <a:latin typeface="Calibri" panose="020F0502020204030204" pitchFamily="34" charset="0"/>
              </a:rPr>
              <a:t>)arvioida?</a:t>
            </a:r>
          </a:p>
          <a:p>
            <a:pPr algn="l" fontAlgn="base"/>
            <a:r>
              <a:rPr lang="fi-FI" sz="1800" b="1" dirty="0">
                <a:solidFill>
                  <a:srgbClr val="000000"/>
                </a:solidFill>
                <a:latin typeface="Calibri" panose="020F0502020204030204" pitchFamily="34" charset="0"/>
              </a:rPr>
              <a:t>* ”</a:t>
            </a:r>
            <a:r>
              <a:rPr lang="fi-FI" sz="1800" b="1" dirty="0" err="1">
                <a:solidFill>
                  <a:srgbClr val="000000"/>
                </a:solidFill>
                <a:latin typeface="Calibri" panose="020F0502020204030204" pitchFamily="34" charset="0"/>
              </a:rPr>
              <a:t>Benchmarkingissa</a:t>
            </a:r>
            <a:r>
              <a:rPr lang="fi-FI" sz="1800" dirty="0">
                <a:solidFill>
                  <a:srgbClr val="000000"/>
                </a:solidFill>
                <a:latin typeface="Calibri" panose="020F0502020204030204" pitchFamily="34" charset="0"/>
              </a:rPr>
              <a:t> yritys vertaa toimintojaan tai työvaiheitaan jonkin toisen yrityksen vastaavaan toimintoon tai työvaiheen toteuttamiseen. Tämä on vertailu- ja analyysimenetelmä, jossa halutaan vertailtavaksi valioluokan yritys, joka toimisi esikuvana omalle yritykselle. (Andersson, Hiltunen ja Villanen 2004, 69.)” </a:t>
            </a:r>
          </a:p>
          <a:p>
            <a:pPr algn="l" fontAlgn="base"/>
            <a:r>
              <a:rPr lang="fi-FI" sz="1800" b="1" dirty="0">
                <a:solidFill>
                  <a:srgbClr val="000000"/>
                </a:solidFill>
                <a:latin typeface="Calibri" panose="020F0502020204030204" pitchFamily="34" charset="0"/>
              </a:rPr>
              <a:t>* Itsearviointi</a:t>
            </a:r>
            <a:r>
              <a:rPr lang="fi-FI" sz="1800" dirty="0">
                <a:solidFill>
                  <a:srgbClr val="000000"/>
                </a:solidFill>
                <a:latin typeface="Calibri" panose="020F0502020204030204" pitchFamily="34" charset="0"/>
              </a:rPr>
              <a:t> verraten joihinkin annettuihin kriteereihin. Saatko jostain muualta vertailuaineistoa omien tulostesi vertailuun? Meijeri tai teurastamo? Viljan ostaja?</a:t>
            </a:r>
          </a:p>
          <a:p>
            <a:pPr algn="l" fontAlgn="base"/>
            <a:r>
              <a:rPr lang="fi-FI" sz="1800" dirty="0">
                <a:solidFill>
                  <a:srgbClr val="000000"/>
                </a:solidFill>
                <a:latin typeface="Calibri" panose="020F0502020204030204" pitchFamily="34" charset="0"/>
              </a:rPr>
              <a:t>TALOUSTOHTORIN VERTAILUAINEISTO </a:t>
            </a:r>
            <a:r>
              <a:rPr lang="fi-FI" sz="1800" dirty="0">
                <a:solidFill>
                  <a:srgbClr val="000000"/>
                </a:solidFill>
                <a:latin typeface="Calibri" panose="020F0502020204030204" pitchFamily="34" charset="0"/>
                <a:hlinkClick r:id="rId2"/>
              </a:rPr>
              <a:t>https://portal.mtt.fi/portal/page/portal/taloustohtori/kannattavuuskirjanpito/taustatiedot/Tunnusluvut/</a:t>
            </a:r>
            <a:endParaRPr lang="fi-FI" sz="1800" dirty="0">
              <a:solidFill>
                <a:srgbClr val="000000"/>
              </a:solidFill>
              <a:latin typeface="Calibri" panose="020F0502020204030204" pitchFamily="34" charset="0"/>
            </a:endParaRPr>
          </a:p>
          <a:p>
            <a:pPr algn="l" fontAlgn="base"/>
            <a:endParaRPr lang="fi-FI" sz="1800" dirty="0">
              <a:solidFill>
                <a:srgbClr val="000000"/>
              </a:solidFill>
              <a:latin typeface="Calibri" panose="020F0502020204030204" pitchFamily="34" charset="0"/>
            </a:endParaRPr>
          </a:p>
          <a:p>
            <a:pPr algn="l" fontAlgn="base"/>
            <a:r>
              <a:rPr lang="fi-FI" sz="1800" i="1" dirty="0">
                <a:solidFill>
                  <a:srgbClr val="000000"/>
                </a:solidFill>
                <a:latin typeface="Calibri" panose="020F0502020204030204" pitchFamily="34" charset="0"/>
              </a:rPr>
              <a:t>Mihin analyysin pitäisi johtaa? </a:t>
            </a:r>
          </a:p>
          <a:p>
            <a:endParaRPr lang="fi-FI" sz="1800" dirty="0">
              <a:solidFill>
                <a:srgbClr val="000000"/>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3"/>
          <a:stretch>
            <a:fillRect/>
          </a:stretch>
        </p:blipFill>
        <p:spPr>
          <a:xfrm>
            <a:off x="528794" y="35878"/>
            <a:ext cx="5577840" cy="1685346"/>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953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20" y="1771889"/>
            <a:ext cx="11546892" cy="4242129"/>
          </a:xfrm>
        </p:spPr>
        <p:txBody>
          <a:bodyPr vert="horz" lIns="91440" tIns="45720" rIns="91440" bIns="45720" rtlCol="0" anchor="t">
            <a:normAutofit fontScale="62500" lnSpcReduction="20000"/>
          </a:bodyPr>
          <a:lstStyle/>
          <a:p>
            <a:pPr algn="l" fontAlgn="base"/>
            <a:r>
              <a:rPr lang="fi-FI" sz="1800" dirty="0">
                <a:solidFill>
                  <a:srgbClr val="000000"/>
                </a:solidFill>
                <a:latin typeface="Calibri" panose="020F0502020204030204" pitchFamily="34" charset="0"/>
              </a:rPr>
              <a:t>4. Jatkuvaa toiminnan kehittämistä </a:t>
            </a:r>
          </a:p>
          <a:p>
            <a:pPr algn="l" fontAlgn="base"/>
            <a:r>
              <a:rPr lang="fi-FI" sz="1800" dirty="0">
                <a:solidFill>
                  <a:srgbClr val="000000"/>
                </a:solidFill>
                <a:latin typeface="Calibri" panose="020F0502020204030204" pitchFamily="34" charset="0"/>
              </a:rPr>
              <a:t>ja aktiivista johtamista = Tuotannon laatu </a:t>
            </a:r>
          </a:p>
          <a:p>
            <a:pPr marL="285750" indent="-285750" algn="l" fontAlgn="base">
              <a:buFont typeface="Arial" panose="020B0604020202020204" pitchFamily="34" charset="0"/>
              <a:buChar char="•"/>
            </a:pPr>
            <a:r>
              <a:rPr lang="fi-FI" sz="1800" dirty="0">
                <a:solidFill>
                  <a:srgbClr val="000000"/>
                </a:solidFill>
                <a:latin typeface="Calibri" panose="020F0502020204030204" pitchFamily="34" charset="0"/>
              </a:rPr>
              <a:t>Apuna erilaisia johtamisen työkaluja mm. LEAN</a:t>
            </a:r>
          </a:p>
          <a:p>
            <a:pPr marL="285750" indent="-285750" algn="l" fontAlgn="base">
              <a:buFont typeface="Arial" panose="020B0604020202020204" pitchFamily="34" charset="0"/>
              <a:buChar char="•"/>
            </a:pPr>
            <a:r>
              <a:rPr lang="fi-FI" sz="1800" dirty="0">
                <a:solidFill>
                  <a:srgbClr val="000000"/>
                </a:solidFill>
                <a:latin typeface="Calibri" panose="020F0502020204030204" pitchFamily="34" charset="0"/>
              </a:rPr>
              <a:t>Laatujärjestelmä eri osa- alueineen</a:t>
            </a:r>
          </a:p>
          <a:p>
            <a:pPr marL="285750" indent="-285750" algn="l" fontAlgn="base">
              <a:buFont typeface="Arial" panose="020B0604020202020204" pitchFamily="34" charset="0"/>
              <a:buChar char="•"/>
            </a:pPr>
            <a:r>
              <a:rPr lang="fi-FI" sz="1800" dirty="0">
                <a:solidFill>
                  <a:srgbClr val="000000"/>
                </a:solidFill>
                <a:latin typeface="Calibri" panose="020F0502020204030204" pitchFamily="34" charset="0"/>
              </a:rPr>
              <a:t>Ympäristöjärjestelmä tulossa</a:t>
            </a:r>
          </a:p>
          <a:p>
            <a:pPr marL="285750" indent="-285750" algn="l" fontAlgn="base">
              <a:buFont typeface="Arial" panose="020B0604020202020204" pitchFamily="34" charset="0"/>
              <a:buChar char="•"/>
            </a:pPr>
            <a:r>
              <a:rPr lang="fi-FI" sz="1800" dirty="0">
                <a:solidFill>
                  <a:srgbClr val="000000"/>
                </a:solidFill>
                <a:latin typeface="Calibri" panose="020F0502020204030204" pitchFamily="34" charset="0"/>
              </a:rPr>
              <a:t>Työturvallisuusjärjestelmä teollisuudessa</a:t>
            </a:r>
          </a:p>
          <a:p>
            <a:pPr marL="285750" indent="-285750" algn="l" fontAlgn="base">
              <a:buFont typeface="Arial" panose="020B0604020202020204" pitchFamily="34" charset="0"/>
              <a:buChar char="•"/>
            </a:pPr>
            <a:endParaRPr lang="fi-FI" sz="1800" dirty="0">
              <a:solidFill>
                <a:srgbClr val="000000"/>
              </a:solidFill>
              <a:latin typeface="Calibri" panose="020F0502020204030204" pitchFamily="34" charset="0"/>
            </a:endParaRPr>
          </a:p>
          <a:p>
            <a:pPr marL="285750" indent="-285750" algn="l" fontAlgn="base">
              <a:buFont typeface="Arial" panose="020B0604020202020204" pitchFamily="34" charset="0"/>
              <a:buChar char="•"/>
            </a:pPr>
            <a:r>
              <a:rPr lang="fi-FI" sz="1800" dirty="0">
                <a:solidFill>
                  <a:srgbClr val="000000"/>
                </a:solidFill>
                <a:latin typeface="Calibri" panose="020F0502020204030204" pitchFamily="34" charset="0"/>
              </a:rPr>
              <a:t>Laatu on niistä ominaisuuksista muodostuva kokonaisuus, joihin perustuu tuotteen (tai toimin-</a:t>
            </a:r>
          </a:p>
          <a:p>
            <a:pPr algn="l" fontAlgn="base"/>
            <a:r>
              <a:rPr lang="fi-FI" sz="1800" dirty="0" err="1">
                <a:solidFill>
                  <a:srgbClr val="000000"/>
                </a:solidFill>
                <a:latin typeface="Calibri" panose="020F0502020204030204" pitchFamily="34" charset="0"/>
              </a:rPr>
              <a:t>non</a:t>
            </a:r>
            <a:r>
              <a:rPr lang="fi-FI" sz="1800" dirty="0">
                <a:solidFill>
                  <a:srgbClr val="000000"/>
                </a:solidFill>
                <a:latin typeface="Calibri" panose="020F0502020204030204" pitchFamily="34" charset="0"/>
              </a:rPr>
              <a:t>/prosessin tai organisaation) kyky täyttää sille asetetut vaatimukset ja siihen kohdistuvat </a:t>
            </a:r>
            <a:r>
              <a:rPr lang="fi-FI" sz="1800" dirty="0" err="1">
                <a:solidFill>
                  <a:srgbClr val="000000"/>
                </a:solidFill>
                <a:latin typeface="Calibri" panose="020F0502020204030204" pitchFamily="34" charset="0"/>
              </a:rPr>
              <a:t>odotuk</a:t>
            </a:r>
            <a:r>
              <a:rPr lang="fi-FI" sz="1800" dirty="0">
                <a:solidFill>
                  <a:srgbClr val="000000"/>
                </a:solidFill>
                <a:latin typeface="Calibri" panose="020F0502020204030204" pitchFamily="34" charset="0"/>
              </a:rPr>
              <a:t>-</a:t>
            </a:r>
          </a:p>
          <a:p>
            <a:pPr algn="l" fontAlgn="base"/>
            <a:r>
              <a:rPr lang="fi-FI" sz="1800" dirty="0">
                <a:solidFill>
                  <a:srgbClr val="000000"/>
                </a:solidFill>
                <a:latin typeface="Calibri" panose="020F0502020204030204" pitchFamily="34" charset="0"/>
              </a:rPr>
              <a:t>set. (Hokkanen ja Strömberg 2006, 18-19.) </a:t>
            </a:r>
            <a:r>
              <a:rPr lang="fi-FI" sz="1800" dirty="0">
                <a:latin typeface="Calibri" panose="020F0502020204030204" pitchFamily="34" charset="0"/>
              </a:rPr>
              <a:t>Täytyy olla tavoitteet selvänä!</a:t>
            </a:r>
          </a:p>
          <a:p>
            <a:pPr algn="l" fontAlgn="base"/>
            <a:endParaRPr lang="fi-FI" sz="1800" dirty="0">
              <a:solidFill>
                <a:srgbClr val="FF0000"/>
              </a:solidFill>
              <a:latin typeface="Calibri" panose="020F0502020204030204" pitchFamily="34" charset="0"/>
            </a:endParaRPr>
          </a:p>
          <a:p>
            <a:pPr algn="l" fontAlgn="base"/>
            <a:r>
              <a:rPr lang="fi-FI" sz="1800" dirty="0">
                <a:latin typeface="Calibri" panose="020F0502020204030204" pitchFamily="34" charset="0"/>
              </a:rPr>
              <a:t>Kuvassa jatkuvan kehittämisen kehä.</a:t>
            </a:r>
          </a:p>
          <a:p>
            <a:pPr algn="l" fontAlgn="base"/>
            <a:endParaRPr lang="fi-FI" sz="1800" dirty="0">
              <a:solidFill>
                <a:srgbClr val="000000"/>
              </a:solidFill>
              <a:latin typeface="Calibri" panose="020F0502020204030204" pitchFamily="34" charset="0"/>
            </a:endParaRPr>
          </a:p>
          <a:p>
            <a:pPr algn="l" fontAlgn="base"/>
            <a:endParaRPr lang="fi-FI" sz="1800" dirty="0">
              <a:solidFill>
                <a:srgbClr val="000000"/>
              </a:solidFill>
              <a:latin typeface="Calibri" panose="020F0502020204030204" pitchFamily="34" charset="0"/>
            </a:endParaRPr>
          </a:p>
          <a:p>
            <a:pPr algn="l" fontAlgn="base"/>
            <a:endParaRPr lang="fi-FI" sz="1800" dirty="0">
              <a:solidFill>
                <a:srgbClr val="000000"/>
              </a:solidFill>
              <a:latin typeface="Calibri" panose="020F0502020204030204" pitchFamily="34" charset="0"/>
            </a:endParaRPr>
          </a:p>
          <a:p>
            <a:pPr algn="l" fontAlgn="base"/>
            <a:endParaRPr lang="fi-FI" sz="1800" dirty="0">
              <a:solidFill>
                <a:srgbClr val="000000"/>
              </a:solidFill>
              <a:latin typeface="Calibri" panose="020F0502020204030204" pitchFamily="34" charset="0"/>
            </a:endParaRPr>
          </a:p>
          <a:p>
            <a:pPr algn="l" fontAlgn="base"/>
            <a:r>
              <a:rPr lang="fi-FI" sz="1800" dirty="0">
                <a:solidFill>
                  <a:srgbClr val="000000"/>
                </a:solidFill>
                <a:latin typeface="Calibri" panose="020F0502020204030204" pitchFamily="34" charset="0"/>
              </a:rPr>
              <a:t> </a:t>
            </a:r>
          </a:p>
          <a:p>
            <a:endParaRPr lang="fi-FI" sz="1800" dirty="0">
              <a:solidFill>
                <a:srgbClr val="000000"/>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2"/>
          <a:stretch>
            <a:fillRect/>
          </a:stretch>
        </p:blipFill>
        <p:spPr>
          <a:xfrm>
            <a:off x="528794" y="35878"/>
            <a:ext cx="5577840" cy="1661512"/>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CC3A8245-D05B-4D38-8863-CAE84C317D88}"/>
              </a:ext>
            </a:extLst>
          </p:cNvPr>
          <p:cNvPicPr>
            <a:picLocks noChangeAspect="1"/>
          </p:cNvPicPr>
          <p:nvPr/>
        </p:nvPicPr>
        <p:blipFill>
          <a:blip r:embed="rId10"/>
          <a:stretch>
            <a:fillRect/>
          </a:stretch>
        </p:blipFill>
        <p:spPr>
          <a:xfrm>
            <a:off x="6176681" y="1583703"/>
            <a:ext cx="6015317" cy="4355816"/>
          </a:xfrm>
          <a:prstGeom prst="rect">
            <a:avLst/>
          </a:prstGeom>
        </p:spPr>
      </p:pic>
    </p:spTree>
    <p:extLst>
      <p:ext uri="{BB962C8B-B14F-4D97-AF65-F5344CB8AC3E}">
        <p14:creationId xmlns:p14="http://schemas.microsoft.com/office/powerpoint/2010/main" val="808521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20" y="2083324"/>
            <a:ext cx="11546892" cy="3516198"/>
          </a:xfrm>
        </p:spPr>
        <p:txBody>
          <a:bodyPr vert="horz" lIns="91440" tIns="45720" rIns="91440" bIns="45720" rtlCol="0" anchor="t">
            <a:normAutofit fontScale="85000" lnSpcReduction="20000"/>
          </a:bodyPr>
          <a:lstStyle/>
          <a:p>
            <a:pPr algn="l" fontAlgn="base"/>
            <a:r>
              <a:rPr lang="fi-FI" sz="1800" dirty="0">
                <a:solidFill>
                  <a:srgbClr val="000000"/>
                </a:solidFill>
                <a:latin typeface="Calibri" panose="020F0502020204030204" pitchFamily="34" charset="0"/>
              </a:rPr>
              <a:t>3. Toimenpiteet</a:t>
            </a:r>
          </a:p>
          <a:p>
            <a:pPr algn="l" fontAlgn="base"/>
            <a:r>
              <a:rPr lang="fi-FI" sz="1800" i="1" dirty="0">
                <a:solidFill>
                  <a:srgbClr val="000000"/>
                </a:solidFill>
                <a:latin typeface="Calibri" panose="020F0502020204030204" pitchFamily="34" charset="0"/>
              </a:rPr>
              <a:t>Mitä on toimenpiteet?</a:t>
            </a:r>
          </a:p>
          <a:p>
            <a:pPr algn="l" fontAlgn="base"/>
            <a:r>
              <a:rPr lang="fi-FI" sz="1800" dirty="0">
                <a:solidFill>
                  <a:srgbClr val="000000"/>
                </a:solidFill>
                <a:latin typeface="Calibri" panose="020F0502020204030204" pitchFamily="34" charset="0"/>
              </a:rPr>
              <a:t> </a:t>
            </a:r>
          </a:p>
          <a:p>
            <a:pPr algn="l" fontAlgn="base"/>
            <a:r>
              <a:rPr lang="fi-FI" sz="1800" i="1" dirty="0">
                <a:solidFill>
                  <a:srgbClr val="000000"/>
                </a:solidFill>
                <a:latin typeface="Calibri" panose="020F0502020204030204" pitchFamily="34" charset="0"/>
              </a:rPr>
              <a:t>Kuinka mitattu ja analysoitu tieto saadaan muutettua toimenpiteiksi? </a:t>
            </a:r>
          </a:p>
          <a:p>
            <a:pPr algn="l" fontAlgn="base"/>
            <a:r>
              <a:rPr lang="fi-FI" sz="1800" b="1" dirty="0">
                <a:solidFill>
                  <a:srgbClr val="000000"/>
                </a:solidFill>
                <a:latin typeface="Calibri" panose="020F0502020204030204" pitchFamily="34" charset="0"/>
              </a:rPr>
              <a:t>*Jatkuva parantaminen </a:t>
            </a:r>
            <a:r>
              <a:rPr lang="fi-FI" sz="1800" dirty="0">
                <a:solidFill>
                  <a:srgbClr val="000000"/>
                </a:solidFill>
                <a:latin typeface="Calibri" panose="020F0502020204030204" pitchFamily="34" charset="0"/>
              </a:rPr>
              <a:t>tarkoittaa pieniä parannuksia toteuttavaa kehitystyötä, joka on päivittäistä. Se ei vaadi juurikaan investointeja, koska suurin osa parannuksista toteutetaan työntekijöidenvoimin omissa työpisteissään. Jatkuva parantaminen voi tuoda tulosta esimerkiksi työvaiheen parantumisena, työkulun yksinkertaistumisena tai materiaalivirran selkiytymisenä. (Andersson, Hiltunen ja Villanen 2004, 69.)</a:t>
            </a:r>
          </a:p>
          <a:p>
            <a:pPr algn="l" fontAlgn="base"/>
            <a:r>
              <a:rPr lang="fi-FI" sz="1800" b="1" dirty="0">
                <a:solidFill>
                  <a:srgbClr val="000000"/>
                </a:solidFill>
                <a:latin typeface="Calibri" panose="020F0502020204030204" pitchFamily="34" charset="0"/>
              </a:rPr>
              <a:t>*Strateginen suunnittelu </a:t>
            </a:r>
            <a:r>
              <a:rPr lang="fi-FI" sz="1800" dirty="0">
                <a:solidFill>
                  <a:srgbClr val="000000"/>
                </a:solidFill>
                <a:latin typeface="Calibri" panose="020F0502020204030204" pitchFamily="34" charset="0"/>
              </a:rPr>
              <a:t>perustuu yrityksen visioon. Suunnittelun avulla toimintaa kehitetään ja pyritään valitsemaan oikea etenemisvaihtoehto tavoitetilaan pääsemiseksi. Hyvä visio perustuu nähtävissä olevien kehitystrendien jatkeelle. Strategisessa suunnittelussa yrityksen on huolehdittava, että sillä on oikeat resurssit ja kyvykkyydet, jotta se voi tavoitella kehityksen kärkeä. (Andersson, Hiltunen ja Villanen 2004, 70.)</a:t>
            </a:r>
          </a:p>
          <a:p>
            <a:pPr algn="l" fontAlgn="base"/>
            <a:endParaRPr lang="fi-FI" sz="1800" dirty="0">
              <a:solidFill>
                <a:srgbClr val="000000"/>
              </a:solidFill>
              <a:latin typeface="Calibri" panose="020F0502020204030204" pitchFamily="34" charset="0"/>
            </a:endParaRPr>
          </a:p>
          <a:p>
            <a:pPr algn="l" fontAlgn="base"/>
            <a:endParaRPr lang="fi-FI" sz="1800" dirty="0">
              <a:solidFill>
                <a:srgbClr val="000000"/>
              </a:solidFill>
              <a:latin typeface="Calibri" panose="020F0502020204030204" pitchFamily="34" charset="0"/>
            </a:endParaRPr>
          </a:p>
          <a:p>
            <a:pPr algn="l" fontAlgn="base"/>
            <a:r>
              <a:rPr lang="fi-FI" sz="1800" i="1" dirty="0">
                <a:solidFill>
                  <a:srgbClr val="000000"/>
                </a:solidFill>
                <a:latin typeface="Calibri" panose="020F0502020204030204" pitchFamily="34" charset="0"/>
              </a:rPr>
              <a:t>Milloin toimenpiteet ovat välttämättömiä, ennaltaehkäiseviä, vaihtoehtoisia, ei- tarpeellisia? </a:t>
            </a:r>
          </a:p>
          <a:p>
            <a:pPr algn="l" fontAlgn="base"/>
            <a:r>
              <a:rPr lang="fi-FI" sz="1800" dirty="0">
                <a:solidFill>
                  <a:srgbClr val="000000"/>
                </a:solidFill>
                <a:latin typeface="Calibri" panose="020F0502020204030204" pitchFamily="34" charset="0"/>
              </a:rPr>
              <a:t> </a:t>
            </a:r>
          </a:p>
          <a:p>
            <a:endParaRPr lang="fi-FI" sz="1800" dirty="0">
              <a:solidFill>
                <a:srgbClr val="000000"/>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2"/>
          <a:stretch>
            <a:fillRect/>
          </a:stretch>
        </p:blipFill>
        <p:spPr>
          <a:xfrm>
            <a:off x="528794" y="35878"/>
            <a:ext cx="5577840" cy="2047446"/>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174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20" y="2007910"/>
            <a:ext cx="11546892" cy="3591612"/>
          </a:xfrm>
        </p:spPr>
        <p:txBody>
          <a:bodyPr vert="horz" lIns="91440" tIns="45720" rIns="91440" bIns="45720" rtlCol="0" anchor="t">
            <a:normAutofit/>
          </a:bodyPr>
          <a:lstStyle/>
          <a:p>
            <a:pPr algn="l" fontAlgn="base"/>
            <a:r>
              <a:rPr lang="fi-FI" sz="1800" dirty="0">
                <a:solidFill>
                  <a:srgbClr val="000000"/>
                </a:solidFill>
                <a:latin typeface="Calibri" panose="020F0502020204030204" pitchFamily="34" charset="0"/>
              </a:rPr>
              <a:t> </a:t>
            </a:r>
          </a:p>
          <a:p>
            <a:endParaRPr lang="fi-FI" sz="1800" dirty="0">
              <a:solidFill>
                <a:srgbClr val="000000"/>
              </a:solidFill>
              <a:latin typeface="Verdana" panose="020B0604030504040204" pitchFamily="34" charset="0"/>
              <a:ea typeface="Verdana" panose="020B0604030504040204" pitchFamily="34" charset="0"/>
            </a:endParaRPr>
          </a:p>
        </p:txBody>
      </p:sp>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65053CB-1787-4BB9-87B4-C9E2DBDFF39C}"/>
              </a:ext>
            </a:extLst>
          </p:cNvPr>
          <p:cNvPicPr>
            <a:picLocks noChangeAspect="1"/>
          </p:cNvPicPr>
          <p:nvPr/>
        </p:nvPicPr>
        <p:blipFill>
          <a:blip r:embed="rId9"/>
          <a:stretch>
            <a:fillRect/>
          </a:stretch>
        </p:blipFill>
        <p:spPr>
          <a:xfrm>
            <a:off x="2949387" y="197224"/>
            <a:ext cx="6517341" cy="5692587"/>
          </a:xfrm>
          <a:prstGeom prst="rect">
            <a:avLst/>
          </a:prstGeom>
        </p:spPr>
      </p:pic>
    </p:spTree>
    <p:extLst>
      <p:ext uri="{BB962C8B-B14F-4D97-AF65-F5344CB8AC3E}">
        <p14:creationId xmlns:p14="http://schemas.microsoft.com/office/powerpoint/2010/main" val="2315703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322554" y="1963086"/>
            <a:ext cx="11546892" cy="3591612"/>
          </a:xfrm>
        </p:spPr>
        <p:txBody>
          <a:bodyPr vert="horz" lIns="91440" tIns="45720" rIns="91440" bIns="45720" rtlCol="0" anchor="t">
            <a:normAutofit/>
          </a:bodyPr>
          <a:lstStyle/>
          <a:p>
            <a:pPr algn="l" fontAlgn="base"/>
            <a:r>
              <a:rPr lang="fi-FI" sz="1800" dirty="0">
                <a:solidFill>
                  <a:srgbClr val="000000"/>
                </a:solidFill>
                <a:latin typeface="Calibri" panose="020F0502020204030204" pitchFamily="34" charset="0"/>
              </a:rPr>
              <a:t>Symbolit prosessikuvauksiin </a:t>
            </a:r>
            <a:r>
              <a:rPr lang="fi-FI" sz="1800" b="1" dirty="0">
                <a:solidFill>
                  <a:srgbClr val="000000"/>
                </a:solidFill>
                <a:latin typeface="Calibri" panose="020F0502020204030204" pitchFamily="34" charset="0"/>
              </a:rPr>
              <a:t>MAT</a:t>
            </a:r>
            <a:r>
              <a:rPr lang="fi-FI" sz="1800" dirty="0">
                <a:solidFill>
                  <a:srgbClr val="000000"/>
                </a:solidFill>
                <a:latin typeface="Calibri" panose="020F0502020204030204" pitchFamily="34" charset="0"/>
              </a:rPr>
              <a:t>:</a:t>
            </a:r>
          </a:p>
          <a:p>
            <a:pPr algn="l" fontAlgn="base"/>
            <a:endParaRPr lang="fi-FI" sz="1800" dirty="0">
              <a:solidFill>
                <a:srgbClr val="000000"/>
              </a:solidFill>
              <a:latin typeface="Calibri" panose="020F0502020204030204" pitchFamily="34" charset="0"/>
            </a:endParaRPr>
          </a:p>
          <a:p>
            <a:pPr marL="285750" indent="-285750" algn="l" fontAlgn="base">
              <a:buFont typeface="Arial" panose="020B0604020202020204" pitchFamily="34" charset="0"/>
              <a:buChar char="•"/>
            </a:pPr>
            <a:r>
              <a:rPr lang="fi-FI" sz="1800" b="1" dirty="0">
                <a:solidFill>
                  <a:srgbClr val="000000"/>
                </a:solidFill>
                <a:latin typeface="Calibri" panose="020F0502020204030204" pitchFamily="34" charset="0"/>
              </a:rPr>
              <a:t>M</a:t>
            </a:r>
            <a:r>
              <a:rPr lang="fi-FI" sz="1800" dirty="0">
                <a:solidFill>
                  <a:srgbClr val="000000"/>
                </a:solidFill>
                <a:latin typeface="Calibri" panose="020F0502020204030204" pitchFamily="34" charset="0"/>
              </a:rPr>
              <a:t>ittari: Mitä mitataan ja miksi? Mitä tietoa mittauspiste antaa päätöksen tueksi?</a:t>
            </a:r>
          </a:p>
          <a:p>
            <a:pPr marL="285750" indent="-285750" algn="l" fontAlgn="base">
              <a:buFont typeface="Arial" panose="020B0604020202020204" pitchFamily="34" charset="0"/>
              <a:buChar char="•"/>
            </a:pPr>
            <a:endParaRPr lang="fi-FI" sz="1800" dirty="0">
              <a:solidFill>
                <a:srgbClr val="000000"/>
              </a:solidFill>
              <a:latin typeface="Calibri" panose="020F0502020204030204" pitchFamily="34" charset="0"/>
            </a:endParaRPr>
          </a:p>
          <a:p>
            <a:pPr algn="l" fontAlgn="base"/>
            <a:endParaRPr lang="fi-FI" sz="1800" dirty="0">
              <a:solidFill>
                <a:srgbClr val="000000"/>
              </a:solidFill>
              <a:latin typeface="Calibri" panose="020F0502020204030204" pitchFamily="34" charset="0"/>
            </a:endParaRPr>
          </a:p>
          <a:p>
            <a:pPr marL="285750" indent="-285750" algn="l" fontAlgn="base">
              <a:buFont typeface="Arial" panose="020B0604020202020204" pitchFamily="34" charset="0"/>
              <a:buChar char="•"/>
            </a:pPr>
            <a:r>
              <a:rPr lang="fi-FI" sz="1800" b="1" dirty="0">
                <a:solidFill>
                  <a:srgbClr val="000000"/>
                </a:solidFill>
                <a:latin typeface="Calibri" panose="020F0502020204030204" pitchFamily="34" charset="0"/>
              </a:rPr>
              <a:t>A</a:t>
            </a:r>
            <a:r>
              <a:rPr lang="fi-FI" sz="1800" dirty="0">
                <a:solidFill>
                  <a:srgbClr val="000000"/>
                </a:solidFill>
                <a:latin typeface="Calibri" panose="020F0502020204030204" pitchFamily="34" charset="0"/>
              </a:rPr>
              <a:t>rviointi: Milloin mitattuja tuloksia arvioidaan? </a:t>
            </a:r>
          </a:p>
          <a:p>
            <a:pPr marL="285750" indent="-285750" algn="l" fontAlgn="base">
              <a:buFont typeface="Arial" panose="020B0604020202020204" pitchFamily="34" charset="0"/>
              <a:buChar char="•"/>
            </a:pPr>
            <a:endParaRPr lang="fi-FI" sz="1800" dirty="0">
              <a:solidFill>
                <a:srgbClr val="000000"/>
              </a:solidFill>
              <a:latin typeface="Calibri" panose="020F0502020204030204" pitchFamily="34" charset="0"/>
            </a:endParaRPr>
          </a:p>
          <a:p>
            <a:pPr marL="285750" indent="-285750" algn="l" fontAlgn="base">
              <a:buFont typeface="Arial" panose="020B0604020202020204" pitchFamily="34" charset="0"/>
              <a:buChar char="•"/>
            </a:pPr>
            <a:r>
              <a:rPr lang="fi-FI" sz="1800" dirty="0">
                <a:solidFill>
                  <a:srgbClr val="000000"/>
                </a:solidFill>
                <a:latin typeface="Calibri" panose="020F0502020204030204" pitchFamily="34" charset="0"/>
              </a:rPr>
              <a:t>Miten mitatut ja arvioidut tulokset hyödynnetään tuotannossa jatkossa eli </a:t>
            </a:r>
            <a:r>
              <a:rPr lang="fi-FI" sz="1800" b="1" dirty="0">
                <a:solidFill>
                  <a:srgbClr val="000000"/>
                </a:solidFill>
                <a:latin typeface="Calibri" panose="020F0502020204030204" pitchFamily="34" charset="0"/>
              </a:rPr>
              <a:t>t</a:t>
            </a:r>
            <a:r>
              <a:rPr lang="fi-FI" sz="1800" dirty="0">
                <a:solidFill>
                  <a:srgbClr val="000000"/>
                </a:solidFill>
                <a:latin typeface="Calibri" panose="020F0502020204030204" pitchFamily="34" charset="0"/>
              </a:rPr>
              <a:t>oimenpiteet?</a:t>
            </a:r>
          </a:p>
          <a:p>
            <a:pPr marL="285750" indent="-285750" algn="l" fontAlgn="base">
              <a:buFont typeface="Arial" panose="020B0604020202020204" pitchFamily="34" charset="0"/>
              <a:buChar char="•"/>
            </a:pPr>
            <a:endParaRPr lang="fi-FI" sz="1800" dirty="0">
              <a:solidFill>
                <a:srgbClr val="000000"/>
              </a:solidFill>
              <a:latin typeface="Calibri" panose="020F050202020403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2"/>
          <a:stretch>
            <a:fillRect/>
          </a:stretch>
        </p:blipFill>
        <p:spPr>
          <a:xfrm>
            <a:off x="528794" y="35878"/>
            <a:ext cx="5577840" cy="1661512"/>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E2D5C5FC-6E5D-4DF7-B253-A16354282997}"/>
              </a:ext>
            </a:extLst>
          </p:cNvPr>
          <p:cNvSpPr/>
          <p:nvPr/>
        </p:nvSpPr>
        <p:spPr>
          <a:xfrm>
            <a:off x="537039" y="2971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Isosceles Triangle 4">
            <a:extLst>
              <a:ext uri="{FF2B5EF4-FFF2-40B4-BE49-F238E27FC236}">
                <a16:creationId xmlns:a16="http://schemas.microsoft.com/office/drawing/2014/main" id="{EFD0536C-F877-4385-AC99-C4C4ADA791B4}"/>
              </a:ext>
            </a:extLst>
          </p:cNvPr>
          <p:cNvSpPr/>
          <p:nvPr/>
        </p:nvSpPr>
        <p:spPr>
          <a:xfrm>
            <a:off x="5217629" y="3438149"/>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399202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19" y="2621281"/>
            <a:ext cx="11103833" cy="1743330"/>
          </a:xfrm>
        </p:spPr>
        <p:txBody>
          <a:bodyPr vert="horz" lIns="91440" tIns="45720" rIns="91440" bIns="45720" rtlCol="0" anchor="t">
            <a:normAutofit/>
          </a:bodyPr>
          <a:lstStyle/>
          <a:p>
            <a:endParaRPr lang="fi-FI" sz="1800">
              <a:solidFill>
                <a:srgbClr val="000000"/>
              </a:solidFill>
              <a:latin typeface="Verdana" panose="020B0604030504040204" pitchFamily="34" charset="0"/>
              <a:ea typeface="Verdana" panose="020B0604030504040204" pitchFamily="34" charset="0"/>
            </a:endParaRPr>
          </a:p>
          <a:p>
            <a:endParaRPr lang="fi-FI" sz="1800">
              <a:solidFill>
                <a:srgbClr val="000000"/>
              </a:solidFill>
              <a:latin typeface="Verdana" panose="020B0604030504040204" pitchFamily="34" charset="0"/>
              <a:ea typeface="Verdana" panose="020B0604030504040204" pitchFamily="34" charset="0"/>
            </a:endParaRPr>
          </a:p>
          <a:p>
            <a:endParaRPr lang="fi-FI" sz="1800">
              <a:solidFill>
                <a:srgbClr val="000000"/>
              </a:solidFill>
              <a:latin typeface="Verdana" panose="020B0604030504040204" pitchFamily="34" charset="0"/>
              <a:ea typeface="Verdana" panose="020B0604030504040204" pitchFamily="34" charset="0"/>
            </a:endParaRPr>
          </a:p>
        </p:txBody>
      </p:sp>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iruutu 11">
            <a:extLst>
              <a:ext uri="{FF2B5EF4-FFF2-40B4-BE49-F238E27FC236}">
                <a16:creationId xmlns:a16="http://schemas.microsoft.com/office/drawing/2014/main" id="{A813D7A1-0B55-4F76-9E8B-D321125200DF}"/>
              </a:ext>
            </a:extLst>
          </p:cNvPr>
          <p:cNvSpPr txBox="1"/>
          <p:nvPr/>
        </p:nvSpPr>
        <p:spPr>
          <a:xfrm>
            <a:off x="7772400" y="985520"/>
            <a:ext cx="3769360" cy="369332"/>
          </a:xfrm>
          <a:prstGeom prst="rect">
            <a:avLst/>
          </a:prstGeom>
          <a:noFill/>
        </p:spPr>
        <p:txBody>
          <a:bodyPr wrap="square" rtlCol="0">
            <a:spAutoFit/>
          </a:bodyPr>
          <a:lstStyle/>
          <a:p>
            <a:endParaRPr lang="fi-FI"/>
          </a:p>
        </p:txBody>
      </p:sp>
      <p:pic>
        <p:nvPicPr>
          <p:cNvPr id="2" name="Kuva 3">
            <a:extLst>
              <a:ext uri="{FF2B5EF4-FFF2-40B4-BE49-F238E27FC236}">
                <a16:creationId xmlns:a16="http://schemas.microsoft.com/office/drawing/2014/main" id="{E79662EC-16D0-6505-1F05-FF294AF91BAB}"/>
              </a:ext>
            </a:extLst>
          </p:cNvPr>
          <p:cNvPicPr>
            <a:picLocks noChangeAspect="1"/>
          </p:cNvPicPr>
          <p:nvPr/>
        </p:nvPicPr>
        <p:blipFill>
          <a:blip r:embed="rId9"/>
          <a:stretch>
            <a:fillRect/>
          </a:stretch>
        </p:blipFill>
        <p:spPr>
          <a:xfrm>
            <a:off x="2950370" y="1412"/>
            <a:ext cx="5183980" cy="6271770"/>
          </a:xfrm>
          <a:prstGeom prst="rect">
            <a:avLst/>
          </a:prstGeom>
        </p:spPr>
      </p:pic>
    </p:spTree>
    <p:extLst>
      <p:ext uri="{BB962C8B-B14F-4D97-AF65-F5344CB8AC3E}">
        <p14:creationId xmlns:p14="http://schemas.microsoft.com/office/powerpoint/2010/main" val="708348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19" y="2621281"/>
            <a:ext cx="11103833" cy="1743330"/>
          </a:xfrm>
        </p:spPr>
        <p:txBody>
          <a:bodyPr vert="horz" lIns="91440" tIns="45720" rIns="91440" bIns="45720" rtlCol="0" anchor="t">
            <a:normAutofit/>
          </a:bodyPr>
          <a:lstStyle/>
          <a:p>
            <a:endParaRPr lang="fi-FI" sz="1800">
              <a:solidFill>
                <a:srgbClr val="000000"/>
              </a:solidFill>
              <a:latin typeface="Verdana" panose="020B0604030504040204" pitchFamily="34" charset="0"/>
              <a:ea typeface="Verdana" panose="020B0604030504040204" pitchFamily="34" charset="0"/>
            </a:endParaRPr>
          </a:p>
          <a:p>
            <a:endParaRPr lang="fi-FI" sz="1800">
              <a:solidFill>
                <a:srgbClr val="000000"/>
              </a:solidFill>
              <a:latin typeface="Verdana" panose="020B0604030504040204" pitchFamily="34" charset="0"/>
              <a:ea typeface="Verdana" panose="020B0604030504040204" pitchFamily="34" charset="0"/>
            </a:endParaRPr>
          </a:p>
          <a:p>
            <a:endParaRPr lang="fi-FI" sz="1800">
              <a:solidFill>
                <a:srgbClr val="000000"/>
              </a:solidFill>
              <a:latin typeface="Verdana" panose="020B0604030504040204" pitchFamily="34" charset="0"/>
              <a:ea typeface="Verdana" panose="020B0604030504040204" pitchFamily="34" charset="0"/>
            </a:endParaRPr>
          </a:p>
        </p:txBody>
      </p:sp>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iruutu 11">
            <a:extLst>
              <a:ext uri="{FF2B5EF4-FFF2-40B4-BE49-F238E27FC236}">
                <a16:creationId xmlns:a16="http://schemas.microsoft.com/office/drawing/2014/main" id="{A813D7A1-0B55-4F76-9E8B-D321125200DF}"/>
              </a:ext>
            </a:extLst>
          </p:cNvPr>
          <p:cNvSpPr txBox="1"/>
          <p:nvPr/>
        </p:nvSpPr>
        <p:spPr>
          <a:xfrm>
            <a:off x="7772400" y="985520"/>
            <a:ext cx="3769360" cy="369332"/>
          </a:xfrm>
          <a:prstGeom prst="rect">
            <a:avLst/>
          </a:prstGeom>
          <a:noFill/>
        </p:spPr>
        <p:txBody>
          <a:bodyPr wrap="square" rtlCol="0">
            <a:spAutoFit/>
          </a:bodyPr>
          <a:lstStyle/>
          <a:p>
            <a:endParaRPr lang="fi-FI"/>
          </a:p>
        </p:txBody>
      </p:sp>
      <p:pic>
        <p:nvPicPr>
          <p:cNvPr id="5" name="Picture 4">
            <a:extLst>
              <a:ext uri="{FF2B5EF4-FFF2-40B4-BE49-F238E27FC236}">
                <a16:creationId xmlns:a16="http://schemas.microsoft.com/office/drawing/2014/main" id="{393339BA-4239-4E06-8366-4084171712AF}"/>
              </a:ext>
            </a:extLst>
          </p:cNvPr>
          <p:cNvPicPr>
            <a:picLocks noChangeAspect="1"/>
          </p:cNvPicPr>
          <p:nvPr/>
        </p:nvPicPr>
        <p:blipFill>
          <a:blip r:embed="rId9"/>
          <a:stretch>
            <a:fillRect/>
          </a:stretch>
        </p:blipFill>
        <p:spPr>
          <a:xfrm>
            <a:off x="0" y="428"/>
            <a:ext cx="12192000" cy="6149073"/>
          </a:xfrm>
          <a:prstGeom prst="rect">
            <a:avLst/>
          </a:prstGeom>
        </p:spPr>
      </p:pic>
    </p:spTree>
    <p:extLst>
      <p:ext uri="{BB962C8B-B14F-4D97-AF65-F5344CB8AC3E}">
        <p14:creationId xmlns:p14="http://schemas.microsoft.com/office/powerpoint/2010/main" val="52202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20" y="2464358"/>
            <a:ext cx="5730554" cy="2996134"/>
          </a:xfrm>
        </p:spPr>
        <p:txBody>
          <a:bodyPr vert="horz" lIns="91440" tIns="45720" rIns="91440" bIns="45720" rtlCol="0" anchor="t">
            <a:normAutofit fontScale="92500" lnSpcReduction="10000"/>
          </a:bodyPr>
          <a:lstStyle/>
          <a:p>
            <a:pPr>
              <a:spcAft>
                <a:spcPts val="0"/>
              </a:spcAft>
            </a:pPr>
            <a:r>
              <a:rPr lang="fi-FI" sz="1800">
                <a:latin typeface="Calibri" panose="020F0502020204030204" pitchFamily="34" charset="0"/>
                <a:ea typeface="Calibri" panose="020F0502020204030204" pitchFamily="34" charset="0"/>
              </a:rPr>
              <a:t>Maarit Timonen</a:t>
            </a:r>
          </a:p>
          <a:p>
            <a:pPr>
              <a:spcAft>
                <a:spcPts val="0"/>
              </a:spcAft>
            </a:pPr>
            <a:r>
              <a:rPr lang="fi-FI" sz="1800">
                <a:latin typeface="Calibri" panose="020F0502020204030204" pitchFamily="34" charset="0"/>
                <a:ea typeface="Calibri" panose="020F0502020204030204" pitchFamily="34" charset="0"/>
              </a:rPr>
              <a:t>lehtori, hankeasiantuntija</a:t>
            </a:r>
          </a:p>
          <a:p>
            <a:pPr>
              <a:spcAft>
                <a:spcPts val="0"/>
              </a:spcAft>
            </a:pPr>
            <a:r>
              <a:rPr lang="fi-FI" sz="1800">
                <a:latin typeface="Calibri" panose="020F0502020204030204" pitchFamily="34" charset="0"/>
                <a:ea typeface="Calibri" panose="020F0502020204030204" pitchFamily="34" charset="0"/>
              </a:rPr>
              <a:t>MMM, metsänhoitaja, agrologi (AMK)</a:t>
            </a:r>
          </a:p>
          <a:p>
            <a:pPr>
              <a:spcAft>
                <a:spcPts val="0"/>
              </a:spcAft>
            </a:pPr>
            <a:r>
              <a:rPr lang="fi-FI" sz="1800">
                <a:latin typeface="Calibri" panose="020F0502020204030204" pitchFamily="34" charset="0"/>
                <a:ea typeface="Calibri" panose="020F0502020204030204" pitchFamily="34" charset="0"/>
              </a:rPr>
              <a:t>Tulevaisuuden biotalous</a:t>
            </a:r>
          </a:p>
          <a:p>
            <a:pPr>
              <a:spcAft>
                <a:spcPts val="0"/>
              </a:spcAft>
            </a:pPr>
            <a:r>
              <a:rPr lang="fi-FI" sz="1800">
                <a:latin typeface="Calibri" panose="020F0502020204030204" pitchFamily="34" charset="0"/>
                <a:ea typeface="Calibri" panose="020F0502020204030204" pitchFamily="34" charset="0"/>
              </a:rPr>
              <a:t>Lapin AMK, Rovaniemi</a:t>
            </a:r>
          </a:p>
          <a:p>
            <a:pPr>
              <a:spcAft>
                <a:spcPts val="0"/>
              </a:spcAft>
            </a:pPr>
            <a:r>
              <a:rPr lang="fi-FI" sz="1800">
                <a:latin typeface="Calibri" panose="020F0502020204030204" pitchFamily="34" charset="0"/>
                <a:ea typeface="Calibri" panose="020F0502020204030204" pitchFamily="34" charset="0"/>
              </a:rPr>
              <a:t>p. 040-6481832</a:t>
            </a:r>
          </a:p>
          <a:p>
            <a:pPr>
              <a:spcAft>
                <a:spcPts val="0"/>
              </a:spcAft>
            </a:pPr>
            <a:r>
              <a:rPr lang="fi-FI" sz="1800">
                <a:latin typeface="Calibri" panose="020F0502020204030204" pitchFamily="34" charset="0"/>
                <a:ea typeface="Calibri" panose="020F0502020204030204" pitchFamily="34" charset="0"/>
              </a:rPr>
              <a:t>Jokiväylä 11 C</a:t>
            </a:r>
          </a:p>
          <a:p>
            <a:pPr>
              <a:spcAft>
                <a:spcPts val="0"/>
              </a:spcAft>
            </a:pPr>
            <a:r>
              <a:rPr lang="fi-FI" sz="1800">
                <a:latin typeface="Calibri" panose="020F0502020204030204" pitchFamily="34" charset="0"/>
                <a:ea typeface="Calibri" panose="020F0502020204030204" pitchFamily="34" charset="0"/>
              </a:rPr>
              <a:t>96300 Rovaniemi</a:t>
            </a:r>
          </a:p>
          <a:p>
            <a:pPr>
              <a:spcAft>
                <a:spcPts val="0"/>
              </a:spcAft>
            </a:pPr>
            <a:r>
              <a:rPr lang="fi-FI" sz="1800" u="sng">
                <a:solidFill>
                  <a:srgbClr val="0563C1"/>
                </a:solidFill>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https://www.lapinamk.fi/fi</a:t>
            </a:r>
            <a:endParaRPr lang="fi-FI" sz="1800">
              <a:latin typeface="Calibri" panose="020F0502020204030204" pitchFamily="34" charset="0"/>
              <a:ea typeface="Calibri" panose="020F050202020403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3"/>
          <a:stretch>
            <a:fillRect/>
          </a:stretch>
        </p:blipFill>
        <p:spPr>
          <a:xfrm>
            <a:off x="518407" y="48154"/>
            <a:ext cx="5577840" cy="2341704"/>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B37D56E-5CD5-4152-9D29-977F3F60AB1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70482" y="1397508"/>
            <a:ext cx="5467547" cy="4062984"/>
          </a:xfrm>
          <a:prstGeom prst="rect">
            <a:avLst/>
          </a:prstGeom>
        </p:spPr>
      </p:pic>
    </p:spTree>
    <p:extLst>
      <p:ext uri="{BB962C8B-B14F-4D97-AF65-F5344CB8AC3E}">
        <p14:creationId xmlns:p14="http://schemas.microsoft.com/office/powerpoint/2010/main" val="29981223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19" y="2621281"/>
            <a:ext cx="11103833" cy="1743330"/>
          </a:xfrm>
        </p:spPr>
        <p:txBody>
          <a:bodyPr vert="horz" lIns="91440" tIns="45720" rIns="91440" bIns="45720" rtlCol="0" anchor="t">
            <a:normAutofit/>
          </a:bodyPr>
          <a:lstStyle/>
          <a:p>
            <a:endParaRPr lang="fi-FI" sz="1800">
              <a:solidFill>
                <a:srgbClr val="000000"/>
              </a:solidFill>
              <a:latin typeface="Verdana" panose="020B0604030504040204" pitchFamily="34" charset="0"/>
              <a:ea typeface="Verdana" panose="020B0604030504040204" pitchFamily="34" charset="0"/>
            </a:endParaRPr>
          </a:p>
          <a:p>
            <a:endParaRPr lang="fi-FI" sz="1800">
              <a:solidFill>
                <a:srgbClr val="000000"/>
              </a:solidFill>
              <a:latin typeface="Verdana" panose="020B0604030504040204" pitchFamily="34" charset="0"/>
              <a:ea typeface="Verdana" panose="020B0604030504040204" pitchFamily="34" charset="0"/>
            </a:endParaRPr>
          </a:p>
          <a:p>
            <a:endParaRPr lang="fi-FI" sz="1800">
              <a:solidFill>
                <a:srgbClr val="000000"/>
              </a:solidFill>
              <a:latin typeface="Verdana" panose="020B0604030504040204" pitchFamily="34" charset="0"/>
              <a:ea typeface="Verdana" panose="020B0604030504040204" pitchFamily="34" charset="0"/>
            </a:endParaRPr>
          </a:p>
        </p:txBody>
      </p:sp>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iruutu 11">
            <a:extLst>
              <a:ext uri="{FF2B5EF4-FFF2-40B4-BE49-F238E27FC236}">
                <a16:creationId xmlns:a16="http://schemas.microsoft.com/office/drawing/2014/main" id="{A813D7A1-0B55-4F76-9E8B-D321125200DF}"/>
              </a:ext>
            </a:extLst>
          </p:cNvPr>
          <p:cNvSpPr txBox="1"/>
          <p:nvPr/>
        </p:nvSpPr>
        <p:spPr>
          <a:xfrm>
            <a:off x="7772400" y="985520"/>
            <a:ext cx="3769360" cy="369332"/>
          </a:xfrm>
          <a:prstGeom prst="rect">
            <a:avLst/>
          </a:prstGeom>
          <a:noFill/>
        </p:spPr>
        <p:txBody>
          <a:bodyPr wrap="square" rtlCol="0">
            <a:spAutoFit/>
          </a:bodyPr>
          <a:lstStyle/>
          <a:p>
            <a:endParaRPr lang="fi-FI"/>
          </a:p>
        </p:txBody>
      </p:sp>
      <p:pic>
        <p:nvPicPr>
          <p:cNvPr id="4" name="Picture 3">
            <a:extLst>
              <a:ext uri="{FF2B5EF4-FFF2-40B4-BE49-F238E27FC236}">
                <a16:creationId xmlns:a16="http://schemas.microsoft.com/office/drawing/2014/main" id="{1A1CD38D-5521-433B-8124-E9B603E91B99}"/>
              </a:ext>
            </a:extLst>
          </p:cNvPr>
          <p:cNvPicPr>
            <a:picLocks noChangeAspect="1"/>
          </p:cNvPicPr>
          <p:nvPr/>
        </p:nvPicPr>
        <p:blipFill>
          <a:blip r:embed="rId9"/>
          <a:stretch>
            <a:fillRect/>
          </a:stretch>
        </p:blipFill>
        <p:spPr>
          <a:xfrm>
            <a:off x="1150070" y="0"/>
            <a:ext cx="9645572" cy="6149501"/>
          </a:xfrm>
          <a:prstGeom prst="rect">
            <a:avLst/>
          </a:prstGeom>
        </p:spPr>
      </p:pic>
    </p:spTree>
    <p:extLst>
      <p:ext uri="{BB962C8B-B14F-4D97-AF65-F5344CB8AC3E}">
        <p14:creationId xmlns:p14="http://schemas.microsoft.com/office/powerpoint/2010/main" val="3584567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19" y="2621281"/>
            <a:ext cx="11103833" cy="1743330"/>
          </a:xfrm>
        </p:spPr>
        <p:txBody>
          <a:bodyPr vert="horz" lIns="91440" tIns="45720" rIns="91440" bIns="45720" rtlCol="0" anchor="t">
            <a:normAutofit/>
          </a:bodyPr>
          <a:lstStyle/>
          <a:p>
            <a:endParaRPr lang="fi-FI" sz="1800">
              <a:solidFill>
                <a:srgbClr val="000000"/>
              </a:solidFill>
              <a:latin typeface="Verdana" panose="020B0604030504040204" pitchFamily="34" charset="0"/>
              <a:ea typeface="Verdana" panose="020B0604030504040204" pitchFamily="34" charset="0"/>
            </a:endParaRPr>
          </a:p>
          <a:p>
            <a:endParaRPr lang="fi-FI" sz="1800">
              <a:solidFill>
                <a:srgbClr val="000000"/>
              </a:solidFill>
              <a:latin typeface="Verdana" panose="020B0604030504040204" pitchFamily="34" charset="0"/>
              <a:ea typeface="Verdana" panose="020B0604030504040204" pitchFamily="34" charset="0"/>
            </a:endParaRPr>
          </a:p>
          <a:p>
            <a:endParaRPr lang="fi-FI" sz="1800">
              <a:solidFill>
                <a:srgbClr val="000000"/>
              </a:solidFill>
              <a:latin typeface="Verdana" panose="020B0604030504040204" pitchFamily="34" charset="0"/>
              <a:ea typeface="Verdana" panose="020B0604030504040204" pitchFamily="34" charset="0"/>
            </a:endParaRPr>
          </a:p>
        </p:txBody>
      </p:sp>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iruutu 11">
            <a:extLst>
              <a:ext uri="{FF2B5EF4-FFF2-40B4-BE49-F238E27FC236}">
                <a16:creationId xmlns:a16="http://schemas.microsoft.com/office/drawing/2014/main" id="{A813D7A1-0B55-4F76-9E8B-D321125200DF}"/>
              </a:ext>
            </a:extLst>
          </p:cNvPr>
          <p:cNvSpPr txBox="1"/>
          <p:nvPr/>
        </p:nvSpPr>
        <p:spPr>
          <a:xfrm>
            <a:off x="7772400" y="985520"/>
            <a:ext cx="3769360" cy="369332"/>
          </a:xfrm>
          <a:prstGeom prst="rect">
            <a:avLst/>
          </a:prstGeom>
          <a:noFill/>
        </p:spPr>
        <p:txBody>
          <a:bodyPr wrap="square" rtlCol="0">
            <a:spAutoFit/>
          </a:bodyPr>
          <a:lstStyle/>
          <a:p>
            <a:endParaRPr lang="fi-FI"/>
          </a:p>
        </p:txBody>
      </p:sp>
      <p:pic>
        <p:nvPicPr>
          <p:cNvPr id="2" name="Picture 1">
            <a:extLst>
              <a:ext uri="{FF2B5EF4-FFF2-40B4-BE49-F238E27FC236}">
                <a16:creationId xmlns:a16="http://schemas.microsoft.com/office/drawing/2014/main" id="{0C5DB945-0D79-4786-9315-4518EC603F1D}"/>
              </a:ext>
            </a:extLst>
          </p:cNvPr>
          <p:cNvPicPr>
            <a:picLocks noChangeAspect="1"/>
          </p:cNvPicPr>
          <p:nvPr/>
        </p:nvPicPr>
        <p:blipFill>
          <a:blip r:embed="rId9"/>
          <a:stretch>
            <a:fillRect/>
          </a:stretch>
        </p:blipFill>
        <p:spPr>
          <a:xfrm>
            <a:off x="2063170" y="544611"/>
            <a:ext cx="8884107" cy="5150115"/>
          </a:xfrm>
          <a:prstGeom prst="rect">
            <a:avLst/>
          </a:prstGeom>
        </p:spPr>
      </p:pic>
    </p:spTree>
    <p:extLst>
      <p:ext uri="{BB962C8B-B14F-4D97-AF65-F5344CB8AC3E}">
        <p14:creationId xmlns:p14="http://schemas.microsoft.com/office/powerpoint/2010/main" val="2426144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19" y="2621281"/>
            <a:ext cx="11103833" cy="1743330"/>
          </a:xfrm>
        </p:spPr>
        <p:txBody>
          <a:bodyPr vert="horz" lIns="91440" tIns="45720" rIns="91440" bIns="45720" rtlCol="0" anchor="t">
            <a:normAutofit/>
          </a:bodyPr>
          <a:lstStyle/>
          <a:p>
            <a:endParaRPr lang="fi-FI" sz="1800">
              <a:solidFill>
                <a:srgbClr val="000000"/>
              </a:solidFill>
              <a:latin typeface="Verdana" panose="020B0604030504040204" pitchFamily="34" charset="0"/>
              <a:ea typeface="Verdana" panose="020B0604030504040204" pitchFamily="34" charset="0"/>
            </a:endParaRPr>
          </a:p>
          <a:p>
            <a:endParaRPr lang="fi-FI" sz="1800">
              <a:solidFill>
                <a:srgbClr val="000000"/>
              </a:solidFill>
              <a:latin typeface="Verdana" panose="020B0604030504040204" pitchFamily="34" charset="0"/>
              <a:ea typeface="Verdana" panose="020B0604030504040204" pitchFamily="34" charset="0"/>
            </a:endParaRPr>
          </a:p>
          <a:p>
            <a:endParaRPr lang="fi-FI" sz="1800">
              <a:solidFill>
                <a:srgbClr val="000000"/>
              </a:solidFill>
              <a:latin typeface="Verdana" panose="020B0604030504040204" pitchFamily="34" charset="0"/>
              <a:ea typeface="Verdana" panose="020B0604030504040204" pitchFamily="34" charset="0"/>
            </a:endParaRPr>
          </a:p>
        </p:txBody>
      </p:sp>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iruutu 11">
            <a:extLst>
              <a:ext uri="{FF2B5EF4-FFF2-40B4-BE49-F238E27FC236}">
                <a16:creationId xmlns:a16="http://schemas.microsoft.com/office/drawing/2014/main" id="{A813D7A1-0B55-4F76-9E8B-D321125200DF}"/>
              </a:ext>
            </a:extLst>
          </p:cNvPr>
          <p:cNvSpPr txBox="1"/>
          <p:nvPr/>
        </p:nvSpPr>
        <p:spPr>
          <a:xfrm>
            <a:off x="7772400" y="985520"/>
            <a:ext cx="3769360" cy="369332"/>
          </a:xfrm>
          <a:prstGeom prst="rect">
            <a:avLst/>
          </a:prstGeom>
          <a:noFill/>
        </p:spPr>
        <p:txBody>
          <a:bodyPr wrap="square" rtlCol="0">
            <a:spAutoFit/>
          </a:bodyPr>
          <a:lstStyle/>
          <a:p>
            <a:endParaRPr lang="fi-FI"/>
          </a:p>
        </p:txBody>
      </p:sp>
      <p:pic>
        <p:nvPicPr>
          <p:cNvPr id="5" name="Picture 4">
            <a:extLst>
              <a:ext uri="{FF2B5EF4-FFF2-40B4-BE49-F238E27FC236}">
                <a16:creationId xmlns:a16="http://schemas.microsoft.com/office/drawing/2014/main" id="{9A5C7E27-8DD2-4476-B455-21260E96C9BA}"/>
              </a:ext>
            </a:extLst>
          </p:cNvPr>
          <p:cNvPicPr>
            <a:picLocks noChangeAspect="1"/>
          </p:cNvPicPr>
          <p:nvPr/>
        </p:nvPicPr>
        <p:blipFill>
          <a:blip r:embed="rId9"/>
          <a:stretch>
            <a:fillRect/>
          </a:stretch>
        </p:blipFill>
        <p:spPr>
          <a:xfrm>
            <a:off x="-98265" y="0"/>
            <a:ext cx="12290263" cy="6113624"/>
          </a:xfrm>
          <a:prstGeom prst="rect">
            <a:avLst/>
          </a:prstGeom>
        </p:spPr>
      </p:pic>
    </p:spTree>
    <p:extLst>
      <p:ext uri="{BB962C8B-B14F-4D97-AF65-F5344CB8AC3E}">
        <p14:creationId xmlns:p14="http://schemas.microsoft.com/office/powerpoint/2010/main" val="3484009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iruutu 11">
            <a:extLst>
              <a:ext uri="{FF2B5EF4-FFF2-40B4-BE49-F238E27FC236}">
                <a16:creationId xmlns:a16="http://schemas.microsoft.com/office/drawing/2014/main" id="{A813D7A1-0B55-4F76-9E8B-D321125200DF}"/>
              </a:ext>
            </a:extLst>
          </p:cNvPr>
          <p:cNvSpPr txBox="1"/>
          <p:nvPr/>
        </p:nvSpPr>
        <p:spPr>
          <a:xfrm>
            <a:off x="7772400" y="985520"/>
            <a:ext cx="3769360" cy="369332"/>
          </a:xfrm>
          <a:prstGeom prst="rect">
            <a:avLst/>
          </a:prstGeom>
          <a:noFill/>
        </p:spPr>
        <p:txBody>
          <a:bodyPr wrap="square" rtlCol="0">
            <a:spAutoFit/>
          </a:bodyPr>
          <a:lstStyle/>
          <a:p>
            <a:endParaRPr lang="fi-FI"/>
          </a:p>
        </p:txBody>
      </p:sp>
      <p:pic>
        <p:nvPicPr>
          <p:cNvPr id="2" name="Picture 1">
            <a:extLst>
              <a:ext uri="{FF2B5EF4-FFF2-40B4-BE49-F238E27FC236}">
                <a16:creationId xmlns:a16="http://schemas.microsoft.com/office/drawing/2014/main" id="{758F76DA-7E87-4137-840E-6CC62888E855}"/>
              </a:ext>
            </a:extLst>
          </p:cNvPr>
          <p:cNvPicPr>
            <a:picLocks noChangeAspect="1"/>
          </p:cNvPicPr>
          <p:nvPr/>
        </p:nvPicPr>
        <p:blipFill>
          <a:blip r:embed="rId9"/>
          <a:stretch>
            <a:fillRect/>
          </a:stretch>
        </p:blipFill>
        <p:spPr>
          <a:xfrm>
            <a:off x="3683594" y="0"/>
            <a:ext cx="4824812" cy="6149501"/>
          </a:xfrm>
          <a:prstGeom prst="rect">
            <a:avLst/>
          </a:prstGeom>
        </p:spPr>
      </p:pic>
    </p:spTree>
    <p:extLst>
      <p:ext uri="{BB962C8B-B14F-4D97-AF65-F5344CB8AC3E}">
        <p14:creationId xmlns:p14="http://schemas.microsoft.com/office/powerpoint/2010/main" val="1505519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iruutu 11">
            <a:extLst>
              <a:ext uri="{FF2B5EF4-FFF2-40B4-BE49-F238E27FC236}">
                <a16:creationId xmlns:a16="http://schemas.microsoft.com/office/drawing/2014/main" id="{A813D7A1-0B55-4F76-9E8B-D321125200DF}"/>
              </a:ext>
            </a:extLst>
          </p:cNvPr>
          <p:cNvSpPr txBox="1"/>
          <p:nvPr/>
        </p:nvSpPr>
        <p:spPr>
          <a:xfrm>
            <a:off x="7772400" y="985520"/>
            <a:ext cx="3769360" cy="369332"/>
          </a:xfrm>
          <a:prstGeom prst="rect">
            <a:avLst/>
          </a:prstGeom>
          <a:noFill/>
        </p:spPr>
        <p:txBody>
          <a:bodyPr wrap="square" rtlCol="0">
            <a:spAutoFit/>
          </a:bodyPr>
          <a:lstStyle/>
          <a:p>
            <a:endParaRPr lang="fi-FI"/>
          </a:p>
        </p:txBody>
      </p:sp>
      <p:pic>
        <p:nvPicPr>
          <p:cNvPr id="3" name="Picture 2">
            <a:extLst>
              <a:ext uri="{FF2B5EF4-FFF2-40B4-BE49-F238E27FC236}">
                <a16:creationId xmlns:a16="http://schemas.microsoft.com/office/drawing/2014/main" id="{52401782-82C1-4817-94AA-763302A73085}"/>
              </a:ext>
            </a:extLst>
          </p:cNvPr>
          <p:cNvPicPr>
            <a:picLocks noChangeAspect="1"/>
          </p:cNvPicPr>
          <p:nvPr/>
        </p:nvPicPr>
        <p:blipFill>
          <a:blip r:embed="rId9"/>
          <a:stretch>
            <a:fillRect/>
          </a:stretch>
        </p:blipFill>
        <p:spPr>
          <a:xfrm>
            <a:off x="2605922" y="10025"/>
            <a:ext cx="7160860" cy="6269490"/>
          </a:xfrm>
          <a:prstGeom prst="rect">
            <a:avLst/>
          </a:prstGeom>
        </p:spPr>
      </p:pic>
    </p:spTree>
    <p:extLst>
      <p:ext uri="{BB962C8B-B14F-4D97-AF65-F5344CB8AC3E}">
        <p14:creationId xmlns:p14="http://schemas.microsoft.com/office/powerpoint/2010/main" val="2687017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A8E7B7-0CEA-4B1C-9762-909743AE64E3}"/>
              </a:ext>
            </a:extLst>
          </p:cNvPr>
          <p:cNvPicPr>
            <a:picLocks noChangeAspect="1"/>
          </p:cNvPicPr>
          <p:nvPr/>
        </p:nvPicPr>
        <p:blipFill>
          <a:blip r:embed="rId2"/>
          <a:stretch>
            <a:fillRect/>
          </a:stretch>
        </p:blipFill>
        <p:spPr>
          <a:xfrm>
            <a:off x="861473" y="742384"/>
            <a:ext cx="9178074" cy="4766872"/>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iruutu 11">
            <a:extLst>
              <a:ext uri="{FF2B5EF4-FFF2-40B4-BE49-F238E27FC236}">
                <a16:creationId xmlns:a16="http://schemas.microsoft.com/office/drawing/2014/main" id="{A813D7A1-0B55-4F76-9E8B-D321125200DF}"/>
              </a:ext>
            </a:extLst>
          </p:cNvPr>
          <p:cNvSpPr txBox="1"/>
          <p:nvPr/>
        </p:nvSpPr>
        <p:spPr>
          <a:xfrm>
            <a:off x="7772400" y="985520"/>
            <a:ext cx="3769360" cy="646331"/>
          </a:xfrm>
          <a:prstGeom prst="rect">
            <a:avLst/>
          </a:prstGeom>
          <a:noFill/>
        </p:spPr>
        <p:txBody>
          <a:bodyPr wrap="square" rtlCol="0">
            <a:spAutoFit/>
          </a:bodyPr>
          <a:lstStyle/>
          <a:p>
            <a:endParaRPr lang="fi-FI"/>
          </a:p>
          <a:p>
            <a:endParaRPr lang="fi-FI"/>
          </a:p>
        </p:txBody>
      </p:sp>
      <p:sp>
        <p:nvSpPr>
          <p:cNvPr id="4" name="Rectangle 3">
            <a:extLst>
              <a:ext uri="{FF2B5EF4-FFF2-40B4-BE49-F238E27FC236}">
                <a16:creationId xmlns:a16="http://schemas.microsoft.com/office/drawing/2014/main" id="{0764734A-CD27-47E7-845B-F2AA828F74BE}"/>
              </a:ext>
            </a:extLst>
          </p:cNvPr>
          <p:cNvSpPr/>
          <p:nvPr/>
        </p:nvSpPr>
        <p:spPr>
          <a:xfrm>
            <a:off x="861473" y="5752392"/>
            <a:ext cx="7937369" cy="646331"/>
          </a:xfrm>
          <a:prstGeom prst="rect">
            <a:avLst/>
          </a:prstGeom>
        </p:spPr>
        <p:txBody>
          <a:bodyPr wrap="square">
            <a:spAutoFit/>
          </a:bodyPr>
          <a:lstStyle/>
          <a:p>
            <a:r>
              <a:rPr lang="fi-FI">
                <a:hlinkClick r:id="rId10"/>
              </a:rPr>
              <a:t>https://www.metsagroup.com/fi/metsafibre/metsafibre/sahatavaran-tuotanto/</a:t>
            </a:r>
            <a:endParaRPr lang="fi-FI"/>
          </a:p>
          <a:p>
            <a:endParaRPr lang="fi-FI"/>
          </a:p>
        </p:txBody>
      </p:sp>
    </p:spTree>
    <p:extLst>
      <p:ext uri="{BB962C8B-B14F-4D97-AF65-F5344CB8AC3E}">
        <p14:creationId xmlns:p14="http://schemas.microsoft.com/office/powerpoint/2010/main" val="823207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19" y="2621280"/>
            <a:ext cx="11103833" cy="2799131"/>
          </a:xfrm>
        </p:spPr>
        <p:txBody>
          <a:bodyPr vert="horz" lIns="91440" tIns="45720" rIns="91440" bIns="45720" rtlCol="0" anchor="t">
            <a:normAutofit lnSpcReduction="10000"/>
          </a:bodyPr>
          <a:lstStyle/>
          <a:p>
            <a:r>
              <a:rPr lang="fi-FI" sz="1800" dirty="0">
                <a:solidFill>
                  <a:srgbClr val="000000"/>
                </a:solidFill>
                <a:latin typeface="Verdana" panose="020B0604030504040204" pitchFamily="34" charset="0"/>
                <a:ea typeface="Verdana" panose="020B0604030504040204" pitchFamily="34" charset="0"/>
              </a:rPr>
              <a:t>TEHTÄVÄ 1:</a:t>
            </a:r>
          </a:p>
          <a:p>
            <a:r>
              <a:rPr lang="fi-FI" sz="1800" dirty="0">
                <a:solidFill>
                  <a:srgbClr val="000000"/>
                </a:solidFill>
                <a:latin typeface="Verdana"/>
                <a:ea typeface="Verdana"/>
              </a:rPr>
              <a:t>Piirrä tai dokumentoi sinua kiinnostava tai tuttu tuotantoprosessi valitsemallasi menetelmällä, tavalla ja tasolla. Kuvaus voi olla käsin piirretty, tehty piirto- tai taulukko-ohjelmalla tai vaikka kuvaamasi videoklippi selostuksineen, kunhan siitä käy selväksi esittelemäsi tuotantoprosessi ja sen vaiheet. Käytä apunasi agrologiopiskelijoiden tekemiä tuotantokuvauksia.</a:t>
            </a:r>
          </a:p>
          <a:p>
            <a:r>
              <a:rPr lang="fi-FI" sz="1800" dirty="0">
                <a:solidFill>
                  <a:srgbClr val="000000"/>
                </a:solidFill>
                <a:latin typeface="Verdana"/>
                <a:ea typeface="Verdana"/>
              </a:rPr>
              <a:t>TEHTÄVÄ 2:</a:t>
            </a:r>
          </a:p>
          <a:p>
            <a:r>
              <a:rPr lang="fi-FI" sz="1800" dirty="0">
                <a:solidFill>
                  <a:srgbClr val="000000"/>
                </a:solidFill>
                <a:latin typeface="Verdana"/>
                <a:ea typeface="Verdana"/>
              </a:rPr>
              <a:t>Jatka piirtämistä sinua kiinnostavaan tai tuttuun tuotantoprosessiin, jonka piirsit kurssilla 1 valitsemallasi menetelmällä. Huomioi kurssilla 2 opettajan esille nostamat näkökohdat prosessissasi eli mittarit, analysointivaiheet ja mieti valmiiksi mahdolliset toimenpiteet ja niiden toteutus eli johtaminen.</a:t>
            </a:r>
          </a:p>
          <a:p>
            <a:endParaRPr lang="fi-FI" sz="1800" dirty="0">
              <a:solidFill>
                <a:srgbClr val="000000"/>
              </a:solidFill>
              <a:latin typeface="Verdana"/>
              <a:ea typeface="Verdana"/>
            </a:endParaRPr>
          </a:p>
          <a:p>
            <a:endParaRPr lang="fi-FI" sz="1800" dirty="0">
              <a:solidFill>
                <a:srgbClr val="000000"/>
              </a:solidFill>
              <a:latin typeface="Verdana"/>
              <a:ea typeface="Verdana"/>
            </a:endParaRPr>
          </a:p>
          <a:p>
            <a:endParaRPr lang="fi-FI" sz="1800" dirty="0">
              <a:solidFill>
                <a:srgbClr val="000000"/>
              </a:solidFill>
              <a:latin typeface="Verdana" panose="020B0604030504040204" pitchFamily="34" charset="0"/>
              <a:ea typeface="Verdana" panose="020B0604030504040204" pitchFamily="34" charset="0"/>
            </a:endParaRPr>
          </a:p>
          <a:p>
            <a:endParaRPr lang="fi-FI" sz="1800" dirty="0">
              <a:solidFill>
                <a:srgbClr val="000000"/>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2"/>
          <a:stretch>
            <a:fillRect/>
          </a:stretch>
        </p:blipFill>
        <p:spPr>
          <a:xfrm>
            <a:off x="518407" y="48154"/>
            <a:ext cx="5577840" cy="2341704"/>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iruutu 11">
            <a:extLst>
              <a:ext uri="{FF2B5EF4-FFF2-40B4-BE49-F238E27FC236}">
                <a16:creationId xmlns:a16="http://schemas.microsoft.com/office/drawing/2014/main" id="{A813D7A1-0B55-4F76-9E8B-D321125200DF}"/>
              </a:ext>
            </a:extLst>
          </p:cNvPr>
          <p:cNvSpPr txBox="1"/>
          <p:nvPr/>
        </p:nvSpPr>
        <p:spPr>
          <a:xfrm>
            <a:off x="7772400" y="985520"/>
            <a:ext cx="3769360" cy="369332"/>
          </a:xfrm>
          <a:prstGeom prst="rect">
            <a:avLst/>
          </a:prstGeom>
          <a:noFill/>
        </p:spPr>
        <p:txBody>
          <a:bodyPr wrap="square" rtlCol="0">
            <a:spAutoFit/>
          </a:bodyPr>
          <a:lstStyle/>
          <a:p>
            <a:endParaRPr lang="fi-FI"/>
          </a:p>
        </p:txBody>
      </p:sp>
    </p:spTree>
    <p:extLst>
      <p:ext uri="{BB962C8B-B14F-4D97-AF65-F5344CB8AC3E}">
        <p14:creationId xmlns:p14="http://schemas.microsoft.com/office/powerpoint/2010/main" val="3448490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19" y="2818615"/>
            <a:ext cx="11103833" cy="1649528"/>
          </a:xfrm>
        </p:spPr>
        <p:txBody>
          <a:bodyPr vert="horz" lIns="91440" tIns="45720" rIns="91440" bIns="45720" rtlCol="0" anchor="t">
            <a:normAutofit/>
          </a:bodyPr>
          <a:lstStyle/>
          <a:p>
            <a:r>
              <a:rPr lang="fi-FI" sz="1800" dirty="0">
                <a:solidFill>
                  <a:srgbClr val="000000"/>
                </a:solidFill>
                <a:latin typeface="Verdana" panose="020B0604030504040204" pitchFamily="34" charset="0"/>
                <a:ea typeface="Verdana" panose="020B0604030504040204" pitchFamily="34" charset="0"/>
              </a:rPr>
              <a:t>TEHTÄVÄNPALAUTUS 2:</a:t>
            </a:r>
          </a:p>
          <a:p>
            <a:r>
              <a:rPr lang="fi-FI" sz="1800" dirty="0">
                <a:solidFill>
                  <a:srgbClr val="000000"/>
                </a:solidFill>
                <a:latin typeface="Verdana" panose="020B0604030504040204" pitchFamily="34" charset="0"/>
                <a:ea typeface="Verdana" panose="020B0604030504040204" pitchFamily="34" charset="0"/>
              </a:rPr>
              <a:t>Mikäli osallistut seuraaviin tuotannonjohtamisen luentoihin 3, teet tuotannostasi prosessikuvauksen ja haluat, että sitä käydään läpi yhdessä kurssin aikana, niin lähetä kuvauksesi sähköpostilla liitetiedostona ennakkoon </a:t>
            </a:r>
            <a:r>
              <a:rPr lang="fi-FI" sz="1800" dirty="0">
                <a:solidFill>
                  <a:srgbClr val="000000"/>
                </a:solidFill>
                <a:latin typeface="Verdana" panose="020B0604030504040204" pitchFamily="34" charset="0"/>
                <a:ea typeface="Verdana" panose="020B0604030504040204" pitchFamily="34" charset="0"/>
                <a:hlinkClick r:id="rId2"/>
              </a:rPr>
              <a:t>aija.hentila@lapinamk.fi</a:t>
            </a:r>
            <a:r>
              <a:rPr lang="fi-FI" sz="1800" dirty="0">
                <a:solidFill>
                  <a:srgbClr val="000000"/>
                </a:solidFill>
                <a:latin typeface="Verdana" panose="020B0604030504040204" pitchFamily="34" charset="0"/>
                <a:ea typeface="Verdana" panose="020B0604030504040204" pitchFamily="34" charset="0"/>
              </a:rPr>
              <a:t>. </a:t>
            </a:r>
          </a:p>
          <a:p>
            <a:endParaRPr lang="fi-FI" sz="1800" dirty="0">
              <a:solidFill>
                <a:srgbClr val="000000"/>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3"/>
          <a:stretch>
            <a:fillRect/>
          </a:stretch>
        </p:blipFill>
        <p:spPr>
          <a:xfrm>
            <a:off x="518407" y="48154"/>
            <a:ext cx="5577840" cy="2341704"/>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iruutu 11">
            <a:extLst>
              <a:ext uri="{FF2B5EF4-FFF2-40B4-BE49-F238E27FC236}">
                <a16:creationId xmlns:a16="http://schemas.microsoft.com/office/drawing/2014/main" id="{A813D7A1-0B55-4F76-9E8B-D321125200DF}"/>
              </a:ext>
            </a:extLst>
          </p:cNvPr>
          <p:cNvSpPr txBox="1"/>
          <p:nvPr/>
        </p:nvSpPr>
        <p:spPr>
          <a:xfrm>
            <a:off x="7772400" y="985520"/>
            <a:ext cx="3769360" cy="369332"/>
          </a:xfrm>
          <a:prstGeom prst="rect">
            <a:avLst/>
          </a:prstGeom>
          <a:noFill/>
        </p:spPr>
        <p:txBody>
          <a:bodyPr wrap="square" rtlCol="0">
            <a:spAutoFit/>
          </a:bodyPr>
          <a:lstStyle/>
          <a:p>
            <a:endParaRPr lang="fi-FI"/>
          </a:p>
        </p:txBody>
      </p:sp>
    </p:spTree>
    <p:extLst>
      <p:ext uri="{BB962C8B-B14F-4D97-AF65-F5344CB8AC3E}">
        <p14:creationId xmlns:p14="http://schemas.microsoft.com/office/powerpoint/2010/main" val="1330189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19" y="2621280"/>
            <a:ext cx="11103833" cy="2844800"/>
          </a:xfrm>
        </p:spPr>
        <p:txBody>
          <a:bodyPr vert="horz" lIns="91440" tIns="45720" rIns="91440" bIns="45720" rtlCol="0" anchor="t">
            <a:normAutofit/>
          </a:bodyPr>
          <a:lstStyle/>
          <a:p>
            <a:r>
              <a:rPr lang="fi-FI" sz="1800" dirty="0">
                <a:solidFill>
                  <a:srgbClr val="000000"/>
                </a:solidFill>
                <a:latin typeface="Verdana" panose="020B0604030504040204" pitchFamily="34" charset="0"/>
                <a:ea typeface="Verdana" panose="020B0604030504040204" pitchFamily="34" charset="0"/>
              </a:rPr>
              <a:t>LYHYT PALAUTEKYSELY 2:</a:t>
            </a:r>
          </a:p>
          <a:p>
            <a:r>
              <a:rPr lang="fi-FI" sz="1800" u="sng" dirty="0">
                <a:solidFill>
                  <a:srgbClr val="0563C1"/>
                </a:solidFill>
                <a:latin typeface="Calibri" panose="020F0502020204030204" pitchFamily="34" charset="0"/>
                <a:hlinkClick r:id="rId2">
                  <a:extLst>
                    <a:ext uri="{A12FA001-AC4F-418D-AE19-62706E023703}">
                      <ahyp:hlinkClr xmlns:ahyp="http://schemas.microsoft.com/office/drawing/2018/hyperlinkcolor" val="tx"/>
                    </a:ext>
                  </a:extLst>
                </a:hlinkClick>
              </a:rPr>
              <a:t>https://link.webropolsurveys.com/S/4EC2EB5EDE17ADBB</a:t>
            </a:r>
            <a:r>
              <a:rPr lang="fi-FI" sz="1800" dirty="0">
                <a:solidFill>
                  <a:srgbClr val="000000"/>
                </a:solidFill>
                <a:latin typeface="Calibri" panose="020F0502020204030204" pitchFamily="34" charset="0"/>
              </a:rPr>
              <a:t> </a:t>
            </a:r>
          </a:p>
          <a:p>
            <a:endParaRPr lang="fi-FI" sz="1800" dirty="0">
              <a:solidFill>
                <a:srgbClr val="000000"/>
              </a:solidFill>
              <a:latin typeface="Verdana" panose="020B0604030504040204" pitchFamily="34" charset="0"/>
              <a:ea typeface="Verdana" panose="020B0604030504040204" pitchFamily="34" charset="0"/>
            </a:endParaRPr>
          </a:p>
          <a:p>
            <a:r>
              <a:rPr lang="fi-FI" sz="1800" dirty="0">
                <a:solidFill>
                  <a:srgbClr val="000000"/>
                </a:solidFill>
                <a:latin typeface="Verdana" panose="020B0604030504040204" pitchFamily="34" charset="0"/>
                <a:ea typeface="Verdana" panose="020B0604030504040204" pitchFamily="34" charset="0"/>
              </a:rPr>
              <a:t>KIITOS MIELENKIINNOSTA!</a:t>
            </a:r>
          </a:p>
          <a:p>
            <a:r>
              <a:rPr lang="fi-FI" sz="1800" dirty="0">
                <a:solidFill>
                  <a:srgbClr val="000000"/>
                </a:solidFill>
                <a:latin typeface="Verdana" panose="020B0604030504040204" pitchFamily="34" charset="0"/>
                <a:ea typeface="Verdana" panose="020B0604030504040204" pitchFamily="34" charset="0"/>
              </a:rPr>
              <a:t>TERVETULOA KURSSIN MUILLE JAKSOILLE TAI HANKKEEN MUIHIN KOULUTUKSIIN.</a:t>
            </a:r>
          </a:p>
          <a:p>
            <a:endParaRPr lang="fi-FI" sz="1800" dirty="0">
              <a:solidFill>
                <a:srgbClr val="000000"/>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3"/>
          <a:stretch>
            <a:fillRect/>
          </a:stretch>
        </p:blipFill>
        <p:spPr>
          <a:xfrm>
            <a:off x="518407" y="48154"/>
            <a:ext cx="5577840" cy="2341704"/>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iruutu 11">
            <a:extLst>
              <a:ext uri="{FF2B5EF4-FFF2-40B4-BE49-F238E27FC236}">
                <a16:creationId xmlns:a16="http://schemas.microsoft.com/office/drawing/2014/main" id="{A813D7A1-0B55-4F76-9E8B-D321125200DF}"/>
              </a:ext>
            </a:extLst>
          </p:cNvPr>
          <p:cNvSpPr txBox="1"/>
          <p:nvPr/>
        </p:nvSpPr>
        <p:spPr>
          <a:xfrm>
            <a:off x="7772400" y="985520"/>
            <a:ext cx="3769360" cy="369332"/>
          </a:xfrm>
          <a:prstGeom prst="rect">
            <a:avLst/>
          </a:prstGeom>
          <a:noFill/>
        </p:spPr>
        <p:txBody>
          <a:bodyPr wrap="square" rtlCol="0">
            <a:spAutoFit/>
          </a:bodyPr>
          <a:lstStyle/>
          <a:p>
            <a:endParaRPr lang="fi-FI"/>
          </a:p>
        </p:txBody>
      </p:sp>
    </p:spTree>
    <p:extLst>
      <p:ext uri="{BB962C8B-B14F-4D97-AF65-F5344CB8AC3E}">
        <p14:creationId xmlns:p14="http://schemas.microsoft.com/office/powerpoint/2010/main" val="2126499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19" y="2630078"/>
            <a:ext cx="7031453" cy="2554664"/>
          </a:xfrm>
        </p:spPr>
        <p:txBody>
          <a:bodyPr vert="horz" lIns="91440" tIns="45720" rIns="91440" bIns="45720" rtlCol="0" anchor="t">
            <a:normAutofit lnSpcReduction="10000"/>
          </a:bodyPr>
          <a:lstStyle/>
          <a:p>
            <a:r>
              <a:rPr lang="fi-FI" sz="1800" b="0" u="none" strike="noStrike">
                <a:solidFill>
                  <a:srgbClr val="000000"/>
                </a:solidFill>
                <a:effectLst/>
                <a:latin typeface="Verdana" panose="020B0604030504040204" pitchFamily="34" charset="0"/>
              </a:rPr>
              <a:t>Tuotannonjohtaminen yrityksessä </a:t>
            </a:r>
          </a:p>
          <a:p>
            <a:r>
              <a:rPr lang="fi-FI" sz="1800">
                <a:solidFill>
                  <a:srgbClr val="000000"/>
                </a:solidFill>
                <a:latin typeface="Verdana" panose="020B0604030504040204" pitchFamily="34" charset="0"/>
              </a:rPr>
              <a:t>1.osa: Tuotannonkuvaus ja dokumentointi</a:t>
            </a:r>
          </a:p>
          <a:p>
            <a:r>
              <a:rPr lang="fi-FI" sz="1800">
                <a:solidFill>
                  <a:srgbClr val="000000"/>
                </a:solidFill>
                <a:latin typeface="Verdana" panose="020B0604030504040204" pitchFamily="34" charset="0"/>
              </a:rPr>
              <a:t>12.1.23 klo 12.30-14.30</a:t>
            </a:r>
          </a:p>
          <a:p>
            <a:r>
              <a:rPr lang="fi-FI" sz="1800" b="0" u="none" strike="noStrike">
                <a:solidFill>
                  <a:srgbClr val="000000"/>
                </a:solidFill>
                <a:effectLst/>
                <a:latin typeface="Verdana" panose="020B0604030504040204" pitchFamily="34" charset="0"/>
              </a:rPr>
              <a:t>2.osa: Tuotannonjohtaminen </a:t>
            </a:r>
          </a:p>
          <a:p>
            <a:r>
              <a:rPr lang="fi-FI" sz="1800" b="0" u="none" strike="noStrike">
                <a:solidFill>
                  <a:srgbClr val="000000"/>
                </a:solidFill>
                <a:effectLst/>
                <a:latin typeface="Verdana" panose="020B0604030504040204" pitchFamily="34" charset="0"/>
              </a:rPr>
              <a:t>18.1.23 klo 12.30-14.30</a:t>
            </a:r>
          </a:p>
          <a:p>
            <a:r>
              <a:rPr lang="fi-FI" sz="1800">
                <a:solidFill>
                  <a:srgbClr val="000000"/>
                </a:solidFill>
                <a:latin typeface="Verdana" panose="020B0604030504040204" pitchFamily="34" charset="0"/>
              </a:rPr>
              <a:t>3. osa: Tuotannon seurantajärjestelmä, LEAN</a:t>
            </a:r>
          </a:p>
          <a:p>
            <a:r>
              <a:rPr lang="fi-FI" sz="1800">
                <a:solidFill>
                  <a:srgbClr val="000000"/>
                </a:solidFill>
                <a:latin typeface="Verdana" panose="020B0604030504040204" pitchFamily="34" charset="0"/>
              </a:rPr>
              <a:t>6.2</a:t>
            </a:r>
            <a:r>
              <a:rPr lang="fi-FI" sz="1800" b="0" u="none" strike="noStrike">
                <a:solidFill>
                  <a:srgbClr val="000000"/>
                </a:solidFill>
                <a:effectLst/>
                <a:latin typeface="Verdana" panose="020B0604030504040204" pitchFamily="34" charset="0"/>
              </a:rPr>
              <a:t>.23 klo 12.30-15</a:t>
            </a:r>
          </a:p>
          <a:p>
            <a:endParaRPr lang="fi-FI" sz="1800">
              <a:solidFill>
                <a:srgbClr val="000000"/>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2"/>
          <a:stretch>
            <a:fillRect/>
          </a:stretch>
        </p:blipFill>
        <p:spPr>
          <a:xfrm>
            <a:off x="518407" y="48154"/>
            <a:ext cx="5577840" cy="2341704"/>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
        <p:nvSpPr>
          <p:cNvPr id="12" name="Tekstiruutu 11">
            <a:extLst>
              <a:ext uri="{FF2B5EF4-FFF2-40B4-BE49-F238E27FC236}">
                <a16:creationId xmlns:a16="http://schemas.microsoft.com/office/drawing/2014/main" id="{A813D7A1-0B55-4F76-9E8B-D321125200DF}"/>
              </a:ext>
            </a:extLst>
          </p:cNvPr>
          <p:cNvSpPr txBox="1"/>
          <p:nvPr/>
        </p:nvSpPr>
        <p:spPr>
          <a:xfrm>
            <a:off x="7772400" y="985520"/>
            <a:ext cx="3769360" cy="7017306"/>
          </a:xfrm>
          <a:prstGeom prst="rect">
            <a:avLst/>
          </a:prstGeom>
          <a:noFill/>
        </p:spPr>
        <p:txBody>
          <a:bodyPr wrap="square" lIns="91440" tIns="45720" rIns="91440" bIns="45720" rtlCol="0" anchor="t">
            <a:spAutoFit/>
          </a:bodyPr>
          <a:lstStyle/>
          <a:p>
            <a:r>
              <a:rPr lang="fi-FI">
                <a:hlinkClick r:id="rId10"/>
              </a:rPr>
              <a:t>Lähteet:</a:t>
            </a:r>
          </a:p>
          <a:p>
            <a:r>
              <a:rPr lang="fi-FI">
                <a:hlinkClick r:id="rId10"/>
              </a:rPr>
              <a:t>*https://fi.economy-pedia.com/11038698-productive-process</a:t>
            </a:r>
            <a:endParaRPr lang="fi-FI"/>
          </a:p>
          <a:p>
            <a:r>
              <a:rPr lang="fi-FI">
                <a:hlinkClick r:id="rId11"/>
              </a:rPr>
              <a:t>*https://www.metsagroup.com/fi/metsafibre/metsafibre/sahatavaran-tuotanto/</a:t>
            </a:r>
            <a:endParaRPr lang="fi-FI"/>
          </a:p>
          <a:p>
            <a:r>
              <a:rPr lang="fi-FI">
                <a:hlinkClick r:id="rId12"/>
              </a:rPr>
              <a:t>*Monipuolinen nurmi- https://www.youtube.com/watch?v=-RMEVxanedo</a:t>
            </a:r>
            <a:endParaRPr lang="fi-FI"/>
          </a:p>
          <a:p>
            <a:r>
              <a:rPr lang="fi-FI">
                <a:hlinkClick r:id="rId13"/>
              </a:rPr>
              <a:t>*https://prosessikuvaus.fi/prosessikuvaus/</a:t>
            </a:r>
            <a:endParaRPr lang="fi-FI"/>
          </a:p>
          <a:p>
            <a:r>
              <a:rPr lang="fi-FI">
                <a:hlinkClick r:id="rId14"/>
              </a:rPr>
              <a:t>*varautuminen_www_fi_24052016.pdf (ilmastoviisas.fi)</a:t>
            </a:r>
            <a:endParaRPr lang="fi-FI"/>
          </a:p>
          <a:p>
            <a:r>
              <a:rPr lang="fi-FI"/>
              <a:t>*Raija Oranen. Iso. Otava 2022</a:t>
            </a:r>
          </a:p>
          <a:p>
            <a:r>
              <a:rPr lang="fi-FI"/>
              <a:t>*Lapin AMK:n agrologiopiskelijoiden prosessikuvaukset</a:t>
            </a:r>
          </a:p>
          <a:p>
            <a:endParaRPr lang="fi-FI"/>
          </a:p>
          <a:p>
            <a:endParaRPr lang="fi-FI"/>
          </a:p>
          <a:p>
            <a:endParaRPr lang="fi-FI"/>
          </a:p>
          <a:p>
            <a:endParaRPr lang="fi-FI"/>
          </a:p>
          <a:p>
            <a:endParaRPr lang="fi-FI"/>
          </a:p>
          <a:p>
            <a:endParaRPr lang="fi-FI"/>
          </a:p>
          <a:p>
            <a:endParaRPr lang="fi-FI"/>
          </a:p>
          <a:p>
            <a:endParaRPr lang="fi-FI"/>
          </a:p>
        </p:txBody>
      </p:sp>
    </p:spTree>
    <p:extLst>
      <p:ext uri="{BB962C8B-B14F-4D97-AF65-F5344CB8AC3E}">
        <p14:creationId xmlns:p14="http://schemas.microsoft.com/office/powerpoint/2010/main" val="24661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20" y="2007909"/>
            <a:ext cx="11546892" cy="3968685"/>
          </a:xfrm>
        </p:spPr>
        <p:txBody>
          <a:bodyPr vert="horz" lIns="91440" tIns="45720" rIns="91440" bIns="45720" rtlCol="0" anchor="t">
            <a:normAutofit/>
          </a:bodyPr>
          <a:lstStyle/>
          <a:p>
            <a:pPr algn="l" fontAlgn="base"/>
            <a:r>
              <a:rPr lang="fi-FI" sz="1800">
                <a:solidFill>
                  <a:srgbClr val="000000"/>
                </a:solidFill>
                <a:latin typeface="Calibri" panose="020F0502020204030204" pitchFamily="34" charset="0"/>
              </a:rPr>
              <a:t> </a:t>
            </a:r>
            <a:endParaRPr lang="fi-FI" sz="1800">
              <a:solidFill>
                <a:srgbClr val="000000"/>
              </a:solidFill>
              <a:latin typeface="Segoe UI" panose="020B0502040204020203" pitchFamily="34" charset="0"/>
            </a:endParaRPr>
          </a:p>
          <a:p>
            <a:pPr algn="l" fontAlgn="base"/>
            <a:r>
              <a:rPr lang="fi-FI" sz="1800" b="1">
                <a:solidFill>
                  <a:srgbClr val="000000"/>
                </a:solidFill>
                <a:latin typeface="Calibri" panose="020F0502020204030204" pitchFamily="34" charset="0"/>
              </a:rPr>
              <a:t>Taso 1 tuotantoprosessien hahmottaminen ja niihin vaikuttavien muuttujien tunnistaminen sekä oman aktiivisen toiminnan eli johtamisen mahdollisuudet</a:t>
            </a:r>
            <a:r>
              <a:rPr lang="fi-FI" sz="1800">
                <a:solidFill>
                  <a:srgbClr val="000000"/>
                </a:solidFill>
                <a:latin typeface="Calibri" panose="020F0502020204030204" pitchFamily="34" charset="0"/>
              </a:rPr>
              <a:t> </a:t>
            </a:r>
            <a:endParaRPr lang="fi-FI" sz="1800">
              <a:solidFill>
                <a:srgbClr val="000000"/>
              </a:solidFill>
              <a:latin typeface="Segoe UI" panose="020B0502040204020203" pitchFamily="34" charset="0"/>
            </a:endParaRPr>
          </a:p>
          <a:p>
            <a:pPr algn="l" fontAlgn="base"/>
            <a:r>
              <a:rPr lang="fi-FI" sz="1800">
                <a:solidFill>
                  <a:srgbClr val="000000"/>
                </a:solidFill>
                <a:latin typeface="Calibri" panose="020F0502020204030204" pitchFamily="34" charset="0"/>
              </a:rPr>
              <a:t>Maatalouden tuotantoprosessit ja niiden kuvaaminen, agrologiopiskelijat ja Maarit </a:t>
            </a:r>
            <a:endParaRPr lang="fi-FI" sz="1800">
              <a:solidFill>
                <a:srgbClr val="000000"/>
              </a:solidFill>
              <a:latin typeface="Segoe UI" panose="020B0502040204020203" pitchFamily="34" charset="0"/>
            </a:endParaRPr>
          </a:p>
          <a:p>
            <a:pPr algn="l" fontAlgn="base"/>
            <a:r>
              <a:rPr lang="fi-FI" sz="1800">
                <a:solidFill>
                  <a:srgbClr val="000000"/>
                </a:solidFill>
                <a:latin typeface="Calibri" panose="020F0502020204030204" pitchFamily="34" charset="0"/>
              </a:rPr>
              <a:t>Hyödynnetään agrologiopiskelijoiden tuottamia erilaisia prosessikuvauksia perusmaatalouden ja maaseutuyrittämisen alalta. Edetään aiheen käsittelyssä alla olevan listauksen mukaan.  </a:t>
            </a:r>
            <a:endParaRPr lang="fi-FI" sz="1800">
              <a:solidFill>
                <a:srgbClr val="000000"/>
              </a:solidFill>
              <a:latin typeface="Segoe UI" panose="020B0502040204020203" pitchFamily="34" charset="0"/>
            </a:endParaRPr>
          </a:p>
          <a:p>
            <a:pPr algn="l" fontAlgn="base">
              <a:buFont typeface="+mj-lt"/>
              <a:buAutoNum type="arabicPeriod"/>
            </a:pPr>
            <a:r>
              <a:rPr lang="fi-FI" sz="1800">
                <a:solidFill>
                  <a:srgbClr val="000000"/>
                </a:solidFill>
                <a:latin typeface="Calibri" panose="020F0502020204030204" pitchFamily="34" charset="0"/>
              </a:rPr>
              <a:t>Visuaalinen esitys prosesseista ja niiden syy- seuraus – suhteiden aukaiseminen näkyväksi (olemassa olevan kuvaus) </a:t>
            </a:r>
          </a:p>
          <a:p>
            <a:pPr algn="l" fontAlgn="base">
              <a:buFont typeface="+mj-lt"/>
              <a:buAutoNum type="arabicPeriod" startAt="2"/>
            </a:pPr>
            <a:r>
              <a:rPr lang="fi-FI" sz="1800">
                <a:solidFill>
                  <a:srgbClr val="000000"/>
                </a:solidFill>
                <a:latin typeface="Calibri" panose="020F0502020204030204" pitchFamily="34" charset="0"/>
              </a:rPr>
              <a:t>Prosessiin vaikuttavien eri asioiden hahmottaminen (sisäiset ja ulkoiset tekijät) </a:t>
            </a:r>
          </a:p>
          <a:p>
            <a:pPr algn="l" fontAlgn="base">
              <a:buFont typeface="+mj-lt"/>
              <a:buAutoNum type="arabicPeriod" startAt="3"/>
            </a:pPr>
            <a:r>
              <a:rPr lang="fi-FI" sz="1800">
                <a:solidFill>
                  <a:srgbClr val="000000"/>
                </a:solidFill>
                <a:latin typeface="Calibri" panose="020F0502020204030204" pitchFamily="34" charset="0"/>
              </a:rPr>
              <a:t>Prosessin muuttaminen tai uusien prosessivaihtoehtojen tunnistaminen (muutostekijät ja niiden seuraukset) </a:t>
            </a:r>
          </a:p>
          <a:p>
            <a:endParaRPr lang="fi-FI" sz="1800">
              <a:solidFill>
                <a:srgbClr val="000000"/>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2"/>
          <a:stretch>
            <a:fillRect/>
          </a:stretch>
        </p:blipFill>
        <p:spPr>
          <a:xfrm>
            <a:off x="528794" y="35878"/>
            <a:ext cx="5577840" cy="2047446"/>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96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20" y="2224726"/>
            <a:ext cx="11546892" cy="3751868"/>
          </a:xfrm>
        </p:spPr>
        <p:txBody>
          <a:bodyPr vert="horz" lIns="91440" tIns="45720" rIns="91440" bIns="45720" rtlCol="0" anchor="t">
            <a:normAutofit lnSpcReduction="10000"/>
          </a:bodyPr>
          <a:lstStyle/>
          <a:p>
            <a:pPr algn="l" fontAlgn="base"/>
            <a:r>
              <a:rPr lang="fi-FI" sz="1800" b="1" dirty="0">
                <a:solidFill>
                  <a:srgbClr val="000000"/>
                </a:solidFill>
                <a:latin typeface="Calibri" panose="020F0502020204030204" pitchFamily="34" charset="0"/>
              </a:rPr>
              <a:t>Taso 2 jatkaa tasolla 1 esitettyjen prosessikuvausten työstämistä syvemmälle johtamisjärjestelmän suuntaan eli tuotantojohtamiseen</a:t>
            </a:r>
            <a:r>
              <a:rPr lang="fi-FI" sz="1800" dirty="0">
                <a:solidFill>
                  <a:srgbClr val="000000"/>
                </a:solidFill>
                <a:latin typeface="Calibri" panose="020F0502020204030204" pitchFamily="34" charset="0"/>
              </a:rPr>
              <a:t>  </a:t>
            </a:r>
            <a:endParaRPr lang="fi-FI" sz="1800" dirty="0">
              <a:solidFill>
                <a:srgbClr val="000000"/>
              </a:solidFill>
              <a:latin typeface="Segoe UI" panose="020B0502040204020203" pitchFamily="34" charset="0"/>
            </a:endParaRPr>
          </a:p>
          <a:p>
            <a:pPr algn="l" fontAlgn="base"/>
            <a:r>
              <a:rPr lang="fi-FI" sz="1800" dirty="0">
                <a:solidFill>
                  <a:srgbClr val="000000"/>
                </a:solidFill>
                <a:latin typeface="Calibri" panose="020F0502020204030204" pitchFamily="34" charset="0"/>
              </a:rPr>
              <a:t>Tuotantoprosessien tuottavuuden mittaaminen ja kehittäminen, Maarit  </a:t>
            </a:r>
            <a:endParaRPr lang="fi-FI" sz="1800" dirty="0">
              <a:solidFill>
                <a:srgbClr val="000000"/>
              </a:solidFill>
              <a:latin typeface="Segoe UI" panose="020B0502040204020203" pitchFamily="34" charset="0"/>
            </a:endParaRPr>
          </a:p>
          <a:p>
            <a:pPr algn="l" fontAlgn="base">
              <a:buFont typeface="+mj-lt"/>
              <a:buAutoNum type="arabicPeriod"/>
            </a:pPr>
            <a:r>
              <a:rPr lang="fi-FI" sz="1800" dirty="0">
                <a:solidFill>
                  <a:srgbClr val="000000"/>
                </a:solidFill>
                <a:latin typeface="Calibri" panose="020F0502020204030204" pitchFamily="34" charset="0"/>
              </a:rPr>
              <a:t>Mittarit - Mikä on mittari? Mitä on järkevää mitata? Mihin mitattua tietoa hyödynnetään? </a:t>
            </a:r>
          </a:p>
          <a:p>
            <a:pPr algn="l" fontAlgn="base">
              <a:buFont typeface="+mj-lt"/>
              <a:buAutoNum type="arabicPeriod" startAt="2"/>
            </a:pPr>
            <a:r>
              <a:rPr lang="fi-FI" sz="1800" dirty="0">
                <a:solidFill>
                  <a:srgbClr val="000000"/>
                </a:solidFill>
                <a:latin typeface="Calibri" panose="020F0502020204030204" pitchFamily="34" charset="0"/>
              </a:rPr>
              <a:t>Analysointi - Mikä on tulosten analysointivaihe? Koska sen pitäisi olla ja miksi? Miten omia tuloksiaan eli mitattua tietoa voi analysoida ja (</a:t>
            </a:r>
            <a:r>
              <a:rPr lang="fi-FI" sz="1800" dirty="0" err="1">
                <a:solidFill>
                  <a:srgbClr val="000000"/>
                </a:solidFill>
                <a:latin typeface="Calibri" panose="020F0502020204030204" pitchFamily="34" charset="0"/>
              </a:rPr>
              <a:t>vertais</a:t>
            </a:r>
            <a:r>
              <a:rPr lang="fi-FI" sz="1800" dirty="0">
                <a:solidFill>
                  <a:srgbClr val="000000"/>
                </a:solidFill>
                <a:latin typeface="Calibri" panose="020F0502020204030204" pitchFamily="34" charset="0"/>
              </a:rPr>
              <a:t>)arvioida? Mihin analyysin pitäisi johtaa? </a:t>
            </a:r>
          </a:p>
          <a:p>
            <a:pPr algn="l" fontAlgn="base">
              <a:buFont typeface="+mj-lt"/>
              <a:buAutoNum type="arabicPeriod" startAt="3"/>
            </a:pPr>
            <a:r>
              <a:rPr lang="fi-FI" sz="1800" dirty="0">
                <a:solidFill>
                  <a:srgbClr val="000000"/>
                </a:solidFill>
                <a:latin typeface="Calibri" panose="020F0502020204030204" pitchFamily="34" charset="0"/>
              </a:rPr>
              <a:t>Toimenpiteet – Mitä on toimenpiteet? Kuinka mitattu ja analysoitu tieto saadaan muutettua toimenpiteiksi? Milloin toimenpiteet ovat välttämättömiä, ennaltaehkäiseviä, vaihtoehtoisia, ei- tarpeellisia? </a:t>
            </a:r>
          </a:p>
          <a:p>
            <a:pPr algn="l" fontAlgn="base"/>
            <a:r>
              <a:rPr lang="fi-FI" sz="1800" dirty="0">
                <a:solidFill>
                  <a:srgbClr val="000000"/>
                </a:solidFill>
                <a:latin typeface="Calibri" panose="020F0502020204030204" pitchFamily="34" charset="0"/>
              </a:rPr>
              <a:t> </a:t>
            </a:r>
          </a:p>
          <a:p>
            <a:pPr algn="l" fontAlgn="base"/>
            <a:r>
              <a:rPr lang="fi-FI" sz="1800" dirty="0">
                <a:solidFill>
                  <a:srgbClr val="000000"/>
                </a:solidFill>
                <a:latin typeface="Calibri" panose="020F0502020204030204" pitchFamily="34" charset="0"/>
              </a:rPr>
              <a:t>Kurssitehtävä1: Jatka piirtämistä sinua kiinnostavaan tai tuttuun tuotantoprosessiin, jonka piirsit kurssilla 1 valitsemallasi menetelmällä. Huomioi kurssilla 2 opettajan esille nostamat näkökohdat prosessissasi eli mittarit, analysointivaiheet ja mieti valmiiksi mahdolliset toimenpiteet.</a:t>
            </a:r>
            <a:endParaRPr lang="fi-FI" sz="1800" dirty="0">
              <a:solidFill>
                <a:srgbClr val="000000"/>
              </a:solidFill>
              <a:latin typeface="Segoe UI" panose="020B0502040204020203" pitchFamily="34" charset="0"/>
            </a:endParaRPr>
          </a:p>
          <a:p>
            <a:endParaRPr lang="fi-FI" sz="1800" dirty="0">
              <a:solidFill>
                <a:srgbClr val="000000"/>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2"/>
          <a:stretch>
            <a:fillRect/>
          </a:stretch>
        </p:blipFill>
        <p:spPr>
          <a:xfrm>
            <a:off x="528794" y="35878"/>
            <a:ext cx="5577840" cy="2047446"/>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94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20" y="2224726"/>
            <a:ext cx="11546892" cy="3374796"/>
          </a:xfrm>
        </p:spPr>
        <p:txBody>
          <a:bodyPr vert="horz" lIns="91440" tIns="45720" rIns="91440" bIns="45720" rtlCol="0" anchor="t">
            <a:normAutofit fontScale="92500" lnSpcReduction="10000"/>
          </a:bodyPr>
          <a:lstStyle/>
          <a:p>
            <a:pPr algn="l" fontAlgn="base"/>
            <a:r>
              <a:rPr lang="fi-FI" sz="1800" b="1" dirty="0">
                <a:solidFill>
                  <a:srgbClr val="000000"/>
                </a:solidFill>
                <a:latin typeface="Calibri" panose="020F0502020204030204" pitchFamily="34" charset="0"/>
              </a:rPr>
              <a:t>OLETHAN ILMOITTAUTUNUT?</a:t>
            </a:r>
          </a:p>
          <a:p>
            <a:pPr algn="l" fontAlgn="base"/>
            <a:r>
              <a:rPr lang="fi-FI" sz="1800" b="1" dirty="0">
                <a:solidFill>
                  <a:srgbClr val="000000"/>
                </a:solidFill>
                <a:latin typeface="Calibri" panose="020F0502020204030204" pitchFamily="34" charset="0"/>
              </a:rPr>
              <a:t>Tasolla 3 luodaan tasojen 1 ja 2 tuotoksille käytännön merkitys Lean –filosofian avulla. Tarkastelemme kunkin prosessin virtaustehokkuutta parannellen prosessia.</a:t>
            </a:r>
            <a:r>
              <a:rPr lang="fi-FI" sz="1800" dirty="0">
                <a:solidFill>
                  <a:srgbClr val="000000"/>
                </a:solidFill>
                <a:latin typeface="Calibri" panose="020F0502020204030204" pitchFamily="34" charset="0"/>
              </a:rPr>
              <a:t> </a:t>
            </a:r>
            <a:endParaRPr lang="fi-FI" sz="1800" dirty="0">
              <a:solidFill>
                <a:srgbClr val="000000"/>
              </a:solidFill>
              <a:latin typeface="Segoe UI" panose="020B0502040204020203" pitchFamily="34" charset="0"/>
            </a:endParaRPr>
          </a:p>
          <a:p>
            <a:pPr algn="l" fontAlgn="base"/>
            <a:r>
              <a:rPr lang="fi-FI" sz="1800" dirty="0">
                <a:solidFill>
                  <a:srgbClr val="000000"/>
                </a:solidFill>
                <a:latin typeface="Calibri" panose="020F0502020204030204" pitchFamily="34" charset="0"/>
              </a:rPr>
              <a:t>Johdantoluento aiheeseen ja kansallisen tason Lean esimerkkejä  </a:t>
            </a:r>
            <a:endParaRPr lang="fi-FI" sz="1800" dirty="0">
              <a:solidFill>
                <a:srgbClr val="000000"/>
              </a:solidFill>
              <a:latin typeface="Segoe UI" panose="020B0502040204020203" pitchFamily="34" charset="0"/>
            </a:endParaRPr>
          </a:p>
          <a:p>
            <a:pPr algn="l" fontAlgn="base"/>
            <a:r>
              <a:rPr lang="fi-FI" sz="1800" dirty="0">
                <a:solidFill>
                  <a:srgbClr val="000000"/>
                </a:solidFill>
                <a:latin typeface="Calibri" panose="020F0502020204030204" pitchFamily="34" charset="0"/>
              </a:rPr>
              <a:t>Prosessien toimivuuden seurantajärjestelmän toteuttaminen, Lean, Aija  </a:t>
            </a:r>
            <a:endParaRPr lang="fi-FI" sz="1800" dirty="0">
              <a:solidFill>
                <a:srgbClr val="000000"/>
              </a:solidFill>
              <a:latin typeface="Segoe UI" panose="020B0502040204020203" pitchFamily="34" charset="0"/>
            </a:endParaRPr>
          </a:p>
          <a:p>
            <a:pPr algn="l" fontAlgn="base">
              <a:buFont typeface="Arial" panose="020B0604020202020204" pitchFamily="34" charset="0"/>
              <a:buChar char="•"/>
            </a:pPr>
            <a:r>
              <a:rPr lang="fi-FI" sz="1800" dirty="0" err="1">
                <a:solidFill>
                  <a:srgbClr val="000000"/>
                </a:solidFill>
                <a:latin typeface="Calibri" panose="020F0502020204030204" pitchFamily="34" charset="0"/>
              </a:rPr>
              <a:t>Leanin</a:t>
            </a:r>
            <a:r>
              <a:rPr lang="fi-FI" sz="1800" dirty="0">
                <a:solidFill>
                  <a:srgbClr val="000000"/>
                </a:solidFill>
                <a:latin typeface="Calibri" panose="020F0502020204030204" pitchFamily="34" charset="0"/>
              </a:rPr>
              <a:t> perusteet ja työkalut, muut johtamismetodit  </a:t>
            </a:r>
          </a:p>
          <a:p>
            <a:pPr algn="l" fontAlgn="base">
              <a:buFont typeface="Arial" panose="020B0604020202020204" pitchFamily="34" charset="0"/>
              <a:buChar char="•"/>
            </a:pPr>
            <a:r>
              <a:rPr lang="fi-FI" sz="1800" dirty="0">
                <a:solidFill>
                  <a:srgbClr val="000000"/>
                </a:solidFill>
                <a:latin typeface="Calibri" panose="020F0502020204030204" pitchFamily="34" charset="0"/>
              </a:rPr>
              <a:t>Strateginen johtaminen  </a:t>
            </a:r>
          </a:p>
          <a:p>
            <a:pPr algn="l" fontAlgn="base"/>
            <a:r>
              <a:rPr lang="fi-FI" sz="1800" dirty="0">
                <a:solidFill>
                  <a:srgbClr val="000000"/>
                </a:solidFill>
                <a:latin typeface="Calibri" panose="020F0502020204030204" pitchFamily="34" charset="0"/>
              </a:rPr>
              <a:t>Mahdollisesti visuaalinen luento, </a:t>
            </a:r>
            <a:r>
              <a:rPr lang="fi-FI" sz="1800" dirty="0" err="1">
                <a:solidFill>
                  <a:srgbClr val="000000"/>
                </a:solidFill>
                <a:latin typeface="Calibri" panose="020F0502020204030204" pitchFamily="34" charset="0"/>
              </a:rPr>
              <a:t>prezi</a:t>
            </a:r>
            <a:r>
              <a:rPr lang="fi-FI" sz="1800" dirty="0">
                <a:solidFill>
                  <a:srgbClr val="000000"/>
                </a:solidFill>
                <a:latin typeface="Calibri" panose="020F0502020204030204" pitchFamily="34" charset="0"/>
              </a:rPr>
              <a:t>. Olemassa olevat </a:t>
            </a:r>
            <a:r>
              <a:rPr lang="fi-FI" sz="1800" dirty="0" err="1">
                <a:solidFill>
                  <a:srgbClr val="000000"/>
                </a:solidFill>
                <a:latin typeface="Calibri" panose="020F0502020204030204" pitchFamily="34" charset="0"/>
              </a:rPr>
              <a:t>caset</a:t>
            </a:r>
            <a:r>
              <a:rPr lang="fi-FI" sz="1800" dirty="0">
                <a:solidFill>
                  <a:srgbClr val="000000"/>
                </a:solidFill>
                <a:latin typeface="Calibri" panose="020F0502020204030204" pitchFamily="34" charset="0"/>
              </a:rPr>
              <a:t> kansalliselta tasolta.  </a:t>
            </a:r>
            <a:endParaRPr lang="fi-FI" sz="1800" dirty="0">
              <a:solidFill>
                <a:srgbClr val="000000"/>
              </a:solidFill>
              <a:latin typeface="Segoe UI" panose="020B0502040204020203" pitchFamily="34" charset="0"/>
            </a:endParaRPr>
          </a:p>
          <a:p>
            <a:pPr algn="l" fontAlgn="base"/>
            <a:r>
              <a:rPr lang="fi-FI" sz="1800" dirty="0">
                <a:solidFill>
                  <a:srgbClr val="000000"/>
                </a:solidFill>
                <a:latin typeface="Calibri" panose="020F0502020204030204" pitchFamily="34" charset="0"/>
              </a:rPr>
              <a:t>Kurssitehtävä: Hyödynnä aiemmin luomaa prosessikuvausta ja lähde etsimään niistä erilaisia hukkatyyppejä. Pohdi onko prosessin sisällä lopputuloksen kannalta merkityksettömiä vaiheita, jotka voisi korvata tai poistaa. Mitä prosessissa tulisi tehdä, jotta se olisi sujuvampi. Tavoitteena on kehittää prosesseja tehokkaammaksi ja tuottavammaksi.  </a:t>
            </a:r>
            <a:endParaRPr lang="fi-FI" sz="1800" dirty="0">
              <a:solidFill>
                <a:srgbClr val="000000"/>
              </a:solidFill>
              <a:latin typeface="Segoe UI" panose="020B0502040204020203" pitchFamily="34" charset="0"/>
            </a:endParaRPr>
          </a:p>
          <a:p>
            <a:endParaRPr lang="fi-FI" sz="1800" dirty="0">
              <a:solidFill>
                <a:srgbClr val="000000"/>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2"/>
          <a:stretch>
            <a:fillRect/>
          </a:stretch>
        </p:blipFill>
        <p:spPr>
          <a:xfrm>
            <a:off x="528794" y="35878"/>
            <a:ext cx="5577840" cy="2047446"/>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54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20" y="2007910"/>
            <a:ext cx="11546892" cy="3591612"/>
          </a:xfrm>
        </p:spPr>
        <p:txBody>
          <a:bodyPr vert="horz" lIns="91440" tIns="45720" rIns="91440" bIns="45720" rtlCol="0" anchor="t">
            <a:normAutofit/>
          </a:bodyPr>
          <a:lstStyle/>
          <a:p>
            <a:pPr algn="l" fontAlgn="base"/>
            <a:r>
              <a:rPr lang="fi-FI" sz="1800">
                <a:solidFill>
                  <a:srgbClr val="000000"/>
                </a:solidFill>
                <a:latin typeface="Calibri" panose="020F0502020204030204" pitchFamily="34" charset="0"/>
              </a:rPr>
              <a:t> </a:t>
            </a:r>
            <a:endParaRPr lang="fi-FI" sz="1800">
              <a:solidFill>
                <a:srgbClr val="000000"/>
              </a:solidFill>
              <a:latin typeface="Segoe UI" panose="020B0502040204020203" pitchFamily="34" charset="0"/>
            </a:endParaRPr>
          </a:p>
          <a:p>
            <a:pPr algn="l" fontAlgn="base"/>
            <a:r>
              <a:rPr lang="fi-FI" sz="1800">
                <a:solidFill>
                  <a:srgbClr val="000000"/>
                </a:solidFill>
                <a:latin typeface="Calibri" panose="020F0502020204030204" pitchFamily="34" charset="0"/>
              </a:rPr>
              <a:t> </a:t>
            </a:r>
            <a:endParaRPr lang="fi-FI" sz="1800">
              <a:solidFill>
                <a:srgbClr val="000000"/>
              </a:solidFill>
              <a:latin typeface="Segoe UI" panose="020B0502040204020203" pitchFamily="34" charset="0"/>
            </a:endParaRPr>
          </a:p>
          <a:p>
            <a:pPr algn="l" fontAlgn="base"/>
            <a:r>
              <a:rPr lang="fi-FI" sz="1800" b="1">
                <a:solidFill>
                  <a:srgbClr val="000000"/>
                </a:solidFill>
                <a:latin typeface="Calibri" panose="020F0502020204030204" pitchFamily="34" charset="0"/>
              </a:rPr>
              <a:t>Mitä on tuotannonjohtaminen?</a:t>
            </a:r>
          </a:p>
          <a:p>
            <a:pPr algn="l" fontAlgn="base"/>
            <a:r>
              <a:rPr lang="fi-FI" sz="1800">
                <a:solidFill>
                  <a:srgbClr val="000000"/>
                </a:solidFill>
                <a:latin typeface="Calibri" panose="020F0502020204030204" pitchFamily="34" charset="0"/>
              </a:rPr>
              <a:t>Tuotannonjohtaminen yleistyi teollisen vallankumouksen myötä 1800-luvulla länsimaissa. Tavoitteena oli pääomavaltaisissa yrityksissä (tekstiili-, metalli- ja metsäteollisuus) tehostaa tuotantoa, pyrkiä reagoimaan nopeammin markkinoiden muutoksiin ja kohdentaa paremmin pääomia oikeisiin kohteisiin. Näihin tavoitteisiin pyrittiin paremmalla tuotannon tuntemisella, seurannalla ja suunnittelulla sekä aktiivisilla johdon tekemillä päätöksillä tuotannon muutoksista. </a:t>
            </a:r>
          </a:p>
          <a:p>
            <a:pPr algn="l" fontAlgn="base"/>
            <a:r>
              <a:rPr lang="fi-FI" sz="1800">
                <a:solidFill>
                  <a:srgbClr val="000000"/>
                </a:solidFill>
                <a:latin typeface="Calibri" panose="020F0502020204030204" pitchFamily="34" charset="0"/>
              </a:rPr>
              <a:t>Tuotannossa on yleensä 5 muuttujaa, joiden kustannusten kanssa se tasapainoilee muuttuvassa markkinassa: raaka-aine, työvoima, käyttövoima eli energia, logistiikkakulut sekä hallinnolliset kulut kuten tullit ja tariffit sekä pääomien korkokulut. Tuotteen hinnalla pyritään kattamaan edellä mainitut kulut ja tuottamaan sen lisäksi voittoa. (Raija Oranen. Iso. Otava 2022).</a:t>
            </a:r>
            <a:endParaRPr lang="fi-FI" sz="1800">
              <a:solidFill>
                <a:srgbClr val="000000"/>
              </a:solidFill>
              <a:latin typeface="Segoe UI" panose="020B0502040204020203" pitchFamily="34" charset="0"/>
            </a:endParaRPr>
          </a:p>
          <a:p>
            <a:pPr algn="l" fontAlgn="base"/>
            <a:endParaRPr lang="fi-FI" sz="1800">
              <a:solidFill>
                <a:srgbClr val="000000"/>
              </a:solidFill>
              <a:latin typeface="Segoe UI" panose="020B0502040204020203" pitchFamily="34" charset="0"/>
            </a:endParaRPr>
          </a:p>
          <a:p>
            <a:pPr algn="l" fontAlgn="base"/>
            <a:endParaRPr lang="fi-FI" sz="1800">
              <a:solidFill>
                <a:srgbClr val="000000"/>
              </a:solidFill>
              <a:latin typeface="Segoe UI" panose="020B0502040204020203" pitchFamily="34" charset="0"/>
            </a:endParaRPr>
          </a:p>
          <a:p>
            <a:pPr algn="l" fontAlgn="base"/>
            <a:endParaRPr lang="fi-FI" sz="1800">
              <a:solidFill>
                <a:srgbClr val="000000"/>
              </a:solidFill>
              <a:latin typeface="Segoe UI" panose="020B0502040204020203" pitchFamily="34" charset="0"/>
            </a:endParaRPr>
          </a:p>
          <a:p>
            <a:endParaRPr lang="fi-FI" sz="1800">
              <a:solidFill>
                <a:srgbClr val="000000"/>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2"/>
          <a:stretch>
            <a:fillRect/>
          </a:stretch>
        </p:blipFill>
        <p:spPr>
          <a:xfrm>
            <a:off x="528794" y="35878"/>
            <a:ext cx="5577840" cy="2047446"/>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15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322554" y="2083324"/>
            <a:ext cx="11546892" cy="3591612"/>
          </a:xfrm>
        </p:spPr>
        <p:txBody>
          <a:bodyPr vert="horz" lIns="91440" tIns="45720" rIns="91440" bIns="45720" rtlCol="0" anchor="t">
            <a:normAutofit/>
          </a:bodyPr>
          <a:lstStyle/>
          <a:p>
            <a:pPr algn="l" fontAlgn="base"/>
            <a:r>
              <a:rPr lang="fi-FI" sz="1800">
                <a:solidFill>
                  <a:srgbClr val="000000"/>
                </a:solidFill>
                <a:latin typeface="Calibri" panose="020F0502020204030204" pitchFamily="34" charset="0"/>
              </a:rPr>
              <a:t> </a:t>
            </a:r>
            <a:endParaRPr lang="fi-FI" sz="1800">
              <a:solidFill>
                <a:srgbClr val="000000"/>
              </a:solidFill>
              <a:latin typeface="Segoe UI" panose="020B0502040204020203" pitchFamily="34" charset="0"/>
            </a:endParaRPr>
          </a:p>
          <a:p>
            <a:pPr algn="l" fontAlgn="base"/>
            <a:r>
              <a:rPr lang="fi-FI" sz="1800">
                <a:solidFill>
                  <a:srgbClr val="000000"/>
                </a:solidFill>
                <a:latin typeface="Calibri" panose="020F0502020204030204" pitchFamily="34" charset="0"/>
              </a:rPr>
              <a:t> </a:t>
            </a:r>
            <a:endParaRPr lang="fi-FI" sz="1800">
              <a:solidFill>
                <a:srgbClr val="000000"/>
              </a:solidFill>
              <a:latin typeface="Segoe UI" panose="020B0502040204020203" pitchFamily="34" charset="0"/>
            </a:endParaRPr>
          </a:p>
          <a:p>
            <a:pPr algn="l" fontAlgn="base"/>
            <a:r>
              <a:rPr lang="fi-FI" sz="1800" b="1">
                <a:solidFill>
                  <a:srgbClr val="000000"/>
                </a:solidFill>
                <a:latin typeface="Calibri" panose="020F0502020204030204" pitchFamily="34" charset="0"/>
              </a:rPr>
              <a:t>Mikä on tuotantoprosessi?</a:t>
            </a:r>
          </a:p>
          <a:p>
            <a:pPr algn="l" fontAlgn="base"/>
            <a:r>
              <a:rPr lang="fi-FI" sz="1800">
                <a:solidFill>
                  <a:srgbClr val="000000"/>
                </a:solidFill>
                <a:latin typeface="Calibri" panose="020F0502020204030204" pitchFamily="34" charset="0"/>
              </a:rPr>
              <a:t>Tuotantoprosessi on joukko tehtäviä ja menettelyjä, joita yritys tarvitsee tavaroiden ja palveluiden tuottamiseksi.</a:t>
            </a:r>
          </a:p>
          <a:p>
            <a:pPr algn="l" fontAlgn="base"/>
            <a:r>
              <a:rPr lang="fi-FI" sz="1800">
                <a:solidFill>
                  <a:srgbClr val="000000"/>
                </a:solidFill>
                <a:latin typeface="Calibri" panose="020F0502020204030204" pitchFamily="34" charset="0"/>
              </a:rPr>
              <a:t>Tuotantoprosessin vaiheet: 1. Raaka-aineiden hankinta 2. Tuotanto 3. Tuotteen mukauttaminen asiakkaan, ostajan tarpeisiin ja hinnoittelu 4. Markkinointi</a:t>
            </a:r>
          </a:p>
          <a:p>
            <a:pPr algn="l" fontAlgn="base"/>
            <a:endParaRPr lang="fi-FI" sz="1800">
              <a:solidFill>
                <a:srgbClr val="000000"/>
              </a:solidFill>
              <a:latin typeface="Calibri" panose="020F0502020204030204" pitchFamily="34" charset="0"/>
            </a:endParaRPr>
          </a:p>
          <a:p>
            <a:pPr algn="l" fontAlgn="base"/>
            <a:r>
              <a:rPr lang="fi-FI" sz="1800">
                <a:solidFill>
                  <a:srgbClr val="000000"/>
                </a:solidFill>
                <a:latin typeface="Segoe UI" panose="020B0502040204020203" pitchFamily="34" charset="0"/>
                <a:hlinkClick r:id="rId2"/>
              </a:rPr>
              <a:t>https://fi.economy-pedia.com/11038698-productive-process</a:t>
            </a:r>
            <a:endParaRPr lang="fi-FI" sz="1800">
              <a:solidFill>
                <a:srgbClr val="000000"/>
              </a:solidFill>
              <a:latin typeface="Segoe UI" panose="020B0502040204020203" pitchFamily="34" charset="0"/>
            </a:endParaRPr>
          </a:p>
          <a:p>
            <a:pPr algn="l" fontAlgn="base"/>
            <a:endParaRPr lang="fi-FI" sz="1800">
              <a:solidFill>
                <a:srgbClr val="000000"/>
              </a:solidFill>
              <a:latin typeface="Segoe UI" panose="020B0502040204020203" pitchFamily="34" charset="0"/>
            </a:endParaRPr>
          </a:p>
          <a:p>
            <a:pPr algn="l" fontAlgn="base"/>
            <a:endParaRPr lang="fi-FI" sz="1800">
              <a:solidFill>
                <a:srgbClr val="000000"/>
              </a:solidFill>
              <a:latin typeface="Segoe UI" panose="020B0502040204020203" pitchFamily="34" charset="0"/>
            </a:endParaRPr>
          </a:p>
          <a:p>
            <a:pPr algn="l" fontAlgn="base"/>
            <a:endParaRPr lang="fi-FI" sz="1800">
              <a:solidFill>
                <a:srgbClr val="000000"/>
              </a:solidFill>
              <a:latin typeface="Segoe UI" panose="020B0502040204020203" pitchFamily="34" charset="0"/>
            </a:endParaRPr>
          </a:p>
          <a:p>
            <a:endParaRPr lang="fi-FI" sz="1800">
              <a:solidFill>
                <a:srgbClr val="000000"/>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3"/>
          <a:stretch>
            <a:fillRect/>
          </a:stretch>
        </p:blipFill>
        <p:spPr>
          <a:xfrm>
            <a:off x="528794" y="35878"/>
            <a:ext cx="5577840" cy="2047446"/>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44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2000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anim calcmode="lin" valueType="num">
                                      <p:cBhvr>
                                        <p:cTn id="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0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anim calcmode="lin" valueType="num">
                                      <p:cBhvr>
                                        <p:cTn id="1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2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0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000"/>
                                        <p:tgtEl>
                                          <p:spTgt spid="3">
                                            <p:txEl>
                                              <p:pRg st="6" end="6"/>
                                            </p:txEl>
                                          </p:spTgt>
                                        </p:tgtEl>
                                      </p:cBhvr>
                                    </p:animEffect>
                                    <p:anim calcmode="lin" valueType="num">
                                      <p:cBhvr>
                                        <p:cTn id="1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B765454E-0823-4858-97AE-2D6E57EB27E5}"/>
              </a:ext>
            </a:extLst>
          </p:cNvPr>
          <p:cNvSpPr>
            <a:spLocks noGrp="1"/>
          </p:cNvSpPr>
          <p:nvPr>
            <p:ph type="subTitle" idx="1"/>
          </p:nvPr>
        </p:nvSpPr>
        <p:spPr>
          <a:xfrm>
            <a:off x="274320" y="1461155"/>
            <a:ext cx="11546892" cy="4138367"/>
          </a:xfrm>
        </p:spPr>
        <p:txBody>
          <a:bodyPr vert="horz" lIns="91440" tIns="45720" rIns="91440" bIns="45720" rtlCol="0" anchor="t">
            <a:normAutofit/>
          </a:bodyPr>
          <a:lstStyle/>
          <a:p>
            <a:pPr algn="l" fontAlgn="base"/>
            <a:r>
              <a:rPr lang="fi-FI" sz="1800">
                <a:solidFill>
                  <a:srgbClr val="000000"/>
                </a:solidFill>
                <a:latin typeface="Calibri" panose="020F0502020204030204" pitchFamily="34" charset="0"/>
              </a:rPr>
              <a:t> </a:t>
            </a:r>
            <a:endParaRPr lang="fi-FI" sz="1800">
              <a:solidFill>
                <a:srgbClr val="000000"/>
              </a:solidFill>
              <a:latin typeface="Segoe UI" panose="020B0502040204020203" pitchFamily="34" charset="0"/>
            </a:endParaRPr>
          </a:p>
          <a:p>
            <a:pPr algn="l" fontAlgn="base"/>
            <a:r>
              <a:rPr lang="fi-FI" sz="1800">
                <a:solidFill>
                  <a:srgbClr val="000000"/>
                </a:solidFill>
                <a:latin typeface="Calibri" panose="020F0502020204030204" pitchFamily="34" charset="0"/>
              </a:rPr>
              <a:t> </a:t>
            </a:r>
            <a:endParaRPr lang="fi-FI" sz="1800">
              <a:solidFill>
                <a:srgbClr val="000000"/>
              </a:solidFill>
              <a:latin typeface="Segoe UI" panose="020B0502040204020203" pitchFamily="34" charset="0"/>
            </a:endParaRPr>
          </a:p>
          <a:p>
            <a:pPr algn="l" fontAlgn="base"/>
            <a:r>
              <a:rPr lang="fi-FI" sz="1800" b="1">
                <a:solidFill>
                  <a:srgbClr val="000000"/>
                </a:solidFill>
                <a:latin typeface="Calibri" panose="020F0502020204030204" pitchFamily="34" charset="0"/>
              </a:rPr>
              <a:t>Mitä hyötyä on tuotantoprosessin tuntemisesta?</a:t>
            </a:r>
          </a:p>
          <a:p>
            <a:pPr algn="l" fontAlgn="base"/>
            <a:r>
              <a:rPr lang="fi-FI" sz="1800">
                <a:solidFill>
                  <a:srgbClr val="000000"/>
                </a:solidFill>
                <a:latin typeface="Calibri" panose="020F0502020204030204" pitchFamily="34" charset="0"/>
              </a:rPr>
              <a:t>Tuotteesta saatavan hinnan lisäksi tuotannossa tarkkaillaan tuotannon kustannuksia. Molempiin sekä saatavaan hintaan että maksettaviin kustannuksiin pyritään vaikuttamaan tuotannossa aktiivisesti seuraamalla toteutunutta tuotantoa. Tämä vaikuttaa yrityksen kannattavuuteen ja maksuvalmiuteen nopeasti sekä vakavaraisuuteen pitkällä tähtäimellä. </a:t>
            </a:r>
          </a:p>
          <a:p>
            <a:pPr algn="l" fontAlgn="base"/>
            <a:r>
              <a:rPr lang="fi-FI" sz="1800">
                <a:solidFill>
                  <a:srgbClr val="000000"/>
                </a:solidFill>
                <a:latin typeface="Calibri" panose="020F0502020204030204" pitchFamily="34" charset="0"/>
              </a:rPr>
              <a:t>Tuotantoprosessilla on oltava täsmälliset tavoitteet ja tavoitteiden toteutumisen tiukka valvonta tuotantoprosessissa. Tällä tavoin yritys voi saada voittoa. Mitä isompi yritys, sitä tärkeämpää on mukauttaa tuotantoprosessi markkinoiden vaatimuksiin, esimerkiksi metsä- tai elintarviketeollisuus. Vastaavasti pienemmällä yrityksellä on helpompi räätälöidä tuotteita ja toimintaansa asiakkaan tarpeiden mukaan, ja saada täten markkinaetua.</a:t>
            </a:r>
          </a:p>
          <a:p>
            <a:pPr algn="l" fontAlgn="base"/>
            <a:r>
              <a:rPr lang="fi-FI" sz="1800">
                <a:solidFill>
                  <a:srgbClr val="000000"/>
                </a:solidFill>
                <a:latin typeface="Segoe UI" panose="020B0502040204020203" pitchFamily="34" charset="0"/>
                <a:hlinkClick r:id="rId2"/>
              </a:rPr>
              <a:t>https://fi.economy-pedia.com/11038698-productive-process</a:t>
            </a:r>
            <a:endParaRPr lang="fi-FI" sz="1800">
              <a:solidFill>
                <a:srgbClr val="000000"/>
              </a:solidFill>
              <a:latin typeface="Segoe UI" panose="020B0502040204020203" pitchFamily="34" charset="0"/>
            </a:endParaRPr>
          </a:p>
          <a:p>
            <a:pPr algn="l" fontAlgn="base"/>
            <a:endParaRPr lang="fi-FI" sz="1800">
              <a:solidFill>
                <a:srgbClr val="000000"/>
              </a:solidFill>
              <a:latin typeface="Segoe UI" panose="020B0502040204020203" pitchFamily="34" charset="0"/>
            </a:endParaRPr>
          </a:p>
          <a:p>
            <a:pPr algn="l" fontAlgn="base"/>
            <a:endParaRPr lang="fi-FI" sz="1800">
              <a:solidFill>
                <a:srgbClr val="000000"/>
              </a:solidFill>
              <a:latin typeface="Segoe UI" panose="020B0502040204020203" pitchFamily="34" charset="0"/>
            </a:endParaRPr>
          </a:p>
          <a:p>
            <a:pPr algn="l" fontAlgn="base"/>
            <a:endParaRPr lang="fi-FI" sz="1800">
              <a:solidFill>
                <a:srgbClr val="000000"/>
              </a:solidFill>
              <a:latin typeface="Segoe UI" panose="020B0502040204020203" pitchFamily="34" charset="0"/>
            </a:endParaRPr>
          </a:p>
          <a:p>
            <a:endParaRPr lang="fi-FI" sz="1800">
              <a:solidFill>
                <a:srgbClr val="000000"/>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2CCC99A3-8589-4CB5-B4AD-04F6FF455BFA}"/>
              </a:ext>
            </a:extLst>
          </p:cNvPr>
          <p:cNvPicPr>
            <a:picLocks noChangeAspect="1"/>
          </p:cNvPicPr>
          <p:nvPr/>
        </p:nvPicPr>
        <p:blipFill>
          <a:blip r:embed="rId3"/>
          <a:stretch>
            <a:fillRect/>
          </a:stretch>
        </p:blipFill>
        <p:spPr>
          <a:xfrm>
            <a:off x="528794" y="35878"/>
            <a:ext cx="5577840" cy="2047446"/>
          </a:xfrm>
          <a:prstGeom prst="rect">
            <a:avLst/>
          </a:prstGeom>
        </p:spPr>
      </p:pic>
      <p:pic>
        <p:nvPicPr>
          <p:cNvPr id="10" name="Picture 2">
            <a:extLst>
              <a:ext uri="{FF2B5EF4-FFF2-40B4-BE49-F238E27FC236}">
                <a16:creationId xmlns:a16="http://schemas.microsoft.com/office/drawing/2014/main" id="{2AE1A15A-C389-42B1-B229-1B8130D63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031" y="6224000"/>
            <a:ext cx="1268000" cy="63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F0A7A69-FA05-41C4-BEA8-C32E043008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714" y="6343015"/>
            <a:ext cx="1409700" cy="419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4E6434-6B5D-409B-8C6D-736DA09E09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2505" y="6149501"/>
            <a:ext cx="1850953" cy="7084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1199D05-92AA-4CC5-9A2E-F48C415557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1100" y="6279515"/>
            <a:ext cx="2278133" cy="5502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46E13CE-0ADE-4795-A9A4-3C4D6009D6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73290" y="6155690"/>
            <a:ext cx="1494710" cy="6064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51491A1F-2ECB-4D96-9BF1-81548FEDD7A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95642" y="6155690"/>
            <a:ext cx="1396357"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F9EA72E-334E-43F2-9902-972E36551C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264" y="6149501"/>
            <a:ext cx="1818767" cy="67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78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6F2E24A0062F64BACF83406B372D8EA" ma:contentTypeVersion="14" ma:contentTypeDescription="Luo uusi asiakirja." ma:contentTypeScope="" ma:versionID="0b29fff439face6e39a91126b5cd423e">
  <xsd:schema xmlns:xsd="http://www.w3.org/2001/XMLSchema" xmlns:xs="http://www.w3.org/2001/XMLSchema" xmlns:p="http://schemas.microsoft.com/office/2006/metadata/properties" xmlns:ns3="7405428f-591e-4bb1-8ff2-2d687588237f" xmlns:ns4="a03465eb-df51-4f00-a027-44f2ecd67cde" targetNamespace="http://schemas.microsoft.com/office/2006/metadata/properties" ma:root="true" ma:fieldsID="9798cffa6ab78d770b7c6b2bf5c0ed61" ns3:_="" ns4:_="">
    <xsd:import namespace="7405428f-591e-4bb1-8ff2-2d687588237f"/>
    <xsd:import namespace="a03465eb-df51-4f00-a027-44f2ecd67cd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05428f-591e-4bb1-8ff2-2d687588237f"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3465eb-df51-4f00-a027-44f2ecd67cd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20E8B7-6C11-44B3-8395-0002D3BC35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05428f-591e-4bb1-8ff2-2d687588237f"/>
    <ds:schemaRef ds:uri="a03465eb-df51-4f00-a027-44f2ecd67c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8877C2-ABCC-4BF3-AC2D-C3E06B4A20B4}">
  <ds:schemaRefs>
    <ds:schemaRef ds:uri="http://schemas.microsoft.com/sharepoint/v3/contenttype/forms"/>
  </ds:schemaRefs>
</ds:datastoreItem>
</file>

<file path=customXml/itemProps3.xml><?xml version="1.0" encoding="utf-8"?>
<ds:datastoreItem xmlns:ds="http://schemas.openxmlformats.org/officeDocument/2006/customXml" ds:itemID="{C2EF4A14-727A-4C8C-A8DC-D9D3B3283EC5}">
  <ds:schemaRefs>
    <ds:schemaRef ds:uri="http://schemas.microsoft.com/office/2006/metadata/properties"/>
    <ds:schemaRef ds:uri="http://schemas.microsoft.com/office/2006/documentManagement/types"/>
    <ds:schemaRef ds:uri="a03465eb-df51-4f00-a027-44f2ecd67cde"/>
    <ds:schemaRef ds:uri="http://purl.org/dc/dcmitype/"/>
    <ds:schemaRef ds:uri="http://purl.org/dc/elements/1.1/"/>
    <ds:schemaRef ds:uri="7405428f-591e-4bb1-8ff2-2d687588237f"/>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206</TotalTime>
  <Words>1705</Words>
  <Application>Microsoft Office PowerPoint</Application>
  <PresentationFormat>Widescreen</PresentationFormat>
  <Paragraphs>178</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Segoe UI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Timonen Maarit</dc:creator>
  <cp:lastModifiedBy>Timonen Maarit</cp:lastModifiedBy>
  <cp:revision>13</cp:revision>
  <dcterms:created xsi:type="dcterms:W3CDTF">2023-01-12T08:22:13Z</dcterms:created>
  <dcterms:modified xsi:type="dcterms:W3CDTF">2023-01-20T10:31:15Z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0x010100F6F2E24A0062F64BACF83406B372D8EA</vt:lpwstr>
  </property>
</Properties>
</file>