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63" r:id="rId7"/>
    <p:sldId id="266" r:id="rId8"/>
    <p:sldId id="264" r:id="rId9"/>
    <p:sldId id="265" r:id="rId10"/>
    <p:sldId id="262" r:id="rId11"/>
    <p:sldId id="260" r:id="rId12"/>
  </p:sldIdLst>
  <p:sldSz cx="12192000" cy="6858000"/>
  <p:notesSz cx="7099300" cy="10234613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</p:embeddedFontLst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Pajula" initials="LP" lastIdx="8" clrIdx="0">
    <p:extLst>
      <p:ext uri="{19B8F6BF-5375-455C-9EA6-DF929625EA0E}">
        <p15:presenceInfo xmlns:p15="http://schemas.microsoft.com/office/powerpoint/2012/main" userId="d626e38158d85e9f" providerId="Windows Live"/>
      </p:ext>
    </p:extLst>
  </p:cmAuthor>
  <p:cmAuthor id="2" name="Sillanpää Elli" initials="SE" lastIdx="5" clrIdx="1">
    <p:extLst>
      <p:ext uri="{19B8F6BF-5375-455C-9EA6-DF929625EA0E}">
        <p15:presenceInfo xmlns:p15="http://schemas.microsoft.com/office/powerpoint/2012/main" userId="S::Elli.Sillanpaa@turkuamk.fi::ee0c26c2-4a7b-4096-8f59-f2158a8e1a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00"/>
    <a:srgbClr val="00615A"/>
    <a:srgbClr val="930E5E"/>
    <a:srgbClr val="363534"/>
    <a:srgbClr val="000000"/>
    <a:srgbClr val="ABE4D4"/>
    <a:srgbClr val="FF9738"/>
    <a:srgbClr val="95C154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863" autoAdjust="0"/>
  </p:normalViewPr>
  <p:slideViewPr>
    <p:cSldViewPr snapToGrid="0" showGuides="1">
      <p:cViewPr varScale="1">
        <p:scale>
          <a:sx n="63" d="100"/>
          <a:sy n="63" d="100"/>
        </p:scale>
        <p:origin x="141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qvist Jani" userId="9f3560ce-92eb-4d61-8e7f-cbf1f9c1d39f" providerId="ADAL" clId="{22157A3C-0134-4B71-B82F-24AA01AE076F}"/>
    <pc:docChg chg="modSld">
      <pc:chgData name="Ekqvist Jani" userId="9f3560ce-92eb-4d61-8e7f-cbf1f9c1d39f" providerId="ADAL" clId="{22157A3C-0134-4B71-B82F-24AA01AE076F}" dt="2024-11-12T18:38:50.715" v="135" actId="403"/>
      <pc:docMkLst>
        <pc:docMk/>
      </pc:docMkLst>
      <pc:sldChg chg="modSp mod">
        <pc:chgData name="Ekqvist Jani" userId="9f3560ce-92eb-4d61-8e7f-cbf1f9c1d39f" providerId="ADAL" clId="{22157A3C-0134-4B71-B82F-24AA01AE076F}" dt="2024-11-12T18:38:50.715" v="135" actId="403"/>
        <pc:sldMkLst>
          <pc:docMk/>
          <pc:sldMk cId="4240347175" sldId="261"/>
        </pc:sldMkLst>
        <pc:spChg chg="mod">
          <ac:chgData name="Ekqvist Jani" userId="9f3560ce-92eb-4d61-8e7f-cbf1f9c1d39f" providerId="ADAL" clId="{22157A3C-0134-4B71-B82F-24AA01AE076F}" dt="2024-11-12T18:38:50.715" v="135" actId="403"/>
          <ac:spMkLst>
            <pc:docMk/>
            <pc:sldMk cId="4240347175" sldId="261"/>
            <ac:spMk id="5" creationId="{560F0FBD-E672-4884-D5FA-8543C56B82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24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8229614-FAC8-4618-B1BA-F3A93FB34BD0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24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68931838-6C43-4D43-8289-05D796B6C1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6AD6C4EC-DBDB-4C77-AC23-087CDF58F4AF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6B8EAA3-D9FD-43A5-926D-F0A1DB323F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EAA3-D9FD-43A5-926D-F0A1DB323F2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80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24030"/>
            <a:ext cx="12192000" cy="1533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44856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0" y="3979863"/>
            <a:ext cx="7020669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70027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4308" y="673570"/>
            <a:ext cx="9153303" cy="59840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4308" y="1662306"/>
            <a:ext cx="10983384" cy="460549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ku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B84BD-95E2-4DB5-A1BA-44A2F081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71"/>
            <a:ext cx="2753712" cy="146440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EE61B6-87D0-44AD-8B61-41611BD1CA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931" y="163454"/>
            <a:ext cx="1579369" cy="513831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C967870-AF31-44BD-896A-D715EB87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76283-2595-4A99-B117-D789F17EE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5" y="420370"/>
            <a:ext cx="5181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C6F147-05CD-4213-8DC9-73C32FD15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4625" y="1900238"/>
            <a:ext cx="5181600" cy="44434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91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3648" y="-27296"/>
            <a:ext cx="6041470" cy="516151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6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0"/>
            <a:ext cx="6082412" cy="51997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2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980293"/>
          </a:xfrm>
        </p:spPr>
        <p:txBody>
          <a:bodyPr wrap="square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213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25" y="603250"/>
            <a:ext cx="4856087" cy="981001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24550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, 3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2272545"/>
          </a:xfrm>
        </p:spPr>
        <p:txBody>
          <a:bodyPr wrap="square"/>
          <a:lstStyle>
            <a:lvl1pPr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0828" y="3025539"/>
            <a:ext cx="4856086" cy="2824845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nostoteksti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5010" y="603958"/>
            <a:ext cx="4856162" cy="5246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620" y="5584717"/>
            <a:ext cx="11201567" cy="478731"/>
          </a:xfr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10" y="6182273"/>
            <a:ext cx="11201077" cy="407988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6637574" y="331952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7499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541612" y="379841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629" y="2336766"/>
            <a:ext cx="4920342" cy="2986348"/>
          </a:xfrm>
        </p:spPr>
        <p:txBody>
          <a:bodyPr/>
          <a:lstStyle>
            <a:lvl1pPr marL="0" indent="0">
              <a:buNone/>
              <a:defRPr sz="5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sitaatti</a:t>
            </a:r>
            <a:endParaRPr lang="en-US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6585" y="-861844"/>
            <a:ext cx="11212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0" dirty="0">
                <a:solidFill>
                  <a:schemeClr val="bg2"/>
                </a:solidFill>
              </a:rPr>
              <a:t>”</a:t>
            </a:r>
            <a:endParaRPr lang="fi-FI" sz="80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04"/>
          <a:stretch/>
        </p:blipFill>
        <p:spPr>
          <a:xfrm>
            <a:off x="-82249" y="4666988"/>
            <a:ext cx="12407599" cy="21910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8826771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B573AC04-B0AA-4478-9D84-4B5189D5A5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662306"/>
            <a:ext cx="10842317" cy="2643687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0571" y="1750691"/>
            <a:ext cx="5786054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6720"/>
            <a:ext cx="12192000" cy="2157321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9247187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750691"/>
            <a:ext cx="10842317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77B41-27BF-44B4-B8A6-A72587A4E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155"/>
            <a:ext cx="12192000" cy="2094845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9247187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C2A372D-4205-4FD6-80E1-E53C265E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662306"/>
            <a:ext cx="10842317" cy="252730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endParaRPr lang="fi-FI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79"/>
            <a:ext cx="12210231" cy="2299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lue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1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9247187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C2A372D-4205-4FD6-80E1-E53C265E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662306"/>
            <a:ext cx="10842317" cy="252730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endParaRPr lang="fi-FI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79"/>
            <a:ext cx="12210231" cy="2299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1561323"/>
          </a:xfrm>
        </p:spPr>
        <p:txBody>
          <a:bodyPr wrap="square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10672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921" y="6403327"/>
            <a:ext cx="11201077" cy="4079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0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orans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05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725540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1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905124-EE79-41E1-9867-CCFE5222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                              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696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s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109788"/>
            <a:ext cx="12192000" cy="4748212"/>
          </a:xfr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1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26" y="0"/>
            <a:ext cx="12218126" cy="6855618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2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2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0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3 + teks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8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4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5 + teks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9" y="0"/>
            <a:ext cx="12200709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6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6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7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5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6406" y="0"/>
            <a:ext cx="8875594" cy="6858000"/>
          </a:xfrm>
          <a:custGeom>
            <a:avLst/>
            <a:gdLst>
              <a:gd name="connsiteX0" fmla="*/ 418533 w 8875594"/>
              <a:gd name="connsiteY0" fmla="*/ 0 h 6858000"/>
              <a:gd name="connsiteX1" fmla="*/ 8875594 w 8875594"/>
              <a:gd name="connsiteY1" fmla="*/ 0 h 6858000"/>
              <a:gd name="connsiteX2" fmla="*/ 8875594 w 8875594"/>
              <a:gd name="connsiteY2" fmla="*/ 6858000 h 6858000"/>
              <a:gd name="connsiteX3" fmla="*/ 1583140 w 8875594"/>
              <a:gd name="connsiteY3" fmla="*/ 6858000 h 6858000"/>
              <a:gd name="connsiteX4" fmla="*/ 1583140 w 8875594"/>
              <a:gd name="connsiteY4" fmla="*/ 5268036 h 6858000"/>
              <a:gd name="connsiteX5" fmla="*/ 0 w 8875594"/>
              <a:gd name="connsiteY5" fmla="*/ 5104263 h 6858000"/>
              <a:gd name="connsiteX6" fmla="*/ 2702257 w 8875594"/>
              <a:gd name="connsiteY6" fmla="*/ 4490113 h 6858000"/>
              <a:gd name="connsiteX7" fmla="*/ 2715904 w 8875594"/>
              <a:gd name="connsiteY7" fmla="*/ 2879678 h 6858000"/>
              <a:gd name="connsiteX8" fmla="*/ 163773 w 8875594"/>
              <a:gd name="connsiteY8" fmla="*/ 2497540 h 6858000"/>
              <a:gd name="connsiteX9" fmla="*/ 2197290 w 8875594"/>
              <a:gd name="connsiteY9" fmla="*/ 1910687 h 6858000"/>
              <a:gd name="connsiteX10" fmla="*/ 2197290 w 8875594"/>
              <a:gd name="connsiteY10" fmla="*/ 313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594" h="6858000">
                <a:moveTo>
                  <a:pt x="418533" y="0"/>
                </a:moveTo>
                <a:lnTo>
                  <a:pt x="8875594" y="0"/>
                </a:lnTo>
                <a:lnTo>
                  <a:pt x="8875594" y="6858000"/>
                </a:lnTo>
                <a:lnTo>
                  <a:pt x="1583140" y="6858000"/>
                </a:lnTo>
                <a:lnTo>
                  <a:pt x="1583140" y="5268036"/>
                </a:lnTo>
                <a:lnTo>
                  <a:pt x="0" y="5104263"/>
                </a:lnTo>
                <a:lnTo>
                  <a:pt x="2702257" y="4490113"/>
                </a:lnTo>
                <a:lnTo>
                  <a:pt x="2715904" y="2879678"/>
                </a:lnTo>
                <a:lnTo>
                  <a:pt x="163773" y="2497540"/>
                </a:lnTo>
                <a:lnTo>
                  <a:pt x="2197290" y="1910687"/>
                </a:lnTo>
                <a:lnTo>
                  <a:pt x="2197290" y="313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6288"/>
            <a:ext cx="2859206" cy="5103812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69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8161 h 6858000"/>
              <a:gd name="connsiteX3" fmla="*/ 12187451 w 12192000"/>
              <a:gd name="connsiteY3" fmla="*/ 3807725 h 6858000"/>
              <a:gd name="connsiteX4" fmla="*/ 10549719 w 12192000"/>
              <a:gd name="connsiteY4" fmla="*/ 3016155 h 6858000"/>
              <a:gd name="connsiteX5" fmla="*/ 10044752 w 12192000"/>
              <a:gd name="connsiteY5" fmla="*/ 4107976 h 6858000"/>
              <a:gd name="connsiteX6" fmla="*/ 10959152 w 12192000"/>
              <a:gd name="connsiteY6" fmla="*/ 4544704 h 6858000"/>
              <a:gd name="connsiteX7" fmla="*/ 8256896 w 12192000"/>
              <a:gd name="connsiteY7" fmla="*/ 5117910 h 6858000"/>
              <a:gd name="connsiteX8" fmla="*/ 8284191 w 12192000"/>
              <a:gd name="connsiteY8" fmla="*/ 6373504 h 6858000"/>
              <a:gd name="connsiteX9" fmla="*/ 8911988 w 12192000"/>
              <a:gd name="connsiteY9" fmla="*/ 6469039 h 6858000"/>
              <a:gd name="connsiteX10" fmla="*/ 7983940 w 12192000"/>
              <a:gd name="connsiteY10" fmla="*/ 6728346 h 6858000"/>
              <a:gd name="connsiteX11" fmla="*/ 798394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8161"/>
                </a:lnTo>
                <a:lnTo>
                  <a:pt x="12187451" y="3807725"/>
                </a:lnTo>
                <a:lnTo>
                  <a:pt x="10549719" y="3016155"/>
                </a:lnTo>
                <a:lnTo>
                  <a:pt x="10044752" y="4107976"/>
                </a:lnTo>
                <a:lnTo>
                  <a:pt x="10959152" y="4544704"/>
                </a:lnTo>
                <a:lnTo>
                  <a:pt x="8256896" y="5117910"/>
                </a:lnTo>
                <a:lnTo>
                  <a:pt x="8284191" y="6373504"/>
                </a:lnTo>
                <a:lnTo>
                  <a:pt x="8911988" y="6469039"/>
                </a:lnTo>
                <a:lnTo>
                  <a:pt x="7983940" y="6728346"/>
                </a:lnTo>
                <a:lnTo>
                  <a:pt x="798394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005777" y="5231217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47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44454 w 12192000"/>
              <a:gd name="connsiteY3" fmla="*/ 6858000 h 6858000"/>
              <a:gd name="connsiteX4" fmla="*/ 4244454 w 12192000"/>
              <a:gd name="connsiteY4" fmla="*/ 6741994 h 6858000"/>
              <a:gd name="connsiteX5" fmla="*/ 3261815 w 12192000"/>
              <a:gd name="connsiteY5" fmla="*/ 6441743 h 6858000"/>
              <a:gd name="connsiteX6" fmla="*/ 3903260 w 12192000"/>
              <a:gd name="connsiteY6" fmla="*/ 6359857 h 6858000"/>
              <a:gd name="connsiteX7" fmla="*/ 3903260 w 12192000"/>
              <a:gd name="connsiteY7" fmla="*/ 5158854 h 6858000"/>
              <a:gd name="connsiteX8" fmla="*/ 1173707 w 12192000"/>
              <a:gd name="connsiteY8" fmla="*/ 4558352 h 6858000"/>
              <a:gd name="connsiteX9" fmla="*/ 2129051 w 12192000"/>
              <a:gd name="connsiteY9" fmla="*/ 4094328 h 6858000"/>
              <a:gd name="connsiteX10" fmla="*/ 1624084 w 12192000"/>
              <a:gd name="connsiteY10" fmla="*/ 3016155 h 6858000"/>
              <a:gd name="connsiteX11" fmla="*/ 0 w 12192000"/>
              <a:gd name="connsiteY11" fmla="*/ 37875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44454" y="6858000"/>
                </a:lnTo>
                <a:lnTo>
                  <a:pt x="4244454" y="6741994"/>
                </a:lnTo>
                <a:lnTo>
                  <a:pt x="3261815" y="6441743"/>
                </a:lnTo>
                <a:lnTo>
                  <a:pt x="3903260" y="6359857"/>
                </a:lnTo>
                <a:lnTo>
                  <a:pt x="3903260" y="5158854"/>
                </a:lnTo>
                <a:lnTo>
                  <a:pt x="1173707" y="4558352"/>
                </a:lnTo>
                <a:lnTo>
                  <a:pt x="2129051" y="4094328"/>
                </a:lnTo>
                <a:lnTo>
                  <a:pt x="1624084" y="3016155"/>
                </a:lnTo>
                <a:lnTo>
                  <a:pt x="0" y="37875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09" y="5220584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215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0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3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40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38" y="586738"/>
            <a:ext cx="5566360" cy="556636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1080" y="1097280"/>
            <a:ext cx="4693920" cy="4689371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9" y="600456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0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" y="1097280"/>
            <a:ext cx="4678680" cy="4648427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9" y="6004560"/>
            <a:ext cx="1595642" cy="444913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8" y="586738"/>
            <a:ext cx="5583538" cy="55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2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09" y="586738"/>
            <a:ext cx="5665497" cy="566549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" y="1097280"/>
            <a:ext cx="4678680" cy="4580189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9" y="600456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79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hink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82615" y="3888836"/>
            <a:ext cx="12707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 err="1">
                <a:solidFill>
                  <a:schemeClr val="bg2"/>
                </a:solidFill>
              </a:rPr>
              <a:t>Rethink</a:t>
            </a:r>
            <a:r>
              <a:rPr lang="fi-FI" sz="8000" b="1" dirty="0">
                <a:solidFill>
                  <a:schemeClr val="bg2"/>
                </a:solidFill>
              </a:rPr>
              <a:t>. </a:t>
            </a:r>
            <a:r>
              <a:rPr lang="fi-FI" sz="8000" b="1" dirty="0" err="1">
                <a:solidFill>
                  <a:schemeClr val="bg2"/>
                </a:solidFill>
              </a:rPr>
              <a:t>Resolve</a:t>
            </a:r>
            <a:r>
              <a:rPr lang="fi-FI" sz="8000" b="1" dirty="0">
                <a:solidFill>
                  <a:schemeClr val="bg2"/>
                </a:solidFill>
              </a:rPr>
              <a:t>. </a:t>
            </a:r>
            <a:r>
              <a:rPr lang="fi-FI" sz="8000" b="1" dirty="0" err="1">
                <a:solidFill>
                  <a:schemeClr val="bg2"/>
                </a:solidFill>
              </a:rPr>
              <a:t>Redo</a:t>
            </a:r>
            <a:r>
              <a:rPr lang="fi-FI" sz="8000" b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804119"/>
            <a:ext cx="3274218" cy="9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775" y="0"/>
            <a:ext cx="6048000" cy="273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775" y="4109200"/>
            <a:ext cx="6048000" cy="27308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8915" y="0"/>
            <a:ext cx="6083085" cy="273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8914" y="4109200"/>
            <a:ext cx="6083085" cy="273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4. kuva</a:t>
            </a:r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775" y="2736000"/>
            <a:ext cx="12195775" cy="137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2959100"/>
            <a:ext cx="11214100" cy="838200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066171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79539" y="0"/>
            <a:ext cx="3712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539" y="0"/>
            <a:ext cx="277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6128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978900" y="868733"/>
            <a:ext cx="2908299" cy="186081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978900" y="3188880"/>
            <a:ext cx="2908299" cy="11477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nostotekstiä</a:t>
            </a:r>
          </a:p>
        </p:txBody>
      </p:sp>
    </p:spTree>
    <p:extLst>
      <p:ext uri="{BB962C8B-B14F-4D97-AF65-F5344CB8AC3E}">
        <p14:creationId xmlns:p14="http://schemas.microsoft.com/office/powerpoint/2010/main" val="3113238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2950" y="0"/>
            <a:ext cx="3669050" cy="68580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539" y="0"/>
            <a:ext cx="277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6128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978900" y="868733"/>
            <a:ext cx="2908299" cy="186081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978900" y="3188880"/>
            <a:ext cx="2908299" cy="11477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bg2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022" y="6142434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0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63015" y="0"/>
            <a:ext cx="4032000" cy="50292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80679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8950" y="5532682"/>
            <a:ext cx="11214100" cy="838200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158998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63015" y="0"/>
            <a:ext cx="4032000" cy="50292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80679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8950" y="5532682"/>
            <a:ext cx="11214100" cy="838200"/>
          </a:xfrm>
        </p:spPr>
        <p:txBody>
          <a:bodyPr/>
          <a:lstStyle>
            <a:lvl1pPr marL="0" indent="0">
              <a:buNone/>
              <a:defRPr sz="4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4147101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323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24" name="Oval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7674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049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625260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1707075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14411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5813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2693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601378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601378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73716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484856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484856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835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47773" y="1380656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41" name="Oval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0962" y="1399975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3" name="Oval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8032" y="1418214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0179" y="1392140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8737941" cy="728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6334" y="1760857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00282" y="1413790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680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26802" y="2591562"/>
            <a:ext cx="2349089" cy="29127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437876" y="1402306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347387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7387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411065" y="1421625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32094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32094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258135" y="1439864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916801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801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5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1109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2146349"/>
            <a:ext cx="11210240" cy="254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5293" y="1879710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5" name="Oval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5795" y="191400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0" name="Oval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3995" y="190932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5" name="Oval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13792" y="190965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70" name="Oval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61033" y="191518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77797" y="2004402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1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18299" y="2038694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B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2957981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2957980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926499" y="2034017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C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301270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5301269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326296" y="2034349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D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674967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7674966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10673537" y="2039878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0015370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10015369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48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5235-2FB9-4253-9FF2-54768EF1D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01" y="1613675"/>
            <a:ext cx="708966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558" y="2139780"/>
            <a:ext cx="7083566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0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Nimi</a:t>
            </a:r>
            <a:br>
              <a:rPr lang="en-US" dirty="0"/>
            </a:br>
            <a:r>
              <a:rPr lang="en-US" dirty="0" err="1"/>
              <a:t>Sähköposti</a:t>
            </a:r>
            <a:br>
              <a:rPr lang="en-US" dirty="0"/>
            </a:br>
            <a:r>
              <a:rPr lang="en-US" dirty="0" err="1"/>
              <a:t>Puhelinnumero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Nimi</a:t>
            </a:r>
            <a:br>
              <a:rPr lang="en-US" dirty="0"/>
            </a:br>
            <a:r>
              <a:rPr lang="en-US" dirty="0" err="1"/>
              <a:t>Sähköposti</a:t>
            </a:r>
            <a:br>
              <a:rPr lang="en-US" dirty="0"/>
            </a:br>
            <a:r>
              <a:rPr lang="en-US" dirty="0" err="1"/>
              <a:t>Puhelinnumero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013" y="2193031"/>
            <a:ext cx="5310326" cy="3115815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Kiitos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013" y="2193031"/>
            <a:ext cx="5310326" cy="3115815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Kiitos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8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65826" y="2485891"/>
            <a:ext cx="10619795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65827" y="3627472"/>
            <a:ext cx="10619794" cy="253363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5886" y="-10886"/>
            <a:ext cx="1959428" cy="2242457"/>
          </a:xfrm>
          <a:custGeom>
            <a:avLst/>
            <a:gdLst>
              <a:gd name="connsiteX0" fmla="*/ 0 w 1959428"/>
              <a:gd name="connsiteY0" fmla="*/ 0 h 2242457"/>
              <a:gd name="connsiteX1" fmla="*/ 947057 w 1959428"/>
              <a:gd name="connsiteY1" fmla="*/ 0 h 2242457"/>
              <a:gd name="connsiteX2" fmla="*/ 1959428 w 1959428"/>
              <a:gd name="connsiteY2" fmla="*/ 1839686 h 2242457"/>
              <a:gd name="connsiteX3" fmla="*/ 1251857 w 1959428"/>
              <a:gd name="connsiteY3" fmla="*/ 2242457 h 2242457"/>
              <a:gd name="connsiteX4" fmla="*/ 0 w 1959428"/>
              <a:gd name="connsiteY4" fmla="*/ 0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2242457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8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917236" y="3779376"/>
            <a:ext cx="7757313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17237" y="4881747"/>
            <a:ext cx="7943331" cy="142335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6543" y="2590800"/>
            <a:ext cx="2732314" cy="4267200"/>
          </a:xfrm>
          <a:custGeom>
            <a:avLst/>
            <a:gdLst>
              <a:gd name="connsiteX0" fmla="*/ 0 w 2732314"/>
              <a:gd name="connsiteY0" fmla="*/ 4267200 h 4267200"/>
              <a:gd name="connsiteX1" fmla="*/ 936171 w 2732314"/>
              <a:gd name="connsiteY1" fmla="*/ 4267200 h 4267200"/>
              <a:gd name="connsiteX2" fmla="*/ 2732314 w 2732314"/>
              <a:gd name="connsiteY2" fmla="*/ 337457 h 4267200"/>
              <a:gd name="connsiteX3" fmla="*/ 1992086 w 2732314"/>
              <a:gd name="connsiteY3" fmla="*/ 0 h 4267200"/>
              <a:gd name="connsiteX4" fmla="*/ 0 w 2732314"/>
              <a:gd name="connsiteY4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314" h="4267200">
                <a:moveTo>
                  <a:pt x="0" y="4267200"/>
                </a:moveTo>
                <a:lnTo>
                  <a:pt x="936171" y="4267200"/>
                </a:lnTo>
                <a:lnTo>
                  <a:pt x="2732314" y="337457"/>
                </a:lnTo>
                <a:lnTo>
                  <a:pt x="1992086" y="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8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600" dirty="0"/>
              <a:t>kuudes taso</a:t>
            </a:r>
          </a:p>
          <a:p>
            <a:pPr lvl="6"/>
            <a:r>
              <a:rPr lang="fi-FI" sz="1600" dirty="0"/>
              <a:t>seitsemäs taso</a:t>
            </a:r>
          </a:p>
          <a:p>
            <a:pPr lvl="7"/>
            <a:r>
              <a:rPr lang="fi-FI" sz="1600" dirty="0"/>
              <a:t>kahdeksas taso</a:t>
            </a:r>
          </a:p>
          <a:p>
            <a:pPr lvl="8"/>
            <a:r>
              <a:rPr lang="fi-FI" sz="1600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54" r:id="rId2"/>
    <p:sldLayoutId id="2147483813" r:id="rId3"/>
    <p:sldLayoutId id="2147483815" r:id="rId4"/>
    <p:sldLayoutId id="2147483821" r:id="rId5"/>
    <p:sldLayoutId id="2147483823" r:id="rId6"/>
    <p:sldLayoutId id="2147483755" r:id="rId7"/>
    <p:sldLayoutId id="2147483822" r:id="rId8"/>
    <p:sldLayoutId id="2147483681" r:id="rId9"/>
    <p:sldLayoutId id="2147483818" r:id="rId10"/>
    <p:sldLayoutId id="2147483796" r:id="rId11"/>
    <p:sldLayoutId id="2147483797" r:id="rId12"/>
    <p:sldLayoutId id="2147483650" r:id="rId13"/>
    <p:sldLayoutId id="2147483845" r:id="rId14"/>
    <p:sldLayoutId id="2147483835" r:id="rId15"/>
    <p:sldLayoutId id="2147483836" r:id="rId16"/>
    <p:sldLayoutId id="2147483838" r:id="rId17"/>
    <p:sldLayoutId id="2147483832" r:id="rId18"/>
    <p:sldLayoutId id="2147483772" r:id="rId19"/>
    <p:sldLayoutId id="2147483768" r:id="rId20"/>
    <p:sldLayoutId id="2147483769" r:id="rId21"/>
    <p:sldLayoutId id="2147483770" r:id="rId22"/>
    <p:sldLayoutId id="2147483785" r:id="rId23"/>
    <p:sldLayoutId id="2147483786" r:id="rId24"/>
    <p:sldLayoutId id="2147483834" r:id="rId25"/>
    <p:sldLayoutId id="2147483787" r:id="rId26"/>
    <p:sldLayoutId id="2147483844" r:id="rId27"/>
    <p:sldLayoutId id="2147483761" r:id="rId28"/>
    <p:sldLayoutId id="2147483762" r:id="rId29"/>
    <p:sldLayoutId id="2147483816" r:id="rId30"/>
    <p:sldLayoutId id="2147483817" r:id="rId31"/>
    <p:sldLayoutId id="2147483831" r:id="rId32"/>
    <p:sldLayoutId id="2147483763" r:id="rId33"/>
    <p:sldLayoutId id="2147483774" r:id="rId34"/>
    <p:sldLayoutId id="2147483663" r:id="rId35"/>
    <p:sldLayoutId id="2147483776" r:id="rId36"/>
    <p:sldLayoutId id="2147483777" r:id="rId37"/>
    <p:sldLayoutId id="2147483779" r:id="rId38"/>
    <p:sldLayoutId id="2147483782" r:id="rId39"/>
    <p:sldLayoutId id="2147483847" r:id="rId40"/>
    <p:sldLayoutId id="2147483781" r:id="rId41"/>
    <p:sldLayoutId id="2147483780" r:id="rId42"/>
    <p:sldLayoutId id="2147483828" r:id="rId43"/>
    <p:sldLayoutId id="2147483829" r:id="rId44"/>
    <p:sldLayoutId id="2147483830" r:id="rId45"/>
    <p:sldLayoutId id="2147483804" r:id="rId46"/>
    <p:sldLayoutId id="2147483833" r:id="rId47"/>
    <p:sldLayoutId id="2147483805" r:id="rId48"/>
    <p:sldLayoutId id="2147483807" r:id="rId49"/>
    <p:sldLayoutId id="2147483808" r:id="rId50"/>
    <p:sldLayoutId id="2147483809" r:id="rId51"/>
    <p:sldLayoutId id="2147483734" r:id="rId52"/>
    <p:sldLayoutId id="2147483819" r:id="rId53"/>
    <p:sldLayoutId id="2147483789" r:id="rId54"/>
    <p:sldLayoutId id="2147483827" r:id="rId55"/>
    <p:sldLayoutId id="2147483820" r:id="rId56"/>
    <p:sldLayoutId id="2147483826" r:id="rId57"/>
    <p:sldLayoutId id="2147483791" r:id="rId58"/>
    <p:sldLayoutId id="2147483793" r:id="rId59"/>
    <p:sldLayoutId id="2147483792" r:id="rId60"/>
    <p:sldLayoutId id="2147483748" r:id="rId61"/>
    <p:sldLayoutId id="2147483749" r:id="rId62"/>
    <p:sldLayoutId id="2147483746" r:id="rId63"/>
    <p:sldLayoutId id="2147483824" r:id="rId64"/>
    <p:sldLayoutId id="2147483747" r:id="rId65"/>
    <p:sldLayoutId id="2147483825" r:id="rId66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logrocket.com/comparing-best-node-js-unit-testing-frameworks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dd.mooc.fi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AE3DC-6C75-703C-EFDA-5D0459752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Unit Testing</a:t>
            </a:r>
          </a:p>
          <a:p>
            <a:r>
              <a:rPr lang="en-US" noProof="0" dirty="0"/>
              <a:t>And</a:t>
            </a:r>
          </a:p>
          <a:p>
            <a:r>
              <a:rPr lang="en-US" noProof="0" dirty="0"/>
              <a:t>Security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54404-17BE-4B8A-AB15-4BA2399BAB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645150"/>
            <a:ext cx="10966450" cy="711200"/>
          </a:xfrm>
        </p:spPr>
        <p:txBody>
          <a:bodyPr/>
          <a:lstStyle/>
          <a:p>
            <a:r>
              <a:rPr lang="en-US" noProof="0" dirty="0" err="1"/>
              <a:t>Otsikko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1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AF581-A671-DBEC-26AE-6B01150D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0F0FBD-E672-4884-D5FA-8543C56B8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/>
              <a:t>What is unit testing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Problems with unit testing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Unit testing frameworks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Testing security with unit tests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Test-Driven development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034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328E-72C0-4D2E-64CB-64CC99AE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unit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2CF5-3F7F-B0FE-8A42-FCACAFB5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unit test verifies a single functionality of an isolated block of code</a:t>
            </a:r>
          </a:p>
          <a:p>
            <a:pPr lvl="1"/>
            <a:r>
              <a:rPr lang="en-US" dirty="0"/>
              <a:t>Single functionality: one test – one input – one output</a:t>
            </a:r>
          </a:p>
          <a:p>
            <a:pPr lvl="1"/>
            <a:r>
              <a:rPr lang="en-US" dirty="0"/>
              <a:t>Isolated: no external dependencies. Write stubs for testing if necessary</a:t>
            </a:r>
          </a:p>
          <a:p>
            <a:pPr lvl="1"/>
            <a:r>
              <a:rPr lang="en-US" dirty="0"/>
              <a:t>Block of code: function, method, module. Depends on language, design pattern and paradigm</a:t>
            </a:r>
          </a:p>
          <a:p>
            <a:pPr lvl="1"/>
            <a:endParaRPr lang="en-US" dirty="0"/>
          </a:p>
          <a:p>
            <a:r>
              <a:rPr lang="en-US" dirty="0"/>
              <a:t>Think software through system theory: input – process – output, just like when creating data flow diagrams for threat modeling. We are interested in the behavior of the system in given circumstance, independent of all other factors.</a:t>
            </a:r>
          </a:p>
          <a:p>
            <a:endParaRPr lang="en-US" dirty="0"/>
          </a:p>
          <a:p>
            <a:r>
              <a:rPr lang="en-US" dirty="0"/>
              <a:t>Stub code is also known as test double. It’s a module that provides minimum necessary external functionality of the dependency for the unit that we are testing to function. Test double can also mean a more complex (i.e., dynamic) module whereas stub usually refers to a static endpoint.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81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6DD1-112B-B495-2D57-0ED32A9F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unit testing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5CA1-29E2-FB41-7F53-BA2D8A08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the amount of code considerably. The test code requires the same level of development process as the actual production code.</a:t>
            </a:r>
          </a:p>
          <a:p>
            <a:endParaRPr lang="en-US" dirty="0"/>
          </a:p>
          <a:p>
            <a:r>
              <a:rPr lang="en-US" dirty="0"/>
              <a:t>For general computer program, it is impossible to define tests for all possible execution paths (see halting problem)</a:t>
            </a:r>
          </a:p>
          <a:p>
            <a:endParaRPr lang="en-US" dirty="0"/>
          </a:p>
          <a:p>
            <a:r>
              <a:rPr lang="en-US" dirty="0"/>
              <a:t>By definition, does not test integrations. Most of the complexity in modern software comes from integrations (see </a:t>
            </a:r>
            <a:r>
              <a:rPr lang="en-US" dirty="0" err="1"/>
              <a:t>npm</a:t>
            </a:r>
            <a:r>
              <a:rPr lang="en-US" dirty="0"/>
              <a:t> dependencies…)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966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561A-D5EA-9557-6956-4BE1FE35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Unit Testing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6075-4BF1-C65E-A427-12E70494C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several for every language. Modern languages like Python and Rust support them out-of-the-box. </a:t>
            </a:r>
          </a:p>
          <a:p>
            <a:endParaRPr lang="en-US" dirty="0"/>
          </a:p>
          <a:p>
            <a:r>
              <a:rPr lang="en-US" dirty="0"/>
              <a:t>Since writing unit tests can be tedious, it’s highly recommended to use a framework.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Javascript</a:t>
            </a:r>
            <a:r>
              <a:rPr lang="en-US" dirty="0"/>
              <a:t> / Node.js see for example </a:t>
            </a:r>
            <a:r>
              <a:rPr lang="en-US" dirty="0">
                <a:hlinkClick r:id="rId2"/>
              </a:rPr>
              <a:t>https://blog.logrocket.com/comparing-best-node-js-unit-testing-frameworks/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our project, Jest combined with </a:t>
            </a:r>
            <a:r>
              <a:rPr lang="en-US" dirty="0" err="1"/>
              <a:t>Supertest</a:t>
            </a:r>
            <a:r>
              <a:rPr lang="en-US" dirty="0"/>
              <a:t> is recommended as </a:t>
            </a:r>
            <a:r>
              <a:rPr lang="en-US" dirty="0" err="1"/>
              <a:t>Supertest</a:t>
            </a:r>
            <a:r>
              <a:rPr lang="en-US" dirty="0"/>
              <a:t> already uses Express.js and Jest provides us test coverage to report in our automated pipeline.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71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F48E-999B-54DD-3743-E7641A23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Testing security with unit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F607-DD8A-4469-7A25-F4ED6705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starting point is to take the threat model of the system and verify the possible attacks against each input of a system component</a:t>
            </a:r>
          </a:p>
          <a:p>
            <a:endParaRPr lang="en-US" dirty="0"/>
          </a:p>
          <a:p>
            <a:r>
              <a:rPr lang="en-US" dirty="0"/>
              <a:t>Another way is to take vulnerabilities, for example OWASP Top Ten, identify relevant ones and create tests for them. Good candidates for a web application are at least:</a:t>
            </a:r>
          </a:p>
          <a:p>
            <a:pPr lvl="1"/>
            <a:r>
              <a:rPr lang="en-US" dirty="0"/>
              <a:t>A1: Broken Access Control. 	Verify that standard user cannot access admin functionalities. Verify that standard user cannot access another user’s resources.</a:t>
            </a:r>
          </a:p>
          <a:p>
            <a:pPr lvl="1"/>
            <a:r>
              <a:rPr lang="en-US" dirty="0"/>
              <a:t>A2: Cryptographic Failures. Verify that sensitive data is not in plain text.</a:t>
            </a:r>
          </a:p>
          <a:p>
            <a:pPr lvl="1"/>
            <a:r>
              <a:rPr lang="en-US" dirty="0"/>
              <a:t>A3: Injection. Verify that user input is not vulnerable to SQL injection.  Verify that XSS is not stored.</a:t>
            </a:r>
          </a:p>
          <a:p>
            <a:pPr lvl="1"/>
            <a:r>
              <a:rPr lang="en-US" dirty="0"/>
              <a:t>A5: Security Misconfigurations. Verify that XXE is handled correctly.</a:t>
            </a:r>
          </a:p>
          <a:p>
            <a:pPr lvl="1"/>
            <a:r>
              <a:rPr lang="fi-FI" dirty="0"/>
              <a:t>A7: </a:t>
            </a:r>
            <a:r>
              <a:rPr lang="fi-FI" dirty="0" err="1"/>
              <a:t>Identification</a:t>
            </a:r>
            <a:r>
              <a:rPr lang="fi-FI" dirty="0"/>
              <a:t> and </a:t>
            </a:r>
            <a:r>
              <a:rPr lang="fi-FI" dirty="0" err="1"/>
              <a:t>Authentication</a:t>
            </a:r>
            <a:r>
              <a:rPr lang="fi-FI" dirty="0"/>
              <a:t> </a:t>
            </a:r>
            <a:r>
              <a:rPr lang="fi-FI" dirty="0" err="1"/>
              <a:t>Failures</a:t>
            </a:r>
            <a:r>
              <a:rPr lang="fi-FI" dirty="0"/>
              <a:t>. </a:t>
            </a:r>
            <a:r>
              <a:rPr lang="fi-FI" dirty="0" err="1"/>
              <a:t>Verify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sessions</a:t>
            </a:r>
            <a:r>
              <a:rPr lang="fi-FI" dirty="0"/>
              <a:t> </a:t>
            </a:r>
            <a:r>
              <a:rPr lang="fi-FI" dirty="0" err="1"/>
              <a:t>tokens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on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guarded</a:t>
            </a:r>
            <a:r>
              <a:rPr lang="fi-FI" dirty="0"/>
              <a:t> </a:t>
            </a:r>
            <a:r>
              <a:rPr lang="fi-FI" dirty="0" err="1"/>
              <a:t>entrypoints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A10: Server Side </a:t>
            </a:r>
            <a:r>
              <a:rPr lang="fi-FI" dirty="0" err="1"/>
              <a:t>Request</a:t>
            </a:r>
            <a:r>
              <a:rPr lang="fi-FI" dirty="0"/>
              <a:t> </a:t>
            </a:r>
            <a:r>
              <a:rPr lang="fi-FI" dirty="0" err="1"/>
              <a:t>Forgery</a:t>
            </a:r>
            <a:r>
              <a:rPr lang="fi-FI" dirty="0"/>
              <a:t>. </a:t>
            </a:r>
            <a:r>
              <a:rPr lang="fi-FI" dirty="0" err="1"/>
              <a:t>Verify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internal</a:t>
            </a:r>
            <a:r>
              <a:rPr lang="fi-FI" dirty="0"/>
              <a:t> </a:t>
            </a:r>
            <a:r>
              <a:rPr lang="fi-FI" dirty="0" err="1"/>
              <a:t>components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accessible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user</a:t>
            </a:r>
            <a:r>
              <a:rPr lang="fi-FI" dirty="0"/>
              <a:t> input.</a:t>
            </a:r>
          </a:p>
        </p:txBody>
      </p:sp>
    </p:spTree>
    <p:extLst>
      <p:ext uri="{BB962C8B-B14F-4D97-AF65-F5344CB8AC3E}">
        <p14:creationId xmlns:p14="http://schemas.microsoft.com/office/powerpoint/2010/main" val="3060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2345-4964-2C28-1499-FF3DD6A3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Test-Driven Development (TDD)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5D28-5CF0-5B54-76F9-820618803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See </a:t>
            </a:r>
            <a:r>
              <a:rPr lang="en-US" sz="2400" noProof="0" dirty="0">
                <a:hlinkClick r:id="rId2"/>
              </a:rPr>
              <a:t>https://tdd.mooc.fi/</a:t>
            </a:r>
            <a:r>
              <a:rPr lang="en-US" sz="2400" noProof="0" dirty="0"/>
              <a:t> for 5 CU course on topic</a:t>
            </a:r>
          </a:p>
          <a:p>
            <a:endParaRPr lang="en-US" sz="2400" noProof="0" dirty="0"/>
          </a:p>
          <a:p>
            <a:r>
              <a:rPr lang="en-US" sz="2400" noProof="0" dirty="0"/>
              <a:t>Software Development paradigm where you write specification as unit tests, and only then write the code </a:t>
            </a:r>
          </a:p>
          <a:p>
            <a:endParaRPr lang="en-US" sz="2400" noProof="0" dirty="0"/>
          </a:p>
          <a:p>
            <a:r>
              <a:rPr lang="en-US" sz="2400" noProof="0" dirty="0"/>
              <a:t>Red – Green –Refactor</a:t>
            </a:r>
          </a:p>
          <a:p>
            <a:endParaRPr lang="en-US" sz="2400" dirty="0"/>
          </a:p>
          <a:p>
            <a:r>
              <a:rPr lang="en-US" sz="2400" noProof="0" dirty="0"/>
              <a:t>Also known as Behavior-Driven Development</a:t>
            </a:r>
          </a:p>
          <a:p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386774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547940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ysClr val="window" lastClr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 AMK_tyhjä diapohja_suomi.pptx" id="{05FEB202-9A85-477A-B495-12D4263A3B69}" vid="{C41E1783-236D-48C9-A782-D25525CC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51b3a24a5c1415584c3c54b120f3f29 xmlns="23a2fba3-87fb-42d1-bad1-f4f6bc2053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YPA</TermName>
          <TermId xmlns="http://schemas.microsoft.com/office/infopath/2007/PartnerControls">426bd57c-5e12-418d-a284-022d9c63b1d0</TermId>
        </TermInfo>
      </Terms>
    </k51b3a24a5c1415584c3c54b120f3f29>
    <Tekijän_x0020_nimi_x003a_ xmlns="23a2fba3-87fb-42d1-bad1-f4f6bc2053a4">
      <UserInfo>
        <DisplayName>Castrén-Harju Kirsi-Maria</DisplayName>
        <AccountId>346</AccountId>
        <AccountType/>
      </UserInfo>
    </Tekijän_x0020_nimi_x003a_>
    <Lisätiedot_x003a_ xmlns="23a2fba3-87fb-42d1-bad1-f4f6bc2053a4" xsi:nil="true"/>
    <Omistaja_x003a_ xmlns="23a2fba3-87fb-42d1-bad1-f4f6bc2053a4">
      <UserInfo>
        <DisplayName>Hartemo Mari</DisplayName>
        <AccountId>31369</AccountId>
        <AccountType/>
      </UserInfo>
    </Omistaja_x003a_>
    <d5f29846e0fc424f913678a514f3ef54 xmlns="23a2fba3-87fb-42d1-bad1-f4f6bc2053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Mallipohja</TermName>
          <TermId xmlns="http://schemas.microsoft.com/office/infopath/2007/PartnerControls">04279f8a-713a-4ece-a7d7-d828c0c3a5eb</TermId>
        </TermInfo>
      </Terms>
    </d5f29846e0fc424f913678a514f3ef54>
    <d049e85872384204b140a67a9b7301b8 xmlns="23a2fba3-87fb-42d1-bad1-f4f6bc2053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Henkilöstö</TermName>
          <TermId xmlns="http://schemas.microsoft.com/office/infopath/2007/PartnerControls">a5198709-2a4f-459f-8ab3-a892f9485af3</TermId>
        </TermInfo>
        <TermInfo xmlns="http://schemas.microsoft.com/office/infopath/2007/PartnerControls">
          <TermName xmlns="http://schemas.microsoft.com/office/infopath/2007/PartnerControls">Opiskelija</TermName>
          <TermId xmlns="http://schemas.microsoft.com/office/infopath/2007/PartnerControls">8bb147f9-a037-4673-8904-4bb38b909180</TermId>
        </TermInfo>
      </Terms>
    </d049e85872384204b140a67a9b7301b8>
    <Tarkastettu_x003a_ xmlns="23a2fba3-87fb-42d1-bad1-f4f6bc2053a4">2018-12-20T22:00:00+00:00</Tarkastettu_x003a_>
    <i026fc1277114cd99fc956c6cc8f416a xmlns="23a2fba3-87fb-42d1-bad1-f4f6bc2053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f1892e41-cfe2-4b39-9234-310fd0060190</TermId>
        </TermInfo>
      </Terms>
    </i026fc1277114cd99fc956c6cc8f416a>
    <f0aeb93fca5a48f8ba4da21860ff7c13 xmlns="23a2fba3-87fb-42d1-bad1-f4f6bc2053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markkinointi</TermName>
          <TermId xmlns="http://schemas.microsoft.com/office/infopath/2007/PartnerControls">dd0160c8-c6c3-4d86-ac6f-8eed340a963e</TermId>
        </TermInfo>
      </Terms>
    </f0aeb93fca5a48f8ba4da21860ff7c13>
    <Vanhentuu_x003a_ xmlns="23a2fba3-87fb-42d1-bad1-f4f6bc2053a4" xsi:nil="true"/>
    <TaxCatchAll xmlns="23a2fba3-87fb-42d1-bad1-f4f6bc2053a4">
      <Value>33</Value>
      <Value>91</Value>
      <Value>28</Value>
      <Value>40</Value>
      <Value>22</Value>
      <Value>35</Value>
    </TaxCatchAll>
    <Kieliversiot xmlns="23a2fba3-87fb-42d1-bad1-f4f6bc2053a4">
      <Value>FI</Value>
      <Value>EN</Value>
    </Kieliversio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ssi dokumentit" ma:contentTypeID="0x0101000C8B53A20DA52B4890111133640B869D00CEED070D7F74914F86051F93CC5091DF" ma:contentTypeVersion="40" ma:contentTypeDescription="" ma:contentTypeScope="" ma:versionID="f93495443e9554c321eaac466ec20caf">
  <xsd:schema xmlns:xsd="http://www.w3.org/2001/XMLSchema" xmlns:xs="http://www.w3.org/2001/XMLSchema" xmlns:p="http://schemas.microsoft.com/office/2006/metadata/properties" xmlns:ns2="23a2fba3-87fb-42d1-bad1-f4f6bc2053a4" targetNamespace="http://schemas.microsoft.com/office/2006/metadata/properties" ma:root="true" ma:fieldsID="488c4d8443a5cea800a55bb97b530181" ns2:_="">
    <xsd:import namespace="23a2fba3-87fb-42d1-bad1-f4f6bc2053a4"/>
    <xsd:element name="properties">
      <xsd:complexType>
        <xsd:sequence>
          <xsd:element name="documentManagement">
            <xsd:complexType>
              <xsd:all>
                <xsd:element ref="ns2:Kieliversiot" minOccurs="0"/>
                <xsd:element ref="ns2:Lisätiedot_x003a_" minOccurs="0"/>
                <xsd:element ref="ns2:Omistaja_x003a_"/>
                <xsd:element ref="ns2:Tekijän_x0020_nimi_x003a_"/>
                <xsd:element ref="ns2:Vanhentuu_x003a_" minOccurs="0"/>
                <xsd:element ref="ns2:Tarkastettu_x003a_" minOccurs="0"/>
                <xsd:element ref="ns2:d5f29846e0fc424f913678a514f3ef54" minOccurs="0"/>
                <xsd:element ref="ns2:i026fc1277114cd99fc956c6cc8f416a" minOccurs="0"/>
                <xsd:element ref="ns2:TaxCatchAll" minOccurs="0"/>
                <xsd:element ref="ns2:TaxCatchAllLabel" minOccurs="0"/>
                <xsd:element ref="ns2:k51b3a24a5c1415584c3c54b120f3f29" minOccurs="0"/>
                <xsd:element ref="ns2:d049e85872384204b140a67a9b7301b8" minOccurs="0"/>
                <xsd:element ref="ns2:f0aeb93fca5a48f8ba4da21860ff7c1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2fba3-87fb-42d1-bad1-f4f6bc2053a4" elementFormDefault="qualified">
    <xsd:import namespace="http://schemas.microsoft.com/office/2006/documentManagement/types"/>
    <xsd:import namespace="http://schemas.microsoft.com/office/infopath/2007/PartnerControls"/>
    <xsd:element name="Kieliversiot" ma:index="7" nillable="true" ma:displayName="Kieliversiot" ma:default="FI" ma:description="Olemassa olevat kieliversiot" ma:internalName="Kieliversiot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"/>
                    <xsd:enumeration value="EN"/>
                  </xsd:restriction>
                </xsd:simpleType>
              </xsd:element>
            </xsd:sequence>
          </xsd:extension>
        </xsd:complexContent>
      </xsd:complexType>
    </xsd:element>
    <xsd:element name="Lisätiedot_x003a_" ma:index="8" nillable="true" ma:displayName="Lisätiedot:" ma:description="Lisätietoja kieliversion nimestä tai sijainnista." ma:internalName="Lis_x00e4_tiedot_x003A_">
      <xsd:simpleType>
        <xsd:restriction base="dms:Note">
          <xsd:maxLength value="255"/>
        </xsd:restriction>
      </xsd:simpleType>
    </xsd:element>
    <xsd:element name="Omistaja_x003a_" ma:index="9" ma:displayName="Omistajan nimi:" ma:description="Asiakirjalle pitää löytyä nimetty omistaja, huolimatta siitä kuka sen on toimittanut. Viime kädessä tulosalueen johtaja vastaa oman vastuualueensa tuotoksista." ma:list="UserInfo" ma:SharePointGroup="0" ma:internalName="Omistaja_x003A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kijän_x0020_nimi_x003a_" ma:index="10" ma:displayName="Tekijän nimi:" ma:description="Asiakirjan luonut henkilö" ma:list="UserInfo" ma:SharePointGroup="0" ma:internalName="Tekij_x00e4_n_x0020_nimi_x003A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nhentuu_x003a_" ma:index="11" nillable="true" ma:displayName="Muistutus:" ma:description="Määritä tähän pvm vain, jos haluat muistutuksen omistajalle sekä tekijälle jo aiemmin kuin 364 pv: n kuluttua" ma:format="DateOnly" ma:internalName="Vanhentuu_x003A_">
      <xsd:simpleType>
        <xsd:restriction base="dms:DateTime"/>
      </xsd:simpleType>
    </xsd:element>
    <xsd:element name="Tarkastettu_x003a_" ma:index="12" nillable="true" ma:displayName="Tarkastettu:" ma:default="[today]" ma:description="Saat ilmoituksen vuoden kuluttua uutta tarkastusta varten." ma:format="DateOnly" ma:internalName="Tarkastettu_x003A_">
      <xsd:simpleType>
        <xsd:restriction base="dms:DateTime"/>
      </xsd:simpleType>
    </xsd:element>
    <xsd:element name="d5f29846e0fc424f913678a514f3ef54" ma:index="14" ma:taxonomy="true" ma:internalName="d5f29846e0fc424f913678a514f3ef54" ma:taxonomyFieldName="Asiakirjatyyppi_x003A_" ma:displayName="Asiakirjatyyppi:" ma:readOnly="false" ma:default="" ma:fieldId="{d5f29846-e0fc-424f-9136-78a514f3ef54}" ma:sspId="77ae7613-2400-41d2-a20d-3d968f5a2786" ma:termSetId="13e6fbb3-f6d4-4c13-9f0e-1373cfa6f7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26fc1277114cd99fc956c6cc8f416a" ma:index="16" ma:taxonomy="true" ma:internalName="i026fc1277114cd99fc956c6cc8f416a" ma:taxonomyFieldName="Tarkenne_x003A_" ma:displayName="Tarkenne/asiasana:" ma:readOnly="false" ma:default="" ma:fieldId="{2026fc12-7711-4cd9-9fc9-56c6cc8f416a}" ma:sspId="77ae7613-2400-41d2-a20d-3d968f5a2786" ma:termSetId="71bf7ca6-e2c8-40ff-94d9-5c8573657a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Luokituksen Kaikki-sarake" ma:hidden="true" ma:list="{88131585-855e-4e42-895b-4bff00318741}" ma:internalName="TaxCatchAll" ma:showField="CatchAllData" ma:web="23a2fba3-87fb-42d1-bad1-f4f6bc205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Luokituksen Kaikki-sarake1" ma:hidden="true" ma:list="{88131585-855e-4e42-895b-4bff00318741}" ma:internalName="TaxCatchAllLabel" ma:readOnly="true" ma:showField="CatchAllDataLabel" ma:web="23a2fba3-87fb-42d1-bad1-f4f6bc205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51b3a24a5c1415584c3c54b120f3f29" ma:index="22" ma:taxonomy="true" ma:internalName="k51b3a24a5c1415584c3c54b120f3f29" ma:taxonomyFieldName="Tulosalue_x003A_" ma:displayName="Sektori" ma:default="" ma:fieldId="{451b3a24-a5c1-4155-84c3-c54b120f3f29}" ma:sspId="77ae7613-2400-41d2-a20d-3d968f5a2786" ma:termSetId="d39a45e6-a388-4383-a7b3-4ce14bc4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49e85872384204b140a67a9b7301b8" ma:index="24" ma:taxonomy="true" ma:internalName="d049e85872384204b140a67a9b7301b8" ma:taxonomyFieldName="Kohderyhm_x00e4_" ma:displayName="Kohderyhmä" ma:readOnly="false" ma:default="33;#Henkilöstö|a5198709-2a4f-459f-8ab3-a892f9485af3;#35;#Opiskelija|8bb147f9-a037-4673-8904-4bb38b909180" ma:fieldId="{d049e858-7238-4204-b140-a67a9b7301b8}" ma:taxonomyMulti="true" ma:sspId="77ae7613-2400-41d2-a20d-3d968f5a2786" ma:termSetId="d320fdb2-dc28-4a1a-a97a-470c7a9d75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0aeb93fca5a48f8ba4da21860ff7c13" ma:index="25" ma:taxonomy="true" ma:internalName="f0aeb93fca5a48f8ba4da21860ff7c13" ma:taxonomyFieldName="Yksikk_x00f6__x003A_" ma:displayName="Yksikkö/osaamisalue" ma:readOnly="false" ma:default="" ma:fieldId="{f0aeb93f-ca5a-48f8-ba4d-a21860ff7c13}" ma:sspId="77ae7613-2400-41d2-a20d-3d968f5a2786" ma:termSetId="0dd7656a-a9d1-4c25-99b1-c35fa11bdf0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3F937-FA97-4C07-A197-5D899E12D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49DA0-B5F2-4E06-ADA1-403EF722A1B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3a2fba3-87fb-42d1-bad1-f4f6bc2053a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817EB1-D5EB-41A4-AD21-11367EECD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2fba3-87fb-42d1-bad1-f4f6bc205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AMK_tyhjä diapohja_suomi</Template>
  <TotalTime>9510</TotalTime>
  <Words>556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PT Sans</vt:lpstr>
      <vt:lpstr>Turun AMK 2020</vt:lpstr>
      <vt:lpstr>Otsikko</vt:lpstr>
      <vt:lpstr>Contents</vt:lpstr>
      <vt:lpstr>What is unit testing?</vt:lpstr>
      <vt:lpstr>Problems with unit testing</vt:lpstr>
      <vt:lpstr>Unit Testing Frameworks</vt:lpstr>
      <vt:lpstr>Testing security with unit tests</vt:lpstr>
      <vt:lpstr>Test-Driven Development (TDD)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Inhimillinen tietoturva</dc:title>
  <dc:creator>Ekqvist Jani</dc:creator>
  <cp:lastModifiedBy>Ekqvist Jani</cp:lastModifiedBy>
  <cp:revision>15</cp:revision>
  <cp:lastPrinted>2020-08-18T07:54:28Z</cp:lastPrinted>
  <dcterms:created xsi:type="dcterms:W3CDTF">2021-03-03T13:16:11Z</dcterms:created>
  <dcterms:modified xsi:type="dcterms:W3CDTF">2024-11-12T18:38:52Z</dcterms:modified>
</cp:coreProperties>
</file>