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2" roundtripDataSignature="AMtx7mhwPT/Jur0csppcSM3Z+OU/voor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29b844f3e48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29b844f3e4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9b844f3e48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29b844f3e48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9b844f3e48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9b844f3e48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9b844f3e48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29b844f3e48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9b844f3e48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9b844f3e48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9b844f3e48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9b844f3e48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29b844f3e48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29b844f3e48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95c175453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95c175453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990dde733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990dde733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998ff4f34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998ff4f34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998ff4f34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998ff4f34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9b844f3e4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9b844f3e4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9b844f3e48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29b844f3e48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9b844f3e48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9b844f3e4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9b844f3e48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29b844f3e48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5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3" name="Google Shape;13;p35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3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3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pystysuora teksti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0" name="Google Shape;70;p44"/>
          <p:cNvSpPr txBox="1"/>
          <p:nvPr>
            <p:ph idx="1" type="body"/>
          </p:nvPr>
        </p:nvSpPr>
        <p:spPr>
          <a:xfrm rot="5400000">
            <a:off x="2874751" y="-1217399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4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4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4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ystysuora otsikko ja teksti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5"/>
          <p:cNvSpPr txBox="1"/>
          <p:nvPr>
            <p:ph type="title"/>
          </p:nvPr>
        </p:nvSpPr>
        <p:spPr>
          <a:xfrm rot="5400000">
            <a:off x="5463749" y="1371630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6" name="Google Shape;76;p45"/>
          <p:cNvSpPr txBox="1"/>
          <p:nvPr>
            <p:ph idx="1" type="body"/>
          </p:nvPr>
        </p:nvSpPr>
        <p:spPr>
          <a:xfrm rot="5400000">
            <a:off x="1272749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4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4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4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9" name="Google Shape;19;p36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3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3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3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25" name="Google Shape;25;p39"/>
          <p:cNvSpPr txBox="1"/>
          <p:nvPr>
            <p:ph idx="1" type="body"/>
          </p:nvPr>
        </p:nvSpPr>
        <p:spPr>
          <a:xfrm>
            <a:off x="457200" y="1200151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6195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9"/>
          <p:cNvSpPr txBox="1"/>
          <p:nvPr>
            <p:ph idx="2" type="body"/>
          </p:nvPr>
        </p:nvSpPr>
        <p:spPr>
          <a:xfrm>
            <a:off x="4648200" y="1200151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6195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3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3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3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32" name="Google Shape;32;p37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spcFirstLastPara="1" rIns="68575" wrap="square" tIns="685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37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4290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37"/>
          <p:cNvSpPr txBox="1"/>
          <p:nvPr>
            <p:ph idx="3" type="body"/>
          </p:nvPr>
        </p:nvSpPr>
        <p:spPr>
          <a:xfrm>
            <a:off x="4645026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spcFirstLastPara="1" rIns="68575" wrap="square" tIns="685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37"/>
          <p:cNvSpPr txBox="1"/>
          <p:nvPr>
            <p:ph idx="4" type="body"/>
          </p:nvPr>
        </p:nvSpPr>
        <p:spPr>
          <a:xfrm>
            <a:off x="4645026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4290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3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3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3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8"/>
          <p:cNvSpPr txBox="1"/>
          <p:nvPr>
            <p:ph type="title"/>
          </p:nvPr>
        </p:nvSpPr>
        <p:spPr>
          <a:xfrm>
            <a:off x="722313" y="330517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  <a:defRPr b="1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41" name="Google Shape;41;p38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spcFirstLastPara="1" rIns="68575" wrap="square" tIns="685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3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3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3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ain otsikk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47" name="Google Shape;47;p4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4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4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hjä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4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4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sisältö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2"/>
          <p:cNvSpPr txBox="1"/>
          <p:nvPr>
            <p:ph type="title"/>
          </p:nvPr>
        </p:nvSpPr>
        <p:spPr>
          <a:xfrm>
            <a:off x="457201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6" name="Google Shape;56;p42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42"/>
          <p:cNvSpPr txBox="1"/>
          <p:nvPr>
            <p:ph idx="2" type="body"/>
          </p:nvPr>
        </p:nvSpPr>
        <p:spPr>
          <a:xfrm>
            <a:off x="457201" y="1076326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4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4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4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kuv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3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63" name="Google Shape;63;p43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43"/>
          <p:cNvSpPr txBox="1"/>
          <p:nvPr>
            <p:ph idx="1" type="body"/>
          </p:nvPr>
        </p:nvSpPr>
        <p:spPr>
          <a:xfrm>
            <a:off x="1792288" y="4025503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4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4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4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4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www.jamko.fi/turvallisuus-kiinnostaa/" TargetMode="External"/><Relationship Id="rId4" Type="http://schemas.openxmlformats.org/officeDocument/2006/relationships/hyperlink" Target="https://www.jamko.fi/wp-content/uploads/2023/08/JAMKO-Turvallisemman-tilan-periaatteet.pdf" TargetMode="External"/><Relationship Id="rId5" Type="http://schemas.openxmlformats.org/officeDocument/2006/relationships/hyperlink" Target="http://www.jamko.fi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 sz="4200"/>
              <a:t>Turvallisemman tilan periaatteet</a:t>
            </a:r>
            <a:endParaRPr sz="4200"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rPr lang="fi"/>
              <a:t>Prosessi JAMKOssa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9b844f3e48_0_2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Vastuuhenkilö(t)</a:t>
            </a:r>
            <a:endParaRPr/>
          </a:p>
        </p:txBody>
      </p:sp>
      <p:sp>
        <p:nvSpPr>
          <p:cNvPr id="139" name="Google Shape;139;g29b844f3e48_0_25"/>
          <p:cNvSpPr txBox="1"/>
          <p:nvPr>
            <p:ph idx="1" type="body"/>
          </p:nvPr>
        </p:nvSpPr>
        <p:spPr>
          <a:xfrm>
            <a:off x="457200" y="932350"/>
            <a:ext cx="8229600" cy="36624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Periaatteiden luomisen vastuuhenkilö tai vastuuhenkilöt luonnollisesti vastaavat periaatteiden valmistumisesta ja viennistä käytäntöön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Vastuussa olevien tulee tehdä paljon itsenäistä työtä: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Perehtyminen muiden organisaatioiden periaatteisiin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Yhteyshenkilönä toimiminen (viestiminen)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Työpajojen valmistelu ja toteutus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Luonnosten kirjoittaminen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Esittely ylemmille tahoille ja hyväksytyksi saattaminen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Tasa-arvo- ja yhdenvertaisuustyön tietämyksestä on hyötyä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9b844f3e48_0_3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Opiskelijan rooli</a:t>
            </a:r>
            <a:endParaRPr/>
          </a:p>
        </p:txBody>
      </p:sp>
      <p:sp>
        <p:nvSpPr>
          <p:cNvPr id="145" name="Google Shape;145;g29b844f3e48_0_30"/>
          <p:cNvSpPr txBox="1"/>
          <p:nvPr>
            <p:ph idx="1" type="body"/>
          </p:nvPr>
        </p:nvSpPr>
        <p:spPr>
          <a:xfrm>
            <a:off x="457200" y="940125"/>
            <a:ext cx="8229600" cy="36546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JAMKOn periaatteiden luomisessa opiskelijat olivat tärkeässä, jopa kaikista tärkeimmässä roolissa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Turvallisemman tilan periaatteet luodaan yhteisölle ja kun yhteisö koostuu pääosin opiskelijoista, heidän äänensä tulee olla esillä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Korkeakoulun periaatteiden luomisessa huomio saattaa jäädä helposti vain henkilöstön näkökulmaan, minkä takia opiskelijoita pitäisi saada mukaan työskentelyyn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Opiskelijat voivat osallistua työpajoihin ja kommentointiin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9b844f3e48_0_3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Markkinointi ja viestintä</a:t>
            </a:r>
            <a:endParaRPr/>
          </a:p>
        </p:txBody>
      </p:sp>
      <p:sp>
        <p:nvSpPr>
          <p:cNvPr id="151" name="Google Shape;151;g29b844f3e48_0_35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Opiskelijoita tarvitaan osallistumaan työpajoihin, minkä takia viestintää on hyvä tehdä esim. opiskelijakunnan kautta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Opiskelijakunnalla on yhteydet niin opiskelija-aktiiveihin kuin riviopiskelijoihin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Kun työryhmä on kasassa, ei markkinointia tarvitse tehdä ennen kuin periaatteet ovat viimein valmiit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Toki voi viestiä siitä, että prosessi etenee ja asia on työstössä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Periaatteiden valmistuttua tulee </a:t>
            </a:r>
            <a:r>
              <a:rPr lang="fi"/>
              <a:t>viestiä, perehdyttää ja kouluttaa organisaation sisällä niiden käytöstä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9b844f3e48_0_4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Materiaalit</a:t>
            </a:r>
            <a:endParaRPr/>
          </a:p>
        </p:txBody>
      </p:sp>
      <p:sp>
        <p:nvSpPr>
          <p:cNvPr id="157" name="Google Shape;157;g29b844f3e48_0_40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Todennäköisesti materiaalit esim. työpajoihin tulee luoda itse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Jokaisen organisaation prosessi on erilainen eikä lopputuloksia voi kopioida sanasta sanaan toiselta organisaatiolta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Periaatteet luodaan sille yhteisölle, joka on jo olemassa ja joka koostuu erilaisista ihmisistä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9b844f3e48_0_4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Palaute</a:t>
            </a:r>
            <a:endParaRPr/>
          </a:p>
        </p:txBody>
      </p:sp>
      <p:sp>
        <p:nvSpPr>
          <p:cNvPr id="163" name="Google Shape;163;g29b844f3e48_0_45"/>
          <p:cNvSpPr txBox="1"/>
          <p:nvPr>
            <p:ph idx="1" type="body"/>
          </p:nvPr>
        </p:nvSpPr>
        <p:spPr>
          <a:xfrm>
            <a:off x="357400" y="909050"/>
            <a:ext cx="8329200" cy="36855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JAMKO on saanut </a:t>
            </a:r>
            <a:r>
              <a:rPr lang="fi"/>
              <a:t>pääsääntöisesti </a:t>
            </a:r>
            <a:r>
              <a:rPr lang="fi"/>
              <a:t>positiivista palautetta periaatteiden työstämisestä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Turvallisemman tilan periaatteet on koettu tärkeäksi työkaluksi henkilöstössä ja hallituksessa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Palautetta voi pyytää missä tahansa prosessin vaihetta työryhmään osallistujilta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Tärkeä luoda työilmapiiri, jossa on turvallista antaa palautetta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Painotus siihen, että prosessia toteutetaan yhdessä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Myös Jamkissa koettu tärkeäksi asiaksi ja turvallisemman tilan periaatteiden prosessi on käynnissä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9b844f3e48_0_5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Asiasanat</a:t>
            </a:r>
            <a:endParaRPr/>
          </a:p>
        </p:txBody>
      </p:sp>
      <p:sp>
        <p:nvSpPr>
          <p:cNvPr id="169" name="Google Shape;169;g29b844f3e48_0_50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Turvallisemman tilan periaatteet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Yhteisöllisyys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Hyvinvointi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Moniammatillinen yhteistyö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Turvallisuus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Code of Conduct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9b844f3e48_0_5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Julkaisut</a:t>
            </a:r>
            <a:endParaRPr/>
          </a:p>
        </p:txBody>
      </p:sp>
      <p:sp>
        <p:nvSpPr>
          <p:cNvPr id="175" name="Google Shape;175;g29b844f3e48_0_55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Blogiteksti “Turvallisuus kiinnostaa”: </a:t>
            </a:r>
            <a:r>
              <a:rPr lang="fi" u="sng">
                <a:solidFill>
                  <a:schemeClr val="hlink"/>
                </a:solidFill>
                <a:hlinkClick r:id="rId3"/>
              </a:rPr>
              <a:t>https://www.jamko.fi/turvallisuus-kiinnostaa/</a:t>
            </a:r>
            <a:r>
              <a:rPr lang="fi"/>
              <a:t>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JAMKOn turvallisemman tilan periaatteet: </a:t>
            </a:r>
            <a:r>
              <a:rPr lang="fi" u="sng">
                <a:solidFill>
                  <a:schemeClr val="hlink"/>
                </a:solidFill>
                <a:hlinkClick r:id="rId4"/>
              </a:rPr>
              <a:t>https://www.jamko.fi/wp-content/uploads/2023/08/JAMKO-Turvallisemman-tilan-periaatteet.pdf</a:t>
            </a:r>
            <a:r>
              <a:rPr lang="fi"/>
              <a:t> (jos linkki ei toimi, niin periaatteet löytyvät </a:t>
            </a:r>
            <a:r>
              <a:rPr lang="fi" u="sng">
                <a:solidFill>
                  <a:schemeClr val="hlink"/>
                </a:solidFill>
                <a:hlinkClick r:id="rId5"/>
              </a:rPr>
              <a:t>JAMKOn nettisivujen</a:t>
            </a:r>
            <a:r>
              <a:rPr lang="fi"/>
              <a:t> materiaalipankista)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95c175453b_0_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Miksi?</a:t>
            </a:r>
            <a:endParaRPr/>
          </a:p>
        </p:txBody>
      </p:sp>
      <p:sp>
        <p:nvSpPr>
          <p:cNvPr id="91" name="Google Shape;91;g295c175453b_0_0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Turvallisemman tilan periaatteiden työstäminen syntyi tarpeesta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Yleiset käytöstavat ja vuorovaikutustaidot ovat etäajan jälkeen olleet hukassa ja yhteisön sisäinen kanssakäyminen on ollut vaikeaa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Turvallisemman tilan periaatteilla halutaan edistää turvallisuuden tunteen syntymistä yhteisön sisällä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Periaatteet ovat myös keino ja taustatuki häiriökäyttäytymistä vastaan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990dde7338_0_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Tavoitteet</a:t>
            </a:r>
            <a:endParaRPr/>
          </a:p>
        </p:txBody>
      </p:sp>
      <p:sp>
        <p:nvSpPr>
          <p:cNvPr id="97" name="Google Shape;97;g2990dde7338_0_0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Saada opiskelijat pohtimaan omaa käytöstään ja toimintaansa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Jokaisen tulee voida olla oma itsensä muita loukkaamatta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Luoda ilmapiiri, jossa on ok tehdä virheitä ja oppia niistä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Kannustaa yhteisöllisyyteen, toisten ymmärtämiseen ja parempaan vuorovaikutukseen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E</a:t>
            </a:r>
            <a:r>
              <a:rPr lang="fi"/>
              <a:t>distää </a:t>
            </a:r>
            <a:r>
              <a:rPr lang="fi"/>
              <a:t>proaktiivisesti turvallisemman tilan syntymistä, mutta myös reaktiivisesti auttaa toimimaan vaikeiden tilanteiden tapahtuessa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998ff4f34e_0_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Kohderyhmä</a:t>
            </a:r>
            <a:endParaRPr/>
          </a:p>
        </p:txBody>
      </p:sp>
      <p:sp>
        <p:nvSpPr>
          <p:cNvPr id="103" name="Google Shape;103;g2998ff4f34e_0_0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Periaatteet on suunnattu kaikille JAMKOn toimijoille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Henkilöstö, hallituksessa ja edustajistossa toimivat, tutorit, mentorit, tiimiläiset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Sitoutumista toivotaan myös JAMKOn yhteistyökumppaneilta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JAMKOn tapahtumiin ja muuhun toimintaan osallistujat sitoutuvat noudattamaan periaatteita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Työryhmässä mukana olivat JAMKOn henkilöstö ja hallitus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Kannattaa pyrkiä osallistamaan monipuolisesti työyhteisöä mukaan periaatteiden luomisen prosessiin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998ff4f34e_0_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Käytännön toteutus periaatteiden luomiseksi</a:t>
            </a:r>
            <a:endParaRPr/>
          </a:p>
        </p:txBody>
      </p:sp>
      <p:sp>
        <p:nvSpPr>
          <p:cNvPr id="109" name="Google Shape;109;g2998ff4f34e_0_5"/>
          <p:cNvSpPr txBox="1"/>
          <p:nvPr>
            <p:ph idx="1" type="body"/>
          </p:nvPr>
        </p:nvSpPr>
        <p:spPr>
          <a:xfrm>
            <a:off x="457200" y="971200"/>
            <a:ext cx="8229600" cy="36234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Luominen aloitetaan tutustumalla muiden samankaltaisten organisaatioiden turvallisemman tilan periaatteisiin/code of conducteihin/käytössääntöihin (nimet vaihtelevat)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Yhden tai kahden henkilön kannattaa olla vastuussa prosessin etenemisestä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Työryhmässä tulee olla kuitenkin moniammatillinen ja -näkökulmainen joukko mukaanlukien vähemmistöryhmien edustajia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Tarkoituksena on saada mahdollisimman paljon eri näkökulmia mukaan prosessiin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9b844f3e48_0_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Käytännön toteutus periaatteiden luomiseksi (Työpajat) (1/2)</a:t>
            </a:r>
            <a:endParaRPr/>
          </a:p>
        </p:txBody>
      </p:sp>
      <p:sp>
        <p:nvSpPr>
          <p:cNvPr id="115" name="Google Shape;115;g29b844f3e48_0_5"/>
          <p:cNvSpPr txBox="1"/>
          <p:nvPr>
            <p:ph idx="1" type="body"/>
          </p:nvPr>
        </p:nvSpPr>
        <p:spPr>
          <a:xfrm>
            <a:off x="457200" y="1024525"/>
            <a:ext cx="8229600" cy="36234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74650" lvl="0" marL="457200" rtl="0" algn="l">
              <a:spcBef>
                <a:spcPts val="500"/>
              </a:spcBef>
              <a:spcAft>
                <a:spcPts val="0"/>
              </a:spcAft>
              <a:buSzPts val="2300"/>
              <a:buChar char="•"/>
            </a:pPr>
            <a:r>
              <a:rPr lang="fi" sz="2300"/>
              <a:t>Työryhmän </a:t>
            </a:r>
            <a:r>
              <a:rPr lang="fi" sz="2300"/>
              <a:t>jäsenten</a:t>
            </a:r>
            <a:r>
              <a:rPr lang="fi" sz="2300"/>
              <a:t> näkökulmien </a:t>
            </a:r>
            <a:r>
              <a:rPr lang="fi" sz="2300"/>
              <a:t>esiin tuomiseksi</a:t>
            </a:r>
            <a:r>
              <a:rPr lang="fi" sz="2300"/>
              <a:t> järjestetään työpajat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fi" sz="2300"/>
              <a:t>Työpaja aloitetaan esittelemällä aihetta, tutustumalla toisiin ja yhteisiin tavoitteisiin</a:t>
            </a:r>
            <a:endParaRPr sz="23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fi" sz="2000"/>
              <a:t>Tärkeää luoda lämmin ja turvallinen ilmapiiri, koska keskustelua käydään aroistakin asioista</a:t>
            </a:r>
            <a:endParaRPr sz="20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fi" sz="2300"/>
              <a:t>Lämmittelykysymyksiä  voivat olla esimerkiksi:</a:t>
            </a:r>
            <a:endParaRPr sz="23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fi" sz="2000"/>
              <a:t>Mikä tekee työympäristöstä mukavan/epämukavan?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fi" sz="2000"/>
              <a:t>Miten voit omalla toiminnallasi luoda turvallista ilmapiiriä?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fi" sz="2000"/>
              <a:t>Millaisia tilanteita kohtaat työssäsi, jossa turvallisemman tilan </a:t>
            </a:r>
            <a:r>
              <a:rPr lang="fi" sz="2000"/>
              <a:t>periaatteet</a:t>
            </a:r>
            <a:r>
              <a:rPr lang="fi" sz="2000"/>
              <a:t> olisivat tärkeä työkalu?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9b844f3e48_0_1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Käytännön toteutus periaatteiden luomiseksi (Työpajat) (2/2)</a:t>
            </a:r>
            <a:endParaRPr/>
          </a:p>
        </p:txBody>
      </p:sp>
      <p:sp>
        <p:nvSpPr>
          <p:cNvPr id="121" name="Google Shape;121;g29b844f3e48_0_10"/>
          <p:cNvSpPr txBox="1"/>
          <p:nvPr>
            <p:ph idx="1" type="body"/>
          </p:nvPr>
        </p:nvSpPr>
        <p:spPr>
          <a:xfrm>
            <a:off x="457200" y="1141075"/>
            <a:ext cx="8229600" cy="36234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74650" lvl="0" marL="457200" rtl="0" algn="l">
              <a:spcBef>
                <a:spcPts val="500"/>
              </a:spcBef>
              <a:spcAft>
                <a:spcPts val="0"/>
              </a:spcAft>
              <a:buSzPts val="2300"/>
              <a:buChar char="•"/>
            </a:pPr>
            <a:r>
              <a:rPr lang="fi" sz="2000"/>
              <a:t>Lämmittelykysymysten jälkeen jakaudutaan pienempiin ryhmiin, joissa jatketaan keskustelua turvallisesta työympäristöstä ja sen edistämisestä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" sz="2000"/>
              <a:t>Pohdittavat kysymykset pienryhmille voivat olla samat kuin lämmittelyssä tai tarkennetut: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fi" sz="2000"/>
              <a:t>Mitkä asiat juuri sinun näkökulmastasi tulee ottaa huomioon periaatteiden luomisessa?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fi" sz="2000"/>
              <a:t>Miten käyttäisit periaatteita työssäsi?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" sz="2000"/>
              <a:t>Pienryhmissä jaetut ajatukset kirjataan ylös ja niiden pohjalta vastuuhenkilöt kirjoittavat luonnoksen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" sz="2000"/>
              <a:t>Luonnosta käydään läpi toisessa työpajassa, jossa jälleen pienryhmissä keskustellaan toiveista ja muutoksista</a:t>
            </a:r>
            <a:endParaRPr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9b844f3e48_0_1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Käytännön toteutus periaatteiden luomiseksi</a:t>
            </a:r>
            <a:endParaRPr/>
          </a:p>
        </p:txBody>
      </p:sp>
      <p:sp>
        <p:nvSpPr>
          <p:cNvPr id="127" name="Google Shape;127;g29b844f3e48_0_15"/>
          <p:cNvSpPr txBox="1"/>
          <p:nvPr>
            <p:ph idx="1" type="body"/>
          </p:nvPr>
        </p:nvSpPr>
        <p:spPr>
          <a:xfrm>
            <a:off x="457200" y="1025600"/>
            <a:ext cx="8229600" cy="38382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74650" lvl="0" marL="457200" rtl="0" algn="l">
              <a:spcBef>
                <a:spcPts val="500"/>
              </a:spcBef>
              <a:spcAft>
                <a:spcPts val="0"/>
              </a:spcAft>
              <a:buSzPts val="2300"/>
              <a:buChar char="•"/>
            </a:pPr>
            <a:r>
              <a:rPr lang="fi" sz="2300"/>
              <a:t>Työpajojen jälkeen vastuuhenkilöt kirjoittavat kaiken materiaalin ja muutokset puhtaaksi ja lähettävät ne kommenttikierrokselle työpajoihin osallistuneille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fi" sz="2300"/>
              <a:t>Kommenttikierroksen jälkeen vastuuhenkilöt vievät periaatteet päättävälle taholle </a:t>
            </a:r>
            <a:r>
              <a:rPr lang="fi" sz="2300"/>
              <a:t>käsiteltäväksi</a:t>
            </a:r>
            <a:r>
              <a:rPr lang="fi" sz="2300"/>
              <a:t> ja hyväksyttäväksi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fi" sz="2300"/>
              <a:t>Periaatteiden tulee olla kaikille niin ymmärrettävästi kirjoitettu ja kerrottu, että niitä on helppo toteuttaa käytännössä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fi" sz="2300"/>
              <a:t>Tärkeintä on, että periaatteita ei ole luotu “ylhäältä” käsin vaikeasti ymmärrettäväksi dokumentiksi muiden joukkoon</a:t>
            </a:r>
            <a:endParaRPr sz="2300"/>
          </a:p>
          <a:p>
            <a:pPr indent="-374650" lvl="1" marL="914400" rtl="0" algn="l">
              <a:spcBef>
                <a:spcPts val="0"/>
              </a:spcBef>
              <a:spcAft>
                <a:spcPts val="0"/>
              </a:spcAft>
              <a:buSzPts val="2300"/>
              <a:buChar char="–"/>
            </a:pPr>
            <a:r>
              <a:rPr lang="fi" sz="2300"/>
              <a:t>Konkreettinen dokumentti, konkreettiset hyödyt</a:t>
            </a:r>
            <a:endParaRPr sz="23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9b844f3e48_0_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Aikataulu</a:t>
            </a:r>
            <a:endParaRPr/>
          </a:p>
        </p:txBody>
      </p:sp>
      <p:sp>
        <p:nvSpPr>
          <p:cNvPr id="133" name="Google Shape;133;g29b844f3e48_0_20"/>
          <p:cNvSpPr txBox="1"/>
          <p:nvPr>
            <p:ph idx="1" type="body"/>
          </p:nvPr>
        </p:nvSpPr>
        <p:spPr>
          <a:xfrm>
            <a:off x="457200" y="1025600"/>
            <a:ext cx="8229600" cy="35691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Turvallisemman tilan periaatteet voi luoda nopeastikin, mikäli työryhmän aikataulut antavat </a:t>
            </a:r>
            <a:r>
              <a:rPr lang="fi"/>
              <a:t>myötä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Helpointa toteuttaa puolen vuoden </a:t>
            </a:r>
            <a:r>
              <a:rPr lang="fi"/>
              <a:t>(lukukauden)</a:t>
            </a:r>
            <a:r>
              <a:rPr lang="fi"/>
              <a:t> sisällä niin, että joulu- tai kesälomat eivät jää työstön väliin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Työpajat tulee järjestää lähellä toisiaan, mutta jättää tarpeeksi aikaa väliin, jotta vastuuhenkilöt ehtivät muotoilla ensimmäisen työpajan materiaalista luonnoksen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Huomioon tulee ottaa myös jatkoprosessi → kokous/palaveri, jossa periaatteet hyväksytään virallisesti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