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3" r:id="rId4"/>
    <p:sldId id="257" r:id="rId5"/>
    <p:sldId id="262" r:id="rId6"/>
    <p:sldId id="266" r:id="rId7"/>
    <p:sldId id="264" r:id="rId8"/>
    <p:sldId id="261" r:id="rId9"/>
    <p:sldId id="267" r:id="rId10"/>
    <p:sldId id="260" r:id="rId11"/>
    <p:sldId id="268" r:id="rId12"/>
    <p:sldId id="265" r:id="rId13"/>
    <p:sldId id="25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299B2-DA2F-42B2-B1D3-FD5C4B31CA57}" v="2" dt="2024-11-15T08:22:19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1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37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733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57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0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3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0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4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eNvCj9zo2w" TargetMode="External"/><Relationship Id="rId2" Type="http://schemas.openxmlformats.org/officeDocument/2006/relationships/hyperlink" Target="https://youtu.be/kl84VEVBj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hZ7-biBTY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seus.fi/bitstream/handle/10024/104856/EmmiVartiainen_TaruYlonen.pdf?sequence=1&amp;isAllowed=y" TargetMode="External"/><Relationship Id="rId3" Type="http://schemas.openxmlformats.org/officeDocument/2006/relationships/hyperlink" Target="https://www.voitas.fi/" TargetMode="External"/><Relationship Id="rId7" Type="http://schemas.openxmlformats.org/officeDocument/2006/relationships/hyperlink" Target="https://www.ttl.fi/oppimateriaalit/ergonomian-tietopankki/hoito-ja-hoivatyo/potilassiirrot" TargetMode="External"/><Relationship Id="rId2" Type="http://schemas.openxmlformats.org/officeDocument/2006/relationships/hyperlink" Target="https://youtu.be/EJd7Wg3jqq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hylehti.fi/fi/tyoelama/nain-nostat-vanhuksen-yksin-ylos-lattialta-tunnetko-jo-nama-apuvalineet" TargetMode="External"/><Relationship Id="rId5" Type="http://schemas.openxmlformats.org/officeDocument/2006/relationships/hyperlink" Target="https://www.jyu.fi/fi/ajankohtaista/arkisto/2019/08/kavelyn-tauottaminen-ja-hidastaminen-voi-auttaa-ikaantynytta-jatkamaan-ulkona-liikkumista" TargetMode="External"/><Relationship Id="rId4" Type="http://schemas.openxmlformats.org/officeDocument/2006/relationships/hyperlink" Target="https://www.respecta.fi/fi/ratkaisut/organisaatiolle/ergonomiaratkaisu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AIi3HMJl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EJd7Wg3jqq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81jkPpiK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R5Wp5M6-f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-GZ0I6u8b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cwdAT79iD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EE8AF87-E4B8-43E9-AD44-31A5DFE4A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4080478"/>
          </a:xfrm>
        </p:spPr>
        <p:txBody>
          <a:bodyPr>
            <a:normAutofit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Turvalliset siirtymiset ja liikkumisen avustaminen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C1EC-D67C-3BFC-098B-F0E04C6F9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0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>
            <a:extLst>
              <a:ext uri="{FF2B5EF4-FFF2-40B4-BE49-F238E27FC236}">
                <a16:creationId xmlns:a16="http://schemas.microsoft.com/office/drawing/2014/main" id="{42D766A4-81D1-1C51-CC04-6FC74B36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" y="4848812"/>
            <a:ext cx="3363595" cy="130586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07460A6-D389-6C93-6254-0F8064A40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27" y="4679362"/>
            <a:ext cx="4739750" cy="189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9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E1082-C83F-44BB-B461-9B48041F5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Apuvälineitä työn tueksi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1D2FC6-8932-4424-82B1-D58FDAFF0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38275"/>
            <a:ext cx="9340850" cy="5057775"/>
          </a:xfrm>
        </p:spPr>
        <p:txBody>
          <a:bodyPr>
            <a:normAutofit fontScale="85000" lnSpcReduction="1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Siirtovyö, talutusvyö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Liukulakana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Siirtolauta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Siirtolaite</a:t>
            </a: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Turneri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Istumanostin,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https://youtu.be/kl84VEVBjEY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Muut nostimet mm. seisomanostin, henkilönostin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https://youtu.be/eeNvCj9zo2w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Asiakas voi hyödyntää esim.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kävelykeppiä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kyynärsauvoja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rollaattoria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https://youtu.be/JhZ7-biBTYU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pyörätuolia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98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0FF329-8F77-B92C-F60C-ECB18DAF3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51" y="79125"/>
            <a:ext cx="2821249" cy="1880098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039E6AA-7FFE-F2F9-7E16-D2410898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471487"/>
            <a:ext cx="2286000" cy="109537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3F3C1DB-C25E-4679-8283-7C2B67F66E32}"/>
              </a:ext>
            </a:extLst>
          </p:cNvPr>
          <p:cNvSpPr txBox="1"/>
          <p:nvPr/>
        </p:nvSpPr>
        <p:spPr>
          <a:xfrm>
            <a:off x="6319520" y="1566862"/>
            <a:ext cx="2956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: Apuvalineavux.fi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86A08DE-D74A-DB4D-B1C1-427C79EC694F}"/>
              </a:ext>
            </a:extLst>
          </p:cNvPr>
          <p:cNvSpPr txBox="1"/>
          <p:nvPr/>
        </p:nvSpPr>
        <p:spPr>
          <a:xfrm>
            <a:off x="237256" y="2025504"/>
            <a:ext cx="2705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19C509B-CD39-B793-6A10-BC2BEFAC7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099" y="2787995"/>
            <a:ext cx="3421561" cy="342156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465963B-CDB1-385C-6DDD-68852EE6B6DB}"/>
              </a:ext>
            </a:extLst>
          </p:cNvPr>
          <p:cNvSpPr txBox="1"/>
          <p:nvPr/>
        </p:nvSpPr>
        <p:spPr>
          <a:xfrm>
            <a:off x="8572500" y="6067425"/>
            <a:ext cx="2657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Campmobility.fi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823FE56-EB65-2B5B-CEFE-2EDA35A7A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475" y="2507161"/>
            <a:ext cx="3067050" cy="30670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5AEA5A7E-7CBD-F4DC-BBB9-DEA62C7031EE}"/>
              </a:ext>
            </a:extLst>
          </p:cNvPr>
          <p:cNvSpPr txBox="1"/>
          <p:nvPr/>
        </p:nvSpPr>
        <p:spPr>
          <a:xfrm>
            <a:off x="4562475" y="5587484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0DC87A8-8189-DC45-8E0D-FE783806C3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2" y="2504889"/>
            <a:ext cx="2424113" cy="2910986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15A2B9F-4C38-E2AD-079C-055A816302E0}"/>
              </a:ext>
            </a:extLst>
          </p:cNvPr>
          <p:cNvSpPr txBox="1"/>
          <p:nvPr/>
        </p:nvSpPr>
        <p:spPr>
          <a:xfrm>
            <a:off x="350340" y="558748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Med1no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523A2EB5-52F6-AE69-5409-65FDFD8B8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403" y="96513"/>
            <a:ext cx="1695450" cy="25717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95209E1F-CC71-07F1-C076-C7D31347773B}"/>
              </a:ext>
            </a:extLst>
          </p:cNvPr>
          <p:cNvSpPr txBox="1"/>
          <p:nvPr/>
        </p:nvSpPr>
        <p:spPr>
          <a:xfrm>
            <a:off x="3569926" y="2591829"/>
            <a:ext cx="159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Tukimet</a:t>
            </a: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A619EBC5-A006-732B-320D-DB191D9A6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6825" y="65086"/>
            <a:ext cx="2674302" cy="177659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7A158208-7501-7AEA-F225-81FEB1470BFB}"/>
              </a:ext>
            </a:extLst>
          </p:cNvPr>
          <p:cNvSpPr txBox="1"/>
          <p:nvPr/>
        </p:nvSpPr>
        <p:spPr>
          <a:xfrm>
            <a:off x="8905875" y="1959223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400" dirty="0" err="1">
                <a:latin typeface="Arial" panose="020B0604020202020204" pitchFamily="34" charset="0"/>
                <a:cs typeface="Arial" panose="020B0604020202020204" pitchFamily="34" charset="0"/>
              </a:rPr>
              <a:t>Tukimet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 Oy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3EF81CBD-C8A0-FB0F-8456-DA22C22FB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415" y="2424586"/>
            <a:ext cx="1585913" cy="1585913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13EFB022-E1F1-637F-1140-C85969F583BE}"/>
              </a:ext>
            </a:extLst>
          </p:cNvPr>
          <p:cNvSpPr txBox="1"/>
          <p:nvPr/>
        </p:nvSpPr>
        <p:spPr>
          <a:xfrm>
            <a:off x="2375742" y="3986303"/>
            <a:ext cx="174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Kuva: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Linctus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Oy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196D0B96-BC59-595F-FF8C-820B0D427C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741" y="4444211"/>
            <a:ext cx="2004393" cy="2026914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96EC1D60-0882-D832-44DA-E92BCE12F805}"/>
              </a:ext>
            </a:extLst>
          </p:cNvPr>
          <p:cNvSpPr txBox="1"/>
          <p:nvPr/>
        </p:nvSpPr>
        <p:spPr>
          <a:xfrm>
            <a:off x="2788741" y="6591300"/>
            <a:ext cx="2276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Arial" panose="020B0604020202020204" pitchFamily="34" charset="0"/>
                <a:cs typeface="Arial" panose="020B0604020202020204" pitchFamily="34" charset="0"/>
              </a:rPr>
              <a:t>Kuva: Medi10 Oy</a:t>
            </a:r>
          </a:p>
        </p:txBody>
      </p:sp>
    </p:spTree>
    <p:extLst>
      <p:ext uri="{BB962C8B-B14F-4D97-AF65-F5344CB8AC3E}">
        <p14:creationId xmlns:p14="http://schemas.microsoft.com/office/powerpoint/2010/main" val="8942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C79CAE-125B-4C55-AC29-EDFEBB6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 parin kanssa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43F5F4-84B5-48D4-8C15-DA5F3404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19250"/>
            <a:ext cx="10826750" cy="4933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Mitkä asiat vaikuttavat turvallisuuteen avustettaessa ja siirtymisissä?</a:t>
            </a:r>
          </a:p>
          <a:p>
            <a:pPr>
              <a:buFontTx/>
              <a:buChar char="-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Asiakkaalla </a:t>
            </a:r>
          </a:p>
          <a:p>
            <a:pPr>
              <a:buFontTx/>
              <a:buChar char="-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Työntekijällä</a:t>
            </a:r>
          </a:p>
          <a:p>
            <a:pPr>
              <a:buFontTx/>
              <a:buChar char="-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Millaisilla tavoilla olet itse avustanut asiakasta?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Millaisia apuvälineitä olet hyödyntänyt?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Entä mistä apuvälineistä on ollut asiakkaalle apua liikkumisessa?</a:t>
            </a:r>
          </a:p>
          <a:p>
            <a:pPr>
              <a:buFontTx/>
              <a:buChar char="-"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2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EA11D8-F9EA-454D-8F95-91B05C2D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1CD04-49F9-48AE-8CF4-A0CB1E619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09700"/>
            <a:ext cx="9188450" cy="4351528"/>
          </a:xfrm>
        </p:spPr>
        <p:txBody>
          <a:bodyPr>
            <a:normAutofit fontScale="62500" lnSpcReduction="20000"/>
          </a:bodyPr>
          <a:lstStyle/>
          <a:p>
            <a:endParaRPr lang="fi-FI" dirty="0"/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Eronen, A-K. 2018. Kuinka ohjaan tuolista seisomaannousun?-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https://youtu.be/EJd7Wg3jqqI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Ikäinstituutti-Voitas,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Etusivu – Voitas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Ollila, J., Hakkarainen, T.,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S. &amp; Lehtonen, E. 2018. Hyvinvoinnin ja toimintakyvyn edistäminen. Helsinki: Sanoma Pro.</a:t>
            </a: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Respecta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Siirtymisen ja liikkumisen tukemisen ratkaisut –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Respecta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Saavalainen, M-R. </a:t>
            </a: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Skantz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H. ym., Jyväskylän yliopisto,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Kävelyn tauottaminen ja hidastaminen voi auttaa ikääntynyttä jatkamaan ulkona liikkumista — Jyväskylän yliopisto (jyu.fi)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Tehy-lehti,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Näin nostat vanhuksen yksin ylös lattialta – tunnetko jo nämä apuvälineet? | Tehy-lehti (tehylehti.fi)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Työterveyslaitos,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Potilassiirrot | Työterveyslaitos (ttl.fi)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www.prergo.fi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Lisätietoa:</a:t>
            </a:r>
          </a:p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Ont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-pohja (theseus.fi)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1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DFCD64-B11E-4F2B-B47C-AC901A06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4028BB-9662-4C62-B3D2-AE655BDAF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609725"/>
            <a:ext cx="7335835" cy="4151503"/>
          </a:xfrm>
        </p:spPr>
        <p:txBody>
          <a:bodyPr/>
          <a:lstStyle/>
          <a:p>
            <a:r>
              <a:rPr lang="fi-FI" b="0" i="0" dirty="0">
                <a:solidFill>
                  <a:srgbClr val="1B1C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Asiakkailla voi olla toimintakyky alentunut, jolloin he voivat tarvita apua siirtymisiin tai varmistusta liikkumiseen.</a:t>
            </a:r>
          </a:p>
          <a:p>
            <a:endParaRPr lang="fi-FI" b="0" i="0" dirty="0">
              <a:solidFill>
                <a:srgbClr val="1B1C1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b="0" i="0" dirty="0">
                <a:solidFill>
                  <a:srgbClr val="1B1C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Arvioi asiakkaan/potilaan toimintakyky ja voimavarat.</a:t>
            </a:r>
          </a:p>
          <a:p>
            <a:r>
              <a:rPr lang="fi-FI" dirty="0">
                <a:solidFill>
                  <a:srgbClr val="1B1C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Mieti myös omat</a:t>
            </a:r>
            <a:r>
              <a:rPr lang="fi-FI" b="0" i="0" dirty="0">
                <a:solidFill>
                  <a:srgbClr val="1B1C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voimavarasi; taitosi ja kuntosi.</a:t>
            </a:r>
          </a:p>
          <a:p>
            <a:r>
              <a:rPr lang="fi-FI" dirty="0">
                <a:solidFill>
                  <a:srgbClr val="1B1C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fi-FI" b="0" i="0" dirty="0">
                <a:solidFill>
                  <a:srgbClr val="1B1C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alitse asiakkaan tilanteen ja oman kuntosi mukaan sopiva avustustapa, aktivointikeinot ja apuvälineet.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11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9C827-0972-4CC0-A2EF-D5D2B99D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27965"/>
            <a:ext cx="9350375" cy="868807"/>
          </a:xfrm>
        </p:spPr>
        <p:txBody>
          <a:bodyPr/>
          <a:lstStyle/>
          <a:p>
            <a:r>
              <a:rPr lang="fi-FI" dirty="0"/>
              <a:t>Mitä huomioin?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80AD81-D27D-4795-B988-E029A28C5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485900"/>
            <a:ext cx="10502900" cy="5029200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Voin ohjata ja avustaa eri tavoilla: sanallisesti, kevyesti ohjaten (fasilitoiden) tai enemmän avustaen (manuaalisesti/taktiilisesti).</a:t>
            </a:r>
          </a:p>
          <a:p>
            <a:pPr marL="0" indent="0">
              <a:buNone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https://youtu.be/7AIi3HMJlcA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Annan asiakkaalle mahdollisuuden tehdä mahdollisimman itsenäisesti, mutta kuitenkin turvallisesti.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Huomioin ja hyödynnän oikeita liikemalleja.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Pidän otteen laajana ja turvallisena.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Kerron asiakkaalle, mitä ollaan tekemässä, myös avustamisen aikana kerron tapahtuvista asioista.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Hyödynnän omaa kehoa ja painonsiirtoja avustustilanteissa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Varmistan ympäristön turvallisuuden.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Muistan myös oman ergonomiani!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9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0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95A2F9-A89E-4EF3-A0D9-498A3125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74547"/>
            <a:ext cx="501867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Istumasta seisomaannousu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D25BD-6A9B-47F6-AE2E-19E7E0DE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05382"/>
            <a:ext cx="7686675" cy="51376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i-FI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Seisomaan nouseminen edellyttää alaraajojen voimaa ja polvien sekä lantion ojentumista.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Pyydä asiakasta siirtymään tai avusta siirtymistä lähemmäs istuimen etureunaa.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Varmista, että asiakkaan jalat ovat tukevasti lattiassa. Jalkojen tulisi olla lähellä istuimen etureunaa eli jalkaterien polvia taaempana.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Painon tulee siirtyä eteen ja ylävartalon lähteä ponnistaessa yläviistoon. 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Kokeile: Suoraan ylöspäin nouseminen kattoa kohden on itsellekin vaikeaa!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Korkeammalta istuimelta on helpompi nousta ylös.</a:t>
            </a: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Avustaa voi tarpeen mukaan kyljistä liikettä ohjaamalla.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https://youtu.be/EJd7Wg3jqqI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044" name="Straight Connector 1032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5" name="Group 1034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046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7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8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0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1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4952_rajattu">
            <a:extLst>
              <a:ext uri="{FF2B5EF4-FFF2-40B4-BE49-F238E27FC236}">
                <a16:creationId xmlns:a16="http://schemas.microsoft.com/office/drawing/2014/main" id="{312725FB-D3C0-48A3-A179-A45463710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r="-2" b="3964"/>
          <a:stretch/>
        </p:blipFill>
        <p:spPr bwMode="auto">
          <a:xfrm>
            <a:off x="7540185" y="1242687"/>
            <a:ext cx="4467469" cy="4372626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9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C9B5C9-273D-49F1-B214-148B6CA5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33350"/>
            <a:ext cx="7335835" cy="819150"/>
          </a:xfrm>
        </p:spPr>
        <p:txBody>
          <a:bodyPr/>
          <a:lstStyle/>
          <a:p>
            <a:r>
              <a:rPr lang="fi-FI" dirty="0"/>
              <a:t>Kävelyn varmistaminen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358675-DEAB-4633-8A83-FD61FBE39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857251"/>
            <a:ext cx="11245850" cy="5867400"/>
          </a:xfrm>
        </p:spPr>
        <p:txBody>
          <a:bodyPr/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Asiakas saattaa tarvita apua tai varmistamista kävelyyn esim. lihasvoimien heikentymisen tai tasapainovaikeuksien vuoksi.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Apuvälineitä (esim. kävelykeppi, kyynärsauvat, rollaattori) voi käyttää liikkumisen apuna.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Hyvä on myös tiedostaa, miten paljon asiakas tarvitsee henkilökunnan apua tai varmistusta. 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Tauot ja kävelynopeuden huomioiminen voivat auttaa liikkumisessa.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Miten kävelyä kannattaa varmistaa?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sijoittuminen asiakkaaseen nähden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etäisyys asiakkaasta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varmistaminen esim. yläraaja asiakkaan selän takana tai lantiossa.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Kevyen tuen antaminen asiakkaalle esim. omasta kädestä.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57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FDA574-83D8-43DF-AEA6-6F003932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Pyörätuolissa asennon korjaaminen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90A083-F8C2-4E21-B9FE-CD6ACC5BF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https://youtu.be/J81jkPpiKvE</a:t>
            </a:r>
            <a:endParaRPr lang="fi-FI" dirty="0"/>
          </a:p>
          <a:p>
            <a:r>
              <a:rPr lang="fi-FI" dirty="0"/>
              <a:t>Varmista, että jarrut ovat lukossa</a:t>
            </a:r>
          </a:p>
          <a:p>
            <a:r>
              <a:rPr lang="fi-FI" dirty="0"/>
              <a:t>Irrota jalkatelineet tarvittaessa</a:t>
            </a:r>
          </a:p>
          <a:p>
            <a:r>
              <a:rPr lang="fi-FI" dirty="0"/>
              <a:t>Anna asiakkaan toimia itse mahdollisimman aktiivisesti</a:t>
            </a:r>
          </a:p>
          <a:p>
            <a:r>
              <a:rPr lang="fi-FI" dirty="0"/>
              <a:t>Huomioi hyvät turvalliset otteet, ei repimistä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326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D0EBB8-8335-4A10-AD9B-8A076399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Pyörätuolista sängylle siirtyminen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F4A6F0-D18F-4645-80E3-AAC27396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9721850" cy="4183634"/>
          </a:xfrm>
        </p:spPr>
        <p:txBody>
          <a:bodyPr>
            <a:normAutofit lnSpcReduction="10000"/>
          </a:bodyPr>
          <a:lstStyle/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Varmista ensin tarvitseeko asiakas yhden vai kahden henkilön apua siirtymiseen.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Yhden henkilön avustuksella siirtyminen: 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https://youtu.be/sR5Wp5M6-f4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Siirron avustamisessa kannattaa ensin miettiä, onko apuvälineistä hyötyä (esim. liukulauta,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Turneri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Siirtyminen ”alamäkeen” helpompaa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Siirtyminen varsinkin ensimmäisillä kerroille voi jännittää asiakasta. Ole lähellä asiakasta ja toimi varmoin ottein.</a:t>
            </a:r>
          </a:p>
          <a:p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Varmista, että teette siirtymistä yhtä aikaa asiakkaan kanssa. Esim. laskeminen ja sovitusti siirtyminen voivat auttaa tässä.</a:t>
            </a:r>
          </a:p>
        </p:txBody>
      </p:sp>
    </p:spTree>
    <p:extLst>
      <p:ext uri="{BB962C8B-B14F-4D97-AF65-F5344CB8AC3E}">
        <p14:creationId xmlns:p14="http://schemas.microsoft.com/office/powerpoint/2010/main" val="310449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E90966-3922-46DA-9AA0-5BEAC293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Vuoteessa kyljelle kääntyminen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C4A378-E33B-410C-9FF5-2A486EF9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https://youtu.be/8-GZ0I6u8bY</a:t>
            </a:r>
            <a:endParaRPr lang="fi-FI" dirty="0"/>
          </a:p>
          <a:p>
            <a:r>
              <a:rPr lang="fi-FI" dirty="0"/>
              <a:t>Asiakas siirtyy/avustetaan ensin soveltuvaan paikkaan vuoteessa.</a:t>
            </a:r>
          </a:p>
          <a:p>
            <a:r>
              <a:rPr lang="fi-FI" dirty="0"/>
              <a:t>Nousutuki voi helpottaa nousemista</a:t>
            </a:r>
          </a:p>
          <a:p>
            <a:r>
              <a:rPr lang="fi-FI" dirty="0"/>
              <a:t>Asiakas tarttuu itse nousutukeen.</a:t>
            </a:r>
          </a:p>
          <a:p>
            <a:r>
              <a:rPr lang="fi-FI" dirty="0"/>
              <a:t>Jos tämä ei ole mahdollista niin ohjataan laidasta kauempana olevan hartian takaa ja lantiosta.</a:t>
            </a:r>
          </a:p>
        </p:txBody>
      </p:sp>
    </p:spTree>
    <p:extLst>
      <p:ext uri="{BB962C8B-B14F-4D97-AF65-F5344CB8AC3E}">
        <p14:creationId xmlns:p14="http://schemas.microsoft.com/office/powerpoint/2010/main" val="111101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EC1BFA-49B3-4220-902F-EB87AB33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Vuoteessa ylöspäin siirtymisen avustaminen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BA6951-4785-4A06-AEFE-1F8B6647B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10388600" cy="3601212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https://youtu.be/qRUeupI3LMA</a:t>
            </a:r>
          </a:p>
          <a:p>
            <a:r>
              <a:rPr lang="fi-FI" dirty="0">
                <a:hlinkClick r:id="rId2"/>
              </a:rPr>
              <a:t>https://youtu.be/qzijrVlcgZw</a:t>
            </a:r>
          </a:p>
          <a:p>
            <a:r>
              <a:rPr lang="fi-FI" dirty="0"/>
              <a:t>Avustamiseen vaikuttaa asiakkaan toimintakyky, mieti tai kysy muualta henkilökunnalta tarvitseeko asiakas yhden vai kahden avustusta</a:t>
            </a:r>
          </a:p>
          <a:p>
            <a:r>
              <a:rPr lang="fi-FI" dirty="0"/>
              <a:t>Hyödynnä omaa kehoasi esim. painonsiirtoja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869506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352441"/>
      </a:dk2>
      <a:lt2>
        <a:srgbClr val="E2E8E2"/>
      </a:lt2>
      <a:accent1>
        <a:srgbClr val="EE6EEE"/>
      </a:accent1>
      <a:accent2>
        <a:srgbClr val="A94EEB"/>
      </a:accent2>
      <a:accent3>
        <a:srgbClr val="836EEE"/>
      </a:accent3>
      <a:accent4>
        <a:srgbClr val="4E75EB"/>
      </a:accent4>
      <a:accent5>
        <a:srgbClr val="37ADE8"/>
      </a:accent5>
      <a:accent6>
        <a:srgbClr val="37B4A9"/>
      </a:accent6>
      <a:hlink>
        <a:srgbClr val="578F57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761</Words>
  <Application>Microsoft Office PowerPoint</Application>
  <PresentationFormat>Laajakuva</PresentationFormat>
  <Paragraphs>111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Neue Haas Grotesk Text Pro</vt:lpstr>
      <vt:lpstr>Wingdings</vt:lpstr>
      <vt:lpstr>PunchcardVTI</vt:lpstr>
      <vt:lpstr>Turvalliset siirtymiset ja liikkumisen avustaminen</vt:lpstr>
      <vt:lpstr>Yleistä</vt:lpstr>
      <vt:lpstr>Mitä huomioin?</vt:lpstr>
      <vt:lpstr>Istumasta seisomaannousu</vt:lpstr>
      <vt:lpstr>Kävelyn varmistaminen</vt:lpstr>
      <vt:lpstr>Pyörätuolissa asennon korjaaminen</vt:lpstr>
      <vt:lpstr>Pyörätuolista sängylle siirtyminen  </vt:lpstr>
      <vt:lpstr>Vuoteessa kyljelle kääntyminen</vt:lpstr>
      <vt:lpstr>Vuoteessa ylöspäin siirtymisen avustaminen</vt:lpstr>
      <vt:lpstr>Apuvälineitä työn tueksi</vt:lpstr>
      <vt:lpstr>PowerPoint-esitys</vt:lpstr>
      <vt:lpstr>Pohdi parin kanssa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Turvalliset siirtymiset ja liikkumisen avustaminen</dc:title>
  <dc:creator>Heini Toivonen</dc:creator>
  <cp:lastModifiedBy>Heini Toivonen</cp:lastModifiedBy>
  <cp:revision>58</cp:revision>
  <dcterms:created xsi:type="dcterms:W3CDTF">2023-01-04T11:41:39Z</dcterms:created>
  <dcterms:modified xsi:type="dcterms:W3CDTF">2024-11-15T08:22:55Z</dcterms:modified>
</cp:coreProperties>
</file>