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623C83-FA24-C981-5D52-FFB53487B8B2}" v="150" dt="2024-10-31T13:27:12.300"/>
    <p1510:client id="{7407D557-8E61-4B69-A80C-0BA779145558}" v="2" dt="2024-10-31T13:28:58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2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3FFFE-6B3B-9F40-A9E6-99F89226A441}" type="datetimeFigureOut">
              <a:rPr lang="en-FI" smtClean="0"/>
              <a:t>11/05/2024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4B0FA-FA2D-984C-B37A-6BCBE064FEC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9501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4B0FA-FA2D-984C-B37A-6BCBE064FECC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3308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11/5/2024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49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84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06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9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9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37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6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23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2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59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23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xels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4.0/deed.en" TargetMode="External"/><Relationship Id="rId2" Type="http://schemas.openxmlformats.org/officeDocument/2006/relationships/hyperlink" Target="https://www.helsinki.fi/fi/helsingin-yliopiston-kirjast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xels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inki.fi/fi/helsingin-yliopiston-kirjasto/asioi-kirjastossa/ota-yhteytta-kirjasto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xels.com/" TargetMode="Externa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helsinki.fi/course/view.php?id=62009" TargetMode="External"/><Relationship Id="rId2" Type="http://schemas.openxmlformats.org/officeDocument/2006/relationships/hyperlink" Target="https://creativecommons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F2B51C-9578-EB41-A17E-FFF9D491A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E9CAEA-4CF4-D249-8127-CD2FA2018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85">
              <a:extLst>
                <a:ext uri="{FF2B5EF4-FFF2-40B4-BE49-F238E27FC236}">
                  <a16:creationId xmlns:a16="http://schemas.microsoft.com/office/drawing/2014/main" id="{E51EDD93-C3A3-DF47-BCFC-43B049E3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6">
              <a:extLst>
                <a:ext uri="{FF2B5EF4-FFF2-40B4-BE49-F238E27FC236}">
                  <a16:creationId xmlns:a16="http://schemas.microsoft.com/office/drawing/2014/main" id="{D574DB0D-896A-D649-89B1-33753E1D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87">
              <a:extLst>
                <a:ext uri="{FF2B5EF4-FFF2-40B4-BE49-F238E27FC236}">
                  <a16:creationId xmlns:a16="http://schemas.microsoft.com/office/drawing/2014/main" id="{62256DD9-FEA3-4A40-80D1-B33F0FF15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8">
              <a:extLst>
                <a:ext uri="{FF2B5EF4-FFF2-40B4-BE49-F238E27FC236}">
                  <a16:creationId xmlns:a16="http://schemas.microsoft.com/office/drawing/2014/main" id="{534E9839-EAD7-3C49-8D10-E4BFE082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9">
              <a:extLst>
                <a:ext uri="{FF2B5EF4-FFF2-40B4-BE49-F238E27FC236}">
                  <a16:creationId xmlns:a16="http://schemas.microsoft.com/office/drawing/2014/main" id="{DDFC3FA6-9BB5-A34E-9337-A2E9A1EED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id="{45000D9E-4AD7-5A4F-8E99-302F388C8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B79FD3-C1C1-4502-7C7F-DD6E8F308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9751" y="768334"/>
            <a:ext cx="6479629" cy="2866405"/>
          </a:xfrm>
        </p:spPr>
        <p:txBody>
          <a:bodyPr>
            <a:normAutofit fontScale="90000"/>
          </a:bodyPr>
          <a:lstStyle/>
          <a:p>
            <a:pPr algn="ctr"/>
            <a:r>
              <a:rPr lang="en-FI" sz="5000" dirty="0"/>
              <a:t>Tutkielman tekijän tiedonhankinta</a:t>
            </a:r>
            <a:br>
              <a:rPr lang="en-FI" sz="5000" dirty="0"/>
            </a:br>
            <a:br>
              <a:rPr lang="en-FI" sz="5000" dirty="0"/>
            </a:br>
            <a:r>
              <a:rPr lang="en-FI" sz="2700" dirty="0"/>
              <a:t>Tiedonhankinnan Moodle-kurssi</a:t>
            </a:r>
            <a:br>
              <a:rPr lang="en-FI" sz="5000" dirty="0"/>
            </a:br>
            <a:endParaRPr lang="en-FI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B3C37C-8C94-7538-1AA5-E6A108D81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751" y="4791972"/>
            <a:ext cx="6479629" cy="1295138"/>
          </a:xfrm>
        </p:spPr>
        <p:txBody>
          <a:bodyPr>
            <a:normAutofit/>
          </a:bodyPr>
          <a:lstStyle/>
          <a:p>
            <a:pPr algn="ctr"/>
            <a:r>
              <a:rPr lang="en-FI" dirty="0"/>
              <a:t>Helsingin yliopiston kirjasto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C569D3B-D32C-66A1-1EBE-C7869D79D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399" r="27762" b="1"/>
          <a:stretch/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39752" y="6087110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4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9A908-C2E2-0004-CF48-CDE8C10A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FI" sz="3400" dirty="0"/>
              <a:t>Tutkielman tekijän tiedonhankinta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32C02-F9E7-5783-F8FC-638FAE0D8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4133560" cy="36012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90000"/>
              </a:lnSpc>
              <a:spcAft>
                <a:spcPts val="800"/>
              </a:spcAft>
            </a:pPr>
            <a:r>
              <a:rPr lang="en-GB" sz="2000" b="0" i="0" dirty="0" err="1">
                <a:effectLst/>
              </a:rPr>
              <a:t>Tutkielman</a:t>
            </a:r>
            <a:r>
              <a:rPr lang="en-GB" sz="2000" b="0" i="0" dirty="0">
                <a:effectLst/>
              </a:rPr>
              <a:t> </a:t>
            </a:r>
            <a:r>
              <a:rPr lang="en-GB" sz="2000" b="0" i="0" dirty="0" err="1">
                <a:effectLst/>
              </a:rPr>
              <a:t>tekijän</a:t>
            </a:r>
            <a:r>
              <a:rPr lang="en-GB" sz="2000" b="0" i="0" dirty="0">
                <a:effectLst/>
              </a:rPr>
              <a:t> </a:t>
            </a:r>
            <a:r>
              <a:rPr lang="en-GB" sz="2000" b="0" i="0" dirty="0" err="1">
                <a:effectLst/>
              </a:rPr>
              <a:t>tiedonhankinta</a:t>
            </a:r>
            <a:r>
              <a:rPr lang="en-GB" sz="2000" b="0" i="0" dirty="0">
                <a:effectLst/>
              </a:rPr>
              <a:t> on </a:t>
            </a:r>
            <a:r>
              <a:rPr lang="en-GB" sz="2000" b="0" i="0" dirty="0" err="1">
                <a:effectLst/>
              </a:rPr>
              <a:t>kaikille</a:t>
            </a:r>
            <a:r>
              <a:rPr lang="en-GB" sz="2000" b="0" i="0" dirty="0">
                <a:effectLst/>
              </a:rPr>
              <a:t> </a:t>
            </a:r>
            <a:r>
              <a:rPr lang="en-GB" sz="2000" b="0" i="0" dirty="0" err="1">
                <a:effectLst/>
              </a:rPr>
              <a:t>avoin</a:t>
            </a:r>
            <a:r>
              <a:rPr lang="en-GB" sz="2000" b="0" i="0" dirty="0">
                <a:effectLst/>
              </a:rPr>
              <a:t> </a:t>
            </a:r>
            <a:r>
              <a:rPr lang="en-GB" sz="2000" dirty="0" err="1"/>
              <a:t>verkkokurssi</a:t>
            </a:r>
            <a:r>
              <a:rPr lang="en-GB" sz="2000" dirty="0"/>
              <a:t> </a:t>
            </a:r>
            <a:r>
              <a:rPr lang="en-GB" sz="2000" dirty="0" err="1"/>
              <a:t>tiedonhankinnan</a:t>
            </a:r>
            <a:r>
              <a:rPr lang="en-GB" sz="2000" b="0" i="0" dirty="0">
                <a:effectLst/>
              </a:rPr>
              <a:t> </a:t>
            </a:r>
            <a:r>
              <a:rPr lang="en-GB" sz="2000" b="0" i="0" dirty="0" err="1">
                <a:effectLst/>
              </a:rPr>
              <a:t>ja</a:t>
            </a:r>
            <a:r>
              <a:rPr lang="en-GB" sz="2000" b="0" i="0" dirty="0">
                <a:effectLst/>
              </a:rPr>
              <a:t> -</a:t>
            </a:r>
            <a:r>
              <a:rPr lang="en-GB" sz="2000" b="0" i="0" dirty="0" err="1">
                <a:effectLst/>
              </a:rPr>
              <a:t>hallinnan</a:t>
            </a:r>
            <a:r>
              <a:rPr lang="en-GB" sz="2000" b="0" i="0" dirty="0">
                <a:effectLst/>
              </a:rPr>
              <a:t> </a:t>
            </a:r>
            <a:r>
              <a:rPr lang="en-GB" sz="2000" b="0" i="0" dirty="0" err="1">
                <a:effectLst/>
              </a:rPr>
              <a:t>oppimiseen</a:t>
            </a:r>
            <a:endParaRPr lang="en-GB" sz="2000" b="0" i="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GB" sz="2000" b="0" i="0" dirty="0" err="1">
                <a:effectLst/>
              </a:rPr>
              <a:t>Kurssilla</a:t>
            </a:r>
            <a:r>
              <a:rPr lang="en-GB" sz="2000" b="0" i="0" dirty="0">
                <a:effectLst/>
              </a:rPr>
              <a:t> </a:t>
            </a:r>
            <a:r>
              <a:rPr lang="en-GB" sz="2000" b="0" i="0" dirty="0" err="1">
                <a:effectLst/>
              </a:rPr>
              <a:t>käsitellään</a:t>
            </a:r>
            <a:r>
              <a:rPr lang="en-GB" sz="2000" b="0" i="0" dirty="0">
                <a:effectLst/>
              </a:rPr>
              <a:t> </a:t>
            </a:r>
            <a:r>
              <a:rPr lang="en-GB" sz="2000" b="0" i="0" dirty="0" err="1">
                <a:effectLst/>
              </a:rPr>
              <a:t>esimerkiksi</a:t>
            </a:r>
            <a:r>
              <a:rPr lang="en-GB" sz="2000" b="0" i="0" dirty="0">
                <a:effectLst/>
              </a:rPr>
              <a:t> </a:t>
            </a:r>
            <a:r>
              <a:rPr lang="en-GB" sz="2000" b="0" i="0" dirty="0" err="1">
                <a:effectLst/>
              </a:rPr>
              <a:t>tieteenalakohtaisia</a:t>
            </a:r>
            <a:r>
              <a:rPr lang="en-GB" sz="2000" b="0" i="0" dirty="0">
                <a:effectLst/>
              </a:rPr>
              <a:t> </a:t>
            </a:r>
            <a:r>
              <a:rPr lang="en-GB" sz="2000" b="0" i="0" dirty="0" err="1">
                <a:effectLst/>
              </a:rPr>
              <a:t>tiedon</a:t>
            </a:r>
            <a:r>
              <a:rPr lang="en-GB" sz="2000" b="0" i="0" dirty="0">
                <a:effectLst/>
              </a:rPr>
              <a:t> </a:t>
            </a:r>
            <a:r>
              <a:rPr lang="en-GB" sz="2000" b="0" i="0" dirty="0" err="1">
                <a:effectLst/>
              </a:rPr>
              <a:t>lähteitä</a:t>
            </a:r>
            <a:r>
              <a:rPr lang="en-GB" sz="2000" b="0" i="0" dirty="0">
                <a:effectLst/>
              </a:rPr>
              <a:t>, </a:t>
            </a:r>
            <a:r>
              <a:rPr lang="en-GB" sz="2000" b="0" i="0" dirty="0" err="1">
                <a:effectLst/>
              </a:rPr>
              <a:t>löydetyn</a:t>
            </a:r>
            <a:r>
              <a:rPr lang="en-GB" sz="2000" b="0" i="0" dirty="0">
                <a:effectLst/>
              </a:rPr>
              <a:t> </a:t>
            </a:r>
            <a:r>
              <a:rPr lang="en-GB" sz="2000" b="0" i="0" dirty="0" err="1">
                <a:effectLst/>
              </a:rPr>
              <a:t>tiedon</a:t>
            </a:r>
            <a:r>
              <a:rPr lang="en-GB" sz="2000" b="0" i="0" dirty="0">
                <a:effectLst/>
              </a:rPr>
              <a:t> </a:t>
            </a:r>
            <a:r>
              <a:rPr lang="en-GB" sz="2000" b="0" i="0" dirty="0" err="1">
                <a:effectLst/>
              </a:rPr>
              <a:t>arviointia</a:t>
            </a:r>
            <a:r>
              <a:rPr lang="en-GB" sz="2000" b="0" i="0" dirty="0">
                <a:effectLst/>
              </a:rPr>
              <a:t>, </a:t>
            </a:r>
            <a:r>
              <a:rPr lang="en-GB" sz="2000" b="0" i="0" dirty="0" err="1">
                <a:effectLst/>
              </a:rPr>
              <a:t>sekä</a:t>
            </a:r>
            <a:r>
              <a:rPr lang="en-GB" sz="2000" b="0" i="0" dirty="0">
                <a:effectLst/>
              </a:rPr>
              <a:t> </a:t>
            </a:r>
            <a:r>
              <a:rPr lang="en-GB" sz="2000" b="0" i="0" dirty="0" err="1">
                <a:effectLst/>
              </a:rPr>
              <a:t>tekijänoikeuteen</a:t>
            </a:r>
            <a:r>
              <a:rPr lang="en-GB" sz="2000" b="0" i="0" dirty="0">
                <a:effectLst/>
              </a:rPr>
              <a:t> </a:t>
            </a:r>
            <a:r>
              <a:rPr lang="en-GB" sz="2000" b="0" i="0" dirty="0" err="1">
                <a:effectLst/>
              </a:rPr>
              <a:t>liittyviä</a:t>
            </a:r>
            <a:r>
              <a:rPr lang="en-GB" sz="2000" b="0" i="0" dirty="0">
                <a:effectLst/>
              </a:rPr>
              <a:t> </a:t>
            </a:r>
            <a:r>
              <a:rPr lang="en-GB" sz="2000" b="0" i="0" dirty="0" err="1">
                <a:effectLst/>
              </a:rPr>
              <a:t>kysymyksiä</a:t>
            </a:r>
            <a:endParaRPr lang="en-FI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E3A7622-1257-5CFA-A420-27113FDD7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73" r="19899"/>
          <a:stretch/>
        </p:blipFill>
        <p:spPr>
          <a:xfrm>
            <a:off x="5263860" y="681645"/>
            <a:ext cx="6273249" cy="548605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374BC57-F3FC-7301-D835-EF747AA1A808}"/>
              </a:ext>
            </a:extLst>
          </p:cNvPr>
          <p:cNvSpPr txBox="1"/>
          <p:nvPr/>
        </p:nvSpPr>
        <p:spPr>
          <a:xfrm>
            <a:off x="5344201" y="707620"/>
            <a:ext cx="4603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400" dirty="0">
                <a:solidFill>
                  <a:schemeClr val="bg1"/>
                </a:solidFill>
              </a:rPr>
              <a:t>Kuva: Buro Millenial palvelusta Pexels (</a:t>
            </a:r>
            <a:r>
              <a:rPr lang="en-FI" sz="1400" dirty="0">
                <a:solidFill>
                  <a:schemeClr val="bg1"/>
                </a:solidFill>
                <a:hlinkClick r:id="rId3"/>
              </a:rPr>
              <a:t>www.pexels.com</a:t>
            </a:r>
            <a:r>
              <a:rPr lang="en-FI" sz="1400" dirty="0">
                <a:solidFill>
                  <a:schemeClr val="bg1"/>
                </a:solidFill>
              </a:rPr>
              <a:t>). CC0. </a:t>
            </a:r>
          </a:p>
        </p:txBody>
      </p:sp>
    </p:spTree>
    <p:extLst>
      <p:ext uri="{BB962C8B-B14F-4D97-AF65-F5344CB8AC3E}">
        <p14:creationId xmlns:p14="http://schemas.microsoft.com/office/powerpoint/2010/main" val="71904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2B5F0-C213-5BB9-0551-6521AC455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7" y="202666"/>
            <a:ext cx="8891672" cy="1268984"/>
          </a:xfrm>
        </p:spPr>
        <p:txBody>
          <a:bodyPr>
            <a:normAutofit fontScale="90000"/>
          </a:bodyPr>
          <a:lstStyle/>
          <a:p>
            <a:pPr algn="ctr"/>
            <a:r>
              <a:rPr lang="en-FI" dirty="0"/>
              <a:t>Oppimateriaalin tekijät ja oppimateriaalin käyttöehdot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3079B-FEAF-8E5B-F8B6-99A9E839E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7" y="1471650"/>
            <a:ext cx="10203116" cy="3601212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FI" sz="5600" dirty="0">
                <a:latin typeface="+mj-lt"/>
                <a:ea typeface="Open Sans"/>
                <a:cs typeface="Open Sans"/>
              </a:rPr>
              <a:t>Oppimateriaalin on tuottanut </a:t>
            </a:r>
            <a:r>
              <a:rPr lang="en-FI" sz="5600" dirty="0">
                <a:latin typeface="+mj-lt"/>
                <a:ea typeface="Open Sans"/>
                <a:cs typeface="Open Sans"/>
                <a:hlinkClick r:id="rId2"/>
              </a:rPr>
              <a:t>Helsingin yliopiston kirjasto</a:t>
            </a:r>
            <a:r>
              <a:rPr lang="en-FI" sz="5600" dirty="0">
                <a:latin typeface="+mj-lt"/>
                <a:ea typeface="Open Sans"/>
                <a:cs typeface="Open Sans"/>
              </a:rPr>
              <a:t>. Oppimateriaali on julkaistu Moodlessa suomeksi (Tutkielman tekijän tiedonhankinta), ruotsiksi (Informationssökning för avhandlingsförfattare) sekä englanniksi (Information Seeking and Management for Thesis Writers)</a:t>
            </a:r>
            <a:endParaRPr lang="en-FI" sz="5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</a:pPr>
            <a:r>
              <a:rPr lang="en-FI" sz="5600" dirty="0">
                <a:latin typeface="+mj-lt"/>
                <a:ea typeface="Open Sans"/>
                <a:cs typeface="Open Sans"/>
              </a:rPr>
              <a:t>Oppimateriaali on julkaistu </a:t>
            </a:r>
            <a:r>
              <a:rPr lang="en-FI" sz="5600" dirty="0">
                <a:latin typeface="+mj-lt"/>
                <a:ea typeface="Open Sans"/>
                <a:cs typeface="Open Sans"/>
                <a:hlinkClick r:id="rId3"/>
              </a:rPr>
              <a:t>CC BY-NC 4.0 lisenssillä </a:t>
            </a:r>
            <a:r>
              <a:rPr lang="en-FI" sz="5600" dirty="0">
                <a:latin typeface="+mj-lt"/>
                <a:ea typeface="Open Sans"/>
                <a:cs typeface="Open Sans"/>
              </a:rPr>
              <a:t>(</a:t>
            </a:r>
            <a:r>
              <a:rPr lang="en-FI" sz="5600" dirty="0" err="1">
                <a:latin typeface="+mj-lt"/>
                <a:ea typeface="Open Sans"/>
                <a:cs typeface="Open Sans"/>
              </a:rPr>
              <a:t>Nimeä-EiKaupallinen</a:t>
            </a:r>
            <a:r>
              <a:rPr lang="en-FI" sz="5600" dirty="0">
                <a:latin typeface="+mj-lt"/>
                <a:ea typeface="Open Sans"/>
                <a:cs typeface="Open Sans"/>
              </a:rPr>
              <a:t>)</a:t>
            </a:r>
            <a:endParaRPr lang="en-FI" sz="5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</a:pPr>
            <a:r>
              <a:rPr lang="en-FI" sz="5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CC BY-NC 4.0 (Nimeä-EiKaupallinen) lisenssissä käyttöehdot ovat seuraavat:</a:t>
            </a:r>
          </a:p>
          <a:p>
            <a:pPr>
              <a:lnSpc>
                <a:spcPct val="170000"/>
              </a:lnSpc>
              <a:buFont typeface="Wingdings" pitchFamily="2" charset="2"/>
              <a:buChar char="è"/>
            </a:pPr>
            <a:r>
              <a:rPr lang="en-FI" sz="5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Tekijän nimi on aina mainittava</a:t>
            </a:r>
          </a:p>
          <a:p>
            <a:pPr>
              <a:lnSpc>
                <a:spcPct val="170000"/>
              </a:lnSpc>
              <a:buFont typeface="Wingdings" pitchFamily="2" charset="2"/>
              <a:buChar char="è"/>
            </a:pPr>
            <a:r>
              <a:rPr lang="en-GB" sz="5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Teosta</a:t>
            </a:r>
            <a:r>
              <a:rPr lang="en-GB" sz="5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5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saa</a:t>
            </a:r>
            <a:r>
              <a:rPr lang="en-GB" sz="5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5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käyttää</a:t>
            </a:r>
            <a:r>
              <a:rPr lang="en-GB" sz="5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5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vapaasti</a:t>
            </a:r>
            <a:r>
              <a:rPr lang="en-GB" sz="5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5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lukuunottamatta</a:t>
            </a:r>
            <a:r>
              <a:rPr lang="en-GB" sz="5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5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kaupallista</a:t>
            </a:r>
            <a:r>
              <a:rPr lang="en-GB" sz="5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5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käyttöä</a:t>
            </a:r>
            <a:r>
              <a:rPr lang="en-GB" sz="5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5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mikä</a:t>
            </a:r>
            <a:r>
              <a:rPr lang="en-GB" sz="5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on </a:t>
            </a:r>
            <a:r>
              <a:rPr lang="en-GB" sz="5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lisenssiehtojen</a:t>
            </a:r>
            <a:r>
              <a:rPr lang="en-GB" sz="5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5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mukaisesti</a:t>
            </a:r>
            <a:r>
              <a:rPr lang="en-GB" sz="5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5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kiellettyä</a:t>
            </a:r>
            <a:endParaRPr lang="en-FI" sz="5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è"/>
            </a:pPr>
            <a:r>
              <a:rPr lang="en-FI" sz="5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Voit muokata teosta, mutta version 4.0 mukaan sinun on merkittävä, jos olet tehnyt muutoksia ja säilytettävä tiedot aiemmista muutoksista</a:t>
            </a:r>
          </a:p>
          <a:p>
            <a:pPr>
              <a:lnSpc>
                <a:spcPct val="170000"/>
              </a:lnSpc>
            </a:pPr>
            <a:r>
              <a:rPr lang="en-GB" sz="5600" dirty="0" err="1">
                <a:latin typeface="+mj-lt"/>
                <a:ea typeface="Open Sans"/>
                <a:cs typeface="Open Sans"/>
              </a:rPr>
              <a:t>Tarkemmat</a:t>
            </a:r>
            <a:r>
              <a:rPr lang="en-GB" sz="5600" dirty="0">
                <a:latin typeface="+mj-lt"/>
                <a:ea typeface="Open Sans"/>
                <a:cs typeface="Open Sans"/>
              </a:rPr>
              <a:t> CC BY-NC 4.0 (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ja</a:t>
            </a:r>
            <a:r>
              <a:rPr lang="en-GB" sz="5600" dirty="0">
                <a:latin typeface="+mj-lt"/>
                <a:ea typeface="Open Sans"/>
                <a:cs typeface="Open Sans"/>
              </a:rPr>
              <a:t>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muiden</a:t>
            </a:r>
            <a:r>
              <a:rPr lang="en-GB" sz="5600" dirty="0">
                <a:latin typeface="+mj-lt"/>
                <a:ea typeface="Open Sans"/>
                <a:cs typeface="Open Sans"/>
              </a:rPr>
              <a:t> Creative Commons -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lisenssien</a:t>
            </a:r>
            <a:r>
              <a:rPr lang="en-GB" sz="5600" dirty="0">
                <a:latin typeface="+mj-lt"/>
                <a:ea typeface="Open Sans"/>
                <a:cs typeface="Open Sans"/>
              </a:rPr>
              <a:t>)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käyttöehdot</a:t>
            </a:r>
            <a:r>
              <a:rPr lang="en-GB" sz="5600" dirty="0">
                <a:latin typeface="+mj-lt"/>
                <a:ea typeface="Open Sans"/>
                <a:cs typeface="Open Sans"/>
              </a:rPr>
              <a:t>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löytyvät</a:t>
            </a:r>
            <a:r>
              <a:rPr lang="en-GB" sz="5600" dirty="0">
                <a:latin typeface="+mj-lt"/>
                <a:ea typeface="Open Sans"/>
                <a:cs typeface="Open Sans"/>
              </a:rPr>
              <a:t> </a:t>
            </a:r>
            <a:r>
              <a:rPr lang="en-GB" sz="5600" dirty="0">
                <a:latin typeface="+mj-lt"/>
                <a:ea typeface="Open Sans"/>
                <a:cs typeface="Open Sans"/>
                <a:hlinkClick r:id="rId4"/>
              </a:rPr>
              <a:t>Creative Commons -verkkosivuilta</a:t>
            </a:r>
          </a:p>
          <a:p>
            <a:pPr>
              <a:lnSpc>
                <a:spcPct val="170000"/>
              </a:lnSpc>
            </a:pPr>
            <a:r>
              <a:rPr lang="en-GB" sz="5600" dirty="0" err="1">
                <a:latin typeface="+mj-lt"/>
                <a:ea typeface="Open Sans"/>
                <a:cs typeface="Open Sans"/>
              </a:rPr>
              <a:t>Huomaathan</a:t>
            </a:r>
            <a:r>
              <a:rPr lang="en-GB" sz="5600" dirty="0">
                <a:latin typeface="+mj-lt"/>
                <a:ea typeface="Open Sans"/>
                <a:cs typeface="Open Sans"/>
              </a:rPr>
              <a:t>,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että</a:t>
            </a:r>
            <a:r>
              <a:rPr lang="en-GB" sz="5600" dirty="0">
                <a:latin typeface="+mj-lt"/>
                <a:ea typeface="Open Sans"/>
                <a:cs typeface="Open Sans"/>
              </a:rPr>
              <a:t>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oppimateriaalissa</a:t>
            </a:r>
            <a:r>
              <a:rPr lang="en-GB" sz="5600" dirty="0">
                <a:latin typeface="+mj-lt"/>
                <a:ea typeface="Open Sans"/>
                <a:cs typeface="Open Sans"/>
              </a:rPr>
              <a:t>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käytetyt</a:t>
            </a:r>
            <a:r>
              <a:rPr lang="en-GB" sz="5600" dirty="0">
                <a:latin typeface="+mj-lt"/>
                <a:ea typeface="Open Sans"/>
                <a:cs typeface="Open Sans"/>
              </a:rPr>
              <a:t>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kuvapankkikuvat</a:t>
            </a:r>
            <a:r>
              <a:rPr lang="en-GB" sz="5600" dirty="0">
                <a:latin typeface="+mj-lt"/>
                <a:ea typeface="Open Sans"/>
                <a:cs typeface="Open Sans"/>
              </a:rPr>
              <a:t>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eivät</a:t>
            </a:r>
            <a:r>
              <a:rPr lang="en-GB" sz="5600" dirty="0">
                <a:latin typeface="+mj-lt"/>
                <a:ea typeface="Open Sans"/>
                <a:cs typeface="Open Sans"/>
              </a:rPr>
              <a:t> ole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oppimateriaalin</a:t>
            </a:r>
            <a:r>
              <a:rPr lang="en-GB" sz="5600" dirty="0">
                <a:latin typeface="+mj-lt"/>
                <a:ea typeface="Open Sans"/>
                <a:cs typeface="Open Sans"/>
              </a:rPr>
              <a:t>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tekijöiden</a:t>
            </a:r>
            <a:r>
              <a:rPr lang="en-GB" sz="5600" dirty="0">
                <a:latin typeface="+mj-lt"/>
                <a:ea typeface="Open Sans"/>
                <a:cs typeface="Open Sans"/>
              </a:rPr>
              <a:t>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omistamia</a:t>
            </a:r>
            <a:r>
              <a:rPr lang="en-GB" sz="5600" dirty="0">
                <a:latin typeface="+mj-lt"/>
                <a:ea typeface="Open Sans"/>
                <a:cs typeface="Open Sans"/>
              </a:rPr>
              <a:t>,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joten</a:t>
            </a:r>
            <a:r>
              <a:rPr lang="en-GB" sz="5600" dirty="0">
                <a:latin typeface="+mj-lt"/>
                <a:ea typeface="Open Sans"/>
                <a:cs typeface="Open Sans"/>
              </a:rPr>
              <a:t>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niitä</a:t>
            </a:r>
            <a:r>
              <a:rPr lang="en-GB" sz="5600" dirty="0">
                <a:latin typeface="+mj-lt"/>
                <a:ea typeface="Open Sans"/>
                <a:cs typeface="Open Sans"/>
              </a:rPr>
              <a:t>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koskevat</a:t>
            </a:r>
            <a:r>
              <a:rPr lang="en-GB" sz="5600" dirty="0">
                <a:latin typeface="+mj-lt"/>
                <a:ea typeface="Open Sans"/>
                <a:cs typeface="Open Sans"/>
              </a:rPr>
              <a:t>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omat</a:t>
            </a:r>
            <a:r>
              <a:rPr lang="en-GB" sz="5600" dirty="0">
                <a:latin typeface="+mj-lt"/>
                <a:ea typeface="Open Sans"/>
                <a:cs typeface="Open Sans"/>
              </a:rPr>
              <a:t>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lisenssiehdot</a:t>
            </a:r>
            <a:r>
              <a:rPr lang="en-GB" sz="5600" dirty="0">
                <a:latin typeface="+mj-lt"/>
                <a:ea typeface="Open Sans"/>
                <a:cs typeface="Open Sans"/>
              </a:rPr>
              <a:t>,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jotka</a:t>
            </a:r>
            <a:r>
              <a:rPr lang="en-GB" sz="5600" dirty="0">
                <a:latin typeface="+mj-lt"/>
                <a:ea typeface="Open Sans"/>
                <a:cs typeface="Open Sans"/>
              </a:rPr>
              <a:t>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voit</a:t>
            </a:r>
            <a:r>
              <a:rPr lang="en-GB" sz="5600" dirty="0">
                <a:latin typeface="+mj-lt"/>
                <a:ea typeface="Open Sans"/>
                <a:cs typeface="Open Sans"/>
              </a:rPr>
              <a:t>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tarkistaa</a:t>
            </a:r>
            <a:r>
              <a:rPr lang="en-GB" sz="5600" dirty="0">
                <a:latin typeface="+mj-lt"/>
                <a:ea typeface="Open Sans"/>
                <a:cs typeface="Open Sans"/>
              </a:rPr>
              <a:t>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kunkin</a:t>
            </a:r>
            <a:r>
              <a:rPr lang="en-GB" sz="5600" dirty="0">
                <a:latin typeface="+mj-lt"/>
                <a:ea typeface="Open Sans"/>
                <a:cs typeface="Open Sans"/>
              </a:rPr>
              <a:t>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kuvan</a:t>
            </a:r>
            <a:r>
              <a:rPr lang="en-GB" sz="5600" dirty="0">
                <a:latin typeface="+mj-lt"/>
                <a:ea typeface="Open Sans"/>
                <a:cs typeface="Open Sans"/>
              </a:rPr>
              <a:t> </a:t>
            </a:r>
            <a:r>
              <a:rPr lang="en-GB" sz="5600" dirty="0" err="1">
                <a:latin typeface="+mj-lt"/>
                <a:ea typeface="Open Sans"/>
                <a:cs typeface="Open Sans"/>
              </a:rPr>
              <a:t>yhteydestä</a:t>
            </a:r>
            <a:endParaRPr lang="en-GB" sz="5600" dirty="0">
              <a:latin typeface="+mj-lt"/>
              <a:ea typeface="Open Sans"/>
              <a:cs typeface="Open Sans"/>
            </a:endParaRPr>
          </a:p>
          <a:p>
            <a:pPr marL="0" indent="0">
              <a:buNone/>
            </a:pPr>
            <a:endParaRPr lang="en-FI" sz="20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1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67A6F5-F47F-BD4C-9336-30E0A60EB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29613" y="0"/>
            <a:ext cx="1901686" cy="4677439"/>
            <a:chOff x="10290315" y="0"/>
            <a:chExt cx="1901686" cy="4677439"/>
          </a:xfrm>
        </p:grpSpPr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A710708-67E0-194C-9A96-FD528D207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2B6DA887-E216-1245-8F6F-B21233D94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2AE2F0EF-0001-F243-85DC-2B8812AB4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1491B174-1F11-D548-A885-7F98AF742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34572B-26CD-0AB6-7EBC-A269D117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256963"/>
            <a:ext cx="6195187" cy="126898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FI" dirty="0"/>
              <a:t>Oppimateriaalin kohderyhmä ja sisältö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35F0A-470F-C630-9C99-0CE424304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8" y="1628394"/>
            <a:ext cx="6195187" cy="36012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FI" sz="1400" dirty="0"/>
              <a:t>Tutkielmantekijän tiedonhankinta on Moodle-verkkokurssi, joka jakautuu kuuteen oppimisosioon:</a:t>
            </a:r>
          </a:p>
          <a:p>
            <a:pPr marL="0" indent="0">
              <a:lnSpc>
                <a:spcPct val="90000"/>
              </a:lnSpc>
              <a:buNone/>
            </a:pPr>
            <a:endParaRPr lang="en-FI" sz="1400" dirty="0"/>
          </a:p>
          <a:p>
            <a:pPr marL="457200" indent="-457200">
              <a:lnSpc>
                <a:spcPct val="90000"/>
              </a:lnSpc>
              <a:buAutoNum type="arabicParenR"/>
            </a:pPr>
            <a:r>
              <a:rPr lang="en-FI" sz="1400" dirty="0"/>
              <a:t>Miten suunnittelen tiedonhakua</a:t>
            </a:r>
          </a:p>
          <a:p>
            <a:pPr marL="457200" indent="-457200">
              <a:lnSpc>
                <a:spcPct val="90000"/>
              </a:lnSpc>
              <a:buAutoNum type="arabicParenR"/>
            </a:pPr>
            <a:r>
              <a:rPr lang="en-FI" sz="1400" dirty="0"/>
              <a:t>Kuinka arvioin lähteitä</a:t>
            </a:r>
          </a:p>
          <a:p>
            <a:pPr marL="457200" indent="-457200">
              <a:lnSpc>
                <a:spcPct val="90000"/>
              </a:lnSpc>
              <a:buAutoNum type="arabicParenR"/>
            </a:pPr>
            <a:r>
              <a:rPr lang="en-FI" sz="1400" dirty="0"/>
              <a:t>Mistä löydän lähteet</a:t>
            </a:r>
          </a:p>
          <a:p>
            <a:pPr marL="457200" indent="-457200">
              <a:lnSpc>
                <a:spcPct val="90000"/>
              </a:lnSpc>
              <a:buAutoNum type="arabicParenR"/>
            </a:pPr>
            <a:r>
              <a:rPr lang="en-FI" sz="1400" dirty="0"/>
              <a:t>Tukea ja tieteenalakohtaisia aineistoja</a:t>
            </a:r>
          </a:p>
          <a:p>
            <a:pPr marL="457200" indent="-457200">
              <a:lnSpc>
                <a:spcPct val="90000"/>
              </a:lnSpc>
              <a:buAutoNum type="arabicParenR"/>
            </a:pPr>
            <a:r>
              <a:rPr lang="en-FI" sz="1400" dirty="0"/>
              <a:t>Millaista on tiedon – ja viitteidenhallinta</a:t>
            </a:r>
          </a:p>
          <a:p>
            <a:pPr marL="457200" indent="-457200">
              <a:lnSpc>
                <a:spcPct val="90000"/>
              </a:lnSpc>
              <a:buAutoNum type="arabicParenR"/>
            </a:pPr>
            <a:r>
              <a:rPr lang="en-FI" sz="1400" dirty="0"/>
              <a:t>Miten käytän tietoa vastuullisesti</a:t>
            </a:r>
          </a:p>
          <a:p>
            <a:pPr marL="457200" indent="-457200">
              <a:lnSpc>
                <a:spcPct val="90000"/>
              </a:lnSpc>
              <a:buAutoNum type="arabicParenR"/>
            </a:pPr>
            <a:endParaRPr lang="en-FI" sz="1400" dirty="0"/>
          </a:p>
          <a:p>
            <a:pPr>
              <a:lnSpc>
                <a:spcPct val="90000"/>
              </a:lnSpc>
            </a:pPr>
            <a:endParaRPr lang="en-FI" sz="1400" dirty="0"/>
          </a:p>
          <a:p>
            <a:pPr>
              <a:lnSpc>
                <a:spcPct val="90000"/>
              </a:lnSpc>
            </a:pPr>
            <a:r>
              <a:rPr lang="en-FI" sz="1400" dirty="0"/>
              <a:t>Oppimateriaali soveltuu korkeakouluopiskelijoille, jotka alkavat kirjoittaa kandidaatin –tai maisterintutkielmaa tai muuta laajaa kirjallista työtä ja myös kaikille muille, jotka haluavat kehittää tai kerrata tiedonhankinnan ja tiedonhallinnan taitojaan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94016D8-9C4C-89F4-DAC3-06C93DBB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34" b="6034"/>
          <a:stretch/>
        </p:blipFill>
        <p:spPr>
          <a:xfrm>
            <a:off x="6992479" y="1"/>
            <a:ext cx="5199522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E26ACA-93D1-BE55-1FE6-45ABEC725F0C}"/>
              </a:ext>
            </a:extLst>
          </p:cNvPr>
          <p:cNvSpPr txBox="1"/>
          <p:nvPr/>
        </p:nvSpPr>
        <p:spPr>
          <a:xfrm>
            <a:off x="6992478" y="6295102"/>
            <a:ext cx="298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400" dirty="0">
                <a:solidFill>
                  <a:schemeClr val="bg1"/>
                </a:solidFill>
              </a:rPr>
              <a:t>Kuva: Yan Krukau palvelusta Pexels (</a:t>
            </a:r>
            <a:r>
              <a:rPr lang="en-FI" sz="1400" dirty="0">
                <a:solidFill>
                  <a:schemeClr val="bg1"/>
                </a:solidFill>
                <a:hlinkClick r:id="rId3"/>
              </a:rPr>
              <a:t>www.pexels.com</a:t>
            </a:r>
            <a:r>
              <a:rPr lang="en-FI" sz="1400" dirty="0">
                <a:solidFill>
                  <a:schemeClr val="bg1"/>
                </a:solidFill>
              </a:rPr>
              <a:t>). CC0. </a:t>
            </a:r>
          </a:p>
        </p:txBody>
      </p:sp>
    </p:spTree>
    <p:extLst>
      <p:ext uri="{BB962C8B-B14F-4D97-AF65-F5344CB8AC3E}">
        <p14:creationId xmlns:p14="http://schemas.microsoft.com/office/powerpoint/2010/main" val="74693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B7F3-BEDC-B33C-6087-2F987105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72982"/>
            <a:ext cx="8049461" cy="1268984"/>
          </a:xfrm>
        </p:spPr>
        <p:txBody>
          <a:bodyPr>
            <a:normAutofit fontScale="90000"/>
          </a:bodyPr>
          <a:lstStyle/>
          <a:p>
            <a:pPr algn="ctr"/>
            <a:r>
              <a:rPr lang="en-FI" dirty="0"/>
              <a:t>Oppimateriaalin oppimistavoitteet ja käyttötarkoitus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ABAA7-CF73-0E8D-5B48-6E79501B2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65" y="1628394"/>
            <a:ext cx="10576092" cy="3601212"/>
          </a:xfrm>
        </p:spPr>
        <p:txBody>
          <a:bodyPr>
            <a:noAutofit/>
          </a:bodyPr>
          <a:lstStyle/>
          <a:p>
            <a:r>
              <a:rPr lang="en-FI" sz="1600" dirty="0"/>
              <a:t>Tämän oppimateriaalin avulla käyttäjä oppii:</a:t>
            </a:r>
            <a:endParaRPr lang="en-FI" sz="1400" dirty="0"/>
          </a:p>
          <a:p>
            <a:pPr algn="l">
              <a:buFont typeface="Wingdings" pitchFamily="2" charset="2"/>
              <a:buChar char="Ø"/>
            </a:pPr>
            <a:r>
              <a:rPr lang="en-GB" sz="1400" b="0" i="0" dirty="0" err="1">
                <a:solidFill>
                  <a:srgbClr val="1D2125"/>
                </a:solidFill>
                <a:effectLst/>
              </a:rPr>
              <a:t>valitsemaan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oman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opinnäyte</a:t>
            </a:r>
            <a:r>
              <a:rPr lang="en-GB" sz="1400" dirty="0">
                <a:solidFill>
                  <a:srgbClr val="1D2125"/>
                </a:solidFill>
              </a:rPr>
              <a:t> -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tai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muun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laajan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opiskelutyön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aiheensa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kannalta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keskeiset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hakusanat</a:t>
            </a:r>
            <a:br>
              <a:rPr lang="en-GB" sz="1400" b="0" i="0" dirty="0">
                <a:solidFill>
                  <a:srgbClr val="1D2125"/>
                </a:solidFill>
                <a:effectLst/>
              </a:rPr>
            </a:br>
            <a:endParaRPr lang="en-GB" sz="1400" b="0" i="0" dirty="0">
              <a:solidFill>
                <a:srgbClr val="1D2125"/>
              </a:solidFill>
              <a:effectLst/>
            </a:endParaRPr>
          </a:p>
          <a:p>
            <a:pPr algn="l">
              <a:buFont typeface="Wingdings" pitchFamily="2" charset="2"/>
              <a:buChar char="Ø"/>
            </a:pPr>
            <a:r>
              <a:rPr lang="en-GB" sz="1400" b="0" i="0" dirty="0" err="1">
                <a:solidFill>
                  <a:srgbClr val="1D2125"/>
                </a:solidFill>
                <a:effectLst/>
              </a:rPr>
              <a:t>arvioimaan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kriittisesti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lähteitä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tiedonhaun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eri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kanavia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   </a:t>
            </a:r>
            <a:br>
              <a:rPr lang="en-GB" sz="1400" b="0" i="0" dirty="0">
                <a:solidFill>
                  <a:srgbClr val="1D2125"/>
                </a:solidFill>
                <a:effectLst/>
              </a:rPr>
            </a:br>
            <a:endParaRPr lang="en-GB" sz="1400" b="0" i="0" dirty="0">
              <a:solidFill>
                <a:srgbClr val="1D2125"/>
              </a:solidFill>
              <a:effectLst/>
            </a:endParaRPr>
          </a:p>
          <a:p>
            <a:pPr algn="l">
              <a:buFont typeface="Wingdings" pitchFamily="2" charset="2"/>
              <a:buChar char="Ø"/>
            </a:pPr>
            <a:r>
              <a:rPr lang="en-GB" sz="1400" b="0" i="0" dirty="0" err="1">
                <a:solidFill>
                  <a:srgbClr val="1D2125"/>
                </a:solidFill>
                <a:effectLst/>
              </a:rPr>
              <a:t>hyödyntämään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oman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tieteenalansa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tieteenalaopasta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(Helsingin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yliopiston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kirjaston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tieteenalaoppaat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)</a:t>
            </a:r>
            <a:br>
              <a:rPr lang="en-GB" sz="1400" b="0" i="0" dirty="0">
                <a:solidFill>
                  <a:srgbClr val="1D2125"/>
                </a:solidFill>
                <a:effectLst/>
              </a:rPr>
            </a:br>
            <a:endParaRPr lang="en-GB" sz="1400" b="0" i="0" dirty="0">
              <a:solidFill>
                <a:srgbClr val="1D2125"/>
              </a:solidFill>
              <a:effectLst/>
            </a:endParaRPr>
          </a:p>
          <a:p>
            <a:pPr algn="l">
              <a:buFont typeface="Wingdings" pitchFamily="2" charset="2"/>
              <a:buChar char="Ø"/>
            </a:pPr>
            <a:r>
              <a:rPr lang="en-GB" sz="1400" b="0" i="0" dirty="0" err="1">
                <a:solidFill>
                  <a:srgbClr val="1D2125"/>
                </a:solidFill>
                <a:effectLst/>
              </a:rPr>
              <a:t>löytämään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Helsingin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yliopiston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kirjaston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kokoelmista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oman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alansa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keskeiset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lähteet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mm.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tietokannat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lehdet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kirjat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 </a:t>
            </a:r>
            <a:br>
              <a:rPr lang="en-GB" sz="1400" b="0" i="0" dirty="0">
                <a:solidFill>
                  <a:srgbClr val="1D2125"/>
                </a:solidFill>
                <a:effectLst/>
              </a:rPr>
            </a:br>
            <a:endParaRPr lang="en-GB" sz="1400" b="0" i="0" dirty="0">
              <a:solidFill>
                <a:srgbClr val="1D2125"/>
              </a:solidFill>
              <a:effectLst/>
            </a:endParaRPr>
          </a:p>
          <a:p>
            <a:pPr algn="l">
              <a:buFont typeface="Wingdings" pitchFamily="2" charset="2"/>
              <a:buChar char="Ø"/>
            </a:pPr>
            <a:r>
              <a:rPr lang="en-GB" sz="1400" b="0" i="0" dirty="0" err="1">
                <a:solidFill>
                  <a:srgbClr val="1D2125"/>
                </a:solidFill>
                <a:effectLst/>
              </a:rPr>
              <a:t>kuvaamaan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tiedonhallinnan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viitteidenhallinnan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perusasioita</a:t>
            </a:r>
            <a:endParaRPr lang="en-GB" sz="1400" b="0" i="0" dirty="0">
              <a:solidFill>
                <a:srgbClr val="1D2125"/>
              </a:solidFill>
              <a:effectLst/>
            </a:endParaRPr>
          </a:p>
          <a:p>
            <a:pPr marL="0" indent="0" algn="l">
              <a:buNone/>
            </a:pPr>
            <a:endParaRPr lang="en-GB" sz="1400" b="0" i="0" dirty="0">
              <a:solidFill>
                <a:srgbClr val="1D2125"/>
              </a:solidFill>
              <a:effectLst/>
            </a:endParaRPr>
          </a:p>
          <a:p>
            <a:pPr algn="l">
              <a:buFont typeface="Wingdings" pitchFamily="2" charset="2"/>
              <a:buChar char="Ø"/>
            </a:pPr>
            <a:r>
              <a:rPr lang="en-GB" sz="1400" dirty="0" err="1">
                <a:solidFill>
                  <a:srgbClr val="1D2125"/>
                </a:solidFill>
              </a:rPr>
              <a:t>t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unnistamaan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tekijänoikeuksien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perusasiat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1D2125"/>
                </a:solidFill>
                <a:effectLst/>
              </a:rPr>
              <a:t> Creative Commons -</a:t>
            </a:r>
            <a:r>
              <a:rPr lang="en-GB" sz="1400" b="0" i="0" dirty="0" err="1">
                <a:solidFill>
                  <a:srgbClr val="1D2125"/>
                </a:solidFill>
                <a:effectLst/>
              </a:rPr>
              <a:t>lisenssit</a:t>
            </a:r>
            <a:endParaRPr lang="en-FI" sz="1400" dirty="0"/>
          </a:p>
          <a:p>
            <a:endParaRPr lang="en-FI" sz="1600" dirty="0"/>
          </a:p>
          <a:p>
            <a:r>
              <a:rPr lang="en-FI" sz="1600" dirty="0"/>
              <a:t>Oppimateriaalia voivat hyödyntää Helsingin yliopiston opiskelijoiden ja opettajien lisäksi kaikki, jotka haluavat kehittää tai kerrata tiedonhankinnan ja tiedonhallinnan taitojaan</a:t>
            </a:r>
          </a:p>
        </p:txBody>
      </p:sp>
    </p:spTree>
    <p:extLst>
      <p:ext uri="{BB962C8B-B14F-4D97-AF65-F5344CB8AC3E}">
        <p14:creationId xmlns:p14="http://schemas.microsoft.com/office/powerpoint/2010/main" val="206372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0BDF4-7643-A942-A588-F24E4E09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90B25A21-16B9-8D47-928B-2367A0B8C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E5E64190-3AC0-0A48-9917-5FAE935A8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AE71CDB8-B430-F14E-99C8-E6AAB8E21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48">
              <a:extLst>
                <a:ext uri="{FF2B5EF4-FFF2-40B4-BE49-F238E27FC236}">
                  <a16:creationId xmlns:a16="http://schemas.microsoft.com/office/drawing/2014/main" id="{DCA37B0A-FCCC-7642-B70D-56AD50049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1556C0-201E-579D-ACD9-47B182FD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243" y="587830"/>
            <a:ext cx="6400999" cy="126898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FI" dirty="0"/>
              <a:t>Anna palautetta oppimateriaalista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BF3B-2236-BE13-FB97-689F0C665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243" y="2030664"/>
            <a:ext cx="6400999" cy="3601212"/>
          </a:xfrm>
        </p:spPr>
        <p:txBody>
          <a:bodyPr>
            <a:normAutofit/>
          </a:bodyPr>
          <a:lstStyle/>
          <a:p>
            <a:r>
              <a:rPr lang="en-GB" dirty="0"/>
              <a:t>Voit </a:t>
            </a:r>
            <a:r>
              <a:rPr lang="en-GB" dirty="0" err="1"/>
              <a:t>antaa</a:t>
            </a:r>
            <a:r>
              <a:rPr lang="en-GB" dirty="0"/>
              <a:t> </a:t>
            </a:r>
            <a:r>
              <a:rPr lang="en-GB" dirty="0" err="1"/>
              <a:t>palautetta</a:t>
            </a:r>
            <a:r>
              <a:rPr lang="en-GB" dirty="0"/>
              <a:t> </a:t>
            </a:r>
            <a:r>
              <a:rPr lang="en-GB" dirty="0" err="1"/>
              <a:t>kurssista</a:t>
            </a:r>
            <a:r>
              <a:rPr lang="en-GB" dirty="0"/>
              <a:t> </a:t>
            </a:r>
            <a:r>
              <a:rPr lang="en-GB" dirty="0">
                <a:hlinkClick r:id="rId3"/>
              </a:rPr>
              <a:t>Helsingin yliopiston kirjaston yhteydenottolomakkeella</a:t>
            </a:r>
            <a:r>
              <a:rPr lang="en-GB" dirty="0"/>
              <a:t>. </a:t>
            </a:r>
            <a:r>
              <a:rPr lang="en-GB" dirty="0" err="1"/>
              <a:t>Valitse</a:t>
            </a:r>
            <a:r>
              <a:rPr lang="en-GB" dirty="0"/>
              <a:t> </a:t>
            </a:r>
            <a:r>
              <a:rPr lang="en-GB" dirty="0" err="1"/>
              <a:t>lomakkeesta</a:t>
            </a:r>
            <a:r>
              <a:rPr lang="en-GB" dirty="0"/>
              <a:t> </a:t>
            </a:r>
            <a:r>
              <a:rPr lang="en-GB" dirty="0" err="1"/>
              <a:t>kohta</a:t>
            </a:r>
            <a:r>
              <a:rPr lang="en-GB" dirty="0"/>
              <a:t> “</a:t>
            </a:r>
            <a:r>
              <a:rPr lang="en-GB" dirty="0" err="1"/>
              <a:t>Muu</a:t>
            </a:r>
            <a:r>
              <a:rPr lang="en-GB" dirty="0"/>
              <a:t> </a:t>
            </a:r>
            <a:r>
              <a:rPr lang="en-GB" dirty="0" err="1"/>
              <a:t>aihe</a:t>
            </a:r>
            <a:r>
              <a:rPr lang="en-GB" dirty="0"/>
              <a:t> tai </a:t>
            </a:r>
            <a:r>
              <a:rPr lang="en-GB" dirty="0" err="1"/>
              <a:t>palaute</a:t>
            </a:r>
            <a:r>
              <a:rPr lang="en-GB" dirty="0"/>
              <a:t>”. </a:t>
            </a:r>
            <a:r>
              <a:rPr lang="en-GB" dirty="0" err="1"/>
              <a:t>Muista</a:t>
            </a:r>
            <a:r>
              <a:rPr lang="en-GB" dirty="0"/>
              <a:t> </a:t>
            </a:r>
            <a:r>
              <a:rPr lang="en-GB" dirty="0" err="1"/>
              <a:t>mainita</a:t>
            </a:r>
            <a:r>
              <a:rPr lang="en-GB" dirty="0"/>
              <a:t> </a:t>
            </a:r>
            <a:r>
              <a:rPr lang="en-GB" dirty="0" err="1"/>
              <a:t>kurssi</a:t>
            </a:r>
            <a:r>
              <a:rPr lang="en-GB" dirty="0"/>
              <a:t> </a:t>
            </a:r>
            <a:r>
              <a:rPr lang="en-GB" dirty="0" err="1"/>
              <a:t>nimi</a:t>
            </a:r>
            <a:r>
              <a:rPr lang="en-GB" dirty="0"/>
              <a:t>. </a:t>
            </a:r>
            <a:r>
              <a:rPr lang="en-GB" dirty="0" err="1"/>
              <a:t>Käytä</a:t>
            </a:r>
            <a:r>
              <a:rPr lang="en-GB" dirty="0"/>
              <a:t> </a:t>
            </a:r>
            <a:r>
              <a:rPr lang="en-GB" dirty="0" err="1"/>
              <a:t>lomaketta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, </a:t>
            </a:r>
            <a:r>
              <a:rPr lang="en-GB" dirty="0" err="1"/>
              <a:t>mikäli</a:t>
            </a:r>
            <a:r>
              <a:rPr lang="en-GB" dirty="0"/>
              <a:t> </a:t>
            </a:r>
            <a:r>
              <a:rPr lang="en-GB" dirty="0" err="1"/>
              <a:t>sinulla</a:t>
            </a:r>
            <a:r>
              <a:rPr lang="en-GB" dirty="0"/>
              <a:t> on </a:t>
            </a:r>
            <a:r>
              <a:rPr lang="en-GB" dirty="0" err="1"/>
              <a:t>kysymyksiä</a:t>
            </a:r>
            <a:r>
              <a:rPr lang="en-GB" dirty="0"/>
              <a:t> </a:t>
            </a:r>
            <a:r>
              <a:rPr lang="en-GB" dirty="0" err="1"/>
              <a:t>kurssiin</a:t>
            </a:r>
            <a:r>
              <a:rPr lang="en-GB" dirty="0"/>
              <a:t> </a:t>
            </a:r>
            <a:r>
              <a:rPr lang="en-GB" dirty="0" err="1"/>
              <a:t>liittyen</a:t>
            </a:r>
            <a:r>
              <a:rPr lang="en-GB" dirty="0"/>
              <a:t> (</a:t>
            </a:r>
            <a:r>
              <a:rPr lang="en-GB" dirty="0" err="1"/>
              <a:t>tarvitsemme</a:t>
            </a:r>
            <a:r>
              <a:rPr lang="en-GB" dirty="0"/>
              <a:t> </a:t>
            </a:r>
            <a:r>
              <a:rPr lang="en-GB" dirty="0" err="1"/>
              <a:t>sähköpostiosoitteesi</a:t>
            </a:r>
            <a:r>
              <a:rPr lang="en-GB" dirty="0"/>
              <a:t> </a:t>
            </a:r>
            <a:r>
              <a:rPr lang="en-GB" dirty="0" err="1"/>
              <a:t>vastausta</a:t>
            </a:r>
            <a:r>
              <a:rPr lang="en-GB" dirty="0"/>
              <a:t> </a:t>
            </a:r>
            <a:r>
              <a:rPr lang="en-GB" dirty="0" err="1"/>
              <a:t>varten</a:t>
            </a:r>
            <a:r>
              <a:rPr lang="en-GB" dirty="0"/>
              <a:t>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D1A39-99CD-22B8-73B1-AB117F30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1" b="1708"/>
          <a:stretch/>
        </p:blipFill>
        <p:spPr>
          <a:xfrm>
            <a:off x="20" y="1"/>
            <a:ext cx="4657325" cy="685799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24243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082247E-9090-E92A-13E0-3B65FC5E65CC}"/>
              </a:ext>
            </a:extLst>
          </p:cNvPr>
          <p:cNvSpPr txBox="1"/>
          <p:nvPr/>
        </p:nvSpPr>
        <p:spPr>
          <a:xfrm>
            <a:off x="1658" y="305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600" dirty="0"/>
              <a:t>Kuva: Ivan Samkov palvelusta Pexels (</a:t>
            </a:r>
            <a:r>
              <a:rPr lang="en-FI" sz="1600" dirty="0">
                <a:hlinkClick r:id="rId5"/>
              </a:rPr>
              <a:t>www.pexels.com</a:t>
            </a:r>
            <a:r>
              <a:rPr lang="en-FI" sz="1600" dirty="0"/>
              <a:t>). CC0.</a:t>
            </a:r>
          </a:p>
        </p:txBody>
      </p:sp>
    </p:spTree>
    <p:extLst>
      <p:ext uri="{BB962C8B-B14F-4D97-AF65-F5344CB8AC3E}">
        <p14:creationId xmlns:p14="http://schemas.microsoft.com/office/powerpoint/2010/main" val="83781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E59B1-73AB-6C32-ACCD-296E2AA06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Lähteet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72A83-A7F5-2899-5AF5-4E0588772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874266"/>
            <a:ext cx="7335835" cy="38869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Creative Commons (2024). Haettu 30.10.2024 </a:t>
            </a:r>
            <a:r>
              <a:rPr lang="en-US" dirty="0" err="1"/>
              <a:t>osoitteesta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https://creativecommons.org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Helsingin </a:t>
            </a:r>
            <a:r>
              <a:rPr lang="en-US" dirty="0" err="1"/>
              <a:t>yliopiston</a:t>
            </a:r>
            <a:r>
              <a:rPr lang="en-US" dirty="0"/>
              <a:t> </a:t>
            </a:r>
            <a:r>
              <a:rPr lang="en-US" dirty="0" err="1"/>
              <a:t>kirjasto</a:t>
            </a:r>
            <a:r>
              <a:rPr lang="en-US" dirty="0"/>
              <a:t> (2024). </a:t>
            </a:r>
            <a:r>
              <a:rPr lang="en-US" dirty="0" err="1"/>
              <a:t>Tutkielman</a:t>
            </a:r>
            <a:r>
              <a:rPr lang="en-US" dirty="0"/>
              <a:t> </a:t>
            </a:r>
            <a:r>
              <a:rPr lang="en-US" dirty="0" err="1"/>
              <a:t>tekijän</a:t>
            </a:r>
            <a:r>
              <a:rPr lang="en-US" dirty="0"/>
              <a:t> </a:t>
            </a:r>
            <a:r>
              <a:rPr lang="en-US" dirty="0" err="1"/>
              <a:t>tiedonhankinta</a:t>
            </a:r>
            <a:r>
              <a:rPr lang="en-US" dirty="0"/>
              <a:t>. Haettu 30.10.2024 </a:t>
            </a:r>
            <a:r>
              <a:rPr lang="en-US" dirty="0" err="1"/>
              <a:t>osoitteesta</a:t>
            </a:r>
            <a:r>
              <a:rPr lang="en-US" dirty="0"/>
              <a:t> </a:t>
            </a:r>
            <a:r>
              <a:rPr lang="en-US" dirty="0">
                <a:ea typeface="+mn-lt"/>
                <a:cs typeface="+mn-lt"/>
                <a:hlinkClick r:id="rId3"/>
              </a:rPr>
              <a:t>https://moodle.helsinki.fi/course/view.php?id=62009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7620127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RegularSeedRightStep">
      <a:dk1>
        <a:srgbClr val="000000"/>
      </a:dk1>
      <a:lt1>
        <a:srgbClr val="FFFFFF"/>
      </a:lt1>
      <a:dk2>
        <a:srgbClr val="301D1B"/>
      </a:dk2>
      <a:lt2>
        <a:srgbClr val="F3F1F0"/>
      </a:lt2>
      <a:accent1>
        <a:srgbClr val="23B0C5"/>
      </a:accent1>
      <a:accent2>
        <a:srgbClr val="176DD5"/>
      </a:accent2>
      <a:accent3>
        <a:srgbClr val="2D34E7"/>
      </a:accent3>
      <a:accent4>
        <a:srgbClr val="5F17D5"/>
      </a:accent4>
      <a:accent5>
        <a:srgbClr val="C029E7"/>
      </a:accent5>
      <a:accent6>
        <a:srgbClr val="D517AC"/>
      </a:accent6>
      <a:hlink>
        <a:srgbClr val="BF503F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435</TotalTime>
  <Words>473</Words>
  <Application>Microsoft Office PowerPoint</Application>
  <PresentationFormat>Widescreen</PresentationFormat>
  <Paragraphs>47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Neue Haas Grotesk Text Pro</vt:lpstr>
      <vt:lpstr>Open Sans</vt:lpstr>
      <vt:lpstr>Wingdings</vt:lpstr>
      <vt:lpstr>PunchcardVTI</vt:lpstr>
      <vt:lpstr>Tutkielman tekijän tiedonhankinta  Tiedonhankinnan Moodle-kurssi </vt:lpstr>
      <vt:lpstr>Tutkielman tekijän tiedonhankinta</vt:lpstr>
      <vt:lpstr>Oppimateriaalin tekijät ja oppimateriaalin käyttöehdot</vt:lpstr>
      <vt:lpstr>Oppimateriaalin kohderyhmä ja sisältö</vt:lpstr>
      <vt:lpstr>Oppimateriaalin oppimistavoitteet ja käyttötarkoitus</vt:lpstr>
      <vt:lpstr>Anna palautetta oppimateriaalista</vt:lpstr>
      <vt:lpstr>Lähteet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Tutkielman tekijän tiedonhankinta  Tiedonhankinnan Moodle-kurssi </dc:title>
  <dc:creator>Mari Hietala</dc:creator>
  <cp:lastModifiedBy>Helminen, Päivi M</cp:lastModifiedBy>
  <cp:revision>4</cp:revision>
  <dcterms:created xsi:type="dcterms:W3CDTF">2024-10-28T07:29:36Z</dcterms:created>
  <dcterms:modified xsi:type="dcterms:W3CDTF">2024-11-05T12:39:00Z</dcterms:modified>
</cp:coreProperties>
</file>