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2" r:id="rId3"/>
    <p:sldId id="263" r:id="rId4"/>
    <p:sldId id="264" r:id="rId5"/>
    <p:sldId id="265" r:id="rId6"/>
    <p:sldId id="266" r:id="rId7"/>
    <p:sldId id="267" r:id="rId8"/>
    <p:sldId id="258" r:id="rId9"/>
    <p:sldId id="268" r:id="rId10"/>
    <p:sldId id="259" r:id="rId11"/>
    <p:sldId id="260" r:id="rId12"/>
    <p:sldId id="269" r:id="rId13"/>
    <p:sldId id="257" r:id="rId14"/>
    <p:sldId id="270" r:id="rId15"/>
    <p:sldId id="271"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365F08-2463-4343-B7C3-30876F746B7A}" v="1" dt="2025-01-27T06:50:25.7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6" d="100"/>
          <a:sy n="76" d="100"/>
        </p:scale>
        <p:origin x="62"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a Mikkola" userId="cda9084d-fe97-4163-be89-6ff6f4079cc7" providerId="ADAL" clId="{511D212B-CB7D-4FED-9C0A-9F782F8251A4}"/>
    <pc:docChg chg="custSel addSld delSld modSld sldOrd">
      <pc:chgData name="Henna Mikkola" userId="cda9084d-fe97-4163-be89-6ff6f4079cc7" providerId="ADAL" clId="{511D212B-CB7D-4FED-9C0A-9F782F8251A4}" dt="2024-02-22T10:03:21.174" v="1657" actId="115"/>
      <pc:docMkLst>
        <pc:docMk/>
      </pc:docMkLst>
      <pc:sldChg chg="modSp mod">
        <pc:chgData name="Henna Mikkola" userId="cda9084d-fe97-4163-be89-6ff6f4079cc7" providerId="ADAL" clId="{511D212B-CB7D-4FED-9C0A-9F782F8251A4}" dt="2023-12-21T12:52:03.146" v="742" actId="27636"/>
        <pc:sldMkLst>
          <pc:docMk/>
          <pc:sldMk cId="4003209719" sldId="256"/>
        </pc:sldMkLst>
      </pc:sldChg>
      <pc:sldChg chg="modSp mod">
        <pc:chgData name="Henna Mikkola" userId="cda9084d-fe97-4163-be89-6ff6f4079cc7" providerId="ADAL" clId="{511D212B-CB7D-4FED-9C0A-9F782F8251A4}" dt="2023-12-21T15:53:55.231" v="796" actId="20577"/>
        <pc:sldMkLst>
          <pc:docMk/>
          <pc:sldMk cId="581792490" sldId="257"/>
        </pc:sldMkLst>
      </pc:sldChg>
      <pc:sldChg chg="modSp mod modNotesTx">
        <pc:chgData name="Henna Mikkola" userId="cda9084d-fe97-4163-be89-6ff6f4079cc7" providerId="ADAL" clId="{511D212B-CB7D-4FED-9C0A-9F782F8251A4}" dt="2023-12-22T10:23:14.102" v="1653" actId="6549"/>
        <pc:sldMkLst>
          <pc:docMk/>
          <pc:sldMk cId="3920309345" sldId="258"/>
        </pc:sldMkLst>
      </pc:sldChg>
      <pc:sldChg chg="modSp new mod modNotesTx">
        <pc:chgData name="Henna Mikkola" userId="cda9084d-fe97-4163-be89-6ff6f4079cc7" providerId="ADAL" clId="{511D212B-CB7D-4FED-9C0A-9F782F8251A4}" dt="2023-12-22T10:23:21.772" v="1654" actId="6549"/>
        <pc:sldMkLst>
          <pc:docMk/>
          <pc:sldMk cId="1914583423" sldId="259"/>
        </pc:sldMkLst>
      </pc:sldChg>
      <pc:sldChg chg="modSp new mod modNotesTx">
        <pc:chgData name="Henna Mikkola" userId="cda9084d-fe97-4163-be89-6ff6f4079cc7" providerId="ADAL" clId="{511D212B-CB7D-4FED-9C0A-9F782F8251A4}" dt="2023-12-22T10:23:31.216" v="1655" actId="6549"/>
        <pc:sldMkLst>
          <pc:docMk/>
          <pc:sldMk cId="152725731" sldId="260"/>
        </pc:sldMkLst>
      </pc:sldChg>
      <pc:sldChg chg="modSp new del mod modNotesTx">
        <pc:chgData name="Henna Mikkola" userId="cda9084d-fe97-4163-be89-6ff6f4079cc7" providerId="ADAL" clId="{511D212B-CB7D-4FED-9C0A-9F782F8251A4}" dt="2023-12-21T17:25:37.182" v="1634" actId="2696"/>
        <pc:sldMkLst>
          <pc:docMk/>
          <pc:sldMk cId="4223287473" sldId="261"/>
        </pc:sldMkLst>
      </pc:sldChg>
      <pc:sldChg chg="modSp new mod modNotesTx">
        <pc:chgData name="Henna Mikkola" userId="cda9084d-fe97-4163-be89-6ff6f4079cc7" providerId="ADAL" clId="{511D212B-CB7D-4FED-9C0A-9F782F8251A4}" dt="2023-12-21T17:20:18.499" v="1597" actId="6549"/>
        <pc:sldMkLst>
          <pc:docMk/>
          <pc:sldMk cId="195361924" sldId="262"/>
        </pc:sldMkLst>
      </pc:sldChg>
      <pc:sldChg chg="modSp new mod">
        <pc:chgData name="Henna Mikkola" userId="cda9084d-fe97-4163-be89-6ff6f4079cc7" providerId="ADAL" clId="{511D212B-CB7D-4FED-9C0A-9F782F8251A4}" dt="2023-12-21T16:42:20.417" v="833" actId="27636"/>
        <pc:sldMkLst>
          <pc:docMk/>
          <pc:sldMk cId="4186409682" sldId="263"/>
        </pc:sldMkLst>
      </pc:sldChg>
      <pc:sldChg chg="modSp new mod">
        <pc:chgData name="Henna Mikkola" userId="cda9084d-fe97-4163-be89-6ff6f4079cc7" providerId="ADAL" clId="{511D212B-CB7D-4FED-9C0A-9F782F8251A4}" dt="2023-12-21T16:50:34.926" v="862" actId="27636"/>
        <pc:sldMkLst>
          <pc:docMk/>
          <pc:sldMk cId="4257543801" sldId="264"/>
        </pc:sldMkLst>
      </pc:sldChg>
      <pc:sldChg chg="modSp new mod">
        <pc:chgData name="Henna Mikkola" userId="cda9084d-fe97-4163-be89-6ff6f4079cc7" providerId="ADAL" clId="{511D212B-CB7D-4FED-9C0A-9F782F8251A4}" dt="2023-12-21T16:52:10.666" v="891" actId="27636"/>
        <pc:sldMkLst>
          <pc:docMk/>
          <pc:sldMk cId="3415628733" sldId="265"/>
        </pc:sldMkLst>
      </pc:sldChg>
      <pc:sldChg chg="modSp new mod">
        <pc:chgData name="Henna Mikkola" userId="cda9084d-fe97-4163-be89-6ff6f4079cc7" providerId="ADAL" clId="{511D212B-CB7D-4FED-9C0A-9F782F8251A4}" dt="2023-12-21T17:23:27.900" v="1612" actId="27636"/>
        <pc:sldMkLst>
          <pc:docMk/>
          <pc:sldMk cId="1445122306" sldId="266"/>
        </pc:sldMkLst>
      </pc:sldChg>
      <pc:sldChg chg="modSp new mod modNotesTx">
        <pc:chgData name="Henna Mikkola" userId="cda9084d-fe97-4163-be89-6ff6f4079cc7" providerId="ADAL" clId="{511D212B-CB7D-4FED-9C0A-9F782F8251A4}" dt="2023-12-22T10:23:04.910" v="1652" actId="6549"/>
        <pc:sldMkLst>
          <pc:docMk/>
          <pc:sldMk cId="3737505932" sldId="267"/>
        </pc:sldMkLst>
      </pc:sldChg>
      <pc:sldChg chg="modSp new mod">
        <pc:chgData name="Henna Mikkola" userId="cda9084d-fe97-4163-be89-6ff6f4079cc7" providerId="ADAL" clId="{511D212B-CB7D-4FED-9C0A-9F782F8251A4}" dt="2023-12-21T17:13:06.556" v="1164" actId="21"/>
        <pc:sldMkLst>
          <pc:docMk/>
          <pc:sldMk cId="236085179" sldId="268"/>
        </pc:sldMkLst>
      </pc:sldChg>
      <pc:sldChg chg="modSp new mod ord">
        <pc:chgData name="Henna Mikkola" userId="cda9084d-fe97-4163-be89-6ff6f4079cc7" providerId="ADAL" clId="{511D212B-CB7D-4FED-9C0A-9F782F8251A4}" dt="2024-02-22T10:03:21.174" v="1657" actId="115"/>
        <pc:sldMkLst>
          <pc:docMk/>
          <pc:sldMk cId="3611308550" sldId="269"/>
        </pc:sldMkLst>
      </pc:sldChg>
      <pc:sldChg chg="addSp delSp modSp new mod modClrScheme chgLayout">
        <pc:chgData name="Henna Mikkola" userId="cda9084d-fe97-4163-be89-6ff6f4079cc7" providerId="ADAL" clId="{511D212B-CB7D-4FED-9C0A-9F782F8251A4}" dt="2023-12-21T17:15:42.467" v="1224" actId="20577"/>
        <pc:sldMkLst>
          <pc:docMk/>
          <pc:sldMk cId="3150994784" sldId="270"/>
        </pc:sldMkLst>
      </pc:sldChg>
    </pc:docChg>
  </pc:docChgLst>
  <pc:docChgLst>
    <pc:chgData name="Henna Mikkola" userId="cda9084d-fe97-4163-be89-6ff6f4079cc7" providerId="ADAL" clId="{D1365F08-2463-4343-B7C3-30876F746B7A}"/>
    <pc:docChg chg="custSel addSld modSld">
      <pc:chgData name="Henna Mikkola" userId="cda9084d-fe97-4163-be89-6ff6f4079cc7" providerId="ADAL" clId="{D1365F08-2463-4343-B7C3-30876F746B7A}" dt="2025-01-27T07:30:33.874" v="36" actId="20577"/>
      <pc:docMkLst>
        <pc:docMk/>
      </pc:docMkLst>
      <pc:sldChg chg="modSp mod">
        <pc:chgData name="Henna Mikkola" userId="cda9084d-fe97-4163-be89-6ff6f4079cc7" providerId="ADAL" clId="{D1365F08-2463-4343-B7C3-30876F746B7A}" dt="2025-01-27T06:49:09.294" v="9" actId="20577"/>
        <pc:sldMkLst>
          <pc:docMk/>
          <pc:sldMk cId="581792490" sldId="257"/>
        </pc:sldMkLst>
        <pc:spChg chg="mod">
          <ac:chgData name="Henna Mikkola" userId="cda9084d-fe97-4163-be89-6ff6f4079cc7" providerId="ADAL" clId="{D1365F08-2463-4343-B7C3-30876F746B7A}" dt="2025-01-27T06:49:09.294" v="9" actId="20577"/>
          <ac:spMkLst>
            <pc:docMk/>
            <pc:sldMk cId="581792490" sldId="257"/>
            <ac:spMk id="5" creationId="{062988A5-91E7-83D3-37C7-F1633EC02336}"/>
          </ac:spMkLst>
        </pc:spChg>
        <pc:spChg chg="mod">
          <ac:chgData name="Henna Mikkola" userId="cda9084d-fe97-4163-be89-6ff6f4079cc7" providerId="ADAL" clId="{D1365F08-2463-4343-B7C3-30876F746B7A}" dt="2025-01-27T06:49:07.089" v="6" actId="27636"/>
          <ac:spMkLst>
            <pc:docMk/>
            <pc:sldMk cId="581792490" sldId="257"/>
            <ac:spMk id="6" creationId="{59A5BAA6-7987-57AD-A270-95287D6AC931}"/>
          </ac:spMkLst>
        </pc:spChg>
      </pc:sldChg>
      <pc:sldChg chg="modSp mod">
        <pc:chgData name="Henna Mikkola" userId="cda9084d-fe97-4163-be89-6ff6f4079cc7" providerId="ADAL" clId="{D1365F08-2463-4343-B7C3-30876F746B7A}" dt="2025-01-27T06:48:57.204" v="4" actId="20577"/>
        <pc:sldMkLst>
          <pc:docMk/>
          <pc:sldMk cId="3150994784" sldId="270"/>
        </pc:sldMkLst>
        <pc:spChg chg="mod">
          <ac:chgData name="Henna Mikkola" userId="cda9084d-fe97-4163-be89-6ff6f4079cc7" providerId="ADAL" clId="{D1365F08-2463-4343-B7C3-30876F746B7A}" dt="2025-01-27T06:48:57.204" v="4" actId="20577"/>
          <ac:spMkLst>
            <pc:docMk/>
            <pc:sldMk cId="3150994784" sldId="270"/>
            <ac:spMk id="6" creationId="{DE4FCE7B-BBA2-11B6-D071-B9E3E1925791}"/>
          </ac:spMkLst>
        </pc:spChg>
      </pc:sldChg>
      <pc:sldChg chg="addSp delSp modSp new mod modClrScheme chgLayout">
        <pc:chgData name="Henna Mikkola" userId="cda9084d-fe97-4163-be89-6ff6f4079cc7" providerId="ADAL" clId="{D1365F08-2463-4343-B7C3-30876F746B7A}" dt="2025-01-27T07:24:29.777" v="22" actId="1076"/>
        <pc:sldMkLst>
          <pc:docMk/>
          <pc:sldMk cId="3239539752" sldId="271"/>
        </pc:sldMkLst>
        <pc:spChg chg="del mod ord">
          <ac:chgData name="Henna Mikkola" userId="cda9084d-fe97-4163-be89-6ff6f4079cc7" providerId="ADAL" clId="{D1365F08-2463-4343-B7C3-30876F746B7A}" dt="2025-01-27T06:50:48.588" v="15" actId="700"/>
          <ac:spMkLst>
            <pc:docMk/>
            <pc:sldMk cId="3239539752" sldId="271"/>
            <ac:spMk id="2" creationId="{C8AC302A-2F81-9528-2602-956435B990F0}"/>
          </ac:spMkLst>
        </pc:spChg>
        <pc:spChg chg="del">
          <ac:chgData name="Henna Mikkola" userId="cda9084d-fe97-4163-be89-6ff6f4079cc7" providerId="ADAL" clId="{D1365F08-2463-4343-B7C3-30876F746B7A}" dt="2025-01-27T06:50:25.739" v="11" actId="931"/>
          <ac:spMkLst>
            <pc:docMk/>
            <pc:sldMk cId="3239539752" sldId="271"/>
            <ac:spMk id="3" creationId="{8D5C81DC-7579-EA08-C2AF-4FA8C7F50E22}"/>
          </ac:spMkLst>
        </pc:spChg>
        <pc:spChg chg="add del mod ord">
          <ac:chgData name="Henna Mikkola" userId="cda9084d-fe97-4163-be89-6ff6f4079cc7" providerId="ADAL" clId="{D1365F08-2463-4343-B7C3-30876F746B7A}" dt="2025-01-27T06:52:06.041" v="20" actId="478"/>
          <ac:spMkLst>
            <pc:docMk/>
            <pc:sldMk cId="3239539752" sldId="271"/>
            <ac:spMk id="6" creationId="{BDDF9020-E04C-5614-C3EB-16E47D189C44}"/>
          </ac:spMkLst>
        </pc:spChg>
        <pc:spChg chg="add mod ord">
          <ac:chgData name="Henna Mikkola" userId="cda9084d-fe97-4163-be89-6ff6f4079cc7" providerId="ADAL" clId="{D1365F08-2463-4343-B7C3-30876F746B7A}" dt="2025-01-27T06:51:35.639" v="19"/>
          <ac:spMkLst>
            <pc:docMk/>
            <pc:sldMk cId="3239539752" sldId="271"/>
            <ac:spMk id="7" creationId="{175990F7-83CB-A479-3FAB-9EEBF918482A}"/>
          </ac:spMkLst>
        </pc:spChg>
        <pc:picChg chg="add mod ord">
          <ac:chgData name="Henna Mikkola" userId="cda9084d-fe97-4163-be89-6ff6f4079cc7" providerId="ADAL" clId="{D1365F08-2463-4343-B7C3-30876F746B7A}" dt="2025-01-27T07:24:29.777" v="22" actId="1076"/>
          <ac:picMkLst>
            <pc:docMk/>
            <pc:sldMk cId="3239539752" sldId="271"/>
            <ac:picMk id="5" creationId="{7678E007-AD2F-B6AC-6FD6-6C41F78074C8}"/>
          </ac:picMkLst>
        </pc:picChg>
      </pc:sldChg>
      <pc:sldChg chg="addSp delSp modSp new mod modClrScheme chgLayout">
        <pc:chgData name="Henna Mikkola" userId="cda9084d-fe97-4163-be89-6ff6f4079cc7" providerId="ADAL" clId="{D1365F08-2463-4343-B7C3-30876F746B7A}" dt="2025-01-27T07:30:33.874" v="36" actId="20577"/>
        <pc:sldMkLst>
          <pc:docMk/>
          <pc:sldMk cId="3215338926" sldId="272"/>
        </pc:sldMkLst>
        <pc:spChg chg="del mod ord">
          <ac:chgData name="Henna Mikkola" userId="cda9084d-fe97-4163-be89-6ff6f4079cc7" providerId="ADAL" clId="{D1365F08-2463-4343-B7C3-30876F746B7A}" dt="2025-01-27T07:30:25.754" v="24" actId="700"/>
          <ac:spMkLst>
            <pc:docMk/>
            <pc:sldMk cId="3215338926" sldId="272"/>
            <ac:spMk id="2" creationId="{3369C304-0BBA-0B11-3353-E59C6BC9A642}"/>
          </ac:spMkLst>
        </pc:spChg>
        <pc:spChg chg="del mod ord">
          <ac:chgData name="Henna Mikkola" userId="cda9084d-fe97-4163-be89-6ff6f4079cc7" providerId="ADAL" clId="{D1365F08-2463-4343-B7C3-30876F746B7A}" dt="2025-01-27T07:30:25.754" v="24" actId="700"/>
          <ac:spMkLst>
            <pc:docMk/>
            <pc:sldMk cId="3215338926" sldId="272"/>
            <ac:spMk id="3" creationId="{69AEE27E-C84F-9903-DE6F-0508072EACD9}"/>
          </ac:spMkLst>
        </pc:spChg>
        <pc:spChg chg="del">
          <ac:chgData name="Henna Mikkola" userId="cda9084d-fe97-4163-be89-6ff6f4079cc7" providerId="ADAL" clId="{D1365F08-2463-4343-B7C3-30876F746B7A}" dt="2025-01-27T07:30:25.754" v="24" actId="700"/>
          <ac:spMkLst>
            <pc:docMk/>
            <pc:sldMk cId="3215338926" sldId="272"/>
            <ac:spMk id="4" creationId="{767F1F9A-08B5-1F3C-2CC3-10C95D199237}"/>
          </ac:spMkLst>
        </pc:spChg>
        <pc:spChg chg="add mod ord">
          <ac:chgData name="Henna Mikkola" userId="cda9084d-fe97-4163-be89-6ff6f4079cc7" providerId="ADAL" clId="{D1365F08-2463-4343-B7C3-30876F746B7A}" dt="2025-01-27T07:30:25.754" v="24" actId="700"/>
          <ac:spMkLst>
            <pc:docMk/>
            <pc:sldMk cId="3215338926" sldId="272"/>
            <ac:spMk id="5" creationId="{5BA5C69D-4FDB-6268-3C8F-746ED3843C98}"/>
          </ac:spMkLst>
        </pc:spChg>
        <pc:spChg chg="add mod ord">
          <ac:chgData name="Henna Mikkola" userId="cda9084d-fe97-4163-be89-6ff6f4079cc7" providerId="ADAL" clId="{D1365F08-2463-4343-B7C3-30876F746B7A}" dt="2025-01-27T07:30:33.874" v="36" actId="20577"/>
          <ac:spMkLst>
            <pc:docMk/>
            <pc:sldMk cId="3215338926" sldId="272"/>
            <ac:spMk id="6" creationId="{E3AA8290-AE42-9312-CFF8-17AB5E7ED71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35693C-782D-4B0C-802A-8BF71726833E}" type="datetimeFigureOut">
              <a:rPr lang="fi-FI" smtClean="0"/>
              <a:t>27.1.2025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D7266A-5D25-4AB2-895D-CD980D801C8D}" type="slidenum">
              <a:rPr lang="fi-FI" smtClean="0"/>
              <a:t>‹#›</a:t>
            </a:fld>
            <a:endParaRPr lang="fi-FI"/>
          </a:p>
        </p:txBody>
      </p:sp>
    </p:spTree>
    <p:extLst>
      <p:ext uri="{BB962C8B-B14F-4D97-AF65-F5344CB8AC3E}">
        <p14:creationId xmlns:p14="http://schemas.microsoft.com/office/powerpoint/2010/main" val="1478059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BCD7266A-5D25-4AB2-895D-CD980D801C8D}" type="slidenum">
              <a:rPr lang="fi-FI" smtClean="0"/>
              <a:t>2</a:t>
            </a:fld>
            <a:endParaRPr lang="fi-FI"/>
          </a:p>
        </p:txBody>
      </p:sp>
    </p:spTree>
    <p:extLst>
      <p:ext uri="{BB962C8B-B14F-4D97-AF65-F5344CB8AC3E}">
        <p14:creationId xmlns:p14="http://schemas.microsoft.com/office/powerpoint/2010/main" val="2690858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BCD7266A-5D25-4AB2-895D-CD980D801C8D}" type="slidenum">
              <a:rPr lang="fi-FI" smtClean="0"/>
              <a:t>7</a:t>
            </a:fld>
            <a:endParaRPr lang="fi-FI"/>
          </a:p>
        </p:txBody>
      </p:sp>
    </p:spTree>
    <p:extLst>
      <p:ext uri="{BB962C8B-B14F-4D97-AF65-F5344CB8AC3E}">
        <p14:creationId xmlns:p14="http://schemas.microsoft.com/office/powerpoint/2010/main" val="2731315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BCD7266A-5D25-4AB2-895D-CD980D801C8D}" type="slidenum">
              <a:rPr lang="fi-FI" smtClean="0"/>
              <a:t>8</a:t>
            </a:fld>
            <a:endParaRPr lang="fi-FI"/>
          </a:p>
        </p:txBody>
      </p:sp>
    </p:spTree>
    <p:extLst>
      <p:ext uri="{BB962C8B-B14F-4D97-AF65-F5344CB8AC3E}">
        <p14:creationId xmlns:p14="http://schemas.microsoft.com/office/powerpoint/2010/main" val="1058568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BCD7266A-5D25-4AB2-895D-CD980D801C8D}" type="slidenum">
              <a:rPr lang="fi-FI" smtClean="0"/>
              <a:t>10</a:t>
            </a:fld>
            <a:endParaRPr lang="fi-FI"/>
          </a:p>
        </p:txBody>
      </p:sp>
    </p:spTree>
    <p:extLst>
      <p:ext uri="{BB962C8B-B14F-4D97-AF65-F5344CB8AC3E}">
        <p14:creationId xmlns:p14="http://schemas.microsoft.com/office/powerpoint/2010/main" val="1416042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BCD7266A-5D25-4AB2-895D-CD980D801C8D}" type="slidenum">
              <a:rPr lang="fi-FI" smtClean="0"/>
              <a:t>11</a:t>
            </a:fld>
            <a:endParaRPr lang="fi-FI"/>
          </a:p>
        </p:txBody>
      </p:sp>
    </p:spTree>
    <p:extLst>
      <p:ext uri="{BB962C8B-B14F-4D97-AF65-F5344CB8AC3E}">
        <p14:creationId xmlns:p14="http://schemas.microsoft.com/office/powerpoint/2010/main" val="761283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a:t>Muokkaa ots.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7B085EC9-5B17-4E77-86A0-E1947D656A9F}" type="datetimeFigureOut">
              <a:rPr lang="fi-FI" smtClean="0"/>
              <a:t>27.1.2025</a:t>
            </a:fld>
            <a:endParaRPr lang="fi-FI"/>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fi-FI"/>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29C8E1F0-A860-4085-9F5A-E0B941115F74}" type="slidenum">
              <a:rPr lang="fi-FI" smtClean="0"/>
              <a:t>‹#›</a:t>
            </a:fld>
            <a:endParaRPr lang="fi-FI"/>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1414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7B085EC9-5B17-4E77-86A0-E1947D656A9F}" type="datetimeFigureOut">
              <a:rPr lang="fi-FI" smtClean="0"/>
              <a:t>27.1.2025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9C8E1F0-A860-4085-9F5A-E0B941115F74}" type="slidenum">
              <a:rPr lang="fi-FI" smtClean="0"/>
              <a:t>‹#›</a:t>
            </a:fld>
            <a:endParaRPr lang="fi-FI"/>
          </a:p>
        </p:txBody>
      </p:sp>
    </p:spTree>
    <p:extLst>
      <p:ext uri="{BB962C8B-B14F-4D97-AF65-F5344CB8AC3E}">
        <p14:creationId xmlns:p14="http://schemas.microsoft.com/office/powerpoint/2010/main" val="3894524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7B085EC9-5B17-4E77-86A0-E1947D656A9F}" type="datetimeFigureOut">
              <a:rPr lang="fi-FI" smtClean="0"/>
              <a:t>27.1.2025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9C8E1F0-A860-4085-9F5A-E0B941115F74}" type="slidenum">
              <a:rPr lang="fi-FI" smtClean="0"/>
              <a:t>‹#›</a:t>
            </a:fld>
            <a:endParaRPr lang="fi-FI"/>
          </a:p>
        </p:txBody>
      </p:sp>
    </p:spTree>
    <p:extLst>
      <p:ext uri="{BB962C8B-B14F-4D97-AF65-F5344CB8AC3E}">
        <p14:creationId xmlns:p14="http://schemas.microsoft.com/office/powerpoint/2010/main" val="2752926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7B085EC9-5B17-4E77-86A0-E1947D656A9F}" type="datetimeFigureOut">
              <a:rPr lang="fi-FI" smtClean="0"/>
              <a:t>27.1.2025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9C8E1F0-A860-4085-9F5A-E0B941115F74}" type="slidenum">
              <a:rPr lang="fi-FI" smtClean="0"/>
              <a:t>‹#›</a:t>
            </a:fld>
            <a:endParaRPr lang="fi-FI"/>
          </a:p>
        </p:txBody>
      </p:sp>
    </p:spTree>
    <p:extLst>
      <p:ext uri="{BB962C8B-B14F-4D97-AF65-F5344CB8AC3E}">
        <p14:creationId xmlns:p14="http://schemas.microsoft.com/office/powerpoint/2010/main" val="4160515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a:t>Muokkaa ots.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7B085EC9-5B17-4E77-86A0-E1947D656A9F}" type="datetimeFigureOut">
              <a:rPr lang="fi-FI" smtClean="0"/>
              <a:t>27.1.2025</a:t>
            </a:fld>
            <a:endParaRPr lang="fi-FI"/>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fi-FI"/>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29C8E1F0-A860-4085-9F5A-E0B941115F74}" type="slidenum">
              <a:rPr lang="fi-FI" smtClean="0"/>
              <a:t>‹#›</a:t>
            </a:fld>
            <a:endParaRPr lang="fi-FI"/>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41916208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7B085EC9-5B17-4E77-86A0-E1947D656A9F}" type="datetimeFigureOut">
              <a:rPr lang="fi-FI" smtClean="0"/>
              <a:t>27.1.2025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29C8E1F0-A860-4085-9F5A-E0B941115F74}" type="slidenum">
              <a:rPr lang="fi-FI" smtClean="0"/>
              <a:t>‹#›</a:t>
            </a:fld>
            <a:endParaRPr lang="fi-FI"/>
          </a:p>
        </p:txBody>
      </p:sp>
    </p:spTree>
    <p:extLst>
      <p:ext uri="{BB962C8B-B14F-4D97-AF65-F5344CB8AC3E}">
        <p14:creationId xmlns:p14="http://schemas.microsoft.com/office/powerpoint/2010/main" val="220354379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a:t>Muokkaa ots.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257300" y="2909102"/>
            <a:ext cx="4800600" cy="299639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633864" y="2909102"/>
            <a:ext cx="4800600" cy="299639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7B085EC9-5B17-4E77-86A0-E1947D656A9F}" type="datetimeFigureOut">
              <a:rPr lang="fi-FI" smtClean="0"/>
              <a:t>27.1.2025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29C8E1F0-A860-4085-9F5A-E0B941115F74}" type="slidenum">
              <a:rPr lang="fi-FI" smtClean="0"/>
              <a:t>‹#›</a:t>
            </a:fld>
            <a:endParaRPr lang="fi-FI"/>
          </a:p>
        </p:txBody>
      </p:sp>
    </p:spTree>
    <p:extLst>
      <p:ext uri="{BB962C8B-B14F-4D97-AF65-F5344CB8AC3E}">
        <p14:creationId xmlns:p14="http://schemas.microsoft.com/office/powerpoint/2010/main" val="310481515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7B085EC9-5B17-4E77-86A0-E1947D656A9F}" type="datetimeFigureOut">
              <a:rPr lang="fi-FI" smtClean="0"/>
              <a:t>27.1.2025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29C8E1F0-A860-4085-9F5A-E0B941115F74}" type="slidenum">
              <a:rPr lang="fi-FI" smtClean="0"/>
              <a:t>‹#›</a:t>
            </a:fld>
            <a:endParaRPr lang="fi-FI"/>
          </a:p>
        </p:txBody>
      </p:sp>
    </p:spTree>
    <p:extLst>
      <p:ext uri="{BB962C8B-B14F-4D97-AF65-F5344CB8AC3E}">
        <p14:creationId xmlns:p14="http://schemas.microsoft.com/office/powerpoint/2010/main" val="1093428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085EC9-5B17-4E77-86A0-E1947D656A9F}" type="datetimeFigureOut">
              <a:rPr lang="fi-FI" smtClean="0"/>
              <a:t>27.1.2025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29C8E1F0-A860-4085-9F5A-E0B941115F74}" type="slidenum">
              <a:rPr lang="fi-FI" smtClean="0"/>
              <a:t>‹#›</a:t>
            </a:fld>
            <a:endParaRPr lang="fi-FI"/>
          </a:p>
        </p:txBody>
      </p:sp>
    </p:spTree>
    <p:extLst>
      <p:ext uri="{BB962C8B-B14F-4D97-AF65-F5344CB8AC3E}">
        <p14:creationId xmlns:p14="http://schemas.microsoft.com/office/powerpoint/2010/main" val="81400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a:t>Muokkaa ots.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65051" y="6375679"/>
            <a:ext cx="1233355" cy="348462"/>
          </a:xfrm>
        </p:spPr>
        <p:txBody>
          <a:bodyPr/>
          <a:lstStyle/>
          <a:p>
            <a:fld id="{7B085EC9-5B17-4E77-86A0-E1947D656A9F}" type="datetimeFigureOut">
              <a:rPr lang="fi-FI" smtClean="0"/>
              <a:t>27.1.2025</a:t>
            </a:fld>
            <a:endParaRPr lang="fi-FI"/>
          </a:p>
        </p:txBody>
      </p:sp>
      <p:sp>
        <p:nvSpPr>
          <p:cNvPr id="6" name="Footer Placeholder 5"/>
          <p:cNvSpPr>
            <a:spLocks noGrp="1"/>
          </p:cNvSpPr>
          <p:nvPr>
            <p:ph type="ftr" sz="quarter" idx="11"/>
          </p:nvPr>
        </p:nvSpPr>
        <p:spPr>
          <a:xfrm>
            <a:off x="2103620" y="6375679"/>
            <a:ext cx="3482179" cy="345796"/>
          </a:xfrm>
        </p:spPr>
        <p:txBody>
          <a:bodyPr/>
          <a:lstStyle/>
          <a:p>
            <a:endParaRPr lang="fi-FI"/>
          </a:p>
        </p:txBody>
      </p:sp>
      <p:sp>
        <p:nvSpPr>
          <p:cNvPr id="7" name="Slide Number Placeholder 6"/>
          <p:cNvSpPr>
            <a:spLocks noGrp="1"/>
          </p:cNvSpPr>
          <p:nvPr>
            <p:ph type="sldNum" sz="quarter" idx="12"/>
          </p:nvPr>
        </p:nvSpPr>
        <p:spPr>
          <a:xfrm>
            <a:off x="5691014" y="6375679"/>
            <a:ext cx="1232456" cy="345796"/>
          </a:xfrm>
        </p:spPr>
        <p:txBody>
          <a:bodyPr/>
          <a:lstStyle/>
          <a:p>
            <a:fld id="{29C8E1F0-A860-4085-9F5A-E0B941115F74}" type="slidenum">
              <a:rPr lang="fi-FI" smtClean="0"/>
              <a:t>‹#›</a:t>
            </a:fld>
            <a:endParaRPr lang="fi-FI"/>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25487081"/>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a:t>Muokkaa ots.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65950" y="6375679"/>
            <a:ext cx="1232456" cy="348462"/>
          </a:xfrm>
        </p:spPr>
        <p:txBody>
          <a:bodyPr/>
          <a:lstStyle/>
          <a:p>
            <a:fld id="{7B085EC9-5B17-4E77-86A0-E1947D656A9F}" type="datetimeFigureOut">
              <a:rPr lang="fi-FI" smtClean="0"/>
              <a:t>27.1.2025</a:t>
            </a:fld>
            <a:endParaRPr lang="fi-FI"/>
          </a:p>
        </p:txBody>
      </p:sp>
      <p:sp>
        <p:nvSpPr>
          <p:cNvPr id="6" name="Footer Placeholder 5"/>
          <p:cNvSpPr>
            <a:spLocks noGrp="1"/>
          </p:cNvSpPr>
          <p:nvPr>
            <p:ph type="ftr" sz="quarter" idx="11"/>
          </p:nvPr>
        </p:nvSpPr>
        <p:spPr>
          <a:xfrm>
            <a:off x="2103621" y="6375679"/>
            <a:ext cx="3482178" cy="345796"/>
          </a:xfrm>
        </p:spPr>
        <p:txBody>
          <a:bodyPr/>
          <a:lstStyle/>
          <a:p>
            <a:endParaRPr lang="fi-FI"/>
          </a:p>
        </p:txBody>
      </p:sp>
      <p:sp>
        <p:nvSpPr>
          <p:cNvPr id="7" name="Slide Number Placeholder 6"/>
          <p:cNvSpPr>
            <a:spLocks noGrp="1"/>
          </p:cNvSpPr>
          <p:nvPr>
            <p:ph type="sldNum" sz="quarter" idx="12"/>
          </p:nvPr>
        </p:nvSpPr>
        <p:spPr>
          <a:xfrm>
            <a:off x="5687568" y="6375679"/>
            <a:ext cx="1234440" cy="345796"/>
          </a:xfrm>
        </p:spPr>
        <p:txBody>
          <a:bodyPr/>
          <a:lstStyle/>
          <a:p>
            <a:fld id="{29C8E1F0-A860-4085-9F5A-E0B941115F74}" type="slidenum">
              <a:rPr lang="fi-FI" smtClean="0"/>
              <a:t>‹#›</a:t>
            </a:fld>
            <a:endParaRPr lang="fi-FI"/>
          </a:p>
        </p:txBody>
      </p:sp>
    </p:spTree>
    <p:extLst>
      <p:ext uri="{BB962C8B-B14F-4D97-AF65-F5344CB8AC3E}">
        <p14:creationId xmlns:p14="http://schemas.microsoft.com/office/powerpoint/2010/main" val="4098417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7B085EC9-5B17-4E77-86A0-E1947D656A9F}" type="datetimeFigureOut">
              <a:rPr lang="fi-FI" smtClean="0"/>
              <a:t>27.1.2025</a:t>
            </a:fld>
            <a:endParaRPr lang="fi-FI"/>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fi-FI"/>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29C8E1F0-A860-4085-9F5A-E0B941115F74}" type="slidenum">
              <a:rPr lang="fi-FI" smtClean="0"/>
              <a:t>‹#›</a:t>
            </a:fld>
            <a:endParaRPr lang="fi-FI"/>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58955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areena.yle.fi/1-425652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tiedepolku.info/varhaiskasvatus-esiopetus/varhaiskasvatus/" TargetMode="External"/><Relationship Id="rId2" Type="http://schemas.openxmlformats.org/officeDocument/2006/relationships/hyperlink" Target="https://blogs.helsinki.fi/pikku-jipot/" TargetMode="External"/><Relationship Id="rId1" Type="http://schemas.openxmlformats.org/officeDocument/2006/relationships/slideLayout" Target="../slideLayouts/slideLayout4.xml"/><Relationship Id="rId5" Type="http://schemas.openxmlformats.org/officeDocument/2006/relationships/hyperlink" Target="https://teachers.kidescience.com/en" TargetMode="External"/><Relationship Id="rId4" Type="http://schemas.openxmlformats.org/officeDocument/2006/relationships/hyperlink" Target="https://www.playdoughtoplato.com/stem-activities-for-kid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reena.yle.fi/1-4256527"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reena.yle.fi/1-425652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58F1E7D-6AC8-8F41-6BE9-D86B93853275}"/>
              </a:ext>
            </a:extLst>
          </p:cNvPr>
          <p:cNvSpPr>
            <a:spLocks noGrp="1"/>
          </p:cNvSpPr>
          <p:nvPr>
            <p:ph type="ctrTitle"/>
          </p:nvPr>
        </p:nvSpPr>
        <p:spPr/>
        <p:txBody>
          <a:bodyPr>
            <a:normAutofit/>
          </a:bodyPr>
          <a:lstStyle/>
          <a:p>
            <a:r>
              <a:rPr lang="fi-FI" sz="6000" dirty="0"/>
              <a:t>Tutkiminen ja ongelmanratkaisu varhaiskasvatuksessa</a:t>
            </a:r>
          </a:p>
        </p:txBody>
      </p:sp>
      <p:sp>
        <p:nvSpPr>
          <p:cNvPr id="3" name="Alaotsikko 2">
            <a:extLst>
              <a:ext uri="{FF2B5EF4-FFF2-40B4-BE49-F238E27FC236}">
                <a16:creationId xmlns:a16="http://schemas.microsoft.com/office/drawing/2014/main" id="{98DF0628-8B1D-10E3-2C23-11FDC89872E9}"/>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4003209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0EB4C14-7398-F253-231A-DCA3B86D4ACE}"/>
              </a:ext>
            </a:extLst>
          </p:cNvPr>
          <p:cNvSpPr>
            <a:spLocks noGrp="1"/>
          </p:cNvSpPr>
          <p:nvPr>
            <p:ph type="title"/>
          </p:nvPr>
        </p:nvSpPr>
        <p:spPr/>
        <p:txBody>
          <a:bodyPr/>
          <a:lstStyle/>
          <a:p>
            <a:r>
              <a:rPr lang="fi-FI" dirty="0"/>
              <a:t>Arkiset välineet ovat tutkivan toiminnan rikkaus</a:t>
            </a:r>
          </a:p>
        </p:txBody>
      </p:sp>
      <p:sp>
        <p:nvSpPr>
          <p:cNvPr id="3" name="Sisällön paikkamerkki 2">
            <a:extLst>
              <a:ext uri="{FF2B5EF4-FFF2-40B4-BE49-F238E27FC236}">
                <a16:creationId xmlns:a16="http://schemas.microsoft.com/office/drawing/2014/main" id="{120F4BAF-1C0B-6F18-FD61-EE31AB4DA430}"/>
              </a:ext>
            </a:extLst>
          </p:cNvPr>
          <p:cNvSpPr>
            <a:spLocks noGrp="1"/>
          </p:cNvSpPr>
          <p:nvPr>
            <p:ph idx="1"/>
          </p:nvPr>
        </p:nvSpPr>
        <p:spPr/>
        <p:txBody>
          <a:bodyPr>
            <a:normAutofit/>
          </a:bodyPr>
          <a:lstStyle/>
          <a:p>
            <a:endParaRPr lang="fi-FI" dirty="0"/>
          </a:p>
          <a:p>
            <a:r>
              <a:rPr lang="fi-FI" dirty="0"/>
              <a:t>Tutkiva toiminta on parhaimmillaan, kun se tapahtuu arkisilla välineillä ja materiaaleilla, jotka ovat lapsille tuttuja. Ei ole välttämättä tarkoituksenmukaista hankkia tutkivaa toimintaa varten lapsille täysin vieraita välineitä, joita he eivät kohtaa omassa arjessaan. Lelut, rakennuspalikat, keittiön välineet, kierrätysmateriaalit ja luonnosta löytyvät asiat muodostavat mielekkään ja rikkaan välineistön tutkivaan toimintaan.</a:t>
            </a:r>
          </a:p>
        </p:txBody>
      </p:sp>
    </p:spTree>
    <p:extLst>
      <p:ext uri="{BB962C8B-B14F-4D97-AF65-F5344CB8AC3E}">
        <p14:creationId xmlns:p14="http://schemas.microsoft.com/office/powerpoint/2010/main" val="1914583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2DB40E7-AFE0-D86B-086A-56DC39DE3554}"/>
              </a:ext>
            </a:extLst>
          </p:cNvPr>
          <p:cNvSpPr>
            <a:spLocks noGrp="1"/>
          </p:cNvSpPr>
          <p:nvPr>
            <p:ph type="title"/>
          </p:nvPr>
        </p:nvSpPr>
        <p:spPr/>
        <p:txBody>
          <a:bodyPr>
            <a:normAutofit fontScale="90000"/>
          </a:bodyPr>
          <a:lstStyle/>
          <a:p>
            <a:r>
              <a:rPr lang="fi-FI" dirty="0"/>
              <a:t>Monipuoliset aistihavainnot keskiöön alle 3-vuotiaiden tutkivassa toiminnassa</a:t>
            </a:r>
          </a:p>
        </p:txBody>
      </p:sp>
      <p:sp>
        <p:nvSpPr>
          <p:cNvPr id="3" name="Sisällön paikkamerkki 2">
            <a:extLst>
              <a:ext uri="{FF2B5EF4-FFF2-40B4-BE49-F238E27FC236}">
                <a16:creationId xmlns:a16="http://schemas.microsoft.com/office/drawing/2014/main" id="{D3E34A6B-584E-05A8-31C4-E99509F3129F}"/>
              </a:ext>
            </a:extLst>
          </p:cNvPr>
          <p:cNvSpPr>
            <a:spLocks noGrp="1"/>
          </p:cNvSpPr>
          <p:nvPr>
            <p:ph idx="1"/>
          </p:nvPr>
        </p:nvSpPr>
        <p:spPr>
          <a:xfrm>
            <a:off x="1251678" y="2615381"/>
            <a:ext cx="10178322" cy="3860233"/>
          </a:xfrm>
        </p:spPr>
        <p:txBody>
          <a:bodyPr>
            <a:normAutofit/>
          </a:bodyPr>
          <a:lstStyle/>
          <a:p>
            <a:r>
              <a:rPr lang="fi-FI" dirty="0"/>
              <a:t>Alle 3-vuotiaiden tutkivassa toiminnassa keskiöön nousee aistien kautta tapahtuva havainnoiminen. </a:t>
            </a:r>
          </a:p>
          <a:p>
            <a:r>
              <a:rPr lang="fi-FI" dirty="0"/>
              <a:t>Havaintoja voidaan tehdä kaikilla aisteilla: millaisia ääniä voidaan tuottaa kotoisilla esineillä, miten värjätyt vaahdot käyttäytyvät, kun ne sekoittuvat tai miltä tuntuu vedestä ja maissijauhosta tehty taikina, kun sitä puristaa ja sitten vapauttaa puristuksen. </a:t>
            </a:r>
          </a:p>
          <a:p>
            <a:r>
              <a:rPr lang="fi-FI" dirty="0"/>
              <a:t>Pienikin lapsi voi osallistua tutkivaan toimintaan, jossa esimerkiksi leikin kautta lapsi motivoidaan tutkimaan ja kokeilemaan, miten maitopurkin sisään jäädytetystä jääkimpaleesta voisi saada mahdollisimman nopeasti esiin sinne jäädytetyn pikkudinosauruksen. Näin lapsi pääsee kokeilemaan erilaisia keinoja edesauttaa jään sulamista ja samalla hän tutustuu veden olomuotoihin</a:t>
            </a:r>
          </a:p>
        </p:txBody>
      </p:sp>
    </p:spTree>
    <p:extLst>
      <p:ext uri="{BB962C8B-B14F-4D97-AF65-F5344CB8AC3E}">
        <p14:creationId xmlns:p14="http://schemas.microsoft.com/office/powerpoint/2010/main" val="152725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C3066BF-B403-09EE-813C-47FEC0B28D11}"/>
              </a:ext>
            </a:extLst>
          </p:cNvPr>
          <p:cNvSpPr>
            <a:spLocks noGrp="1"/>
          </p:cNvSpPr>
          <p:nvPr>
            <p:ph type="title"/>
          </p:nvPr>
        </p:nvSpPr>
        <p:spPr/>
        <p:txBody>
          <a:bodyPr/>
          <a:lstStyle/>
          <a:p>
            <a:r>
              <a:rPr lang="fi-FI" dirty="0"/>
              <a:t>Huomaa tämä!</a:t>
            </a:r>
          </a:p>
        </p:txBody>
      </p:sp>
      <p:sp>
        <p:nvSpPr>
          <p:cNvPr id="3" name="Sisällön paikkamerkki 2">
            <a:extLst>
              <a:ext uri="{FF2B5EF4-FFF2-40B4-BE49-F238E27FC236}">
                <a16:creationId xmlns:a16="http://schemas.microsoft.com/office/drawing/2014/main" id="{2570B2CE-A278-CDD0-278B-E773FE5CA4C7}"/>
              </a:ext>
            </a:extLst>
          </p:cNvPr>
          <p:cNvSpPr>
            <a:spLocks noGrp="1"/>
          </p:cNvSpPr>
          <p:nvPr>
            <p:ph idx="1"/>
          </p:nvPr>
        </p:nvSpPr>
        <p:spPr/>
        <p:txBody>
          <a:bodyPr/>
          <a:lstStyle/>
          <a:p>
            <a:endParaRPr lang="fi-FI" dirty="0"/>
          </a:p>
          <a:p>
            <a:r>
              <a:rPr lang="fi-FI" dirty="0"/>
              <a:t>Tiedekasvatuksessa on vaarana, että tutkimus muuttuu tiedetempuiksi, näyttäviksi ja lapsia ilahduttaviksi ilmiöiksi, joiden yleisönä lapsi toimii. Jos </a:t>
            </a:r>
            <a:r>
              <a:rPr lang="fi-FI" b="1" u="sng" dirty="0"/>
              <a:t>ohjaaja ei avaa, taustoita ja käsittele temppujen taustalla olevaa tieteellistä ilmiötä, lapsen ymmärrys niistä ei kehity. </a:t>
            </a:r>
          </a:p>
          <a:p>
            <a:r>
              <a:rPr lang="fi-FI" dirty="0"/>
              <a:t>Tavoitteellinen tiedekasvatus tarjoaa lapselle temppujen sijasta ahaa-elämyksiä siitä, miten jokin lasta kiinnostava ilmiö käyttäytyy.</a:t>
            </a:r>
          </a:p>
          <a:p>
            <a:endParaRPr lang="fi-FI" dirty="0">
              <a:hlinkClick r:id="rId2"/>
            </a:endParaRPr>
          </a:p>
          <a:p>
            <a:r>
              <a:rPr lang="fi-FI" dirty="0">
                <a:hlinkClick r:id="rId2"/>
              </a:rPr>
              <a:t>Tiedonjyvä</a:t>
            </a:r>
            <a:endParaRPr lang="fi-FI" dirty="0"/>
          </a:p>
          <a:p>
            <a:pPr marL="0" indent="0">
              <a:buNone/>
            </a:pPr>
            <a:endParaRPr lang="fi-FI" dirty="0"/>
          </a:p>
        </p:txBody>
      </p:sp>
    </p:spTree>
    <p:extLst>
      <p:ext uri="{BB962C8B-B14F-4D97-AF65-F5344CB8AC3E}">
        <p14:creationId xmlns:p14="http://schemas.microsoft.com/office/powerpoint/2010/main" val="3611308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952C647B-285D-8EFD-8F19-2E5DFE4FCEB7}"/>
              </a:ext>
            </a:extLst>
          </p:cNvPr>
          <p:cNvSpPr>
            <a:spLocks noGrp="1"/>
          </p:cNvSpPr>
          <p:nvPr>
            <p:ph type="title"/>
          </p:nvPr>
        </p:nvSpPr>
        <p:spPr/>
        <p:txBody>
          <a:bodyPr/>
          <a:lstStyle/>
          <a:p>
            <a:r>
              <a:rPr lang="fi-FI" dirty="0"/>
              <a:t>Itsenäinen tehtävä</a:t>
            </a:r>
          </a:p>
        </p:txBody>
      </p:sp>
      <p:sp>
        <p:nvSpPr>
          <p:cNvPr id="5" name="Sisällön paikkamerkki 4">
            <a:extLst>
              <a:ext uri="{FF2B5EF4-FFF2-40B4-BE49-F238E27FC236}">
                <a16:creationId xmlns:a16="http://schemas.microsoft.com/office/drawing/2014/main" id="{062988A5-91E7-83D3-37C7-F1633EC02336}"/>
              </a:ext>
            </a:extLst>
          </p:cNvPr>
          <p:cNvSpPr>
            <a:spLocks noGrp="1"/>
          </p:cNvSpPr>
          <p:nvPr>
            <p:ph sz="half" idx="1"/>
          </p:nvPr>
        </p:nvSpPr>
        <p:spPr/>
        <p:txBody>
          <a:bodyPr>
            <a:normAutofit fontScale="85000" lnSpcReduction="10000"/>
          </a:bodyPr>
          <a:lstStyle/>
          <a:p>
            <a:r>
              <a:rPr lang="fi-FI" dirty="0"/>
              <a:t>Valitse viereisessä laatikossa olevista lähteistä kaksi itselle mielenkiintoista tiedetehtävää. Vähintään toisen tulee olla sellainen, jossa joudut käyttämään kotoasi löytyviä elintarvikkeita yms. Työskentelyvälineenä eli ns. sotkuinen tehtävä.</a:t>
            </a:r>
          </a:p>
          <a:p>
            <a:r>
              <a:rPr lang="fi-FI" dirty="0"/>
              <a:t>Videoi minulle, kuinka ohjaat tehtävien suorittamisen, niin kuin ohjaisit sen lapsiryhmälle. Voit myös halutessasi ohjata tekemisen oikeasti omille/lähipiirin lapsille.</a:t>
            </a:r>
          </a:p>
          <a:p>
            <a:r>
              <a:rPr lang="fi-FI" dirty="0"/>
              <a:t>Tallenna videosi omaan </a:t>
            </a:r>
            <a:r>
              <a:rPr lang="fi-FI" dirty="0" err="1"/>
              <a:t>one</a:t>
            </a:r>
            <a:r>
              <a:rPr lang="fi-FI" dirty="0"/>
              <a:t> </a:t>
            </a:r>
            <a:r>
              <a:rPr lang="fi-FI" dirty="0" err="1"/>
              <a:t>driveesi</a:t>
            </a:r>
            <a:r>
              <a:rPr lang="fi-FI" dirty="0"/>
              <a:t> ja palauta </a:t>
            </a:r>
            <a:r>
              <a:rPr lang="fi-FI" dirty="0" err="1"/>
              <a:t>moodlen</a:t>
            </a:r>
            <a:r>
              <a:rPr lang="fi-FI" dirty="0"/>
              <a:t> palautuslaatikkoon jakamalla linkki, josta pääsen videosi katsomaan.</a:t>
            </a:r>
          </a:p>
          <a:p>
            <a:endParaRPr lang="fi-FI" dirty="0"/>
          </a:p>
          <a:p>
            <a:endParaRPr lang="fi-FI" dirty="0"/>
          </a:p>
        </p:txBody>
      </p:sp>
      <p:sp>
        <p:nvSpPr>
          <p:cNvPr id="6" name="Sisällön paikkamerkki 5">
            <a:extLst>
              <a:ext uri="{FF2B5EF4-FFF2-40B4-BE49-F238E27FC236}">
                <a16:creationId xmlns:a16="http://schemas.microsoft.com/office/drawing/2014/main" id="{59A5BAA6-7987-57AD-A270-95287D6AC931}"/>
              </a:ext>
            </a:extLst>
          </p:cNvPr>
          <p:cNvSpPr>
            <a:spLocks noGrp="1"/>
          </p:cNvSpPr>
          <p:nvPr>
            <p:ph sz="half" idx="2"/>
          </p:nvPr>
        </p:nvSpPr>
        <p:spPr/>
        <p:txBody>
          <a:bodyPr>
            <a:normAutofit fontScale="85000" lnSpcReduction="10000"/>
          </a:bodyPr>
          <a:lstStyle/>
          <a:p>
            <a:r>
              <a:rPr lang="fi-FI" dirty="0">
                <a:hlinkClick r:id="rId2"/>
              </a:rPr>
              <a:t>Innostavaa pienten lasten tiedekasvatusta</a:t>
            </a:r>
            <a:endParaRPr lang="fi-FI" dirty="0"/>
          </a:p>
          <a:p>
            <a:r>
              <a:rPr lang="fi-FI" dirty="0">
                <a:hlinkClick r:id="rId3"/>
              </a:rPr>
              <a:t>Tiedepolku</a:t>
            </a:r>
            <a:endParaRPr lang="fi-FI" dirty="0"/>
          </a:p>
          <a:p>
            <a:r>
              <a:rPr lang="fi-FI" dirty="0">
                <a:hlinkClick r:id="rId4"/>
              </a:rPr>
              <a:t>40 STEM aktiviteettiä lapsille</a:t>
            </a:r>
            <a:endParaRPr lang="fi-FI" dirty="0"/>
          </a:p>
          <a:p>
            <a:r>
              <a:rPr lang="fi-FI" dirty="0">
                <a:hlinkClick r:id="rId5"/>
              </a:rPr>
              <a:t>https://teachers.kidescience.com/en</a:t>
            </a:r>
            <a:endParaRPr lang="fi-FI" dirty="0"/>
          </a:p>
          <a:p>
            <a:endParaRPr lang="fi-FI" dirty="0"/>
          </a:p>
        </p:txBody>
      </p:sp>
    </p:spTree>
    <p:extLst>
      <p:ext uri="{BB962C8B-B14F-4D97-AF65-F5344CB8AC3E}">
        <p14:creationId xmlns:p14="http://schemas.microsoft.com/office/powerpoint/2010/main" val="581792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993A073D-8E0E-D31C-D2C2-E96DA290B046}"/>
              </a:ext>
            </a:extLst>
          </p:cNvPr>
          <p:cNvSpPr>
            <a:spLocks noGrp="1" noRot="1" noMove="1" noResize="1" noEditPoints="1" noAdjustHandles="1" noChangeArrowheads="1" noChangeShapeType="1"/>
          </p:cNvSpPr>
          <p:nvPr>
            <p:ph type="title"/>
          </p:nvPr>
        </p:nvSpPr>
        <p:spPr/>
        <p:txBody>
          <a:bodyPr/>
          <a:lstStyle/>
          <a:p>
            <a:r>
              <a:rPr lang="fi-FI" dirty="0"/>
              <a:t>lähteet</a:t>
            </a:r>
          </a:p>
        </p:txBody>
      </p:sp>
      <p:sp>
        <p:nvSpPr>
          <p:cNvPr id="6" name="Sisällön paikkamerkki 5">
            <a:extLst>
              <a:ext uri="{FF2B5EF4-FFF2-40B4-BE49-F238E27FC236}">
                <a16:creationId xmlns:a16="http://schemas.microsoft.com/office/drawing/2014/main" id="{DE4FCE7B-BBA2-11B6-D071-B9E3E1925791}"/>
              </a:ext>
            </a:extLst>
          </p:cNvPr>
          <p:cNvSpPr>
            <a:spLocks noGrp="1"/>
          </p:cNvSpPr>
          <p:nvPr>
            <p:ph idx="1"/>
          </p:nvPr>
        </p:nvSpPr>
        <p:spPr/>
        <p:txBody>
          <a:bodyPr/>
          <a:lstStyle/>
          <a:p>
            <a:r>
              <a:rPr lang="fi-FI" dirty="0"/>
              <a:t>Jenni Vartiainen: Mistä syntyy tuulen voima (PS-kustannus 2018)</a:t>
            </a:r>
          </a:p>
          <a:p>
            <a:r>
              <a:rPr lang="fi-FI" dirty="0"/>
              <a:t>Varhaiskasvatuksen Opettajien Liiton julkaisu Nyt on monilukutaidon aika! </a:t>
            </a:r>
          </a:p>
          <a:p>
            <a:r>
              <a:rPr lang="fi-FI" dirty="0"/>
              <a:t>Varhaiskasvatussuunnitelman perusteet 2022</a:t>
            </a:r>
          </a:p>
        </p:txBody>
      </p:sp>
    </p:spTree>
    <p:extLst>
      <p:ext uri="{BB962C8B-B14F-4D97-AF65-F5344CB8AC3E}">
        <p14:creationId xmlns:p14="http://schemas.microsoft.com/office/powerpoint/2010/main" val="3150994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ällön paikkamerkki 4" descr="Kuva, joka sisältää kohteen teksti, Fontti, logo, Grafiikka&#10;&#10;Tekoälyn generoima sisältö voi olla virheellistä.">
            <a:extLst>
              <a:ext uri="{FF2B5EF4-FFF2-40B4-BE49-F238E27FC236}">
                <a16:creationId xmlns:a16="http://schemas.microsoft.com/office/drawing/2014/main" id="{7678E007-AD2F-B6AC-6FD6-6C41F78074C8}"/>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06936" y="2286000"/>
            <a:ext cx="5484732" cy="2542922"/>
          </a:xfrm>
        </p:spPr>
      </p:pic>
      <p:sp>
        <p:nvSpPr>
          <p:cNvPr id="7" name="Sisällön paikkamerkki 6">
            <a:extLst>
              <a:ext uri="{FF2B5EF4-FFF2-40B4-BE49-F238E27FC236}">
                <a16:creationId xmlns:a16="http://schemas.microsoft.com/office/drawing/2014/main" id="{175990F7-83CB-A479-3FAB-9EEBF918482A}"/>
              </a:ext>
            </a:extLst>
          </p:cNvPr>
          <p:cNvSpPr>
            <a:spLocks noGrp="1"/>
          </p:cNvSpPr>
          <p:nvPr>
            <p:ph sz="half" idx="2"/>
          </p:nvPr>
        </p:nvSpPr>
        <p:spPr/>
        <p:txBody>
          <a:bodyPr/>
          <a:lstStyle/>
          <a:p>
            <a:r>
              <a:rPr lang="fi-FI" dirty="0"/>
              <a:t>Koulutus on Jatkuvan oppimisen ja työllisyyden palvelukeskuksen rahoittama. Palvelukeskus edistää työikäisten osaamisen kehittämistä ja osaavan työvoiman saatavuutta. Palvelukeskuksen toimintaa ohjaavat opetus- ja kulttuuriministeriö sekä työ- ja elinkeinoministeriö.</a:t>
            </a:r>
          </a:p>
        </p:txBody>
      </p:sp>
    </p:spTree>
    <p:extLst>
      <p:ext uri="{BB962C8B-B14F-4D97-AF65-F5344CB8AC3E}">
        <p14:creationId xmlns:p14="http://schemas.microsoft.com/office/powerpoint/2010/main" val="3239539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5BA5C69D-4FDB-6268-3C8F-746ED3843C98}"/>
              </a:ext>
            </a:extLst>
          </p:cNvPr>
          <p:cNvSpPr>
            <a:spLocks noGrp="1"/>
          </p:cNvSpPr>
          <p:nvPr>
            <p:ph type="title"/>
          </p:nvPr>
        </p:nvSpPr>
        <p:spPr/>
        <p:txBody>
          <a:bodyPr/>
          <a:lstStyle/>
          <a:p>
            <a:endParaRPr lang="fi-FI" dirty="0"/>
          </a:p>
        </p:txBody>
      </p:sp>
      <p:sp>
        <p:nvSpPr>
          <p:cNvPr id="6" name="Sisällön paikkamerkki 5">
            <a:extLst>
              <a:ext uri="{FF2B5EF4-FFF2-40B4-BE49-F238E27FC236}">
                <a16:creationId xmlns:a16="http://schemas.microsoft.com/office/drawing/2014/main" id="{E3AA8290-AE42-9312-CFF8-17AB5E7ED710}"/>
              </a:ext>
            </a:extLst>
          </p:cNvPr>
          <p:cNvSpPr>
            <a:spLocks noGrp="1"/>
          </p:cNvSpPr>
          <p:nvPr>
            <p:ph idx="1"/>
          </p:nvPr>
        </p:nvSpPr>
        <p:spPr/>
        <p:txBody>
          <a:bodyPr/>
          <a:lstStyle/>
          <a:p>
            <a:r>
              <a:rPr lang="fi-FI"/>
              <a:t>Lisenssi CC0</a:t>
            </a:r>
          </a:p>
        </p:txBody>
      </p:sp>
    </p:spTree>
    <p:extLst>
      <p:ext uri="{BB962C8B-B14F-4D97-AF65-F5344CB8AC3E}">
        <p14:creationId xmlns:p14="http://schemas.microsoft.com/office/powerpoint/2010/main" val="3215338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9A6BB5-A46E-47DB-D940-AF65A931A6E2}"/>
              </a:ext>
            </a:extLst>
          </p:cNvPr>
          <p:cNvSpPr>
            <a:spLocks noGrp="1"/>
          </p:cNvSpPr>
          <p:nvPr>
            <p:ph type="title"/>
          </p:nvPr>
        </p:nvSpPr>
        <p:spPr/>
        <p:txBody>
          <a:bodyPr/>
          <a:lstStyle/>
          <a:p>
            <a:r>
              <a:rPr lang="fi-FI" dirty="0"/>
              <a:t>Mitä on tiede?</a:t>
            </a:r>
          </a:p>
        </p:txBody>
      </p:sp>
      <p:sp>
        <p:nvSpPr>
          <p:cNvPr id="3" name="Sisällön paikkamerkki 2">
            <a:extLst>
              <a:ext uri="{FF2B5EF4-FFF2-40B4-BE49-F238E27FC236}">
                <a16:creationId xmlns:a16="http://schemas.microsoft.com/office/drawing/2014/main" id="{DF5CC4F8-E5EB-C90B-A0D3-8C44592B062F}"/>
              </a:ext>
            </a:extLst>
          </p:cNvPr>
          <p:cNvSpPr>
            <a:spLocks noGrp="1"/>
          </p:cNvSpPr>
          <p:nvPr>
            <p:ph idx="1"/>
          </p:nvPr>
        </p:nvSpPr>
        <p:spPr>
          <a:xfrm>
            <a:off x="1251678" y="1740311"/>
            <a:ext cx="10178322" cy="4623168"/>
          </a:xfrm>
        </p:spPr>
        <p:txBody>
          <a:bodyPr>
            <a:normAutofit fontScale="92500"/>
          </a:bodyPr>
          <a:lstStyle/>
          <a:p>
            <a:r>
              <a:rPr lang="fi-FI" dirty="0"/>
              <a:t>Tieteen luonteeseen kuulu kolme osa-aluetta: </a:t>
            </a:r>
          </a:p>
          <a:p>
            <a:pPr lvl="1"/>
            <a:r>
              <a:rPr lang="fi-FI" dirty="0"/>
              <a:t>tieteen tuottama faktatieto</a:t>
            </a:r>
          </a:p>
          <a:p>
            <a:pPr lvl="1"/>
            <a:r>
              <a:rPr lang="fi-FI" dirty="0"/>
              <a:t>prosessi, jolla tietoa tuotetaan (tutkimus) </a:t>
            </a:r>
          </a:p>
          <a:p>
            <a:pPr lvl="1"/>
            <a:r>
              <a:rPr lang="fi-FI" dirty="0"/>
              <a:t>tutkimuksen tuottaman tiedon hyödyntäminen yhteiskunnassa. </a:t>
            </a:r>
          </a:p>
          <a:p>
            <a:r>
              <a:rPr lang="fi-FI" dirty="0"/>
              <a:t>Varhaiskasvatusikäisten lasten tiedekasvatuksen punainen lanka on lapsen uteliaisuus omaa ympäristöään kohtaan, ei tuottaa faktatietoa.</a:t>
            </a:r>
          </a:p>
          <a:p>
            <a:r>
              <a:rPr lang="fi-FI" dirty="0"/>
              <a:t> Tavoitteena on tutkimuksen ja ajattelun taitojen harjoitteleminen. Lasten kanssa voi myös pohtia eri tutkimusten tuloksia ja miettiä, miten ilmiö vaikuttaa omassa arjessa ja arjen valinnoissa.</a:t>
            </a:r>
          </a:p>
          <a:p>
            <a:r>
              <a:rPr lang="fi-FI" dirty="0"/>
              <a:t>Lapselle on tärkeää kokea, että hän pystyy omilla toimillaan ratkaisemaan pulmia, selvittämään asioita ja vaikuttamaan ympäristöönsä. </a:t>
            </a:r>
          </a:p>
          <a:p>
            <a:r>
              <a:rPr lang="fi-FI" dirty="0"/>
              <a:t>Lapsen käsitys omasta pystyvyydestään ja osaamisestaan vahvistuu. </a:t>
            </a:r>
          </a:p>
          <a:p>
            <a:r>
              <a:rPr lang="fi-FI" dirty="0"/>
              <a:t>Kaikilla lapsilla on oikeus ihmettelyyn, tutkimiseen, oivaltamisen ja onnistumisen iloon!</a:t>
            </a:r>
          </a:p>
        </p:txBody>
      </p:sp>
    </p:spTree>
    <p:extLst>
      <p:ext uri="{BB962C8B-B14F-4D97-AF65-F5344CB8AC3E}">
        <p14:creationId xmlns:p14="http://schemas.microsoft.com/office/powerpoint/2010/main" val="195361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47CF30-096A-0FE5-14C5-F2BE9FAFFDFB}"/>
              </a:ext>
            </a:extLst>
          </p:cNvPr>
          <p:cNvSpPr>
            <a:spLocks noGrp="1"/>
          </p:cNvSpPr>
          <p:nvPr>
            <p:ph type="title"/>
          </p:nvPr>
        </p:nvSpPr>
        <p:spPr/>
        <p:txBody>
          <a:bodyPr/>
          <a:lstStyle/>
          <a:p>
            <a:r>
              <a:rPr lang="fi-FI" dirty="0"/>
              <a:t>Vasun mukaan</a:t>
            </a:r>
          </a:p>
        </p:txBody>
      </p:sp>
      <p:sp>
        <p:nvSpPr>
          <p:cNvPr id="3" name="Sisällön paikkamerkki 2">
            <a:extLst>
              <a:ext uri="{FF2B5EF4-FFF2-40B4-BE49-F238E27FC236}">
                <a16:creationId xmlns:a16="http://schemas.microsoft.com/office/drawing/2014/main" id="{C3B9BB39-793C-A4FA-1D2B-3144D0E397C8}"/>
              </a:ext>
            </a:extLst>
          </p:cNvPr>
          <p:cNvSpPr>
            <a:spLocks noGrp="1"/>
          </p:cNvSpPr>
          <p:nvPr>
            <p:ph idx="1"/>
          </p:nvPr>
        </p:nvSpPr>
        <p:spPr>
          <a:xfrm>
            <a:off x="1251678" y="2286001"/>
            <a:ext cx="10178322" cy="4077477"/>
          </a:xfrm>
        </p:spPr>
        <p:txBody>
          <a:bodyPr>
            <a:normAutofit/>
          </a:bodyPr>
          <a:lstStyle/>
          <a:p>
            <a:r>
              <a:rPr lang="fi-FI" dirty="0"/>
              <a:t>Varhaiskasvatuksen tehtävä on antaa lapsille valmiuksia havainnoida, jäsentää ja ymmärtää ympäristöään. </a:t>
            </a:r>
          </a:p>
          <a:p>
            <a:r>
              <a:rPr lang="fi-FI" dirty="0"/>
              <a:t>Lapsia ohjataan tutkimaan ja toimimaan luonnossa ja rakennetussa ympäristössä. </a:t>
            </a:r>
          </a:p>
          <a:p>
            <a:r>
              <a:rPr lang="fi-FI" dirty="0"/>
              <a:t>Oppimisympäristöihin liittyvät omakohtaiset havainnot, kokemukset ja elämykset auttavat lapsia ymmärtämään syy- ja seuraussuhteita sekä kehittymään ajattelijoina ja oppijoina. </a:t>
            </a:r>
          </a:p>
          <a:p>
            <a:r>
              <a:rPr lang="fi-FI" dirty="0"/>
              <a:t>Lasten kehittyvä taito nimetä asioita sekä käyttää erilaisia käsitteitä edistää monilukutaitoa</a:t>
            </a:r>
          </a:p>
          <a:p>
            <a:r>
              <a:rPr lang="fi-FI" dirty="0"/>
              <a:t>Lapsille tarjotaan mahdollisuuksia luokitella, vertailla ja asettaa järjestykseen asioita ja esineitä sekä löytää ja tuottaa säännönmukaisuuksia. </a:t>
            </a:r>
          </a:p>
          <a:p>
            <a:r>
              <a:rPr lang="fi-FI" dirty="0"/>
              <a:t>Lapsia kannustetaan myös oppimisympäristöön liittyvien ongelmien löytämisessä, pohtimisessa ja päättelyssä sekä ratkaisujen etsimisessä</a:t>
            </a:r>
          </a:p>
        </p:txBody>
      </p:sp>
    </p:spTree>
    <p:extLst>
      <p:ext uri="{BB962C8B-B14F-4D97-AF65-F5344CB8AC3E}">
        <p14:creationId xmlns:p14="http://schemas.microsoft.com/office/powerpoint/2010/main" val="4186409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C0322C5-2B4E-0DB5-1D1C-82385160F6F4}"/>
              </a:ext>
            </a:extLst>
          </p:cNvPr>
          <p:cNvSpPr>
            <a:spLocks noGrp="1"/>
          </p:cNvSpPr>
          <p:nvPr>
            <p:ph type="title"/>
          </p:nvPr>
        </p:nvSpPr>
        <p:spPr/>
        <p:txBody>
          <a:bodyPr/>
          <a:lstStyle/>
          <a:p>
            <a:r>
              <a:rPr lang="fi-FI" dirty="0"/>
              <a:t>Tutkiva toiminta</a:t>
            </a:r>
          </a:p>
        </p:txBody>
      </p:sp>
      <p:sp>
        <p:nvSpPr>
          <p:cNvPr id="3" name="Sisällön paikkamerkki 2">
            <a:extLst>
              <a:ext uri="{FF2B5EF4-FFF2-40B4-BE49-F238E27FC236}">
                <a16:creationId xmlns:a16="http://schemas.microsoft.com/office/drawing/2014/main" id="{59ED420D-6D74-A34B-E0C7-98A60D31273B}"/>
              </a:ext>
            </a:extLst>
          </p:cNvPr>
          <p:cNvSpPr>
            <a:spLocks noGrp="1"/>
          </p:cNvSpPr>
          <p:nvPr>
            <p:ph idx="1"/>
          </p:nvPr>
        </p:nvSpPr>
        <p:spPr>
          <a:xfrm>
            <a:off x="1251678" y="2286001"/>
            <a:ext cx="10178322" cy="3937517"/>
          </a:xfrm>
        </p:spPr>
        <p:txBody>
          <a:bodyPr>
            <a:normAutofit fontScale="92500" lnSpcReduction="10000"/>
          </a:bodyPr>
          <a:lstStyle/>
          <a:p>
            <a:r>
              <a:rPr lang="fi-FI" dirty="0"/>
              <a:t>Tutkiva toiminta on pedagoginen ajattelutapa, jota voi hyödyntää kaikessa varhaiskasvatuksen toiminnassa. Se ei ole rajoittunut pelkästään tiedekasvatukseen. </a:t>
            </a:r>
          </a:p>
          <a:p>
            <a:r>
              <a:rPr lang="fi-FI" dirty="0"/>
              <a:t>Tutkivassa toiminnassa keskiössä ovat lasten ihmettely ja lapsia kiinnostavien kysymysten löytäminen. </a:t>
            </a:r>
          </a:p>
          <a:p>
            <a:r>
              <a:rPr lang="fi-FI" dirty="0"/>
              <a:t>Aikuisen avulla lasten kysymykset muokataan sellaiseen muotoon, että lapsi voi tuottaa niihin vastauksia omalla toiminnallaan. Lapsia </a:t>
            </a:r>
            <a:r>
              <a:rPr lang="fi-FI" dirty="0" err="1"/>
              <a:t>osallistetaan</a:t>
            </a:r>
            <a:r>
              <a:rPr lang="fi-FI" dirty="0"/>
              <a:t> aktiivisesti vastauksien etsimiseen. </a:t>
            </a:r>
          </a:p>
          <a:p>
            <a:r>
              <a:rPr lang="fi-FI" dirty="0"/>
              <a:t>Tutkivassa toiminnassa lasten yhteisöllinen tiedonrakentaminen on keskeistä: on tärkeää, että jokainen voi osallistua omalla tasollaan yhteiseen ymmärryksen rakentamiseen. </a:t>
            </a:r>
          </a:p>
          <a:p>
            <a:r>
              <a:rPr lang="fi-FI" dirty="0"/>
              <a:t>Lasten omien kysymysten käyttäminen tutkimuksen lähtökohtana tukee oppimista ja motivaatiota. Aikuinen voi tukea lapsen kysymisintoa kuulemalla lasta ja ottamalla kysymykset vakavasti ja pohdinnan alaiseksi. </a:t>
            </a:r>
          </a:p>
          <a:p>
            <a:r>
              <a:rPr lang="fi-FI" dirty="0"/>
              <a:t>Kysymysten esittäminen on ajattelun ja tutkimisen taito, ja sitä voi tavoitteellisesti harjoitella.</a:t>
            </a:r>
          </a:p>
        </p:txBody>
      </p:sp>
    </p:spTree>
    <p:extLst>
      <p:ext uri="{BB962C8B-B14F-4D97-AF65-F5344CB8AC3E}">
        <p14:creationId xmlns:p14="http://schemas.microsoft.com/office/powerpoint/2010/main" val="4257543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AA4879-7BDB-4105-97A9-E00F95B76229}"/>
              </a:ext>
            </a:extLst>
          </p:cNvPr>
          <p:cNvSpPr>
            <a:spLocks noGrp="1"/>
          </p:cNvSpPr>
          <p:nvPr>
            <p:ph type="title"/>
          </p:nvPr>
        </p:nvSpPr>
        <p:spPr/>
        <p:txBody>
          <a:bodyPr/>
          <a:lstStyle/>
          <a:p>
            <a:r>
              <a:rPr lang="fi-FI" dirty="0"/>
              <a:t>Tutkimuksen vaiheet</a:t>
            </a:r>
          </a:p>
        </p:txBody>
      </p:sp>
      <p:sp>
        <p:nvSpPr>
          <p:cNvPr id="3" name="Sisällön paikkamerkki 2">
            <a:extLst>
              <a:ext uri="{FF2B5EF4-FFF2-40B4-BE49-F238E27FC236}">
                <a16:creationId xmlns:a16="http://schemas.microsoft.com/office/drawing/2014/main" id="{A1D772D9-CE6C-C2C4-D56B-681AEF6DB98A}"/>
              </a:ext>
            </a:extLst>
          </p:cNvPr>
          <p:cNvSpPr>
            <a:spLocks noGrp="1"/>
          </p:cNvSpPr>
          <p:nvPr>
            <p:ph idx="1"/>
          </p:nvPr>
        </p:nvSpPr>
        <p:spPr>
          <a:xfrm>
            <a:off x="1251678" y="2286001"/>
            <a:ext cx="10178322" cy="4404048"/>
          </a:xfrm>
        </p:spPr>
        <p:txBody>
          <a:bodyPr>
            <a:normAutofit/>
          </a:bodyPr>
          <a:lstStyle/>
          <a:p>
            <a:r>
              <a:rPr lang="fi-FI" dirty="0"/>
              <a:t>Tutkimusta edeltävä vaihe:</a:t>
            </a:r>
          </a:p>
          <a:p>
            <a:pPr lvl="1"/>
            <a:r>
              <a:rPr lang="fi-FI" dirty="0"/>
              <a:t> Lapselle mielekkään tutkimusaiheen löytäminen </a:t>
            </a:r>
          </a:p>
          <a:p>
            <a:pPr lvl="1"/>
            <a:r>
              <a:rPr lang="fi-FI" dirty="0"/>
              <a:t>Lapsen motivointi </a:t>
            </a:r>
          </a:p>
          <a:p>
            <a:pPr lvl="1"/>
            <a:r>
              <a:rPr lang="fi-FI" dirty="0"/>
              <a:t>Kytkös aikaisempiin kokemuksiin </a:t>
            </a:r>
          </a:p>
          <a:p>
            <a:r>
              <a:rPr lang="fi-FI" dirty="0"/>
              <a:t>Tutkimusvaihe:</a:t>
            </a:r>
          </a:p>
          <a:p>
            <a:pPr lvl="1"/>
            <a:r>
              <a:rPr lang="fi-FI" dirty="0"/>
              <a:t> Tavoitteen asettaminen </a:t>
            </a:r>
          </a:p>
          <a:p>
            <a:pPr lvl="1"/>
            <a:r>
              <a:rPr lang="fi-FI" dirty="0"/>
              <a:t>Tutkimuksen suunnittelu </a:t>
            </a:r>
          </a:p>
          <a:p>
            <a:pPr lvl="1"/>
            <a:r>
              <a:rPr lang="fi-FI" dirty="0"/>
              <a:t>Tutkimuksen toteuttaminen ja dokumentointi </a:t>
            </a:r>
          </a:p>
          <a:p>
            <a:r>
              <a:rPr lang="fi-FI" dirty="0"/>
              <a:t>Tutkimuksen jälkeinen vaihe:</a:t>
            </a:r>
          </a:p>
          <a:p>
            <a:pPr lvl="1"/>
            <a:r>
              <a:rPr lang="fi-FI" dirty="0"/>
              <a:t> Tulosten esittäminen toisille </a:t>
            </a:r>
          </a:p>
          <a:p>
            <a:pPr lvl="1"/>
            <a:r>
              <a:rPr lang="fi-FI" dirty="0"/>
              <a:t>Tulosten pohdinta</a:t>
            </a:r>
          </a:p>
        </p:txBody>
      </p:sp>
    </p:spTree>
    <p:extLst>
      <p:ext uri="{BB962C8B-B14F-4D97-AF65-F5344CB8AC3E}">
        <p14:creationId xmlns:p14="http://schemas.microsoft.com/office/powerpoint/2010/main" val="3415628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1A280C6-99FF-9B17-FFF8-A082B68F3B91}"/>
              </a:ext>
            </a:extLst>
          </p:cNvPr>
          <p:cNvSpPr>
            <a:spLocks noGrp="1"/>
          </p:cNvSpPr>
          <p:nvPr>
            <p:ph type="title"/>
          </p:nvPr>
        </p:nvSpPr>
        <p:spPr/>
        <p:txBody>
          <a:bodyPr/>
          <a:lstStyle/>
          <a:p>
            <a:r>
              <a:rPr lang="fi-FI" dirty="0"/>
              <a:t>Tiedekasvatuksen suunnittelu</a:t>
            </a:r>
          </a:p>
        </p:txBody>
      </p:sp>
      <p:sp>
        <p:nvSpPr>
          <p:cNvPr id="3" name="Sisällön paikkamerkki 2">
            <a:extLst>
              <a:ext uri="{FF2B5EF4-FFF2-40B4-BE49-F238E27FC236}">
                <a16:creationId xmlns:a16="http://schemas.microsoft.com/office/drawing/2014/main" id="{7FDF235B-B28A-3118-8F2B-6308F3B8DECD}"/>
              </a:ext>
            </a:extLst>
          </p:cNvPr>
          <p:cNvSpPr>
            <a:spLocks noGrp="1"/>
          </p:cNvSpPr>
          <p:nvPr>
            <p:ph idx="1"/>
          </p:nvPr>
        </p:nvSpPr>
        <p:spPr>
          <a:xfrm>
            <a:off x="1251678" y="2286001"/>
            <a:ext cx="10178322" cy="4189614"/>
          </a:xfrm>
        </p:spPr>
        <p:txBody>
          <a:bodyPr>
            <a:normAutofit fontScale="92500" lnSpcReduction="10000"/>
          </a:bodyPr>
          <a:lstStyle/>
          <a:p>
            <a:r>
              <a:rPr lang="fi-FI" dirty="0"/>
              <a:t>Pienten lasten tiedekasvatuksessa opetuksen suunnittelun perustana tulee olla tutkimisen taitojen, erityisesti havainnoinnin harjoittelu. </a:t>
            </a:r>
          </a:p>
          <a:p>
            <a:r>
              <a:rPr lang="fi-FI" dirty="0"/>
              <a:t>Tutkimisen taidot kehittyvät parhaiten, kun lapset kokeilevat ja tutkivat itse käytännössä. </a:t>
            </a:r>
          </a:p>
          <a:p>
            <a:r>
              <a:rPr lang="fi-FI" dirty="0"/>
              <a:t>Tutkiva toiminta tulee rakentaa niin, että lapset ovat aktiivisesti mukana kaikissa tutkimuksen vaiheissa. </a:t>
            </a:r>
          </a:p>
          <a:p>
            <a:r>
              <a:rPr lang="fi-FI" dirty="0"/>
              <a:t>Tutkimisen taidot:</a:t>
            </a:r>
          </a:p>
          <a:p>
            <a:pPr lvl="1"/>
            <a:r>
              <a:rPr lang="fi-FI" dirty="0"/>
              <a:t>Havainnon tekeminen</a:t>
            </a:r>
          </a:p>
          <a:p>
            <a:pPr lvl="1"/>
            <a:r>
              <a:rPr lang="fi-FI" dirty="0"/>
              <a:t>Havainnon tulkinta </a:t>
            </a:r>
          </a:p>
          <a:p>
            <a:pPr lvl="1"/>
            <a:r>
              <a:rPr lang="fi-FI" dirty="0"/>
              <a:t>Mittaaminen </a:t>
            </a:r>
          </a:p>
          <a:p>
            <a:pPr lvl="1"/>
            <a:r>
              <a:rPr lang="fi-FI" dirty="0"/>
              <a:t>Luokittelu </a:t>
            </a:r>
          </a:p>
          <a:p>
            <a:pPr lvl="1"/>
            <a:r>
              <a:rPr lang="fi-FI" dirty="0"/>
              <a:t>Tulosten kommunikointi toisille</a:t>
            </a:r>
          </a:p>
          <a:p>
            <a:pPr lvl="1"/>
            <a:r>
              <a:rPr lang="fi-FI" dirty="0"/>
              <a:t> Ennusteen tekeminen informaation pohjalta</a:t>
            </a:r>
          </a:p>
        </p:txBody>
      </p:sp>
    </p:spTree>
    <p:extLst>
      <p:ext uri="{BB962C8B-B14F-4D97-AF65-F5344CB8AC3E}">
        <p14:creationId xmlns:p14="http://schemas.microsoft.com/office/powerpoint/2010/main" val="1445122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E18270C-C62A-3056-35CE-F29F3E5EB1C8}"/>
              </a:ext>
            </a:extLst>
          </p:cNvPr>
          <p:cNvSpPr>
            <a:spLocks noGrp="1"/>
          </p:cNvSpPr>
          <p:nvPr>
            <p:ph type="title"/>
          </p:nvPr>
        </p:nvSpPr>
        <p:spPr/>
        <p:txBody>
          <a:bodyPr/>
          <a:lstStyle/>
          <a:p>
            <a:r>
              <a:rPr lang="fi-FI" dirty="0" err="1"/>
              <a:t>hYvä</a:t>
            </a:r>
            <a:r>
              <a:rPr lang="fi-FI" dirty="0"/>
              <a:t> tutkimusaihe</a:t>
            </a:r>
          </a:p>
        </p:txBody>
      </p:sp>
      <p:sp>
        <p:nvSpPr>
          <p:cNvPr id="3" name="Sisällön paikkamerkki 2">
            <a:extLst>
              <a:ext uri="{FF2B5EF4-FFF2-40B4-BE49-F238E27FC236}">
                <a16:creationId xmlns:a16="http://schemas.microsoft.com/office/drawing/2014/main" id="{652D9A89-2330-ED7B-FE24-2054516940BE}"/>
              </a:ext>
            </a:extLst>
          </p:cNvPr>
          <p:cNvSpPr>
            <a:spLocks noGrp="1"/>
          </p:cNvSpPr>
          <p:nvPr>
            <p:ph idx="1"/>
          </p:nvPr>
        </p:nvSpPr>
        <p:spPr>
          <a:xfrm>
            <a:off x="1251678" y="1874517"/>
            <a:ext cx="10178322" cy="4442307"/>
          </a:xfrm>
        </p:spPr>
        <p:txBody>
          <a:bodyPr>
            <a:normAutofit/>
          </a:bodyPr>
          <a:lstStyle/>
          <a:p>
            <a:r>
              <a:rPr lang="fi-FI" dirty="0"/>
              <a:t>Pienten lasten tiedekasvatus tapahtuu siellä, missä lapsi elää, toimii ja leikkii. </a:t>
            </a:r>
          </a:p>
          <a:p>
            <a:r>
              <a:rPr lang="fi-FI" dirty="0"/>
              <a:t>On tärkeää, että tutkittavat ilmiöt nousevat lapsen omasta kokemusmaailmasta ja arkisista kokemuksista. </a:t>
            </a:r>
          </a:p>
          <a:p>
            <a:r>
              <a:rPr lang="fi-FI" dirty="0"/>
              <a:t>Ilmiöitä tulisi tarkastella useista eri näkökulmista, monitahoisesti ja useita oppimisen alueita yhdistellen. </a:t>
            </a:r>
          </a:p>
          <a:p>
            <a:r>
              <a:rPr lang="fi-FI" dirty="0"/>
              <a:t> Hyvän tutkimusaiheen tunnistaa siitä, että:</a:t>
            </a:r>
          </a:p>
          <a:p>
            <a:pPr lvl="1"/>
            <a:r>
              <a:rPr lang="fi-FI" dirty="0"/>
              <a:t>Aihe on suoraan havainnoitavissa lapsen omassa ympäristössä </a:t>
            </a:r>
          </a:p>
          <a:p>
            <a:pPr lvl="1"/>
            <a:r>
              <a:rPr lang="fi-FI" dirty="0"/>
              <a:t>Valtaosalla lapsista on aiheesta kokemusta</a:t>
            </a:r>
          </a:p>
          <a:p>
            <a:pPr lvl="1"/>
            <a:r>
              <a:rPr lang="fi-FI" dirty="0"/>
              <a:t>Aiheen tutkiminen aistien kautta on turvallista ja mahdollista toteuttaa</a:t>
            </a:r>
          </a:p>
          <a:p>
            <a:pPr lvl="1"/>
            <a:r>
              <a:rPr lang="fi-FI" dirty="0"/>
              <a:t>Aihe kiinnostaa monia lapsia</a:t>
            </a:r>
          </a:p>
          <a:p>
            <a:pPr lvl="1"/>
            <a:r>
              <a:rPr lang="fi-FI" dirty="0"/>
              <a:t> Aihe tarjoaa mahdollisuuden harjoitella tutkimisen taitoja</a:t>
            </a:r>
          </a:p>
        </p:txBody>
      </p:sp>
    </p:spTree>
    <p:extLst>
      <p:ext uri="{BB962C8B-B14F-4D97-AF65-F5344CB8AC3E}">
        <p14:creationId xmlns:p14="http://schemas.microsoft.com/office/powerpoint/2010/main" val="3737505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92D21C-383D-7EE8-FFFB-F11B4807CE4C}"/>
              </a:ext>
            </a:extLst>
          </p:cNvPr>
          <p:cNvSpPr>
            <a:spLocks noGrp="1"/>
          </p:cNvSpPr>
          <p:nvPr>
            <p:ph type="title"/>
          </p:nvPr>
        </p:nvSpPr>
        <p:spPr/>
        <p:txBody>
          <a:bodyPr/>
          <a:lstStyle/>
          <a:p>
            <a:r>
              <a:rPr lang="fi-FI" dirty="0"/>
              <a:t>Tutkimuksen eteneminen</a:t>
            </a:r>
          </a:p>
        </p:txBody>
      </p:sp>
      <p:sp>
        <p:nvSpPr>
          <p:cNvPr id="3" name="Sisällön paikkamerkki 2">
            <a:extLst>
              <a:ext uri="{FF2B5EF4-FFF2-40B4-BE49-F238E27FC236}">
                <a16:creationId xmlns:a16="http://schemas.microsoft.com/office/drawing/2014/main" id="{0C181F9A-9B87-435E-C895-11FFEF0E6D4C}"/>
              </a:ext>
            </a:extLst>
          </p:cNvPr>
          <p:cNvSpPr>
            <a:spLocks noGrp="1"/>
          </p:cNvSpPr>
          <p:nvPr>
            <p:ph idx="1"/>
          </p:nvPr>
        </p:nvSpPr>
        <p:spPr>
          <a:xfrm>
            <a:off x="1251678" y="2084439"/>
            <a:ext cx="10178322" cy="4391176"/>
          </a:xfrm>
        </p:spPr>
        <p:txBody>
          <a:bodyPr>
            <a:normAutofit fontScale="92500" lnSpcReduction="20000"/>
          </a:bodyPr>
          <a:lstStyle/>
          <a:p>
            <a:endParaRPr lang="fi-FI" dirty="0">
              <a:hlinkClick r:id="rId3"/>
            </a:endParaRPr>
          </a:p>
          <a:p>
            <a:r>
              <a:rPr lang="fi-FI" dirty="0"/>
              <a:t>Kun lasten kiinnostus on herätetty, muotoillaan yhdessä tutkimuskysymys tai tutkimuksen tavoite. </a:t>
            </a:r>
          </a:p>
          <a:p>
            <a:r>
              <a:rPr lang="fi-FI" dirty="0"/>
              <a:t>Tutkimuskysymys kannattaa pitää mahdollisimman avoimena, jotta se tarjoaa hyvän mahdollisuuden monipuoliselle havainnoinnille ja tutkimiselle. </a:t>
            </a:r>
          </a:p>
          <a:p>
            <a:pPr lvl="1"/>
            <a:r>
              <a:rPr lang="fi-FI" dirty="0"/>
              <a:t>Esimerkiksi “mitkä ovat veden eri olomuodot” on suljettu kysymys. “Miltä veden eri olomuodot tuntuvat” on avoin kysymys, joka mahdollistaa valtavan määrän monipuolisia lähestymistapoja eri-ikäisille lapsille. </a:t>
            </a:r>
          </a:p>
          <a:p>
            <a:r>
              <a:rPr lang="fi-FI" dirty="0"/>
              <a:t>Kysymyksen asettamisen jälkeen tutkimuksen kohteeseen tutustutaan havainnoiden eri aistein. </a:t>
            </a:r>
          </a:p>
          <a:p>
            <a:pPr lvl="1"/>
            <a:r>
              <a:rPr lang="fi-FI" dirty="0"/>
              <a:t>Nyt kannattaa katselemisen ja kuuntelemisen lisäksi tunnustella, haistaa ja maistaakin, mikäli se on turvallista. </a:t>
            </a:r>
          </a:p>
          <a:p>
            <a:r>
              <a:rPr lang="fi-FI" dirty="0"/>
              <a:t>Havainnot taltioidaan eri menetelmillä: voidaan valokuvata, videoida, piirtää. Mahdollisesti etsitään tietoa eri lähteistä. </a:t>
            </a:r>
          </a:p>
          <a:p>
            <a:r>
              <a:rPr lang="fi-FI" dirty="0"/>
              <a:t>Lopuksi havainnot ja tulokset esitetään muille. </a:t>
            </a:r>
          </a:p>
          <a:p>
            <a:pPr lvl="1"/>
            <a:r>
              <a:rPr lang="fi-FI" dirty="0"/>
              <a:t>Tässäkin voi käyttää monenlaisia keinoja: viestiä voi kertoen, tanssien, laulaen, draaman keinoja käyttäen tai leikkien. </a:t>
            </a:r>
          </a:p>
          <a:p>
            <a:endParaRPr lang="fi-FI" dirty="0"/>
          </a:p>
        </p:txBody>
      </p:sp>
    </p:spTree>
    <p:extLst>
      <p:ext uri="{BB962C8B-B14F-4D97-AF65-F5344CB8AC3E}">
        <p14:creationId xmlns:p14="http://schemas.microsoft.com/office/powerpoint/2010/main" val="3920309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1900CD-B7C1-6C34-FB56-3C2D0F5D63E1}"/>
              </a:ext>
            </a:extLst>
          </p:cNvPr>
          <p:cNvSpPr>
            <a:spLocks noGrp="1"/>
          </p:cNvSpPr>
          <p:nvPr>
            <p:ph type="title"/>
          </p:nvPr>
        </p:nvSpPr>
        <p:spPr/>
        <p:txBody>
          <a:bodyPr/>
          <a:lstStyle/>
          <a:p>
            <a:r>
              <a:rPr lang="fi-FI" dirty="0"/>
              <a:t>Tiedekasvatus leikin kautta</a:t>
            </a:r>
          </a:p>
        </p:txBody>
      </p:sp>
      <p:sp>
        <p:nvSpPr>
          <p:cNvPr id="3" name="Sisällön paikkamerkki 2">
            <a:extLst>
              <a:ext uri="{FF2B5EF4-FFF2-40B4-BE49-F238E27FC236}">
                <a16:creationId xmlns:a16="http://schemas.microsoft.com/office/drawing/2014/main" id="{F0715B6C-71DA-7888-E3CF-36887E000FC2}"/>
              </a:ext>
            </a:extLst>
          </p:cNvPr>
          <p:cNvSpPr>
            <a:spLocks noGrp="1"/>
          </p:cNvSpPr>
          <p:nvPr>
            <p:ph idx="1"/>
          </p:nvPr>
        </p:nvSpPr>
        <p:spPr/>
        <p:txBody>
          <a:bodyPr/>
          <a:lstStyle/>
          <a:p>
            <a:r>
              <a:rPr lang="fi-FI" dirty="0"/>
              <a:t>Leikki on myös olennainen osa pienten lasten tiedekasvatusta. </a:t>
            </a:r>
          </a:p>
          <a:p>
            <a:r>
              <a:rPr lang="fi-FI" dirty="0"/>
              <a:t>Leikinomaisessa oppimisessa opetustilanne on mahdollisimman avoin, mielikuvituksellinen ja aktiivinen. </a:t>
            </a:r>
          </a:p>
          <a:p>
            <a:r>
              <a:rPr lang="fi-FI" dirty="0"/>
              <a:t>Ohjaajan rooli on antaa tehtävät niin, että ne ovat lapselle merkityksellisiä, osallistua aktiivisesti leikilliseen tilanteeseen ja havainnoida ja arvioida tilannetta. </a:t>
            </a:r>
          </a:p>
          <a:p>
            <a:r>
              <a:rPr lang="fi-FI" dirty="0"/>
              <a:t>Leikillisessä oppimisessa toimintaan yhdistyy moniaistisia toimintoja, kuten kuvataidetta, musiikkia, liikuntaa ja draamaa. </a:t>
            </a:r>
          </a:p>
          <a:p>
            <a:endParaRPr lang="fi-FI" dirty="0"/>
          </a:p>
          <a:p>
            <a:endParaRPr lang="fi-FI" dirty="0">
              <a:hlinkClick r:id="rId2"/>
            </a:endParaRPr>
          </a:p>
          <a:p>
            <a:endParaRPr lang="fi-FI" dirty="0"/>
          </a:p>
        </p:txBody>
      </p:sp>
    </p:spTree>
    <p:extLst>
      <p:ext uri="{BB962C8B-B14F-4D97-AF65-F5344CB8AC3E}">
        <p14:creationId xmlns:p14="http://schemas.microsoft.com/office/powerpoint/2010/main" val="236085179"/>
      </p:ext>
    </p:extLst>
  </p:cSld>
  <p:clrMapOvr>
    <a:masterClrMapping/>
  </p:clrMapOvr>
</p:sld>
</file>

<file path=ppt/theme/theme1.xml><?xml version="1.0" encoding="utf-8"?>
<a:theme xmlns:a="http://schemas.openxmlformats.org/drawingml/2006/main" name="Merkki">
  <a:themeElements>
    <a:clrScheme name="Merkki">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Merkki">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rkki">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Merkki</Template>
  <TotalTime>297</TotalTime>
  <Words>1082</Words>
  <Application>Microsoft Office PowerPoint</Application>
  <PresentationFormat>Laajakuva</PresentationFormat>
  <Paragraphs>106</Paragraphs>
  <Slides>16</Slides>
  <Notes>5</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16</vt:i4>
      </vt:variant>
    </vt:vector>
  </HeadingPairs>
  <TitlesOfParts>
    <vt:vector size="21" baseType="lpstr">
      <vt:lpstr>Arial</vt:lpstr>
      <vt:lpstr>Calibri</vt:lpstr>
      <vt:lpstr>Gill Sans MT</vt:lpstr>
      <vt:lpstr>Impact</vt:lpstr>
      <vt:lpstr>Merkki</vt:lpstr>
      <vt:lpstr>Tutkiminen ja ongelmanratkaisu varhaiskasvatuksessa</vt:lpstr>
      <vt:lpstr>Mitä on tiede?</vt:lpstr>
      <vt:lpstr>Vasun mukaan</vt:lpstr>
      <vt:lpstr>Tutkiva toiminta</vt:lpstr>
      <vt:lpstr>Tutkimuksen vaiheet</vt:lpstr>
      <vt:lpstr>Tiedekasvatuksen suunnittelu</vt:lpstr>
      <vt:lpstr>hYvä tutkimusaihe</vt:lpstr>
      <vt:lpstr>Tutkimuksen eteneminen</vt:lpstr>
      <vt:lpstr>Tiedekasvatus leikin kautta</vt:lpstr>
      <vt:lpstr>Arkiset välineet ovat tutkivan toiminnan rikkaus</vt:lpstr>
      <vt:lpstr>Monipuoliset aistihavainnot keskiöön alle 3-vuotiaiden tutkivassa toiminnassa</vt:lpstr>
      <vt:lpstr>Huomaa tämä!</vt:lpstr>
      <vt:lpstr>Itsenäinen tehtävä</vt:lpstr>
      <vt:lpstr>lähteet</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Tutkiminen ja ongelmanratkaisu varhaiskasvatuksessa</dc:title>
  <dc:creator>Henna Mikkola</dc:creator>
  <cp:lastModifiedBy>Henna Mikkola</cp:lastModifiedBy>
  <cp:revision>1</cp:revision>
  <dcterms:created xsi:type="dcterms:W3CDTF">2023-12-19T11:16:35Z</dcterms:created>
  <dcterms:modified xsi:type="dcterms:W3CDTF">2025-01-27T07:30:34Z</dcterms:modified>
</cp:coreProperties>
</file>