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98"/>
  </p:notesMasterIdLst>
  <p:handoutMasterIdLst>
    <p:handoutMasterId r:id="rId99"/>
  </p:handoutMasterIdLst>
  <p:sldIdLst>
    <p:sldId id="257" r:id="rId5"/>
    <p:sldId id="261" r:id="rId6"/>
    <p:sldId id="258" r:id="rId7"/>
    <p:sldId id="313" r:id="rId8"/>
    <p:sldId id="353" r:id="rId9"/>
    <p:sldId id="354" r:id="rId10"/>
    <p:sldId id="355" r:id="rId11"/>
    <p:sldId id="262" r:id="rId12"/>
    <p:sldId id="263" r:id="rId13"/>
    <p:sldId id="389" r:id="rId14"/>
    <p:sldId id="344" r:id="rId15"/>
    <p:sldId id="298" r:id="rId16"/>
    <p:sldId id="311" r:id="rId17"/>
    <p:sldId id="312" r:id="rId18"/>
    <p:sldId id="358" r:id="rId19"/>
    <p:sldId id="384" r:id="rId20"/>
    <p:sldId id="264" r:id="rId21"/>
    <p:sldId id="299" r:id="rId22"/>
    <p:sldId id="316" r:id="rId23"/>
    <p:sldId id="315" r:id="rId24"/>
    <p:sldId id="300" r:id="rId25"/>
    <p:sldId id="301" r:id="rId26"/>
    <p:sldId id="302" r:id="rId27"/>
    <p:sldId id="265" r:id="rId28"/>
    <p:sldId id="304" r:id="rId29"/>
    <p:sldId id="285" r:id="rId30"/>
    <p:sldId id="305" r:id="rId31"/>
    <p:sldId id="306" r:id="rId32"/>
    <p:sldId id="307" r:id="rId33"/>
    <p:sldId id="378" r:id="rId34"/>
    <p:sldId id="377" r:id="rId35"/>
    <p:sldId id="308" r:id="rId36"/>
    <p:sldId id="385" r:id="rId37"/>
    <p:sldId id="284" r:id="rId38"/>
    <p:sldId id="309" r:id="rId39"/>
    <p:sldId id="390" r:id="rId40"/>
    <p:sldId id="266" r:id="rId41"/>
    <p:sldId id="317" r:id="rId42"/>
    <p:sldId id="382" r:id="rId43"/>
    <p:sldId id="318" r:id="rId44"/>
    <p:sldId id="379" r:id="rId45"/>
    <p:sldId id="269" r:id="rId46"/>
    <p:sldId id="270" r:id="rId47"/>
    <p:sldId id="372" r:id="rId48"/>
    <p:sldId id="363" r:id="rId49"/>
    <p:sldId id="365" r:id="rId50"/>
    <p:sldId id="326" r:id="rId51"/>
    <p:sldId id="325" r:id="rId52"/>
    <p:sldId id="319" r:id="rId53"/>
    <p:sldId id="322" r:id="rId54"/>
    <p:sldId id="323" r:id="rId55"/>
    <p:sldId id="324" r:id="rId56"/>
    <p:sldId id="321" r:id="rId57"/>
    <p:sldId id="320" r:id="rId58"/>
    <p:sldId id="272" r:id="rId59"/>
    <p:sldId id="328" r:id="rId60"/>
    <p:sldId id="329" r:id="rId61"/>
    <p:sldId id="343" r:id="rId62"/>
    <p:sldId id="383" r:id="rId63"/>
    <p:sldId id="341" r:id="rId64"/>
    <p:sldId id="381" r:id="rId65"/>
    <p:sldId id="330" r:id="rId66"/>
    <p:sldId id="360" r:id="rId67"/>
    <p:sldId id="332" r:id="rId68"/>
    <p:sldId id="357" r:id="rId69"/>
    <p:sldId id="391" r:id="rId70"/>
    <p:sldId id="331" r:id="rId71"/>
    <p:sldId id="361" r:id="rId72"/>
    <p:sldId id="362" r:id="rId73"/>
    <p:sldId id="333" r:id="rId74"/>
    <p:sldId id="335" r:id="rId75"/>
    <p:sldId id="282" r:id="rId76"/>
    <p:sldId id="334" r:id="rId77"/>
    <p:sldId id="286" r:id="rId78"/>
    <p:sldId id="288" r:id="rId79"/>
    <p:sldId id="290" r:id="rId80"/>
    <p:sldId id="291" r:id="rId81"/>
    <p:sldId id="336" r:id="rId82"/>
    <p:sldId id="292" r:id="rId83"/>
    <p:sldId id="366" r:id="rId84"/>
    <p:sldId id="367" r:id="rId85"/>
    <p:sldId id="368" r:id="rId86"/>
    <p:sldId id="346" r:id="rId87"/>
    <p:sldId id="339" r:id="rId88"/>
    <p:sldId id="349" r:id="rId89"/>
    <p:sldId id="340" r:id="rId90"/>
    <p:sldId id="350" r:id="rId91"/>
    <p:sldId id="351" r:id="rId92"/>
    <p:sldId id="369" r:id="rId93"/>
    <p:sldId id="293" r:id="rId94"/>
    <p:sldId id="294" r:id="rId95"/>
    <p:sldId id="296" r:id="rId96"/>
    <p:sldId id="297" r:id="rId97"/>
  </p:sldIdLst>
  <p:sldSz cx="12192000" cy="6858000"/>
  <p:notesSz cx="6858000" cy="9144000"/>
  <p:embeddedFontLst>
    <p:embeddedFont>
      <p:font typeface="Calibri" panose="020F0502020204030204" pitchFamily="34" charset="0"/>
      <p:regular r:id="rId100"/>
      <p:bold r:id="rId101"/>
      <p:italic r:id="rId102"/>
      <p:boldItalic r:id="rId103"/>
    </p:embeddedFont>
    <p:embeddedFont>
      <p:font typeface="Univia Pro" panose="00000500000000000000" charset="0"/>
      <p:regular r:id="rId104"/>
      <p:bold r:id="rId105"/>
      <p:italic r:id="rId106"/>
      <p:boldItalic r:id="rId107"/>
    </p:embeddedFont>
    <p:embeddedFont>
      <p:font typeface="Univia Pro Black" panose="00000900000000000000" charset="0"/>
      <p:bold r:id="rId108"/>
      <p:boldItalic r:id="rId109"/>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6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97246" autoAdjust="0"/>
  </p:normalViewPr>
  <p:slideViewPr>
    <p:cSldViewPr snapToGrid="0">
      <p:cViewPr varScale="1">
        <p:scale>
          <a:sx n="110" d="100"/>
          <a:sy n="110" d="100"/>
        </p:scale>
        <p:origin x="366" y="66"/>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font" Target="fonts/font8.fnt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font" Target="fonts/font3.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4.fntdata"/><Relationship Id="rId108" Type="http://schemas.openxmlformats.org/officeDocument/2006/relationships/font" Target="fonts/font9.fntdata"/><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handoutMaster" Target="handoutMasters/handoutMaster1.xml"/><Relationship Id="rId10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font" Target="fonts/font10.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font" Target="fonts/font5.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1.fntdata"/><Relationship Id="rId105"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37CCE6-4BA1-440B-B537-675DA2A0B1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152C66CD-8B06-4145-B67D-D09634080A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5E3AA6-B806-4504-A71B-DD31FE1D862E}" type="datetimeFigureOut">
              <a:rPr lang="fi-FI" smtClean="0"/>
              <a:t>20.8.2025</a:t>
            </a:fld>
            <a:endParaRPr lang="fi-FI"/>
          </a:p>
        </p:txBody>
      </p:sp>
      <p:sp>
        <p:nvSpPr>
          <p:cNvPr id="4" name="Footer Placeholder 3">
            <a:extLst>
              <a:ext uri="{FF2B5EF4-FFF2-40B4-BE49-F238E27FC236}">
                <a16:creationId xmlns:a16="http://schemas.microsoft.com/office/drawing/2014/main" id="{DF091ECF-66E4-4DE4-B9F1-680FEC8EA4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4A948D43-ABBE-46BE-85D1-38A572F672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6981F0-3F3B-462C-963A-5DF9EDE7AD55}" type="slidenum">
              <a:rPr lang="fi-FI" smtClean="0"/>
              <a:t>‹#›</a:t>
            </a:fld>
            <a:endParaRPr lang="fi-FI"/>
          </a:p>
        </p:txBody>
      </p:sp>
    </p:spTree>
    <p:extLst>
      <p:ext uri="{BB962C8B-B14F-4D97-AF65-F5344CB8AC3E}">
        <p14:creationId xmlns:p14="http://schemas.microsoft.com/office/powerpoint/2010/main" val="18557322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A3EAE-74DE-41FE-AF55-EFD4590D7D05}" type="datetimeFigureOut">
              <a:rPr lang="fi-FI" smtClean="0"/>
              <a:t>20.8.2025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00B15-DB59-44BF-A738-ACDF484FEEE7}" type="slidenum">
              <a:rPr lang="fi-FI" smtClean="0"/>
              <a:t>‹#›</a:t>
            </a:fld>
            <a:endParaRPr lang="fi-FI"/>
          </a:p>
        </p:txBody>
      </p:sp>
    </p:spTree>
    <p:extLst>
      <p:ext uri="{BB962C8B-B14F-4D97-AF65-F5344CB8AC3E}">
        <p14:creationId xmlns:p14="http://schemas.microsoft.com/office/powerpoint/2010/main" val="34268142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414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kudia">
    <p:spTree>
      <p:nvGrpSpPr>
        <p:cNvPr id="1" name=""/>
        <p:cNvGrpSpPr/>
        <p:nvPr/>
      </p:nvGrpSpPr>
      <p:grpSpPr>
        <a:xfrm>
          <a:off x="0" y="0"/>
          <a:ext cx="0" cy="0"/>
          <a:chOff x="0" y="0"/>
          <a:chExt cx="0" cy="0"/>
        </a:xfrm>
      </p:grpSpPr>
      <p:sp>
        <p:nvSpPr>
          <p:cNvPr id="6" name="REDU logo">
            <a:extLst>
              <a:ext uri="{FF2B5EF4-FFF2-40B4-BE49-F238E27FC236}">
                <a16:creationId xmlns:a16="http://schemas.microsoft.com/office/drawing/2014/main" id="{16F3F8B1-952B-40A9-983E-20555F6BE7F9}"/>
              </a:ext>
            </a:extLst>
          </p:cNvPr>
          <p:cNvSpPr>
            <a:spLocks noGrp="1"/>
          </p:cNvSpPr>
          <p:nvPr>
            <p:ph sz="quarter" idx="10" hasCustomPrompt="1"/>
          </p:nvPr>
        </p:nvSpPr>
        <p:spPr>
          <a:xfrm>
            <a:off x="5076825" y="2090738"/>
            <a:ext cx="2038350" cy="2676525"/>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r>
              <a:rPr lang="en-GB" dirty="0"/>
              <a:t> </a:t>
            </a:r>
            <a:endParaRPr lang="en-FI" dirty="0"/>
          </a:p>
        </p:txBody>
      </p:sp>
      <p:sp>
        <p:nvSpPr>
          <p:cNvPr id="7" name="Tummanvihreä kolmio">
            <a:extLst>
              <a:ext uri="{FF2B5EF4-FFF2-40B4-BE49-F238E27FC236}">
                <a16:creationId xmlns:a16="http://schemas.microsoft.com/office/drawing/2014/main" id="{28F7D26F-1ABC-42F8-85E2-2794D5459160}"/>
              </a:ext>
            </a:extLst>
          </p:cNvPr>
          <p:cNvSpPr>
            <a:spLocks noGrp="1"/>
          </p:cNvSpPr>
          <p:nvPr>
            <p:ph sz="quarter" idx="12" hasCustomPrompt="1"/>
          </p:nvPr>
        </p:nvSpPr>
        <p:spPr>
          <a:xfrm rot="10800000" flipH="1">
            <a:off x="-108901" y="-107149"/>
            <a:ext cx="3200612" cy="1762329"/>
          </a:xfrm>
          <a:prstGeom prst="rtTriangle">
            <a:avLst/>
          </a:prstGeom>
          <a:solidFill>
            <a:schemeClr val="tx2"/>
          </a:solidFill>
          <a:ln w="190500">
            <a:solidFill>
              <a:schemeClr val="accent3">
                <a:lumMod val="20000"/>
                <a:lumOff val="80000"/>
              </a:schemeClr>
            </a:solidFill>
            <a:miter lim="800000"/>
          </a:ln>
        </p:spPr>
        <p:txBody>
          <a:bodyPr/>
          <a:lstStyle>
            <a:lvl1pPr marL="0" indent="0">
              <a:buNone/>
              <a:defRPr/>
            </a:lvl1pPr>
          </a:lstStyle>
          <a:p>
            <a:pPr lvl="0"/>
            <a:r>
              <a:rPr lang="en-GB" dirty="0"/>
              <a:t> </a:t>
            </a:r>
            <a:endParaRPr lang="en-FI" dirty="0"/>
          </a:p>
        </p:txBody>
      </p:sp>
      <p:sp>
        <p:nvSpPr>
          <p:cNvPr id="10" name="Keltainen kolmio">
            <a:extLst>
              <a:ext uri="{FF2B5EF4-FFF2-40B4-BE49-F238E27FC236}">
                <a16:creationId xmlns:a16="http://schemas.microsoft.com/office/drawing/2014/main" id="{6FAD53B8-7E20-481D-82BA-9319D4D37410}"/>
              </a:ext>
            </a:extLst>
          </p:cNvPr>
          <p:cNvSpPr>
            <a:spLocks noGrp="1"/>
          </p:cNvSpPr>
          <p:nvPr>
            <p:ph sz="quarter" idx="14" hasCustomPrompt="1"/>
          </p:nvPr>
        </p:nvSpPr>
        <p:spPr>
          <a:xfrm rot="10800000">
            <a:off x="10335838" y="-104661"/>
            <a:ext cx="1949192" cy="1136372"/>
          </a:xfrm>
          <a:prstGeom prst="rtTriangle">
            <a:avLst/>
          </a:prstGeom>
          <a:solidFill>
            <a:schemeClr val="accent2"/>
          </a:solidFill>
          <a:ln w="190500">
            <a:solidFill>
              <a:schemeClr val="accent3">
                <a:lumMod val="20000"/>
                <a:lumOff val="80000"/>
              </a:schemeClr>
            </a:solidFill>
            <a:miter lim="800000"/>
          </a:ln>
        </p:spPr>
        <p:txBody>
          <a:bodyPr/>
          <a:lstStyle>
            <a:lvl1pPr marL="0" indent="0">
              <a:buNone/>
              <a:defRPr/>
            </a:lvl1pPr>
          </a:lstStyle>
          <a:p>
            <a:pPr lvl="0"/>
            <a:r>
              <a:rPr lang="en-GB" dirty="0"/>
              <a:t> </a:t>
            </a:r>
            <a:endParaRPr lang="en-FI" dirty="0"/>
          </a:p>
        </p:txBody>
      </p:sp>
      <p:sp>
        <p:nvSpPr>
          <p:cNvPr id="11" name="Vaaleanvihreä kolmio">
            <a:extLst>
              <a:ext uri="{FF2B5EF4-FFF2-40B4-BE49-F238E27FC236}">
                <a16:creationId xmlns:a16="http://schemas.microsoft.com/office/drawing/2014/main" id="{C16C1D78-5998-432E-9562-2008F375C568}"/>
              </a:ext>
            </a:extLst>
          </p:cNvPr>
          <p:cNvSpPr>
            <a:spLocks noGrp="1"/>
          </p:cNvSpPr>
          <p:nvPr>
            <p:ph sz="quarter" idx="11" hasCustomPrompt="1"/>
          </p:nvPr>
        </p:nvSpPr>
        <p:spPr>
          <a:xfrm flipH="1">
            <a:off x="8118144" y="4583576"/>
            <a:ext cx="4184247" cy="2371576"/>
          </a:xfrm>
          <a:prstGeom prst="rtTriangle">
            <a:avLst/>
          </a:prstGeom>
          <a:solidFill>
            <a:schemeClr val="accent1"/>
          </a:solidFill>
          <a:ln w="190500">
            <a:solidFill>
              <a:schemeClr val="accent3">
                <a:lumMod val="20000"/>
                <a:lumOff val="80000"/>
              </a:schemeClr>
            </a:solidFill>
            <a:miter lim="800000"/>
          </a:ln>
        </p:spPr>
        <p:txBody>
          <a:bodyPr/>
          <a:lstStyle>
            <a:lvl1pPr marL="0" indent="0">
              <a:buNone/>
              <a:defRPr/>
            </a:lvl1pPr>
          </a:lstStyle>
          <a:p>
            <a:pPr lvl="0"/>
            <a:r>
              <a:rPr lang="en-GB" dirty="0"/>
              <a:t> </a:t>
            </a:r>
            <a:endParaRPr lang="en-FI" dirty="0"/>
          </a:p>
        </p:txBody>
      </p:sp>
    </p:spTree>
    <p:extLst>
      <p:ext uri="{BB962C8B-B14F-4D97-AF65-F5344CB8AC3E}">
        <p14:creationId xmlns:p14="http://schemas.microsoft.com/office/powerpoint/2010/main" val="323891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9" fill="hold" grpId="0" nodeType="withEffect">
                                  <p:stCondLst>
                                    <p:cond delay="250"/>
                                  </p:stCondLst>
                                  <p:childTnLst>
                                    <p:set>
                                      <p:cBhvr>
                                        <p:cTn id="14" dur="1" fill="hold">
                                          <p:stCondLst>
                                            <p:cond delay="0"/>
                                          </p:stCondLst>
                                        </p:cTn>
                                        <p:tgtEl>
                                          <p:spTgt spid="7">
                                            <p:bg/>
                                          </p:spTgt>
                                        </p:tgtEl>
                                        <p:attrNameLst>
                                          <p:attrName>style.visibility</p:attrName>
                                        </p:attrNameLst>
                                      </p:cBhvr>
                                      <p:to>
                                        <p:strVal val="visible"/>
                                      </p:to>
                                    </p:set>
                                    <p:anim calcmode="lin" valueType="num">
                                      <p:cBhvr additive="base">
                                        <p:cTn id="15" dur="500" fill="hold"/>
                                        <p:tgtEl>
                                          <p:spTgt spid="7">
                                            <p:bg/>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bg/>
                                          </p:spTgt>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25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500"/>
                                  </p:stCondLst>
                                  <p:childTnLst>
                                    <p:set>
                                      <p:cBhvr>
                                        <p:cTn id="22" dur="1" fill="hold">
                                          <p:stCondLst>
                                            <p:cond delay="0"/>
                                          </p:stCondLst>
                                        </p:cTn>
                                        <p:tgtEl>
                                          <p:spTgt spid="10">
                                            <p:bg/>
                                          </p:spTgt>
                                        </p:tgtEl>
                                        <p:attrNameLst>
                                          <p:attrName>style.visibility</p:attrName>
                                        </p:attrNameLst>
                                      </p:cBhvr>
                                      <p:to>
                                        <p:strVal val="visible"/>
                                      </p:to>
                                    </p:set>
                                    <p:anim calcmode="lin" valueType="num">
                                      <p:cBhvr additive="base">
                                        <p:cTn id="23"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
                                            <p:bg/>
                                          </p:spTgt>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50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6">
                                            <p:bg/>
                                          </p:spTgt>
                                        </p:tgtEl>
                                        <p:attrNameLst>
                                          <p:attrName>style.visibility</p:attrName>
                                        </p:attrNameLst>
                                      </p:cBhvr>
                                      <p:to>
                                        <p:strVal val="visible"/>
                                      </p:to>
                                    </p:set>
                                    <p:anim calcmode="lin" valueType="num">
                                      <p:cBhvr additive="base">
                                        <p:cTn id="31"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6">
                                            <p:bg/>
                                          </p:spTgt>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additive="base">
                                        <p:cTn id="3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8" presetID="6" presetClass="emph" presetSubtype="0" repeatCount="indefinite" accel="5000" decel="5000" autoRev="1" fill="hold" grpId="1" nodeType="withEffect">
                                  <p:stCondLst>
                                    <p:cond delay="0"/>
                                  </p:stCondLst>
                                  <p:childTnLst>
                                    <p:animScale>
                                      <p:cBhvr>
                                        <p:cTn id="39" dur="20000" fill="hold"/>
                                        <p:tgtEl>
                                          <p:spTgt spid="6">
                                            <p:bg/>
                                          </p:spTgt>
                                        </p:tgtEl>
                                      </p:cBhvr>
                                      <p:by x="130000" y="130000"/>
                                    </p:animScale>
                                  </p:childTnLst>
                                </p:cTn>
                              </p:par>
                              <p:par>
                                <p:cTn id="40" presetID="6" presetClass="emph" presetSubtype="0" repeatCount="indefinite" accel="5000" decel="5000" autoRev="1" fill="hold" grpId="1" nodeType="withEffect">
                                  <p:stCondLst>
                                    <p:cond delay="0"/>
                                  </p:stCondLst>
                                  <p:childTnLst>
                                    <p:animScale>
                                      <p:cBhvr>
                                        <p:cTn id="41" dur="20000" fill="hold"/>
                                        <p:tgtEl>
                                          <p:spTgt spid="6">
                                            <p:txEl>
                                              <p:pRg st="0" end="0"/>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tmplLst>
          <p:tmpl>
            <p:tnLst>
              <p:par>
                <p:cTn presetID="2" presetClass="entr" presetSubtype="4"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6" grpId="1" build="p" animBg="1">
        <p:tmplLst>
          <p:tmpl>
            <p:tnLst>
              <p:par>
                <p:cTn presetID="6" presetClass="emph" presetSubtype="0" repeatCount="indefinite" accel="5000" decel="5000" autoRev="1" fill="hold" nodeType="withEffect">
                  <p:stCondLst>
                    <p:cond delay="0"/>
                  </p:stCondLst>
                  <p:childTnLst>
                    <p:animScale>
                      <p:cBhvr>
                        <p:cTn dur="20000" fill="hold"/>
                        <p:tgtEl>
                          <p:spTgt spid="6"/>
                        </p:tgtEl>
                      </p:cBhvr>
                      <p:by x="130000" y="130000"/>
                    </p:animScale>
                  </p:childTnLst>
                </p:cTn>
              </p:par>
            </p:tnLst>
          </p:tmpl>
          <p:tmpl lvl="1">
            <p:tnLst>
              <p:par>
                <p:cTn presetID="6" presetClass="emph" presetSubtype="0" repeatCount="indefinite" accel="5000" decel="5000" autoRev="1" fill="hold" nodeType="withEffect">
                  <p:stCondLst>
                    <p:cond delay="0"/>
                  </p:stCondLst>
                  <p:childTnLst>
                    <p:animScale>
                      <p:cBhvr>
                        <p:cTn dur="20000" fill="hold"/>
                        <p:tgtEl>
                          <p:spTgt spid="6"/>
                        </p:tgtEl>
                      </p:cBhvr>
                      <p:by x="130000" y="130000"/>
                    </p:animScale>
                  </p:childTnLst>
                </p:cTn>
              </p:par>
            </p:tnLst>
          </p:tmpl>
        </p:tmplLst>
      </p:bldP>
      <p:bldP spid="7" grpId="0" build="p" animBg="1">
        <p:tmplLst>
          <p:tmpl>
            <p:tnLst>
              <p:par>
                <p:cTn presetID="2" presetClass="entr" presetSubtype="9"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 lvl="1">
            <p:tnLst>
              <p:par>
                <p:cTn presetID="2" presetClass="entr" presetSubtype="9"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Lst>
      </p:bldP>
      <p:bldP spid="10" grpId="0" build="p" animBg="1">
        <p:tmplLst>
          <p:tmpl>
            <p:tnLst>
              <p:par>
                <p:cTn presetID="2" presetClass="entr" presetSubtype="3"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0-#ppt_h/2"/>
                          </p:val>
                        </p:tav>
                        <p:tav tm="100000">
                          <p:val>
                            <p:strVal val="#ppt_y"/>
                          </p:val>
                        </p:tav>
                      </p:tavLst>
                    </p:anim>
                  </p:childTnLst>
                </p:cTn>
              </p:par>
            </p:tnLst>
          </p:tmpl>
          <p:tmpl lvl="1">
            <p:tnLst>
              <p:par>
                <p:cTn presetID="2" presetClass="entr" presetSubtype="3"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0-#ppt_h/2"/>
                          </p:val>
                        </p:tav>
                        <p:tav tm="100000">
                          <p:val>
                            <p:strVal val="#ppt_y"/>
                          </p:val>
                        </p:tav>
                      </p:tavLst>
                    </p:anim>
                  </p:childTnLst>
                </p:cTn>
              </p:par>
            </p:tnLst>
          </p:tmpl>
        </p:tmplLst>
      </p:bldP>
      <p:bldP spid="11" grpId="0" build="p" animBg="1">
        <p:tmplLst>
          <p:tmpl>
            <p:tnLst>
              <p:par>
                <p:cTn presetID="2" presetClass="entr" presetSubtype="6"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 lvl="1">
            <p:tnLst>
              <p:par>
                <p:cTn presetID="2" presetClass="entr" presetSubtype="6"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 sisältö">
    <p:spTree>
      <p:nvGrpSpPr>
        <p:cNvPr id="1" name=""/>
        <p:cNvGrpSpPr/>
        <p:nvPr/>
      </p:nvGrpSpPr>
      <p:grpSpPr>
        <a:xfrm>
          <a:off x="0" y="0"/>
          <a:ext cx="0" cy="0"/>
          <a:chOff x="0" y="0"/>
          <a:chExt cx="0" cy="0"/>
        </a:xfrm>
      </p:grpSpPr>
      <p:sp>
        <p:nvSpPr>
          <p:cNvPr id="7" name="Tummanvihreä kolmio">
            <a:extLst>
              <a:ext uri="{FF2B5EF4-FFF2-40B4-BE49-F238E27FC236}">
                <a16:creationId xmlns:a16="http://schemas.microsoft.com/office/drawing/2014/main" id="{3FAFF40B-52CD-4396-8EB2-C794A906C57E}"/>
              </a:ext>
            </a:extLst>
          </p:cNvPr>
          <p:cNvSpPr>
            <a:spLocks noGrp="1"/>
          </p:cNvSpPr>
          <p:nvPr>
            <p:ph sz="quarter" idx="13" hasCustomPrompt="1"/>
          </p:nvPr>
        </p:nvSpPr>
        <p:spPr>
          <a:xfrm rot="10800000" flipH="1">
            <a:off x="-108901" y="-95575"/>
            <a:ext cx="3200612" cy="1762329"/>
          </a:xfrm>
          <a:prstGeom prst="rtTriangle">
            <a:avLst/>
          </a:prstGeom>
          <a:solidFill>
            <a:schemeClr val="bg1"/>
          </a:solidFill>
          <a:ln w="190500">
            <a:solidFill>
              <a:schemeClr val="accent3">
                <a:lumMod val="20000"/>
                <a:lumOff val="80000"/>
              </a:schemeClr>
            </a:solidFill>
            <a:miter lim="800000"/>
          </a:ln>
        </p:spPr>
        <p:txBody>
          <a:bodyPr/>
          <a:lstStyle>
            <a:lvl1pPr marL="0" indent="0">
              <a:buNone/>
              <a:defRPr/>
            </a:lvl1pPr>
          </a:lstStyle>
          <a:p>
            <a:pPr lvl="0"/>
            <a:r>
              <a:rPr lang="en-GB" dirty="0"/>
              <a:t> </a:t>
            </a:r>
            <a:endParaRPr lang="en-FI" dirty="0"/>
          </a:p>
        </p:txBody>
      </p:sp>
      <p:sp>
        <p:nvSpPr>
          <p:cNvPr id="8" name="Keltainen kolmio">
            <a:extLst>
              <a:ext uri="{FF2B5EF4-FFF2-40B4-BE49-F238E27FC236}">
                <a16:creationId xmlns:a16="http://schemas.microsoft.com/office/drawing/2014/main" id="{5E81FDDA-5F28-466B-BE7A-2553427CF6EA}"/>
              </a:ext>
            </a:extLst>
          </p:cNvPr>
          <p:cNvSpPr>
            <a:spLocks noGrp="1"/>
          </p:cNvSpPr>
          <p:nvPr>
            <p:ph sz="quarter" idx="14" hasCustomPrompt="1"/>
          </p:nvPr>
        </p:nvSpPr>
        <p:spPr>
          <a:xfrm rot="10800000">
            <a:off x="10335838" y="-98874"/>
            <a:ext cx="1949192" cy="1136372"/>
          </a:xfrm>
          <a:prstGeom prst="rtTriangle">
            <a:avLst/>
          </a:prstGeom>
          <a:solidFill>
            <a:schemeClr val="accent2"/>
          </a:solidFill>
          <a:ln w="190500">
            <a:solidFill>
              <a:schemeClr val="accent3">
                <a:lumMod val="20000"/>
                <a:lumOff val="80000"/>
              </a:schemeClr>
            </a:solidFill>
            <a:miter lim="800000"/>
          </a:ln>
        </p:spPr>
        <p:txBody>
          <a:bodyPr/>
          <a:lstStyle>
            <a:lvl1pPr marL="0" indent="0">
              <a:buNone/>
              <a:defRPr/>
            </a:lvl1pPr>
          </a:lstStyle>
          <a:p>
            <a:pPr lvl="0"/>
            <a:r>
              <a:rPr lang="en-GB" dirty="0"/>
              <a:t> </a:t>
            </a:r>
            <a:endParaRPr lang="en-FI" dirty="0"/>
          </a:p>
        </p:txBody>
      </p:sp>
      <p:sp>
        <p:nvSpPr>
          <p:cNvPr id="9" name="Vaaleanvihreä kolmio">
            <a:extLst>
              <a:ext uri="{FF2B5EF4-FFF2-40B4-BE49-F238E27FC236}">
                <a16:creationId xmlns:a16="http://schemas.microsoft.com/office/drawing/2014/main" id="{326926F4-7EF5-47DE-BDB6-3BA456031582}"/>
              </a:ext>
            </a:extLst>
          </p:cNvPr>
          <p:cNvSpPr>
            <a:spLocks noGrp="1"/>
          </p:cNvSpPr>
          <p:nvPr>
            <p:ph sz="quarter" idx="15" hasCustomPrompt="1"/>
          </p:nvPr>
        </p:nvSpPr>
        <p:spPr>
          <a:xfrm flipH="1">
            <a:off x="8118144" y="4583576"/>
            <a:ext cx="4184247" cy="2371576"/>
          </a:xfrm>
          <a:prstGeom prst="rtTriangle">
            <a:avLst/>
          </a:prstGeom>
          <a:solidFill>
            <a:schemeClr val="accent1"/>
          </a:solidFill>
          <a:ln w="190500">
            <a:solidFill>
              <a:schemeClr val="accent3">
                <a:lumMod val="20000"/>
                <a:lumOff val="80000"/>
              </a:schemeClr>
            </a:solidFill>
            <a:miter lim="800000"/>
          </a:ln>
        </p:spPr>
        <p:txBody>
          <a:bodyPr/>
          <a:lstStyle>
            <a:lvl1pPr marL="0" indent="0">
              <a:buNone/>
              <a:defRPr/>
            </a:lvl1pPr>
          </a:lstStyle>
          <a:p>
            <a:pPr lvl="0"/>
            <a:r>
              <a:rPr lang="en-GB" dirty="0"/>
              <a:t> </a:t>
            </a:r>
            <a:endParaRPr lang="en-FI" dirty="0"/>
          </a:p>
        </p:txBody>
      </p:sp>
      <p:sp>
        <p:nvSpPr>
          <p:cNvPr id="10" name="REDU logo">
            <a:extLst>
              <a:ext uri="{FF2B5EF4-FFF2-40B4-BE49-F238E27FC236}">
                <a16:creationId xmlns:a16="http://schemas.microsoft.com/office/drawing/2014/main" id="{7F094690-F40E-48D0-9727-5CB4B766BC42}"/>
              </a:ext>
            </a:extLst>
          </p:cNvPr>
          <p:cNvSpPr>
            <a:spLocks noGrp="1"/>
          </p:cNvSpPr>
          <p:nvPr>
            <p:ph sz="quarter" idx="16" hasCustomPrompt="1"/>
          </p:nvPr>
        </p:nvSpPr>
        <p:spPr>
          <a:xfrm>
            <a:off x="179181" y="145235"/>
            <a:ext cx="590187" cy="774965"/>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r>
              <a:rPr lang="en-GB" dirty="0"/>
              <a:t> </a:t>
            </a:r>
            <a:endParaRPr lang="en-FI" dirty="0"/>
          </a:p>
        </p:txBody>
      </p:sp>
      <p:sp>
        <p:nvSpPr>
          <p:cNvPr id="13" name="Content Placeholder 2">
            <a:extLst>
              <a:ext uri="{FF2B5EF4-FFF2-40B4-BE49-F238E27FC236}">
                <a16:creationId xmlns:a16="http://schemas.microsoft.com/office/drawing/2014/main" id="{EEAF2C31-8D8A-4ED2-802A-0A39455AAC69}"/>
              </a:ext>
            </a:extLst>
          </p:cNvPr>
          <p:cNvSpPr>
            <a:spLocks noGrp="1"/>
          </p:cNvSpPr>
          <p:nvPr>
            <p:ph idx="20" hasCustomPrompt="1"/>
          </p:nvPr>
        </p:nvSpPr>
        <p:spPr>
          <a:xfrm>
            <a:off x="638070" y="1907566"/>
            <a:ext cx="10915860" cy="4348231"/>
          </a:xfrm>
        </p:spPr>
        <p:txBody>
          <a:bodyPr tIns="0" bIns="0">
            <a:normAutofit/>
          </a:bodyPr>
          <a:lstStyle>
            <a:lvl1pPr marL="324000" indent="-324000">
              <a:lnSpc>
                <a:spcPct val="100000"/>
              </a:lnSpc>
              <a:spcBef>
                <a:spcPts val="0"/>
              </a:spcBef>
              <a:spcAft>
                <a:spcPts val="0"/>
              </a:spcAft>
              <a:buFont typeface="Arial" panose="020B0604020202020204" pitchFamily="34" charset="0"/>
              <a:buChar char="•"/>
              <a:defRPr sz="2600"/>
            </a:lvl1pPr>
            <a:lvl2pPr marL="800100" indent="-342900">
              <a:lnSpc>
                <a:spcPct val="100000"/>
              </a:lnSpc>
              <a:buFont typeface="Arial" panose="020B0604020202020204" pitchFamily="34" charset="0"/>
              <a:buChar char="•"/>
              <a:defRPr sz="2200"/>
            </a:lvl2pPr>
            <a:lvl3pPr marL="1257300" indent="-342900">
              <a:lnSpc>
                <a:spcPct val="100000"/>
              </a:lnSpc>
              <a:buFont typeface="Arial" panose="020B0604020202020204" pitchFamily="34" charset="0"/>
              <a:buChar char="•"/>
              <a:defRPr sz="1800"/>
            </a:lvl3pPr>
            <a:lvl4pPr marL="1714500" indent="-342900">
              <a:lnSpc>
                <a:spcPct val="100000"/>
              </a:lnSpc>
              <a:buFont typeface="Arial" panose="020B0604020202020204" pitchFamily="34" charset="0"/>
              <a:buChar char="•"/>
              <a:defRPr sz="1600"/>
            </a:lvl4pPr>
            <a:lvl5pPr marL="2171700" indent="-342900">
              <a:lnSpc>
                <a:spcPct val="100000"/>
              </a:lnSpc>
              <a:buFont typeface="Arial" panose="020B0604020202020204" pitchFamily="34" charset="0"/>
              <a:buChar char="•"/>
              <a:defRPr sz="1400"/>
            </a:lvl5pPr>
          </a:lstStyle>
          <a:p>
            <a:pPr lvl="0"/>
            <a:r>
              <a:rPr lang="en-US" dirty="0" err="1"/>
              <a:t>Kirjoita</a:t>
            </a:r>
            <a:r>
              <a:rPr lang="en-US" dirty="0"/>
              <a:t> </a:t>
            </a:r>
            <a:r>
              <a:rPr lang="en-US" dirty="0" err="1"/>
              <a:t>tähän</a:t>
            </a:r>
            <a:r>
              <a:rPr lang="en-US" dirty="0"/>
              <a:t> </a:t>
            </a:r>
            <a:r>
              <a:rPr lang="en-US" dirty="0" err="1"/>
              <a:t>sisältöä</a:t>
            </a:r>
            <a:endParaRPr lang="en-US" dirty="0"/>
          </a:p>
          <a:p>
            <a:pPr lvl="1"/>
            <a:r>
              <a:rPr lang="en-US" dirty="0"/>
              <a:t>2. </a:t>
            </a:r>
            <a:r>
              <a:rPr lang="en-US" dirty="0" err="1"/>
              <a:t>tason</a:t>
            </a:r>
            <a:r>
              <a:rPr lang="en-US" dirty="0"/>
              <a:t> bullet</a:t>
            </a:r>
          </a:p>
          <a:p>
            <a:pPr lvl="2"/>
            <a:r>
              <a:rPr lang="en-US" dirty="0"/>
              <a:t>3. </a:t>
            </a:r>
            <a:r>
              <a:rPr lang="en-US" dirty="0" err="1"/>
              <a:t>tason</a:t>
            </a:r>
            <a:r>
              <a:rPr lang="en-US" dirty="0"/>
              <a:t> bullet</a:t>
            </a:r>
          </a:p>
          <a:p>
            <a:pPr lvl="3"/>
            <a:r>
              <a:rPr lang="en-US" dirty="0"/>
              <a:t>4. </a:t>
            </a:r>
            <a:r>
              <a:rPr lang="en-US" dirty="0" err="1"/>
              <a:t>tason</a:t>
            </a:r>
            <a:r>
              <a:rPr lang="en-US" dirty="0"/>
              <a:t> bullet</a:t>
            </a:r>
          </a:p>
          <a:p>
            <a:pPr lvl="4"/>
            <a:r>
              <a:rPr lang="en-US" dirty="0"/>
              <a:t>5. </a:t>
            </a:r>
            <a:r>
              <a:rPr lang="en-US" dirty="0" err="1"/>
              <a:t>tason</a:t>
            </a:r>
            <a:r>
              <a:rPr lang="en-US" dirty="0"/>
              <a:t> bullet</a:t>
            </a:r>
            <a:endParaRPr lang="en-FI" dirty="0"/>
          </a:p>
        </p:txBody>
      </p:sp>
      <p:sp>
        <p:nvSpPr>
          <p:cNvPr id="3" name="Title 2">
            <a:extLst>
              <a:ext uri="{FF2B5EF4-FFF2-40B4-BE49-F238E27FC236}">
                <a16:creationId xmlns:a16="http://schemas.microsoft.com/office/drawing/2014/main" id="{F3308D2A-D91B-426B-8410-47908523BF17}"/>
              </a:ext>
            </a:extLst>
          </p:cNvPr>
          <p:cNvSpPr>
            <a:spLocks noGrp="1"/>
          </p:cNvSpPr>
          <p:nvPr>
            <p:ph type="title" hasCustomPrompt="1"/>
          </p:nvPr>
        </p:nvSpPr>
        <p:spPr>
          <a:xfrm>
            <a:off x="2476919" y="481450"/>
            <a:ext cx="8876880" cy="1325563"/>
          </a:xfrm>
        </p:spPr>
        <p:txBody>
          <a:bodyPr/>
          <a:lstStyle>
            <a:lvl1pPr>
              <a:defRPr/>
            </a:lvl1pPr>
          </a:lstStyle>
          <a:p>
            <a:r>
              <a:rPr lang="en-US" dirty="0" err="1"/>
              <a:t>Kirjoita</a:t>
            </a:r>
            <a:r>
              <a:rPr lang="en-US" dirty="0"/>
              <a:t> </a:t>
            </a:r>
            <a:r>
              <a:rPr lang="en-US" dirty="0" err="1"/>
              <a:t>tähän</a:t>
            </a:r>
            <a:r>
              <a:rPr lang="en-US" dirty="0"/>
              <a:t> </a:t>
            </a:r>
            <a:r>
              <a:rPr lang="en-US" dirty="0" err="1"/>
              <a:t>haluamasi</a:t>
            </a:r>
            <a:r>
              <a:rPr lang="en-US" dirty="0"/>
              <a:t> </a:t>
            </a:r>
            <a:r>
              <a:rPr lang="en-US" dirty="0" err="1"/>
              <a:t>otsikko</a:t>
            </a:r>
            <a:endParaRPr lang="en-FI" dirty="0"/>
          </a:p>
        </p:txBody>
      </p:sp>
    </p:spTree>
    <p:extLst>
      <p:ext uri="{BB962C8B-B14F-4D97-AF65-F5344CB8AC3E}">
        <p14:creationId xmlns:p14="http://schemas.microsoft.com/office/powerpoint/2010/main" val="4508197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B102C9-9E0F-486D-8FA6-0860ECC13375}"/>
              </a:ext>
            </a:extLst>
          </p:cNvPr>
          <p:cNvSpPr>
            <a:spLocks noGrp="1"/>
          </p:cNvSpPr>
          <p:nvPr>
            <p:ph type="title"/>
          </p:nvPr>
        </p:nvSpPr>
        <p:spPr>
          <a:xfrm>
            <a:off x="2145322" y="320675"/>
            <a:ext cx="9208477" cy="1325563"/>
          </a:xfrm>
          <a:prstGeom prst="rect">
            <a:avLst/>
          </a:prstGeom>
        </p:spPr>
        <p:txBody>
          <a:bodyPr vert="horz" lIns="91440" tIns="45720" rIns="91440" bIns="45720" rtlCol="0" anchor="ctr">
            <a:normAutofit/>
          </a:bodyPr>
          <a:lstStyle/>
          <a:p>
            <a:r>
              <a:rPr lang="en-US" dirty="0" err="1"/>
              <a:t>Kirjoita</a:t>
            </a:r>
            <a:r>
              <a:rPr lang="en-US" dirty="0"/>
              <a:t> </a:t>
            </a:r>
            <a:r>
              <a:rPr lang="en-US" dirty="0" err="1"/>
              <a:t>tähän</a:t>
            </a:r>
            <a:r>
              <a:rPr lang="en-US" dirty="0"/>
              <a:t> </a:t>
            </a:r>
            <a:r>
              <a:rPr lang="en-US" dirty="0" err="1"/>
              <a:t>haluamasi</a:t>
            </a:r>
            <a:r>
              <a:rPr lang="en-US" dirty="0"/>
              <a:t> </a:t>
            </a:r>
            <a:r>
              <a:rPr lang="en-US" dirty="0" err="1"/>
              <a:t>otsikko</a:t>
            </a:r>
            <a:endParaRPr lang="en-FI" dirty="0"/>
          </a:p>
        </p:txBody>
      </p:sp>
      <p:sp>
        <p:nvSpPr>
          <p:cNvPr id="3" name="Text Placeholder 2">
            <a:extLst>
              <a:ext uri="{FF2B5EF4-FFF2-40B4-BE49-F238E27FC236}">
                <a16:creationId xmlns:a16="http://schemas.microsoft.com/office/drawing/2014/main" id="{E6B9B3AC-595B-4FCD-B006-DA8E4DBED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Kirjoita</a:t>
            </a:r>
            <a:r>
              <a:rPr lang="en-US" dirty="0"/>
              <a:t> </a:t>
            </a:r>
            <a:r>
              <a:rPr lang="en-US" dirty="0" err="1"/>
              <a:t>tähän</a:t>
            </a:r>
            <a:r>
              <a:rPr lang="en-US" dirty="0"/>
              <a:t> </a:t>
            </a:r>
            <a:r>
              <a:rPr lang="en-US" dirty="0" err="1"/>
              <a:t>sisältöä</a:t>
            </a:r>
            <a:endParaRPr lang="en-US" dirty="0"/>
          </a:p>
          <a:p>
            <a:pPr lvl="1"/>
            <a:r>
              <a:rPr lang="en-US" dirty="0"/>
              <a:t>2. </a:t>
            </a:r>
            <a:r>
              <a:rPr lang="en-US" dirty="0" err="1"/>
              <a:t>tason</a:t>
            </a:r>
            <a:r>
              <a:rPr lang="en-US" dirty="0"/>
              <a:t> bullet</a:t>
            </a:r>
          </a:p>
          <a:p>
            <a:pPr lvl="2"/>
            <a:r>
              <a:rPr lang="en-US" dirty="0"/>
              <a:t>3. </a:t>
            </a:r>
            <a:r>
              <a:rPr lang="en-US" dirty="0" err="1"/>
              <a:t>tason</a:t>
            </a:r>
            <a:r>
              <a:rPr lang="en-US" dirty="0"/>
              <a:t> bullet</a:t>
            </a:r>
          </a:p>
          <a:p>
            <a:pPr lvl="3"/>
            <a:r>
              <a:rPr lang="en-US" dirty="0"/>
              <a:t>4. </a:t>
            </a:r>
            <a:r>
              <a:rPr lang="en-US" dirty="0" err="1"/>
              <a:t>tason</a:t>
            </a:r>
            <a:r>
              <a:rPr lang="en-US" dirty="0"/>
              <a:t> bullet</a:t>
            </a:r>
          </a:p>
          <a:p>
            <a:pPr lvl="4"/>
            <a:r>
              <a:rPr lang="en-US" dirty="0"/>
              <a:t>5. </a:t>
            </a:r>
            <a:r>
              <a:rPr lang="en-US" dirty="0" err="1"/>
              <a:t>tason</a:t>
            </a:r>
            <a:r>
              <a:rPr lang="en-US" dirty="0"/>
              <a:t> bullet</a:t>
            </a:r>
            <a:endParaRPr lang="en-FI" dirty="0"/>
          </a:p>
        </p:txBody>
      </p:sp>
      <p:sp>
        <p:nvSpPr>
          <p:cNvPr id="4" name="Date Placeholder 3">
            <a:extLst>
              <a:ext uri="{FF2B5EF4-FFF2-40B4-BE49-F238E27FC236}">
                <a16:creationId xmlns:a16="http://schemas.microsoft.com/office/drawing/2014/main" id="{4A73539F-1FE9-49ED-A36D-BA940DF1B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85309-D830-485E-B771-AFCE33D2FD68}" type="datetimeFigureOut">
              <a:rPr lang="en-FI" smtClean="0"/>
              <a:t>08/20/2025</a:t>
            </a:fld>
            <a:endParaRPr lang="en-FI"/>
          </a:p>
        </p:txBody>
      </p:sp>
      <p:sp>
        <p:nvSpPr>
          <p:cNvPr id="5" name="Footer Placeholder 4">
            <a:extLst>
              <a:ext uri="{FF2B5EF4-FFF2-40B4-BE49-F238E27FC236}">
                <a16:creationId xmlns:a16="http://schemas.microsoft.com/office/drawing/2014/main" id="{2E730CEE-875E-4ECB-AB7A-CA4498473F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err="1"/>
              <a:t>Alatunniste</a:t>
            </a:r>
            <a:endParaRPr lang="en-FI" dirty="0"/>
          </a:p>
        </p:txBody>
      </p:sp>
      <p:sp>
        <p:nvSpPr>
          <p:cNvPr id="6" name="Slide Number Placeholder 5">
            <a:extLst>
              <a:ext uri="{FF2B5EF4-FFF2-40B4-BE49-F238E27FC236}">
                <a16:creationId xmlns:a16="http://schemas.microsoft.com/office/drawing/2014/main" id="{F0EAF0B8-E823-4F77-9AC7-39A27AC9214A}"/>
              </a:ext>
            </a:extLst>
          </p:cNvPr>
          <p:cNvSpPr>
            <a:spLocks noGrp="1"/>
          </p:cNvSpPr>
          <p:nvPr>
            <p:ph type="sldNum" sz="quarter" idx="4"/>
          </p:nvPr>
        </p:nvSpPr>
        <p:spPr>
          <a:xfrm>
            <a:off x="12476545"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64A49-E6E2-4C7D-B0BB-7B3B52533FA4}" type="slidenum">
              <a:rPr lang="en-FI" smtClean="0"/>
              <a:t>‹#›</a:t>
            </a:fld>
            <a:endParaRPr lang="en-FI"/>
          </a:p>
        </p:txBody>
      </p:sp>
    </p:spTree>
    <p:extLst>
      <p:ext uri="{BB962C8B-B14F-4D97-AF65-F5344CB8AC3E}">
        <p14:creationId xmlns:p14="http://schemas.microsoft.com/office/powerpoint/2010/main" val="7896194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84" r:id="rId3"/>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lobalwindsafety.org/standards/entry-level" TargetMode="Externa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uomenuusiutuvat.fi/tuulivoima/hankkeet-ja-voimalat-suomessa/kartta/" TargetMode="Externa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descr="REDUn käpy logo ja teksti REDU.">
            <a:extLst>
              <a:ext uri="{FF2B5EF4-FFF2-40B4-BE49-F238E27FC236}">
                <a16:creationId xmlns:a16="http://schemas.microsoft.com/office/drawing/2014/main" id="{AC7B5D2E-EEC5-4133-B2B3-0D94C62639A4}"/>
              </a:ext>
            </a:extLst>
          </p:cNvPr>
          <p:cNvSpPr>
            <a:spLocks noGrp="1"/>
          </p:cNvSpPr>
          <p:nvPr>
            <p:ph sz="quarter" idx="10"/>
          </p:nvPr>
        </p:nvSpPr>
        <p:spPr/>
        <p:txBody>
          <a:bodyPr/>
          <a:lstStyle/>
          <a:p>
            <a:endParaRPr lang="fi-FI" dirty="0"/>
          </a:p>
        </p:txBody>
      </p:sp>
      <p:sp>
        <p:nvSpPr>
          <p:cNvPr id="3" name="Sisällön paikkamerkki 2">
            <a:extLst>
              <a:ext uri="{FF2B5EF4-FFF2-40B4-BE49-F238E27FC236}">
                <a16:creationId xmlns:a16="http://schemas.microsoft.com/office/drawing/2014/main" id="{DC8BEF1C-5EDA-4B2C-A5C5-327436982616}"/>
              </a:ext>
              <a:ext uri="{C183D7F6-B498-43B3-948B-1728B52AA6E4}">
                <adec:decorative xmlns:adec="http://schemas.microsoft.com/office/drawing/2017/decorative" val="1"/>
              </a:ext>
            </a:extLst>
          </p:cNvPr>
          <p:cNvSpPr>
            <a:spLocks noGrp="1"/>
          </p:cNvSpPr>
          <p:nvPr>
            <p:ph sz="quarter" idx="12"/>
          </p:nvPr>
        </p:nvSpPr>
        <p:spPr/>
        <p:txBody>
          <a:bodyPr/>
          <a:lstStyle/>
          <a:p>
            <a:endParaRPr lang="fi-FI" dirty="0"/>
          </a:p>
        </p:txBody>
      </p:sp>
      <p:sp>
        <p:nvSpPr>
          <p:cNvPr id="4" name="Sisällön paikkamerkki 3">
            <a:extLst>
              <a:ext uri="{FF2B5EF4-FFF2-40B4-BE49-F238E27FC236}">
                <a16:creationId xmlns:a16="http://schemas.microsoft.com/office/drawing/2014/main" id="{75289B4A-C751-46D0-84B2-CDA6FCC7B4B7}"/>
              </a:ext>
              <a:ext uri="{C183D7F6-B498-43B3-948B-1728B52AA6E4}">
                <adec:decorative xmlns:adec="http://schemas.microsoft.com/office/drawing/2017/decorative" val="1"/>
              </a:ext>
            </a:extLst>
          </p:cNvPr>
          <p:cNvSpPr>
            <a:spLocks noGrp="1"/>
          </p:cNvSpPr>
          <p:nvPr>
            <p:ph sz="quarter" idx="14"/>
          </p:nvPr>
        </p:nvSpPr>
        <p:spPr/>
        <p:txBody>
          <a:bodyPr>
            <a:normAutofit fontScale="85000" lnSpcReduction="20000"/>
          </a:bodyPr>
          <a:lstStyle/>
          <a:p>
            <a:endParaRPr lang="fi-FI" dirty="0"/>
          </a:p>
        </p:txBody>
      </p:sp>
      <p:sp>
        <p:nvSpPr>
          <p:cNvPr id="5" name="Sisällön paikkamerkki 4">
            <a:extLst>
              <a:ext uri="{FF2B5EF4-FFF2-40B4-BE49-F238E27FC236}">
                <a16:creationId xmlns:a16="http://schemas.microsoft.com/office/drawing/2014/main" id="{C9446EFF-04B3-49D2-A2C1-AA823A38A7FB}"/>
              </a:ext>
              <a:ext uri="{C183D7F6-B498-43B3-948B-1728B52AA6E4}">
                <adec:decorative xmlns:adec="http://schemas.microsoft.com/office/drawing/2017/decorative" val="1"/>
              </a:ext>
            </a:extLst>
          </p:cNvPr>
          <p:cNvSpPr>
            <a:spLocks noGrp="1"/>
          </p:cNvSpPr>
          <p:nvPr>
            <p:ph sz="quarter" idx="11"/>
          </p:nvPr>
        </p:nvSpPr>
        <p:spPr/>
        <p:txBody>
          <a:bodyPr/>
          <a:lstStyle/>
          <a:p>
            <a:endParaRPr lang="fi-FI" dirty="0"/>
          </a:p>
        </p:txBody>
      </p:sp>
      <p:sp>
        <p:nvSpPr>
          <p:cNvPr id="6" name="TextBox 5">
            <a:extLst>
              <a:ext uri="{FF2B5EF4-FFF2-40B4-BE49-F238E27FC236}">
                <a16:creationId xmlns:a16="http://schemas.microsoft.com/office/drawing/2014/main" id="{CAB34ACA-4D28-4090-91F6-2C3D0D749B5A}"/>
              </a:ext>
            </a:extLst>
          </p:cNvPr>
          <p:cNvSpPr txBox="1"/>
          <p:nvPr/>
        </p:nvSpPr>
        <p:spPr>
          <a:xfrm>
            <a:off x="3203221" y="4838603"/>
            <a:ext cx="5785559" cy="923330"/>
          </a:xfrm>
          <a:prstGeom prst="rect">
            <a:avLst/>
          </a:prstGeom>
          <a:noFill/>
        </p:spPr>
        <p:txBody>
          <a:bodyPr wrap="none" rtlCol="0">
            <a:spAutoFit/>
          </a:bodyPr>
          <a:lstStyle/>
          <a:p>
            <a:pPr algn="ctr"/>
            <a:r>
              <a:rPr lang="fi-FI" b="1" dirty="0"/>
              <a:t>Otto Pesonen</a:t>
            </a:r>
          </a:p>
          <a:p>
            <a:pPr algn="ctr"/>
            <a:r>
              <a:rPr lang="fi-FI" b="1" dirty="0"/>
              <a:t>Tuulivoiman ja kunnossapidon perusteet</a:t>
            </a:r>
          </a:p>
          <a:p>
            <a:pPr algn="ctr"/>
            <a:r>
              <a:rPr lang="fi-FI" b="1" dirty="0"/>
              <a:t>Neljän tuulen voima – Tuulivoimaosaamista Lappiin</a:t>
            </a:r>
          </a:p>
        </p:txBody>
      </p:sp>
      <p:pic>
        <p:nvPicPr>
          <p:cNvPr id="8" name="Kuva 11">
            <a:extLst>
              <a:ext uri="{FF2B5EF4-FFF2-40B4-BE49-F238E27FC236}">
                <a16:creationId xmlns:a16="http://schemas.microsoft.com/office/drawing/2014/main" id="{46F3B6BA-F40D-4860-B2EE-E516A00E8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C47908DA-66A4-41D5-AD68-34BD705FB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566938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7E3690B2-F6CD-4DE2-B37A-4D3C80FFD78E}"/>
              </a:ext>
            </a:extLst>
          </p:cNvPr>
          <p:cNvSpPr>
            <a:spLocks noGrp="1"/>
          </p:cNvSpPr>
          <p:nvPr>
            <p:ph sz="quarter" idx="13"/>
          </p:nvPr>
        </p:nvSpPr>
        <p:spPr/>
        <p:txBody>
          <a:bodyPr/>
          <a:lstStyle/>
          <a:p>
            <a:endParaRPr lang="en-US"/>
          </a:p>
        </p:txBody>
      </p:sp>
      <p:sp>
        <p:nvSpPr>
          <p:cNvPr id="3" name="Sisällön paikkamerkki 2">
            <a:extLst>
              <a:ext uri="{FF2B5EF4-FFF2-40B4-BE49-F238E27FC236}">
                <a16:creationId xmlns:a16="http://schemas.microsoft.com/office/drawing/2014/main" id="{CB754126-14B0-4412-8670-47DB418DD546}"/>
              </a:ext>
            </a:extLst>
          </p:cNvPr>
          <p:cNvSpPr>
            <a:spLocks noGrp="1"/>
          </p:cNvSpPr>
          <p:nvPr>
            <p:ph sz="quarter" idx="14"/>
          </p:nvPr>
        </p:nvSpPr>
        <p:spPr/>
        <p:txBody>
          <a:bodyPr>
            <a:normAutofit fontScale="85000" lnSpcReduction="20000"/>
          </a:bodyPr>
          <a:lstStyle/>
          <a:p>
            <a:endParaRPr lang="en-US"/>
          </a:p>
        </p:txBody>
      </p:sp>
      <p:sp>
        <p:nvSpPr>
          <p:cNvPr id="4" name="Sisällön paikkamerkki 3">
            <a:extLst>
              <a:ext uri="{FF2B5EF4-FFF2-40B4-BE49-F238E27FC236}">
                <a16:creationId xmlns:a16="http://schemas.microsoft.com/office/drawing/2014/main" id="{FC6014E4-9E01-4E9B-9B87-C01BC52ABD71}"/>
              </a:ext>
            </a:extLst>
          </p:cNvPr>
          <p:cNvSpPr>
            <a:spLocks noGrp="1"/>
          </p:cNvSpPr>
          <p:nvPr>
            <p:ph sz="quarter" idx="15"/>
          </p:nvPr>
        </p:nvSpPr>
        <p:spPr/>
        <p:txBody>
          <a:bodyPr/>
          <a:lstStyle/>
          <a:p>
            <a:endParaRPr lang="en-US"/>
          </a:p>
        </p:txBody>
      </p:sp>
      <p:sp>
        <p:nvSpPr>
          <p:cNvPr id="5" name="Sisällön paikkamerkki 4">
            <a:extLst>
              <a:ext uri="{FF2B5EF4-FFF2-40B4-BE49-F238E27FC236}">
                <a16:creationId xmlns:a16="http://schemas.microsoft.com/office/drawing/2014/main" id="{CC0AFC1B-A653-42CD-AFEC-2DC1483F0A37}"/>
              </a:ext>
            </a:extLst>
          </p:cNvPr>
          <p:cNvSpPr>
            <a:spLocks noGrp="1"/>
          </p:cNvSpPr>
          <p:nvPr>
            <p:ph sz="quarter" idx="16"/>
          </p:nvPr>
        </p:nvSpPr>
        <p:spPr/>
        <p:txBody>
          <a:bodyPr/>
          <a:lstStyle/>
          <a:p>
            <a:endParaRPr lang="en-US"/>
          </a:p>
        </p:txBody>
      </p:sp>
      <p:sp>
        <p:nvSpPr>
          <p:cNvPr id="6" name="Sisällön paikkamerkki 5">
            <a:extLst>
              <a:ext uri="{FF2B5EF4-FFF2-40B4-BE49-F238E27FC236}">
                <a16:creationId xmlns:a16="http://schemas.microsoft.com/office/drawing/2014/main" id="{8E7F4310-D4D0-4327-A4AB-066505AD0AC8}"/>
              </a:ext>
            </a:extLst>
          </p:cNvPr>
          <p:cNvSpPr>
            <a:spLocks noGrp="1"/>
          </p:cNvSpPr>
          <p:nvPr>
            <p:ph idx="20"/>
          </p:nvPr>
        </p:nvSpPr>
        <p:spPr/>
        <p:txBody>
          <a:bodyPr>
            <a:normAutofit fontScale="92500"/>
          </a:bodyPr>
          <a:lstStyle/>
          <a:p>
            <a:pPr>
              <a:lnSpc>
                <a:spcPct val="150000"/>
              </a:lnSpc>
            </a:pPr>
            <a:r>
              <a:rPr lang="fi-FI" dirty="0">
                <a:latin typeface="Univia Pro Book" panose="00000500000000000000" pitchFamily="50" charset="0"/>
              </a:rPr>
              <a:t>Alalla on paljon koulutuksia, joita suorittamalla voi edetä vaativimpiin tehtäviin</a:t>
            </a:r>
          </a:p>
          <a:p>
            <a:pPr>
              <a:lnSpc>
                <a:spcPct val="150000"/>
              </a:lnSpc>
            </a:pPr>
            <a:r>
              <a:rPr lang="fi-FI" dirty="0">
                <a:latin typeface="Univia Pro Book" panose="00000500000000000000" pitchFamily="50" charset="0"/>
              </a:rPr>
              <a:t>Urapolkuja voi olla </a:t>
            </a:r>
            <a:r>
              <a:rPr lang="fi-FI" dirty="0" err="1">
                <a:latin typeface="Univia Pro Book" panose="00000500000000000000" pitchFamily="50" charset="0"/>
              </a:rPr>
              <a:t>esim</a:t>
            </a:r>
            <a:r>
              <a:rPr lang="fi-FI" dirty="0">
                <a:latin typeface="Univia Pro Book" panose="00000500000000000000" pitchFamily="50" charset="0"/>
              </a:rPr>
              <a:t>: </a:t>
            </a:r>
            <a:r>
              <a:rPr lang="fi-FI" dirty="0" err="1">
                <a:latin typeface="Univia Pro Book" panose="00000500000000000000" pitchFamily="50" charset="0"/>
              </a:rPr>
              <a:t>Esikokoonpano</a:t>
            </a:r>
            <a:r>
              <a:rPr lang="fi-FI" dirty="0">
                <a:latin typeface="Univia Pro Book" panose="00000500000000000000" pitchFamily="50" charset="0"/>
              </a:rPr>
              <a:t>, asennus tai huolto</a:t>
            </a:r>
          </a:p>
          <a:p>
            <a:pPr lvl="1">
              <a:lnSpc>
                <a:spcPct val="150000"/>
              </a:lnSpc>
            </a:pPr>
            <a:r>
              <a:rPr lang="fi-FI" dirty="0">
                <a:latin typeface="Univia Pro Book" panose="00000500000000000000" pitchFamily="50" charset="0"/>
              </a:rPr>
              <a:t>Jokaiseen rooliin löytyy omat suositellut maailmanlaajuisesti standardisoidut GWO-koulutukset</a:t>
            </a:r>
          </a:p>
          <a:p>
            <a:pPr>
              <a:lnSpc>
                <a:spcPct val="150000"/>
              </a:lnSpc>
            </a:pPr>
            <a:r>
              <a:rPr lang="fi-FI" dirty="0">
                <a:latin typeface="Univia Pro Book" panose="00000500000000000000" pitchFamily="50" charset="0"/>
              </a:rPr>
              <a:t>Koulutuksia käymällä ja kokemuksen kartuttua voi edetä ”kisällistä mestariksi”</a:t>
            </a:r>
          </a:p>
          <a:p>
            <a:pPr>
              <a:lnSpc>
                <a:spcPct val="150000"/>
              </a:lnSpc>
            </a:pPr>
            <a:r>
              <a:rPr lang="fi-FI" dirty="0">
                <a:latin typeface="Univia Pro Book" panose="00000500000000000000" pitchFamily="50" charset="0"/>
              </a:rPr>
              <a:t>IRATA-koulutuksia käymällä voi erikoistua voimalan ulkopuolella suoritettaviin köysitöihin</a:t>
            </a:r>
          </a:p>
          <a:p>
            <a:pPr>
              <a:lnSpc>
                <a:spcPct val="150000"/>
              </a:lnSpc>
            </a:pPr>
            <a:endParaRPr lang="fi-FI" sz="1200" dirty="0">
              <a:latin typeface="Univia Pro Book" panose="00000500000000000000" pitchFamily="50" charset="0"/>
            </a:endParaRPr>
          </a:p>
          <a:p>
            <a:pPr marL="0" indent="0">
              <a:lnSpc>
                <a:spcPct val="150000"/>
              </a:lnSpc>
              <a:buNone/>
            </a:pPr>
            <a:r>
              <a:rPr lang="fi-FI" sz="1200" dirty="0">
                <a:latin typeface="Univia Pro Book" panose="00000500000000000000" pitchFamily="50" charset="0"/>
              </a:rPr>
              <a:t>Lisätietoja: </a:t>
            </a:r>
            <a:r>
              <a:rPr lang="fi-FI" sz="1200" dirty="0">
                <a:latin typeface="Univia Pro Book" panose="00000500000000000000" pitchFamily="50" charset="0"/>
                <a:hlinkClick r:id="rId2"/>
              </a:rPr>
              <a:t>https://www.globalwindsafety.org/standards/entry-level</a:t>
            </a:r>
            <a:endParaRPr lang="fi-FI" sz="1200" dirty="0">
              <a:latin typeface="Univia Pro Book" panose="00000500000000000000" pitchFamily="50" charset="0"/>
            </a:endParaRPr>
          </a:p>
          <a:p>
            <a:endParaRPr lang="fi-FI" sz="1200" dirty="0">
              <a:latin typeface="Univia Pro Book" panose="00000500000000000000" pitchFamily="50" charset="0"/>
            </a:endParaRPr>
          </a:p>
          <a:p>
            <a:endParaRPr lang="fi-FI" dirty="0">
              <a:latin typeface="Univia Pro Book" panose="00000500000000000000" pitchFamily="50" charset="0"/>
            </a:endParaRPr>
          </a:p>
          <a:p>
            <a:endParaRPr lang="en-US" dirty="0">
              <a:latin typeface="Univia Pro Book" panose="00000500000000000000" pitchFamily="50" charset="0"/>
            </a:endParaRPr>
          </a:p>
        </p:txBody>
      </p:sp>
      <p:sp>
        <p:nvSpPr>
          <p:cNvPr id="7" name="Otsikko 6">
            <a:extLst>
              <a:ext uri="{FF2B5EF4-FFF2-40B4-BE49-F238E27FC236}">
                <a16:creationId xmlns:a16="http://schemas.microsoft.com/office/drawing/2014/main" id="{511F48D3-8783-4199-9912-7517CB5F1612}"/>
              </a:ext>
            </a:extLst>
          </p:cNvPr>
          <p:cNvSpPr>
            <a:spLocks noGrp="1"/>
          </p:cNvSpPr>
          <p:nvPr>
            <p:ph type="title"/>
          </p:nvPr>
        </p:nvSpPr>
        <p:spPr/>
        <p:txBody>
          <a:bodyPr/>
          <a:lstStyle/>
          <a:p>
            <a:r>
              <a:rPr lang="fi-FI" dirty="0"/>
              <a:t>Tuulivoima-asentaja eri roolit</a:t>
            </a:r>
            <a:endParaRPr lang="en-US" dirty="0"/>
          </a:p>
        </p:txBody>
      </p:sp>
      <p:pic>
        <p:nvPicPr>
          <p:cNvPr id="8" name="Kuva 11">
            <a:extLst>
              <a:ext uri="{FF2B5EF4-FFF2-40B4-BE49-F238E27FC236}">
                <a16:creationId xmlns:a16="http://schemas.microsoft.com/office/drawing/2014/main" id="{20901F77-3080-4B41-906C-D0DE4D0CE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3812CBCB-8215-4713-9FF9-C68C476658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132416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2D2D7CE-A2EA-4CA9-80E7-C7DEC9594D80}"/>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C6383B0F-F921-497D-B678-ECA0FA22C27E}"/>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D5249C01-2436-431D-9B3B-C5C12BF9A630}"/>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63EDC9A4-D17D-4E79-B3DA-7E52E5269F08}"/>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D5068C58-1FE1-4552-8F9C-14F39E9A785D}"/>
              </a:ext>
            </a:extLst>
          </p:cNvPr>
          <p:cNvSpPr>
            <a:spLocks noGrp="1"/>
          </p:cNvSpPr>
          <p:nvPr>
            <p:ph idx="20"/>
          </p:nvPr>
        </p:nvSpPr>
        <p:spPr>
          <a:xfrm>
            <a:off x="638071" y="1907567"/>
            <a:ext cx="9697768" cy="4275520"/>
          </a:xfrm>
        </p:spPr>
        <p:txBody>
          <a:bodyPr>
            <a:normAutofit fontScale="92500" lnSpcReduction="20000"/>
          </a:bodyPr>
          <a:lstStyle/>
          <a:p>
            <a:pPr>
              <a:lnSpc>
                <a:spcPct val="150000"/>
              </a:lnSpc>
            </a:pPr>
            <a:r>
              <a:rPr lang="fi-FI" dirty="0">
                <a:latin typeface="Univia Pro Book" panose="00000500000000000000" pitchFamily="50" charset="0"/>
              </a:rPr>
              <a:t>Kokoluokat ja käyttötarkoitus</a:t>
            </a:r>
          </a:p>
          <a:p>
            <a:pPr lvl="1">
              <a:lnSpc>
                <a:spcPct val="150000"/>
              </a:lnSpc>
            </a:pPr>
            <a:r>
              <a:rPr lang="fi-FI" dirty="0">
                <a:latin typeface="Univia Pro Book" panose="00000500000000000000" pitchFamily="50" charset="0"/>
              </a:rPr>
              <a:t>Pienet 50 W – 50 kW</a:t>
            </a:r>
          </a:p>
          <a:p>
            <a:pPr lvl="2">
              <a:lnSpc>
                <a:spcPct val="150000"/>
              </a:lnSpc>
            </a:pPr>
            <a:r>
              <a:rPr lang="fi-FI" dirty="0">
                <a:latin typeface="Univia Pro Book" panose="00000500000000000000" pitchFamily="50" charset="0"/>
              </a:rPr>
              <a:t>Kesämökeistä – Maatalouksien sähköntuottoon</a:t>
            </a:r>
          </a:p>
          <a:p>
            <a:pPr lvl="1">
              <a:lnSpc>
                <a:spcPct val="150000"/>
              </a:lnSpc>
            </a:pPr>
            <a:r>
              <a:rPr lang="fi-FI" dirty="0">
                <a:latin typeface="Univia Pro Book" panose="00000500000000000000" pitchFamily="50" charset="0"/>
              </a:rPr>
              <a:t>Teolliset voimalat 3-6 MW</a:t>
            </a:r>
          </a:p>
          <a:p>
            <a:pPr lvl="1">
              <a:lnSpc>
                <a:spcPct val="150000"/>
              </a:lnSpc>
            </a:pPr>
            <a:r>
              <a:rPr lang="fi-FI" dirty="0">
                <a:latin typeface="Univia Pro Book" panose="00000500000000000000" pitchFamily="50" charset="0"/>
              </a:rPr>
              <a:t>Merituulivoima 3-10 MW</a:t>
            </a:r>
          </a:p>
          <a:p>
            <a:pPr>
              <a:lnSpc>
                <a:spcPct val="150000"/>
              </a:lnSpc>
            </a:pPr>
            <a:r>
              <a:rPr lang="fi-FI" dirty="0">
                <a:latin typeface="Univia Pro Book" panose="00000500000000000000" pitchFamily="50" charset="0"/>
              </a:rPr>
              <a:t>Tuulivoiman kokoa kuvataan nimellisteholla, eli teholla minkä voimala voi enimmillään tuottaa. Nimellisteho saavutetaan kun tuulen nopeus on 10-15 m/s. Tuulivoimala kuitenkin tuottaa sähköä aina kun tuulen nopeus on väliltä 3-25m/s.</a:t>
            </a:r>
          </a:p>
        </p:txBody>
      </p:sp>
      <p:sp>
        <p:nvSpPr>
          <p:cNvPr id="7" name="Otsikko 6">
            <a:extLst>
              <a:ext uri="{FF2B5EF4-FFF2-40B4-BE49-F238E27FC236}">
                <a16:creationId xmlns:a16="http://schemas.microsoft.com/office/drawing/2014/main" id="{ACFE83DD-D111-4510-BA1F-238CD1B3F8C3}"/>
              </a:ext>
            </a:extLst>
          </p:cNvPr>
          <p:cNvSpPr>
            <a:spLocks noGrp="1"/>
          </p:cNvSpPr>
          <p:nvPr>
            <p:ph type="title"/>
          </p:nvPr>
        </p:nvSpPr>
        <p:spPr/>
        <p:txBody>
          <a:bodyPr/>
          <a:lstStyle/>
          <a:p>
            <a:r>
              <a:rPr lang="fi-FI" dirty="0"/>
              <a:t>Tuulivoimalat</a:t>
            </a:r>
          </a:p>
        </p:txBody>
      </p:sp>
      <p:pic>
        <p:nvPicPr>
          <p:cNvPr id="8" name="Kuva 11">
            <a:extLst>
              <a:ext uri="{FF2B5EF4-FFF2-40B4-BE49-F238E27FC236}">
                <a16:creationId xmlns:a16="http://schemas.microsoft.com/office/drawing/2014/main" id="{854940A5-FF27-402A-8570-EDE8E16C8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420A9216-CAFA-4C7E-9E98-88FF14BA7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00655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D6C37AC-0EB9-4024-AF64-21CACB4E07F5}"/>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21E64C6D-01DA-465C-B4FE-A474FEDDDBB1}"/>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033E2E25-99B2-40D6-B6C2-9D5AB95FBB34}"/>
              </a:ext>
            </a:extLst>
          </p:cNvPr>
          <p:cNvSpPr>
            <a:spLocks noGrp="1"/>
          </p:cNvSpPr>
          <p:nvPr>
            <p:ph sz="quarter" idx="15"/>
          </p:nvPr>
        </p:nvSpPr>
        <p:spPr/>
        <p:txBody>
          <a:bodyPr/>
          <a:lstStyle/>
          <a:p>
            <a:endParaRPr lang="fi-FI" dirty="0"/>
          </a:p>
        </p:txBody>
      </p:sp>
      <p:sp>
        <p:nvSpPr>
          <p:cNvPr id="5" name="Sisällön paikkamerkki 4">
            <a:extLst>
              <a:ext uri="{FF2B5EF4-FFF2-40B4-BE49-F238E27FC236}">
                <a16:creationId xmlns:a16="http://schemas.microsoft.com/office/drawing/2014/main" id="{45C79ABD-5064-4B8A-B946-2E550D2CFC2E}"/>
              </a:ext>
            </a:extLst>
          </p:cNvPr>
          <p:cNvSpPr>
            <a:spLocks noGrp="1"/>
          </p:cNvSpPr>
          <p:nvPr>
            <p:ph sz="quarter" idx="16"/>
          </p:nvPr>
        </p:nvSpPr>
        <p:spPr/>
        <p:txBody>
          <a:bodyPr/>
          <a:lstStyle/>
          <a:p>
            <a:endParaRPr lang="fi-FI"/>
          </a:p>
        </p:txBody>
      </p:sp>
      <p:sp>
        <p:nvSpPr>
          <p:cNvPr id="7" name="Otsikko 6">
            <a:extLst>
              <a:ext uri="{FF2B5EF4-FFF2-40B4-BE49-F238E27FC236}">
                <a16:creationId xmlns:a16="http://schemas.microsoft.com/office/drawing/2014/main" id="{BA44E955-35F3-431F-A7E7-8B97ADBA5336}"/>
              </a:ext>
            </a:extLst>
          </p:cNvPr>
          <p:cNvSpPr>
            <a:spLocks noGrp="1"/>
          </p:cNvSpPr>
          <p:nvPr>
            <p:ph type="title"/>
          </p:nvPr>
        </p:nvSpPr>
        <p:spPr>
          <a:xfrm>
            <a:off x="2476919" y="481450"/>
            <a:ext cx="8876880" cy="1325563"/>
          </a:xfrm>
        </p:spPr>
        <p:txBody>
          <a:bodyPr/>
          <a:lstStyle/>
          <a:p>
            <a:r>
              <a:rPr lang="fi-FI" dirty="0"/>
              <a:t>Tuulivoimalat</a:t>
            </a:r>
          </a:p>
        </p:txBody>
      </p:sp>
      <p:sp>
        <p:nvSpPr>
          <p:cNvPr id="9" name="Sisällön paikkamerkki 8">
            <a:extLst>
              <a:ext uri="{FF2B5EF4-FFF2-40B4-BE49-F238E27FC236}">
                <a16:creationId xmlns:a16="http://schemas.microsoft.com/office/drawing/2014/main" id="{E0B8F8A4-8D64-46FF-81B6-DC3A72FE383F}"/>
              </a:ext>
            </a:extLst>
          </p:cNvPr>
          <p:cNvSpPr>
            <a:spLocks noGrp="1"/>
          </p:cNvSpPr>
          <p:nvPr>
            <p:ph idx="20"/>
          </p:nvPr>
        </p:nvSpPr>
        <p:spPr>
          <a:xfrm>
            <a:off x="638068" y="1907566"/>
            <a:ext cx="7480075" cy="4348231"/>
          </a:xfrm>
        </p:spPr>
        <p:txBody>
          <a:bodyPr>
            <a:normAutofit/>
          </a:bodyPr>
          <a:lstStyle/>
          <a:p>
            <a:pPr>
              <a:lnSpc>
                <a:spcPct val="150000"/>
              </a:lnSpc>
            </a:pPr>
            <a:r>
              <a:rPr lang="fi-FI" sz="2400" dirty="0">
                <a:latin typeface="Univia Pro Book" panose="00000500000000000000" pitchFamily="50" charset="0"/>
              </a:rPr>
              <a:t>Vaaka- ja pystyakselisia</a:t>
            </a:r>
          </a:p>
          <a:p>
            <a:pPr lvl="1">
              <a:lnSpc>
                <a:spcPct val="150000"/>
              </a:lnSpc>
            </a:pPr>
            <a:r>
              <a:rPr lang="fi-FI" sz="2400" dirty="0">
                <a:latin typeface="Univia Pro Book" panose="00000500000000000000" pitchFamily="50" charset="0"/>
              </a:rPr>
              <a:t>HAWT = </a:t>
            </a:r>
            <a:r>
              <a:rPr lang="fi-FI" sz="2400" dirty="0" err="1">
                <a:latin typeface="Univia Pro Book" panose="00000500000000000000" pitchFamily="50" charset="0"/>
              </a:rPr>
              <a:t>Horizontal</a:t>
            </a:r>
            <a:r>
              <a:rPr lang="fi-FI" sz="2400" dirty="0">
                <a:latin typeface="Univia Pro Book" panose="00000500000000000000" pitchFamily="50" charset="0"/>
              </a:rPr>
              <a:t> </a:t>
            </a:r>
            <a:r>
              <a:rPr lang="fi-FI" sz="2400" dirty="0" err="1">
                <a:latin typeface="Univia Pro Book" panose="00000500000000000000" pitchFamily="50" charset="0"/>
              </a:rPr>
              <a:t>Axis</a:t>
            </a:r>
            <a:r>
              <a:rPr lang="fi-FI" sz="2400" dirty="0">
                <a:latin typeface="Univia Pro Book" panose="00000500000000000000" pitchFamily="50" charset="0"/>
              </a:rPr>
              <a:t> </a:t>
            </a:r>
            <a:r>
              <a:rPr lang="fi-FI" sz="2400" dirty="0" err="1">
                <a:latin typeface="Univia Pro Book" panose="00000500000000000000" pitchFamily="50" charset="0"/>
              </a:rPr>
              <a:t>Wind</a:t>
            </a:r>
            <a:r>
              <a:rPr lang="fi-FI" sz="2400" dirty="0">
                <a:latin typeface="Univia Pro Book" panose="00000500000000000000" pitchFamily="50" charset="0"/>
              </a:rPr>
              <a:t> </a:t>
            </a:r>
            <a:r>
              <a:rPr lang="fi-FI" sz="2400" dirty="0" err="1">
                <a:latin typeface="Univia Pro Book" panose="00000500000000000000" pitchFamily="50" charset="0"/>
              </a:rPr>
              <a:t>Turbine</a:t>
            </a:r>
            <a:endParaRPr lang="fi-FI" sz="2400" dirty="0">
              <a:latin typeface="Univia Pro Book" panose="00000500000000000000" pitchFamily="50" charset="0"/>
            </a:endParaRPr>
          </a:p>
          <a:p>
            <a:pPr lvl="1">
              <a:lnSpc>
                <a:spcPct val="150000"/>
              </a:lnSpc>
            </a:pPr>
            <a:r>
              <a:rPr lang="fi-FI" sz="2400" dirty="0">
                <a:latin typeface="Univia Pro Book" panose="00000500000000000000" pitchFamily="50" charset="0"/>
              </a:rPr>
              <a:t>VAWT = </a:t>
            </a:r>
            <a:r>
              <a:rPr lang="fi-FI" sz="2400" dirty="0" err="1">
                <a:latin typeface="Univia Pro Book" panose="00000500000000000000" pitchFamily="50" charset="0"/>
              </a:rPr>
              <a:t>Vertical</a:t>
            </a:r>
            <a:r>
              <a:rPr lang="fi-FI" sz="2400" dirty="0">
                <a:latin typeface="Univia Pro Book" panose="00000500000000000000" pitchFamily="50" charset="0"/>
              </a:rPr>
              <a:t> </a:t>
            </a:r>
            <a:r>
              <a:rPr lang="fi-FI" sz="2400" dirty="0" err="1">
                <a:latin typeface="Univia Pro Book" panose="00000500000000000000" pitchFamily="50" charset="0"/>
              </a:rPr>
              <a:t>Axis</a:t>
            </a:r>
            <a:r>
              <a:rPr lang="fi-FI" sz="2400" dirty="0">
                <a:latin typeface="Univia Pro Book" panose="00000500000000000000" pitchFamily="50" charset="0"/>
              </a:rPr>
              <a:t> </a:t>
            </a:r>
            <a:r>
              <a:rPr lang="fi-FI" sz="2400" dirty="0" err="1">
                <a:latin typeface="Univia Pro Book" panose="00000500000000000000" pitchFamily="50" charset="0"/>
              </a:rPr>
              <a:t>Wind</a:t>
            </a:r>
            <a:r>
              <a:rPr lang="fi-FI" sz="2400" dirty="0">
                <a:latin typeface="Univia Pro Book" panose="00000500000000000000" pitchFamily="50" charset="0"/>
              </a:rPr>
              <a:t> </a:t>
            </a:r>
            <a:r>
              <a:rPr lang="fi-FI" sz="2400" dirty="0" err="1">
                <a:latin typeface="Univia Pro Book" panose="00000500000000000000" pitchFamily="50" charset="0"/>
              </a:rPr>
              <a:t>Turbines</a:t>
            </a:r>
            <a:endParaRPr lang="fi-FI" sz="2400" dirty="0">
              <a:latin typeface="Univia Pro Book" panose="00000500000000000000" pitchFamily="50" charset="0"/>
            </a:endParaRPr>
          </a:p>
          <a:p>
            <a:pPr>
              <a:lnSpc>
                <a:spcPct val="150000"/>
              </a:lnSpc>
            </a:pPr>
            <a:r>
              <a:rPr lang="fi-FI" sz="2400" dirty="0">
                <a:latin typeface="Univia Pro Book" panose="00000500000000000000" pitchFamily="50" charset="0"/>
              </a:rPr>
              <a:t>Pystyakseli voimalat ovat monesti kiinteistökohtaisia</a:t>
            </a:r>
          </a:p>
          <a:p>
            <a:pPr>
              <a:lnSpc>
                <a:spcPct val="150000"/>
              </a:lnSpc>
            </a:pPr>
            <a:r>
              <a:rPr lang="fi-FI" sz="2400" dirty="0">
                <a:latin typeface="Univia Pro Book" panose="00000500000000000000" pitchFamily="50" charset="0"/>
              </a:rPr>
              <a:t>Isot voimalat yleensä vaaka-akselisia ja kolme lapaisia</a:t>
            </a:r>
          </a:p>
        </p:txBody>
      </p:sp>
      <p:pic>
        <p:nvPicPr>
          <p:cNvPr id="10" name="Kuva 11">
            <a:extLst>
              <a:ext uri="{FF2B5EF4-FFF2-40B4-BE49-F238E27FC236}">
                <a16:creationId xmlns:a16="http://schemas.microsoft.com/office/drawing/2014/main" id="{DA64CF71-5EC8-4084-BA3E-30A2A5FA5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11" name="Kuva 12">
            <a:extLst>
              <a:ext uri="{FF2B5EF4-FFF2-40B4-BE49-F238E27FC236}">
                <a16:creationId xmlns:a16="http://schemas.microsoft.com/office/drawing/2014/main" id="{8E93E883-BB9C-47D8-A677-C5B840BD6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35164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6594D152-04A9-457A-B57A-29CB930DA7AD}"/>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217F7C26-5C45-4B73-8ACD-E0465747639E}"/>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F42008B6-257E-4A1A-9357-7AA3EC68D3E6}"/>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58CE777E-24DF-462A-8A51-07CBCEA34DF9}"/>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9A105B70-E177-4F60-AB7B-FE519EAA6CFF}"/>
              </a:ext>
            </a:extLst>
          </p:cNvPr>
          <p:cNvSpPr>
            <a:spLocks noGrp="1"/>
          </p:cNvSpPr>
          <p:nvPr>
            <p:ph idx="20"/>
          </p:nvPr>
        </p:nvSpPr>
        <p:spPr/>
        <p:txBody>
          <a:bodyPr/>
          <a:lstStyle/>
          <a:p>
            <a:pPr>
              <a:lnSpc>
                <a:spcPct val="150000"/>
              </a:lnSpc>
            </a:pPr>
            <a:r>
              <a:rPr lang="fi-FI" dirty="0">
                <a:latin typeface="Univia Pro Book" panose="00000500000000000000" pitchFamily="50" charset="0"/>
              </a:rPr>
              <a:t>Nykyään voimalat on nimellisteholtaan 4-5 MW</a:t>
            </a:r>
          </a:p>
          <a:p>
            <a:pPr lvl="1">
              <a:lnSpc>
                <a:spcPct val="150000"/>
              </a:lnSpc>
            </a:pPr>
            <a:r>
              <a:rPr lang="fi-FI" dirty="0">
                <a:latin typeface="Univia Pro Book" panose="00000500000000000000" pitchFamily="50" charset="0"/>
              </a:rPr>
              <a:t>Voimalan vuosituotto n. 20 000 MWh</a:t>
            </a:r>
          </a:p>
          <a:p>
            <a:pPr>
              <a:lnSpc>
                <a:spcPct val="150000"/>
              </a:lnSpc>
            </a:pPr>
            <a:r>
              <a:rPr lang="fi-FI" dirty="0">
                <a:latin typeface="Univia Pro Book" panose="00000500000000000000" pitchFamily="50" charset="0"/>
              </a:rPr>
              <a:t>Tornin korkeus 140-175m </a:t>
            </a:r>
          </a:p>
          <a:p>
            <a:pPr>
              <a:lnSpc>
                <a:spcPct val="150000"/>
              </a:lnSpc>
            </a:pPr>
            <a:r>
              <a:rPr lang="fi-FI" dirty="0">
                <a:latin typeface="Univia Pro Book" panose="00000500000000000000" pitchFamily="50" charset="0"/>
              </a:rPr>
              <a:t>Roottorin halkaisija 130-160m</a:t>
            </a:r>
          </a:p>
          <a:p>
            <a:pPr>
              <a:lnSpc>
                <a:spcPct val="150000"/>
              </a:lnSpc>
            </a:pPr>
            <a:r>
              <a:rPr lang="fi-FI" dirty="0">
                <a:latin typeface="Univia Pro Book" panose="00000500000000000000" pitchFamily="50" charset="0"/>
              </a:rPr>
              <a:t>Merituulivoimaloissa matalammat tornit, pidemmät lavat ja n.10 MW nimellisteho. </a:t>
            </a:r>
          </a:p>
        </p:txBody>
      </p:sp>
      <p:sp>
        <p:nvSpPr>
          <p:cNvPr id="7" name="Otsikko 6">
            <a:extLst>
              <a:ext uri="{FF2B5EF4-FFF2-40B4-BE49-F238E27FC236}">
                <a16:creationId xmlns:a16="http://schemas.microsoft.com/office/drawing/2014/main" id="{25E57B63-35E4-4CF3-B831-9DE180258C2D}"/>
              </a:ext>
            </a:extLst>
          </p:cNvPr>
          <p:cNvSpPr>
            <a:spLocks noGrp="1"/>
          </p:cNvSpPr>
          <p:nvPr>
            <p:ph type="title"/>
          </p:nvPr>
        </p:nvSpPr>
        <p:spPr/>
        <p:txBody>
          <a:bodyPr/>
          <a:lstStyle/>
          <a:p>
            <a:r>
              <a:rPr lang="fi-FI" dirty="0"/>
              <a:t>Tuulivoimalat</a:t>
            </a:r>
          </a:p>
        </p:txBody>
      </p:sp>
      <p:pic>
        <p:nvPicPr>
          <p:cNvPr id="8" name="Kuva 11">
            <a:extLst>
              <a:ext uri="{FF2B5EF4-FFF2-40B4-BE49-F238E27FC236}">
                <a16:creationId xmlns:a16="http://schemas.microsoft.com/office/drawing/2014/main" id="{CF01FD01-810B-442A-B9F0-E069670F3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13DE389B-0949-4609-A88A-D6A7C2A29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89954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8EFE1D95-836E-453F-ACA7-CAC992206F07}"/>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ACD1DCED-F9EE-4FE5-A0D7-8FEAD9620ECC}"/>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B79280FD-BFFB-47A6-A884-D56464C85836}"/>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8836B79F-816B-43AB-8415-2387ECA359C5}"/>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7E468A53-6D2E-438D-96BA-05593D1C2C13}"/>
              </a:ext>
            </a:extLst>
          </p:cNvPr>
          <p:cNvSpPr>
            <a:spLocks noGrp="1"/>
          </p:cNvSpPr>
          <p:nvPr>
            <p:ph idx="20"/>
          </p:nvPr>
        </p:nvSpPr>
        <p:spPr>
          <a:xfrm>
            <a:off x="638070" y="1907566"/>
            <a:ext cx="9446456" cy="4207973"/>
          </a:xfrm>
        </p:spPr>
        <p:txBody>
          <a:bodyPr>
            <a:normAutofit fontScale="92500" lnSpcReduction="10000"/>
          </a:bodyPr>
          <a:lstStyle/>
          <a:p>
            <a:pPr>
              <a:lnSpc>
                <a:spcPct val="150000"/>
              </a:lnSpc>
            </a:pPr>
            <a:r>
              <a:rPr lang="fi-FI" dirty="0">
                <a:latin typeface="Univia Pro Book" panose="00000500000000000000" pitchFamily="50" charset="0"/>
              </a:rPr>
              <a:t>Tuulisähkön osuus Suomen sähköntuotannosta on 18,5%. Tuulisähköllä katettiin 18,1% Suomen sähkönkulutuksesta. </a:t>
            </a:r>
          </a:p>
          <a:p>
            <a:pPr>
              <a:lnSpc>
                <a:spcPct val="150000"/>
              </a:lnSpc>
            </a:pPr>
            <a:r>
              <a:rPr lang="fi-FI" dirty="0">
                <a:latin typeface="Univia Pro Book" panose="00000500000000000000" pitchFamily="50" charset="0"/>
              </a:rPr>
              <a:t>Suomessa 1835 tuulivoimalaa, joista 188 tuulivoimalaa sijaitsee Lapissa (3.1.2025).</a:t>
            </a:r>
          </a:p>
          <a:p>
            <a:pPr>
              <a:lnSpc>
                <a:spcPct val="150000"/>
              </a:lnSpc>
            </a:pPr>
            <a:r>
              <a:rPr lang="fi-FI" dirty="0">
                <a:latin typeface="Univia Pro Book" panose="00000500000000000000" pitchFamily="50" charset="0"/>
              </a:rPr>
              <a:t>2000 myllyn raja menee arviolta rikki vuonna 2025.</a:t>
            </a:r>
          </a:p>
          <a:p>
            <a:pPr>
              <a:lnSpc>
                <a:spcPct val="150000"/>
              </a:lnSpc>
            </a:pPr>
            <a:r>
              <a:rPr lang="fi-FI" dirty="0">
                <a:latin typeface="Univia Pro Book" panose="00000500000000000000" pitchFamily="50" charset="0"/>
              </a:rPr>
              <a:t>Kymmenen voimalaa työllistää 2-3 asentajaa työssäkäyntialueella niiden huoltoon ja kunnossapitoon eli 2025 n.400-600 työpaikkaa tällä sektorilla Suomessa. </a:t>
            </a:r>
          </a:p>
        </p:txBody>
      </p:sp>
      <p:sp>
        <p:nvSpPr>
          <p:cNvPr id="7" name="Otsikko 6">
            <a:extLst>
              <a:ext uri="{FF2B5EF4-FFF2-40B4-BE49-F238E27FC236}">
                <a16:creationId xmlns:a16="http://schemas.microsoft.com/office/drawing/2014/main" id="{10440B95-B45F-4DBF-AC22-8794F0CD56C8}"/>
              </a:ext>
            </a:extLst>
          </p:cNvPr>
          <p:cNvSpPr>
            <a:spLocks noGrp="1"/>
          </p:cNvSpPr>
          <p:nvPr>
            <p:ph type="title"/>
          </p:nvPr>
        </p:nvSpPr>
        <p:spPr/>
        <p:txBody>
          <a:bodyPr/>
          <a:lstStyle/>
          <a:p>
            <a:r>
              <a:rPr lang="fi-FI" dirty="0"/>
              <a:t>Tuulivoima Suomessa</a:t>
            </a:r>
          </a:p>
        </p:txBody>
      </p:sp>
      <p:pic>
        <p:nvPicPr>
          <p:cNvPr id="8" name="Kuva 11">
            <a:extLst>
              <a:ext uri="{FF2B5EF4-FFF2-40B4-BE49-F238E27FC236}">
                <a16:creationId xmlns:a16="http://schemas.microsoft.com/office/drawing/2014/main" id="{63F9EC22-68B9-4719-AE70-988E23EAB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ADCB24BD-58BD-42C9-94CF-EB76AC3A7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988780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6F81884-8221-4F34-98B5-E9AF443DD291}"/>
              </a:ext>
            </a:extLst>
          </p:cNvPr>
          <p:cNvSpPr>
            <a:spLocks noGrp="1"/>
          </p:cNvSpPr>
          <p:nvPr>
            <p:ph sz="quarter" idx="13"/>
          </p:nvPr>
        </p:nvSpPr>
        <p:spPr/>
        <p:txBody>
          <a:bodyPr/>
          <a:lstStyle/>
          <a:p>
            <a:endParaRPr lang="fi-FI" dirty="0"/>
          </a:p>
        </p:txBody>
      </p:sp>
      <p:sp>
        <p:nvSpPr>
          <p:cNvPr id="3" name="Sisällön paikkamerkki 2">
            <a:extLst>
              <a:ext uri="{FF2B5EF4-FFF2-40B4-BE49-F238E27FC236}">
                <a16:creationId xmlns:a16="http://schemas.microsoft.com/office/drawing/2014/main" id="{83F02CD9-4F3D-480A-A55F-53FA0B44FE0B}"/>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43E9B091-BF77-48F9-BF32-710B37C2C5CE}"/>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1528D820-ECCF-4E6A-93AC-BA369B308919}"/>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D3EA5D48-4FC5-424C-97FD-EC30F7DBE9B7}"/>
              </a:ext>
            </a:extLst>
          </p:cNvPr>
          <p:cNvSpPr>
            <a:spLocks noGrp="1"/>
          </p:cNvSpPr>
          <p:nvPr>
            <p:ph idx="20"/>
          </p:nvPr>
        </p:nvSpPr>
        <p:spPr>
          <a:xfrm>
            <a:off x="638070" y="1907566"/>
            <a:ext cx="7480073" cy="4348231"/>
          </a:xfrm>
        </p:spPr>
        <p:txBody>
          <a:bodyPr>
            <a:noAutofit/>
          </a:bodyPr>
          <a:lstStyle/>
          <a:p>
            <a:pPr>
              <a:lnSpc>
                <a:spcPct val="150000"/>
              </a:lnSpc>
            </a:pPr>
            <a:r>
              <a:rPr lang="fi-FI" sz="2400" dirty="0">
                <a:latin typeface="Univia Pro Book" panose="00000500000000000000" pitchFamily="50" charset="0"/>
              </a:rPr>
              <a:t>Voimalat painottuu länsirannikolle</a:t>
            </a:r>
          </a:p>
          <a:p>
            <a:pPr>
              <a:lnSpc>
                <a:spcPct val="150000"/>
              </a:lnSpc>
            </a:pPr>
            <a:r>
              <a:rPr lang="fi-FI" sz="2400" dirty="0">
                <a:latin typeface="Univia Pro Book" panose="00000500000000000000" pitchFamily="50" charset="0"/>
              </a:rPr>
              <a:t>Merellä tuulee enemmän kuin sisämaassa</a:t>
            </a:r>
          </a:p>
          <a:p>
            <a:pPr>
              <a:lnSpc>
                <a:spcPct val="150000"/>
              </a:lnSpc>
            </a:pPr>
            <a:r>
              <a:rPr lang="fi-FI" sz="2400" dirty="0">
                <a:latin typeface="Univia Pro Book" panose="00000500000000000000" pitchFamily="50" charset="0"/>
              </a:rPr>
              <a:t>Itärajalla omat esteensä</a:t>
            </a:r>
          </a:p>
          <a:p>
            <a:pPr>
              <a:lnSpc>
                <a:spcPct val="150000"/>
              </a:lnSpc>
            </a:pPr>
            <a:r>
              <a:rPr lang="fi-FI" sz="2400" dirty="0">
                <a:latin typeface="Univia Pro Book" panose="00000500000000000000" pitchFamily="50" charset="0"/>
              </a:rPr>
              <a:t>Pohjois-pohjanmaalla 1/3 Suomen tuulivoimasta </a:t>
            </a:r>
          </a:p>
          <a:p>
            <a:pPr>
              <a:lnSpc>
                <a:spcPct val="150000"/>
              </a:lnSpc>
            </a:pPr>
            <a:r>
              <a:rPr lang="fi-FI" sz="2400" dirty="0">
                <a:latin typeface="Univia Pro Book" panose="00000500000000000000" pitchFamily="50" charset="0"/>
              </a:rPr>
              <a:t>Lapissa kolmanneksi eniten voimaloita maakunnista</a:t>
            </a:r>
          </a:p>
          <a:p>
            <a:pPr>
              <a:lnSpc>
                <a:spcPct val="150000"/>
              </a:lnSpc>
            </a:pPr>
            <a:r>
              <a:rPr lang="fi-FI" sz="2400" dirty="0">
                <a:latin typeface="Univia Pro Book" panose="00000500000000000000" pitchFamily="50" charset="0"/>
              </a:rPr>
              <a:t>Käy katsomassa tuulivoimaloiden sijainti ja käynnissä olevat hankkeet linkin takaa</a:t>
            </a:r>
          </a:p>
        </p:txBody>
      </p:sp>
      <p:sp>
        <p:nvSpPr>
          <p:cNvPr id="7" name="Otsikko 6">
            <a:extLst>
              <a:ext uri="{FF2B5EF4-FFF2-40B4-BE49-F238E27FC236}">
                <a16:creationId xmlns:a16="http://schemas.microsoft.com/office/drawing/2014/main" id="{C5630D4F-383B-4502-B3F6-AF1DB0C6358F}"/>
              </a:ext>
            </a:extLst>
          </p:cNvPr>
          <p:cNvSpPr>
            <a:spLocks noGrp="1"/>
          </p:cNvSpPr>
          <p:nvPr>
            <p:ph type="title"/>
          </p:nvPr>
        </p:nvSpPr>
        <p:spPr/>
        <p:txBody>
          <a:bodyPr/>
          <a:lstStyle/>
          <a:p>
            <a:r>
              <a:rPr lang="fi-FI" dirty="0"/>
              <a:t>Tuulivoimaloiden sijainti ja käynnissä olevat tuulivoimalahankkeet</a:t>
            </a:r>
          </a:p>
        </p:txBody>
      </p:sp>
      <p:sp>
        <p:nvSpPr>
          <p:cNvPr id="11" name="TextBox 10">
            <a:extLst>
              <a:ext uri="{FF2B5EF4-FFF2-40B4-BE49-F238E27FC236}">
                <a16:creationId xmlns:a16="http://schemas.microsoft.com/office/drawing/2014/main" id="{6A98C847-F297-4E87-B112-82BACA98381F}"/>
              </a:ext>
            </a:extLst>
          </p:cNvPr>
          <p:cNvSpPr txBox="1"/>
          <p:nvPr/>
        </p:nvSpPr>
        <p:spPr>
          <a:xfrm>
            <a:off x="905054" y="5736325"/>
            <a:ext cx="4373313" cy="400110"/>
          </a:xfrm>
          <a:prstGeom prst="rect">
            <a:avLst/>
          </a:prstGeom>
          <a:noFill/>
        </p:spPr>
        <p:txBody>
          <a:bodyPr wrap="none" rtlCol="0">
            <a:spAutoFit/>
          </a:bodyPr>
          <a:lstStyle/>
          <a:p>
            <a:r>
              <a:rPr lang="fi-FI" sz="1000" dirty="0">
                <a:latin typeface="Univia Pro Book" panose="00000500000000000000" pitchFamily="50" charset="0"/>
                <a:hlinkClick r:id="rId2"/>
              </a:rPr>
              <a:t>https://suomenuusiutuvat.fi/tuulivoima/hankkeet-ja-voimalat-suomessa/kartta/</a:t>
            </a:r>
            <a:endParaRPr lang="fi-FI" sz="1000" dirty="0">
              <a:latin typeface="Univia Pro Book" panose="00000500000000000000" pitchFamily="50" charset="0"/>
            </a:endParaRPr>
          </a:p>
          <a:p>
            <a:endParaRPr lang="fi-FI" sz="1000" dirty="0">
              <a:latin typeface="Univia Pro Book" panose="00000500000000000000" pitchFamily="50" charset="0"/>
            </a:endParaRPr>
          </a:p>
        </p:txBody>
      </p:sp>
      <p:pic>
        <p:nvPicPr>
          <p:cNvPr id="12" name="Kuva 11">
            <a:extLst>
              <a:ext uri="{FF2B5EF4-FFF2-40B4-BE49-F238E27FC236}">
                <a16:creationId xmlns:a16="http://schemas.microsoft.com/office/drawing/2014/main" id="{23209E10-8E93-4990-B4EB-5430E01E6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13" name="Kuva 12">
            <a:extLst>
              <a:ext uri="{FF2B5EF4-FFF2-40B4-BE49-F238E27FC236}">
                <a16:creationId xmlns:a16="http://schemas.microsoft.com/office/drawing/2014/main" id="{6F3BBF4D-DF80-480B-8365-1849498668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688724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3BCB1BC-4E89-4321-9088-2C80CEEC4530}"/>
              </a:ext>
            </a:extLst>
          </p:cNvPr>
          <p:cNvSpPr>
            <a:spLocks noGrp="1"/>
          </p:cNvSpPr>
          <p:nvPr>
            <p:ph sz="quarter" idx="13"/>
          </p:nvPr>
        </p:nvSpPr>
        <p:spPr/>
        <p:txBody>
          <a:bodyPr/>
          <a:lstStyle/>
          <a:p>
            <a:endParaRPr lang="en-US"/>
          </a:p>
        </p:txBody>
      </p:sp>
      <p:sp>
        <p:nvSpPr>
          <p:cNvPr id="3" name="Sisällön paikkamerkki 2">
            <a:extLst>
              <a:ext uri="{FF2B5EF4-FFF2-40B4-BE49-F238E27FC236}">
                <a16:creationId xmlns:a16="http://schemas.microsoft.com/office/drawing/2014/main" id="{B96D428C-4A71-4440-8C8A-E36D4998FC66}"/>
              </a:ext>
            </a:extLst>
          </p:cNvPr>
          <p:cNvSpPr>
            <a:spLocks noGrp="1"/>
          </p:cNvSpPr>
          <p:nvPr>
            <p:ph sz="quarter" idx="14"/>
          </p:nvPr>
        </p:nvSpPr>
        <p:spPr/>
        <p:txBody>
          <a:bodyPr>
            <a:normAutofit fontScale="85000" lnSpcReduction="20000"/>
          </a:bodyPr>
          <a:lstStyle/>
          <a:p>
            <a:endParaRPr lang="en-US"/>
          </a:p>
        </p:txBody>
      </p:sp>
      <p:sp>
        <p:nvSpPr>
          <p:cNvPr id="4" name="Sisällön paikkamerkki 3">
            <a:extLst>
              <a:ext uri="{FF2B5EF4-FFF2-40B4-BE49-F238E27FC236}">
                <a16:creationId xmlns:a16="http://schemas.microsoft.com/office/drawing/2014/main" id="{E5FB4605-7CA6-428F-997D-28C1FA483A13}"/>
              </a:ext>
            </a:extLst>
          </p:cNvPr>
          <p:cNvSpPr>
            <a:spLocks noGrp="1"/>
          </p:cNvSpPr>
          <p:nvPr>
            <p:ph sz="quarter" idx="15"/>
          </p:nvPr>
        </p:nvSpPr>
        <p:spPr/>
        <p:txBody>
          <a:bodyPr/>
          <a:lstStyle/>
          <a:p>
            <a:endParaRPr lang="en-US"/>
          </a:p>
        </p:txBody>
      </p:sp>
      <p:sp>
        <p:nvSpPr>
          <p:cNvPr id="5" name="Sisällön paikkamerkki 4">
            <a:extLst>
              <a:ext uri="{FF2B5EF4-FFF2-40B4-BE49-F238E27FC236}">
                <a16:creationId xmlns:a16="http://schemas.microsoft.com/office/drawing/2014/main" id="{87DE1F3D-4FB2-4A01-AFCA-63D75BB4BAB4}"/>
              </a:ext>
            </a:extLst>
          </p:cNvPr>
          <p:cNvSpPr>
            <a:spLocks noGrp="1"/>
          </p:cNvSpPr>
          <p:nvPr>
            <p:ph sz="quarter" idx="16"/>
          </p:nvPr>
        </p:nvSpPr>
        <p:spPr/>
        <p:txBody>
          <a:bodyPr/>
          <a:lstStyle/>
          <a:p>
            <a:endParaRPr lang="en-US"/>
          </a:p>
        </p:txBody>
      </p:sp>
      <p:sp>
        <p:nvSpPr>
          <p:cNvPr id="6" name="Sisällön paikkamerkki 5">
            <a:extLst>
              <a:ext uri="{FF2B5EF4-FFF2-40B4-BE49-F238E27FC236}">
                <a16:creationId xmlns:a16="http://schemas.microsoft.com/office/drawing/2014/main" id="{97571F56-99CC-47CF-8317-D2D7169AC920}"/>
              </a:ext>
            </a:extLst>
          </p:cNvPr>
          <p:cNvSpPr>
            <a:spLocks noGrp="1"/>
          </p:cNvSpPr>
          <p:nvPr>
            <p:ph idx="20"/>
          </p:nvPr>
        </p:nvSpPr>
        <p:spPr>
          <a:xfrm>
            <a:off x="638070" y="1907566"/>
            <a:ext cx="9995096" cy="4207973"/>
          </a:xfrm>
        </p:spPr>
        <p:txBody>
          <a:bodyPr>
            <a:normAutofit fontScale="92500" lnSpcReduction="10000"/>
          </a:bodyPr>
          <a:lstStyle/>
          <a:p>
            <a:r>
              <a:rPr lang="fi-FI" dirty="0">
                <a:latin typeface="Univia Pro Book" panose="00000500000000000000" pitchFamily="50" charset="0"/>
              </a:rPr>
              <a:t>Omistaja</a:t>
            </a:r>
          </a:p>
          <a:p>
            <a:r>
              <a:rPr lang="fi-FI" dirty="0" err="1">
                <a:latin typeface="Univia Pro Book" panose="00000500000000000000" pitchFamily="50" charset="0"/>
              </a:rPr>
              <a:t>Fingrid</a:t>
            </a:r>
            <a:endParaRPr lang="fi-FI" dirty="0">
              <a:latin typeface="Univia Pro Book" panose="00000500000000000000" pitchFamily="50" charset="0"/>
            </a:endParaRPr>
          </a:p>
          <a:p>
            <a:pPr lvl="1"/>
            <a:r>
              <a:rPr lang="fi-FI" dirty="0" err="1">
                <a:latin typeface="Univia Pro Book" panose="00000500000000000000" pitchFamily="50" charset="0"/>
              </a:rPr>
              <a:t>Hallinoi</a:t>
            </a:r>
            <a:r>
              <a:rPr lang="fi-FI" dirty="0">
                <a:latin typeface="Univia Pro Book" panose="00000500000000000000" pitchFamily="50" charset="0"/>
              </a:rPr>
              <a:t> Suomen sähköverkkoa, on osana </a:t>
            </a:r>
            <a:r>
              <a:rPr lang="fi-FI" dirty="0" err="1">
                <a:latin typeface="Univia Pro Book" panose="00000500000000000000" pitchFamily="50" charset="0"/>
              </a:rPr>
              <a:t>Nordpoolia</a:t>
            </a:r>
            <a:endParaRPr lang="fi-FI" dirty="0">
              <a:latin typeface="Univia Pro Book" panose="00000500000000000000" pitchFamily="50" charset="0"/>
            </a:endParaRPr>
          </a:p>
          <a:p>
            <a:r>
              <a:rPr lang="fi-FI" dirty="0">
                <a:latin typeface="Univia Pro Book" panose="00000500000000000000" pitchFamily="50" charset="0"/>
              </a:rPr>
              <a:t>Verkkoyhtiöt</a:t>
            </a:r>
          </a:p>
          <a:p>
            <a:pPr lvl="1"/>
            <a:r>
              <a:rPr lang="fi-FI" dirty="0">
                <a:latin typeface="Univia Pro Book" panose="00000500000000000000" pitchFamily="50" charset="0"/>
              </a:rPr>
              <a:t>Paikallinen toimija</a:t>
            </a:r>
          </a:p>
          <a:p>
            <a:r>
              <a:rPr lang="fi-FI" dirty="0">
                <a:latin typeface="Univia Pro Book" panose="00000500000000000000" pitchFamily="50" charset="0"/>
              </a:rPr>
              <a:t>TCM-palvelut (Tekninen ja kaupallinen hallinnointi)</a:t>
            </a:r>
          </a:p>
          <a:p>
            <a:pPr lvl="1"/>
            <a:r>
              <a:rPr lang="fi-FI" dirty="0">
                <a:latin typeface="Univia Pro Book" panose="00000500000000000000" pitchFamily="50" charset="0"/>
              </a:rPr>
              <a:t>Seuraa puistojen toimintaa, tuotannon optimointi, taloushallinto jne. </a:t>
            </a:r>
          </a:p>
          <a:p>
            <a:r>
              <a:rPr lang="fi-FI" dirty="0">
                <a:latin typeface="Univia Pro Book" panose="00000500000000000000" pitchFamily="50" charset="0"/>
              </a:rPr>
              <a:t>Huolto</a:t>
            </a:r>
          </a:p>
          <a:p>
            <a:pPr lvl="1"/>
            <a:r>
              <a:rPr lang="fi-FI" dirty="0">
                <a:latin typeface="Univia Pro Book" panose="00000500000000000000" pitchFamily="50" charset="0"/>
              </a:rPr>
              <a:t>Valmistajan omahuolto / ulkopuoliset urakoitsijat</a:t>
            </a:r>
          </a:p>
          <a:p>
            <a:r>
              <a:rPr lang="fi-FI" dirty="0">
                <a:latin typeface="Univia Pro Book" panose="00000500000000000000" pitchFamily="50" charset="0"/>
              </a:rPr>
              <a:t>Tukipalvelut</a:t>
            </a:r>
          </a:p>
          <a:p>
            <a:pPr lvl="1"/>
            <a:r>
              <a:rPr lang="fi-FI" dirty="0">
                <a:latin typeface="Univia Pro Book" panose="00000500000000000000" pitchFamily="50" charset="0"/>
              </a:rPr>
              <a:t>Erikoistyöt esim. hissien huolto, puolueettomat tarkastajat, auraus, raivaus, jne. ja ulkopuoliset viranomaiset. </a:t>
            </a:r>
          </a:p>
          <a:p>
            <a:endParaRPr lang="fi-FI" dirty="0">
              <a:latin typeface="Univia Pro Book" panose="00000500000000000000" pitchFamily="50" charset="0"/>
            </a:endParaRPr>
          </a:p>
          <a:p>
            <a:endParaRPr lang="en-US" dirty="0">
              <a:latin typeface="Univia Pro Book" panose="00000500000000000000" pitchFamily="50" charset="0"/>
            </a:endParaRPr>
          </a:p>
        </p:txBody>
      </p:sp>
      <p:sp>
        <p:nvSpPr>
          <p:cNvPr id="7" name="Otsikko 6">
            <a:extLst>
              <a:ext uri="{FF2B5EF4-FFF2-40B4-BE49-F238E27FC236}">
                <a16:creationId xmlns:a16="http://schemas.microsoft.com/office/drawing/2014/main" id="{C9851427-6B61-4D0A-B1E9-CABB5C6F29C1}"/>
              </a:ext>
            </a:extLst>
          </p:cNvPr>
          <p:cNvSpPr>
            <a:spLocks noGrp="1"/>
          </p:cNvSpPr>
          <p:nvPr>
            <p:ph type="title"/>
          </p:nvPr>
        </p:nvSpPr>
        <p:spPr/>
        <p:txBody>
          <a:bodyPr/>
          <a:lstStyle/>
          <a:p>
            <a:r>
              <a:rPr lang="fi-FI" dirty="0"/>
              <a:t>Tuulivoimalan operointi</a:t>
            </a:r>
            <a:endParaRPr lang="en-US" dirty="0"/>
          </a:p>
        </p:txBody>
      </p:sp>
      <p:pic>
        <p:nvPicPr>
          <p:cNvPr id="8" name="Kuva 11">
            <a:extLst>
              <a:ext uri="{FF2B5EF4-FFF2-40B4-BE49-F238E27FC236}">
                <a16:creationId xmlns:a16="http://schemas.microsoft.com/office/drawing/2014/main" id="{3516491B-F18F-4D80-A0B4-17A3CC6F6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8CA07EB5-6E40-438C-A4A0-7888CDB31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695430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F5CE28BF-0CB1-4B03-8841-FB5EF76AF718}"/>
              </a:ext>
            </a:extLst>
          </p:cNvPr>
          <p:cNvSpPr>
            <a:spLocks noGrp="1"/>
          </p:cNvSpPr>
          <p:nvPr>
            <p:ph sz="quarter" idx="13"/>
          </p:nvPr>
        </p:nvSpPr>
        <p:spPr/>
        <p:txBody>
          <a:bodyPr/>
          <a:lstStyle/>
          <a:p>
            <a:endParaRPr lang="fi-FI" dirty="0"/>
          </a:p>
        </p:txBody>
      </p:sp>
      <p:sp>
        <p:nvSpPr>
          <p:cNvPr id="3" name="Sisällön paikkamerkki 2">
            <a:extLst>
              <a:ext uri="{FF2B5EF4-FFF2-40B4-BE49-F238E27FC236}">
                <a16:creationId xmlns:a16="http://schemas.microsoft.com/office/drawing/2014/main" id="{2196F240-E712-430E-820A-8866283115E8}"/>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CD17F820-3B25-4CC4-8360-E46B0E20D3C1}"/>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42294871-E246-4F78-A022-A646B70AD17D}"/>
              </a:ext>
            </a:extLst>
          </p:cNvPr>
          <p:cNvSpPr>
            <a:spLocks noGrp="1"/>
          </p:cNvSpPr>
          <p:nvPr>
            <p:ph sz="quarter" idx="16"/>
          </p:nvPr>
        </p:nvSpPr>
        <p:spPr/>
        <p:txBody>
          <a:bodyPr/>
          <a:lstStyle/>
          <a:p>
            <a:endParaRPr lang="fi-FI"/>
          </a:p>
        </p:txBody>
      </p:sp>
      <p:sp>
        <p:nvSpPr>
          <p:cNvPr id="7" name="Otsikko 6">
            <a:extLst>
              <a:ext uri="{FF2B5EF4-FFF2-40B4-BE49-F238E27FC236}">
                <a16:creationId xmlns:a16="http://schemas.microsoft.com/office/drawing/2014/main" id="{707D8B15-AB29-4CAB-83DD-FBDE01E2EA0A}"/>
              </a:ext>
            </a:extLst>
          </p:cNvPr>
          <p:cNvSpPr>
            <a:spLocks noGrp="1"/>
          </p:cNvSpPr>
          <p:nvPr>
            <p:ph type="title"/>
          </p:nvPr>
        </p:nvSpPr>
        <p:spPr/>
        <p:txBody>
          <a:bodyPr/>
          <a:lstStyle/>
          <a:p>
            <a:r>
              <a:rPr lang="fi-FI" dirty="0"/>
              <a:t>Tuulivoimalan pääkomponentit</a:t>
            </a:r>
          </a:p>
        </p:txBody>
      </p:sp>
      <p:pic>
        <p:nvPicPr>
          <p:cNvPr id="10" name="Kuva 11">
            <a:extLst>
              <a:ext uri="{FF2B5EF4-FFF2-40B4-BE49-F238E27FC236}">
                <a16:creationId xmlns:a16="http://schemas.microsoft.com/office/drawing/2014/main" id="{01E1EB7B-EF80-44ED-8A70-3ADABE8DD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11" name="Kuva 12">
            <a:extLst>
              <a:ext uri="{FF2B5EF4-FFF2-40B4-BE49-F238E27FC236}">
                <a16:creationId xmlns:a16="http://schemas.microsoft.com/office/drawing/2014/main" id="{D79E4840-923F-4873-AB77-AEDD1A94B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
        <p:nvSpPr>
          <p:cNvPr id="6" name="TextBox 5">
            <a:extLst>
              <a:ext uri="{FF2B5EF4-FFF2-40B4-BE49-F238E27FC236}">
                <a16:creationId xmlns:a16="http://schemas.microsoft.com/office/drawing/2014/main" id="{BC5F1D50-9C74-4236-BAB0-AF390CC3DE0E}"/>
              </a:ext>
            </a:extLst>
          </p:cNvPr>
          <p:cNvSpPr txBox="1"/>
          <p:nvPr/>
        </p:nvSpPr>
        <p:spPr>
          <a:xfrm>
            <a:off x="1193074" y="2238103"/>
            <a:ext cx="7175554" cy="2954655"/>
          </a:xfrm>
          <a:prstGeom prst="rect">
            <a:avLst/>
          </a:prstGeom>
          <a:noFill/>
        </p:spPr>
        <p:txBody>
          <a:bodyPr wrap="none" rtlCol="0">
            <a:spAutoFit/>
          </a:bodyPr>
          <a:lstStyle/>
          <a:p>
            <a:r>
              <a:rPr lang="fi-FI" sz="2400" dirty="0">
                <a:latin typeface="Univia Pro Book"/>
              </a:rPr>
              <a:t>Seuraavaksi käydään läpi tuulivoimalan pääkomponentit</a:t>
            </a:r>
          </a:p>
          <a:p>
            <a:pPr marL="285750" indent="-285750">
              <a:buFont typeface="Arial" panose="020B0604020202020204" pitchFamily="34" charset="0"/>
              <a:buChar char="•"/>
            </a:pPr>
            <a:endParaRPr lang="fi-FI" sz="2400" dirty="0">
              <a:latin typeface="Univia Pro Book"/>
            </a:endParaRPr>
          </a:p>
          <a:p>
            <a:pPr marL="285750" indent="-285750">
              <a:buFont typeface="Arial" panose="020B0604020202020204" pitchFamily="34" charset="0"/>
              <a:buChar char="•"/>
            </a:pPr>
            <a:r>
              <a:rPr lang="fi-FI" sz="2400" dirty="0">
                <a:latin typeface="Univia Pro Book"/>
              </a:rPr>
              <a:t>Perustukset</a:t>
            </a:r>
          </a:p>
          <a:p>
            <a:pPr marL="285750" indent="-285750">
              <a:buFont typeface="Arial" panose="020B0604020202020204" pitchFamily="34" charset="0"/>
              <a:buChar char="•"/>
            </a:pPr>
            <a:r>
              <a:rPr lang="fi-FI" sz="2400" dirty="0">
                <a:latin typeface="Univia Pro Book"/>
              </a:rPr>
              <a:t>Torni</a:t>
            </a:r>
          </a:p>
          <a:p>
            <a:pPr marL="285750" indent="-285750">
              <a:buFont typeface="Arial" panose="020B0604020202020204" pitchFamily="34" charset="0"/>
              <a:buChar char="•"/>
            </a:pPr>
            <a:r>
              <a:rPr lang="fi-FI" sz="2400" dirty="0" err="1">
                <a:latin typeface="Univia Pro Book"/>
              </a:rPr>
              <a:t>Naselli</a:t>
            </a:r>
            <a:endParaRPr lang="fi-FI" sz="2400" dirty="0">
              <a:latin typeface="Univia Pro Book"/>
            </a:endParaRPr>
          </a:p>
          <a:p>
            <a:pPr marL="285750" indent="-285750">
              <a:buFont typeface="Arial" panose="020B0604020202020204" pitchFamily="34" charset="0"/>
              <a:buChar char="•"/>
            </a:pPr>
            <a:r>
              <a:rPr lang="fi-FI" sz="2400" dirty="0">
                <a:latin typeface="Univia Pro Book"/>
              </a:rPr>
              <a:t>Roottori</a:t>
            </a:r>
          </a:p>
          <a:p>
            <a:pPr marL="285750" indent="-285750">
              <a:buFont typeface="Arial" panose="020B0604020202020204" pitchFamily="34" charset="0"/>
              <a:buChar char="•"/>
            </a:pPr>
            <a:r>
              <a:rPr lang="fi-FI" sz="2400" dirty="0">
                <a:latin typeface="Univia Pro Book"/>
              </a:rPr>
              <a:t>Mekaaniset laitteet</a:t>
            </a:r>
          </a:p>
          <a:p>
            <a:endParaRPr lang="fi-FI" dirty="0"/>
          </a:p>
        </p:txBody>
      </p:sp>
    </p:spTree>
    <p:extLst>
      <p:ext uri="{BB962C8B-B14F-4D97-AF65-F5344CB8AC3E}">
        <p14:creationId xmlns:p14="http://schemas.microsoft.com/office/powerpoint/2010/main" val="3975270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C01E4A5-974F-4A5A-B3A8-C42B6C7BD8B2}"/>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DDA5BB04-D6CF-4C5F-9144-293DBD9A3106}"/>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C2D94EC5-6E54-4BBA-BDF3-B2B8A2B22666}"/>
              </a:ext>
            </a:extLst>
          </p:cNvPr>
          <p:cNvSpPr>
            <a:spLocks noGrp="1"/>
          </p:cNvSpPr>
          <p:nvPr>
            <p:ph sz="quarter" idx="15"/>
          </p:nvPr>
        </p:nvSpPr>
        <p:spPr/>
        <p:txBody>
          <a:bodyPr/>
          <a:lstStyle/>
          <a:p>
            <a:endParaRPr lang="fi-FI" dirty="0"/>
          </a:p>
        </p:txBody>
      </p:sp>
      <p:sp>
        <p:nvSpPr>
          <p:cNvPr id="5" name="Sisällön paikkamerkki 4">
            <a:extLst>
              <a:ext uri="{FF2B5EF4-FFF2-40B4-BE49-F238E27FC236}">
                <a16:creationId xmlns:a16="http://schemas.microsoft.com/office/drawing/2014/main" id="{5E0C25AB-DB75-46C3-B195-FB070ED0A9DB}"/>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594AF471-5C35-42AF-8C3F-BBB394D0E28A}"/>
              </a:ext>
            </a:extLst>
          </p:cNvPr>
          <p:cNvSpPr>
            <a:spLocks noGrp="1"/>
          </p:cNvSpPr>
          <p:nvPr>
            <p:ph idx="20"/>
          </p:nvPr>
        </p:nvSpPr>
        <p:spPr>
          <a:xfrm>
            <a:off x="638070" y="1907566"/>
            <a:ext cx="9185199" cy="4207973"/>
          </a:xfrm>
        </p:spPr>
        <p:txBody>
          <a:bodyPr>
            <a:normAutofit fontScale="92500" lnSpcReduction="10000"/>
          </a:bodyPr>
          <a:lstStyle/>
          <a:p>
            <a:pPr>
              <a:lnSpc>
                <a:spcPct val="150000"/>
              </a:lnSpc>
            </a:pPr>
            <a:r>
              <a:rPr lang="fi-FI" dirty="0">
                <a:latin typeface="Univia Pro Book" panose="00000500000000000000" pitchFamily="50" charset="0"/>
              </a:rPr>
              <a:t>Tukee tyylimyllyn massaa</a:t>
            </a:r>
          </a:p>
          <a:p>
            <a:pPr>
              <a:lnSpc>
                <a:spcPct val="150000"/>
              </a:lnSpc>
            </a:pPr>
            <a:r>
              <a:rPr lang="fi-FI" dirty="0">
                <a:latin typeface="Univia Pro Book" panose="00000500000000000000" pitchFamily="50" charset="0"/>
              </a:rPr>
              <a:t>Perustamistapa riippuu maaperästä</a:t>
            </a:r>
          </a:p>
          <a:p>
            <a:pPr lvl="1">
              <a:lnSpc>
                <a:spcPct val="150000"/>
              </a:lnSpc>
            </a:pPr>
            <a:r>
              <a:rPr lang="fi-FI" dirty="0">
                <a:latin typeface="Univia Pro Book" panose="00000500000000000000" pitchFamily="50" charset="0"/>
              </a:rPr>
              <a:t>Maaperätutkimus kairaamalla</a:t>
            </a:r>
          </a:p>
          <a:p>
            <a:pPr>
              <a:lnSpc>
                <a:spcPct val="150000"/>
              </a:lnSpc>
            </a:pPr>
            <a:r>
              <a:rPr lang="fi-FI" dirty="0">
                <a:latin typeface="Univia Pro Book" panose="00000500000000000000" pitchFamily="50" charset="0"/>
              </a:rPr>
              <a:t>Kallioankkuri- , maanvarainen- tai paaluperustus</a:t>
            </a:r>
          </a:p>
          <a:p>
            <a:pPr>
              <a:lnSpc>
                <a:spcPct val="150000"/>
              </a:lnSpc>
            </a:pPr>
            <a:r>
              <a:rPr lang="fi-FI" dirty="0">
                <a:latin typeface="Univia Pro Book" panose="00000500000000000000" pitchFamily="50" charset="0"/>
              </a:rPr>
              <a:t>Maanvarainen on huomattavasti isompi (+50% betonia &amp; rautaa)</a:t>
            </a:r>
          </a:p>
          <a:p>
            <a:pPr lvl="1">
              <a:lnSpc>
                <a:spcPct val="150000"/>
              </a:lnSpc>
            </a:pPr>
            <a:r>
              <a:rPr lang="fi-FI" dirty="0">
                <a:latin typeface="Univia Pro Book" panose="00000500000000000000" pitchFamily="50" charset="0"/>
              </a:rPr>
              <a:t>70% tuulivoimalan massasta on maan alla</a:t>
            </a:r>
          </a:p>
          <a:p>
            <a:pPr lvl="1">
              <a:lnSpc>
                <a:spcPct val="150000"/>
              </a:lnSpc>
            </a:pPr>
            <a:r>
              <a:rPr lang="fi-FI" dirty="0">
                <a:latin typeface="Univia Pro Book" panose="00000500000000000000" pitchFamily="50" charset="0"/>
              </a:rPr>
              <a:t>600-1500m3 betonia riippuen voimalan koosta</a:t>
            </a:r>
          </a:p>
          <a:p>
            <a:pPr>
              <a:lnSpc>
                <a:spcPct val="150000"/>
              </a:lnSpc>
            </a:pPr>
            <a:r>
              <a:rPr lang="fi-FI" dirty="0">
                <a:latin typeface="Univia Pro Book" panose="00000500000000000000" pitchFamily="50" charset="0"/>
              </a:rPr>
              <a:t>Huonosti kantavaan maaperään perustus voidaan myös paaluttaa</a:t>
            </a:r>
          </a:p>
          <a:p>
            <a:endParaRPr lang="fi-FI" dirty="0"/>
          </a:p>
        </p:txBody>
      </p:sp>
      <p:sp>
        <p:nvSpPr>
          <p:cNvPr id="7" name="Otsikko 6">
            <a:extLst>
              <a:ext uri="{FF2B5EF4-FFF2-40B4-BE49-F238E27FC236}">
                <a16:creationId xmlns:a16="http://schemas.microsoft.com/office/drawing/2014/main" id="{15AB2DA0-FA98-40D0-A468-A37DD79C0E82}"/>
              </a:ext>
            </a:extLst>
          </p:cNvPr>
          <p:cNvSpPr>
            <a:spLocks noGrp="1"/>
          </p:cNvSpPr>
          <p:nvPr>
            <p:ph type="title"/>
          </p:nvPr>
        </p:nvSpPr>
        <p:spPr/>
        <p:txBody>
          <a:bodyPr/>
          <a:lstStyle/>
          <a:p>
            <a:r>
              <a:rPr lang="fi-FI" dirty="0"/>
              <a:t>Perustukset</a:t>
            </a:r>
          </a:p>
        </p:txBody>
      </p:sp>
      <p:pic>
        <p:nvPicPr>
          <p:cNvPr id="8" name="Kuva 11">
            <a:extLst>
              <a:ext uri="{FF2B5EF4-FFF2-40B4-BE49-F238E27FC236}">
                <a16:creationId xmlns:a16="http://schemas.microsoft.com/office/drawing/2014/main" id="{D64BA63E-2016-420C-B7FF-B2A1EDD5E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56F6A155-A004-4E71-957A-4AC787B43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564640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C98C19C-1398-4854-8A57-AC124B85FB7D}"/>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02864E70-F679-43A7-A314-F769120D1C70}"/>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E8927F90-3BD7-4B8E-BBE0-1F59115241DF}"/>
              </a:ext>
            </a:extLst>
          </p:cNvPr>
          <p:cNvSpPr>
            <a:spLocks noGrp="1"/>
          </p:cNvSpPr>
          <p:nvPr>
            <p:ph sz="quarter" idx="15"/>
          </p:nvPr>
        </p:nvSpPr>
        <p:spPr/>
        <p:txBody>
          <a:bodyPr/>
          <a:lstStyle/>
          <a:p>
            <a:endParaRPr lang="fi-FI" dirty="0"/>
          </a:p>
        </p:txBody>
      </p:sp>
      <p:sp>
        <p:nvSpPr>
          <p:cNvPr id="5" name="Sisällön paikkamerkki 4">
            <a:extLst>
              <a:ext uri="{FF2B5EF4-FFF2-40B4-BE49-F238E27FC236}">
                <a16:creationId xmlns:a16="http://schemas.microsoft.com/office/drawing/2014/main" id="{7D5DAC54-A2CC-4C37-8384-69F5652D1C71}"/>
              </a:ext>
            </a:extLst>
          </p:cNvPr>
          <p:cNvSpPr>
            <a:spLocks noGrp="1"/>
          </p:cNvSpPr>
          <p:nvPr>
            <p:ph sz="quarter" idx="16"/>
          </p:nvPr>
        </p:nvSpPr>
        <p:spPr/>
        <p:txBody>
          <a:bodyPr/>
          <a:lstStyle/>
          <a:p>
            <a:endParaRPr lang="fi-FI"/>
          </a:p>
        </p:txBody>
      </p:sp>
      <p:sp>
        <p:nvSpPr>
          <p:cNvPr id="7" name="Otsikko 6">
            <a:extLst>
              <a:ext uri="{FF2B5EF4-FFF2-40B4-BE49-F238E27FC236}">
                <a16:creationId xmlns:a16="http://schemas.microsoft.com/office/drawing/2014/main" id="{BF2C8427-910D-4233-89C6-93A1EADDA9DC}"/>
              </a:ext>
            </a:extLst>
          </p:cNvPr>
          <p:cNvSpPr>
            <a:spLocks noGrp="1"/>
          </p:cNvSpPr>
          <p:nvPr>
            <p:ph type="title"/>
          </p:nvPr>
        </p:nvSpPr>
        <p:spPr/>
        <p:txBody>
          <a:bodyPr/>
          <a:lstStyle/>
          <a:p>
            <a:r>
              <a:rPr lang="fi-FI" dirty="0"/>
              <a:t>Perustamistavat</a:t>
            </a:r>
          </a:p>
        </p:txBody>
      </p:sp>
      <p:sp>
        <p:nvSpPr>
          <p:cNvPr id="9" name="Tekstiruutu 8">
            <a:extLst>
              <a:ext uri="{FF2B5EF4-FFF2-40B4-BE49-F238E27FC236}">
                <a16:creationId xmlns:a16="http://schemas.microsoft.com/office/drawing/2014/main" id="{62B2EA91-AB7F-4D3E-B27C-A86C27DF0230}"/>
              </a:ext>
            </a:extLst>
          </p:cNvPr>
          <p:cNvSpPr txBox="1"/>
          <p:nvPr/>
        </p:nvSpPr>
        <p:spPr>
          <a:xfrm>
            <a:off x="769368" y="1907566"/>
            <a:ext cx="4943455" cy="373794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i-FI" sz="2000" dirty="0">
                <a:latin typeface="Univia Pro Book" panose="00000500000000000000" pitchFamily="50" charset="0"/>
              </a:rPr>
              <a:t>Maanvarainen, </a:t>
            </a:r>
          </a:p>
          <a:p>
            <a:pPr marL="742950" lvl="1" indent="-285750">
              <a:lnSpc>
                <a:spcPct val="150000"/>
              </a:lnSpc>
              <a:buFont typeface="Arial" panose="020B0604020202020204" pitchFamily="34" charset="0"/>
              <a:buChar char="•"/>
            </a:pPr>
            <a:r>
              <a:rPr lang="fi-FI" sz="2000" dirty="0">
                <a:latin typeface="Univia Pro Book" panose="00000500000000000000" pitchFamily="50" charset="0"/>
              </a:rPr>
              <a:t>Betonia 1-4m maanpinnan alle</a:t>
            </a:r>
          </a:p>
          <a:p>
            <a:pPr marL="742950" lvl="1" indent="-285750">
              <a:lnSpc>
                <a:spcPct val="150000"/>
              </a:lnSpc>
              <a:buFont typeface="Arial" panose="020B0604020202020204" pitchFamily="34" charset="0"/>
              <a:buChar char="•"/>
            </a:pPr>
            <a:r>
              <a:rPr lang="fi-FI" sz="2000" dirty="0">
                <a:latin typeface="Univia Pro Book" panose="00000500000000000000" pitchFamily="50" charset="0"/>
              </a:rPr>
              <a:t>Halkaisija 20-30m</a:t>
            </a:r>
          </a:p>
          <a:p>
            <a:pPr marL="742950" lvl="1" indent="-285750">
              <a:lnSpc>
                <a:spcPct val="150000"/>
              </a:lnSpc>
              <a:buFont typeface="Arial" panose="020B0604020202020204" pitchFamily="34" charset="0"/>
              <a:buChar char="•"/>
            </a:pPr>
            <a:r>
              <a:rPr lang="fi-FI" sz="2000" dirty="0">
                <a:latin typeface="Univia Pro Book" panose="00000500000000000000" pitchFamily="50" charset="0"/>
              </a:rPr>
              <a:t>Perustus peitetään maamassoilla</a:t>
            </a:r>
          </a:p>
          <a:p>
            <a:pPr marL="285750" indent="-285750">
              <a:lnSpc>
                <a:spcPct val="150000"/>
              </a:lnSpc>
              <a:buFont typeface="Arial" panose="020B0604020202020204" pitchFamily="34" charset="0"/>
              <a:buChar char="•"/>
            </a:pPr>
            <a:r>
              <a:rPr lang="fi-FI" sz="2000" dirty="0">
                <a:latin typeface="Univia Pro Book" panose="00000500000000000000" pitchFamily="50" charset="0"/>
              </a:rPr>
              <a:t>Paaluperustus</a:t>
            </a:r>
          </a:p>
          <a:p>
            <a:pPr marL="742950" lvl="1" indent="-285750">
              <a:lnSpc>
                <a:spcPct val="150000"/>
              </a:lnSpc>
              <a:buFont typeface="Arial" panose="020B0604020202020204" pitchFamily="34" charset="0"/>
              <a:buChar char="•"/>
            </a:pPr>
            <a:r>
              <a:rPr lang="fi-FI" sz="2000" dirty="0">
                <a:latin typeface="Univia Pro Book" panose="00000500000000000000" pitchFamily="50" charset="0"/>
              </a:rPr>
              <a:t>Kun maanvaihto (yli 5m) ei ole taloudellisesti kannattavaa pehmeässä maaperässä</a:t>
            </a:r>
          </a:p>
        </p:txBody>
      </p:sp>
      <p:pic>
        <p:nvPicPr>
          <p:cNvPr id="8" name="Kuva 11">
            <a:extLst>
              <a:ext uri="{FF2B5EF4-FFF2-40B4-BE49-F238E27FC236}">
                <a16:creationId xmlns:a16="http://schemas.microsoft.com/office/drawing/2014/main" id="{5D1ED9BD-046D-4787-B084-0B4544E6D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10" name="Kuva 12">
            <a:extLst>
              <a:ext uri="{FF2B5EF4-FFF2-40B4-BE49-F238E27FC236}">
                <a16:creationId xmlns:a16="http://schemas.microsoft.com/office/drawing/2014/main" id="{950A5C56-85D9-493D-896C-AB10698E5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
        <p:nvSpPr>
          <p:cNvPr id="11" name="Tekstiruutu 8">
            <a:extLst>
              <a:ext uri="{FF2B5EF4-FFF2-40B4-BE49-F238E27FC236}">
                <a16:creationId xmlns:a16="http://schemas.microsoft.com/office/drawing/2014/main" id="{78576E15-6305-4988-A582-8299808CBC5E}"/>
              </a:ext>
            </a:extLst>
          </p:cNvPr>
          <p:cNvSpPr txBox="1"/>
          <p:nvPr/>
        </p:nvSpPr>
        <p:spPr>
          <a:xfrm>
            <a:off x="5712823" y="1907566"/>
            <a:ext cx="4943455" cy="23529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i-FI" sz="2000" dirty="0">
                <a:latin typeface="Univia Pro Book" panose="00000500000000000000" pitchFamily="50" charset="0"/>
              </a:rPr>
              <a:t>Kallioankkurointi</a:t>
            </a:r>
          </a:p>
          <a:p>
            <a:pPr marL="742950" lvl="1" indent="-285750">
              <a:lnSpc>
                <a:spcPct val="150000"/>
              </a:lnSpc>
              <a:buFont typeface="Arial" panose="020B0604020202020204" pitchFamily="34" charset="0"/>
              <a:buChar char="•"/>
            </a:pPr>
            <a:r>
              <a:rPr lang="fi-FI" sz="2000" dirty="0">
                <a:latin typeface="Univia Pro Book" panose="00000500000000000000" pitchFamily="50" charset="0"/>
              </a:rPr>
              <a:t>Kun kallio on lähellä maanpintaa</a:t>
            </a:r>
          </a:p>
          <a:p>
            <a:pPr marL="742950" lvl="1" indent="-285750">
              <a:lnSpc>
                <a:spcPct val="150000"/>
              </a:lnSpc>
              <a:buFont typeface="Arial" panose="020B0604020202020204" pitchFamily="34" charset="0"/>
              <a:buChar char="•"/>
            </a:pPr>
            <a:r>
              <a:rPr lang="fi-FI" sz="2000" dirty="0">
                <a:latin typeface="Univia Pro Book" panose="00000500000000000000" pitchFamily="50" charset="0"/>
              </a:rPr>
              <a:t>Kallioon louhitaan tila perustukselle</a:t>
            </a:r>
          </a:p>
          <a:p>
            <a:pPr marL="742950" lvl="1" indent="-285750">
              <a:lnSpc>
                <a:spcPct val="150000"/>
              </a:lnSpc>
              <a:buFont typeface="Arial" panose="020B0604020202020204" pitchFamily="34" charset="0"/>
              <a:buChar char="•"/>
            </a:pPr>
            <a:r>
              <a:rPr lang="fi-FI" sz="2000" dirty="0">
                <a:latin typeface="Univia Pro Book" panose="00000500000000000000" pitchFamily="50" charset="0"/>
              </a:rPr>
              <a:t>Porataan reiät ankkureille</a:t>
            </a:r>
          </a:p>
          <a:p>
            <a:pPr marL="742950" lvl="1" indent="-285750">
              <a:lnSpc>
                <a:spcPct val="150000"/>
              </a:lnSpc>
              <a:buFont typeface="Arial" panose="020B0604020202020204" pitchFamily="34" charset="0"/>
              <a:buChar char="•"/>
            </a:pPr>
            <a:r>
              <a:rPr lang="fi-FI" sz="2000" dirty="0">
                <a:latin typeface="Univia Pro Book" panose="00000500000000000000" pitchFamily="50" charset="0"/>
              </a:rPr>
              <a:t>Injektoidaan ankkurit kallioon</a:t>
            </a:r>
          </a:p>
        </p:txBody>
      </p:sp>
    </p:spTree>
    <p:extLst>
      <p:ext uri="{BB962C8B-B14F-4D97-AF65-F5344CB8AC3E}">
        <p14:creationId xmlns:p14="http://schemas.microsoft.com/office/powerpoint/2010/main" val="285794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DF40545-A162-43B4-B5EA-37508D3CE590}"/>
              </a:ext>
              <a:ext uri="{C183D7F6-B498-43B3-948B-1728B52AA6E4}">
                <adec:decorative xmlns:adec="http://schemas.microsoft.com/office/drawing/2017/decorative" val="1"/>
              </a:ext>
            </a:extLst>
          </p:cNvPr>
          <p:cNvSpPr>
            <a:spLocks noGrp="1"/>
          </p:cNvSpPr>
          <p:nvPr>
            <p:ph sz="quarter" idx="13"/>
          </p:nvPr>
        </p:nvSpPr>
        <p:spPr/>
        <p:txBody>
          <a:bodyPr/>
          <a:lstStyle/>
          <a:p>
            <a:endParaRPr lang="fi-FI" dirty="0"/>
          </a:p>
        </p:txBody>
      </p:sp>
      <p:sp>
        <p:nvSpPr>
          <p:cNvPr id="3" name="Sisällön paikkamerkki 2">
            <a:extLst>
              <a:ext uri="{FF2B5EF4-FFF2-40B4-BE49-F238E27FC236}">
                <a16:creationId xmlns:a16="http://schemas.microsoft.com/office/drawing/2014/main" id="{869A984E-3775-4267-BD56-18FC0121C390}"/>
              </a:ext>
              <a:ext uri="{C183D7F6-B498-43B3-948B-1728B52AA6E4}">
                <adec:decorative xmlns:adec="http://schemas.microsoft.com/office/drawing/2017/decorative" val="1"/>
              </a:ext>
            </a:extLst>
          </p:cNvPr>
          <p:cNvSpPr>
            <a:spLocks noGrp="1"/>
          </p:cNvSpPr>
          <p:nvPr>
            <p:ph sz="quarter" idx="14"/>
          </p:nvPr>
        </p:nvSpPr>
        <p:spPr/>
        <p:txBody>
          <a:bodyPr>
            <a:normAutofit fontScale="85000" lnSpcReduction="20000"/>
          </a:bodyPr>
          <a:lstStyle/>
          <a:p>
            <a:endParaRPr lang="fi-FI" dirty="0"/>
          </a:p>
        </p:txBody>
      </p:sp>
      <p:sp>
        <p:nvSpPr>
          <p:cNvPr id="4" name="Sisällön paikkamerkki 3">
            <a:extLst>
              <a:ext uri="{FF2B5EF4-FFF2-40B4-BE49-F238E27FC236}">
                <a16:creationId xmlns:a16="http://schemas.microsoft.com/office/drawing/2014/main" id="{CECD50FF-17A6-442A-AF61-5660111D2DA8}"/>
              </a:ext>
              <a:ext uri="{C183D7F6-B498-43B3-948B-1728B52AA6E4}">
                <adec:decorative xmlns:adec="http://schemas.microsoft.com/office/drawing/2017/decorative" val="1"/>
              </a:ext>
            </a:extLst>
          </p:cNvPr>
          <p:cNvSpPr>
            <a:spLocks noGrp="1"/>
          </p:cNvSpPr>
          <p:nvPr>
            <p:ph sz="quarter" idx="15"/>
          </p:nvPr>
        </p:nvSpPr>
        <p:spPr/>
        <p:txBody>
          <a:bodyPr/>
          <a:lstStyle/>
          <a:p>
            <a:endParaRPr lang="fi-FI" dirty="0"/>
          </a:p>
        </p:txBody>
      </p:sp>
      <p:sp>
        <p:nvSpPr>
          <p:cNvPr id="5" name="Sisällön paikkamerkki 4" descr="REDUn käpy logo ja teksti REDU.">
            <a:extLst>
              <a:ext uri="{FF2B5EF4-FFF2-40B4-BE49-F238E27FC236}">
                <a16:creationId xmlns:a16="http://schemas.microsoft.com/office/drawing/2014/main" id="{25554195-EE26-490F-9936-D870817D547E}"/>
              </a:ext>
            </a:extLst>
          </p:cNvPr>
          <p:cNvSpPr>
            <a:spLocks noGrp="1"/>
          </p:cNvSpPr>
          <p:nvPr>
            <p:ph sz="quarter" idx="16"/>
          </p:nvPr>
        </p:nvSpPr>
        <p:spPr/>
        <p:txBody>
          <a:bodyPr/>
          <a:lstStyle/>
          <a:p>
            <a:endParaRPr lang="fi-FI" dirty="0"/>
          </a:p>
        </p:txBody>
      </p:sp>
      <p:sp>
        <p:nvSpPr>
          <p:cNvPr id="6" name="Sisällön paikkamerkki 5">
            <a:extLst>
              <a:ext uri="{FF2B5EF4-FFF2-40B4-BE49-F238E27FC236}">
                <a16:creationId xmlns:a16="http://schemas.microsoft.com/office/drawing/2014/main" id="{3845F4DF-C5D9-47D4-B7B8-BC0529B85754}"/>
              </a:ext>
            </a:extLst>
          </p:cNvPr>
          <p:cNvSpPr>
            <a:spLocks noGrp="1"/>
          </p:cNvSpPr>
          <p:nvPr>
            <p:ph idx="20"/>
          </p:nvPr>
        </p:nvSpPr>
        <p:spPr>
          <a:xfrm>
            <a:off x="638070" y="1907567"/>
            <a:ext cx="10915860" cy="4284228"/>
          </a:xfrm>
        </p:spPr>
        <p:txBody>
          <a:bodyPr>
            <a:normAutofit fontScale="92500" lnSpcReduction="10000"/>
          </a:bodyPr>
          <a:lstStyle/>
          <a:p>
            <a:pPr marL="0" indent="0">
              <a:lnSpc>
                <a:spcPct val="120000"/>
              </a:lnSpc>
              <a:buNone/>
            </a:pPr>
            <a:r>
              <a:rPr lang="fi-FI" dirty="0"/>
              <a:t>Päivän agenda</a:t>
            </a:r>
          </a:p>
          <a:p>
            <a:pPr>
              <a:lnSpc>
                <a:spcPct val="120000"/>
              </a:lnSpc>
            </a:pPr>
            <a:r>
              <a:rPr lang="fi-FI" sz="2300" dirty="0"/>
              <a:t>Yleinen</a:t>
            </a:r>
          </a:p>
          <a:p>
            <a:pPr>
              <a:lnSpc>
                <a:spcPct val="120000"/>
              </a:lnSpc>
            </a:pPr>
            <a:r>
              <a:rPr lang="fi-FI" sz="2300" dirty="0"/>
              <a:t>Tuulivoima ja tuulivoimalat</a:t>
            </a:r>
          </a:p>
          <a:p>
            <a:pPr>
              <a:lnSpc>
                <a:spcPct val="120000"/>
              </a:lnSpc>
            </a:pPr>
            <a:r>
              <a:rPr lang="fi-FI" sz="2300" dirty="0"/>
              <a:t>Työturvallisuus tuulivoimalassa</a:t>
            </a:r>
          </a:p>
          <a:p>
            <a:pPr>
              <a:lnSpc>
                <a:spcPct val="120000"/>
              </a:lnSpc>
            </a:pPr>
            <a:r>
              <a:rPr lang="fi-FI" sz="2300" dirty="0"/>
              <a:t>Pulttiliitosten periaatteet</a:t>
            </a:r>
          </a:p>
          <a:p>
            <a:pPr>
              <a:lnSpc>
                <a:spcPct val="120000"/>
              </a:lnSpc>
            </a:pPr>
            <a:r>
              <a:rPr lang="fi-FI" sz="2300" dirty="0"/>
              <a:t>Huolto ja kunnossapito</a:t>
            </a:r>
          </a:p>
          <a:p>
            <a:pPr>
              <a:lnSpc>
                <a:spcPct val="120000"/>
              </a:lnSpc>
            </a:pPr>
            <a:r>
              <a:rPr lang="fi-FI" sz="2300" dirty="0"/>
              <a:t>Vaihdelaatikko</a:t>
            </a:r>
          </a:p>
          <a:p>
            <a:pPr>
              <a:lnSpc>
                <a:spcPct val="120000"/>
              </a:lnSpc>
            </a:pPr>
            <a:r>
              <a:rPr lang="fi-FI" sz="2300" dirty="0"/>
              <a:t>Jarrut</a:t>
            </a:r>
          </a:p>
          <a:p>
            <a:pPr>
              <a:lnSpc>
                <a:spcPct val="120000"/>
              </a:lnSpc>
            </a:pPr>
            <a:r>
              <a:rPr lang="fi-FI" sz="2300" dirty="0"/>
              <a:t>YAW</a:t>
            </a:r>
          </a:p>
          <a:p>
            <a:pPr>
              <a:lnSpc>
                <a:spcPct val="120000"/>
              </a:lnSpc>
            </a:pPr>
            <a:r>
              <a:rPr lang="fi-FI" sz="2300" dirty="0"/>
              <a:t>Jäähdytysjärjestelmät</a:t>
            </a:r>
          </a:p>
          <a:p>
            <a:pPr>
              <a:lnSpc>
                <a:spcPct val="120000"/>
              </a:lnSpc>
            </a:pPr>
            <a:r>
              <a:rPr lang="fi-FI" sz="2300" dirty="0"/>
              <a:t>Voitelujärjestelmät	</a:t>
            </a:r>
          </a:p>
          <a:p>
            <a:pPr>
              <a:lnSpc>
                <a:spcPct val="120000"/>
              </a:lnSpc>
            </a:pPr>
            <a:r>
              <a:rPr lang="fi-FI" sz="2300" dirty="0"/>
              <a:t>Päivän yhteenveto</a:t>
            </a:r>
            <a:endParaRPr lang="fi-FI" dirty="0"/>
          </a:p>
        </p:txBody>
      </p:sp>
      <p:sp>
        <p:nvSpPr>
          <p:cNvPr id="7" name="Otsikko 6">
            <a:extLst>
              <a:ext uri="{FF2B5EF4-FFF2-40B4-BE49-F238E27FC236}">
                <a16:creationId xmlns:a16="http://schemas.microsoft.com/office/drawing/2014/main" id="{147A38B9-7667-424C-A051-254A14C1C17E}"/>
              </a:ext>
            </a:extLst>
          </p:cNvPr>
          <p:cNvSpPr>
            <a:spLocks noGrp="1"/>
          </p:cNvSpPr>
          <p:nvPr>
            <p:ph type="title"/>
          </p:nvPr>
        </p:nvSpPr>
        <p:spPr/>
        <p:txBody>
          <a:bodyPr/>
          <a:lstStyle/>
          <a:p>
            <a:r>
              <a:rPr lang="fi-FI" dirty="0"/>
              <a:t>Tuulivoiman ja kunnossapidon perusteet </a:t>
            </a:r>
          </a:p>
        </p:txBody>
      </p:sp>
      <p:pic>
        <p:nvPicPr>
          <p:cNvPr id="8" name="Kuva 11">
            <a:extLst>
              <a:ext uri="{FF2B5EF4-FFF2-40B4-BE49-F238E27FC236}">
                <a16:creationId xmlns:a16="http://schemas.microsoft.com/office/drawing/2014/main" id="{E8499422-A063-468A-9274-73E88FD10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B1CD90FE-824A-4070-B208-4F025933B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908138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32890593-1F84-47C1-8AB9-D4F2BA465988}"/>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5C41B999-991F-43CE-A6C8-4E4EB75F5B23}"/>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6DF24547-07ED-4898-81B7-A01FDDBAB18F}"/>
              </a:ext>
            </a:extLst>
          </p:cNvPr>
          <p:cNvSpPr>
            <a:spLocks noGrp="1"/>
          </p:cNvSpPr>
          <p:nvPr>
            <p:ph sz="quarter" idx="15"/>
          </p:nvPr>
        </p:nvSpPr>
        <p:spPr/>
        <p:txBody>
          <a:bodyPr/>
          <a:lstStyle/>
          <a:p>
            <a:endParaRPr lang="fi-FI" dirty="0"/>
          </a:p>
        </p:txBody>
      </p:sp>
      <p:sp>
        <p:nvSpPr>
          <p:cNvPr id="5" name="Sisällön paikkamerkki 4">
            <a:extLst>
              <a:ext uri="{FF2B5EF4-FFF2-40B4-BE49-F238E27FC236}">
                <a16:creationId xmlns:a16="http://schemas.microsoft.com/office/drawing/2014/main" id="{1F8B35FB-9BAC-4E90-BADB-5EF6CEAAD7A0}"/>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898901CC-31AF-473E-800F-EC23B9D0EF1B}"/>
              </a:ext>
            </a:extLst>
          </p:cNvPr>
          <p:cNvSpPr>
            <a:spLocks noGrp="1"/>
          </p:cNvSpPr>
          <p:nvPr>
            <p:ph idx="20"/>
          </p:nvPr>
        </p:nvSpPr>
        <p:spPr>
          <a:xfrm>
            <a:off x="638070" y="1907566"/>
            <a:ext cx="5855980" cy="4348231"/>
          </a:xfrm>
        </p:spPr>
        <p:txBody>
          <a:bodyPr/>
          <a:lstStyle/>
          <a:p>
            <a:pPr>
              <a:lnSpc>
                <a:spcPct val="150000"/>
              </a:lnSpc>
            </a:pPr>
            <a:r>
              <a:rPr lang="fi-FI" dirty="0">
                <a:latin typeface="Univia Pro Book" panose="00000500000000000000" pitchFamily="50" charset="0"/>
              </a:rPr>
              <a:t>Perustuksen keskeinen osa</a:t>
            </a:r>
          </a:p>
          <a:p>
            <a:pPr>
              <a:lnSpc>
                <a:spcPct val="150000"/>
              </a:lnSpc>
            </a:pPr>
            <a:r>
              <a:rPr lang="fi-FI" dirty="0">
                <a:latin typeface="Univia Pro Book" panose="00000500000000000000" pitchFamily="50" charset="0"/>
              </a:rPr>
              <a:t>Voimalan valmistaja toimittaa</a:t>
            </a:r>
          </a:p>
          <a:p>
            <a:pPr>
              <a:lnSpc>
                <a:spcPct val="150000"/>
              </a:lnSpc>
            </a:pPr>
            <a:r>
              <a:rPr lang="fi-FI" dirty="0">
                <a:latin typeface="Univia Pro Book" panose="00000500000000000000" pitchFamily="50" charset="0"/>
              </a:rPr>
              <a:t>Ympärille rakennetaan puolikaaren muotoinen raudoitus</a:t>
            </a:r>
          </a:p>
        </p:txBody>
      </p:sp>
      <p:sp>
        <p:nvSpPr>
          <p:cNvPr id="7" name="Otsikko 6">
            <a:extLst>
              <a:ext uri="{FF2B5EF4-FFF2-40B4-BE49-F238E27FC236}">
                <a16:creationId xmlns:a16="http://schemas.microsoft.com/office/drawing/2014/main" id="{CF5F62B5-5759-42C7-9187-2BCEB55B680C}"/>
              </a:ext>
            </a:extLst>
          </p:cNvPr>
          <p:cNvSpPr>
            <a:spLocks noGrp="1"/>
          </p:cNvSpPr>
          <p:nvPr>
            <p:ph type="title"/>
          </p:nvPr>
        </p:nvSpPr>
        <p:spPr/>
        <p:txBody>
          <a:bodyPr/>
          <a:lstStyle/>
          <a:p>
            <a:r>
              <a:rPr lang="fi-FI" dirty="0"/>
              <a:t>Pulttikori</a:t>
            </a:r>
          </a:p>
        </p:txBody>
      </p:sp>
      <p:pic>
        <p:nvPicPr>
          <p:cNvPr id="11" name="Kuva 11">
            <a:extLst>
              <a:ext uri="{FF2B5EF4-FFF2-40B4-BE49-F238E27FC236}">
                <a16:creationId xmlns:a16="http://schemas.microsoft.com/office/drawing/2014/main" id="{73CF28CB-2DEC-45F4-876A-4466AFB50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12" name="Kuva 12">
            <a:extLst>
              <a:ext uri="{FF2B5EF4-FFF2-40B4-BE49-F238E27FC236}">
                <a16:creationId xmlns:a16="http://schemas.microsoft.com/office/drawing/2014/main" id="{AA669BD4-490F-4931-BAA5-58EC928EA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253164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702B07A8-6BE4-4A75-9E05-AD7A030DD3E3}"/>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2D49F252-589E-4D82-93ED-ACA1DB0808C4}"/>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23EB8FE0-7F79-472C-890B-33F69C9C8EA7}"/>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318CF7F0-CD87-4425-BC19-D452EBAC0F10}"/>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64843ABA-3F8D-43EE-A33F-43420A222001}"/>
              </a:ext>
            </a:extLst>
          </p:cNvPr>
          <p:cNvSpPr>
            <a:spLocks noGrp="1"/>
          </p:cNvSpPr>
          <p:nvPr>
            <p:ph idx="20"/>
          </p:nvPr>
        </p:nvSpPr>
        <p:spPr/>
        <p:txBody>
          <a:bodyPr>
            <a:normAutofit fontScale="62500" lnSpcReduction="20000"/>
          </a:bodyPr>
          <a:lstStyle/>
          <a:p>
            <a:pPr>
              <a:lnSpc>
                <a:spcPct val="160000"/>
              </a:lnSpc>
            </a:pPr>
            <a:r>
              <a:rPr lang="fi-FI" dirty="0">
                <a:latin typeface="Univia Pro Book" panose="00000500000000000000" pitchFamily="50" charset="0"/>
              </a:rPr>
              <a:t>Rakenteellinen tuki ja vie </a:t>
            </a:r>
            <a:r>
              <a:rPr lang="fi-FI" dirty="0" err="1">
                <a:latin typeface="Univia Pro Book" panose="00000500000000000000" pitchFamily="50" charset="0"/>
              </a:rPr>
              <a:t>nasellin</a:t>
            </a:r>
            <a:r>
              <a:rPr lang="fi-FI" dirty="0">
                <a:latin typeface="Univia Pro Book" panose="00000500000000000000" pitchFamily="50" charset="0"/>
              </a:rPr>
              <a:t> halutulle korkeudelle</a:t>
            </a:r>
          </a:p>
          <a:p>
            <a:pPr>
              <a:lnSpc>
                <a:spcPct val="160000"/>
              </a:lnSpc>
            </a:pPr>
            <a:r>
              <a:rPr lang="fi-FI" dirty="0">
                <a:latin typeface="Univia Pro Book" panose="00000500000000000000" pitchFamily="50" charset="0"/>
              </a:rPr>
              <a:t>Vie staattisia ja dynaamisia kuormia perustukseen</a:t>
            </a:r>
          </a:p>
          <a:p>
            <a:pPr>
              <a:lnSpc>
                <a:spcPct val="160000"/>
              </a:lnSpc>
            </a:pPr>
            <a:r>
              <a:rPr lang="fi-FI" dirty="0">
                <a:latin typeface="Univia Pro Book" panose="00000500000000000000" pitchFamily="50" charset="0"/>
              </a:rPr>
              <a:t>Teräs ja betonirakenteisia</a:t>
            </a:r>
          </a:p>
          <a:p>
            <a:pPr lvl="1">
              <a:lnSpc>
                <a:spcPct val="160000"/>
              </a:lnSpc>
            </a:pPr>
            <a:r>
              <a:rPr lang="fi-FI" dirty="0">
                <a:latin typeface="Univia Pro Book" panose="00000500000000000000" pitchFamily="50" charset="0"/>
              </a:rPr>
              <a:t>Pilottimalleja rakennettu myös puusta</a:t>
            </a:r>
          </a:p>
          <a:p>
            <a:pPr>
              <a:lnSpc>
                <a:spcPct val="160000"/>
              </a:lnSpc>
            </a:pPr>
            <a:r>
              <a:rPr lang="fi-FI" dirty="0">
                <a:latin typeface="Univia Pro Book" panose="00000500000000000000" pitchFamily="50" charset="0"/>
              </a:rPr>
              <a:t>Yleensä pyöreitä</a:t>
            </a:r>
          </a:p>
          <a:p>
            <a:pPr lvl="1">
              <a:lnSpc>
                <a:spcPct val="160000"/>
              </a:lnSpc>
            </a:pPr>
            <a:r>
              <a:rPr lang="fi-FI" dirty="0">
                <a:latin typeface="Univia Pro Book" panose="00000500000000000000" pitchFamily="50" charset="0"/>
              </a:rPr>
              <a:t>Ulkomailla myös ristikkorakenteisia</a:t>
            </a:r>
          </a:p>
          <a:p>
            <a:pPr>
              <a:lnSpc>
                <a:spcPct val="160000"/>
              </a:lnSpc>
            </a:pPr>
            <a:r>
              <a:rPr lang="fi-FI" dirty="0">
                <a:latin typeface="Univia Pro Book" panose="00000500000000000000" pitchFamily="50" charset="0"/>
              </a:rPr>
              <a:t>Tornin osat</a:t>
            </a:r>
          </a:p>
          <a:p>
            <a:pPr lvl="1">
              <a:lnSpc>
                <a:spcPct val="160000"/>
              </a:lnSpc>
            </a:pPr>
            <a:r>
              <a:rPr lang="fi-FI" dirty="0">
                <a:latin typeface="Univia Pro Book" panose="00000500000000000000" pitchFamily="50" charset="0"/>
              </a:rPr>
              <a:t>Kellari (turbiinin erotin)</a:t>
            </a:r>
          </a:p>
          <a:p>
            <a:pPr lvl="1">
              <a:lnSpc>
                <a:spcPct val="160000"/>
              </a:lnSpc>
            </a:pPr>
            <a:r>
              <a:rPr lang="fi-FI" dirty="0" err="1">
                <a:latin typeface="Univia Pro Book" panose="00000500000000000000" pitchFamily="50" charset="0"/>
              </a:rPr>
              <a:t>Alataso</a:t>
            </a:r>
            <a:r>
              <a:rPr lang="fi-FI" dirty="0">
                <a:latin typeface="Univia Pro Book" panose="00000500000000000000" pitchFamily="50" charset="0"/>
              </a:rPr>
              <a:t> (Ovi, turbiinin ohjauspaneeli, UPS ja hissi)</a:t>
            </a:r>
          </a:p>
          <a:p>
            <a:pPr lvl="1">
              <a:lnSpc>
                <a:spcPct val="160000"/>
              </a:lnSpc>
            </a:pPr>
            <a:r>
              <a:rPr lang="fi-FI" dirty="0" err="1">
                <a:latin typeface="Univia Pro Book" panose="00000500000000000000" pitchFamily="50" charset="0"/>
              </a:rPr>
              <a:t>Välitasot</a:t>
            </a:r>
            <a:endParaRPr lang="fi-FI" dirty="0">
              <a:latin typeface="Univia Pro Book" panose="00000500000000000000" pitchFamily="50" charset="0"/>
            </a:endParaRPr>
          </a:p>
          <a:p>
            <a:pPr lvl="1">
              <a:lnSpc>
                <a:spcPct val="160000"/>
              </a:lnSpc>
            </a:pPr>
            <a:r>
              <a:rPr lang="fi-FI" dirty="0" err="1">
                <a:latin typeface="Univia Pro Book" panose="00000500000000000000" pitchFamily="50" charset="0"/>
              </a:rPr>
              <a:t>Ylätaso</a:t>
            </a:r>
            <a:r>
              <a:rPr lang="fi-FI" dirty="0">
                <a:latin typeface="Univia Pro Book" panose="00000500000000000000" pitchFamily="50" charset="0"/>
              </a:rPr>
              <a:t> </a:t>
            </a:r>
          </a:p>
          <a:p>
            <a:pPr lvl="1">
              <a:lnSpc>
                <a:spcPct val="160000"/>
              </a:lnSpc>
            </a:pPr>
            <a:r>
              <a:rPr lang="fi-FI" dirty="0">
                <a:latin typeface="Univia Pro Book" panose="00000500000000000000" pitchFamily="50" charset="0"/>
              </a:rPr>
              <a:t>YAW-taso</a:t>
            </a:r>
          </a:p>
        </p:txBody>
      </p:sp>
      <p:sp>
        <p:nvSpPr>
          <p:cNvPr id="7" name="Otsikko 6">
            <a:extLst>
              <a:ext uri="{FF2B5EF4-FFF2-40B4-BE49-F238E27FC236}">
                <a16:creationId xmlns:a16="http://schemas.microsoft.com/office/drawing/2014/main" id="{8B89086C-4FF1-4FD8-A5A9-8F4D73CC4577}"/>
              </a:ext>
            </a:extLst>
          </p:cNvPr>
          <p:cNvSpPr>
            <a:spLocks noGrp="1"/>
          </p:cNvSpPr>
          <p:nvPr>
            <p:ph type="title"/>
          </p:nvPr>
        </p:nvSpPr>
        <p:spPr/>
        <p:txBody>
          <a:bodyPr/>
          <a:lstStyle/>
          <a:p>
            <a:r>
              <a:rPr lang="fi-FI" dirty="0"/>
              <a:t>Torni</a:t>
            </a:r>
          </a:p>
        </p:txBody>
      </p:sp>
      <p:pic>
        <p:nvPicPr>
          <p:cNvPr id="8" name="Kuva 11">
            <a:extLst>
              <a:ext uri="{FF2B5EF4-FFF2-40B4-BE49-F238E27FC236}">
                <a16:creationId xmlns:a16="http://schemas.microsoft.com/office/drawing/2014/main" id="{A6AA714A-678C-44B9-A42F-F742181AF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2EA5585A-13CA-47E2-B5BF-D05F819EA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684246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48E0391A-FE22-4055-AA91-84CB61B04EFC}"/>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964F40ED-A27A-41D6-8BB3-EA654F4E2803}"/>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26FCE65A-4FF4-4889-ABE3-C2ADCCFF1AE5}"/>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61340B0E-4232-4439-A797-35ECC62E1FD3}"/>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D9F99356-2E60-422D-85F0-FEDFEF2879E0}"/>
              </a:ext>
            </a:extLst>
          </p:cNvPr>
          <p:cNvSpPr>
            <a:spLocks noGrp="1"/>
          </p:cNvSpPr>
          <p:nvPr>
            <p:ph idx="20"/>
          </p:nvPr>
        </p:nvSpPr>
        <p:spPr>
          <a:xfrm>
            <a:off x="638070" y="1907566"/>
            <a:ext cx="10915860" cy="4207973"/>
          </a:xfrm>
        </p:spPr>
        <p:txBody>
          <a:bodyPr>
            <a:normAutofit fontScale="55000" lnSpcReduction="20000"/>
          </a:bodyPr>
          <a:lstStyle/>
          <a:p>
            <a:pPr>
              <a:lnSpc>
                <a:spcPct val="160000"/>
              </a:lnSpc>
            </a:pPr>
            <a:r>
              <a:rPr lang="fi-FI" dirty="0">
                <a:latin typeface="Univia Pro Book" panose="00000500000000000000" pitchFamily="50" charset="0"/>
              </a:rPr>
              <a:t>Kevytrakenteinen (lasikuitua)</a:t>
            </a:r>
          </a:p>
          <a:p>
            <a:pPr>
              <a:lnSpc>
                <a:spcPct val="160000"/>
              </a:lnSpc>
            </a:pPr>
            <a:r>
              <a:rPr lang="fi-FI" dirty="0">
                <a:latin typeface="Univia Pro Book" panose="00000500000000000000" pitchFamily="50" charset="0"/>
              </a:rPr>
              <a:t>Sisältää sähköntuotantolaitteet</a:t>
            </a:r>
          </a:p>
          <a:p>
            <a:pPr lvl="1">
              <a:lnSpc>
                <a:spcPct val="160000"/>
              </a:lnSpc>
            </a:pPr>
            <a:r>
              <a:rPr lang="fi-FI" dirty="0">
                <a:latin typeface="Univia Pro Book" panose="00000500000000000000" pitchFamily="50" charset="0"/>
              </a:rPr>
              <a:t>Akselit (Hidas ja nopea)</a:t>
            </a:r>
          </a:p>
          <a:p>
            <a:pPr lvl="1">
              <a:lnSpc>
                <a:spcPct val="160000"/>
              </a:lnSpc>
            </a:pPr>
            <a:r>
              <a:rPr lang="fi-FI" dirty="0">
                <a:latin typeface="Univia Pro Book" panose="00000500000000000000" pitchFamily="50" charset="0"/>
              </a:rPr>
              <a:t>Voimansiirto</a:t>
            </a:r>
          </a:p>
          <a:p>
            <a:pPr lvl="1">
              <a:lnSpc>
                <a:spcPct val="160000"/>
              </a:lnSpc>
            </a:pPr>
            <a:r>
              <a:rPr lang="fi-FI" dirty="0">
                <a:latin typeface="Univia Pro Book" panose="00000500000000000000" pitchFamily="50" charset="0"/>
              </a:rPr>
              <a:t>Päälaakeri</a:t>
            </a:r>
          </a:p>
          <a:p>
            <a:pPr lvl="1">
              <a:lnSpc>
                <a:spcPct val="160000"/>
              </a:lnSpc>
            </a:pPr>
            <a:r>
              <a:rPr lang="fi-FI" dirty="0">
                <a:latin typeface="Univia Pro Book" panose="00000500000000000000" pitchFamily="50" charset="0"/>
              </a:rPr>
              <a:t>Vaihteisto</a:t>
            </a:r>
          </a:p>
          <a:p>
            <a:pPr lvl="1">
              <a:lnSpc>
                <a:spcPct val="160000"/>
              </a:lnSpc>
            </a:pPr>
            <a:r>
              <a:rPr lang="fi-FI" dirty="0">
                <a:latin typeface="Univia Pro Book" panose="00000500000000000000" pitchFamily="50" charset="0"/>
              </a:rPr>
              <a:t>Mekaaninen jarru</a:t>
            </a:r>
          </a:p>
          <a:p>
            <a:pPr lvl="1">
              <a:lnSpc>
                <a:spcPct val="160000"/>
              </a:lnSpc>
            </a:pPr>
            <a:r>
              <a:rPr lang="fi-FI" dirty="0">
                <a:latin typeface="Univia Pro Book" panose="00000500000000000000" pitchFamily="50" charset="0"/>
              </a:rPr>
              <a:t>Generaattori</a:t>
            </a:r>
          </a:p>
          <a:p>
            <a:pPr lvl="1">
              <a:lnSpc>
                <a:spcPct val="160000"/>
              </a:lnSpc>
            </a:pPr>
            <a:r>
              <a:rPr lang="fi-FI" dirty="0">
                <a:latin typeface="Univia Pro Book" panose="00000500000000000000" pitchFamily="50" charset="0"/>
              </a:rPr>
              <a:t>YAW (</a:t>
            </a:r>
            <a:r>
              <a:rPr lang="fi-FI" dirty="0" err="1">
                <a:latin typeface="Univia Pro Book" panose="00000500000000000000" pitchFamily="50" charset="0"/>
              </a:rPr>
              <a:t>nasellin</a:t>
            </a:r>
            <a:r>
              <a:rPr lang="fi-FI" dirty="0">
                <a:latin typeface="Univia Pro Book" panose="00000500000000000000" pitchFamily="50" charset="0"/>
              </a:rPr>
              <a:t> kääntölaitteisto)</a:t>
            </a:r>
          </a:p>
          <a:p>
            <a:pPr lvl="1">
              <a:lnSpc>
                <a:spcPct val="160000"/>
              </a:lnSpc>
            </a:pPr>
            <a:r>
              <a:rPr lang="fi-FI" dirty="0">
                <a:latin typeface="Univia Pro Book" panose="00000500000000000000" pitchFamily="50" charset="0"/>
              </a:rPr>
              <a:t>Hydrauliikka- ja jäähdytysjärjestelmät</a:t>
            </a:r>
          </a:p>
          <a:p>
            <a:pPr lvl="1">
              <a:lnSpc>
                <a:spcPct val="160000"/>
              </a:lnSpc>
            </a:pPr>
            <a:r>
              <a:rPr lang="fi-FI" dirty="0">
                <a:latin typeface="Univia Pro Book" panose="00000500000000000000" pitchFamily="50" charset="0"/>
              </a:rPr>
              <a:t>Ohjaus- ja sähköjärjestelmät</a:t>
            </a:r>
          </a:p>
          <a:p>
            <a:pPr lvl="1">
              <a:lnSpc>
                <a:spcPct val="160000"/>
              </a:lnSpc>
            </a:pPr>
            <a:r>
              <a:rPr lang="fi-FI" dirty="0">
                <a:latin typeface="Univia Pro Book" panose="00000500000000000000" pitchFamily="50" charset="0"/>
              </a:rPr>
              <a:t>Tuulimittarit </a:t>
            </a:r>
            <a:r>
              <a:rPr lang="fi-FI" dirty="0" err="1">
                <a:latin typeface="Univia Pro Book" panose="00000500000000000000" pitchFamily="50" charset="0"/>
              </a:rPr>
              <a:t>nasellin</a:t>
            </a:r>
            <a:r>
              <a:rPr lang="fi-FI" dirty="0">
                <a:latin typeface="Univia Pro Book" panose="00000500000000000000" pitchFamily="50" charset="0"/>
              </a:rPr>
              <a:t> päällä</a:t>
            </a:r>
          </a:p>
          <a:p>
            <a:endParaRPr lang="fi-FI" dirty="0"/>
          </a:p>
          <a:p>
            <a:endParaRPr lang="fi-FI" dirty="0"/>
          </a:p>
        </p:txBody>
      </p:sp>
      <p:sp>
        <p:nvSpPr>
          <p:cNvPr id="7" name="Otsikko 6">
            <a:extLst>
              <a:ext uri="{FF2B5EF4-FFF2-40B4-BE49-F238E27FC236}">
                <a16:creationId xmlns:a16="http://schemas.microsoft.com/office/drawing/2014/main" id="{101C93C4-9A28-46C3-8ADF-59542CFB2BC4}"/>
              </a:ext>
            </a:extLst>
          </p:cNvPr>
          <p:cNvSpPr>
            <a:spLocks noGrp="1"/>
          </p:cNvSpPr>
          <p:nvPr>
            <p:ph type="title"/>
          </p:nvPr>
        </p:nvSpPr>
        <p:spPr/>
        <p:txBody>
          <a:bodyPr/>
          <a:lstStyle/>
          <a:p>
            <a:r>
              <a:rPr lang="fi-FI" dirty="0" err="1"/>
              <a:t>Naselli</a:t>
            </a:r>
            <a:endParaRPr lang="fi-FI" dirty="0"/>
          </a:p>
        </p:txBody>
      </p:sp>
      <p:pic>
        <p:nvPicPr>
          <p:cNvPr id="10" name="Kuva 11">
            <a:extLst>
              <a:ext uri="{FF2B5EF4-FFF2-40B4-BE49-F238E27FC236}">
                <a16:creationId xmlns:a16="http://schemas.microsoft.com/office/drawing/2014/main" id="{1E296903-FCA2-4CC9-AD3C-0C82D6A17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11" name="Kuva 12">
            <a:extLst>
              <a:ext uri="{FF2B5EF4-FFF2-40B4-BE49-F238E27FC236}">
                <a16:creationId xmlns:a16="http://schemas.microsoft.com/office/drawing/2014/main" id="{F9F3FE2E-798E-45D6-A0DF-FB17EE18C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988557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9DB899B-81E3-40A5-93F7-31DAEFA00F37}"/>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93EDBC1E-607F-4E60-AC2E-2A69009C2CF1}"/>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06784EF1-0F21-4C1A-8068-BD5E86DDB912}"/>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D8FBB9A8-C4DE-44C0-9D05-60C0D69EA663}"/>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3B3C85A6-98DB-48D5-B54D-446584641840}"/>
              </a:ext>
            </a:extLst>
          </p:cNvPr>
          <p:cNvSpPr>
            <a:spLocks noGrp="1"/>
          </p:cNvSpPr>
          <p:nvPr>
            <p:ph idx="20"/>
          </p:nvPr>
        </p:nvSpPr>
        <p:spPr>
          <a:xfrm>
            <a:off x="638070" y="1907567"/>
            <a:ext cx="10915860" cy="3970720"/>
          </a:xfrm>
        </p:spPr>
        <p:txBody>
          <a:bodyPr>
            <a:normAutofit fontScale="85000" lnSpcReduction="20000"/>
          </a:bodyPr>
          <a:lstStyle/>
          <a:p>
            <a:pPr>
              <a:lnSpc>
                <a:spcPct val="150000"/>
              </a:lnSpc>
            </a:pPr>
            <a:r>
              <a:rPr lang="fi-FI" dirty="0">
                <a:latin typeface="Univia Pro Book" panose="00000500000000000000" pitchFamily="50" charset="0"/>
              </a:rPr>
              <a:t>Ottaa tuulen energian vastaan </a:t>
            </a:r>
          </a:p>
          <a:p>
            <a:pPr>
              <a:lnSpc>
                <a:spcPct val="150000"/>
              </a:lnSpc>
            </a:pPr>
            <a:r>
              <a:rPr lang="fi-FI" dirty="0">
                <a:latin typeface="Univia Pro Book" panose="00000500000000000000" pitchFamily="50" charset="0"/>
              </a:rPr>
              <a:t>Lavat + Lapojen kääntömoottorit + Napa</a:t>
            </a:r>
          </a:p>
          <a:p>
            <a:pPr>
              <a:lnSpc>
                <a:spcPct val="150000"/>
              </a:lnSpc>
            </a:pPr>
            <a:r>
              <a:rPr lang="fi-FI" dirty="0">
                <a:latin typeface="Univia Pro Book" panose="00000500000000000000" pitchFamily="50" charset="0"/>
              </a:rPr>
              <a:t>Lavat, yleisimmin komposiittimateriaalia</a:t>
            </a:r>
          </a:p>
          <a:p>
            <a:pPr lvl="1">
              <a:lnSpc>
                <a:spcPct val="150000"/>
              </a:lnSpc>
            </a:pPr>
            <a:r>
              <a:rPr lang="fi-FI" dirty="0">
                <a:latin typeface="Univia Pro Book" panose="00000500000000000000" pitchFamily="50" charset="0"/>
              </a:rPr>
              <a:t>Lasikuitua, hiilikuitua ja sideaineena puu + epoksi/polyesteri</a:t>
            </a:r>
          </a:p>
          <a:p>
            <a:pPr>
              <a:lnSpc>
                <a:spcPct val="150000"/>
              </a:lnSpc>
            </a:pPr>
            <a:r>
              <a:rPr lang="fi-FI" dirty="0">
                <a:latin typeface="Univia Pro Book" panose="00000500000000000000" pitchFamily="50" charset="0"/>
              </a:rPr>
              <a:t>Lavat nykyään 60-100m pitkiä</a:t>
            </a:r>
          </a:p>
          <a:p>
            <a:pPr>
              <a:lnSpc>
                <a:spcPct val="150000"/>
              </a:lnSpc>
            </a:pPr>
            <a:r>
              <a:rPr lang="fi-FI" dirty="0">
                <a:latin typeface="Univia Pro Book" panose="00000500000000000000" pitchFamily="50" charset="0"/>
              </a:rPr>
              <a:t>Suomen pisimmät lavat on 75m</a:t>
            </a:r>
          </a:p>
          <a:p>
            <a:pPr>
              <a:lnSpc>
                <a:spcPct val="150000"/>
              </a:lnSpc>
            </a:pPr>
            <a:r>
              <a:rPr lang="fi-FI" dirty="0">
                <a:latin typeface="Univia Pro Book" panose="00000500000000000000" pitchFamily="50" charset="0"/>
              </a:rPr>
              <a:t>Siivissä lämmitysjärjestelmä pohjoisissa olosuhteissa</a:t>
            </a:r>
          </a:p>
          <a:p>
            <a:pPr>
              <a:lnSpc>
                <a:spcPct val="150000"/>
              </a:lnSpc>
            </a:pPr>
            <a:r>
              <a:rPr lang="fi-FI" dirty="0">
                <a:latin typeface="Univia Pro Book" panose="00000500000000000000" pitchFamily="50" charset="0"/>
              </a:rPr>
              <a:t>Salamaniskuilta suojausjärjestelmät</a:t>
            </a:r>
          </a:p>
          <a:p>
            <a:pPr>
              <a:lnSpc>
                <a:spcPct val="150000"/>
              </a:lnSpc>
            </a:pPr>
            <a:r>
              <a:rPr lang="fi-FI" dirty="0">
                <a:latin typeface="Univia Pro Book" panose="00000500000000000000" pitchFamily="50" charset="0"/>
              </a:rPr>
              <a:t>Geelipinnoitteet sään tuomaa rasitusta vastaan</a:t>
            </a:r>
          </a:p>
          <a:p>
            <a:endParaRPr lang="fi-FI" dirty="0"/>
          </a:p>
        </p:txBody>
      </p:sp>
      <p:sp>
        <p:nvSpPr>
          <p:cNvPr id="7" name="Otsikko 6">
            <a:extLst>
              <a:ext uri="{FF2B5EF4-FFF2-40B4-BE49-F238E27FC236}">
                <a16:creationId xmlns:a16="http://schemas.microsoft.com/office/drawing/2014/main" id="{31276FDF-0BEC-4855-8EFF-073CDEC1C478}"/>
              </a:ext>
            </a:extLst>
          </p:cNvPr>
          <p:cNvSpPr>
            <a:spLocks noGrp="1"/>
          </p:cNvSpPr>
          <p:nvPr>
            <p:ph type="title"/>
          </p:nvPr>
        </p:nvSpPr>
        <p:spPr/>
        <p:txBody>
          <a:bodyPr/>
          <a:lstStyle/>
          <a:p>
            <a:r>
              <a:rPr lang="fi-FI" dirty="0"/>
              <a:t>Roottori</a:t>
            </a:r>
          </a:p>
        </p:txBody>
      </p:sp>
      <p:pic>
        <p:nvPicPr>
          <p:cNvPr id="8" name="Kuva 11">
            <a:extLst>
              <a:ext uri="{FF2B5EF4-FFF2-40B4-BE49-F238E27FC236}">
                <a16:creationId xmlns:a16="http://schemas.microsoft.com/office/drawing/2014/main" id="{30EEB48B-F4D3-48A7-8D5A-46E7DEC81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8C47712F-66FE-47A4-AFAC-DB3362FDF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201075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EB2601C-D727-4896-982B-F4BFC3A62E10}"/>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100B54B0-CADD-4743-9063-3FC653AC31A9}"/>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A79ACD3B-5FEE-497F-BA0D-BC3BD81BFD23}"/>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D4B838AD-21DE-4397-94C8-90B41AB513FC}"/>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9C6D0D1A-9C2B-4C98-9328-981069AD47D2}"/>
              </a:ext>
            </a:extLst>
          </p:cNvPr>
          <p:cNvSpPr>
            <a:spLocks noGrp="1"/>
          </p:cNvSpPr>
          <p:nvPr>
            <p:ph idx="20"/>
          </p:nvPr>
        </p:nvSpPr>
        <p:spPr/>
        <p:txBody>
          <a:bodyPr>
            <a:normAutofit fontScale="92500" lnSpcReduction="10000"/>
          </a:bodyPr>
          <a:lstStyle/>
          <a:p>
            <a:pPr lvl="0">
              <a:lnSpc>
                <a:spcPct val="150000"/>
              </a:lnSpc>
            </a:pPr>
            <a:r>
              <a:rPr lang="en-US" dirty="0" err="1">
                <a:latin typeface="Univia Pro Book" panose="00000500000000000000" pitchFamily="50" charset="0"/>
              </a:rPr>
              <a:t>Lapojen</a:t>
            </a:r>
            <a:r>
              <a:rPr lang="en-US" dirty="0">
                <a:latin typeface="Univia Pro Book" panose="00000500000000000000" pitchFamily="50" charset="0"/>
              </a:rPr>
              <a:t> </a:t>
            </a:r>
            <a:r>
              <a:rPr lang="en-US" dirty="0" err="1">
                <a:latin typeface="Univia Pro Book" panose="00000500000000000000" pitchFamily="50" charset="0"/>
              </a:rPr>
              <a:t>ohjaus</a:t>
            </a:r>
            <a:r>
              <a:rPr lang="en-US" dirty="0">
                <a:latin typeface="Univia Pro Book" panose="00000500000000000000" pitchFamily="50" charset="0"/>
              </a:rPr>
              <a:t> (pitch-system)</a:t>
            </a:r>
            <a:endParaRPr lang="fi-FI" dirty="0">
              <a:latin typeface="Univia Pro Book" panose="00000500000000000000" pitchFamily="50" charset="0"/>
            </a:endParaRPr>
          </a:p>
          <a:p>
            <a:pPr lvl="0">
              <a:lnSpc>
                <a:spcPct val="150000"/>
              </a:lnSpc>
            </a:pPr>
            <a:r>
              <a:rPr lang="en-US" dirty="0">
                <a:latin typeface="Univia Pro Book" panose="00000500000000000000" pitchFamily="50" charset="0"/>
              </a:rPr>
              <a:t>YAW (</a:t>
            </a:r>
            <a:r>
              <a:rPr lang="en-US" dirty="0" err="1">
                <a:latin typeface="Univia Pro Book" panose="00000500000000000000" pitchFamily="50" charset="0"/>
              </a:rPr>
              <a:t>nasellin</a:t>
            </a:r>
            <a:r>
              <a:rPr lang="en-US" dirty="0">
                <a:latin typeface="Univia Pro Book" panose="00000500000000000000" pitchFamily="50" charset="0"/>
              </a:rPr>
              <a:t> </a:t>
            </a:r>
            <a:r>
              <a:rPr lang="en-US" dirty="0" err="1">
                <a:latin typeface="Univia Pro Book" panose="00000500000000000000" pitchFamily="50" charset="0"/>
              </a:rPr>
              <a:t>ohjaus</a:t>
            </a:r>
            <a:r>
              <a:rPr lang="en-US" dirty="0">
                <a:latin typeface="Univia Pro Book" panose="00000500000000000000" pitchFamily="50" charset="0"/>
              </a:rPr>
              <a:t>)</a:t>
            </a:r>
            <a:endParaRPr lang="fi-FI" dirty="0">
              <a:latin typeface="Univia Pro Book" panose="00000500000000000000" pitchFamily="50" charset="0"/>
            </a:endParaRPr>
          </a:p>
          <a:p>
            <a:pPr lvl="0">
              <a:lnSpc>
                <a:spcPct val="150000"/>
              </a:lnSpc>
            </a:pPr>
            <a:r>
              <a:rPr lang="en-US" dirty="0" err="1">
                <a:latin typeface="Univia Pro Book" panose="00000500000000000000" pitchFamily="50" charset="0"/>
              </a:rPr>
              <a:t>Pääakseli</a:t>
            </a:r>
            <a:endParaRPr lang="fi-FI" dirty="0">
              <a:latin typeface="Univia Pro Book" panose="00000500000000000000" pitchFamily="50" charset="0"/>
            </a:endParaRPr>
          </a:p>
          <a:p>
            <a:pPr lvl="0">
              <a:lnSpc>
                <a:spcPct val="150000"/>
              </a:lnSpc>
            </a:pPr>
            <a:r>
              <a:rPr lang="en-US" dirty="0" err="1">
                <a:latin typeface="Univia Pro Book" panose="00000500000000000000" pitchFamily="50" charset="0"/>
              </a:rPr>
              <a:t>Päälaakeri</a:t>
            </a:r>
            <a:endParaRPr lang="fi-FI" dirty="0">
              <a:latin typeface="Univia Pro Book" panose="00000500000000000000" pitchFamily="50" charset="0"/>
            </a:endParaRPr>
          </a:p>
          <a:p>
            <a:pPr lvl="0">
              <a:lnSpc>
                <a:spcPct val="150000"/>
              </a:lnSpc>
            </a:pPr>
            <a:r>
              <a:rPr lang="en-US" dirty="0" err="1">
                <a:latin typeface="Univia Pro Book" panose="00000500000000000000" pitchFamily="50" charset="0"/>
              </a:rPr>
              <a:t>Vaih</a:t>
            </a:r>
            <a:r>
              <a:rPr lang="fi-FI" dirty="0" err="1">
                <a:latin typeface="Univia Pro Book" panose="00000500000000000000" pitchFamily="50" charset="0"/>
              </a:rPr>
              <a:t>teisto</a:t>
            </a:r>
            <a:endParaRPr lang="fi-FI" dirty="0">
              <a:latin typeface="Univia Pro Book" panose="00000500000000000000" pitchFamily="50" charset="0"/>
            </a:endParaRPr>
          </a:p>
          <a:p>
            <a:pPr>
              <a:lnSpc>
                <a:spcPct val="150000"/>
              </a:lnSpc>
            </a:pPr>
            <a:r>
              <a:rPr lang="fi-FI" dirty="0">
                <a:latin typeface="Univia Pro Book" panose="00000500000000000000" pitchFamily="50" charset="0"/>
              </a:rPr>
              <a:t>Jarrut</a:t>
            </a:r>
          </a:p>
          <a:p>
            <a:pPr lvl="0">
              <a:lnSpc>
                <a:spcPct val="150000"/>
              </a:lnSpc>
            </a:pPr>
            <a:r>
              <a:rPr lang="fi-FI" dirty="0">
                <a:latin typeface="Univia Pro Book" panose="00000500000000000000" pitchFamily="50" charset="0"/>
              </a:rPr>
              <a:t>Kytkimet</a:t>
            </a:r>
          </a:p>
          <a:p>
            <a:pPr lvl="0">
              <a:lnSpc>
                <a:spcPct val="150000"/>
              </a:lnSpc>
            </a:pPr>
            <a:r>
              <a:rPr lang="en-US" dirty="0" err="1">
                <a:latin typeface="Univia Pro Book" panose="00000500000000000000" pitchFamily="50" charset="0"/>
              </a:rPr>
              <a:t>Generaattori</a:t>
            </a:r>
            <a:endParaRPr lang="fi-FI" dirty="0">
              <a:latin typeface="Univia Pro Book" panose="00000500000000000000" pitchFamily="50" charset="0"/>
            </a:endParaRPr>
          </a:p>
          <a:p>
            <a:endParaRPr lang="fi-FI" dirty="0"/>
          </a:p>
        </p:txBody>
      </p:sp>
      <p:sp>
        <p:nvSpPr>
          <p:cNvPr id="7" name="Otsikko 6">
            <a:extLst>
              <a:ext uri="{FF2B5EF4-FFF2-40B4-BE49-F238E27FC236}">
                <a16:creationId xmlns:a16="http://schemas.microsoft.com/office/drawing/2014/main" id="{86DAB475-2A36-493E-B856-82BACA2A7D3D}"/>
              </a:ext>
            </a:extLst>
          </p:cNvPr>
          <p:cNvSpPr>
            <a:spLocks noGrp="1"/>
          </p:cNvSpPr>
          <p:nvPr>
            <p:ph type="title"/>
          </p:nvPr>
        </p:nvSpPr>
        <p:spPr/>
        <p:txBody>
          <a:bodyPr/>
          <a:lstStyle/>
          <a:p>
            <a:r>
              <a:rPr lang="fi-FI" dirty="0"/>
              <a:t>Mekaaniset laitteet</a:t>
            </a:r>
          </a:p>
        </p:txBody>
      </p:sp>
      <p:pic>
        <p:nvPicPr>
          <p:cNvPr id="8" name="Kuva 11">
            <a:extLst>
              <a:ext uri="{FF2B5EF4-FFF2-40B4-BE49-F238E27FC236}">
                <a16:creationId xmlns:a16="http://schemas.microsoft.com/office/drawing/2014/main" id="{74CDE5A4-2294-443D-8164-403E74D27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33ED32EA-D8A3-4EE0-8058-A0A6E864A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572015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696A8A7-DF6B-4BEF-95FF-A4BD10A8F33A}"/>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B57460BF-5821-4970-A8B4-640CFCFBC841}"/>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9CAD3613-8CA3-4BC8-BDB8-C6E0CDFE5738}"/>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28C5DA7F-A953-439D-80A2-F2543D474BF8}"/>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0E569D73-CFEC-44C2-9D4C-E49EF80CEBCD}"/>
              </a:ext>
            </a:extLst>
          </p:cNvPr>
          <p:cNvSpPr>
            <a:spLocks noGrp="1"/>
          </p:cNvSpPr>
          <p:nvPr>
            <p:ph idx="20"/>
          </p:nvPr>
        </p:nvSpPr>
        <p:spPr>
          <a:xfrm>
            <a:off x="638070" y="1907566"/>
            <a:ext cx="8876880" cy="4348231"/>
          </a:xfrm>
        </p:spPr>
        <p:txBody>
          <a:bodyPr>
            <a:normAutofit fontScale="92500" lnSpcReduction="10000"/>
          </a:bodyPr>
          <a:lstStyle/>
          <a:p>
            <a:pPr>
              <a:lnSpc>
                <a:spcPct val="150000"/>
              </a:lnSpc>
            </a:pPr>
            <a:r>
              <a:rPr lang="fi-FI" dirty="0">
                <a:latin typeface="Univia Pro Book" panose="00000500000000000000" pitchFamily="50" charset="0"/>
              </a:rPr>
              <a:t>Säätää lapojen kulmaa suhteessa tuuleen</a:t>
            </a:r>
          </a:p>
          <a:p>
            <a:pPr>
              <a:lnSpc>
                <a:spcPct val="150000"/>
              </a:lnSpc>
            </a:pPr>
            <a:r>
              <a:rPr lang="fi-FI" dirty="0">
                <a:latin typeface="Univia Pro Book" panose="00000500000000000000" pitchFamily="50" charset="0"/>
              </a:rPr>
              <a:t>Jokaisessa lavassa oma moottori</a:t>
            </a:r>
          </a:p>
          <a:p>
            <a:pPr>
              <a:lnSpc>
                <a:spcPct val="150000"/>
              </a:lnSpc>
            </a:pPr>
            <a:r>
              <a:rPr lang="fi-FI" dirty="0">
                <a:latin typeface="Univia Pro Book" panose="00000500000000000000" pitchFamily="50" charset="0"/>
              </a:rPr>
              <a:t>Kontrolloi roottorin pyörimisnopeutta</a:t>
            </a:r>
          </a:p>
          <a:p>
            <a:pPr>
              <a:lnSpc>
                <a:spcPct val="150000"/>
              </a:lnSpc>
            </a:pPr>
            <a:r>
              <a:rPr lang="fi-FI" dirty="0">
                <a:latin typeface="Univia Pro Book" panose="00000500000000000000" pitchFamily="50" charset="0"/>
              </a:rPr>
              <a:t>Eli kontrolloi energian tuottoa</a:t>
            </a:r>
          </a:p>
          <a:p>
            <a:pPr>
              <a:lnSpc>
                <a:spcPct val="150000"/>
              </a:lnSpc>
            </a:pPr>
            <a:r>
              <a:rPr lang="fi-FI" dirty="0">
                <a:latin typeface="Univia Pro Book" panose="00000500000000000000" pitchFamily="50" charset="0"/>
              </a:rPr>
              <a:t>Estää lapoja pyörimästä nopeampaa kuin on tarkoitettu</a:t>
            </a:r>
          </a:p>
          <a:p>
            <a:pPr>
              <a:lnSpc>
                <a:spcPct val="150000"/>
              </a:lnSpc>
            </a:pPr>
            <a:r>
              <a:rPr lang="fi-FI" dirty="0">
                <a:latin typeface="Univia Pro Book" panose="00000500000000000000" pitchFamily="50" charset="0"/>
              </a:rPr>
              <a:t>Tuulivoima vaatii 3–25 m/s tuulennopeuden tuottaakseen sähköä. Kun ei tuule tai tuulee liian kovaa, tuulivoimalat eivät tuota tällöin sähköä.</a:t>
            </a:r>
          </a:p>
          <a:p>
            <a:endParaRPr lang="fi-FI" dirty="0"/>
          </a:p>
        </p:txBody>
      </p:sp>
      <p:sp>
        <p:nvSpPr>
          <p:cNvPr id="7" name="Otsikko 6">
            <a:extLst>
              <a:ext uri="{FF2B5EF4-FFF2-40B4-BE49-F238E27FC236}">
                <a16:creationId xmlns:a16="http://schemas.microsoft.com/office/drawing/2014/main" id="{FB3FCD8C-5ECF-47C2-88AC-AABDCD047F28}"/>
              </a:ext>
            </a:extLst>
          </p:cNvPr>
          <p:cNvSpPr>
            <a:spLocks noGrp="1"/>
          </p:cNvSpPr>
          <p:nvPr>
            <p:ph type="title"/>
          </p:nvPr>
        </p:nvSpPr>
        <p:spPr/>
        <p:txBody>
          <a:bodyPr/>
          <a:lstStyle/>
          <a:p>
            <a:r>
              <a:rPr lang="fi-FI" dirty="0"/>
              <a:t>Pitch-</a:t>
            </a:r>
            <a:r>
              <a:rPr lang="fi-FI" dirty="0" err="1"/>
              <a:t>system</a:t>
            </a:r>
            <a:r>
              <a:rPr lang="fi-FI" dirty="0"/>
              <a:t> (lapojen kääntömoottori)</a:t>
            </a:r>
          </a:p>
        </p:txBody>
      </p:sp>
      <p:pic>
        <p:nvPicPr>
          <p:cNvPr id="8" name="Kuva 11">
            <a:extLst>
              <a:ext uri="{FF2B5EF4-FFF2-40B4-BE49-F238E27FC236}">
                <a16:creationId xmlns:a16="http://schemas.microsoft.com/office/drawing/2014/main" id="{1E8E39DB-1699-41B7-B571-467CBADB9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28AE3FED-D33E-4DA8-8786-32E7DA66A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698175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BEC3141-2089-4640-AC23-526E762B460F}"/>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39B03411-F728-409C-A899-8D11F482F8B7}"/>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11951076-D000-47F2-B710-E78F847D99D1}"/>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6BF19E87-4D49-4B90-8E2C-E35801FA912A}"/>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8812DCB7-2D45-4F8F-8DD8-F81C8A6E5CBF}"/>
              </a:ext>
            </a:extLst>
          </p:cNvPr>
          <p:cNvSpPr>
            <a:spLocks noGrp="1"/>
          </p:cNvSpPr>
          <p:nvPr>
            <p:ph idx="20"/>
          </p:nvPr>
        </p:nvSpPr>
        <p:spPr>
          <a:xfrm>
            <a:off x="638070" y="1907567"/>
            <a:ext cx="9697768" cy="4223268"/>
          </a:xfrm>
        </p:spPr>
        <p:txBody>
          <a:bodyPr>
            <a:normAutofit fontScale="92500" lnSpcReduction="10000"/>
          </a:bodyPr>
          <a:lstStyle/>
          <a:p>
            <a:pPr>
              <a:lnSpc>
                <a:spcPct val="150000"/>
              </a:lnSpc>
            </a:pPr>
            <a:r>
              <a:rPr lang="fi-FI" dirty="0">
                <a:latin typeface="Univia Pro Book" panose="00000500000000000000" pitchFamily="50" charset="0"/>
              </a:rPr>
              <a:t>Lapojen kulmansäätö jarruna</a:t>
            </a:r>
          </a:p>
          <a:p>
            <a:pPr>
              <a:lnSpc>
                <a:spcPct val="150000"/>
              </a:lnSpc>
            </a:pPr>
            <a:r>
              <a:rPr lang="fi-FI" dirty="0">
                <a:latin typeface="Univia Pro Book" panose="00000500000000000000" pitchFamily="50" charset="0"/>
              </a:rPr>
              <a:t>Lapaa käännetään 90 astetta tuuleen nähden, jotta tuuli ohittaa lavan ilman, että luo nostetta.</a:t>
            </a:r>
          </a:p>
          <a:p>
            <a:pPr>
              <a:lnSpc>
                <a:spcPct val="150000"/>
              </a:lnSpc>
            </a:pPr>
            <a:r>
              <a:rPr lang="fi-FI" dirty="0">
                <a:latin typeface="Univia Pro Book" panose="00000500000000000000" pitchFamily="50" charset="0"/>
              </a:rPr>
              <a:t>Käytetään huoltoseisokeissa tai kovassa tuulessa</a:t>
            </a:r>
          </a:p>
          <a:p>
            <a:pPr lvl="1">
              <a:lnSpc>
                <a:spcPct val="150000"/>
              </a:lnSpc>
            </a:pPr>
            <a:r>
              <a:rPr lang="fi-FI" dirty="0">
                <a:latin typeface="Univia Pro Book" panose="00000500000000000000" pitchFamily="50" charset="0"/>
              </a:rPr>
              <a:t>Jos roottori meinaa pyöriä liian nopeaa, tieto välittyy lapojen kääntömekanismille ja lapoja käännettään poispäin tuulesta</a:t>
            </a:r>
          </a:p>
          <a:p>
            <a:pPr>
              <a:lnSpc>
                <a:spcPct val="150000"/>
              </a:lnSpc>
            </a:pPr>
            <a:r>
              <a:rPr lang="fi-FI" dirty="0">
                <a:latin typeface="Univia Pro Book" panose="00000500000000000000" pitchFamily="50" charset="0"/>
              </a:rPr>
              <a:t>Ei rasita samalla tavalla voimansiirtolaitteistoa kuin mekaaninen jarru</a:t>
            </a:r>
          </a:p>
          <a:p>
            <a:pPr>
              <a:lnSpc>
                <a:spcPct val="150000"/>
              </a:lnSpc>
            </a:pPr>
            <a:r>
              <a:rPr lang="fi-FI" dirty="0">
                <a:latin typeface="Univia Pro Book" panose="00000500000000000000" pitchFamily="50" charset="0"/>
              </a:rPr>
              <a:t>Molempien jarrujen on toimittava myös itsenäisesti</a:t>
            </a:r>
          </a:p>
          <a:p>
            <a:endParaRPr lang="fi-FI" dirty="0"/>
          </a:p>
        </p:txBody>
      </p:sp>
      <p:sp>
        <p:nvSpPr>
          <p:cNvPr id="7" name="Otsikko 6">
            <a:extLst>
              <a:ext uri="{FF2B5EF4-FFF2-40B4-BE49-F238E27FC236}">
                <a16:creationId xmlns:a16="http://schemas.microsoft.com/office/drawing/2014/main" id="{B18007D9-0030-4BF1-A0C7-B0196255350B}"/>
              </a:ext>
            </a:extLst>
          </p:cNvPr>
          <p:cNvSpPr>
            <a:spLocks noGrp="1"/>
          </p:cNvSpPr>
          <p:nvPr>
            <p:ph type="title"/>
          </p:nvPr>
        </p:nvSpPr>
        <p:spPr/>
        <p:txBody>
          <a:bodyPr/>
          <a:lstStyle/>
          <a:p>
            <a:r>
              <a:rPr lang="fi-FI" dirty="0"/>
              <a:t>Aerodynaamiset jarrut</a:t>
            </a:r>
          </a:p>
        </p:txBody>
      </p:sp>
      <p:pic>
        <p:nvPicPr>
          <p:cNvPr id="8" name="Kuva 11">
            <a:extLst>
              <a:ext uri="{FF2B5EF4-FFF2-40B4-BE49-F238E27FC236}">
                <a16:creationId xmlns:a16="http://schemas.microsoft.com/office/drawing/2014/main" id="{538235AB-9FB6-409B-82A3-774D42E36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2630A243-2108-4850-BC84-D068BE4EF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795405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291380A-6243-4716-9AC3-2EABC175B0CD}"/>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852D963E-52EC-463C-A2A0-DC07F2A861BA}"/>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CD807D91-3E88-43B4-B65B-6B15E687A16B}"/>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6B30AB75-74DE-4AA4-8AE0-5400BE52EDA9}"/>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594A20A1-1DCF-4340-B3C9-B36DACBB9BE6}"/>
              </a:ext>
            </a:extLst>
          </p:cNvPr>
          <p:cNvSpPr>
            <a:spLocks noGrp="1"/>
          </p:cNvSpPr>
          <p:nvPr>
            <p:ph idx="20"/>
          </p:nvPr>
        </p:nvSpPr>
        <p:spPr/>
        <p:txBody>
          <a:bodyPr/>
          <a:lstStyle/>
          <a:p>
            <a:pPr>
              <a:lnSpc>
                <a:spcPct val="150000"/>
              </a:lnSpc>
            </a:pPr>
            <a:r>
              <a:rPr lang="fi-FI" dirty="0">
                <a:latin typeface="Univia Pro Book" panose="00000500000000000000" pitchFamily="50" charset="0"/>
              </a:rPr>
              <a:t>Moottori kääntää </a:t>
            </a:r>
            <a:r>
              <a:rPr lang="fi-FI" dirty="0" err="1">
                <a:latin typeface="Univia Pro Book" panose="00000500000000000000" pitchFamily="50" charset="0"/>
              </a:rPr>
              <a:t>nasellin</a:t>
            </a:r>
            <a:r>
              <a:rPr lang="fi-FI" dirty="0">
                <a:latin typeface="Univia Pro Book" panose="00000500000000000000" pitchFamily="50" charset="0"/>
              </a:rPr>
              <a:t> + roottorin tuulta vasten</a:t>
            </a:r>
          </a:p>
          <a:p>
            <a:pPr>
              <a:lnSpc>
                <a:spcPct val="150000"/>
              </a:lnSpc>
            </a:pPr>
            <a:r>
              <a:rPr lang="fi-FI" dirty="0">
                <a:latin typeface="Univia Pro Book" panose="00000500000000000000" pitchFamily="50" charset="0"/>
              </a:rPr>
              <a:t>Seuraa </a:t>
            </a:r>
            <a:r>
              <a:rPr lang="fi-FI" dirty="0" err="1">
                <a:latin typeface="Univia Pro Book" panose="00000500000000000000" pitchFamily="50" charset="0"/>
              </a:rPr>
              <a:t>nasellin</a:t>
            </a:r>
            <a:r>
              <a:rPr lang="fi-FI" dirty="0">
                <a:latin typeface="Univia Pro Book" panose="00000500000000000000" pitchFamily="50" charset="0"/>
              </a:rPr>
              <a:t> päällä olevia tuulimittareita ja kääntää suuntaa tuulen suunnan ja nopeuden muuttuessa</a:t>
            </a:r>
          </a:p>
          <a:p>
            <a:pPr>
              <a:lnSpc>
                <a:spcPct val="150000"/>
              </a:lnSpc>
            </a:pPr>
            <a:r>
              <a:rPr lang="fi-FI" dirty="0">
                <a:latin typeface="Univia Pro Book" panose="00000500000000000000" pitchFamily="50" charset="0"/>
              </a:rPr>
              <a:t>Kääntömoottori (Sähkö tai hydraulinen) </a:t>
            </a:r>
          </a:p>
          <a:p>
            <a:pPr>
              <a:lnSpc>
                <a:spcPct val="150000"/>
              </a:lnSpc>
            </a:pPr>
            <a:r>
              <a:rPr lang="fi-FI" dirty="0">
                <a:latin typeface="Univia Pro Book" panose="00000500000000000000" pitchFamily="50" charset="0"/>
              </a:rPr>
              <a:t>Vierintä- tai liukulaakeri</a:t>
            </a:r>
          </a:p>
          <a:p>
            <a:pPr>
              <a:lnSpc>
                <a:spcPct val="150000"/>
              </a:lnSpc>
            </a:pPr>
            <a:r>
              <a:rPr lang="fi-FI" dirty="0">
                <a:latin typeface="Univia Pro Book" panose="00000500000000000000" pitchFamily="50" charset="0"/>
              </a:rPr>
              <a:t>Jarru (Sähköinen tai hydraulinen)</a:t>
            </a:r>
          </a:p>
        </p:txBody>
      </p:sp>
      <p:sp>
        <p:nvSpPr>
          <p:cNvPr id="7" name="Otsikko 6">
            <a:extLst>
              <a:ext uri="{FF2B5EF4-FFF2-40B4-BE49-F238E27FC236}">
                <a16:creationId xmlns:a16="http://schemas.microsoft.com/office/drawing/2014/main" id="{6DF81114-E7F1-45DF-B051-713B8AE16D43}"/>
              </a:ext>
            </a:extLst>
          </p:cNvPr>
          <p:cNvSpPr>
            <a:spLocks noGrp="1"/>
          </p:cNvSpPr>
          <p:nvPr>
            <p:ph type="title"/>
          </p:nvPr>
        </p:nvSpPr>
        <p:spPr/>
        <p:txBody>
          <a:bodyPr/>
          <a:lstStyle/>
          <a:p>
            <a:r>
              <a:rPr lang="fi-FI" dirty="0"/>
              <a:t>YAW  (</a:t>
            </a:r>
            <a:r>
              <a:rPr lang="fi-FI" dirty="0" err="1"/>
              <a:t>Nasellin</a:t>
            </a:r>
            <a:r>
              <a:rPr lang="fi-FI" dirty="0"/>
              <a:t> kääntölaitteisto)</a:t>
            </a:r>
          </a:p>
        </p:txBody>
      </p:sp>
      <p:pic>
        <p:nvPicPr>
          <p:cNvPr id="8" name="Kuva 11">
            <a:extLst>
              <a:ext uri="{FF2B5EF4-FFF2-40B4-BE49-F238E27FC236}">
                <a16:creationId xmlns:a16="http://schemas.microsoft.com/office/drawing/2014/main" id="{8A089053-0A7F-4EEF-B8BC-2490382D9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FE274939-F9E3-49E5-80C7-170E487DD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785043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E327939-3A0F-4477-B50A-2A09330F95AE}"/>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EDCF6A98-7127-4A31-BD6F-B63CE4064A46}"/>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63D1AF15-2591-4269-AD88-26D198421365}"/>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D9A84F9D-E76A-4F24-9FDC-E43962EEA8B1}"/>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BBD92686-D500-4A86-A1C3-81EDCCEAA134}"/>
              </a:ext>
            </a:extLst>
          </p:cNvPr>
          <p:cNvSpPr>
            <a:spLocks noGrp="1"/>
          </p:cNvSpPr>
          <p:nvPr>
            <p:ph idx="20"/>
          </p:nvPr>
        </p:nvSpPr>
        <p:spPr>
          <a:xfrm>
            <a:off x="638070" y="1907566"/>
            <a:ext cx="10195393" cy="4348231"/>
          </a:xfrm>
        </p:spPr>
        <p:txBody>
          <a:bodyPr/>
          <a:lstStyle/>
          <a:p>
            <a:pPr>
              <a:lnSpc>
                <a:spcPct val="150000"/>
              </a:lnSpc>
            </a:pPr>
            <a:r>
              <a:rPr lang="fi-FI" dirty="0">
                <a:latin typeface="Univia Pro Book" panose="00000500000000000000" pitchFamily="50" charset="0"/>
              </a:rPr>
              <a:t>Roottorin napaan kytketty</a:t>
            </a:r>
          </a:p>
          <a:p>
            <a:pPr>
              <a:lnSpc>
                <a:spcPct val="150000"/>
              </a:lnSpc>
            </a:pPr>
            <a:r>
              <a:rPr lang="fi-FI" dirty="0">
                <a:latin typeface="Univia Pro Book" panose="00000500000000000000" pitchFamily="50" charset="0"/>
              </a:rPr>
              <a:t>Pyörii samaa vauhtia kuin roottori (18-30 rpm)</a:t>
            </a:r>
          </a:p>
          <a:p>
            <a:pPr>
              <a:lnSpc>
                <a:spcPct val="150000"/>
              </a:lnSpc>
            </a:pPr>
            <a:r>
              <a:rPr lang="fi-FI" dirty="0">
                <a:latin typeface="Univia Pro Book" panose="00000500000000000000" pitchFamily="50" charset="0"/>
              </a:rPr>
              <a:t>Teräksestä valmistettu ja kestää hyvin vääntöä</a:t>
            </a:r>
          </a:p>
          <a:p>
            <a:pPr>
              <a:lnSpc>
                <a:spcPct val="150000"/>
              </a:lnSpc>
            </a:pPr>
            <a:r>
              <a:rPr lang="fi-FI" dirty="0">
                <a:latin typeface="Univia Pro Book" panose="00000500000000000000" pitchFamily="50" charset="0"/>
              </a:rPr>
              <a:t>Johdattaa roottorin pyörimisliikkeen vaihdelaatikolle</a:t>
            </a:r>
          </a:p>
          <a:p>
            <a:pPr>
              <a:lnSpc>
                <a:spcPct val="150000"/>
              </a:lnSpc>
            </a:pPr>
            <a:r>
              <a:rPr lang="fi-FI" dirty="0">
                <a:latin typeface="Univia Pro Book" panose="00000500000000000000" pitchFamily="50" charset="0"/>
              </a:rPr>
              <a:t>Kannattelee roottorin painoa</a:t>
            </a:r>
          </a:p>
          <a:p>
            <a:pPr>
              <a:lnSpc>
                <a:spcPct val="150000"/>
              </a:lnSpc>
            </a:pPr>
            <a:r>
              <a:rPr lang="fi-FI" dirty="0">
                <a:latin typeface="Univia Pro Book" panose="00000500000000000000" pitchFamily="50" charset="0"/>
              </a:rPr>
              <a:t>Päälaakeri tukee pääakselia, johdattaen </a:t>
            </a:r>
            <a:r>
              <a:rPr lang="fi-FI" dirty="0" err="1">
                <a:latin typeface="Univia Pro Book" panose="00000500000000000000" pitchFamily="50" charset="0"/>
              </a:rPr>
              <a:t>reaktiivistä</a:t>
            </a:r>
            <a:r>
              <a:rPr lang="fi-FI" dirty="0">
                <a:latin typeface="Univia Pro Book" panose="00000500000000000000" pitchFamily="50" charset="0"/>
              </a:rPr>
              <a:t> kuormaa voimalan runkoon</a:t>
            </a:r>
          </a:p>
        </p:txBody>
      </p:sp>
      <p:sp>
        <p:nvSpPr>
          <p:cNvPr id="7" name="Otsikko 6">
            <a:extLst>
              <a:ext uri="{FF2B5EF4-FFF2-40B4-BE49-F238E27FC236}">
                <a16:creationId xmlns:a16="http://schemas.microsoft.com/office/drawing/2014/main" id="{390872FD-2A7C-4CE9-A42B-BB1016637DC2}"/>
              </a:ext>
            </a:extLst>
          </p:cNvPr>
          <p:cNvSpPr>
            <a:spLocks noGrp="1"/>
          </p:cNvSpPr>
          <p:nvPr>
            <p:ph type="title"/>
          </p:nvPr>
        </p:nvSpPr>
        <p:spPr/>
        <p:txBody>
          <a:bodyPr/>
          <a:lstStyle/>
          <a:p>
            <a:r>
              <a:rPr lang="fi-FI" dirty="0" err="1"/>
              <a:t>Low</a:t>
            </a:r>
            <a:r>
              <a:rPr lang="fi-FI" dirty="0"/>
              <a:t> </a:t>
            </a:r>
            <a:r>
              <a:rPr lang="fi-FI" dirty="0" err="1"/>
              <a:t>Speed</a:t>
            </a:r>
            <a:r>
              <a:rPr lang="fi-FI" dirty="0"/>
              <a:t> </a:t>
            </a:r>
            <a:r>
              <a:rPr lang="fi-FI" dirty="0" err="1"/>
              <a:t>Shaft</a:t>
            </a:r>
            <a:r>
              <a:rPr lang="fi-FI" dirty="0"/>
              <a:t> (Pääakseli)</a:t>
            </a:r>
          </a:p>
        </p:txBody>
      </p:sp>
      <p:pic>
        <p:nvPicPr>
          <p:cNvPr id="8" name="Kuva 11">
            <a:extLst>
              <a:ext uri="{FF2B5EF4-FFF2-40B4-BE49-F238E27FC236}">
                <a16:creationId xmlns:a16="http://schemas.microsoft.com/office/drawing/2014/main" id="{3DC561B7-3E69-4DA3-9141-8259CD990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ED299AD7-9311-4961-B82D-EAAB0642F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669213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3818DEF1-2AF2-45CF-9E5A-ACE589B4523C}"/>
              </a:ext>
            </a:extLst>
          </p:cNvPr>
          <p:cNvSpPr>
            <a:spLocks noGrp="1"/>
          </p:cNvSpPr>
          <p:nvPr>
            <p:ph sz="quarter" idx="13"/>
          </p:nvPr>
        </p:nvSpPr>
        <p:spPr/>
        <p:txBody>
          <a:bodyPr/>
          <a:lstStyle/>
          <a:p>
            <a:endParaRPr lang="fi-FI" dirty="0"/>
          </a:p>
        </p:txBody>
      </p:sp>
      <p:sp>
        <p:nvSpPr>
          <p:cNvPr id="3" name="Sisällön paikkamerkki 2">
            <a:extLst>
              <a:ext uri="{FF2B5EF4-FFF2-40B4-BE49-F238E27FC236}">
                <a16:creationId xmlns:a16="http://schemas.microsoft.com/office/drawing/2014/main" id="{689F5713-E02F-42E8-8570-1D77C15F355A}"/>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3693B1A3-43F9-4076-915D-A1530303DD4D}"/>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E59B0323-207B-4644-BF79-158A6A4E27D7}"/>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E4C28C3E-C108-48A4-8CF8-331ECF678332}"/>
              </a:ext>
            </a:extLst>
          </p:cNvPr>
          <p:cNvSpPr>
            <a:spLocks noGrp="1"/>
          </p:cNvSpPr>
          <p:nvPr>
            <p:ph idx="20"/>
          </p:nvPr>
        </p:nvSpPr>
        <p:spPr>
          <a:xfrm>
            <a:off x="638069" y="1907567"/>
            <a:ext cx="8558181" cy="4207972"/>
          </a:xfrm>
        </p:spPr>
        <p:txBody>
          <a:bodyPr>
            <a:normAutofit fontScale="92500" lnSpcReduction="20000"/>
          </a:bodyPr>
          <a:lstStyle/>
          <a:p>
            <a:pPr>
              <a:lnSpc>
                <a:spcPct val="160000"/>
              </a:lnSpc>
            </a:pPr>
            <a:r>
              <a:rPr lang="fi-FI" dirty="0">
                <a:latin typeface="Univia Pro Book" panose="00000500000000000000" pitchFamily="50" charset="0"/>
              </a:rPr>
              <a:t>Turbiinin pääakselin laakereille ei ole yhtä oikeaa ratkaisua. Voimansiirron suunnitteluun vaikuttaa konehuoneen tila, vaihteiston kokoonpano ja kunkin yksikön toimintatapa.</a:t>
            </a:r>
          </a:p>
          <a:p>
            <a:pPr>
              <a:lnSpc>
                <a:spcPct val="160000"/>
              </a:lnSpc>
            </a:pPr>
            <a:r>
              <a:rPr lang="fi-FI" dirty="0">
                <a:latin typeface="Univia Pro Book" panose="00000500000000000000" pitchFamily="50" charset="0"/>
              </a:rPr>
              <a:t>Turbiinit on laakeroitu, joko yhdellä tai kahdella päälaakerilla</a:t>
            </a:r>
          </a:p>
          <a:p>
            <a:pPr>
              <a:lnSpc>
                <a:spcPct val="160000"/>
              </a:lnSpc>
            </a:pPr>
            <a:r>
              <a:rPr lang="fi-FI" dirty="0">
                <a:latin typeface="Univia Pro Book" panose="00000500000000000000" pitchFamily="50" charset="0"/>
              </a:rPr>
              <a:t>Laakerit tukee pääakselia</a:t>
            </a:r>
          </a:p>
          <a:p>
            <a:pPr>
              <a:lnSpc>
                <a:spcPct val="160000"/>
              </a:lnSpc>
            </a:pPr>
            <a:r>
              <a:rPr lang="fi-FI" dirty="0">
                <a:latin typeface="Univia Pro Book" panose="00000500000000000000" pitchFamily="50" charset="0"/>
              </a:rPr>
              <a:t>Pienentää kitkaa liikkuvien osien välillä</a:t>
            </a:r>
          </a:p>
          <a:p>
            <a:pPr>
              <a:lnSpc>
                <a:spcPct val="160000"/>
              </a:lnSpc>
            </a:pPr>
            <a:r>
              <a:rPr lang="fi-FI" dirty="0">
                <a:latin typeface="Univia Pro Book" panose="00000500000000000000" pitchFamily="50" charset="0"/>
              </a:rPr>
              <a:t>Estää roottorista tulevia voimia vahingoittamasta pääakselia ja muuta voimansiirtoa</a:t>
            </a:r>
          </a:p>
          <a:p>
            <a:pPr marL="0" indent="0">
              <a:buNone/>
            </a:pPr>
            <a:endParaRPr lang="fi-FI" dirty="0"/>
          </a:p>
          <a:p>
            <a:endParaRPr lang="fi-FI" dirty="0"/>
          </a:p>
        </p:txBody>
      </p:sp>
      <p:sp>
        <p:nvSpPr>
          <p:cNvPr id="7" name="Otsikko 6">
            <a:extLst>
              <a:ext uri="{FF2B5EF4-FFF2-40B4-BE49-F238E27FC236}">
                <a16:creationId xmlns:a16="http://schemas.microsoft.com/office/drawing/2014/main" id="{570A1F3A-C686-4B7B-A301-D407A8F872AF}"/>
              </a:ext>
            </a:extLst>
          </p:cNvPr>
          <p:cNvSpPr>
            <a:spLocks noGrp="1"/>
          </p:cNvSpPr>
          <p:nvPr>
            <p:ph type="title"/>
          </p:nvPr>
        </p:nvSpPr>
        <p:spPr/>
        <p:txBody>
          <a:bodyPr/>
          <a:lstStyle/>
          <a:p>
            <a:r>
              <a:rPr lang="fi-FI" dirty="0"/>
              <a:t>Main </a:t>
            </a:r>
            <a:r>
              <a:rPr lang="fi-FI" dirty="0" err="1"/>
              <a:t>bearing</a:t>
            </a:r>
            <a:r>
              <a:rPr lang="fi-FI" dirty="0"/>
              <a:t> (Pääakselin laakerit)</a:t>
            </a:r>
          </a:p>
        </p:txBody>
      </p:sp>
      <p:pic>
        <p:nvPicPr>
          <p:cNvPr id="10" name="Kuva 11">
            <a:extLst>
              <a:ext uri="{FF2B5EF4-FFF2-40B4-BE49-F238E27FC236}">
                <a16:creationId xmlns:a16="http://schemas.microsoft.com/office/drawing/2014/main" id="{B19D4821-14C8-4943-AFE7-A0A8AB367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11" name="Kuva 12">
            <a:extLst>
              <a:ext uri="{FF2B5EF4-FFF2-40B4-BE49-F238E27FC236}">
                <a16:creationId xmlns:a16="http://schemas.microsoft.com/office/drawing/2014/main" id="{F55711F1-6347-4463-9378-09CEA4237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729072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DF40545-A162-43B4-B5EA-37508D3CE590}"/>
              </a:ext>
              <a:ext uri="{C183D7F6-B498-43B3-948B-1728B52AA6E4}">
                <adec:decorative xmlns:adec="http://schemas.microsoft.com/office/drawing/2017/decorative" val="1"/>
              </a:ext>
            </a:extLst>
          </p:cNvPr>
          <p:cNvSpPr>
            <a:spLocks noGrp="1"/>
          </p:cNvSpPr>
          <p:nvPr>
            <p:ph sz="quarter" idx="13"/>
          </p:nvPr>
        </p:nvSpPr>
        <p:spPr/>
        <p:txBody>
          <a:bodyPr/>
          <a:lstStyle/>
          <a:p>
            <a:endParaRPr lang="fi-FI" dirty="0"/>
          </a:p>
        </p:txBody>
      </p:sp>
      <p:sp>
        <p:nvSpPr>
          <p:cNvPr id="3" name="Sisällön paikkamerkki 2">
            <a:extLst>
              <a:ext uri="{FF2B5EF4-FFF2-40B4-BE49-F238E27FC236}">
                <a16:creationId xmlns:a16="http://schemas.microsoft.com/office/drawing/2014/main" id="{869A984E-3775-4267-BD56-18FC0121C390}"/>
              </a:ext>
              <a:ext uri="{C183D7F6-B498-43B3-948B-1728B52AA6E4}">
                <adec:decorative xmlns:adec="http://schemas.microsoft.com/office/drawing/2017/decorative" val="1"/>
              </a:ext>
            </a:extLst>
          </p:cNvPr>
          <p:cNvSpPr>
            <a:spLocks noGrp="1"/>
          </p:cNvSpPr>
          <p:nvPr>
            <p:ph sz="quarter" idx="14"/>
          </p:nvPr>
        </p:nvSpPr>
        <p:spPr/>
        <p:txBody>
          <a:bodyPr>
            <a:normAutofit fontScale="85000" lnSpcReduction="20000"/>
          </a:bodyPr>
          <a:lstStyle/>
          <a:p>
            <a:endParaRPr lang="fi-FI" dirty="0"/>
          </a:p>
        </p:txBody>
      </p:sp>
      <p:sp>
        <p:nvSpPr>
          <p:cNvPr id="4" name="Sisällön paikkamerkki 3">
            <a:extLst>
              <a:ext uri="{FF2B5EF4-FFF2-40B4-BE49-F238E27FC236}">
                <a16:creationId xmlns:a16="http://schemas.microsoft.com/office/drawing/2014/main" id="{CECD50FF-17A6-442A-AF61-5660111D2DA8}"/>
              </a:ext>
              <a:ext uri="{C183D7F6-B498-43B3-948B-1728B52AA6E4}">
                <adec:decorative xmlns:adec="http://schemas.microsoft.com/office/drawing/2017/decorative" val="1"/>
              </a:ext>
            </a:extLst>
          </p:cNvPr>
          <p:cNvSpPr>
            <a:spLocks noGrp="1"/>
          </p:cNvSpPr>
          <p:nvPr>
            <p:ph sz="quarter" idx="15"/>
          </p:nvPr>
        </p:nvSpPr>
        <p:spPr/>
        <p:txBody>
          <a:bodyPr/>
          <a:lstStyle/>
          <a:p>
            <a:endParaRPr lang="fi-FI" dirty="0"/>
          </a:p>
        </p:txBody>
      </p:sp>
      <p:sp>
        <p:nvSpPr>
          <p:cNvPr id="5" name="Sisällön paikkamerkki 4" descr="REDUn käpy logo ja teksti REDU.">
            <a:extLst>
              <a:ext uri="{FF2B5EF4-FFF2-40B4-BE49-F238E27FC236}">
                <a16:creationId xmlns:a16="http://schemas.microsoft.com/office/drawing/2014/main" id="{25554195-EE26-490F-9936-D870817D547E}"/>
              </a:ext>
            </a:extLst>
          </p:cNvPr>
          <p:cNvSpPr>
            <a:spLocks noGrp="1"/>
          </p:cNvSpPr>
          <p:nvPr>
            <p:ph sz="quarter" idx="16"/>
          </p:nvPr>
        </p:nvSpPr>
        <p:spPr/>
        <p:txBody>
          <a:bodyPr/>
          <a:lstStyle/>
          <a:p>
            <a:endParaRPr lang="fi-FI" dirty="0"/>
          </a:p>
        </p:txBody>
      </p:sp>
      <p:sp>
        <p:nvSpPr>
          <p:cNvPr id="6" name="Sisällön paikkamerkki 5">
            <a:extLst>
              <a:ext uri="{FF2B5EF4-FFF2-40B4-BE49-F238E27FC236}">
                <a16:creationId xmlns:a16="http://schemas.microsoft.com/office/drawing/2014/main" id="{3845F4DF-C5D9-47D4-B7B8-BC0529B85754}"/>
              </a:ext>
            </a:extLst>
          </p:cNvPr>
          <p:cNvSpPr>
            <a:spLocks noGrp="1"/>
          </p:cNvSpPr>
          <p:nvPr>
            <p:ph idx="20"/>
          </p:nvPr>
        </p:nvSpPr>
        <p:spPr/>
        <p:txBody>
          <a:bodyPr>
            <a:normAutofit/>
          </a:bodyPr>
          <a:lstStyle/>
          <a:p>
            <a:pPr marL="0" indent="0">
              <a:buNone/>
            </a:pPr>
            <a:r>
              <a:rPr lang="fi-FI" dirty="0"/>
              <a:t>Tämän kurssipäivän suorittamisen jälkeen te osaatte:</a:t>
            </a:r>
          </a:p>
          <a:p>
            <a:endParaRPr lang="fi-FI" dirty="0"/>
          </a:p>
          <a:p>
            <a:pPr marL="0" indent="0">
              <a:buNone/>
            </a:pPr>
            <a:r>
              <a:rPr lang="fi-FI" sz="1900" dirty="0"/>
              <a:t>1) Kuvata tuuliturbiinien pääkomponentit, mekaaniset järjestelmät ja perustoiminnan</a:t>
            </a:r>
          </a:p>
          <a:p>
            <a:endParaRPr lang="fi-FI" sz="1900" dirty="0"/>
          </a:p>
          <a:p>
            <a:pPr marL="0" indent="0">
              <a:buNone/>
            </a:pPr>
            <a:r>
              <a:rPr lang="fi-FI" sz="1900" dirty="0"/>
              <a:t>2) Keskustella tuulivoimalassa työskentelyn liittyvistä riskeistä ja vaaroista </a:t>
            </a:r>
          </a:p>
          <a:p>
            <a:pPr marL="0" indent="0">
              <a:buNone/>
            </a:pPr>
            <a:endParaRPr lang="fi-FI" sz="1900" dirty="0"/>
          </a:p>
          <a:p>
            <a:pPr marL="0" indent="0">
              <a:buNone/>
            </a:pPr>
            <a:r>
              <a:rPr lang="fi-FI" sz="1900" dirty="0"/>
              <a:t>3) Kuvata yleiset huolto- ja kunnossapitotehtävät tuulivoimalassa</a:t>
            </a:r>
          </a:p>
          <a:p>
            <a:endParaRPr lang="fi-FI" dirty="0"/>
          </a:p>
        </p:txBody>
      </p:sp>
      <p:sp>
        <p:nvSpPr>
          <p:cNvPr id="7" name="Otsikko 6">
            <a:extLst>
              <a:ext uri="{FF2B5EF4-FFF2-40B4-BE49-F238E27FC236}">
                <a16:creationId xmlns:a16="http://schemas.microsoft.com/office/drawing/2014/main" id="{147A38B9-7667-424C-A051-254A14C1C17E}"/>
              </a:ext>
            </a:extLst>
          </p:cNvPr>
          <p:cNvSpPr>
            <a:spLocks noGrp="1"/>
          </p:cNvSpPr>
          <p:nvPr>
            <p:ph type="title"/>
          </p:nvPr>
        </p:nvSpPr>
        <p:spPr/>
        <p:txBody>
          <a:bodyPr/>
          <a:lstStyle/>
          <a:p>
            <a:r>
              <a:rPr lang="fi-FI" dirty="0"/>
              <a:t>Kurssipäivän tavoitteet</a:t>
            </a:r>
          </a:p>
        </p:txBody>
      </p:sp>
      <p:pic>
        <p:nvPicPr>
          <p:cNvPr id="8" name="Kuva 11">
            <a:extLst>
              <a:ext uri="{FF2B5EF4-FFF2-40B4-BE49-F238E27FC236}">
                <a16:creationId xmlns:a16="http://schemas.microsoft.com/office/drawing/2014/main" id="{74152165-39E4-4C6F-81E9-002C51221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65CEB575-19F9-4634-BF5B-A5A840D17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477263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8C92EB8-09FB-473A-BF5D-695F94373EB6}"/>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99FD8430-F5BE-4AE7-9B03-92CB7CC14BD7}"/>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284F3C42-CB62-4003-B581-BC543F44C363}"/>
              </a:ext>
            </a:extLst>
          </p:cNvPr>
          <p:cNvSpPr>
            <a:spLocks noGrp="1"/>
          </p:cNvSpPr>
          <p:nvPr>
            <p:ph sz="quarter" idx="15"/>
          </p:nvPr>
        </p:nvSpPr>
        <p:spPr/>
        <p:txBody>
          <a:bodyPr/>
          <a:lstStyle/>
          <a:p>
            <a:endParaRPr lang="fi-FI" dirty="0"/>
          </a:p>
        </p:txBody>
      </p:sp>
      <p:sp>
        <p:nvSpPr>
          <p:cNvPr id="5" name="Sisällön paikkamerkki 4">
            <a:extLst>
              <a:ext uri="{FF2B5EF4-FFF2-40B4-BE49-F238E27FC236}">
                <a16:creationId xmlns:a16="http://schemas.microsoft.com/office/drawing/2014/main" id="{D27911C8-8AA9-4976-A1D7-C0E08741D4C4}"/>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64E14CAC-1650-49D1-BB0D-4CB06BE0B3A2}"/>
              </a:ext>
            </a:extLst>
          </p:cNvPr>
          <p:cNvSpPr>
            <a:spLocks noGrp="1"/>
          </p:cNvSpPr>
          <p:nvPr>
            <p:ph idx="20"/>
          </p:nvPr>
        </p:nvSpPr>
        <p:spPr>
          <a:xfrm>
            <a:off x="638069" y="1908359"/>
            <a:ext cx="6277289" cy="4348231"/>
          </a:xfrm>
        </p:spPr>
        <p:txBody>
          <a:bodyPr>
            <a:normAutofit fontScale="70000" lnSpcReduction="20000"/>
          </a:bodyPr>
          <a:lstStyle/>
          <a:p>
            <a:pPr marL="0" indent="0">
              <a:lnSpc>
                <a:spcPct val="160000"/>
              </a:lnSpc>
              <a:buNone/>
            </a:pPr>
            <a:r>
              <a:rPr lang="fi-FI" dirty="0">
                <a:latin typeface="Univia Pro Book" panose="00000500000000000000" pitchFamily="50" charset="0"/>
              </a:rPr>
              <a:t>Yleisiä </a:t>
            </a:r>
            <a:r>
              <a:rPr lang="fi-FI" dirty="0" err="1">
                <a:latin typeface="Univia Pro Book" panose="00000500000000000000" pitchFamily="50" charset="0"/>
              </a:rPr>
              <a:t>päälakerityyppejä</a:t>
            </a:r>
            <a:endParaRPr lang="fi-FI" dirty="0">
              <a:latin typeface="Univia Pro Book" panose="00000500000000000000" pitchFamily="50" charset="0"/>
            </a:endParaRPr>
          </a:p>
          <a:p>
            <a:pPr>
              <a:lnSpc>
                <a:spcPct val="160000"/>
              </a:lnSpc>
            </a:pPr>
            <a:r>
              <a:rPr lang="fi-FI" dirty="0">
                <a:latin typeface="Univia Pro Book" panose="00000500000000000000" pitchFamily="50" charset="0"/>
              </a:rPr>
              <a:t>Pallomainen rullalaakeri (SRB = </a:t>
            </a:r>
            <a:r>
              <a:rPr lang="fi-FI" dirty="0" err="1">
                <a:latin typeface="Univia Pro Book" panose="00000500000000000000" pitchFamily="50" charset="0"/>
              </a:rPr>
              <a:t>Spherical</a:t>
            </a:r>
            <a:r>
              <a:rPr lang="fi-FI" dirty="0">
                <a:latin typeface="Univia Pro Book" panose="00000500000000000000" pitchFamily="50" charset="0"/>
              </a:rPr>
              <a:t> Roller </a:t>
            </a:r>
            <a:r>
              <a:rPr lang="fi-FI" dirty="0" err="1">
                <a:latin typeface="Univia Pro Book" panose="00000500000000000000" pitchFamily="50" charset="0"/>
              </a:rPr>
              <a:t>Bearings</a:t>
            </a:r>
            <a:r>
              <a:rPr lang="fi-FI" dirty="0">
                <a:latin typeface="Univia Pro Book" panose="00000500000000000000" pitchFamily="50" charset="0"/>
              </a:rPr>
              <a:t>)</a:t>
            </a:r>
          </a:p>
          <a:p>
            <a:pPr>
              <a:lnSpc>
                <a:spcPct val="160000"/>
              </a:lnSpc>
            </a:pPr>
            <a:r>
              <a:rPr lang="fi-FI" dirty="0">
                <a:latin typeface="Univia Pro Book" panose="00000500000000000000" pitchFamily="50" charset="0"/>
              </a:rPr>
              <a:t>Kartiorullalaakerit (TRB = </a:t>
            </a:r>
            <a:r>
              <a:rPr lang="fi-FI" dirty="0" err="1">
                <a:latin typeface="Univia Pro Book" panose="00000500000000000000" pitchFamily="50" charset="0"/>
              </a:rPr>
              <a:t>Tapered</a:t>
            </a:r>
            <a:r>
              <a:rPr lang="fi-FI" dirty="0">
                <a:latin typeface="Univia Pro Book" panose="00000500000000000000" pitchFamily="50" charset="0"/>
              </a:rPr>
              <a:t> Roller </a:t>
            </a:r>
            <a:r>
              <a:rPr lang="fi-FI" dirty="0" err="1">
                <a:latin typeface="Univia Pro Book" panose="00000500000000000000" pitchFamily="50" charset="0"/>
              </a:rPr>
              <a:t>Bearings</a:t>
            </a:r>
            <a:r>
              <a:rPr lang="fi-FI" dirty="0">
                <a:latin typeface="Univia Pro Book" panose="00000500000000000000" pitchFamily="50" charset="0"/>
              </a:rPr>
              <a:t>)</a:t>
            </a:r>
          </a:p>
          <a:p>
            <a:pPr>
              <a:lnSpc>
                <a:spcPct val="160000"/>
              </a:lnSpc>
            </a:pPr>
            <a:r>
              <a:rPr lang="fi-FI" dirty="0">
                <a:latin typeface="Univia Pro Book" panose="00000500000000000000" pitchFamily="50" charset="0"/>
              </a:rPr>
              <a:t>Sylinterimäiset rullalaakerit (CRB = </a:t>
            </a:r>
            <a:r>
              <a:rPr lang="fi-FI" dirty="0" err="1">
                <a:latin typeface="Univia Pro Book" panose="00000500000000000000" pitchFamily="50" charset="0"/>
              </a:rPr>
              <a:t>Cylindrical</a:t>
            </a:r>
            <a:r>
              <a:rPr lang="fi-FI" dirty="0">
                <a:latin typeface="Univia Pro Book" panose="00000500000000000000" pitchFamily="50" charset="0"/>
              </a:rPr>
              <a:t> Roller </a:t>
            </a:r>
            <a:r>
              <a:rPr lang="fi-FI" dirty="0" err="1">
                <a:latin typeface="Univia Pro Book" panose="00000500000000000000" pitchFamily="50" charset="0"/>
              </a:rPr>
              <a:t>Bearings</a:t>
            </a:r>
            <a:r>
              <a:rPr lang="fi-FI" dirty="0">
                <a:latin typeface="Univia Pro Book" panose="00000500000000000000" pitchFamily="50" charset="0"/>
              </a:rPr>
              <a:t>)</a:t>
            </a:r>
          </a:p>
          <a:p>
            <a:pPr marL="0" indent="0">
              <a:lnSpc>
                <a:spcPct val="160000"/>
              </a:lnSpc>
              <a:buNone/>
            </a:pPr>
            <a:endParaRPr lang="fi-FI" dirty="0">
              <a:latin typeface="Univia Pro Book" panose="00000500000000000000" pitchFamily="50" charset="0"/>
            </a:endParaRPr>
          </a:p>
          <a:p>
            <a:pPr>
              <a:lnSpc>
                <a:spcPct val="160000"/>
              </a:lnSpc>
            </a:pPr>
            <a:r>
              <a:rPr lang="fi-FI" dirty="0">
                <a:latin typeface="Univia Pro Book" panose="00000500000000000000" pitchFamily="50" charset="0"/>
              </a:rPr>
              <a:t>Suunniteltu kestämään koko elinkaaren ajan</a:t>
            </a:r>
          </a:p>
          <a:p>
            <a:pPr lvl="1">
              <a:lnSpc>
                <a:spcPct val="160000"/>
              </a:lnSpc>
            </a:pPr>
            <a:r>
              <a:rPr lang="fi-FI" dirty="0">
                <a:latin typeface="Univia Pro Book" panose="00000500000000000000" pitchFamily="50" charset="0"/>
              </a:rPr>
              <a:t>Vaihtaminen erittäin kallista</a:t>
            </a:r>
          </a:p>
          <a:p>
            <a:pPr lvl="1">
              <a:lnSpc>
                <a:spcPct val="160000"/>
              </a:lnSpc>
            </a:pPr>
            <a:r>
              <a:rPr lang="fi-FI" dirty="0">
                <a:latin typeface="Univia Pro Book" panose="00000500000000000000" pitchFamily="50" charset="0"/>
              </a:rPr>
              <a:t>Yli 2m halkaisijalta</a:t>
            </a:r>
          </a:p>
          <a:p>
            <a:pPr lvl="1">
              <a:lnSpc>
                <a:spcPct val="160000"/>
              </a:lnSpc>
            </a:pPr>
            <a:r>
              <a:rPr lang="fi-FI" dirty="0">
                <a:latin typeface="Univia Pro Book" panose="00000500000000000000" pitchFamily="50" charset="0"/>
              </a:rPr>
              <a:t>Painoa +8000 kg</a:t>
            </a:r>
          </a:p>
          <a:p>
            <a:pPr lvl="1">
              <a:lnSpc>
                <a:spcPct val="160000"/>
              </a:lnSpc>
            </a:pPr>
            <a:r>
              <a:rPr lang="fi-FI" dirty="0">
                <a:latin typeface="Univia Pro Book" panose="00000500000000000000" pitchFamily="50" charset="0"/>
              </a:rPr>
              <a:t>Joten kunnossapito hyvin tärkeää</a:t>
            </a:r>
          </a:p>
        </p:txBody>
      </p:sp>
      <p:sp>
        <p:nvSpPr>
          <p:cNvPr id="7" name="Otsikko 6">
            <a:extLst>
              <a:ext uri="{FF2B5EF4-FFF2-40B4-BE49-F238E27FC236}">
                <a16:creationId xmlns:a16="http://schemas.microsoft.com/office/drawing/2014/main" id="{338F6CC2-830D-4932-9844-835A15BB97E2}"/>
              </a:ext>
            </a:extLst>
          </p:cNvPr>
          <p:cNvSpPr>
            <a:spLocks noGrp="1"/>
          </p:cNvSpPr>
          <p:nvPr>
            <p:ph type="title"/>
          </p:nvPr>
        </p:nvSpPr>
        <p:spPr/>
        <p:txBody>
          <a:bodyPr/>
          <a:lstStyle/>
          <a:p>
            <a:r>
              <a:rPr lang="fi-FI" dirty="0"/>
              <a:t>Päälaakeri</a:t>
            </a:r>
          </a:p>
        </p:txBody>
      </p:sp>
      <p:pic>
        <p:nvPicPr>
          <p:cNvPr id="10" name="Kuva 11">
            <a:extLst>
              <a:ext uri="{FF2B5EF4-FFF2-40B4-BE49-F238E27FC236}">
                <a16:creationId xmlns:a16="http://schemas.microsoft.com/office/drawing/2014/main" id="{4046E813-FD43-4727-9561-18E8F6659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11" name="Kuva 12">
            <a:extLst>
              <a:ext uri="{FF2B5EF4-FFF2-40B4-BE49-F238E27FC236}">
                <a16:creationId xmlns:a16="http://schemas.microsoft.com/office/drawing/2014/main" id="{13A30C31-1B4A-4D0F-AB4A-AA0CD6507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297100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75395E4-C3A2-4EE9-AC8B-096E8034F936}"/>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61ACD69E-8FC6-472E-968F-12D5E7ED550B}"/>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CB184D11-EEDD-43D8-829D-ED14F682C0DA}"/>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ACBA123D-0408-45BE-819C-9568E981AA7F}"/>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5C4EA510-2944-4EC2-847A-2DA7247B7ABA}"/>
              </a:ext>
            </a:extLst>
          </p:cNvPr>
          <p:cNvSpPr>
            <a:spLocks noGrp="1"/>
          </p:cNvSpPr>
          <p:nvPr>
            <p:ph idx="20"/>
          </p:nvPr>
        </p:nvSpPr>
        <p:spPr>
          <a:xfrm>
            <a:off x="638070" y="1907566"/>
            <a:ext cx="5196673" cy="4348231"/>
          </a:xfrm>
        </p:spPr>
        <p:txBody>
          <a:bodyPr>
            <a:normAutofit/>
          </a:bodyPr>
          <a:lstStyle/>
          <a:p>
            <a:pPr>
              <a:lnSpc>
                <a:spcPct val="150000"/>
              </a:lnSpc>
            </a:pPr>
            <a:r>
              <a:rPr lang="fi-FI" dirty="0">
                <a:latin typeface="Univia Pro Book" panose="00000500000000000000" pitchFamily="50" charset="0"/>
              </a:rPr>
              <a:t>Päälaakerin lisäksi tuulivoimalasta löytyy useita muita laakerointeja:</a:t>
            </a:r>
          </a:p>
          <a:p>
            <a:pPr lvl="1">
              <a:lnSpc>
                <a:spcPct val="150000"/>
              </a:lnSpc>
            </a:pPr>
            <a:r>
              <a:rPr lang="fi-FI" dirty="0">
                <a:latin typeface="Univia Pro Book" panose="00000500000000000000" pitchFamily="50" charset="0"/>
              </a:rPr>
              <a:t>Lapojen kääntö</a:t>
            </a:r>
          </a:p>
          <a:p>
            <a:pPr lvl="1">
              <a:lnSpc>
                <a:spcPct val="150000"/>
              </a:lnSpc>
            </a:pPr>
            <a:r>
              <a:rPr lang="fi-FI" dirty="0">
                <a:latin typeface="Univia Pro Book" panose="00000500000000000000" pitchFamily="50" charset="0"/>
              </a:rPr>
              <a:t>Vaihdelaatikko</a:t>
            </a:r>
          </a:p>
          <a:p>
            <a:pPr lvl="1">
              <a:lnSpc>
                <a:spcPct val="150000"/>
              </a:lnSpc>
            </a:pPr>
            <a:r>
              <a:rPr lang="fi-FI" dirty="0">
                <a:latin typeface="Univia Pro Book" panose="00000500000000000000" pitchFamily="50" charset="0"/>
              </a:rPr>
              <a:t>Nopean akselin</a:t>
            </a:r>
          </a:p>
          <a:p>
            <a:pPr lvl="1">
              <a:lnSpc>
                <a:spcPct val="150000"/>
              </a:lnSpc>
            </a:pPr>
            <a:r>
              <a:rPr lang="fi-FI" dirty="0">
                <a:latin typeface="Univia Pro Book" panose="00000500000000000000" pitchFamily="50" charset="0"/>
              </a:rPr>
              <a:t>Generaattori</a:t>
            </a:r>
          </a:p>
          <a:p>
            <a:pPr lvl="1">
              <a:lnSpc>
                <a:spcPct val="150000"/>
              </a:lnSpc>
            </a:pPr>
            <a:r>
              <a:rPr lang="fi-FI" dirty="0">
                <a:latin typeface="Univia Pro Book" panose="00000500000000000000" pitchFamily="50" charset="0"/>
              </a:rPr>
              <a:t>YAW</a:t>
            </a:r>
          </a:p>
          <a:p>
            <a:pPr marL="0" indent="0">
              <a:buNone/>
            </a:pPr>
            <a:endParaRPr lang="fi-FI" dirty="0"/>
          </a:p>
        </p:txBody>
      </p:sp>
      <p:sp>
        <p:nvSpPr>
          <p:cNvPr id="7" name="Otsikko 6">
            <a:extLst>
              <a:ext uri="{FF2B5EF4-FFF2-40B4-BE49-F238E27FC236}">
                <a16:creationId xmlns:a16="http://schemas.microsoft.com/office/drawing/2014/main" id="{866429DB-03EF-4621-9E83-33B40B05B0A2}"/>
              </a:ext>
            </a:extLst>
          </p:cNvPr>
          <p:cNvSpPr>
            <a:spLocks noGrp="1"/>
          </p:cNvSpPr>
          <p:nvPr>
            <p:ph type="title"/>
          </p:nvPr>
        </p:nvSpPr>
        <p:spPr/>
        <p:txBody>
          <a:bodyPr/>
          <a:lstStyle/>
          <a:p>
            <a:r>
              <a:rPr lang="fi-FI" dirty="0"/>
              <a:t>Muut laakerit</a:t>
            </a:r>
          </a:p>
        </p:txBody>
      </p:sp>
      <p:pic>
        <p:nvPicPr>
          <p:cNvPr id="10" name="Kuva 11">
            <a:extLst>
              <a:ext uri="{FF2B5EF4-FFF2-40B4-BE49-F238E27FC236}">
                <a16:creationId xmlns:a16="http://schemas.microsoft.com/office/drawing/2014/main" id="{8498C13B-9582-4DC3-95E2-593A854F7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11" name="Kuva 12">
            <a:extLst>
              <a:ext uri="{FF2B5EF4-FFF2-40B4-BE49-F238E27FC236}">
                <a16:creationId xmlns:a16="http://schemas.microsoft.com/office/drawing/2014/main" id="{39DCD660-3F61-4719-BC09-D5D27374B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261844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5AA562D-DE8A-4CC2-9A5A-8ECC42D338CD}"/>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139BEEFF-A83A-43ED-957E-658AA737CC89}"/>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D28E0A28-02BE-4823-AEEB-04076066EC17}"/>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391D92CD-F110-4C96-A957-BA12474960CD}"/>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BCF8538C-0AF5-4EF2-A80A-D7EC2FD750F6}"/>
              </a:ext>
            </a:extLst>
          </p:cNvPr>
          <p:cNvSpPr>
            <a:spLocks noGrp="1"/>
          </p:cNvSpPr>
          <p:nvPr>
            <p:ph idx="20"/>
          </p:nvPr>
        </p:nvSpPr>
        <p:spPr/>
        <p:txBody>
          <a:bodyPr>
            <a:normAutofit fontScale="92500" lnSpcReduction="10000"/>
          </a:bodyPr>
          <a:lstStyle/>
          <a:p>
            <a:pPr>
              <a:lnSpc>
                <a:spcPct val="150000"/>
              </a:lnSpc>
            </a:pPr>
            <a:r>
              <a:rPr lang="fi-FI" dirty="0">
                <a:latin typeface="Univia Pro Book" panose="00000500000000000000" pitchFamily="50" charset="0"/>
              </a:rPr>
              <a:t>Vaihteisto on laite, joka muuttaa pyörivän akselin nopeutta ja vääntömomenttia.</a:t>
            </a:r>
          </a:p>
          <a:p>
            <a:pPr>
              <a:lnSpc>
                <a:spcPct val="150000"/>
              </a:lnSpc>
            </a:pPr>
            <a:r>
              <a:rPr lang="fi-FI" dirty="0">
                <a:latin typeface="Univia Pro Book" panose="00000500000000000000" pitchFamily="50" charset="0"/>
              </a:rPr>
              <a:t>Tuulivoimalassa vaihteisto muuttaa pääakselin hitaan nopeuden generaattorille optimaaliseksi nopeudeksi</a:t>
            </a:r>
          </a:p>
          <a:p>
            <a:pPr>
              <a:lnSpc>
                <a:spcPct val="150000"/>
              </a:lnSpc>
            </a:pPr>
            <a:r>
              <a:rPr lang="fi-FI" dirty="0">
                <a:latin typeface="Univia Pro Book" panose="00000500000000000000" pitchFamily="50" charset="0"/>
              </a:rPr>
              <a:t>Roottori pyörii 18-30 rpm -&gt; Generaattori 1000-1500 rpm</a:t>
            </a:r>
          </a:p>
          <a:p>
            <a:pPr>
              <a:lnSpc>
                <a:spcPct val="150000"/>
              </a:lnSpc>
            </a:pPr>
            <a:r>
              <a:rPr lang="fi-FI" dirty="0">
                <a:latin typeface="Univia Pro Book" panose="00000500000000000000" pitchFamily="50" charset="0"/>
              </a:rPr>
              <a:t>Vaihteiston välityssuhde tällöin 50:1 </a:t>
            </a:r>
          </a:p>
          <a:p>
            <a:pPr>
              <a:lnSpc>
                <a:spcPct val="150000"/>
              </a:lnSpc>
            </a:pPr>
            <a:r>
              <a:rPr lang="fi-FI" dirty="0">
                <a:latin typeface="Univia Pro Book" panose="00000500000000000000" pitchFamily="50" charset="0"/>
              </a:rPr>
              <a:t>Tuulivoimaloissa on yleensä planeettavaihteisto</a:t>
            </a:r>
          </a:p>
          <a:p>
            <a:pPr>
              <a:lnSpc>
                <a:spcPct val="150000"/>
              </a:lnSpc>
            </a:pPr>
            <a:r>
              <a:rPr lang="fi-FI" dirty="0">
                <a:latin typeface="Univia Pro Book" panose="00000500000000000000" pitchFamily="50" charset="0"/>
              </a:rPr>
              <a:t>On olemassa myös vaihteettomia voimaloita (Direct-</a:t>
            </a:r>
            <a:r>
              <a:rPr lang="fi-FI" dirty="0" err="1">
                <a:latin typeface="Univia Pro Book" panose="00000500000000000000" pitchFamily="50" charset="0"/>
              </a:rPr>
              <a:t>drive</a:t>
            </a:r>
            <a:r>
              <a:rPr lang="fi-FI" dirty="0">
                <a:latin typeface="Univia Pro Book" panose="00000500000000000000" pitchFamily="50" charset="0"/>
              </a:rPr>
              <a:t>)</a:t>
            </a:r>
          </a:p>
          <a:p>
            <a:pPr lvl="1">
              <a:lnSpc>
                <a:spcPct val="150000"/>
              </a:lnSpc>
            </a:pPr>
            <a:r>
              <a:rPr lang="fi-FI" dirty="0">
                <a:latin typeface="Univia Pro Book" panose="00000500000000000000" pitchFamily="50" charset="0"/>
              </a:rPr>
              <a:t>Tarvitsee hitaammalla pyörimisnopeudella toimivan generaattorin</a:t>
            </a:r>
          </a:p>
          <a:p>
            <a:endParaRPr lang="fi-FI" dirty="0"/>
          </a:p>
          <a:p>
            <a:endParaRPr lang="fi-FI" dirty="0"/>
          </a:p>
        </p:txBody>
      </p:sp>
      <p:sp>
        <p:nvSpPr>
          <p:cNvPr id="7" name="Otsikko 6">
            <a:extLst>
              <a:ext uri="{FF2B5EF4-FFF2-40B4-BE49-F238E27FC236}">
                <a16:creationId xmlns:a16="http://schemas.microsoft.com/office/drawing/2014/main" id="{779104E9-73F1-4B0F-BD06-6F66A966CB99}"/>
              </a:ext>
            </a:extLst>
          </p:cNvPr>
          <p:cNvSpPr>
            <a:spLocks noGrp="1"/>
          </p:cNvSpPr>
          <p:nvPr>
            <p:ph type="title"/>
          </p:nvPr>
        </p:nvSpPr>
        <p:spPr/>
        <p:txBody>
          <a:bodyPr/>
          <a:lstStyle/>
          <a:p>
            <a:r>
              <a:rPr lang="fi-FI" dirty="0" err="1"/>
              <a:t>Gear</a:t>
            </a:r>
            <a:r>
              <a:rPr lang="fi-FI" dirty="0"/>
              <a:t> Box (Vaihteisto)</a:t>
            </a:r>
          </a:p>
        </p:txBody>
      </p:sp>
      <p:pic>
        <p:nvPicPr>
          <p:cNvPr id="8" name="Kuva 11">
            <a:extLst>
              <a:ext uri="{FF2B5EF4-FFF2-40B4-BE49-F238E27FC236}">
                <a16:creationId xmlns:a16="http://schemas.microsoft.com/office/drawing/2014/main" id="{CC9078B4-37D9-40AB-8A6F-D23481197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B0210361-AD67-4DCB-ABB3-F4174D840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780029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B82170C-57EB-48BC-BA13-5D6CF1F77619}"/>
              </a:ext>
            </a:extLst>
          </p:cNvPr>
          <p:cNvSpPr>
            <a:spLocks noGrp="1"/>
          </p:cNvSpPr>
          <p:nvPr>
            <p:ph sz="quarter" idx="13"/>
          </p:nvPr>
        </p:nvSpPr>
        <p:spPr/>
        <p:txBody>
          <a:bodyPr/>
          <a:lstStyle/>
          <a:p>
            <a:endParaRPr lang="en-US"/>
          </a:p>
        </p:txBody>
      </p:sp>
      <p:sp>
        <p:nvSpPr>
          <p:cNvPr id="3" name="Sisällön paikkamerkki 2">
            <a:extLst>
              <a:ext uri="{FF2B5EF4-FFF2-40B4-BE49-F238E27FC236}">
                <a16:creationId xmlns:a16="http://schemas.microsoft.com/office/drawing/2014/main" id="{82C563B3-E8F1-4423-A83F-D5E62EA0D397}"/>
              </a:ext>
            </a:extLst>
          </p:cNvPr>
          <p:cNvSpPr>
            <a:spLocks noGrp="1"/>
          </p:cNvSpPr>
          <p:nvPr>
            <p:ph sz="quarter" idx="14"/>
          </p:nvPr>
        </p:nvSpPr>
        <p:spPr/>
        <p:txBody>
          <a:bodyPr>
            <a:normAutofit fontScale="85000" lnSpcReduction="20000"/>
          </a:bodyPr>
          <a:lstStyle/>
          <a:p>
            <a:endParaRPr lang="en-US"/>
          </a:p>
        </p:txBody>
      </p:sp>
      <p:sp>
        <p:nvSpPr>
          <p:cNvPr id="4" name="Sisällön paikkamerkki 3">
            <a:extLst>
              <a:ext uri="{FF2B5EF4-FFF2-40B4-BE49-F238E27FC236}">
                <a16:creationId xmlns:a16="http://schemas.microsoft.com/office/drawing/2014/main" id="{418D1CF5-F159-41E0-8486-3C0DE63BDB0F}"/>
              </a:ext>
            </a:extLst>
          </p:cNvPr>
          <p:cNvSpPr>
            <a:spLocks noGrp="1"/>
          </p:cNvSpPr>
          <p:nvPr>
            <p:ph sz="quarter" idx="15"/>
          </p:nvPr>
        </p:nvSpPr>
        <p:spPr/>
        <p:txBody>
          <a:bodyPr/>
          <a:lstStyle/>
          <a:p>
            <a:endParaRPr lang="en-US"/>
          </a:p>
        </p:txBody>
      </p:sp>
      <p:sp>
        <p:nvSpPr>
          <p:cNvPr id="5" name="Sisällön paikkamerkki 4">
            <a:extLst>
              <a:ext uri="{FF2B5EF4-FFF2-40B4-BE49-F238E27FC236}">
                <a16:creationId xmlns:a16="http://schemas.microsoft.com/office/drawing/2014/main" id="{DBE48480-C169-4FE9-9764-30D30653A8AD}"/>
              </a:ext>
            </a:extLst>
          </p:cNvPr>
          <p:cNvSpPr>
            <a:spLocks noGrp="1"/>
          </p:cNvSpPr>
          <p:nvPr>
            <p:ph sz="quarter" idx="16"/>
          </p:nvPr>
        </p:nvSpPr>
        <p:spPr/>
        <p:txBody>
          <a:bodyPr/>
          <a:lstStyle/>
          <a:p>
            <a:endParaRPr lang="en-US"/>
          </a:p>
        </p:txBody>
      </p:sp>
      <p:sp>
        <p:nvSpPr>
          <p:cNvPr id="6" name="Sisällön paikkamerkki 5">
            <a:extLst>
              <a:ext uri="{FF2B5EF4-FFF2-40B4-BE49-F238E27FC236}">
                <a16:creationId xmlns:a16="http://schemas.microsoft.com/office/drawing/2014/main" id="{2A261E2E-C136-4127-9ADE-E87EE3263FF3}"/>
              </a:ext>
            </a:extLst>
          </p:cNvPr>
          <p:cNvSpPr>
            <a:spLocks noGrp="1"/>
          </p:cNvSpPr>
          <p:nvPr>
            <p:ph idx="20"/>
          </p:nvPr>
        </p:nvSpPr>
        <p:spPr/>
        <p:txBody>
          <a:bodyPr/>
          <a:lstStyle/>
          <a:p>
            <a:pPr>
              <a:lnSpc>
                <a:spcPct val="150000"/>
              </a:lnSpc>
            </a:pPr>
            <a:r>
              <a:rPr lang="fi-FI" dirty="0">
                <a:latin typeface="Univia Pro Book" panose="00000500000000000000" pitchFamily="50" charset="0"/>
              </a:rPr>
              <a:t>Kytkin yhdistää akselin toiselle, siirtäen pyöritysvoimaa</a:t>
            </a:r>
          </a:p>
          <a:p>
            <a:pPr>
              <a:lnSpc>
                <a:spcPct val="150000"/>
              </a:lnSpc>
            </a:pPr>
            <a:r>
              <a:rPr lang="fi-FI" dirty="0">
                <a:latin typeface="Univia Pro Book" panose="00000500000000000000" pitchFamily="50" charset="0"/>
              </a:rPr>
              <a:t>Tuulivoimalassa kytkin sijaitsee nopean akselin ja generaattorin välissä</a:t>
            </a:r>
          </a:p>
          <a:p>
            <a:pPr>
              <a:lnSpc>
                <a:spcPct val="150000"/>
              </a:lnSpc>
            </a:pPr>
            <a:r>
              <a:rPr lang="fi-FI" dirty="0">
                <a:latin typeface="Univia Pro Book" panose="00000500000000000000" pitchFamily="50" charset="0"/>
              </a:rPr>
              <a:t>Tehtävä on korjata kohdistusvirheitä tai hyvin pientä kulmavirhettä akselien välissä</a:t>
            </a:r>
          </a:p>
          <a:p>
            <a:r>
              <a:rPr lang="fi-FI" dirty="0">
                <a:latin typeface="Univia Pro Book" panose="00000500000000000000" pitchFamily="50" charset="0"/>
              </a:rPr>
              <a:t>Eli kytkin joustaa muutamia millejä </a:t>
            </a:r>
          </a:p>
          <a:p>
            <a:pPr marL="0" indent="0">
              <a:buNone/>
            </a:pPr>
            <a:endParaRPr lang="fi-FI" dirty="0">
              <a:latin typeface="Univia Pro Book" panose="00000500000000000000" pitchFamily="50" charset="0"/>
            </a:endParaRPr>
          </a:p>
          <a:p>
            <a:endParaRPr lang="en-US" dirty="0">
              <a:latin typeface="Univia Pro Book" panose="00000500000000000000" pitchFamily="50" charset="0"/>
            </a:endParaRPr>
          </a:p>
        </p:txBody>
      </p:sp>
      <p:sp>
        <p:nvSpPr>
          <p:cNvPr id="7" name="Otsikko 6">
            <a:extLst>
              <a:ext uri="{FF2B5EF4-FFF2-40B4-BE49-F238E27FC236}">
                <a16:creationId xmlns:a16="http://schemas.microsoft.com/office/drawing/2014/main" id="{FD494DB5-E3D6-4183-8A7A-6F2F3C8EF9E7}"/>
              </a:ext>
            </a:extLst>
          </p:cNvPr>
          <p:cNvSpPr>
            <a:spLocks noGrp="1"/>
          </p:cNvSpPr>
          <p:nvPr>
            <p:ph type="title"/>
          </p:nvPr>
        </p:nvSpPr>
        <p:spPr/>
        <p:txBody>
          <a:bodyPr/>
          <a:lstStyle/>
          <a:p>
            <a:r>
              <a:rPr lang="fi-FI" dirty="0"/>
              <a:t>Kytkin</a:t>
            </a:r>
            <a:endParaRPr lang="en-US" dirty="0"/>
          </a:p>
        </p:txBody>
      </p:sp>
      <p:pic>
        <p:nvPicPr>
          <p:cNvPr id="8" name="Kuva 11">
            <a:extLst>
              <a:ext uri="{FF2B5EF4-FFF2-40B4-BE49-F238E27FC236}">
                <a16:creationId xmlns:a16="http://schemas.microsoft.com/office/drawing/2014/main" id="{443EBD07-EE59-4245-AD4F-96D9E558E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EC8EBA9A-7091-4A6E-AB9D-9E68C42EF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530053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86ACC9D2-372A-4737-9521-FCE2C935CD09}"/>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8F5289E2-CF63-4195-ADCF-0B651AE5C465}"/>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D96CDDC8-2FCE-4370-891F-57262C5050F1}"/>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94256F1B-495C-4DA2-9C87-4C302352B751}"/>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CB8F314E-E3F6-4985-A05A-4BBE6968345E}"/>
              </a:ext>
            </a:extLst>
          </p:cNvPr>
          <p:cNvSpPr>
            <a:spLocks noGrp="1"/>
          </p:cNvSpPr>
          <p:nvPr>
            <p:ph idx="20"/>
          </p:nvPr>
        </p:nvSpPr>
        <p:spPr>
          <a:xfrm>
            <a:off x="638070" y="1907566"/>
            <a:ext cx="10421816" cy="4207973"/>
          </a:xfrm>
        </p:spPr>
        <p:txBody>
          <a:bodyPr>
            <a:normAutofit fontScale="92500" lnSpcReduction="10000"/>
          </a:bodyPr>
          <a:lstStyle/>
          <a:p>
            <a:pPr>
              <a:lnSpc>
                <a:spcPct val="150000"/>
              </a:lnSpc>
            </a:pPr>
            <a:r>
              <a:rPr lang="fi-FI" dirty="0">
                <a:latin typeface="Univia Pro Book" panose="00000500000000000000" pitchFamily="50" charset="0"/>
              </a:rPr>
              <a:t>Mekaaniset jarrut koostuvat teräksestä olevasta jarrulevystä, johon vaikuttaa yksi tai useampi jarrusatula. Se voi sijaita roottorin akselilla (</a:t>
            </a:r>
            <a:r>
              <a:rPr lang="fi-FI" dirty="0" err="1">
                <a:latin typeface="Univia Pro Book" panose="00000500000000000000" pitchFamily="50" charset="0"/>
              </a:rPr>
              <a:t>Low-Speed</a:t>
            </a:r>
            <a:r>
              <a:rPr lang="fi-FI" dirty="0">
                <a:latin typeface="Univia Pro Book" panose="00000500000000000000" pitchFamily="50" charset="0"/>
              </a:rPr>
              <a:t> </a:t>
            </a:r>
            <a:r>
              <a:rPr lang="fi-FI" dirty="0" err="1">
                <a:latin typeface="Univia Pro Book" panose="00000500000000000000" pitchFamily="50" charset="0"/>
              </a:rPr>
              <a:t>Shaft</a:t>
            </a:r>
            <a:r>
              <a:rPr lang="fi-FI" dirty="0">
                <a:latin typeface="Univia Pro Book" panose="00000500000000000000" pitchFamily="50" charset="0"/>
              </a:rPr>
              <a:t>) tai vaihteiston ja generaattorin välissä (</a:t>
            </a:r>
            <a:r>
              <a:rPr lang="fi-FI" dirty="0" err="1">
                <a:latin typeface="Univia Pro Book" panose="00000500000000000000" pitchFamily="50" charset="0"/>
              </a:rPr>
              <a:t>High-Speed</a:t>
            </a:r>
            <a:r>
              <a:rPr lang="fi-FI" dirty="0">
                <a:latin typeface="Univia Pro Book" panose="00000500000000000000" pitchFamily="50" charset="0"/>
              </a:rPr>
              <a:t> </a:t>
            </a:r>
            <a:r>
              <a:rPr lang="fi-FI" dirty="0" err="1">
                <a:latin typeface="Univia Pro Book" panose="00000500000000000000" pitchFamily="50" charset="0"/>
              </a:rPr>
              <a:t>Shaft</a:t>
            </a:r>
            <a:r>
              <a:rPr lang="fi-FI" dirty="0">
                <a:latin typeface="Univia Pro Book" panose="00000500000000000000" pitchFamily="50" charset="0"/>
              </a:rPr>
              <a:t>) </a:t>
            </a:r>
          </a:p>
          <a:p>
            <a:pPr>
              <a:lnSpc>
                <a:spcPct val="150000"/>
              </a:lnSpc>
            </a:pPr>
            <a:r>
              <a:rPr lang="fi-FI" dirty="0">
                <a:latin typeface="Univia Pro Book" panose="00000500000000000000" pitchFamily="50" charset="0"/>
              </a:rPr>
              <a:t>Jarru voi toimia mekaanisesti, sähköisesti tai hydraulisesti</a:t>
            </a:r>
          </a:p>
          <a:p>
            <a:pPr>
              <a:lnSpc>
                <a:spcPct val="150000"/>
              </a:lnSpc>
            </a:pPr>
            <a:r>
              <a:rPr lang="fi-FI" dirty="0">
                <a:latin typeface="Univia Pro Book" panose="00000500000000000000" pitchFamily="50" charset="0"/>
              </a:rPr>
              <a:t>Koska roottori painaa valtavasti, sen pysäyttäminen mekaanisella jarrutuksella voi vahingoittaa voimalan komponentteja</a:t>
            </a:r>
          </a:p>
          <a:p>
            <a:pPr>
              <a:lnSpc>
                <a:spcPct val="150000"/>
              </a:lnSpc>
            </a:pPr>
            <a:r>
              <a:rPr lang="fi-FI" dirty="0">
                <a:latin typeface="Univia Pro Book" panose="00000500000000000000" pitchFamily="50" charset="0"/>
              </a:rPr>
              <a:t>Käytetään lähinnä kun roottori on pysähtynyt seisontajarruna tai hätätapauksissa</a:t>
            </a:r>
          </a:p>
        </p:txBody>
      </p:sp>
      <p:sp>
        <p:nvSpPr>
          <p:cNvPr id="7" name="Otsikko 6">
            <a:extLst>
              <a:ext uri="{FF2B5EF4-FFF2-40B4-BE49-F238E27FC236}">
                <a16:creationId xmlns:a16="http://schemas.microsoft.com/office/drawing/2014/main" id="{50884C67-5D44-43A4-A03C-D595A9A2293A}"/>
              </a:ext>
            </a:extLst>
          </p:cNvPr>
          <p:cNvSpPr>
            <a:spLocks noGrp="1"/>
          </p:cNvSpPr>
          <p:nvPr>
            <p:ph type="title"/>
          </p:nvPr>
        </p:nvSpPr>
        <p:spPr/>
        <p:txBody>
          <a:bodyPr/>
          <a:lstStyle/>
          <a:p>
            <a:r>
              <a:rPr lang="fi-FI" dirty="0"/>
              <a:t>Mekaaniset jarrut</a:t>
            </a:r>
          </a:p>
        </p:txBody>
      </p:sp>
      <p:pic>
        <p:nvPicPr>
          <p:cNvPr id="8" name="Kuva 11">
            <a:extLst>
              <a:ext uri="{FF2B5EF4-FFF2-40B4-BE49-F238E27FC236}">
                <a16:creationId xmlns:a16="http://schemas.microsoft.com/office/drawing/2014/main" id="{1ED1507B-ECDF-481D-8A7F-66ED5F819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DFFBCCE4-D65D-44B9-B658-06513E9CC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316574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9C0E942-C599-4E46-985C-D3DD33F0F97F}"/>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8A4853A7-925C-4D59-9DA0-4E9CA738219C}"/>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3CDABE25-ABD9-4FF3-B1D5-279DB908A355}"/>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C8EA3701-BBE0-4051-8388-8F96F00D2AD2}"/>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2181BE08-2387-4122-B545-6D63DBB64EB4}"/>
              </a:ext>
            </a:extLst>
          </p:cNvPr>
          <p:cNvSpPr>
            <a:spLocks noGrp="1"/>
          </p:cNvSpPr>
          <p:nvPr>
            <p:ph idx="20"/>
          </p:nvPr>
        </p:nvSpPr>
        <p:spPr>
          <a:xfrm>
            <a:off x="638070" y="1907567"/>
            <a:ext cx="10915860" cy="4249394"/>
          </a:xfrm>
        </p:spPr>
        <p:txBody>
          <a:bodyPr>
            <a:normAutofit fontScale="85000" lnSpcReduction="10000"/>
          </a:bodyPr>
          <a:lstStyle/>
          <a:p>
            <a:pPr>
              <a:lnSpc>
                <a:spcPct val="150000"/>
              </a:lnSpc>
            </a:pPr>
            <a:r>
              <a:rPr lang="fi-FI" dirty="0">
                <a:latin typeface="Univia Pro Book" panose="00000500000000000000" pitchFamily="50" charset="0"/>
              </a:rPr>
              <a:t>Muuttaa mekaanista energiaa sähkövirraksi magneettikenttien avulla</a:t>
            </a:r>
          </a:p>
          <a:p>
            <a:pPr>
              <a:lnSpc>
                <a:spcPct val="150000"/>
              </a:lnSpc>
            </a:pPr>
            <a:r>
              <a:rPr lang="fi-FI" dirty="0">
                <a:latin typeface="Univia Pro Book" panose="00000500000000000000" pitchFamily="50" charset="0"/>
              </a:rPr>
              <a:t>Suurimmassa osassa nykypäivänä asennettuja tuulivoimaloita on epätahtigeneraattori.</a:t>
            </a:r>
          </a:p>
          <a:p>
            <a:pPr lvl="1">
              <a:lnSpc>
                <a:spcPct val="150000"/>
              </a:lnSpc>
            </a:pPr>
            <a:r>
              <a:rPr lang="fi-FI" dirty="0">
                <a:latin typeface="Univia Pro Book" panose="00000500000000000000" pitchFamily="50" charset="0"/>
              </a:rPr>
              <a:t>Kaksoissyötteinen liukurengasgeneraattori</a:t>
            </a:r>
          </a:p>
          <a:p>
            <a:pPr>
              <a:lnSpc>
                <a:spcPct val="150000"/>
              </a:lnSpc>
            </a:pPr>
            <a:r>
              <a:rPr lang="fi-FI" dirty="0">
                <a:latin typeface="Univia Pro Book" panose="00000500000000000000" pitchFamily="50" charset="0"/>
              </a:rPr>
              <a:t>Suoravetoisissa vaihteettomissa voimaloissa tahtigeneraattorit</a:t>
            </a:r>
          </a:p>
          <a:p>
            <a:pPr>
              <a:lnSpc>
                <a:spcPct val="150000"/>
              </a:lnSpc>
            </a:pPr>
            <a:r>
              <a:rPr lang="fi-FI" dirty="0">
                <a:latin typeface="Univia Pro Book" panose="00000500000000000000" pitchFamily="50" charset="0"/>
              </a:rPr>
              <a:t>Sähkövirta siirtyy muuntajalle, jossa jännite muutetaan verkolle sopivaksi</a:t>
            </a:r>
          </a:p>
          <a:p>
            <a:pPr>
              <a:lnSpc>
                <a:spcPct val="150000"/>
              </a:lnSpc>
            </a:pPr>
            <a:endParaRPr lang="fi-FI" dirty="0">
              <a:latin typeface="Univia Pro Book" panose="00000500000000000000" pitchFamily="50" charset="0"/>
            </a:endParaRPr>
          </a:p>
          <a:p>
            <a:pPr>
              <a:lnSpc>
                <a:spcPct val="150000"/>
              </a:lnSpc>
            </a:pPr>
            <a:r>
              <a:rPr lang="fi-FI" dirty="0">
                <a:latin typeface="Univia Pro Book" panose="00000500000000000000" pitchFamily="50" charset="0"/>
              </a:rPr>
              <a:t>Muuntaja on generaattorin ja sähköverkon välissä</a:t>
            </a:r>
          </a:p>
          <a:p>
            <a:pPr>
              <a:lnSpc>
                <a:spcPct val="150000"/>
              </a:lnSpc>
            </a:pPr>
            <a:r>
              <a:rPr lang="fi-FI" dirty="0">
                <a:latin typeface="Univia Pro Book" panose="00000500000000000000" pitchFamily="50" charset="0"/>
              </a:rPr>
              <a:t>Muuntaja pitää huolen, että tuotetun sähkön laatu on verkolle sopivaa</a:t>
            </a:r>
          </a:p>
          <a:p>
            <a:pPr lvl="1">
              <a:lnSpc>
                <a:spcPct val="150000"/>
              </a:lnSpc>
            </a:pPr>
            <a:r>
              <a:rPr lang="fi-FI" dirty="0">
                <a:latin typeface="Univia Pro Book" panose="00000500000000000000" pitchFamily="50" charset="0"/>
              </a:rPr>
              <a:t>Jännite, taajuus </a:t>
            </a:r>
            <a:endParaRPr lang="en-US" dirty="0">
              <a:latin typeface="Univia Pro Book" panose="00000500000000000000" pitchFamily="50" charset="0"/>
            </a:endParaRPr>
          </a:p>
          <a:p>
            <a:pPr>
              <a:lnSpc>
                <a:spcPct val="150000"/>
              </a:lnSpc>
            </a:pPr>
            <a:endParaRPr lang="fi-FI" dirty="0">
              <a:latin typeface="Univia Pro Book" panose="00000500000000000000" pitchFamily="50" charset="0"/>
            </a:endParaRPr>
          </a:p>
          <a:p>
            <a:endParaRPr lang="fi-FI" dirty="0"/>
          </a:p>
          <a:p>
            <a:endParaRPr lang="fi-FI" dirty="0"/>
          </a:p>
          <a:p>
            <a:endParaRPr lang="fi-FI" dirty="0"/>
          </a:p>
        </p:txBody>
      </p:sp>
      <p:sp>
        <p:nvSpPr>
          <p:cNvPr id="7" name="Otsikko 6">
            <a:extLst>
              <a:ext uri="{FF2B5EF4-FFF2-40B4-BE49-F238E27FC236}">
                <a16:creationId xmlns:a16="http://schemas.microsoft.com/office/drawing/2014/main" id="{2F9FAA58-0BB5-437E-8B7A-3E41BBB7806A}"/>
              </a:ext>
            </a:extLst>
          </p:cNvPr>
          <p:cNvSpPr>
            <a:spLocks noGrp="1"/>
          </p:cNvSpPr>
          <p:nvPr>
            <p:ph type="title"/>
          </p:nvPr>
        </p:nvSpPr>
        <p:spPr/>
        <p:txBody>
          <a:bodyPr/>
          <a:lstStyle/>
          <a:p>
            <a:r>
              <a:rPr lang="fi-FI" dirty="0"/>
              <a:t>Generaattori ja muuntaja</a:t>
            </a:r>
          </a:p>
        </p:txBody>
      </p:sp>
      <p:pic>
        <p:nvPicPr>
          <p:cNvPr id="8" name="Kuva 11">
            <a:extLst>
              <a:ext uri="{FF2B5EF4-FFF2-40B4-BE49-F238E27FC236}">
                <a16:creationId xmlns:a16="http://schemas.microsoft.com/office/drawing/2014/main" id="{7D4919D1-AA63-4587-9452-DD25977A7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E2C75CCC-10E5-42E3-A124-5D0AB27A3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973928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250EE4E-EC87-410E-8B7C-34D904C516E8}"/>
              </a:ext>
            </a:extLst>
          </p:cNvPr>
          <p:cNvSpPr>
            <a:spLocks noGrp="1"/>
          </p:cNvSpPr>
          <p:nvPr>
            <p:ph sz="quarter" idx="13"/>
          </p:nvPr>
        </p:nvSpPr>
        <p:spPr/>
        <p:txBody>
          <a:bodyPr/>
          <a:lstStyle/>
          <a:p>
            <a:endParaRPr lang="en-US"/>
          </a:p>
        </p:txBody>
      </p:sp>
      <p:sp>
        <p:nvSpPr>
          <p:cNvPr id="3" name="Sisällön paikkamerkki 2">
            <a:extLst>
              <a:ext uri="{FF2B5EF4-FFF2-40B4-BE49-F238E27FC236}">
                <a16:creationId xmlns:a16="http://schemas.microsoft.com/office/drawing/2014/main" id="{6560667C-B47C-4328-B77A-2758055AD05A}"/>
              </a:ext>
            </a:extLst>
          </p:cNvPr>
          <p:cNvSpPr>
            <a:spLocks noGrp="1"/>
          </p:cNvSpPr>
          <p:nvPr>
            <p:ph sz="quarter" idx="14"/>
          </p:nvPr>
        </p:nvSpPr>
        <p:spPr/>
        <p:txBody>
          <a:bodyPr>
            <a:normAutofit fontScale="85000" lnSpcReduction="20000"/>
          </a:bodyPr>
          <a:lstStyle/>
          <a:p>
            <a:endParaRPr lang="en-US"/>
          </a:p>
        </p:txBody>
      </p:sp>
      <p:sp>
        <p:nvSpPr>
          <p:cNvPr id="4" name="Sisällön paikkamerkki 3">
            <a:extLst>
              <a:ext uri="{FF2B5EF4-FFF2-40B4-BE49-F238E27FC236}">
                <a16:creationId xmlns:a16="http://schemas.microsoft.com/office/drawing/2014/main" id="{2805573A-3009-42E7-9FB2-F0205D802715}"/>
              </a:ext>
            </a:extLst>
          </p:cNvPr>
          <p:cNvSpPr>
            <a:spLocks noGrp="1"/>
          </p:cNvSpPr>
          <p:nvPr>
            <p:ph sz="quarter" idx="15"/>
          </p:nvPr>
        </p:nvSpPr>
        <p:spPr/>
        <p:txBody>
          <a:bodyPr/>
          <a:lstStyle/>
          <a:p>
            <a:endParaRPr lang="en-US"/>
          </a:p>
        </p:txBody>
      </p:sp>
      <p:sp>
        <p:nvSpPr>
          <p:cNvPr id="5" name="Sisällön paikkamerkki 4">
            <a:extLst>
              <a:ext uri="{FF2B5EF4-FFF2-40B4-BE49-F238E27FC236}">
                <a16:creationId xmlns:a16="http://schemas.microsoft.com/office/drawing/2014/main" id="{04FF38CC-F3AF-4364-99AF-B090CAD0D091}"/>
              </a:ext>
            </a:extLst>
          </p:cNvPr>
          <p:cNvSpPr>
            <a:spLocks noGrp="1"/>
          </p:cNvSpPr>
          <p:nvPr>
            <p:ph sz="quarter" idx="16"/>
          </p:nvPr>
        </p:nvSpPr>
        <p:spPr/>
        <p:txBody>
          <a:bodyPr/>
          <a:lstStyle/>
          <a:p>
            <a:endParaRPr lang="en-US"/>
          </a:p>
        </p:txBody>
      </p:sp>
      <p:sp>
        <p:nvSpPr>
          <p:cNvPr id="6" name="Sisällön paikkamerkki 5">
            <a:extLst>
              <a:ext uri="{FF2B5EF4-FFF2-40B4-BE49-F238E27FC236}">
                <a16:creationId xmlns:a16="http://schemas.microsoft.com/office/drawing/2014/main" id="{681053C9-D4DE-41BD-B073-1D8CC6376FD9}"/>
              </a:ext>
            </a:extLst>
          </p:cNvPr>
          <p:cNvSpPr>
            <a:spLocks noGrp="1"/>
          </p:cNvSpPr>
          <p:nvPr>
            <p:ph idx="20"/>
          </p:nvPr>
        </p:nvSpPr>
        <p:spPr>
          <a:xfrm>
            <a:off x="638070" y="1907566"/>
            <a:ext cx="10915860" cy="4207973"/>
          </a:xfrm>
        </p:spPr>
        <p:txBody>
          <a:bodyPr/>
          <a:lstStyle/>
          <a:p>
            <a:pPr>
              <a:lnSpc>
                <a:spcPct val="150000"/>
              </a:lnSpc>
            </a:pPr>
            <a:r>
              <a:rPr lang="fi-FI" dirty="0">
                <a:latin typeface="Univia Pro Book" panose="00000500000000000000" pitchFamily="50" charset="0"/>
              </a:rPr>
              <a:t>Automaattinen sammutusjärjestelmä</a:t>
            </a:r>
          </a:p>
          <a:p>
            <a:pPr lvl="1">
              <a:lnSpc>
                <a:spcPct val="150000"/>
              </a:lnSpc>
            </a:pPr>
            <a:r>
              <a:rPr lang="fi-FI" dirty="0">
                <a:latin typeface="Univia Pro Book" panose="00000500000000000000" pitchFamily="50" charset="0"/>
              </a:rPr>
              <a:t>Inertiakaasu, CO2, vaahto/jauhe</a:t>
            </a:r>
          </a:p>
          <a:p>
            <a:pPr>
              <a:lnSpc>
                <a:spcPct val="150000"/>
              </a:lnSpc>
            </a:pPr>
            <a:r>
              <a:rPr lang="fi-FI" dirty="0">
                <a:latin typeface="Univia Pro Book" panose="00000500000000000000" pitchFamily="50" charset="0"/>
              </a:rPr>
              <a:t>Jäähdytysjärjestelmä</a:t>
            </a:r>
          </a:p>
          <a:p>
            <a:pPr>
              <a:lnSpc>
                <a:spcPct val="150000"/>
              </a:lnSpc>
            </a:pPr>
            <a:r>
              <a:rPr lang="fi-FI" dirty="0">
                <a:latin typeface="Univia Pro Book" panose="00000500000000000000" pitchFamily="50" charset="0"/>
              </a:rPr>
              <a:t>Hissit, nostimet</a:t>
            </a:r>
          </a:p>
          <a:p>
            <a:pPr>
              <a:lnSpc>
                <a:spcPct val="150000"/>
              </a:lnSpc>
            </a:pPr>
            <a:r>
              <a:rPr lang="fi-FI" dirty="0">
                <a:latin typeface="Univia Pro Book" panose="00000500000000000000" pitchFamily="50" charset="0"/>
              </a:rPr>
              <a:t>Ohjaus ja säätökeskukset</a:t>
            </a:r>
          </a:p>
          <a:p>
            <a:pPr>
              <a:lnSpc>
                <a:spcPct val="150000"/>
              </a:lnSpc>
            </a:pPr>
            <a:r>
              <a:rPr lang="fi-FI" dirty="0" err="1">
                <a:latin typeface="Univia Pro Book" panose="00000500000000000000" pitchFamily="50" charset="0"/>
              </a:rPr>
              <a:t>Tehoelektroniikkaa</a:t>
            </a:r>
            <a:endParaRPr lang="fi-FI" dirty="0">
              <a:latin typeface="Univia Pro Book" panose="00000500000000000000" pitchFamily="50" charset="0"/>
            </a:endParaRPr>
          </a:p>
          <a:p>
            <a:pPr>
              <a:lnSpc>
                <a:spcPct val="150000"/>
              </a:lnSpc>
            </a:pPr>
            <a:r>
              <a:rPr lang="fi-FI" dirty="0">
                <a:latin typeface="Univia Pro Book" panose="00000500000000000000" pitchFamily="50" charset="0"/>
              </a:rPr>
              <a:t>UPS (</a:t>
            </a:r>
            <a:r>
              <a:rPr lang="fi-FI" dirty="0" err="1">
                <a:latin typeface="Univia Pro Book" panose="00000500000000000000" pitchFamily="50" charset="0"/>
              </a:rPr>
              <a:t>Uninterruptible</a:t>
            </a:r>
            <a:r>
              <a:rPr lang="fi-FI" dirty="0">
                <a:latin typeface="Univia Pro Book" panose="00000500000000000000" pitchFamily="50" charset="0"/>
              </a:rPr>
              <a:t> Power Supply)</a:t>
            </a:r>
          </a:p>
          <a:p>
            <a:endParaRPr lang="en-US" dirty="0">
              <a:latin typeface="Univia Pro Book" panose="00000500000000000000" pitchFamily="50" charset="0"/>
            </a:endParaRPr>
          </a:p>
        </p:txBody>
      </p:sp>
      <p:sp>
        <p:nvSpPr>
          <p:cNvPr id="7" name="Otsikko 6">
            <a:extLst>
              <a:ext uri="{FF2B5EF4-FFF2-40B4-BE49-F238E27FC236}">
                <a16:creationId xmlns:a16="http://schemas.microsoft.com/office/drawing/2014/main" id="{B1F933D4-24A9-486D-8FAF-045DACC8CCFA}"/>
              </a:ext>
            </a:extLst>
          </p:cNvPr>
          <p:cNvSpPr>
            <a:spLocks noGrp="1"/>
          </p:cNvSpPr>
          <p:nvPr>
            <p:ph type="title"/>
          </p:nvPr>
        </p:nvSpPr>
        <p:spPr/>
        <p:txBody>
          <a:bodyPr/>
          <a:lstStyle/>
          <a:p>
            <a:r>
              <a:rPr lang="fi-FI" dirty="0"/>
              <a:t>Muut laitteet</a:t>
            </a:r>
            <a:endParaRPr lang="en-US" dirty="0"/>
          </a:p>
        </p:txBody>
      </p:sp>
      <p:pic>
        <p:nvPicPr>
          <p:cNvPr id="8" name="Kuva 11">
            <a:extLst>
              <a:ext uri="{FF2B5EF4-FFF2-40B4-BE49-F238E27FC236}">
                <a16:creationId xmlns:a16="http://schemas.microsoft.com/office/drawing/2014/main" id="{F35F9DB5-3082-4BC0-BA36-763B6976F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C436D689-5E22-48EA-804E-2142A040B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556041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323CC9C-FFD6-46CB-913A-377AEA3CD4BE}"/>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44CF29BD-E657-4510-828E-F202DFBBD562}"/>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64C0BF2C-88A6-4112-A6D1-36CDE0A15A40}"/>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AE055AE8-45EE-4A8D-B48B-94F87E77E33A}"/>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FDC1B173-68A0-4A89-8C41-276ACE5540D0}"/>
              </a:ext>
            </a:extLst>
          </p:cNvPr>
          <p:cNvSpPr>
            <a:spLocks noGrp="1"/>
          </p:cNvSpPr>
          <p:nvPr>
            <p:ph idx="20"/>
          </p:nvPr>
        </p:nvSpPr>
        <p:spPr>
          <a:xfrm>
            <a:off x="638070" y="1907566"/>
            <a:ext cx="9211324" cy="4348231"/>
          </a:xfrm>
        </p:spPr>
        <p:txBody>
          <a:bodyPr>
            <a:normAutofit fontScale="92500"/>
          </a:bodyPr>
          <a:lstStyle/>
          <a:p>
            <a:pPr>
              <a:lnSpc>
                <a:spcPct val="160000"/>
              </a:lnSpc>
            </a:pPr>
            <a:r>
              <a:rPr lang="fi-FI" dirty="0">
                <a:latin typeface="Univia Pro Book" panose="00000500000000000000" pitchFamily="50" charset="0"/>
              </a:rPr>
              <a:t>3m/s tuulessa voimala käynnistyy, 25m/s voimala pysäytetään</a:t>
            </a:r>
          </a:p>
          <a:p>
            <a:pPr>
              <a:lnSpc>
                <a:spcPct val="160000"/>
              </a:lnSpc>
            </a:pPr>
            <a:r>
              <a:rPr lang="fi-FI" dirty="0">
                <a:latin typeface="Univia Pro Book" panose="00000500000000000000" pitchFamily="50" charset="0"/>
              </a:rPr>
              <a:t>Tuuli virtaa lavan yli, ilmanpaine laskee toisella puolella -&gt; Nostetta ja vastusta -&gt; Nostovoima suurempi -&gt; Pyörimisliike syntyy</a:t>
            </a:r>
          </a:p>
          <a:p>
            <a:pPr>
              <a:lnSpc>
                <a:spcPct val="160000"/>
              </a:lnSpc>
            </a:pPr>
            <a:r>
              <a:rPr lang="fi-FI" dirty="0">
                <a:latin typeface="Univia Pro Book" panose="00000500000000000000" pitchFamily="50" charset="0"/>
              </a:rPr>
              <a:t>Lapoja ja </a:t>
            </a:r>
            <a:r>
              <a:rPr lang="fi-FI" dirty="0" err="1">
                <a:latin typeface="Univia Pro Book" panose="00000500000000000000" pitchFamily="50" charset="0"/>
              </a:rPr>
              <a:t>nasellia</a:t>
            </a:r>
            <a:r>
              <a:rPr lang="fi-FI" dirty="0">
                <a:latin typeface="Univia Pro Book" panose="00000500000000000000" pitchFamily="50" charset="0"/>
              </a:rPr>
              <a:t> käännetään tuulen suunnan ja nopeuden mukaan</a:t>
            </a:r>
          </a:p>
          <a:p>
            <a:pPr>
              <a:lnSpc>
                <a:spcPct val="160000"/>
              </a:lnSpc>
            </a:pPr>
            <a:r>
              <a:rPr lang="fi-FI" dirty="0">
                <a:latin typeface="Univia Pro Book" panose="00000500000000000000" pitchFamily="50" charset="0"/>
              </a:rPr>
              <a:t>Tuulivoimalalla muutetaan tuulen liike-energiaa voimalan akselin pyörimisenergiaksi. </a:t>
            </a:r>
          </a:p>
          <a:p>
            <a:pPr lvl="1">
              <a:lnSpc>
                <a:spcPct val="160000"/>
              </a:lnSpc>
            </a:pPr>
            <a:r>
              <a:rPr lang="fi-FI" dirty="0">
                <a:latin typeface="Univia Pro Book" panose="00000500000000000000" pitchFamily="50" charset="0"/>
              </a:rPr>
              <a:t>Roottori-&gt; Hidas akseli-&gt;Vaihteet-&gt; Nopea akseli -&gt; Generaattori</a:t>
            </a:r>
          </a:p>
          <a:p>
            <a:pPr>
              <a:lnSpc>
                <a:spcPct val="160000"/>
              </a:lnSpc>
            </a:pPr>
            <a:endParaRPr lang="fi-FI" dirty="0">
              <a:latin typeface="Univia Pro Book" panose="00000500000000000000" pitchFamily="50" charset="0"/>
            </a:endParaRPr>
          </a:p>
          <a:p>
            <a:endParaRPr lang="fi-FI" dirty="0"/>
          </a:p>
        </p:txBody>
      </p:sp>
      <p:sp>
        <p:nvSpPr>
          <p:cNvPr id="7" name="Otsikko 6">
            <a:extLst>
              <a:ext uri="{FF2B5EF4-FFF2-40B4-BE49-F238E27FC236}">
                <a16:creationId xmlns:a16="http://schemas.microsoft.com/office/drawing/2014/main" id="{25BA9628-F2B9-470A-AB74-DB77BC257310}"/>
              </a:ext>
            </a:extLst>
          </p:cNvPr>
          <p:cNvSpPr>
            <a:spLocks noGrp="1"/>
          </p:cNvSpPr>
          <p:nvPr>
            <p:ph type="title"/>
          </p:nvPr>
        </p:nvSpPr>
        <p:spPr/>
        <p:txBody>
          <a:bodyPr/>
          <a:lstStyle/>
          <a:p>
            <a:r>
              <a:rPr lang="fi-FI" dirty="0"/>
              <a:t>Miten tuulivoimala toimii?</a:t>
            </a:r>
          </a:p>
        </p:txBody>
      </p:sp>
      <p:pic>
        <p:nvPicPr>
          <p:cNvPr id="8" name="Kuva 11">
            <a:extLst>
              <a:ext uri="{FF2B5EF4-FFF2-40B4-BE49-F238E27FC236}">
                <a16:creationId xmlns:a16="http://schemas.microsoft.com/office/drawing/2014/main" id="{153EAC56-46F9-4A6C-8CC8-E6E10DD2D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DE0D0D5B-D403-4B7B-ACFE-5E38A17A0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470127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8789C1DA-1914-4B0D-B9AF-6A80E3AA947D}"/>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14FA1795-61B4-4930-88BD-07F515A52186}"/>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F8E67B99-E79D-4E4D-80EE-B4D0064C878A}"/>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B483026A-4EFB-4F89-BBA4-FF2B3D2C78A2}"/>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9E735FEB-A27F-4306-A1DD-12529C435D1E}"/>
              </a:ext>
            </a:extLst>
          </p:cNvPr>
          <p:cNvSpPr>
            <a:spLocks noGrp="1"/>
          </p:cNvSpPr>
          <p:nvPr>
            <p:ph idx="20"/>
          </p:nvPr>
        </p:nvSpPr>
        <p:spPr/>
        <p:txBody>
          <a:bodyPr>
            <a:normAutofit/>
          </a:bodyPr>
          <a:lstStyle/>
          <a:p>
            <a:pPr>
              <a:lnSpc>
                <a:spcPct val="160000"/>
              </a:lnSpc>
            </a:pPr>
            <a:r>
              <a:rPr lang="fi-FI" dirty="0">
                <a:latin typeface="Univia Pro Book" panose="00000500000000000000" pitchFamily="50" charset="0"/>
              </a:rPr>
              <a:t>Mitä riskitekijöitä tiedätte?</a:t>
            </a:r>
          </a:p>
        </p:txBody>
      </p:sp>
      <p:sp>
        <p:nvSpPr>
          <p:cNvPr id="7" name="Otsikko 6">
            <a:extLst>
              <a:ext uri="{FF2B5EF4-FFF2-40B4-BE49-F238E27FC236}">
                <a16:creationId xmlns:a16="http://schemas.microsoft.com/office/drawing/2014/main" id="{D08F6E69-3910-400A-9ED3-5392CA935505}"/>
              </a:ext>
            </a:extLst>
          </p:cNvPr>
          <p:cNvSpPr>
            <a:spLocks noGrp="1"/>
          </p:cNvSpPr>
          <p:nvPr>
            <p:ph type="title"/>
          </p:nvPr>
        </p:nvSpPr>
        <p:spPr/>
        <p:txBody>
          <a:bodyPr/>
          <a:lstStyle/>
          <a:p>
            <a:r>
              <a:rPr lang="fi-FI" dirty="0"/>
              <a:t>Riskitekijät tuulivoimalan </a:t>
            </a:r>
            <a:br>
              <a:rPr lang="fi-FI" dirty="0"/>
            </a:br>
            <a:r>
              <a:rPr lang="fi-FI" dirty="0"/>
              <a:t>huolto- &amp; kunnossapitotehtävissä</a:t>
            </a:r>
          </a:p>
        </p:txBody>
      </p:sp>
      <p:pic>
        <p:nvPicPr>
          <p:cNvPr id="8" name="Kuva 11">
            <a:extLst>
              <a:ext uri="{FF2B5EF4-FFF2-40B4-BE49-F238E27FC236}">
                <a16:creationId xmlns:a16="http://schemas.microsoft.com/office/drawing/2014/main" id="{77F22C35-55B9-4366-9627-E7383D5AA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C536A56A-C820-463E-9354-3FC81BAB4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702062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8789C1DA-1914-4B0D-B9AF-6A80E3AA947D}"/>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14FA1795-61B4-4930-88BD-07F515A52186}"/>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F8E67B99-E79D-4E4D-80EE-B4D0064C878A}"/>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B483026A-4EFB-4F89-BBA4-FF2B3D2C78A2}"/>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9E735FEB-A27F-4306-A1DD-12529C435D1E}"/>
              </a:ext>
            </a:extLst>
          </p:cNvPr>
          <p:cNvSpPr>
            <a:spLocks noGrp="1"/>
          </p:cNvSpPr>
          <p:nvPr>
            <p:ph idx="20"/>
          </p:nvPr>
        </p:nvSpPr>
        <p:spPr/>
        <p:txBody>
          <a:bodyPr>
            <a:normAutofit fontScale="62500" lnSpcReduction="20000"/>
          </a:bodyPr>
          <a:lstStyle/>
          <a:p>
            <a:pPr>
              <a:lnSpc>
                <a:spcPct val="160000"/>
              </a:lnSpc>
            </a:pPr>
            <a:r>
              <a:rPr lang="fi-FI" dirty="0">
                <a:latin typeface="Univia Pro Book" panose="00000500000000000000" pitchFamily="50" charset="0"/>
              </a:rPr>
              <a:t>Korkealla työskentely</a:t>
            </a:r>
          </a:p>
          <a:p>
            <a:pPr>
              <a:lnSpc>
                <a:spcPct val="160000"/>
              </a:lnSpc>
            </a:pPr>
            <a:r>
              <a:rPr lang="fi-FI" dirty="0">
                <a:latin typeface="Univia Pro Book" panose="00000500000000000000" pitchFamily="50" charset="0"/>
              </a:rPr>
              <a:t>Sähköiskut</a:t>
            </a:r>
          </a:p>
          <a:p>
            <a:pPr>
              <a:lnSpc>
                <a:spcPct val="160000"/>
              </a:lnSpc>
            </a:pPr>
            <a:r>
              <a:rPr lang="fi-FI" dirty="0">
                <a:latin typeface="Univia Pro Book" panose="00000500000000000000" pitchFamily="50" charset="0"/>
              </a:rPr>
              <a:t>Sääolosuhteet (kylmä, kuuma, ukkonen </a:t>
            </a:r>
            <a:r>
              <a:rPr lang="fi-FI" dirty="0" err="1">
                <a:latin typeface="Univia Pro Book" panose="00000500000000000000" pitchFamily="50" charset="0"/>
              </a:rPr>
              <a:t>jne</a:t>
            </a:r>
            <a:r>
              <a:rPr lang="fi-FI" dirty="0">
                <a:latin typeface="Univia Pro Book" panose="00000500000000000000" pitchFamily="50" charset="0"/>
              </a:rPr>
              <a:t>,.)</a:t>
            </a:r>
          </a:p>
          <a:p>
            <a:pPr>
              <a:lnSpc>
                <a:spcPct val="160000"/>
              </a:lnSpc>
            </a:pPr>
            <a:r>
              <a:rPr lang="fi-FI" dirty="0">
                <a:latin typeface="Univia Pro Book" panose="00000500000000000000" pitchFamily="50" charset="0"/>
              </a:rPr>
              <a:t>Kemikaaleille altistuminen</a:t>
            </a:r>
          </a:p>
          <a:p>
            <a:pPr>
              <a:lnSpc>
                <a:spcPct val="160000"/>
              </a:lnSpc>
            </a:pPr>
            <a:r>
              <a:rPr lang="fi-FI" dirty="0">
                <a:latin typeface="Univia Pro Book" panose="00000500000000000000" pitchFamily="50" charset="0"/>
              </a:rPr>
              <a:t>Huono työergonomia</a:t>
            </a:r>
          </a:p>
          <a:p>
            <a:pPr>
              <a:lnSpc>
                <a:spcPct val="160000"/>
              </a:lnSpc>
            </a:pPr>
            <a:r>
              <a:rPr lang="fi-FI" dirty="0" err="1">
                <a:latin typeface="Univia Pro Book" panose="00000500000000000000" pitchFamily="50" charset="0"/>
              </a:rPr>
              <a:t>Nostotyöt</a:t>
            </a:r>
            <a:r>
              <a:rPr lang="fi-FI" dirty="0">
                <a:latin typeface="Univia Pro Book" panose="00000500000000000000" pitchFamily="50" charset="0"/>
              </a:rPr>
              <a:t> </a:t>
            </a:r>
          </a:p>
          <a:p>
            <a:pPr>
              <a:lnSpc>
                <a:spcPct val="160000"/>
              </a:lnSpc>
            </a:pPr>
            <a:r>
              <a:rPr lang="fi-FI" dirty="0">
                <a:latin typeface="Univia Pro Book" panose="00000500000000000000" pitchFamily="50" charset="0"/>
              </a:rPr>
              <a:t>Lavoista tippuva jää</a:t>
            </a:r>
          </a:p>
          <a:p>
            <a:pPr>
              <a:lnSpc>
                <a:spcPct val="160000"/>
              </a:lnSpc>
            </a:pPr>
            <a:endParaRPr lang="fi-FI" dirty="0">
              <a:latin typeface="Univia Pro Book" panose="00000500000000000000" pitchFamily="50" charset="0"/>
            </a:endParaRPr>
          </a:p>
          <a:p>
            <a:pPr>
              <a:lnSpc>
                <a:spcPct val="160000"/>
              </a:lnSpc>
            </a:pPr>
            <a:r>
              <a:rPr lang="fi-FI" dirty="0">
                <a:latin typeface="Univia Pro Book" panose="00000500000000000000" pitchFamily="50" charset="0"/>
              </a:rPr>
              <a:t>Harvinaisemmat</a:t>
            </a:r>
          </a:p>
          <a:p>
            <a:pPr lvl="1">
              <a:lnSpc>
                <a:spcPct val="160000"/>
              </a:lnSpc>
            </a:pPr>
            <a:r>
              <a:rPr lang="fi-FI" dirty="0">
                <a:latin typeface="Univia Pro Book" panose="00000500000000000000" pitchFamily="50" charset="0"/>
              </a:rPr>
              <a:t>Tulipalot</a:t>
            </a:r>
          </a:p>
          <a:p>
            <a:pPr lvl="1">
              <a:lnSpc>
                <a:spcPct val="160000"/>
              </a:lnSpc>
            </a:pPr>
            <a:r>
              <a:rPr lang="fi-FI" dirty="0">
                <a:latin typeface="Univia Pro Book" panose="00000500000000000000" pitchFamily="50" charset="0"/>
              </a:rPr>
              <a:t>Hissin hajoaminen</a:t>
            </a:r>
          </a:p>
          <a:p>
            <a:pPr lvl="1">
              <a:lnSpc>
                <a:spcPct val="160000"/>
              </a:lnSpc>
            </a:pPr>
            <a:r>
              <a:rPr lang="fi-FI" dirty="0">
                <a:latin typeface="Univia Pro Book" panose="00000500000000000000" pitchFamily="50" charset="0"/>
              </a:rPr>
              <a:t>Työparin sairaskohtaukset</a:t>
            </a:r>
          </a:p>
        </p:txBody>
      </p:sp>
      <p:sp>
        <p:nvSpPr>
          <p:cNvPr id="7" name="Otsikko 6">
            <a:extLst>
              <a:ext uri="{FF2B5EF4-FFF2-40B4-BE49-F238E27FC236}">
                <a16:creationId xmlns:a16="http://schemas.microsoft.com/office/drawing/2014/main" id="{D08F6E69-3910-400A-9ED3-5392CA935505}"/>
              </a:ext>
            </a:extLst>
          </p:cNvPr>
          <p:cNvSpPr>
            <a:spLocks noGrp="1"/>
          </p:cNvSpPr>
          <p:nvPr>
            <p:ph type="title"/>
          </p:nvPr>
        </p:nvSpPr>
        <p:spPr/>
        <p:txBody>
          <a:bodyPr/>
          <a:lstStyle/>
          <a:p>
            <a:r>
              <a:rPr lang="fi-FI" dirty="0"/>
              <a:t>Riskitekijät tuulivoimalan </a:t>
            </a:r>
            <a:br>
              <a:rPr lang="fi-FI" dirty="0"/>
            </a:br>
            <a:r>
              <a:rPr lang="fi-FI" dirty="0"/>
              <a:t>huolto- &amp; kunnossapitotehtävissä</a:t>
            </a:r>
          </a:p>
        </p:txBody>
      </p:sp>
      <p:pic>
        <p:nvPicPr>
          <p:cNvPr id="8" name="Kuva 11">
            <a:extLst>
              <a:ext uri="{FF2B5EF4-FFF2-40B4-BE49-F238E27FC236}">
                <a16:creationId xmlns:a16="http://schemas.microsoft.com/office/drawing/2014/main" id="{8DAA2D37-4CB0-4E50-BA3C-0B4DD2C5E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64806B21-EC84-441D-A60C-7285DEE8A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88524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2D2D7CE-A2EA-4CA9-80E7-C7DEC9594D80}"/>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C6383B0F-F921-497D-B678-ECA0FA22C27E}"/>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D5249C01-2436-431D-9B3B-C5C12BF9A630}"/>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63EDC9A4-D17D-4E79-B3DA-7E52E5269F08}"/>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D5068C58-1FE1-4552-8F9C-14F39E9A785D}"/>
              </a:ext>
            </a:extLst>
          </p:cNvPr>
          <p:cNvSpPr>
            <a:spLocks noGrp="1"/>
          </p:cNvSpPr>
          <p:nvPr>
            <p:ph idx="20"/>
          </p:nvPr>
        </p:nvSpPr>
        <p:spPr>
          <a:xfrm>
            <a:off x="638070" y="1907566"/>
            <a:ext cx="8775896" cy="4207973"/>
          </a:xfrm>
        </p:spPr>
        <p:txBody>
          <a:bodyPr>
            <a:normAutofit fontScale="92500" lnSpcReduction="20000"/>
          </a:bodyPr>
          <a:lstStyle/>
          <a:p>
            <a:r>
              <a:rPr lang="fi-FI" dirty="0">
                <a:latin typeface="Univia Pro Book" panose="00000500000000000000" pitchFamily="50" charset="0"/>
              </a:rPr>
              <a:t>Uusiutuvaa ja puhdasta energiaa</a:t>
            </a:r>
          </a:p>
          <a:p>
            <a:endParaRPr lang="fi-FI" dirty="0">
              <a:latin typeface="Univia Pro Book" panose="00000500000000000000" pitchFamily="50" charset="0"/>
            </a:endParaRPr>
          </a:p>
          <a:p>
            <a:r>
              <a:rPr lang="fi-FI" dirty="0">
                <a:latin typeface="Univia Pro Book" panose="00000500000000000000" pitchFamily="50" charset="0"/>
              </a:rPr>
              <a:t>Tuuli pyörittää tuulivoimalan lapoja, jotka taas pyörittävät voimalan akselia. Akseli pyörittää edelleen generaattoria, joka tuottaa sähköä.</a:t>
            </a:r>
          </a:p>
          <a:p>
            <a:endParaRPr lang="fi-FI" dirty="0">
              <a:latin typeface="Univia Pro Book" panose="00000500000000000000" pitchFamily="50" charset="0"/>
            </a:endParaRPr>
          </a:p>
          <a:p>
            <a:r>
              <a:rPr lang="fi-FI" dirty="0">
                <a:latin typeface="Univia Pro Book" panose="00000500000000000000" pitchFamily="50" charset="0"/>
              </a:rPr>
              <a:t>Nopeimmin kasvava energiantuotantomuoto Suomessa</a:t>
            </a:r>
          </a:p>
          <a:p>
            <a:endParaRPr lang="fi-FI" dirty="0">
              <a:latin typeface="Univia Pro Book" panose="00000500000000000000" pitchFamily="50" charset="0"/>
            </a:endParaRPr>
          </a:p>
          <a:p>
            <a:r>
              <a:rPr lang="fi-FI" dirty="0">
                <a:latin typeface="Univia Pro Book" panose="00000500000000000000" pitchFamily="50" charset="0"/>
              </a:rPr>
              <a:t>Tuulivoimahanke kestää noin 4-6 vuotta ja työllistää monen alan ammattilaisia, niin suunnittelu-, rakennus- kuin käyttövaiheissa.</a:t>
            </a:r>
          </a:p>
          <a:p>
            <a:endParaRPr lang="fi-FI" dirty="0">
              <a:latin typeface="Univia Pro Book" panose="00000500000000000000" pitchFamily="50" charset="0"/>
            </a:endParaRPr>
          </a:p>
          <a:p>
            <a:r>
              <a:rPr lang="fi-FI" dirty="0">
                <a:latin typeface="Univia Pro Book" panose="00000500000000000000" pitchFamily="50" charset="0"/>
              </a:rPr>
              <a:t>Tekninen käyttöikä 25-35 vuotta, jonka jälkeen voimala puretaan ja kierrätetään. </a:t>
            </a:r>
          </a:p>
          <a:p>
            <a:pPr marL="0" indent="0">
              <a:buNone/>
            </a:pPr>
            <a:endParaRPr lang="fi-FI" dirty="0"/>
          </a:p>
          <a:p>
            <a:pPr marL="0" indent="0">
              <a:buNone/>
            </a:pPr>
            <a:endParaRPr lang="fi-FI" dirty="0"/>
          </a:p>
          <a:p>
            <a:pPr marL="0" indent="0">
              <a:buNone/>
            </a:pPr>
            <a:endParaRPr lang="fi-FI" dirty="0"/>
          </a:p>
        </p:txBody>
      </p:sp>
      <p:sp>
        <p:nvSpPr>
          <p:cNvPr id="7" name="Otsikko 6">
            <a:extLst>
              <a:ext uri="{FF2B5EF4-FFF2-40B4-BE49-F238E27FC236}">
                <a16:creationId xmlns:a16="http://schemas.microsoft.com/office/drawing/2014/main" id="{ACFE83DD-D111-4510-BA1F-238CD1B3F8C3}"/>
              </a:ext>
            </a:extLst>
          </p:cNvPr>
          <p:cNvSpPr>
            <a:spLocks noGrp="1"/>
          </p:cNvSpPr>
          <p:nvPr>
            <p:ph type="title"/>
          </p:nvPr>
        </p:nvSpPr>
        <p:spPr/>
        <p:txBody>
          <a:bodyPr/>
          <a:lstStyle/>
          <a:p>
            <a:r>
              <a:rPr lang="fi-FI" dirty="0"/>
              <a:t>Tuulivoima</a:t>
            </a:r>
          </a:p>
        </p:txBody>
      </p:sp>
      <p:pic>
        <p:nvPicPr>
          <p:cNvPr id="8" name="Kuva 11">
            <a:extLst>
              <a:ext uri="{FF2B5EF4-FFF2-40B4-BE49-F238E27FC236}">
                <a16:creationId xmlns:a16="http://schemas.microsoft.com/office/drawing/2014/main" id="{9FF168C2-6557-4AF6-847D-F8631338A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D64B2A8F-230A-41C7-9431-CB0513F0C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33036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CA4092C-ED74-49BD-A269-5848C7176558}"/>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15C248DD-3F1B-42C6-8BB9-69AB20C912F2}"/>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FA795DE5-D149-4214-8434-C0986E288739}"/>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2BE47880-869C-4FAC-B6D7-00141C7D9025}"/>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F3F11E36-83C4-4A4E-8788-54023981E221}"/>
              </a:ext>
            </a:extLst>
          </p:cNvPr>
          <p:cNvSpPr>
            <a:spLocks noGrp="1"/>
          </p:cNvSpPr>
          <p:nvPr>
            <p:ph idx="20"/>
          </p:nvPr>
        </p:nvSpPr>
        <p:spPr/>
        <p:txBody>
          <a:bodyPr/>
          <a:lstStyle/>
          <a:p>
            <a:pPr>
              <a:lnSpc>
                <a:spcPct val="150000"/>
              </a:lnSpc>
            </a:pPr>
            <a:r>
              <a:rPr lang="fi-FI" dirty="0">
                <a:latin typeface="Univia Pro Book" panose="00000500000000000000" pitchFamily="50" charset="0"/>
              </a:rPr>
              <a:t>Ja näiden lisäksi sitten huolimattoman työskentelyn aiheuttamat mahdolliset seuraamukset kuten:</a:t>
            </a:r>
          </a:p>
          <a:p>
            <a:pPr lvl="1">
              <a:lnSpc>
                <a:spcPct val="150000"/>
              </a:lnSpc>
            </a:pPr>
            <a:r>
              <a:rPr lang="fi-FI" dirty="0">
                <a:latin typeface="Univia Pro Book" panose="00000500000000000000" pitchFamily="50" charset="0"/>
              </a:rPr>
              <a:t>Puristumiset</a:t>
            </a:r>
          </a:p>
          <a:p>
            <a:pPr lvl="1">
              <a:lnSpc>
                <a:spcPct val="150000"/>
              </a:lnSpc>
            </a:pPr>
            <a:r>
              <a:rPr lang="fi-FI" dirty="0">
                <a:latin typeface="Univia Pro Book" panose="00000500000000000000" pitchFamily="50" charset="0"/>
              </a:rPr>
              <a:t>Liukastumiset</a:t>
            </a:r>
          </a:p>
          <a:p>
            <a:pPr lvl="1">
              <a:lnSpc>
                <a:spcPct val="150000"/>
              </a:lnSpc>
            </a:pPr>
            <a:r>
              <a:rPr lang="fi-FI" dirty="0">
                <a:latin typeface="Univia Pro Book" panose="00000500000000000000" pitchFamily="50" charset="0"/>
              </a:rPr>
              <a:t>Mustelmat</a:t>
            </a:r>
          </a:p>
          <a:p>
            <a:pPr lvl="1">
              <a:lnSpc>
                <a:spcPct val="150000"/>
              </a:lnSpc>
            </a:pPr>
            <a:r>
              <a:rPr lang="fi-FI" dirty="0">
                <a:latin typeface="Univia Pro Book" panose="00000500000000000000" pitchFamily="50" charset="0"/>
              </a:rPr>
              <a:t>Haavat  </a:t>
            </a:r>
          </a:p>
          <a:p>
            <a:pPr lvl="1">
              <a:lnSpc>
                <a:spcPct val="150000"/>
              </a:lnSpc>
            </a:pPr>
            <a:r>
              <a:rPr lang="fi-FI" dirty="0">
                <a:latin typeface="Univia Pro Book" panose="00000500000000000000" pitchFamily="50" charset="0"/>
              </a:rPr>
              <a:t>Jne. </a:t>
            </a:r>
          </a:p>
          <a:p>
            <a:pPr lvl="1"/>
            <a:endParaRPr lang="fi-FI" dirty="0"/>
          </a:p>
        </p:txBody>
      </p:sp>
      <p:sp>
        <p:nvSpPr>
          <p:cNvPr id="7" name="Otsikko 6">
            <a:extLst>
              <a:ext uri="{FF2B5EF4-FFF2-40B4-BE49-F238E27FC236}">
                <a16:creationId xmlns:a16="http://schemas.microsoft.com/office/drawing/2014/main" id="{1B71FD59-29EF-4CC8-B21C-1B6D5C3CDD7A}"/>
              </a:ext>
            </a:extLst>
          </p:cNvPr>
          <p:cNvSpPr>
            <a:spLocks noGrp="1"/>
          </p:cNvSpPr>
          <p:nvPr>
            <p:ph type="title"/>
          </p:nvPr>
        </p:nvSpPr>
        <p:spPr/>
        <p:txBody>
          <a:bodyPr/>
          <a:lstStyle/>
          <a:p>
            <a:r>
              <a:rPr lang="fi-FI" dirty="0"/>
              <a:t>Riskitekijät tuulivoimalan </a:t>
            </a:r>
            <a:br>
              <a:rPr lang="fi-FI" dirty="0"/>
            </a:br>
            <a:r>
              <a:rPr lang="fi-FI" dirty="0"/>
              <a:t>huolto- &amp; kunnossapitotehtävissä</a:t>
            </a:r>
          </a:p>
        </p:txBody>
      </p:sp>
      <p:pic>
        <p:nvPicPr>
          <p:cNvPr id="8" name="Kuva 11">
            <a:extLst>
              <a:ext uri="{FF2B5EF4-FFF2-40B4-BE49-F238E27FC236}">
                <a16:creationId xmlns:a16="http://schemas.microsoft.com/office/drawing/2014/main" id="{01C40F41-F6BA-43F3-A6F9-5A1D2C3A7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E6E6A993-9214-4430-9891-C0C279A2B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567535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CD89E8F-1204-49B6-818E-E4AAADF39E23}"/>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5D4CD970-99F8-4657-8ABD-5A19BC18C01E}"/>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806F0F50-35AB-4E09-96B4-6EDA949B9670}"/>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8C032F2C-E8F3-429F-A6B4-37DE15A8FCDA}"/>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0B96137E-2FE0-4761-9D79-F3077FFF7F3C}"/>
              </a:ext>
            </a:extLst>
          </p:cNvPr>
          <p:cNvSpPr>
            <a:spLocks noGrp="1"/>
          </p:cNvSpPr>
          <p:nvPr>
            <p:ph idx="20"/>
          </p:nvPr>
        </p:nvSpPr>
        <p:spPr>
          <a:xfrm>
            <a:off x="638070" y="1907566"/>
            <a:ext cx="9472581" cy="4348231"/>
          </a:xfrm>
        </p:spPr>
        <p:txBody>
          <a:bodyPr>
            <a:normAutofit fontScale="92500" lnSpcReduction="20000"/>
          </a:bodyPr>
          <a:lstStyle/>
          <a:p>
            <a:pPr>
              <a:lnSpc>
                <a:spcPct val="150000"/>
              </a:lnSpc>
            </a:pPr>
            <a:r>
              <a:rPr lang="fi-FI" dirty="0">
                <a:latin typeface="Univia Pro Book" panose="00000500000000000000" pitchFamily="50" charset="0"/>
              </a:rPr>
              <a:t>Voimalassa työskennellään tyypillisesti pareittain</a:t>
            </a:r>
          </a:p>
          <a:p>
            <a:pPr>
              <a:lnSpc>
                <a:spcPct val="150000"/>
              </a:lnSpc>
            </a:pPr>
            <a:r>
              <a:rPr lang="fi-FI" dirty="0">
                <a:latin typeface="Univia Pro Book" panose="00000500000000000000" pitchFamily="50" charset="0"/>
              </a:rPr>
              <a:t>Voimalan päälle tai </a:t>
            </a:r>
            <a:r>
              <a:rPr lang="fi-FI" dirty="0" err="1">
                <a:latin typeface="Univia Pro Book" panose="00000500000000000000" pitchFamily="50" charset="0"/>
              </a:rPr>
              <a:t>naselliin</a:t>
            </a:r>
            <a:r>
              <a:rPr lang="fi-FI" dirty="0">
                <a:latin typeface="Univia Pro Book" panose="00000500000000000000" pitchFamily="50" charset="0"/>
              </a:rPr>
              <a:t> on hankalaa ja hidasta tai jopa lähes mahdotonta saada apua, mikäli jotain sattuu</a:t>
            </a:r>
          </a:p>
          <a:p>
            <a:pPr>
              <a:lnSpc>
                <a:spcPct val="150000"/>
              </a:lnSpc>
            </a:pPr>
            <a:r>
              <a:rPr lang="fi-FI" dirty="0">
                <a:latin typeface="Univia Pro Book" panose="00000500000000000000" pitchFamily="50" charset="0"/>
              </a:rPr>
              <a:t>Voimalat on tyypillisesti myös syrjässä, joten ensiavun vasteajat on pitkät</a:t>
            </a:r>
          </a:p>
          <a:p>
            <a:pPr>
              <a:lnSpc>
                <a:spcPct val="150000"/>
              </a:lnSpc>
            </a:pPr>
            <a:r>
              <a:rPr lang="fi-FI" dirty="0">
                <a:latin typeface="Univia Pro Book" panose="00000500000000000000" pitchFamily="50" charset="0"/>
              </a:rPr>
              <a:t>Työparien pitää pystyä pelastamaan toisensa onnettomuustilanteessa</a:t>
            </a:r>
          </a:p>
          <a:p>
            <a:pPr lvl="1">
              <a:lnSpc>
                <a:spcPct val="150000"/>
              </a:lnSpc>
            </a:pPr>
            <a:r>
              <a:rPr lang="fi-FI" dirty="0">
                <a:latin typeface="Univia Pro Book" panose="00000500000000000000" pitchFamily="50" charset="0"/>
              </a:rPr>
              <a:t>Ensiapu, evakuointi jne.</a:t>
            </a:r>
          </a:p>
          <a:p>
            <a:pPr>
              <a:lnSpc>
                <a:spcPct val="150000"/>
              </a:lnSpc>
            </a:pPr>
            <a:r>
              <a:rPr lang="fi-FI" dirty="0">
                <a:latin typeface="Univia Pro Book" panose="00000500000000000000" pitchFamily="50" charset="0"/>
              </a:rPr>
              <a:t>Varsinkaan </a:t>
            </a:r>
            <a:r>
              <a:rPr lang="fi-FI" dirty="0" err="1">
                <a:latin typeface="Univia Pro Book" panose="00000500000000000000" pitchFamily="50" charset="0"/>
              </a:rPr>
              <a:t>nasellin</a:t>
            </a:r>
            <a:r>
              <a:rPr lang="fi-FI" dirty="0">
                <a:latin typeface="Univia Pro Book" panose="00000500000000000000" pitchFamily="50" charset="0"/>
              </a:rPr>
              <a:t> ulkopuolelle työskennellessä, virheliikkeisiin ei ole varaa</a:t>
            </a:r>
          </a:p>
          <a:p>
            <a:endParaRPr lang="fi-FI" dirty="0"/>
          </a:p>
          <a:p>
            <a:endParaRPr lang="fi-FI" dirty="0"/>
          </a:p>
          <a:p>
            <a:endParaRPr lang="fi-FI" dirty="0"/>
          </a:p>
        </p:txBody>
      </p:sp>
      <p:sp>
        <p:nvSpPr>
          <p:cNvPr id="7" name="Otsikko 6">
            <a:extLst>
              <a:ext uri="{FF2B5EF4-FFF2-40B4-BE49-F238E27FC236}">
                <a16:creationId xmlns:a16="http://schemas.microsoft.com/office/drawing/2014/main" id="{8F62699A-899E-40F2-BB49-2EDC3DAD4821}"/>
              </a:ext>
            </a:extLst>
          </p:cNvPr>
          <p:cNvSpPr>
            <a:spLocks noGrp="1"/>
          </p:cNvSpPr>
          <p:nvPr>
            <p:ph type="title"/>
          </p:nvPr>
        </p:nvSpPr>
        <p:spPr/>
        <p:txBody>
          <a:bodyPr/>
          <a:lstStyle/>
          <a:p>
            <a:r>
              <a:rPr lang="fi-FI" dirty="0"/>
              <a:t>Työturvallisuuden tärkeys</a:t>
            </a:r>
          </a:p>
        </p:txBody>
      </p:sp>
      <p:pic>
        <p:nvPicPr>
          <p:cNvPr id="8" name="Kuva 11">
            <a:extLst>
              <a:ext uri="{FF2B5EF4-FFF2-40B4-BE49-F238E27FC236}">
                <a16:creationId xmlns:a16="http://schemas.microsoft.com/office/drawing/2014/main" id="{D5267165-1AB8-4CC3-A8CA-89943CF36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F37AE72C-B931-4904-84C0-4D6685806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82549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8152F4A4-6095-43FB-88B8-03AF04953D56}"/>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D0C5F8F6-7DA7-4C33-83FA-B90F1AE6BE74}"/>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B90ED738-BD92-4F5B-AAEF-DE66BB04E37B}"/>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B60EF0F7-5E41-40BB-8CEE-5ED69555FB5B}"/>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375135E3-EEB2-43A7-923A-0BEF441F5853}"/>
              </a:ext>
            </a:extLst>
          </p:cNvPr>
          <p:cNvSpPr>
            <a:spLocks noGrp="1"/>
          </p:cNvSpPr>
          <p:nvPr>
            <p:ph idx="20"/>
          </p:nvPr>
        </p:nvSpPr>
        <p:spPr>
          <a:xfrm>
            <a:off x="638070" y="1907566"/>
            <a:ext cx="9011027" cy="4348231"/>
          </a:xfrm>
        </p:spPr>
        <p:txBody>
          <a:bodyPr>
            <a:normAutofit fontScale="62500" lnSpcReduction="20000"/>
          </a:bodyPr>
          <a:lstStyle/>
          <a:p>
            <a:pPr>
              <a:lnSpc>
                <a:spcPct val="160000"/>
              </a:lnSpc>
            </a:pPr>
            <a:r>
              <a:rPr lang="fi-FI" dirty="0">
                <a:latin typeface="Univia Pro Book" panose="00000500000000000000" pitchFamily="50" charset="0"/>
              </a:rPr>
              <a:t>Putoamissuojat, valjaat, kiinnityskoukut</a:t>
            </a:r>
          </a:p>
          <a:p>
            <a:pPr>
              <a:lnSpc>
                <a:spcPct val="160000"/>
              </a:lnSpc>
            </a:pPr>
            <a:r>
              <a:rPr lang="fi-FI" dirty="0">
                <a:latin typeface="Univia Pro Book" panose="00000500000000000000" pitchFamily="50" charset="0"/>
              </a:rPr>
              <a:t>Kypärä lampulla</a:t>
            </a:r>
          </a:p>
          <a:p>
            <a:pPr>
              <a:lnSpc>
                <a:spcPct val="160000"/>
              </a:lnSpc>
            </a:pPr>
            <a:r>
              <a:rPr lang="fi-FI" dirty="0">
                <a:latin typeface="Univia Pro Book" panose="00000500000000000000" pitchFamily="50" charset="0"/>
              </a:rPr>
              <a:t>Turvakengät</a:t>
            </a:r>
          </a:p>
          <a:p>
            <a:pPr>
              <a:lnSpc>
                <a:spcPct val="160000"/>
              </a:lnSpc>
            </a:pPr>
            <a:r>
              <a:rPr lang="fi-FI" dirty="0">
                <a:latin typeface="Univia Pro Book" panose="00000500000000000000" pitchFamily="50" charset="0"/>
              </a:rPr>
              <a:t>Suojalasit</a:t>
            </a:r>
          </a:p>
          <a:p>
            <a:pPr>
              <a:lnSpc>
                <a:spcPct val="160000"/>
              </a:lnSpc>
            </a:pPr>
            <a:r>
              <a:rPr lang="fi-FI" dirty="0">
                <a:latin typeface="Univia Pro Book" panose="00000500000000000000" pitchFamily="50" charset="0"/>
              </a:rPr>
              <a:t>Kuulosuojaimet</a:t>
            </a:r>
          </a:p>
          <a:p>
            <a:pPr>
              <a:lnSpc>
                <a:spcPct val="160000"/>
              </a:lnSpc>
            </a:pPr>
            <a:endParaRPr lang="fi-FI" dirty="0">
              <a:latin typeface="Univia Pro Book" panose="00000500000000000000" pitchFamily="50" charset="0"/>
            </a:endParaRPr>
          </a:p>
          <a:p>
            <a:pPr>
              <a:lnSpc>
                <a:spcPct val="160000"/>
              </a:lnSpc>
            </a:pPr>
            <a:r>
              <a:rPr lang="fi-FI" dirty="0">
                <a:latin typeface="Univia Pro Book" panose="00000500000000000000" pitchFamily="50" charset="0"/>
              </a:rPr>
              <a:t>Oikeat työkalut</a:t>
            </a:r>
          </a:p>
          <a:p>
            <a:pPr>
              <a:lnSpc>
                <a:spcPct val="160000"/>
              </a:lnSpc>
            </a:pPr>
            <a:r>
              <a:rPr lang="fi-FI" dirty="0">
                <a:latin typeface="Univia Pro Book" panose="00000500000000000000" pitchFamily="50" charset="0"/>
              </a:rPr>
              <a:t>Työskentely pareittain (toinen vähintään sähköalan ammattilainen)</a:t>
            </a:r>
          </a:p>
          <a:p>
            <a:pPr>
              <a:lnSpc>
                <a:spcPct val="160000"/>
              </a:lnSpc>
            </a:pPr>
            <a:r>
              <a:rPr lang="fi-FI" dirty="0">
                <a:latin typeface="Univia Pro Book" panose="00000500000000000000" pitchFamily="50" charset="0"/>
              </a:rPr>
              <a:t>Perehdytys ja tarvittavat koulutukset käytynä</a:t>
            </a:r>
          </a:p>
          <a:p>
            <a:pPr>
              <a:lnSpc>
                <a:spcPct val="160000"/>
              </a:lnSpc>
            </a:pPr>
            <a:r>
              <a:rPr lang="fi-FI" dirty="0">
                <a:latin typeface="Univia Pro Book" panose="00000500000000000000" pitchFamily="50" charset="0"/>
              </a:rPr>
              <a:t>Voimalaan mennään vain kun voimala on pysäytettynä</a:t>
            </a:r>
          </a:p>
          <a:p>
            <a:pPr>
              <a:lnSpc>
                <a:spcPct val="160000"/>
              </a:lnSpc>
            </a:pPr>
            <a:r>
              <a:rPr lang="fi-FI" dirty="0">
                <a:latin typeface="Univia Pro Book" panose="00000500000000000000" pitchFamily="50" charset="0"/>
              </a:rPr>
              <a:t>Laitteet tehdään jännitteettömiksi, pysäytetään, lukitaan ja merkitään, että huoltotehtävät käynnissä. Ns. </a:t>
            </a:r>
            <a:r>
              <a:rPr lang="fi-FI" dirty="0" err="1">
                <a:latin typeface="Univia Pro Book" panose="00000500000000000000" pitchFamily="50" charset="0"/>
              </a:rPr>
              <a:t>Lock</a:t>
            </a:r>
            <a:r>
              <a:rPr lang="fi-FI" dirty="0">
                <a:latin typeface="Univia Pro Book" panose="00000500000000000000" pitchFamily="50" charset="0"/>
              </a:rPr>
              <a:t> Out - </a:t>
            </a:r>
            <a:r>
              <a:rPr lang="fi-FI" dirty="0" err="1">
                <a:latin typeface="Univia Pro Book" panose="00000500000000000000" pitchFamily="50" charset="0"/>
              </a:rPr>
              <a:t>Tag</a:t>
            </a:r>
            <a:r>
              <a:rPr lang="fi-FI" dirty="0">
                <a:latin typeface="Univia Pro Book" panose="00000500000000000000" pitchFamily="50" charset="0"/>
              </a:rPr>
              <a:t> Out menetelmä</a:t>
            </a:r>
          </a:p>
        </p:txBody>
      </p:sp>
      <p:sp>
        <p:nvSpPr>
          <p:cNvPr id="7" name="Otsikko 6">
            <a:extLst>
              <a:ext uri="{FF2B5EF4-FFF2-40B4-BE49-F238E27FC236}">
                <a16:creationId xmlns:a16="http://schemas.microsoft.com/office/drawing/2014/main" id="{3141E6C7-253D-4E83-919D-39CE47CF00BB}"/>
              </a:ext>
            </a:extLst>
          </p:cNvPr>
          <p:cNvSpPr>
            <a:spLocks noGrp="1"/>
          </p:cNvSpPr>
          <p:nvPr>
            <p:ph type="title"/>
          </p:nvPr>
        </p:nvSpPr>
        <p:spPr/>
        <p:txBody>
          <a:bodyPr/>
          <a:lstStyle/>
          <a:p>
            <a:r>
              <a:rPr lang="fi-FI" dirty="0"/>
              <a:t>Suojavälineet ja turvallisuutta edistävät toimet</a:t>
            </a:r>
          </a:p>
        </p:txBody>
      </p:sp>
      <p:pic>
        <p:nvPicPr>
          <p:cNvPr id="8" name="Kuva 11">
            <a:extLst>
              <a:ext uri="{FF2B5EF4-FFF2-40B4-BE49-F238E27FC236}">
                <a16:creationId xmlns:a16="http://schemas.microsoft.com/office/drawing/2014/main" id="{E3F46A17-4920-4766-8640-368362654F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E8A29EAD-121A-4611-AE8A-BF00544AD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528938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813DE72C-A3DE-4BF8-9584-33A0E45ADED0}"/>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0556CE9F-AE05-4D3B-9C32-7C2000852B19}"/>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4B1B5944-AA41-4C1E-BFDB-DF0757825193}"/>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BEAD0BDE-02E7-45CC-A9CE-A877C7377A37}"/>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4C0373CD-24ED-4A5C-8262-0589D66B5FE8}"/>
              </a:ext>
            </a:extLst>
          </p:cNvPr>
          <p:cNvSpPr>
            <a:spLocks noGrp="1"/>
          </p:cNvSpPr>
          <p:nvPr>
            <p:ph idx="20"/>
          </p:nvPr>
        </p:nvSpPr>
        <p:spPr>
          <a:xfrm>
            <a:off x="638070" y="1907566"/>
            <a:ext cx="11092376" cy="4348231"/>
          </a:xfrm>
        </p:spPr>
        <p:txBody>
          <a:bodyPr>
            <a:noAutofit/>
          </a:bodyPr>
          <a:lstStyle/>
          <a:p>
            <a:pPr>
              <a:lnSpc>
                <a:spcPct val="170000"/>
              </a:lnSpc>
            </a:pPr>
            <a:r>
              <a:rPr lang="fi-FI" sz="1600" dirty="0">
                <a:latin typeface="Univia Pro Book" panose="00000500000000000000" pitchFamily="50" charset="0"/>
              </a:rPr>
              <a:t>Tuulivoimalassa työskentely vaatii paljon koulutuksia</a:t>
            </a:r>
          </a:p>
          <a:p>
            <a:pPr>
              <a:lnSpc>
                <a:spcPct val="170000"/>
              </a:lnSpc>
            </a:pPr>
            <a:r>
              <a:rPr lang="fi-FI" sz="1600" dirty="0">
                <a:latin typeface="Univia Pro Book" panose="00000500000000000000" pitchFamily="50" charset="0"/>
              </a:rPr>
              <a:t>GWO (Global </a:t>
            </a:r>
            <a:r>
              <a:rPr lang="fi-FI" sz="1600" dirty="0" err="1">
                <a:latin typeface="Univia Pro Book" panose="00000500000000000000" pitchFamily="50" charset="0"/>
              </a:rPr>
              <a:t>Wind</a:t>
            </a:r>
            <a:r>
              <a:rPr lang="fi-FI" sz="1600" dirty="0">
                <a:latin typeface="Univia Pro Book" panose="00000500000000000000" pitchFamily="50" charset="0"/>
              </a:rPr>
              <a:t> Organization) - koulutukset</a:t>
            </a:r>
          </a:p>
          <a:p>
            <a:pPr lvl="1"/>
            <a:r>
              <a:rPr lang="fi-FI" sz="1600" dirty="0" err="1">
                <a:latin typeface="Univia Pro Book" panose="00000500000000000000" pitchFamily="50" charset="0"/>
              </a:rPr>
              <a:t>Working</a:t>
            </a:r>
            <a:r>
              <a:rPr lang="fi-FI" sz="1600" dirty="0">
                <a:latin typeface="Univia Pro Book" panose="00000500000000000000" pitchFamily="50" charset="0"/>
              </a:rPr>
              <a:t> at </a:t>
            </a:r>
            <a:r>
              <a:rPr lang="fi-FI" sz="1600" dirty="0" err="1">
                <a:latin typeface="Univia Pro Book" panose="00000500000000000000" pitchFamily="50" charset="0"/>
              </a:rPr>
              <a:t>Heights</a:t>
            </a:r>
            <a:r>
              <a:rPr lang="fi-FI" sz="1600" dirty="0">
                <a:latin typeface="Univia Pro Book" panose="00000500000000000000" pitchFamily="50" charset="0"/>
              </a:rPr>
              <a:t> - Korkealla työskentely</a:t>
            </a:r>
          </a:p>
          <a:p>
            <a:pPr lvl="1"/>
            <a:r>
              <a:rPr lang="fi-FI" sz="1600" dirty="0" err="1">
                <a:latin typeface="Univia Pro Book" panose="00000500000000000000" pitchFamily="50" charset="0"/>
              </a:rPr>
              <a:t>First</a:t>
            </a:r>
            <a:r>
              <a:rPr lang="fi-FI" sz="1600" dirty="0">
                <a:latin typeface="Univia Pro Book" panose="00000500000000000000" pitchFamily="50" charset="0"/>
              </a:rPr>
              <a:t> Aid – Ensiapu</a:t>
            </a:r>
          </a:p>
          <a:p>
            <a:pPr lvl="1"/>
            <a:r>
              <a:rPr lang="fi-FI" sz="1600" dirty="0" err="1">
                <a:latin typeface="Univia Pro Book" panose="00000500000000000000" pitchFamily="50" charset="0"/>
              </a:rPr>
              <a:t>Fire</a:t>
            </a:r>
            <a:r>
              <a:rPr lang="fi-FI" sz="1600" dirty="0">
                <a:latin typeface="Univia Pro Book" panose="00000500000000000000" pitchFamily="50" charset="0"/>
              </a:rPr>
              <a:t> </a:t>
            </a:r>
            <a:r>
              <a:rPr lang="fi-FI" sz="1600" dirty="0" err="1">
                <a:latin typeface="Univia Pro Book" panose="00000500000000000000" pitchFamily="50" charset="0"/>
              </a:rPr>
              <a:t>Awareness</a:t>
            </a:r>
            <a:r>
              <a:rPr lang="fi-FI" sz="1600" dirty="0">
                <a:latin typeface="Univia Pro Book" panose="00000500000000000000" pitchFamily="50" charset="0"/>
              </a:rPr>
              <a:t> - Tulipaloihin varautuminen</a:t>
            </a:r>
          </a:p>
          <a:p>
            <a:pPr lvl="1"/>
            <a:r>
              <a:rPr lang="fi-FI" sz="1600" dirty="0" err="1">
                <a:latin typeface="Univia Pro Book" panose="00000500000000000000" pitchFamily="50" charset="0"/>
              </a:rPr>
              <a:t>Manual</a:t>
            </a:r>
            <a:r>
              <a:rPr lang="fi-FI" sz="1600" dirty="0">
                <a:latin typeface="Univia Pro Book" panose="00000500000000000000" pitchFamily="50" charset="0"/>
              </a:rPr>
              <a:t> </a:t>
            </a:r>
            <a:r>
              <a:rPr lang="fi-FI" sz="1600" dirty="0" err="1">
                <a:latin typeface="Univia Pro Book" panose="00000500000000000000" pitchFamily="50" charset="0"/>
              </a:rPr>
              <a:t>Handling</a:t>
            </a:r>
            <a:r>
              <a:rPr lang="fi-FI" sz="1600" dirty="0">
                <a:latin typeface="Univia Pro Book" panose="00000500000000000000" pitchFamily="50" charset="0"/>
              </a:rPr>
              <a:t> - Taakan käsittely</a:t>
            </a:r>
          </a:p>
          <a:p>
            <a:pPr lvl="1"/>
            <a:r>
              <a:rPr lang="fi-FI" sz="1600" dirty="0" err="1">
                <a:latin typeface="Univia Pro Book" panose="00000500000000000000" pitchFamily="50" charset="0"/>
              </a:rPr>
              <a:t>Sea</a:t>
            </a:r>
            <a:r>
              <a:rPr lang="fi-FI" sz="1600" dirty="0">
                <a:latin typeface="Univia Pro Book" panose="00000500000000000000" pitchFamily="50" charset="0"/>
              </a:rPr>
              <a:t> </a:t>
            </a:r>
            <a:r>
              <a:rPr lang="fi-FI" sz="1600" dirty="0" err="1">
                <a:latin typeface="Univia Pro Book" panose="00000500000000000000" pitchFamily="50" charset="0"/>
              </a:rPr>
              <a:t>Survival</a:t>
            </a:r>
            <a:r>
              <a:rPr lang="fi-FI" sz="1600" dirty="0">
                <a:latin typeface="Univia Pro Book" panose="00000500000000000000" pitchFamily="50" charset="0"/>
              </a:rPr>
              <a:t> (Merituulivoimaloissa)</a:t>
            </a:r>
          </a:p>
          <a:p>
            <a:pPr>
              <a:lnSpc>
                <a:spcPct val="170000"/>
              </a:lnSpc>
            </a:pPr>
            <a:r>
              <a:rPr lang="fi-FI" sz="1600" dirty="0">
                <a:latin typeface="Univia Pro Book" panose="00000500000000000000" pitchFamily="50" charset="0"/>
              </a:rPr>
              <a:t>Työturvallisuuskortti, mahdollisesti myös tulityö, jos vakuutusyhtiö vaatii</a:t>
            </a:r>
          </a:p>
          <a:p>
            <a:pPr>
              <a:lnSpc>
                <a:spcPct val="170000"/>
              </a:lnSpc>
            </a:pPr>
            <a:r>
              <a:rPr lang="fi-FI" sz="1600" dirty="0">
                <a:latin typeface="Univia Pro Book" panose="00000500000000000000" pitchFamily="50" charset="0"/>
              </a:rPr>
              <a:t>Sähkötöissä sähköasentajan koulutus ja  SFS6002-sähköturvallisuus</a:t>
            </a:r>
          </a:p>
          <a:p>
            <a:pPr marL="0" indent="0">
              <a:lnSpc>
                <a:spcPct val="170000"/>
              </a:lnSpc>
              <a:buNone/>
            </a:pPr>
            <a:r>
              <a:rPr lang="fi-FI" sz="1600" dirty="0">
                <a:latin typeface="Univia Pro Book" panose="00000500000000000000" pitchFamily="50" charset="0"/>
              </a:rPr>
              <a:t>+ Korkean paikan työskentelyn terveystarkastus ja kuntotesti</a:t>
            </a:r>
          </a:p>
        </p:txBody>
      </p:sp>
      <p:sp>
        <p:nvSpPr>
          <p:cNvPr id="7" name="Otsikko 6">
            <a:extLst>
              <a:ext uri="{FF2B5EF4-FFF2-40B4-BE49-F238E27FC236}">
                <a16:creationId xmlns:a16="http://schemas.microsoft.com/office/drawing/2014/main" id="{12E49458-1C5D-4BD2-AEFA-F6DAB0DE0ECB}"/>
              </a:ext>
            </a:extLst>
          </p:cNvPr>
          <p:cNvSpPr>
            <a:spLocks noGrp="1"/>
          </p:cNvSpPr>
          <p:nvPr>
            <p:ph type="title"/>
          </p:nvPr>
        </p:nvSpPr>
        <p:spPr/>
        <p:txBody>
          <a:bodyPr/>
          <a:lstStyle/>
          <a:p>
            <a:r>
              <a:rPr lang="fi-FI" dirty="0"/>
              <a:t>Tarvittavat koulutukset</a:t>
            </a:r>
          </a:p>
        </p:txBody>
      </p:sp>
      <p:pic>
        <p:nvPicPr>
          <p:cNvPr id="8" name="Kuva 11">
            <a:extLst>
              <a:ext uri="{FF2B5EF4-FFF2-40B4-BE49-F238E27FC236}">
                <a16:creationId xmlns:a16="http://schemas.microsoft.com/office/drawing/2014/main" id="{E3723342-0264-4E4A-A58A-E79880E45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DA9ACE4A-3C8E-41DD-9E90-E453A0545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430237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67421D6-94A5-41AB-A1DB-42E0A94F7CFA}"/>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3DB6B6F4-C5DB-49A7-889A-3B6A46E54A58}"/>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ACCF46B3-EDEF-4799-9F4E-67089FE128FC}"/>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82539E70-8ACF-450B-B559-B67FF12F9A0C}"/>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F1ABBF53-5CA3-44A0-844F-6BB2F182A629}"/>
              </a:ext>
            </a:extLst>
          </p:cNvPr>
          <p:cNvSpPr>
            <a:spLocks noGrp="1"/>
          </p:cNvSpPr>
          <p:nvPr>
            <p:ph idx="20"/>
          </p:nvPr>
        </p:nvSpPr>
        <p:spPr>
          <a:xfrm>
            <a:off x="638070" y="1907566"/>
            <a:ext cx="10915860" cy="4207973"/>
          </a:xfrm>
        </p:spPr>
        <p:txBody>
          <a:bodyPr>
            <a:normAutofit fontScale="85000" lnSpcReduction="20000"/>
          </a:bodyPr>
          <a:lstStyle/>
          <a:p>
            <a:pPr marL="0" indent="0">
              <a:lnSpc>
                <a:spcPct val="150000"/>
              </a:lnSpc>
              <a:buNone/>
            </a:pPr>
            <a:r>
              <a:rPr lang="fi-FI" dirty="0">
                <a:latin typeface="Univia Pro Book" panose="00000500000000000000" pitchFamily="50" charset="0"/>
              </a:rPr>
              <a:t>Oppimistavoite: Opiskelijat tunnistavat koneenelimet, pulttiliitoksien periaatteet, huollon ja kunnossapidon merkityksen ja ymmärtävät tuulivoimalassa tehtävät yleiset huoltotoimenpiteet. </a:t>
            </a:r>
          </a:p>
          <a:p>
            <a:pPr marL="0" indent="0">
              <a:lnSpc>
                <a:spcPct val="150000"/>
              </a:lnSpc>
              <a:buNone/>
            </a:pPr>
            <a:endParaRPr lang="fi-FI" dirty="0">
              <a:latin typeface="Univia Pro Book" panose="00000500000000000000" pitchFamily="50" charset="0"/>
            </a:endParaRPr>
          </a:p>
          <a:p>
            <a:pPr>
              <a:lnSpc>
                <a:spcPct val="150000"/>
              </a:lnSpc>
            </a:pPr>
            <a:r>
              <a:rPr lang="fi-FI" dirty="0">
                <a:latin typeface="Univia Pro Book" panose="00000500000000000000" pitchFamily="50" charset="0"/>
              </a:rPr>
              <a:t>Koneenelimet</a:t>
            </a:r>
          </a:p>
          <a:p>
            <a:pPr>
              <a:lnSpc>
                <a:spcPct val="150000"/>
              </a:lnSpc>
            </a:pPr>
            <a:r>
              <a:rPr lang="fi-FI" dirty="0">
                <a:latin typeface="Univia Pro Book" panose="00000500000000000000" pitchFamily="50" charset="0"/>
              </a:rPr>
              <a:t>Pultti- ja hitsausliitokset</a:t>
            </a:r>
          </a:p>
          <a:p>
            <a:pPr>
              <a:lnSpc>
                <a:spcPct val="150000"/>
              </a:lnSpc>
            </a:pPr>
            <a:r>
              <a:rPr lang="fi-FI" dirty="0">
                <a:latin typeface="Univia Pro Book" panose="00000500000000000000" pitchFamily="50" charset="0"/>
              </a:rPr>
              <a:t>Mittaustyökalut</a:t>
            </a:r>
          </a:p>
          <a:p>
            <a:pPr>
              <a:lnSpc>
                <a:spcPct val="150000"/>
              </a:lnSpc>
            </a:pPr>
            <a:r>
              <a:rPr lang="fi-FI" dirty="0">
                <a:latin typeface="Univia Pro Book" panose="00000500000000000000" pitchFamily="50" charset="0"/>
              </a:rPr>
              <a:t>Huolto ja kunnossapito</a:t>
            </a:r>
          </a:p>
          <a:p>
            <a:pPr>
              <a:lnSpc>
                <a:spcPct val="150000"/>
              </a:lnSpc>
            </a:pPr>
            <a:r>
              <a:rPr lang="fi-FI" dirty="0">
                <a:latin typeface="Univia Pro Book" panose="00000500000000000000" pitchFamily="50" charset="0"/>
              </a:rPr>
              <a:t>Tuulivoimalan huolto ja kunnossapito</a:t>
            </a:r>
          </a:p>
          <a:p>
            <a:pPr marL="0" indent="0">
              <a:buNone/>
            </a:pPr>
            <a:endParaRPr lang="fi-FI" dirty="0"/>
          </a:p>
          <a:p>
            <a:pPr marL="0" indent="0">
              <a:buNone/>
            </a:pPr>
            <a:endParaRPr lang="fi-FI" dirty="0"/>
          </a:p>
        </p:txBody>
      </p:sp>
      <p:sp>
        <p:nvSpPr>
          <p:cNvPr id="7" name="Otsikko 6">
            <a:extLst>
              <a:ext uri="{FF2B5EF4-FFF2-40B4-BE49-F238E27FC236}">
                <a16:creationId xmlns:a16="http://schemas.microsoft.com/office/drawing/2014/main" id="{5ED725D6-819C-4298-86CD-3E9030F07C55}"/>
              </a:ext>
            </a:extLst>
          </p:cNvPr>
          <p:cNvSpPr>
            <a:spLocks noGrp="1"/>
          </p:cNvSpPr>
          <p:nvPr>
            <p:ph type="title"/>
          </p:nvPr>
        </p:nvSpPr>
        <p:spPr/>
        <p:txBody>
          <a:bodyPr/>
          <a:lstStyle/>
          <a:p>
            <a:r>
              <a:rPr lang="fi-FI" dirty="0"/>
              <a:t>Mekaniikka, huolto ja kunnossapito</a:t>
            </a:r>
          </a:p>
        </p:txBody>
      </p:sp>
      <p:pic>
        <p:nvPicPr>
          <p:cNvPr id="8" name="Kuva 11">
            <a:extLst>
              <a:ext uri="{FF2B5EF4-FFF2-40B4-BE49-F238E27FC236}">
                <a16:creationId xmlns:a16="http://schemas.microsoft.com/office/drawing/2014/main" id="{7C848F3A-540C-48A9-8DA8-7CF79FCAF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FCAFEDC8-F5C9-4F05-A80D-BB582DA37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794253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B009E81-4C8D-4648-A21E-C0D59C62568A}"/>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ADE164D2-705B-490F-AAD5-5016349FDBC6}"/>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4E784014-56EB-4293-94D8-86583DD93B9D}"/>
              </a:ext>
            </a:extLst>
          </p:cNvPr>
          <p:cNvSpPr>
            <a:spLocks noGrp="1"/>
          </p:cNvSpPr>
          <p:nvPr>
            <p:ph sz="quarter" idx="15"/>
          </p:nvPr>
        </p:nvSpPr>
        <p:spPr/>
        <p:txBody>
          <a:bodyPr/>
          <a:lstStyle/>
          <a:p>
            <a:endParaRPr lang="fi-FI" dirty="0"/>
          </a:p>
        </p:txBody>
      </p:sp>
      <p:sp>
        <p:nvSpPr>
          <p:cNvPr id="5" name="Sisällön paikkamerkki 4">
            <a:extLst>
              <a:ext uri="{FF2B5EF4-FFF2-40B4-BE49-F238E27FC236}">
                <a16:creationId xmlns:a16="http://schemas.microsoft.com/office/drawing/2014/main" id="{017F3D50-9CA4-4433-8E79-1F426F63AE19}"/>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8C5A9B76-7A28-49AA-8D2B-0239AA1A72DD}"/>
              </a:ext>
            </a:extLst>
          </p:cNvPr>
          <p:cNvSpPr>
            <a:spLocks noGrp="1"/>
          </p:cNvSpPr>
          <p:nvPr>
            <p:ph idx="20"/>
          </p:nvPr>
        </p:nvSpPr>
        <p:spPr>
          <a:xfrm>
            <a:off x="638070" y="1907567"/>
            <a:ext cx="10578570" cy="4182850"/>
          </a:xfrm>
        </p:spPr>
        <p:txBody>
          <a:bodyPr>
            <a:noAutofit/>
          </a:bodyPr>
          <a:lstStyle/>
          <a:p>
            <a:pPr marL="0" indent="0">
              <a:lnSpc>
                <a:spcPct val="160000"/>
              </a:lnSpc>
              <a:buNone/>
            </a:pPr>
            <a:r>
              <a:rPr lang="fi-FI" sz="1800" dirty="0">
                <a:latin typeface="Univia Pro Book" panose="00000500000000000000" pitchFamily="50" charset="0"/>
              </a:rPr>
              <a:t>Koneenelin tarkoittaa osaa, joka vastaa jostakin koneen rakenteen toiminnasta</a:t>
            </a:r>
          </a:p>
          <a:p>
            <a:pPr>
              <a:lnSpc>
                <a:spcPct val="160000"/>
              </a:lnSpc>
            </a:pPr>
            <a:r>
              <a:rPr lang="fi-FI" sz="1800" dirty="0">
                <a:latin typeface="Univia Pro Book" panose="00000500000000000000" pitchFamily="50" charset="0"/>
              </a:rPr>
              <a:t>Rakenneosat</a:t>
            </a:r>
          </a:p>
          <a:p>
            <a:pPr lvl="1">
              <a:lnSpc>
                <a:spcPct val="160000"/>
              </a:lnSpc>
            </a:pPr>
            <a:r>
              <a:rPr lang="fi-FI" sz="1800" dirty="0">
                <a:latin typeface="Univia Pro Book" panose="00000500000000000000" pitchFamily="50" charset="0"/>
              </a:rPr>
              <a:t>Runko-osat kuten laakerit, akselit, kiilat, tiivisteet, voiteluaineet jne.</a:t>
            </a:r>
          </a:p>
          <a:p>
            <a:pPr>
              <a:lnSpc>
                <a:spcPct val="160000"/>
              </a:lnSpc>
            </a:pPr>
            <a:r>
              <a:rPr lang="fi-FI" sz="1800" dirty="0">
                <a:latin typeface="Univia Pro Book" panose="00000500000000000000" pitchFamily="50" charset="0"/>
              </a:rPr>
              <a:t>Mekanismit</a:t>
            </a:r>
          </a:p>
          <a:p>
            <a:pPr lvl="1">
              <a:lnSpc>
                <a:spcPct val="160000"/>
              </a:lnSpc>
            </a:pPr>
            <a:r>
              <a:rPr lang="fi-FI" sz="1800" dirty="0">
                <a:latin typeface="Univia Pro Book" panose="00000500000000000000" pitchFamily="50" charset="0"/>
              </a:rPr>
              <a:t>Toimintaa ohjaavat osat kuten, vaihteet, hihnat, ketjut, vivut, jarrut jne. </a:t>
            </a:r>
          </a:p>
          <a:p>
            <a:pPr>
              <a:lnSpc>
                <a:spcPct val="160000"/>
              </a:lnSpc>
            </a:pPr>
            <a:r>
              <a:rPr lang="fi-FI" sz="1800" dirty="0">
                <a:latin typeface="Univia Pro Book" panose="00000500000000000000" pitchFamily="50" charset="0"/>
              </a:rPr>
              <a:t>Ohjausjärjestelmien komponentit</a:t>
            </a:r>
          </a:p>
          <a:p>
            <a:pPr lvl="1">
              <a:lnSpc>
                <a:spcPct val="160000"/>
              </a:lnSpc>
            </a:pPr>
            <a:r>
              <a:rPr lang="fi-FI" sz="1800" dirty="0">
                <a:latin typeface="Univia Pro Book" panose="00000500000000000000" pitchFamily="50" charset="0"/>
              </a:rPr>
              <a:t>Kytkimet, painikkeet, osoittimet, tunnistimet, toimilaitteet ja ohjausjärjestelmät</a:t>
            </a:r>
          </a:p>
          <a:p>
            <a:pPr>
              <a:lnSpc>
                <a:spcPct val="160000"/>
              </a:lnSpc>
            </a:pPr>
            <a:r>
              <a:rPr lang="fi-FI" sz="1800" dirty="0">
                <a:latin typeface="Univia Pro Book" panose="00000500000000000000" pitchFamily="50" charset="0"/>
              </a:rPr>
              <a:t>Asennuksessa tarvittavat osat kuten ruuvit, mutterit, aluslevyt, niitit, kiilat, jouset, tiivisteet, kytkimet yms. </a:t>
            </a:r>
          </a:p>
        </p:txBody>
      </p:sp>
      <p:sp>
        <p:nvSpPr>
          <p:cNvPr id="7" name="Otsikko 6">
            <a:extLst>
              <a:ext uri="{FF2B5EF4-FFF2-40B4-BE49-F238E27FC236}">
                <a16:creationId xmlns:a16="http://schemas.microsoft.com/office/drawing/2014/main" id="{A82303CA-9EA9-48D7-86BE-29DA9DBE9009}"/>
              </a:ext>
            </a:extLst>
          </p:cNvPr>
          <p:cNvSpPr>
            <a:spLocks noGrp="1"/>
          </p:cNvSpPr>
          <p:nvPr>
            <p:ph type="title"/>
          </p:nvPr>
        </p:nvSpPr>
        <p:spPr/>
        <p:txBody>
          <a:bodyPr/>
          <a:lstStyle/>
          <a:p>
            <a:r>
              <a:rPr lang="fi-FI" dirty="0"/>
              <a:t>Koneenelimet</a:t>
            </a:r>
          </a:p>
        </p:txBody>
      </p:sp>
      <p:pic>
        <p:nvPicPr>
          <p:cNvPr id="8" name="Kuva 11">
            <a:extLst>
              <a:ext uri="{FF2B5EF4-FFF2-40B4-BE49-F238E27FC236}">
                <a16:creationId xmlns:a16="http://schemas.microsoft.com/office/drawing/2014/main" id="{9107AAD9-8FC1-4C8B-903F-99F4C3983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420F8CF0-0A04-42E7-9220-AEA9BA291D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690110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C8A3947-261C-49D2-B65F-F8DABC97CB84}"/>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3A9FE78A-62ED-4C54-B4CC-67A10730199F}"/>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34BEC61F-9BE8-4C5F-8125-5A8649558076}"/>
              </a:ext>
            </a:extLst>
          </p:cNvPr>
          <p:cNvSpPr>
            <a:spLocks noGrp="1"/>
          </p:cNvSpPr>
          <p:nvPr>
            <p:ph sz="quarter" idx="15"/>
          </p:nvPr>
        </p:nvSpPr>
        <p:spPr/>
        <p:txBody>
          <a:bodyPr/>
          <a:lstStyle/>
          <a:p>
            <a:endParaRPr lang="fi-FI" dirty="0"/>
          </a:p>
        </p:txBody>
      </p:sp>
      <p:sp>
        <p:nvSpPr>
          <p:cNvPr id="5" name="Sisällön paikkamerkki 4">
            <a:extLst>
              <a:ext uri="{FF2B5EF4-FFF2-40B4-BE49-F238E27FC236}">
                <a16:creationId xmlns:a16="http://schemas.microsoft.com/office/drawing/2014/main" id="{D3DB9C30-AC5F-4DCA-9E06-6BD70F013A3E}"/>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E7B1A965-C514-4E1D-922F-40AB2F2A17DB}"/>
              </a:ext>
            </a:extLst>
          </p:cNvPr>
          <p:cNvSpPr>
            <a:spLocks noGrp="1"/>
          </p:cNvSpPr>
          <p:nvPr>
            <p:ph idx="20"/>
          </p:nvPr>
        </p:nvSpPr>
        <p:spPr>
          <a:xfrm>
            <a:off x="638069" y="1907567"/>
            <a:ext cx="7852787" cy="4182850"/>
          </a:xfrm>
        </p:spPr>
        <p:txBody>
          <a:bodyPr>
            <a:normAutofit/>
          </a:bodyPr>
          <a:lstStyle/>
          <a:p>
            <a:pPr>
              <a:lnSpc>
                <a:spcPct val="150000"/>
              </a:lnSpc>
            </a:pPr>
            <a:r>
              <a:rPr lang="fi-FI" dirty="0">
                <a:latin typeface="Univia Pro Book" panose="00000500000000000000" pitchFamily="50" charset="0"/>
              </a:rPr>
              <a:t>Ruuveja on paljon erilaisia eri käyttökohteiden myötä</a:t>
            </a:r>
          </a:p>
          <a:p>
            <a:pPr>
              <a:lnSpc>
                <a:spcPct val="150000"/>
              </a:lnSpc>
            </a:pPr>
            <a:r>
              <a:rPr lang="fi-FI" dirty="0">
                <a:latin typeface="Univia Pro Book" panose="00000500000000000000" pitchFamily="50" charset="0"/>
              </a:rPr>
              <a:t>Ruuvit voidaan luokitella kahteen pääryhmään</a:t>
            </a:r>
          </a:p>
          <a:p>
            <a:pPr lvl="1">
              <a:lnSpc>
                <a:spcPct val="150000"/>
              </a:lnSpc>
            </a:pPr>
            <a:r>
              <a:rPr lang="fi-FI" dirty="0">
                <a:latin typeface="Univia Pro Book" panose="00000500000000000000" pitchFamily="50" charset="0"/>
              </a:rPr>
              <a:t>Liikeruuvit (esim. siirtää koneen osia toisiinsa nähden</a:t>
            </a:r>
          </a:p>
          <a:p>
            <a:pPr lvl="1">
              <a:lnSpc>
                <a:spcPct val="150000"/>
              </a:lnSpc>
            </a:pPr>
            <a:r>
              <a:rPr lang="fi-FI" dirty="0">
                <a:latin typeface="Univia Pro Book" panose="00000500000000000000" pitchFamily="50" charset="0"/>
              </a:rPr>
              <a:t>Kiinnitysruuvit (pitää osat paikallaan)</a:t>
            </a:r>
          </a:p>
          <a:p>
            <a:pPr>
              <a:lnSpc>
                <a:spcPct val="150000"/>
              </a:lnSpc>
            </a:pPr>
            <a:r>
              <a:rPr lang="fi-FI" dirty="0">
                <a:latin typeface="Univia Pro Book" panose="00000500000000000000" pitchFamily="50" charset="0"/>
              </a:rPr>
              <a:t>Kiinnitysruuveissa kanta vaihtelee</a:t>
            </a:r>
          </a:p>
          <a:p>
            <a:pPr lvl="1">
              <a:lnSpc>
                <a:spcPct val="150000"/>
              </a:lnSpc>
            </a:pPr>
            <a:r>
              <a:rPr lang="fi-FI" dirty="0">
                <a:latin typeface="Univia Pro Book" panose="00000500000000000000" pitchFamily="50" charset="0"/>
              </a:rPr>
              <a:t>Pitääkö kanta upottaa vai ei</a:t>
            </a:r>
          </a:p>
          <a:p>
            <a:pPr lvl="1"/>
            <a:endParaRPr lang="fi-FI" dirty="0"/>
          </a:p>
          <a:p>
            <a:endParaRPr lang="fi-FI" dirty="0"/>
          </a:p>
        </p:txBody>
      </p:sp>
      <p:sp>
        <p:nvSpPr>
          <p:cNvPr id="7" name="Otsikko 6">
            <a:extLst>
              <a:ext uri="{FF2B5EF4-FFF2-40B4-BE49-F238E27FC236}">
                <a16:creationId xmlns:a16="http://schemas.microsoft.com/office/drawing/2014/main" id="{FB357B81-2CF9-483D-93C0-0719E3B94C57}"/>
              </a:ext>
            </a:extLst>
          </p:cNvPr>
          <p:cNvSpPr>
            <a:spLocks noGrp="1"/>
          </p:cNvSpPr>
          <p:nvPr>
            <p:ph type="title"/>
          </p:nvPr>
        </p:nvSpPr>
        <p:spPr/>
        <p:txBody>
          <a:bodyPr/>
          <a:lstStyle/>
          <a:p>
            <a:r>
              <a:rPr lang="fi-FI" dirty="0"/>
              <a:t>Ruuvit</a:t>
            </a:r>
          </a:p>
        </p:txBody>
      </p:sp>
      <p:pic>
        <p:nvPicPr>
          <p:cNvPr id="10" name="Kuva 11">
            <a:extLst>
              <a:ext uri="{FF2B5EF4-FFF2-40B4-BE49-F238E27FC236}">
                <a16:creationId xmlns:a16="http://schemas.microsoft.com/office/drawing/2014/main" id="{C7A5ED98-D1A9-4311-805C-750DAD2AA0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11" name="Kuva 12">
            <a:extLst>
              <a:ext uri="{FF2B5EF4-FFF2-40B4-BE49-F238E27FC236}">
                <a16:creationId xmlns:a16="http://schemas.microsoft.com/office/drawing/2014/main" id="{B60F2EF2-0EF7-4AAB-A8AD-8DE8FA671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433464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4E6ACE72-A9AB-4F7D-80EB-F2610373DB7A}"/>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8CDE9349-A6FA-4956-8B7F-F137311F71EE}"/>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0DC2E23A-1946-47A7-A11B-BCB5FEB86DDF}"/>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044F6D18-9ED5-4ACD-B491-EFC6E3507861}"/>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EE1C36F1-679E-4AF7-9955-EBDC69E995BC}"/>
              </a:ext>
            </a:extLst>
          </p:cNvPr>
          <p:cNvSpPr>
            <a:spLocks noGrp="1"/>
          </p:cNvSpPr>
          <p:nvPr>
            <p:ph idx="20"/>
          </p:nvPr>
        </p:nvSpPr>
        <p:spPr>
          <a:xfrm>
            <a:off x="638070" y="1907566"/>
            <a:ext cx="10915860" cy="4129367"/>
          </a:xfrm>
        </p:spPr>
        <p:txBody>
          <a:bodyPr>
            <a:normAutofit fontScale="92500" lnSpcReduction="10000"/>
          </a:bodyPr>
          <a:lstStyle/>
          <a:p>
            <a:pPr>
              <a:lnSpc>
                <a:spcPct val="150000"/>
              </a:lnSpc>
            </a:pPr>
            <a:r>
              <a:rPr lang="fi-FI" dirty="0">
                <a:latin typeface="Univia Pro Book" panose="00000500000000000000" pitchFamily="50" charset="0"/>
              </a:rPr>
              <a:t>Ruuvi (pultti), mutteri, aluslevy, sokka, </a:t>
            </a:r>
            <a:r>
              <a:rPr lang="fi-FI" dirty="0" err="1">
                <a:latin typeface="Univia Pro Book" panose="00000500000000000000" pitchFamily="50" charset="0"/>
              </a:rPr>
              <a:t>lukite</a:t>
            </a:r>
            <a:endParaRPr lang="fi-FI" dirty="0">
              <a:latin typeface="Univia Pro Book" panose="00000500000000000000" pitchFamily="50" charset="0"/>
            </a:endParaRPr>
          </a:p>
          <a:p>
            <a:pPr>
              <a:lnSpc>
                <a:spcPct val="150000"/>
              </a:lnSpc>
            </a:pPr>
            <a:r>
              <a:rPr lang="fi-FI" dirty="0">
                <a:latin typeface="Univia Pro Book" panose="00000500000000000000" pitchFamily="50" charset="0"/>
              </a:rPr>
              <a:t>Nopea ja helposti purettava</a:t>
            </a:r>
          </a:p>
          <a:p>
            <a:pPr>
              <a:lnSpc>
                <a:spcPct val="150000"/>
              </a:lnSpc>
            </a:pPr>
            <a:r>
              <a:rPr lang="fi-FI" dirty="0">
                <a:latin typeface="Univia Pro Book" panose="00000500000000000000" pitchFamily="50" charset="0"/>
              </a:rPr>
              <a:t>Ruuviliitoksiin vaikuttaa joko leikkaus- tai vetovoima tai molemmat</a:t>
            </a:r>
          </a:p>
          <a:p>
            <a:pPr>
              <a:lnSpc>
                <a:spcPct val="150000"/>
              </a:lnSpc>
            </a:pPr>
            <a:r>
              <a:rPr lang="fi-FI" dirty="0">
                <a:latin typeface="Univia Pro Book" panose="00000500000000000000" pitchFamily="50" charset="0"/>
              </a:rPr>
              <a:t>Ruuvin tehtävä on toimia ”jousena”, joka pitää osat yhdessä ilman, että niiden välille syntyy liikettä ulkopuolisten voimien toimesta</a:t>
            </a:r>
          </a:p>
          <a:p>
            <a:pPr>
              <a:lnSpc>
                <a:spcPct val="150000"/>
              </a:lnSpc>
            </a:pPr>
            <a:r>
              <a:rPr lang="fi-FI" dirty="0">
                <a:latin typeface="Univia Pro Book" panose="00000500000000000000" pitchFamily="50" charset="0"/>
              </a:rPr>
              <a:t>Ruuviliitokset jaetaan kahteen kategoriaan:</a:t>
            </a:r>
          </a:p>
          <a:p>
            <a:pPr lvl="1">
              <a:lnSpc>
                <a:spcPct val="150000"/>
              </a:lnSpc>
            </a:pPr>
            <a:r>
              <a:rPr lang="fi-FI" dirty="0">
                <a:latin typeface="Univia Pro Book" panose="00000500000000000000" pitchFamily="50" charset="0"/>
              </a:rPr>
              <a:t>Esijännittämätön liitos</a:t>
            </a:r>
          </a:p>
          <a:p>
            <a:pPr lvl="1">
              <a:lnSpc>
                <a:spcPct val="150000"/>
              </a:lnSpc>
            </a:pPr>
            <a:r>
              <a:rPr lang="fi-FI" dirty="0">
                <a:latin typeface="Univia Pro Book" panose="00000500000000000000" pitchFamily="50" charset="0"/>
              </a:rPr>
              <a:t>Esijännitetty liitos</a:t>
            </a:r>
          </a:p>
          <a:p>
            <a:endParaRPr lang="fi-FI" dirty="0"/>
          </a:p>
          <a:p>
            <a:endParaRPr lang="fi-FI" dirty="0"/>
          </a:p>
        </p:txBody>
      </p:sp>
      <p:sp>
        <p:nvSpPr>
          <p:cNvPr id="7" name="Otsikko 6">
            <a:extLst>
              <a:ext uri="{FF2B5EF4-FFF2-40B4-BE49-F238E27FC236}">
                <a16:creationId xmlns:a16="http://schemas.microsoft.com/office/drawing/2014/main" id="{38A86A25-C745-4B69-A208-AD886F0DF63C}"/>
              </a:ext>
            </a:extLst>
          </p:cNvPr>
          <p:cNvSpPr>
            <a:spLocks noGrp="1"/>
          </p:cNvSpPr>
          <p:nvPr>
            <p:ph type="title"/>
          </p:nvPr>
        </p:nvSpPr>
        <p:spPr/>
        <p:txBody>
          <a:bodyPr/>
          <a:lstStyle/>
          <a:p>
            <a:r>
              <a:rPr lang="fi-FI" dirty="0"/>
              <a:t>Ruuviliitos</a:t>
            </a:r>
          </a:p>
        </p:txBody>
      </p:sp>
      <p:pic>
        <p:nvPicPr>
          <p:cNvPr id="8" name="Kuva 11">
            <a:extLst>
              <a:ext uri="{FF2B5EF4-FFF2-40B4-BE49-F238E27FC236}">
                <a16:creationId xmlns:a16="http://schemas.microsoft.com/office/drawing/2014/main" id="{865E7988-7D9D-466D-BA02-B81D3A928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0C2005E8-CA43-4C8B-BF0B-7F8D5F55D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144420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83EEC7A3-9B67-4102-90E8-9A0E5BA92694}"/>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FCE6277F-9D58-4F60-B6D4-189C8D46F942}"/>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2941E268-5FF2-4C75-A5B9-DAE4686C8605}"/>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942A498C-1E1B-4CFA-9A11-335397194F34}"/>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611E7E65-585B-40C9-ACCB-3A684D1F27C7}"/>
              </a:ext>
            </a:extLst>
          </p:cNvPr>
          <p:cNvSpPr>
            <a:spLocks noGrp="1"/>
          </p:cNvSpPr>
          <p:nvPr>
            <p:ph idx="20"/>
          </p:nvPr>
        </p:nvSpPr>
        <p:spPr/>
        <p:txBody>
          <a:bodyPr/>
          <a:lstStyle/>
          <a:p>
            <a:pPr>
              <a:lnSpc>
                <a:spcPct val="150000"/>
              </a:lnSpc>
            </a:pPr>
            <a:r>
              <a:rPr lang="fi-FI" dirty="0">
                <a:latin typeface="Univia Pro Book" panose="00000500000000000000" pitchFamily="50" charset="0"/>
              </a:rPr>
              <a:t>Pultti kiristetään määrättyyn esijännitys voimaan</a:t>
            </a:r>
          </a:p>
          <a:p>
            <a:pPr lvl="1">
              <a:lnSpc>
                <a:spcPct val="150000"/>
              </a:lnSpc>
            </a:pPr>
            <a:r>
              <a:rPr lang="fi-FI" dirty="0">
                <a:latin typeface="Univia Pro Book" panose="00000500000000000000" pitchFamily="50" charset="0"/>
              </a:rPr>
              <a:t>Kun varmistetaan liukumis-, väsymis- tai pitkäaikaiskestävyys värähdysalttiille rakenteelle</a:t>
            </a:r>
          </a:p>
          <a:p>
            <a:pPr>
              <a:lnSpc>
                <a:spcPct val="150000"/>
              </a:lnSpc>
            </a:pPr>
            <a:r>
              <a:rPr lang="fi-FI" dirty="0">
                <a:latin typeface="Univia Pro Book" panose="00000500000000000000" pitchFamily="50" charset="0"/>
              </a:rPr>
              <a:t>Kiristys tapahtuu kahdessa vaiheessa</a:t>
            </a:r>
          </a:p>
          <a:p>
            <a:pPr lvl="1">
              <a:lnSpc>
                <a:spcPct val="150000"/>
              </a:lnSpc>
            </a:pPr>
            <a:r>
              <a:rPr lang="fi-FI" dirty="0">
                <a:latin typeface="Univia Pro Book" panose="00000500000000000000" pitchFamily="50" charset="0"/>
              </a:rPr>
              <a:t>Kiristetään ”tiukkaan”</a:t>
            </a:r>
          </a:p>
          <a:p>
            <a:pPr lvl="1">
              <a:lnSpc>
                <a:spcPct val="150000"/>
              </a:lnSpc>
            </a:pPr>
            <a:r>
              <a:rPr lang="fi-FI" dirty="0">
                <a:latin typeface="Univia Pro Book" panose="00000500000000000000" pitchFamily="50" charset="0"/>
              </a:rPr>
              <a:t>Kiristetään lopulliseen laskettuun kiristysmomenttiin</a:t>
            </a:r>
          </a:p>
          <a:p>
            <a:pPr>
              <a:lnSpc>
                <a:spcPct val="150000"/>
              </a:lnSpc>
            </a:pPr>
            <a:r>
              <a:rPr lang="fi-FI" dirty="0">
                <a:latin typeface="Univia Pro Book" panose="00000500000000000000" pitchFamily="50" charset="0"/>
              </a:rPr>
              <a:t>Esijännitys tehdään kalibroidulla laitteilla</a:t>
            </a:r>
          </a:p>
          <a:p>
            <a:endParaRPr lang="fi-FI" dirty="0"/>
          </a:p>
          <a:p>
            <a:endParaRPr lang="fi-FI" dirty="0"/>
          </a:p>
          <a:p>
            <a:endParaRPr lang="fi-FI" dirty="0"/>
          </a:p>
          <a:p>
            <a:pPr marL="457200" lvl="1" indent="0">
              <a:buNone/>
            </a:pPr>
            <a:endParaRPr lang="fi-FI" dirty="0"/>
          </a:p>
        </p:txBody>
      </p:sp>
      <p:sp>
        <p:nvSpPr>
          <p:cNvPr id="7" name="Otsikko 6">
            <a:extLst>
              <a:ext uri="{FF2B5EF4-FFF2-40B4-BE49-F238E27FC236}">
                <a16:creationId xmlns:a16="http://schemas.microsoft.com/office/drawing/2014/main" id="{CEC2D76E-8735-42E1-B465-CC6C1FBEDE5E}"/>
              </a:ext>
            </a:extLst>
          </p:cNvPr>
          <p:cNvSpPr>
            <a:spLocks noGrp="1"/>
          </p:cNvSpPr>
          <p:nvPr>
            <p:ph type="title"/>
          </p:nvPr>
        </p:nvSpPr>
        <p:spPr/>
        <p:txBody>
          <a:bodyPr/>
          <a:lstStyle/>
          <a:p>
            <a:r>
              <a:rPr lang="fi-FI" dirty="0"/>
              <a:t>Esijännitetyt pulttiliitokset</a:t>
            </a:r>
          </a:p>
        </p:txBody>
      </p:sp>
      <p:pic>
        <p:nvPicPr>
          <p:cNvPr id="8" name="Kuva 11">
            <a:extLst>
              <a:ext uri="{FF2B5EF4-FFF2-40B4-BE49-F238E27FC236}">
                <a16:creationId xmlns:a16="http://schemas.microsoft.com/office/drawing/2014/main" id="{46D598C2-1CCD-4441-A9FE-FBEEE86B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542C42EF-4723-476A-8B5C-0D3E4B411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363233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F1BD97A0-6A97-4695-AF2F-8B0FE8A1BFA3}"/>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2B1CA7FE-1573-4C2C-9D83-3949D1A03B63}"/>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CE310DB4-30A2-4060-809E-997EBDD0D9E7}"/>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C1DDAB51-CF12-4B26-A3A6-6DAB109D1835}"/>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115D6DA0-C212-4758-B968-BED41232FDCD}"/>
              </a:ext>
            </a:extLst>
          </p:cNvPr>
          <p:cNvSpPr>
            <a:spLocks noGrp="1"/>
          </p:cNvSpPr>
          <p:nvPr>
            <p:ph idx="20"/>
          </p:nvPr>
        </p:nvSpPr>
        <p:spPr>
          <a:xfrm>
            <a:off x="638070" y="1907566"/>
            <a:ext cx="10915860" cy="3989109"/>
          </a:xfrm>
        </p:spPr>
        <p:txBody>
          <a:bodyPr>
            <a:normAutofit fontScale="62500" lnSpcReduction="20000"/>
          </a:bodyPr>
          <a:lstStyle/>
          <a:p>
            <a:r>
              <a:rPr lang="fi-FI" dirty="0">
                <a:latin typeface="Univia Pro Book" panose="00000500000000000000" pitchFamily="50" charset="0"/>
              </a:rPr>
              <a:t>Pulttiliitoksen on pystyttävä kantamaan siltä vaadittu kuorma, joten oikean pultin valinta tärkeää</a:t>
            </a:r>
          </a:p>
          <a:p>
            <a:endParaRPr lang="fi-FI" dirty="0">
              <a:latin typeface="Univia Pro Book" panose="00000500000000000000" pitchFamily="50" charset="0"/>
            </a:endParaRPr>
          </a:p>
          <a:p>
            <a:r>
              <a:rPr lang="fi-FI" dirty="0">
                <a:latin typeface="Univia Pro Book" panose="00000500000000000000" pitchFamily="50" charset="0"/>
              </a:rPr>
              <a:t>Pulttien ominaisuudet</a:t>
            </a:r>
          </a:p>
          <a:p>
            <a:pPr lvl="1"/>
            <a:r>
              <a:rPr lang="en-US" dirty="0" err="1">
                <a:latin typeface="Univia Pro Book" panose="00000500000000000000" pitchFamily="50" charset="0"/>
              </a:rPr>
              <a:t>Mitat</a:t>
            </a:r>
            <a:endParaRPr lang="en-US" dirty="0">
              <a:latin typeface="Univia Pro Book" panose="00000500000000000000" pitchFamily="50" charset="0"/>
            </a:endParaRPr>
          </a:p>
          <a:p>
            <a:pPr lvl="2"/>
            <a:r>
              <a:rPr lang="en-US" dirty="0" err="1">
                <a:latin typeface="Univia Pro Book" panose="00000500000000000000" pitchFamily="50" charset="0"/>
              </a:rPr>
              <a:t>Pultin</a:t>
            </a:r>
            <a:r>
              <a:rPr lang="en-US" dirty="0">
                <a:latin typeface="Univia Pro Book" panose="00000500000000000000" pitchFamily="50" charset="0"/>
              </a:rPr>
              <a:t> </a:t>
            </a:r>
            <a:r>
              <a:rPr lang="en-US" dirty="0" err="1">
                <a:latin typeface="Univia Pro Book" panose="00000500000000000000" pitchFamily="50" charset="0"/>
              </a:rPr>
              <a:t>pituus</a:t>
            </a:r>
            <a:endParaRPr lang="en-US" dirty="0">
              <a:latin typeface="Univia Pro Book" panose="00000500000000000000" pitchFamily="50" charset="0"/>
            </a:endParaRPr>
          </a:p>
          <a:p>
            <a:pPr lvl="2"/>
            <a:r>
              <a:rPr lang="en-US" dirty="0" err="1">
                <a:latin typeface="Univia Pro Book" panose="00000500000000000000" pitchFamily="50" charset="0"/>
              </a:rPr>
              <a:t>Halkasija</a:t>
            </a:r>
            <a:endParaRPr lang="en-US" dirty="0">
              <a:latin typeface="Univia Pro Book" panose="00000500000000000000" pitchFamily="50" charset="0"/>
            </a:endParaRPr>
          </a:p>
          <a:p>
            <a:pPr lvl="2"/>
            <a:r>
              <a:rPr lang="fi-FI" dirty="0">
                <a:latin typeface="Univia Pro Book" panose="00000500000000000000" pitchFamily="50" charset="0"/>
              </a:rPr>
              <a:t>Kannan koko</a:t>
            </a:r>
          </a:p>
          <a:p>
            <a:pPr lvl="1"/>
            <a:r>
              <a:rPr lang="en-US" dirty="0" err="1">
                <a:latin typeface="Univia Pro Book" panose="00000500000000000000" pitchFamily="50" charset="0"/>
              </a:rPr>
              <a:t>Kierteen</a:t>
            </a:r>
            <a:r>
              <a:rPr lang="en-US" dirty="0">
                <a:latin typeface="Univia Pro Book" panose="00000500000000000000" pitchFamily="50" charset="0"/>
              </a:rPr>
              <a:t> </a:t>
            </a:r>
            <a:r>
              <a:rPr lang="en-US" dirty="0" err="1">
                <a:latin typeface="Univia Pro Book" panose="00000500000000000000" pitchFamily="50" charset="0"/>
              </a:rPr>
              <a:t>tyyppi</a:t>
            </a:r>
            <a:endParaRPr lang="en-US" dirty="0">
              <a:latin typeface="Univia Pro Book" panose="00000500000000000000" pitchFamily="50" charset="0"/>
            </a:endParaRPr>
          </a:p>
          <a:p>
            <a:pPr lvl="2"/>
            <a:r>
              <a:rPr lang="fi-FI" dirty="0">
                <a:latin typeface="Univia Pro Book" panose="00000500000000000000" pitchFamily="50" charset="0"/>
              </a:rPr>
              <a:t>M tai UN järjestelmän kierteitä</a:t>
            </a:r>
          </a:p>
          <a:p>
            <a:pPr lvl="2"/>
            <a:r>
              <a:rPr lang="fi-FI" dirty="0">
                <a:latin typeface="Univia Pro Book" panose="00000500000000000000" pitchFamily="50" charset="0"/>
              </a:rPr>
              <a:t>Karkeita tai hienoja</a:t>
            </a:r>
          </a:p>
          <a:p>
            <a:pPr lvl="1"/>
            <a:r>
              <a:rPr lang="fi-FI" dirty="0">
                <a:latin typeface="Univia Pro Book" panose="00000500000000000000" pitchFamily="50" charset="0"/>
              </a:rPr>
              <a:t>Materiaalit ja käsittelyt </a:t>
            </a:r>
          </a:p>
          <a:p>
            <a:pPr lvl="2"/>
            <a:r>
              <a:rPr lang="fi-FI" dirty="0">
                <a:latin typeface="Univia Pro Book" panose="00000500000000000000" pitchFamily="50" charset="0"/>
              </a:rPr>
              <a:t>kuumasinkitty </a:t>
            </a:r>
          </a:p>
          <a:p>
            <a:pPr lvl="2"/>
            <a:r>
              <a:rPr lang="fi-FI" dirty="0">
                <a:latin typeface="Univia Pro Book" panose="00000500000000000000" pitchFamily="50" charset="0"/>
              </a:rPr>
              <a:t>galvanoitu </a:t>
            </a:r>
          </a:p>
          <a:p>
            <a:pPr lvl="2"/>
            <a:r>
              <a:rPr lang="fi-FI" dirty="0">
                <a:latin typeface="Univia Pro Book" panose="00000500000000000000" pitchFamily="50" charset="0"/>
              </a:rPr>
              <a:t>ruostumaton teräs </a:t>
            </a:r>
          </a:p>
          <a:p>
            <a:pPr lvl="2"/>
            <a:r>
              <a:rPr lang="fi-FI" dirty="0">
                <a:latin typeface="Univia Pro Book" panose="00000500000000000000" pitchFamily="50" charset="0"/>
              </a:rPr>
              <a:t>esivoideltu</a:t>
            </a:r>
          </a:p>
          <a:p>
            <a:pPr lvl="1"/>
            <a:r>
              <a:rPr lang="en-US" dirty="0" err="1">
                <a:latin typeface="Univia Pro Book" panose="00000500000000000000" pitchFamily="50" charset="0"/>
              </a:rPr>
              <a:t>Laatu</a:t>
            </a:r>
            <a:endParaRPr lang="en-US" dirty="0">
              <a:latin typeface="Univia Pro Book" panose="00000500000000000000" pitchFamily="50" charset="0"/>
            </a:endParaRPr>
          </a:p>
          <a:p>
            <a:pPr lvl="2"/>
            <a:r>
              <a:rPr lang="fi-FI" dirty="0">
                <a:latin typeface="Univia Pro Book" panose="00000500000000000000" pitchFamily="50" charset="0"/>
              </a:rPr>
              <a:t>Rasituslujuus</a:t>
            </a:r>
          </a:p>
          <a:p>
            <a:pPr lvl="1"/>
            <a:endParaRPr lang="fi-FI" dirty="0">
              <a:latin typeface="Univia Pro Book" panose="00000500000000000000" pitchFamily="50" charset="0"/>
            </a:endParaRPr>
          </a:p>
          <a:p>
            <a:pPr lvl="0"/>
            <a:r>
              <a:rPr lang="fi-FI" dirty="0">
                <a:latin typeface="Univia Pro Book" panose="00000500000000000000" pitchFamily="50" charset="0"/>
              </a:rPr>
              <a:t>Pultin lujuus on verrannollinen pultin kokoon ja riippuu materiaalista ja laadusta.</a:t>
            </a:r>
          </a:p>
          <a:p>
            <a:endParaRPr lang="fi-FI" dirty="0"/>
          </a:p>
        </p:txBody>
      </p:sp>
      <p:sp>
        <p:nvSpPr>
          <p:cNvPr id="7" name="Otsikko 6">
            <a:extLst>
              <a:ext uri="{FF2B5EF4-FFF2-40B4-BE49-F238E27FC236}">
                <a16:creationId xmlns:a16="http://schemas.microsoft.com/office/drawing/2014/main" id="{F91D0284-399A-4207-81F5-69B99E2695C0}"/>
              </a:ext>
            </a:extLst>
          </p:cNvPr>
          <p:cNvSpPr>
            <a:spLocks noGrp="1"/>
          </p:cNvSpPr>
          <p:nvPr>
            <p:ph type="title"/>
          </p:nvPr>
        </p:nvSpPr>
        <p:spPr/>
        <p:txBody>
          <a:bodyPr/>
          <a:lstStyle/>
          <a:p>
            <a:r>
              <a:rPr lang="fi-FI" dirty="0"/>
              <a:t>Erityyppiset pultit</a:t>
            </a:r>
          </a:p>
        </p:txBody>
      </p:sp>
      <p:pic>
        <p:nvPicPr>
          <p:cNvPr id="8" name="Kuva 11">
            <a:extLst>
              <a:ext uri="{FF2B5EF4-FFF2-40B4-BE49-F238E27FC236}">
                <a16:creationId xmlns:a16="http://schemas.microsoft.com/office/drawing/2014/main" id="{0F71D5FA-6932-4916-B750-379AFB5AE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D5026F4C-A739-4D31-9BFA-DC707D3D3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26722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3AD21555-F383-4DA2-9B7D-2AEA13203D3E}"/>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11AA46C5-2FD4-4E38-BB39-D90A4FEBF7A1}"/>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F3415D81-6A00-4B27-812B-BBBD24F9562E}"/>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AEB22E71-B000-4384-9BD6-715D865076ED}"/>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5E7015F4-53E2-4945-94A5-2A92D6707FFD}"/>
              </a:ext>
            </a:extLst>
          </p:cNvPr>
          <p:cNvSpPr>
            <a:spLocks noGrp="1"/>
          </p:cNvSpPr>
          <p:nvPr>
            <p:ph idx="20"/>
          </p:nvPr>
        </p:nvSpPr>
        <p:spPr>
          <a:xfrm>
            <a:off x="638070" y="1907566"/>
            <a:ext cx="5799800" cy="4348231"/>
          </a:xfrm>
        </p:spPr>
        <p:txBody>
          <a:bodyPr>
            <a:normAutofit/>
          </a:bodyPr>
          <a:lstStyle/>
          <a:p>
            <a:r>
              <a:rPr lang="fi-FI" dirty="0">
                <a:latin typeface="Univia Pro Book" panose="00000500000000000000" pitchFamily="50" charset="0"/>
              </a:rPr>
              <a:t>Kartoitus (Viikoista Kuukausiin)</a:t>
            </a:r>
          </a:p>
          <a:p>
            <a:pPr lvl="1"/>
            <a:r>
              <a:rPr lang="fi-FI" dirty="0">
                <a:latin typeface="Univia Pro Book" panose="00000500000000000000" pitchFamily="50" charset="0"/>
              </a:rPr>
              <a:t>Esiselvitykset</a:t>
            </a:r>
          </a:p>
          <a:p>
            <a:pPr lvl="1"/>
            <a:r>
              <a:rPr lang="fi-FI" dirty="0">
                <a:latin typeface="Univia Pro Book" panose="00000500000000000000" pitchFamily="50" charset="0"/>
              </a:rPr>
              <a:t>Potentiaaliset alueet</a:t>
            </a:r>
          </a:p>
          <a:p>
            <a:pPr lvl="1"/>
            <a:r>
              <a:rPr lang="fi-FI" dirty="0">
                <a:latin typeface="Univia Pro Book" panose="00000500000000000000" pitchFamily="50" charset="0"/>
              </a:rPr>
              <a:t>Maanomistat ja maankäyttösopimukset</a:t>
            </a:r>
          </a:p>
          <a:p>
            <a:pPr lvl="1"/>
            <a:r>
              <a:rPr lang="fi-FI" dirty="0">
                <a:latin typeface="Univia Pro Book" panose="00000500000000000000" pitchFamily="50" charset="0"/>
              </a:rPr>
              <a:t>Maan vuokraaminen</a:t>
            </a:r>
          </a:p>
          <a:p>
            <a:pPr lvl="1"/>
            <a:r>
              <a:rPr lang="fi-FI" dirty="0">
                <a:latin typeface="Univia Pro Book" panose="00000500000000000000" pitchFamily="50" charset="0"/>
              </a:rPr>
              <a:t>Sähköverkko</a:t>
            </a:r>
          </a:p>
          <a:p>
            <a:pPr lvl="1"/>
            <a:r>
              <a:rPr lang="fi-FI" dirty="0">
                <a:latin typeface="Univia Pro Book" panose="00000500000000000000" pitchFamily="50" charset="0"/>
              </a:rPr>
              <a:t>Kunnan tahtotila</a:t>
            </a:r>
          </a:p>
          <a:p>
            <a:pPr lvl="1"/>
            <a:endParaRPr lang="fi-FI" dirty="0"/>
          </a:p>
          <a:p>
            <a:pPr lvl="1"/>
            <a:endParaRPr lang="fi-FI" dirty="0"/>
          </a:p>
        </p:txBody>
      </p:sp>
      <p:sp>
        <p:nvSpPr>
          <p:cNvPr id="7" name="Otsikko 6">
            <a:extLst>
              <a:ext uri="{FF2B5EF4-FFF2-40B4-BE49-F238E27FC236}">
                <a16:creationId xmlns:a16="http://schemas.microsoft.com/office/drawing/2014/main" id="{16F18EA7-F38D-4D3F-97C0-F6CD01CEF1AF}"/>
              </a:ext>
            </a:extLst>
          </p:cNvPr>
          <p:cNvSpPr>
            <a:spLocks noGrp="1"/>
          </p:cNvSpPr>
          <p:nvPr>
            <p:ph type="title"/>
          </p:nvPr>
        </p:nvSpPr>
        <p:spPr/>
        <p:txBody>
          <a:bodyPr/>
          <a:lstStyle/>
          <a:p>
            <a:r>
              <a:rPr lang="fi-FI" dirty="0"/>
              <a:t>Tuulivoimaprojektin eteneminen</a:t>
            </a:r>
          </a:p>
        </p:txBody>
      </p:sp>
      <p:sp>
        <p:nvSpPr>
          <p:cNvPr id="8" name="Sisällön paikkamerkki 5">
            <a:extLst>
              <a:ext uri="{FF2B5EF4-FFF2-40B4-BE49-F238E27FC236}">
                <a16:creationId xmlns:a16="http://schemas.microsoft.com/office/drawing/2014/main" id="{3D46913B-CF90-4901-A931-10500C1466AF}"/>
              </a:ext>
            </a:extLst>
          </p:cNvPr>
          <p:cNvSpPr txBox="1">
            <a:spLocks/>
          </p:cNvSpPr>
          <p:nvPr/>
        </p:nvSpPr>
        <p:spPr>
          <a:xfrm>
            <a:off x="6227443" y="2384039"/>
            <a:ext cx="5799800" cy="4348231"/>
          </a:xfrm>
          <a:prstGeom prst="rect">
            <a:avLst/>
          </a:prstGeom>
        </p:spPr>
        <p:txBody>
          <a:bodyPr vert="horz" lIns="91440" tIns="0" rIns="91440" bIns="0" rtlCol="0">
            <a:normAutofit/>
          </a:bodyPr>
          <a:lstStyle>
            <a:lvl1pPr marL="324000" indent="-324000" algn="l" defTabSz="914400" rtl="0" eaLnBrk="1" latinLnBrk="0" hangingPunct="1">
              <a:lnSpc>
                <a:spcPct val="100000"/>
              </a:lnSpc>
              <a:spcBef>
                <a:spcPts val="0"/>
              </a:spcBef>
              <a:spcAft>
                <a:spcPts val="0"/>
              </a:spcAft>
              <a:buFont typeface="Arial" panose="020B0604020202020204" pitchFamily="34" charset="0"/>
              <a:buChar char="•"/>
              <a:defRPr sz="26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i-FI" dirty="0">
                <a:latin typeface="Univia Pro Book" panose="00000500000000000000" pitchFamily="50" charset="0"/>
              </a:rPr>
              <a:t>Puolustusvoimat</a:t>
            </a:r>
          </a:p>
          <a:p>
            <a:pPr lvl="1"/>
            <a:r>
              <a:rPr lang="fi-FI" dirty="0">
                <a:latin typeface="Univia Pro Book" panose="00000500000000000000" pitchFamily="50" charset="0"/>
              </a:rPr>
              <a:t>Kustannusarvio</a:t>
            </a:r>
          </a:p>
          <a:p>
            <a:pPr lvl="1"/>
            <a:r>
              <a:rPr lang="fi-FI" dirty="0">
                <a:latin typeface="Univia Pro Book" panose="00000500000000000000" pitchFamily="50" charset="0"/>
              </a:rPr>
              <a:t>Tuotantoarvio</a:t>
            </a:r>
          </a:p>
          <a:p>
            <a:pPr lvl="1"/>
            <a:r>
              <a:rPr lang="fi-FI" dirty="0">
                <a:latin typeface="Univia Pro Book" panose="00000500000000000000" pitchFamily="50" charset="0"/>
              </a:rPr>
              <a:t>Suunnitelma</a:t>
            </a:r>
          </a:p>
          <a:p>
            <a:pPr lvl="1"/>
            <a:r>
              <a:rPr lang="fi-FI" dirty="0">
                <a:latin typeface="Univia Pro Book" panose="00000500000000000000" pitchFamily="50" charset="0"/>
              </a:rPr>
              <a:t>Neuvottelut</a:t>
            </a:r>
          </a:p>
          <a:p>
            <a:pPr lvl="1"/>
            <a:r>
              <a:rPr lang="fi-FI" dirty="0">
                <a:latin typeface="Univia Pro Book" panose="00000500000000000000" pitchFamily="50" charset="0"/>
              </a:rPr>
              <a:t>Luontoarvot</a:t>
            </a:r>
          </a:p>
          <a:p>
            <a:pPr lvl="1"/>
            <a:r>
              <a:rPr lang="fi-FI" dirty="0">
                <a:latin typeface="Univia Pro Book" panose="00000500000000000000" pitchFamily="50" charset="0"/>
              </a:rPr>
              <a:t>Asutus ja tiet</a:t>
            </a:r>
          </a:p>
          <a:p>
            <a:pPr lvl="1"/>
            <a:endParaRPr lang="fi-FI" dirty="0"/>
          </a:p>
          <a:p>
            <a:pPr lvl="1"/>
            <a:endParaRPr lang="fi-FI" dirty="0"/>
          </a:p>
          <a:p>
            <a:pPr lvl="1"/>
            <a:endParaRPr lang="fi-FI" dirty="0"/>
          </a:p>
        </p:txBody>
      </p:sp>
      <p:pic>
        <p:nvPicPr>
          <p:cNvPr id="9" name="Kuva 11">
            <a:extLst>
              <a:ext uri="{FF2B5EF4-FFF2-40B4-BE49-F238E27FC236}">
                <a16:creationId xmlns:a16="http://schemas.microsoft.com/office/drawing/2014/main" id="{E4581B37-A362-4463-B327-0BD87C8A5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10" name="Kuva 12">
            <a:extLst>
              <a:ext uri="{FF2B5EF4-FFF2-40B4-BE49-F238E27FC236}">
                <a16:creationId xmlns:a16="http://schemas.microsoft.com/office/drawing/2014/main" id="{334B056D-EF46-42E8-808A-877175066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682796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FE34A5DB-D891-43EC-9DFD-F8E69AC08965}"/>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7E009CA3-3F9A-4D1D-AF13-1B0815F3FA6B}"/>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329B4238-DC86-487D-B22D-BB24D50BBF27}"/>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7F3B918F-D70C-46D6-B9DF-FD7BF21635C9}"/>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008912DA-E3A0-4AD4-BA90-26EE28DE535A}"/>
              </a:ext>
            </a:extLst>
          </p:cNvPr>
          <p:cNvSpPr>
            <a:spLocks noGrp="1"/>
          </p:cNvSpPr>
          <p:nvPr>
            <p:ph idx="20"/>
          </p:nvPr>
        </p:nvSpPr>
        <p:spPr/>
        <p:txBody>
          <a:bodyPr/>
          <a:lstStyle/>
          <a:p>
            <a:r>
              <a:rPr lang="fi-FI" dirty="0">
                <a:latin typeface="Univia Pro Book" panose="00000500000000000000" pitchFamily="50" charset="0"/>
              </a:rPr>
              <a:t>Kierrestandardi </a:t>
            </a:r>
          </a:p>
          <a:p>
            <a:pPr lvl="1"/>
            <a:r>
              <a:rPr lang="fi-FI" dirty="0">
                <a:latin typeface="Univia Pro Book" panose="00000500000000000000" pitchFamily="50" charset="0"/>
              </a:rPr>
              <a:t>M = Metrisen ISO järjestelmä</a:t>
            </a:r>
          </a:p>
          <a:p>
            <a:pPr lvl="1"/>
            <a:r>
              <a:rPr lang="fi-FI" dirty="0">
                <a:latin typeface="Univia Pro Book" panose="00000500000000000000" pitchFamily="50" charset="0"/>
              </a:rPr>
              <a:t>UN = Tuumainen järjestelmä, </a:t>
            </a:r>
          </a:p>
          <a:p>
            <a:pPr lvl="2"/>
            <a:r>
              <a:rPr lang="fi-FI" dirty="0">
                <a:latin typeface="Univia Pro Book" panose="00000500000000000000" pitchFamily="50" charset="0"/>
              </a:rPr>
              <a:t>UNC = </a:t>
            </a:r>
            <a:r>
              <a:rPr lang="fi-FI" dirty="0" err="1">
                <a:latin typeface="Univia Pro Book" panose="00000500000000000000" pitchFamily="50" charset="0"/>
              </a:rPr>
              <a:t>Unified</a:t>
            </a:r>
            <a:r>
              <a:rPr lang="fi-FI" dirty="0">
                <a:latin typeface="Univia Pro Book" panose="00000500000000000000" pitchFamily="50" charset="0"/>
              </a:rPr>
              <a:t> </a:t>
            </a:r>
            <a:r>
              <a:rPr lang="fi-FI" dirty="0" err="1">
                <a:latin typeface="Univia Pro Book" panose="00000500000000000000" pitchFamily="50" charset="0"/>
              </a:rPr>
              <a:t>Coarce</a:t>
            </a:r>
            <a:r>
              <a:rPr lang="fi-FI" dirty="0">
                <a:latin typeface="Univia Pro Book" panose="00000500000000000000" pitchFamily="50" charset="0"/>
              </a:rPr>
              <a:t>, karkea kierre</a:t>
            </a:r>
          </a:p>
          <a:p>
            <a:pPr lvl="2"/>
            <a:r>
              <a:rPr lang="fi-FI" dirty="0">
                <a:latin typeface="Univia Pro Book" panose="00000500000000000000" pitchFamily="50" charset="0"/>
              </a:rPr>
              <a:t>UNF = </a:t>
            </a:r>
            <a:r>
              <a:rPr lang="fi-FI" dirty="0" err="1">
                <a:latin typeface="Univia Pro Book" panose="00000500000000000000" pitchFamily="50" charset="0"/>
              </a:rPr>
              <a:t>Unied</a:t>
            </a:r>
            <a:r>
              <a:rPr lang="fi-FI" dirty="0">
                <a:latin typeface="Univia Pro Book" panose="00000500000000000000" pitchFamily="50" charset="0"/>
              </a:rPr>
              <a:t> </a:t>
            </a:r>
            <a:r>
              <a:rPr lang="fi-FI" dirty="0" err="1">
                <a:latin typeface="Univia Pro Book" panose="00000500000000000000" pitchFamily="50" charset="0"/>
              </a:rPr>
              <a:t>Fine</a:t>
            </a:r>
            <a:r>
              <a:rPr lang="fi-FI" dirty="0">
                <a:latin typeface="Univia Pro Book" panose="00000500000000000000" pitchFamily="50" charset="0"/>
              </a:rPr>
              <a:t>, hieno kierre</a:t>
            </a:r>
          </a:p>
          <a:p>
            <a:r>
              <a:rPr lang="fi-FI" dirty="0">
                <a:latin typeface="Univia Pro Book" panose="00000500000000000000" pitchFamily="50" charset="0"/>
              </a:rPr>
              <a:t>Kierteen nousu (välimatka kahden peräkkäisen harjan välillä)</a:t>
            </a:r>
          </a:p>
          <a:p>
            <a:r>
              <a:rPr lang="fi-FI" dirty="0">
                <a:latin typeface="Univia Pro Book" panose="00000500000000000000" pitchFamily="50" charset="0"/>
              </a:rPr>
              <a:t>Kierremerkintä esimerkki</a:t>
            </a:r>
          </a:p>
          <a:p>
            <a:pPr lvl="1"/>
            <a:r>
              <a:rPr lang="fi-FI" dirty="0">
                <a:latin typeface="Univia Pro Book" panose="00000500000000000000" pitchFamily="50" charset="0"/>
              </a:rPr>
              <a:t>M42 = kierre on ulkohalkaisijaltaan 42mm</a:t>
            </a:r>
          </a:p>
          <a:p>
            <a:pPr lvl="1"/>
            <a:r>
              <a:rPr lang="fi-FI" dirty="0">
                <a:latin typeface="Univia Pro Book" panose="00000500000000000000" pitchFamily="50" charset="0"/>
              </a:rPr>
              <a:t>M1.1x02 = kierre ulkohalkaisijaltaan 1,1mm ja nousua 0,2mm</a:t>
            </a:r>
          </a:p>
          <a:p>
            <a:endParaRPr lang="fi-FI" dirty="0"/>
          </a:p>
          <a:p>
            <a:endParaRPr lang="fi-FI" dirty="0"/>
          </a:p>
        </p:txBody>
      </p:sp>
      <p:sp>
        <p:nvSpPr>
          <p:cNvPr id="7" name="Otsikko 6">
            <a:extLst>
              <a:ext uri="{FF2B5EF4-FFF2-40B4-BE49-F238E27FC236}">
                <a16:creationId xmlns:a16="http://schemas.microsoft.com/office/drawing/2014/main" id="{0C2E25D4-F84B-4DA1-A9E1-5B0960EE6023}"/>
              </a:ext>
            </a:extLst>
          </p:cNvPr>
          <p:cNvSpPr>
            <a:spLocks noGrp="1"/>
          </p:cNvSpPr>
          <p:nvPr>
            <p:ph type="title"/>
          </p:nvPr>
        </p:nvSpPr>
        <p:spPr/>
        <p:txBody>
          <a:bodyPr/>
          <a:lstStyle/>
          <a:p>
            <a:r>
              <a:rPr lang="fi-FI" dirty="0"/>
              <a:t>Kierteet</a:t>
            </a:r>
          </a:p>
        </p:txBody>
      </p:sp>
      <p:pic>
        <p:nvPicPr>
          <p:cNvPr id="8" name="Kuva 11">
            <a:extLst>
              <a:ext uri="{FF2B5EF4-FFF2-40B4-BE49-F238E27FC236}">
                <a16:creationId xmlns:a16="http://schemas.microsoft.com/office/drawing/2014/main" id="{2EBA51CC-CC5A-4A0D-A538-BC92E186F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2786054B-D46A-4422-BE78-5F8830A64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394708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8B54A96-8AD3-4CE2-9479-D635D6409AF9}"/>
              </a:ext>
            </a:extLst>
          </p:cNvPr>
          <p:cNvSpPr>
            <a:spLocks noGrp="1"/>
          </p:cNvSpPr>
          <p:nvPr>
            <p:ph sz="quarter" idx="13"/>
          </p:nvPr>
        </p:nvSpPr>
        <p:spPr/>
        <p:txBody>
          <a:bodyPr/>
          <a:lstStyle/>
          <a:p>
            <a:endParaRPr lang="fi-FI" dirty="0"/>
          </a:p>
        </p:txBody>
      </p:sp>
      <p:sp>
        <p:nvSpPr>
          <p:cNvPr id="3" name="Sisällön paikkamerkki 2">
            <a:extLst>
              <a:ext uri="{FF2B5EF4-FFF2-40B4-BE49-F238E27FC236}">
                <a16:creationId xmlns:a16="http://schemas.microsoft.com/office/drawing/2014/main" id="{C1F47F2B-A29C-46AF-A510-F7D1A41D22FD}"/>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00857EAF-11EF-49BA-BF38-F0E1F8BEFBE7}"/>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2C75E0E5-52B2-4719-83B5-21C3A81CDF27}"/>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7FD4E313-3D72-4725-B727-739C87AC58D9}"/>
              </a:ext>
            </a:extLst>
          </p:cNvPr>
          <p:cNvSpPr>
            <a:spLocks noGrp="1"/>
          </p:cNvSpPr>
          <p:nvPr>
            <p:ph idx="20"/>
          </p:nvPr>
        </p:nvSpPr>
        <p:spPr/>
        <p:txBody>
          <a:bodyPr/>
          <a:lstStyle/>
          <a:p>
            <a:r>
              <a:rPr lang="fi-FI" dirty="0">
                <a:latin typeface="Univia Pro Book" panose="00000500000000000000" pitchFamily="50" charset="0"/>
              </a:rPr>
              <a:t>Kierteiden voitelu</a:t>
            </a:r>
          </a:p>
          <a:p>
            <a:pPr lvl="1"/>
            <a:r>
              <a:rPr lang="fi-FI" dirty="0">
                <a:latin typeface="Univia Pro Book" panose="00000500000000000000" pitchFamily="50" charset="0"/>
              </a:rPr>
              <a:t>Vähentää kulumista</a:t>
            </a:r>
          </a:p>
          <a:p>
            <a:pPr lvl="1"/>
            <a:r>
              <a:rPr lang="fi-FI" dirty="0">
                <a:latin typeface="Univia Pro Book" panose="00000500000000000000" pitchFamily="50" charset="0"/>
              </a:rPr>
              <a:t>Voi vähentää korroosiota</a:t>
            </a:r>
          </a:p>
          <a:p>
            <a:pPr lvl="1"/>
            <a:r>
              <a:rPr lang="fi-FI" dirty="0">
                <a:latin typeface="Univia Pro Book" panose="00000500000000000000" pitchFamily="50" charset="0"/>
              </a:rPr>
              <a:t>Tasaisempi kitkakerroin</a:t>
            </a:r>
          </a:p>
          <a:p>
            <a:pPr lvl="1"/>
            <a:r>
              <a:rPr lang="fi-FI" dirty="0">
                <a:latin typeface="Univia Pro Book" panose="00000500000000000000" pitchFamily="50" charset="0"/>
              </a:rPr>
              <a:t>Auttaa oikeassa kiristyksessä</a:t>
            </a:r>
          </a:p>
          <a:p>
            <a:endParaRPr lang="fi-FI" dirty="0">
              <a:latin typeface="Univia Pro Book" panose="00000500000000000000" pitchFamily="50" charset="0"/>
            </a:endParaRPr>
          </a:p>
          <a:p>
            <a:r>
              <a:rPr lang="fi-FI" dirty="0">
                <a:latin typeface="Univia Pro Book" panose="00000500000000000000" pitchFamily="50" charset="0"/>
              </a:rPr>
              <a:t>Lämpötilan merkitys</a:t>
            </a:r>
          </a:p>
        </p:txBody>
      </p:sp>
      <p:sp>
        <p:nvSpPr>
          <p:cNvPr id="7" name="Otsikko 6">
            <a:extLst>
              <a:ext uri="{FF2B5EF4-FFF2-40B4-BE49-F238E27FC236}">
                <a16:creationId xmlns:a16="http://schemas.microsoft.com/office/drawing/2014/main" id="{14E025EE-0F9E-463C-A84D-0DF939FBC000}"/>
              </a:ext>
            </a:extLst>
          </p:cNvPr>
          <p:cNvSpPr>
            <a:spLocks noGrp="1"/>
          </p:cNvSpPr>
          <p:nvPr>
            <p:ph type="title"/>
          </p:nvPr>
        </p:nvSpPr>
        <p:spPr/>
        <p:txBody>
          <a:bodyPr/>
          <a:lstStyle/>
          <a:p>
            <a:r>
              <a:rPr lang="fi-FI" dirty="0"/>
              <a:t>Muut huomioitavat asiat</a:t>
            </a:r>
          </a:p>
        </p:txBody>
      </p:sp>
      <p:pic>
        <p:nvPicPr>
          <p:cNvPr id="8" name="Kuva 11">
            <a:extLst>
              <a:ext uri="{FF2B5EF4-FFF2-40B4-BE49-F238E27FC236}">
                <a16:creationId xmlns:a16="http://schemas.microsoft.com/office/drawing/2014/main" id="{B92FB102-501E-4530-98AA-70832B0CF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7606D70D-6DBB-4504-8A76-EABEDEBE1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089076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B91DA97-AFEE-4913-9EFC-B286D85B0B04}"/>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620F4CDA-980E-41F7-BF61-F757D27F2654}"/>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B91CBBDA-85D8-4A0B-9694-C69E37504559}"/>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14F59471-6747-4808-9810-D23D18B62B6C}"/>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85ADCCB0-3959-4F85-9EA6-9CDF2450949E}"/>
              </a:ext>
            </a:extLst>
          </p:cNvPr>
          <p:cNvSpPr>
            <a:spLocks noGrp="1"/>
          </p:cNvSpPr>
          <p:nvPr>
            <p:ph idx="20"/>
          </p:nvPr>
        </p:nvSpPr>
        <p:spPr/>
        <p:txBody>
          <a:bodyPr>
            <a:normAutofit/>
          </a:bodyPr>
          <a:lstStyle/>
          <a:p>
            <a:pPr>
              <a:lnSpc>
                <a:spcPct val="150000"/>
              </a:lnSpc>
            </a:pPr>
            <a:r>
              <a:rPr lang="fi-FI" dirty="0">
                <a:latin typeface="Univia Pro Book" panose="00000500000000000000" pitchFamily="50" charset="0"/>
              </a:rPr>
              <a:t>Aluslevyn tulee vastata korroosio- ja lujuusominaisuuksiltaan viereisiä pintoja</a:t>
            </a:r>
          </a:p>
          <a:p>
            <a:pPr>
              <a:lnSpc>
                <a:spcPct val="150000"/>
              </a:lnSpc>
            </a:pPr>
            <a:r>
              <a:rPr lang="fi-FI" dirty="0">
                <a:latin typeface="Univia Pro Book" panose="00000500000000000000" pitchFamily="50" charset="0"/>
              </a:rPr>
              <a:t>Aluslevyä käytetään koska:</a:t>
            </a:r>
          </a:p>
          <a:p>
            <a:pPr lvl="1">
              <a:lnSpc>
                <a:spcPct val="150000"/>
              </a:lnSpc>
            </a:pPr>
            <a:r>
              <a:rPr lang="fi-FI" dirty="0">
                <a:latin typeface="Univia Pro Book" panose="00000500000000000000" pitchFamily="50" charset="0"/>
              </a:rPr>
              <a:t>Ehkäisee pinnan kulumista</a:t>
            </a:r>
          </a:p>
          <a:p>
            <a:pPr lvl="2">
              <a:lnSpc>
                <a:spcPct val="150000"/>
              </a:lnSpc>
            </a:pPr>
            <a:r>
              <a:rPr lang="fi-FI" dirty="0">
                <a:latin typeface="Univia Pro Book" panose="00000500000000000000" pitchFamily="50" charset="0"/>
              </a:rPr>
              <a:t>Varsinkin pulteissa, joita poistetaan usein</a:t>
            </a:r>
          </a:p>
          <a:p>
            <a:pPr lvl="1">
              <a:lnSpc>
                <a:spcPct val="150000"/>
              </a:lnSpc>
            </a:pPr>
            <a:r>
              <a:rPr lang="fi-FI" dirty="0">
                <a:latin typeface="Univia Pro Book" panose="00000500000000000000" pitchFamily="50" charset="0"/>
              </a:rPr>
              <a:t>Saadaan isommalle alalle jaettua kuormaa</a:t>
            </a:r>
          </a:p>
          <a:p>
            <a:pPr lvl="1">
              <a:lnSpc>
                <a:spcPct val="150000"/>
              </a:lnSpc>
            </a:pPr>
            <a:r>
              <a:rPr lang="fi-FI" dirty="0">
                <a:latin typeface="Univia Pro Book" panose="00000500000000000000" pitchFamily="50" charset="0"/>
              </a:rPr>
              <a:t>Jos pultti on kovempi kuin ympäröivä materiaali</a:t>
            </a:r>
          </a:p>
          <a:p>
            <a:pPr lvl="1">
              <a:lnSpc>
                <a:spcPct val="150000"/>
              </a:lnSpc>
            </a:pPr>
            <a:r>
              <a:rPr lang="fi-FI" dirty="0">
                <a:latin typeface="Univia Pro Book" panose="00000500000000000000" pitchFamily="50" charset="0"/>
              </a:rPr>
              <a:t>Tarkkoja kitkakertoimia, esijännitetyt pultit</a:t>
            </a:r>
          </a:p>
          <a:p>
            <a:pPr lvl="1"/>
            <a:endParaRPr lang="fi-FI" dirty="0"/>
          </a:p>
        </p:txBody>
      </p:sp>
      <p:sp>
        <p:nvSpPr>
          <p:cNvPr id="7" name="Otsikko 6">
            <a:extLst>
              <a:ext uri="{FF2B5EF4-FFF2-40B4-BE49-F238E27FC236}">
                <a16:creationId xmlns:a16="http://schemas.microsoft.com/office/drawing/2014/main" id="{223DDCC6-2077-4058-B27D-9F5AED24BCB5}"/>
              </a:ext>
            </a:extLst>
          </p:cNvPr>
          <p:cNvSpPr>
            <a:spLocks noGrp="1"/>
          </p:cNvSpPr>
          <p:nvPr>
            <p:ph type="title"/>
          </p:nvPr>
        </p:nvSpPr>
        <p:spPr/>
        <p:txBody>
          <a:bodyPr/>
          <a:lstStyle/>
          <a:p>
            <a:r>
              <a:rPr lang="fi-FI" dirty="0"/>
              <a:t>Aluslevyn merkitys</a:t>
            </a:r>
          </a:p>
        </p:txBody>
      </p:sp>
      <p:pic>
        <p:nvPicPr>
          <p:cNvPr id="8" name="Kuva 11">
            <a:extLst>
              <a:ext uri="{FF2B5EF4-FFF2-40B4-BE49-F238E27FC236}">
                <a16:creationId xmlns:a16="http://schemas.microsoft.com/office/drawing/2014/main" id="{C787BA91-5883-4BB4-94B1-90CAF35B3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D0EC851F-CCBF-4587-9B61-998C8D355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363370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BB5241C-B715-485B-8776-A239EB42C31C}"/>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9DE1C1CC-4E85-459D-B495-AA10C1ED762F}"/>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A16A3AA2-24F0-4600-A4D2-E2E6DCB9B73B}"/>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B81DAF94-D2D1-4719-B5DA-11B2929A416F}"/>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0C769A45-30DB-4C10-9705-15BEDBDEEBC0}"/>
              </a:ext>
            </a:extLst>
          </p:cNvPr>
          <p:cNvSpPr>
            <a:spLocks noGrp="1"/>
          </p:cNvSpPr>
          <p:nvPr>
            <p:ph idx="20"/>
          </p:nvPr>
        </p:nvSpPr>
        <p:spPr>
          <a:xfrm>
            <a:off x="638070" y="1907566"/>
            <a:ext cx="10915860" cy="4258103"/>
          </a:xfrm>
        </p:spPr>
        <p:txBody>
          <a:bodyPr>
            <a:normAutofit fontScale="62500" lnSpcReduction="20000"/>
          </a:bodyPr>
          <a:lstStyle/>
          <a:p>
            <a:pPr>
              <a:lnSpc>
                <a:spcPct val="160000"/>
              </a:lnSpc>
            </a:pPr>
            <a:r>
              <a:rPr lang="fi-FI" dirty="0">
                <a:latin typeface="Univia Pro Book" panose="00000500000000000000" pitchFamily="50" charset="0"/>
              </a:rPr>
              <a:t>Momenttikiristyksessä pultit kiristetään tiettyyn momenttiin</a:t>
            </a:r>
          </a:p>
          <a:p>
            <a:pPr>
              <a:lnSpc>
                <a:spcPct val="160000"/>
              </a:lnSpc>
            </a:pPr>
            <a:r>
              <a:rPr lang="fi-FI" dirty="0">
                <a:latin typeface="Univia Pro Book" panose="00000500000000000000" pitchFamily="50" charset="0"/>
              </a:rPr>
              <a:t>Eli käytetään tietty määrä vääntövoimaa kiristyksessä </a:t>
            </a:r>
          </a:p>
          <a:p>
            <a:pPr>
              <a:lnSpc>
                <a:spcPct val="160000"/>
              </a:lnSpc>
            </a:pPr>
            <a:r>
              <a:rPr lang="fi-FI" dirty="0">
                <a:latin typeface="Univia Pro Book" panose="00000500000000000000" pitchFamily="50" charset="0"/>
              </a:rPr>
              <a:t>Yksikkö (</a:t>
            </a:r>
            <a:r>
              <a:rPr lang="fi-FI" dirty="0" err="1">
                <a:latin typeface="Univia Pro Book" panose="00000500000000000000" pitchFamily="50" charset="0"/>
              </a:rPr>
              <a:t>Nm</a:t>
            </a:r>
            <a:r>
              <a:rPr lang="fi-FI" dirty="0">
                <a:latin typeface="Univia Pro Book" panose="00000500000000000000" pitchFamily="50" charset="0"/>
              </a:rPr>
              <a:t>)</a:t>
            </a:r>
          </a:p>
          <a:p>
            <a:pPr lvl="1">
              <a:lnSpc>
                <a:spcPct val="160000"/>
              </a:lnSpc>
            </a:pPr>
            <a:r>
              <a:rPr lang="fi-FI" dirty="0">
                <a:latin typeface="Univia Pro Book" panose="00000500000000000000" pitchFamily="50" charset="0"/>
              </a:rPr>
              <a:t>Momenttiavain</a:t>
            </a:r>
          </a:p>
          <a:p>
            <a:pPr lvl="2">
              <a:lnSpc>
                <a:spcPct val="160000"/>
              </a:lnSpc>
            </a:pPr>
            <a:r>
              <a:rPr lang="fi-FI" dirty="0">
                <a:latin typeface="Univia Pro Book" panose="00000500000000000000" pitchFamily="50" charset="0"/>
              </a:rPr>
              <a:t>Mittaa vastusta, mikä avaimeen kohdistuu</a:t>
            </a:r>
          </a:p>
          <a:p>
            <a:pPr lvl="2">
              <a:lnSpc>
                <a:spcPct val="160000"/>
              </a:lnSpc>
            </a:pPr>
            <a:r>
              <a:rPr lang="fi-FI" dirty="0">
                <a:latin typeface="Univia Pro Book" panose="00000500000000000000" pitchFamily="50" charset="0"/>
              </a:rPr>
              <a:t>Ylimääräinen kitka vääristää</a:t>
            </a:r>
          </a:p>
          <a:p>
            <a:pPr>
              <a:lnSpc>
                <a:spcPct val="160000"/>
              </a:lnSpc>
            </a:pPr>
            <a:endParaRPr lang="fi-FI" dirty="0">
              <a:latin typeface="Univia Pro Book" panose="00000500000000000000" pitchFamily="50" charset="0"/>
            </a:endParaRPr>
          </a:p>
          <a:p>
            <a:pPr>
              <a:lnSpc>
                <a:spcPct val="160000"/>
              </a:lnSpc>
            </a:pPr>
            <a:r>
              <a:rPr lang="fi-FI" dirty="0">
                <a:latin typeface="Univia Pro Book" panose="00000500000000000000" pitchFamily="50" charset="0"/>
              </a:rPr>
              <a:t>Kulmakiristyksessä käytetään astemittaa</a:t>
            </a:r>
          </a:p>
          <a:p>
            <a:pPr lvl="1">
              <a:lnSpc>
                <a:spcPct val="160000"/>
              </a:lnSpc>
            </a:pPr>
            <a:r>
              <a:rPr lang="fi-FI" dirty="0">
                <a:latin typeface="Univia Pro Book" panose="00000500000000000000" pitchFamily="50" charset="0"/>
              </a:rPr>
              <a:t>Tarkempi kuin momenttiavain</a:t>
            </a:r>
          </a:p>
          <a:p>
            <a:pPr lvl="1">
              <a:lnSpc>
                <a:spcPct val="160000"/>
              </a:lnSpc>
            </a:pPr>
            <a:r>
              <a:rPr lang="fi-FI" dirty="0">
                <a:latin typeface="Univia Pro Book" panose="00000500000000000000" pitchFamily="50" charset="0"/>
              </a:rPr>
              <a:t>Pultit kiristetään momenttiin</a:t>
            </a:r>
          </a:p>
          <a:p>
            <a:pPr lvl="1">
              <a:lnSpc>
                <a:spcPct val="160000"/>
              </a:lnSpc>
            </a:pPr>
            <a:r>
              <a:rPr lang="fi-FI" dirty="0">
                <a:latin typeface="Univia Pro Book" panose="00000500000000000000" pitchFamily="50" charset="0"/>
              </a:rPr>
              <a:t>Astelevy kiinnitetään pultin ympärille -&gt; kiristys</a:t>
            </a:r>
          </a:p>
          <a:p>
            <a:pPr lvl="1">
              <a:lnSpc>
                <a:spcPct val="160000"/>
              </a:lnSpc>
            </a:pPr>
            <a:r>
              <a:rPr lang="fi-FI" dirty="0">
                <a:latin typeface="Univia Pro Book" panose="00000500000000000000" pitchFamily="50" charset="0"/>
              </a:rPr>
              <a:t>Lopullinen momentti mitataan asteluvuilla</a:t>
            </a:r>
          </a:p>
        </p:txBody>
      </p:sp>
      <p:sp>
        <p:nvSpPr>
          <p:cNvPr id="7" name="Otsikko 6">
            <a:extLst>
              <a:ext uri="{FF2B5EF4-FFF2-40B4-BE49-F238E27FC236}">
                <a16:creationId xmlns:a16="http://schemas.microsoft.com/office/drawing/2014/main" id="{9B564959-B5AB-498E-8864-9E90ADC6E0E9}"/>
              </a:ext>
            </a:extLst>
          </p:cNvPr>
          <p:cNvSpPr>
            <a:spLocks noGrp="1"/>
          </p:cNvSpPr>
          <p:nvPr>
            <p:ph type="title"/>
          </p:nvPr>
        </p:nvSpPr>
        <p:spPr/>
        <p:txBody>
          <a:bodyPr/>
          <a:lstStyle/>
          <a:p>
            <a:r>
              <a:rPr lang="fi-FI" dirty="0"/>
              <a:t>Momentti- ja kulmakiristys</a:t>
            </a:r>
          </a:p>
        </p:txBody>
      </p:sp>
      <p:pic>
        <p:nvPicPr>
          <p:cNvPr id="10" name="Kuva 11">
            <a:extLst>
              <a:ext uri="{FF2B5EF4-FFF2-40B4-BE49-F238E27FC236}">
                <a16:creationId xmlns:a16="http://schemas.microsoft.com/office/drawing/2014/main" id="{F9761595-43FF-4ADC-8142-67C4EB687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11" name="Kuva 12">
            <a:extLst>
              <a:ext uri="{FF2B5EF4-FFF2-40B4-BE49-F238E27FC236}">
                <a16:creationId xmlns:a16="http://schemas.microsoft.com/office/drawing/2014/main" id="{2DFA73CB-2544-4539-9969-4BA40828C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6416612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FB6A3AB6-7A39-413F-9CE9-AA599FCDEEBC}"/>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6E26E1F9-0EC6-4468-A038-3DE8FC17DD01}"/>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5E557FD7-31F8-425E-AA09-8A6CBF2FFBB0}"/>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66528F1A-3B35-47E0-86D2-411C910BA6FA}"/>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097C3DDE-457C-4571-9452-4225B8300848}"/>
              </a:ext>
            </a:extLst>
          </p:cNvPr>
          <p:cNvSpPr>
            <a:spLocks noGrp="1"/>
          </p:cNvSpPr>
          <p:nvPr>
            <p:ph idx="20"/>
          </p:nvPr>
        </p:nvSpPr>
        <p:spPr/>
        <p:txBody>
          <a:bodyPr/>
          <a:lstStyle/>
          <a:p>
            <a:pPr>
              <a:lnSpc>
                <a:spcPct val="150000"/>
              </a:lnSpc>
            </a:pPr>
            <a:r>
              <a:rPr lang="fi-FI" dirty="0">
                <a:latin typeface="Univia Pro Book" panose="00000500000000000000" pitchFamily="50" charset="0"/>
              </a:rPr>
              <a:t>Tuulivoimalassa on 6000-25 000 pulttia</a:t>
            </a:r>
          </a:p>
          <a:p>
            <a:pPr>
              <a:lnSpc>
                <a:spcPct val="150000"/>
              </a:lnSpc>
            </a:pPr>
            <a:r>
              <a:rPr lang="fi-FI" dirty="0">
                <a:latin typeface="Univia Pro Book" panose="00000500000000000000" pitchFamily="50" charset="0"/>
              </a:rPr>
              <a:t>Käsin, akkukoneella tai pneumaattisesti/hydraulisesti kiristettäviä</a:t>
            </a:r>
          </a:p>
          <a:p>
            <a:pPr>
              <a:lnSpc>
                <a:spcPct val="150000"/>
              </a:lnSpc>
            </a:pPr>
            <a:r>
              <a:rPr lang="fi-FI" dirty="0">
                <a:latin typeface="Univia Pro Book" panose="00000500000000000000" pitchFamily="50" charset="0"/>
              </a:rPr>
              <a:t>Pultit on tärkeä kiristää oikeaan momenttiin </a:t>
            </a:r>
          </a:p>
          <a:p>
            <a:pPr>
              <a:lnSpc>
                <a:spcPct val="150000"/>
              </a:lnSpc>
            </a:pPr>
            <a:r>
              <a:rPr lang="fi-FI" dirty="0">
                <a:latin typeface="Univia Pro Book" panose="00000500000000000000" pitchFamily="50" charset="0"/>
              </a:rPr>
              <a:t>Oikeiden työkalujen valinta tärkeää</a:t>
            </a:r>
          </a:p>
          <a:p>
            <a:pPr>
              <a:lnSpc>
                <a:spcPct val="150000"/>
              </a:lnSpc>
            </a:pPr>
            <a:r>
              <a:rPr lang="fi-FI" dirty="0">
                <a:latin typeface="Univia Pro Book" panose="00000500000000000000" pitchFamily="50" charset="0"/>
              </a:rPr>
              <a:t>Pultit voivat löystyä ajan kanssa, tärinästä ja muista voimista johtuen</a:t>
            </a:r>
          </a:p>
          <a:p>
            <a:pPr lvl="1">
              <a:lnSpc>
                <a:spcPct val="150000"/>
              </a:lnSpc>
            </a:pPr>
            <a:r>
              <a:rPr lang="fi-FI" dirty="0">
                <a:latin typeface="Univia Pro Book" panose="00000500000000000000" pitchFamily="50" charset="0"/>
              </a:rPr>
              <a:t>Pulttien kireyksiä tarkistetaan säännöllisesti</a:t>
            </a:r>
          </a:p>
        </p:txBody>
      </p:sp>
      <p:sp>
        <p:nvSpPr>
          <p:cNvPr id="7" name="Otsikko 6">
            <a:extLst>
              <a:ext uri="{FF2B5EF4-FFF2-40B4-BE49-F238E27FC236}">
                <a16:creationId xmlns:a16="http://schemas.microsoft.com/office/drawing/2014/main" id="{2315464A-C2A1-4A83-BBA1-1298063B367B}"/>
              </a:ext>
            </a:extLst>
          </p:cNvPr>
          <p:cNvSpPr>
            <a:spLocks noGrp="1"/>
          </p:cNvSpPr>
          <p:nvPr>
            <p:ph type="title"/>
          </p:nvPr>
        </p:nvSpPr>
        <p:spPr/>
        <p:txBody>
          <a:bodyPr/>
          <a:lstStyle/>
          <a:p>
            <a:r>
              <a:rPr lang="fi-FI" dirty="0"/>
              <a:t>Tuulivoimalan pultit</a:t>
            </a:r>
          </a:p>
        </p:txBody>
      </p:sp>
      <p:pic>
        <p:nvPicPr>
          <p:cNvPr id="8" name="Kuva 11">
            <a:extLst>
              <a:ext uri="{FF2B5EF4-FFF2-40B4-BE49-F238E27FC236}">
                <a16:creationId xmlns:a16="http://schemas.microsoft.com/office/drawing/2014/main" id="{3417D08F-628F-4118-9548-0EC1D4CDF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B31396AD-C0EE-41CD-8745-346E7F7F1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871517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740E64EE-85DB-4AFF-87B9-2A2A304D9B70}"/>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84634E50-C1DA-406E-998C-FF7120C13B4F}"/>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01F1A090-F5E4-440E-BEC2-A7041250D0C7}"/>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2585FCDB-C41B-4366-87FB-B841B0EF512D}"/>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5FBABA9D-12FA-40A2-91D1-1041EE8C7973}"/>
              </a:ext>
            </a:extLst>
          </p:cNvPr>
          <p:cNvSpPr>
            <a:spLocks noGrp="1"/>
          </p:cNvSpPr>
          <p:nvPr>
            <p:ph idx="20"/>
          </p:nvPr>
        </p:nvSpPr>
        <p:spPr/>
        <p:txBody>
          <a:bodyPr>
            <a:normAutofit/>
          </a:bodyPr>
          <a:lstStyle/>
          <a:p>
            <a:pPr>
              <a:lnSpc>
                <a:spcPct val="150000"/>
              </a:lnSpc>
            </a:pPr>
            <a:r>
              <a:rPr lang="fi-FI" dirty="0">
                <a:latin typeface="Univia Pro Book" panose="00000500000000000000" pitchFamily="50" charset="0"/>
              </a:rPr>
              <a:t>Tornin ja perustuksen liitos</a:t>
            </a:r>
          </a:p>
          <a:p>
            <a:pPr>
              <a:lnSpc>
                <a:spcPct val="150000"/>
              </a:lnSpc>
            </a:pPr>
            <a:r>
              <a:rPr lang="fi-FI" dirty="0">
                <a:latin typeface="Univia Pro Book" panose="00000500000000000000" pitchFamily="50" charset="0"/>
              </a:rPr>
              <a:t>Tornin eri moduulien liitokset toisiinsa</a:t>
            </a:r>
          </a:p>
          <a:p>
            <a:pPr>
              <a:lnSpc>
                <a:spcPct val="150000"/>
              </a:lnSpc>
            </a:pPr>
            <a:r>
              <a:rPr lang="fi-FI" dirty="0">
                <a:latin typeface="Univia Pro Book" panose="00000500000000000000" pitchFamily="50" charset="0"/>
              </a:rPr>
              <a:t>Tikkaiden ja nosturien kiinnityspultit</a:t>
            </a:r>
          </a:p>
          <a:p>
            <a:pPr>
              <a:lnSpc>
                <a:spcPct val="150000"/>
              </a:lnSpc>
            </a:pPr>
            <a:r>
              <a:rPr lang="fi-FI" dirty="0">
                <a:latin typeface="Univia Pro Book" panose="00000500000000000000" pitchFamily="50" charset="0"/>
              </a:rPr>
              <a:t>Roottorin, kytkimen, vaihteiston ja generaattorin pulttiliitokset</a:t>
            </a:r>
          </a:p>
          <a:p>
            <a:endParaRPr lang="fi-FI" dirty="0"/>
          </a:p>
        </p:txBody>
      </p:sp>
      <p:sp>
        <p:nvSpPr>
          <p:cNvPr id="7" name="Otsikko 6">
            <a:extLst>
              <a:ext uri="{FF2B5EF4-FFF2-40B4-BE49-F238E27FC236}">
                <a16:creationId xmlns:a16="http://schemas.microsoft.com/office/drawing/2014/main" id="{8F13AE6D-7C3D-4B8A-B48C-14575674E05E}"/>
              </a:ext>
            </a:extLst>
          </p:cNvPr>
          <p:cNvSpPr>
            <a:spLocks noGrp="1"/>
          </p:cNvSpPr>
          <p:nvPr>
            <p:ph type="title"/>
          </p:nvPr>
        </p:nvSpPr>
        <p:spPr>
          <a:xfrm>
            <a:off x="2433554" y="495123"/>
            <a:ext cx="8876880" cy="1325563"/>
          </a:xfrm>
        </p:spPr>
        <p:txBody>
          <a:bodyPr/>
          <a:lstStyle/>
          <a:p>
            <a:r>
              <a:rPr lang="fi-FI" dirty="0"/>
              <a:t>Tärkeiden liitoksien sijainnit</a:t>
            </a:r>
          </a:p>
        </p:txBody>
      </p:sp>
      <p:pic>
        <p:nvPicPr>
          <p:cNvPr id="8" name="Kuva 11">
            <a:extLst>
              <a:ext uri="{FF2B5EF4-FFF2-40B4-BE49-F238E27FC236}">
                <a16:creationId xmlns:a16="http://schemas.microsoft.com/office/drawing/2014/main" id="{1383367B-3F34-4EC4-96AF-8633CD3A3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86FAD3A8-91CD-4021-B61E-686F3C3ED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994617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674D3FF8-38DD-4661-908A-F8AC144C599A}"/>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BEA17C2F-0145-4756-BE9F-E75B8A9F1D44}"/>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BEB34E63-F2CE-40FC-9CCB-0B6EFEDD57A2}"/>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380CD989-213B-4B34-9903-A97AE41AF5CD}"/>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ED627005-747E-4FDA-A725-CAAC97D47989}"/>
              </a:ext>
            </a:extLst>
          </p:cNvPr>
          <p:cNvSpPr>
            <a:spLocks noGrp="1"/>
          </p:cNvSpPr>
          <p:nvPr>
            <p:ph idx="20"/>
          </p:nvPr>
        </p:nvSpPr>
        <p:spPr>
          <a:xfrm>
            <a:off x="638070" y="1907566"/>
            <a:ext cx="10291187" cy="4207973"/>
          </a:xfrm>
        </p:spPr>
        <p:txBody>
          <a:bodyPr>
            <a:normAutofit fontScale="85000" lnSpcReduction="20000"/>
          </a:bodyPr>
          <a:lstStyle/>
          <a:p>
            <a:pPr>
              <a:lnSpc>
                <a:spcPct val="150000"/>
              </a:lnSpc>
            </a:pPr>
            <a:r>
              <a:rPr lang="fi-FI" dirty="0">
                <a:latin typeface="Univia Pro Book" panose="00000500000000000000" pitchFamily="50" charset="0"/>
              </a:rPr>
              <a:t>Esijännittämätön</a:t>
            </a:r>
          </a:p>
          <a:p>
            <a:pPr lvl="1">
              <a:lnSpc>
                <a:spcPct val="150000"/>
              </a:lnSpc>
            </a:pPr>
            <a:r>
              <a:rPr lang="fi-FI" dirty="0">
                <a:latin typeface="Univia Pro Book" panose="00000500000000000000" pitchFamily="50" charset="0"/>
              </a:rPr>
              <a:t>Silmämääräinen tarkistus</a:t>
            </a:r>
          </a:p>
          <a:p>
            <a:pPr lvl="2">
              <a:lnSpc>
                <a:spcPct val="150000"/>
              </a:lnSpc>
            </a:pPr>
            <a:r>
              <a:rPr lang="fi-FI" dirty="0">
                <a:latin typeface="Univia Pro Book" panose="00000500000000000000" pitchFamily="50" charset="0"/>
              </a:rPr>
              <a:t>Kaikki pultit on paikalla</a:t>
            </a:r>
          </a:p>
          <a:p>
            <a:pPr lvl="2">
              <a:lnSpc>
                <a:spcPct val="150000"/>
              </a:lnSpc>
            </a:pPr>
            <a:r>
              <a:rPr lang="fi-FI" dirty="0">
                <a:latin typeface="Univia Pro Book" panose="00000500000000000000" pitchFamily="50" charset="0"/>
              </a:rPr>
              <a:t>Kaikki on kiristetty</a:t>
            </a:r>
          </a:p>
          <a:p>
            <a:pPr marL="0" indent="0">
              <a:lnSpc>
                <a:spcPct val="150000"/>
              </a:lnSpc>
              <a:buNone/>
            </a:pPr>
            <a:endParaRPr lang="fi-FI" dirty="0">
              <a:latin typeface="Univia Pro Book" panose="00000500000000000000" pitchFamily="50" charset="0"/>
            </a:endParaRPr>
          </a:p>
          <a:p>
            <a:pPr>
              <a:lnSpc>
                <a:spcPct val="150000"/>
              </a:lnSpc>
            </a:pPr>
            <a:r>
              <a:rPr lang="fi-FI" dirty="0">
                <a:latin typeface="Univia Pro Book" panose="00000500000000000000" pitchFamily="50" charset="0"/>
              </a:rPr>
              <a:t>Esijännitetty</a:t>
            </a:r>
          </a:p>
          <a:p>
            <a:pPr lvl="1">
              <a:lnSpc>
                <a:spcPct val="150000"/>
              </a:lnSpc>
            </a:pPr>
            <a:r>
              <a:rPr lang="fi-FI" dirty="0">
                <a:latin typeface="Univia Pro Book" panose="00000500000000000000" pitchFamily="50" charset="0"/>
              </a:rPr>
              <a:t>Kalibroidulla momenttivääntimellä</a:t>
            </a:r>
          </a:p>
          <a:p>
            <a:pPr lvl="1">
              <a:lnSpc>
                <a:spcPct val="150000"/>
              </a:lnSpc>
            </a:pPr>
            <a:r>
              <a:rPr lang="fi-FI" dirty="0">
                <a:latin typeface="Univia Pro Book" panose="00000500000000000000" pitchFamily="50" charset="0"/>
              </a:rPr>
              <a:t>12-72h asentamisen jälkeen tarkastetaan, että kaikki on oikeassa momentissa. Mikäli yksikin mutteri kääntyy enemmän kuin 15 astetta, tulee kaikki kiristää uudelleen vaadittuun momenttiin.</a:t>
            </a:r>
          </a:p>
          <a:p>
            <a:endParaRPr lang="fi-FI" dirty="0"/>
          </a:p>
        </p:txBody>
      </p:sp>
      <p:sp>
        <p:nvSpPr>
          <p:cNvPr id="7" name="Otsikko 6">
            <a:extLst>
              <a:ext uri="{FF2B5EF4-FFF2-40B4-BE49-F238E27FC236}">
                <a16:creationId xmlns:a16="http://schemas.microsoft.com/office/drawing/2014/main" id="{D4245DAC-8BA9-4370-B8A8-409A68515199}"/>
              </a:ext>
            </a:extLst>
          </p:cNvPr>
          <p:cNvSpPr>
            <a:spLocks noGrp="1"/>
          </p:cNvSpPr>
          <p:nvPr>
            <p:ph type="title"/>
          </p:nvPr>
        </p:nvSpPr>
        <p:spPr/>
        <p:txBody>
          <a:bodyPr/>
          <a:lstStyle/>
          <a:p>
            <a:r>
              <a:rPr lang="fi-FI" dirty="0"/>
              <a:t>Pulttiliitoksien tarkastaminen</a:t>
            </a:r>
          </a:p>
        </p:txBody>
      </p:sp>
      <p:pic>
        <p:nvPicPr>
          <p:cNvPr id="8" name="Kuva 11">
            <a:extLst>
              <a:ext uri="{FF2B5EF4-FFF2-40B4-BE49-F238E27FC236}">
                <a16:creationId xmlns:a16="http://schemas.microsoft.com/office/drawing/2014/main" id="{5591FA5F-4D3F-4579-903D-19BF546FE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EBFE09CF-3C0D-45A1-9FD6-60838774B0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589505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8E421901-8ECC-41F8-A7B1-9FD011A249ED}"/>
              </a:ext>
            </a:extLst>
          </p:cNvPr>
          <p:cNvSpPr>
            <a:spLocks noGrp="1"/>
          </p:cNvSpPr>
          <p:nvPr>
            <p:ph sz="quarter" idx="13"/>
          </p:nvPr>
        </p:nvSpPr>
        <p:spPr/>
        <p:txBody>
          <a:bodyPr/>
          <a:lstStyle/>
          <a:p>
            <a:endParaRPr lang="fi-FI" dirty="0"/>
          </a:p>
        </p:txBody>
      </p:sp>
      <p:sp>
        <p:nvSpPr>
          <p:cNvPr id="3" name="Sisällön paikkamerkki 2">
            <a:extLst>
              <a:ext uri="{FF2B5EF4-FFF2-40B4-BE49-F238E27FC236}">
                <a16:creationId xmlns:a16="http://schemas.microsoft.com/office/drawing/2014/main" id="{D8E5D55D-53B6-4236-8192-9871EDD05E10}"/>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51D01215-A616-4F90-A3D6-BA8A2ACDC3AC}"/>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986B6937-9EC4-4E9A-B101-E665BB757768}"/>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1CC169C7-BE4C-463A-BE89-AA4E03D28C43}"/>
              </a:ext>
            </a:extLst>
          </p:cNvPr>
          <p:cNvSpPr>
            <a:spLocks noGrp="1"/>
          </p:cNvSpPr>
          <p:nvPr>
            <p:ph idx="20"/>
          </p:nvPr>
        </p:nvSpPr>
        <p:spPr/>
        <p:txBody>
          <a:bodyPr/>
          <a:lstStyle/>
          <a:p>
            <a:pPr>
              <a:lnSpc>
                <a:spcPct val="150000"/>
              </a:lnSpc>
            </a:pPr>
            <a:r>
              <a:rPr lang="fi-FI" b="1" i="1" dirty="0">
                <a:latin typeface="Univia Pro Book" panose="00000500000000000000" pitchFamily="50" charset="0"/>
              </a:rPr>
              <a:t>Kunnossapito koostuu kaikista kohteen eliniän aikaisista teknisistä, hallinnollisista ja liikkeenjohdollisista toimenpiteistä, joiden tarkoituksena on ylläpitää tai palauttaa kohteen toimintakyky sellaiseksi, että kohde pystyy suorittamaan vaaditun toiminnon. – SFS-EN 13306</a:t>
            </a:r>
          </a:p>
          <a:p>
            <a:pPr marL="457200" lvl="1" indent="0">
              <a:buNone/>
            </a:pPr>
            <a:endParaRPr lang="fi-FI" b="1" dirty="0"/>
          </a:p>
          <a:p>
            <a:pPr lvl="1"/>
            <a:endParaRPr lang="fi-FI" dirty="0"/>
          </a:p>
          <a:p>
            <a:endParaRPr lang="fi-FI" dirty="0"/>
          </a:p>
        </p:txBody>
      </p:sp>
      <p:sp>
        <p:nvSpPr>
          <p:cNvPr id="7" name="Otsikko 6">
            <a:extLst>
              <a:ext uri="{FF2B5EF4-FFF2-40B4-BE49-F238E27FC236}">
                <a16:creationId xmlns:a16="http://schemas.microsoft.com/office/drawing/2014/main" id="{17AC81FF-81CD-4549-9856-BC9D6C420C65}"/>
              </a:ext>
            </a:extLst>
          </p:cNvPr>
          <p:cNvSpPr>
            <a:spLocks noGrp="1"/>
          </p:cNvSpPr>
          <p:nvPr>
            <p:ph type="title"/>
          </p:nvPr>
        </p:nvSpPr>
        <p:spPr/>
        <p:txBody>
          <a:bodyPr/>
          <a:lstStyle/>
          <a:p>
            <a:r>
              <a:rPr lang="fi-FI" dirty="0"/>
              <a:t>Huolto- ja kunnossapito</a:t>
            </a:r>
          </a:p>
        </p:txBody>
      </p:sp>
      <p:pic>
        <p:nvPicPr>
          <p:cNvPr id="8" name="Kuva 11">
            <a:extLst>
              <a:ext uri="{FF2B5EF4-FFF2-40B4-BE49-F238E27FC236}">
                <a16:creationId xmlns:a16="http://schemas.microsoft.com/office/drawing/2014/main" id="{D30D8FD4-3981-46FA-978B-CFC8C9B44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3D7DF45B-26B8-4DAD-AD47-BEC65C024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2919326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4485013B-34CF-48BE-8302-6E3AAD1D23D0}"/>
              </a:ext>
            </a:extLst>
          </p:cNvPr>
          <p:cNvSpPr>
            <a:spLocks noGrp="1"/>
          </p:cNvSpPr>
          <p:nvPr>
            <p:ph sz="quarter" idx="13"/>
          </p:nvPr>
        </p:nvSpPr>
        <p:spPr/>
        <p:txBody>
          <a:bodyPr/>
          <a:lstStyle/>
          <a:p>
            <a:endParaRPr lang="fi-FI" dirty="0"/>
          </a:p>
        </p:txBody>
      </p:sp>
      <p:sp>
        <p:nvSpPr>
          <p:cNvPr id="3" name="Sisällön paikkamerkki 2">
            <a:extLst>
              <a:ext uri="{FF2B5EF4-FFF2-40B4-BE49-F238E27FC236}">
                <a16:creationId xmlns:a16="http://schemas.microsoft.com/office/drawing/2014/main" id="{A29571A9-4017-4661-BD26-F4ED86854C24}"/>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0D098FA6-0064-44F5-9676-3F9EEB68C4D7}"/>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950C0C46-F973-4F0D-B72A-CC974314215F}"/>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D6725846-1F66-4273-B90A-E4A7AA0136C2}"/>
              </a:ext>
            </a:extLst>
          </p:cNvPr>
          <p:cNvSpPr>
            <a:spLocks noGrp="1"/>
          </p:cNvSpPr>
          <p:nvPr>
            <p:ph idx="20"/>
          </p:nvPr>
        </p:nvSpPr>
        <p:spPr>
          <a:xfrm>
            <a:off x="638069" y="1907566"/>
            <a:ext cx="9542251" cy="4348231"/>
          </a:xfrm>
        </p:spPr>
        <p:txBody>
          <a:bodyPr>
            <a:normAutofit fontScale="77500" lnSpcReduction="20000"/>
          </a:bodyPr>
          <a:lstStyle/>
          <a:p>
            <a:pPr>
              <a:lnSpc>
                <a:spcPct val="170000"/>
              </a:lnSpc>
            </a:pPr>
            <a:r>
              <a:rPr lang="fi-FI" dirty="0">
                <a:latin typeface="Univia Pro Book" panose="00000500000000000000" pitchFamily="50" charset="0"/>
              </a:rPr>
              <a:t>Kunnossapito ei kohdistu nykyään pelkkään yksittäiseen laitteeseen, vaan kunnossapidon piiriin kuuluu mekaanista laitetta ohjaavien ohjelmien kunnossapito. </a:t>
            </a:r>
          </a:p>
          <a:p>
            <a:pPr>
              <a:lnSpc>
                <a:spcPct val="170000"/>
              </a:lnSpc>
            </a:pPr>
            <a:r>
              <a:rPr lang="fi-FI" dirty="0">
                <a:latin typeface="Univia Pro Book" panose="00000500000000000000" pitchFamily="50" charset="0"/>
              </a:rPr>
              <a:t>Etävalvonta ja älykkäät mittarit ja sensorit mahdollistavat datan analysoinnin ja analyysien teon etäältä, jonka perusteella voidaan lähteä konkreettisiin korjaustoimenpiteisiin. </a:t>
            </a:r>
          </a:p>
          <a:p>
            <a:pPr>
              <a:lnSpc>
                <a:spcPct val="170000"/>
              </a:lnSpc>
            </a:pPr>
            <a:r>
              <a:rPr lang="fi-FI" dirty="0">
                <a:latin typeface="Univia Pro Book" panose="00000500000000000000" pitchFamily="50" charset="0"/>
              </a:rPr>
              <a:t>Edelleen on kuitenkin kunnossapidon jaksotus käytössä, jossa seurataan kulunutta aikaa, käytön määrää, rasittavuutta tai niiden yhdistelmien perusteella määritettyjä suunniteltuja </a:t>
            </a:r>
            <a:r>
              <a:rPr lang="fi-FI" dirty="0" err="1">
                <a:latin typeface="Univia Pro Book" panose="00000500000000000000" pitchFamily="50" charset="0"/>
              </a:rPr>
              <a:t>huoltojaksoja</a:t>
            </a:r>
            <a:r>
              <a:rPr lang="fi-FI" dirty="0">
                <a:latin typeface="Univia Pro Book" panose="00000500000000000000" pitchFamily="50" charset="0"/>
              </a:rPr>
              <a:t> -&gt; vuosihuollot, kuukausihuollot, viikkohuollot jne.  </a:t>
            </a:r>
          </a:p>
          <a:p>
            <a:pPr>
              <a:lnSpc>
                <a:spcPct val="170000"/>
              </a:lnSpc>
            </a:pPr>
            <a:endParaRPr lang="fi-FI" dirty="0">
              <a:latin typeface="Univia Pro Book" panose="00000500000000000000" pitchFamily="50" charset="0"/>
            </a:endParaRPr>
          </a:p>
          <a:p>
            <a:endParaRPr lang="fi-FI" dirty="0"/>
          </a:p>
        </p:txBody>
      </p:sp>
      <p:sp>
        <p:nvSpPr>
          <p:cNvPr id="7" name="Otsikko 6">
            <a:extLst>
              <a:ext uri="{FF2B5EF4-FFF2-40B4-BE49-F238E27FC236}">
                <a16:creationId xmlns:a16="http://schemas.microsoft.com/office/drawing/2014/main" id="{8D2A5FE0-C74A-4BD0-B700-1494E3C9C405}"/>
              </a:ext>
            </a:extLst>
          </p:cNvPr>
          <p:cNvSpPr>
            <a:spLocks noGrp="1"/>
          </p:cNvSpPr>
          <p:nvPr>
            <p:ph type="title"/>
          </p:nvPr>
        </p:nvSpPr>
        <p:spPr/>
        <p:txBody>
          <a:bodyPr/>
          <a:lstStyle/>
          <a:p>
            <a:r>
              <a:rPr lang="fi-FI" dirty="0"/>
              <a:t>Mitä kunnossapito on käytännössä?</a:t>
            </a:r>
          </a:p>
        </p:txBody>
      </p:sp>
      <p:pic>
        <p:nvPicPr>
          <p:cNvPr id="8" name="Kuva 11">
            <a:extLst>
              <a:ext uri="{FF2B5EF4-FFF2-40B4-BE49-F238E27FC236}">
                <a16:creationId xmlns:a16="http://schemas.microsoft.com/office/drawing/2014/main" id="{6B9835AA-9BE0-41E6-B20E-B3FE43112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3A8686F6-E023-4DA8-8DED-73B5965A1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38375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4485013B-34CF-48BE-8302-6E3AAD1D23D0}"/>
              </a:ext>
            </a:extLst>
          </p:cNvPr>
          <p:cNvSpPr>
            <a:spLocks noGrp="1"/>
          </p:cNvSpPr>
          <p:nvPr>
            <p:ph sz="quarter" idx="13"/>
          </p:nvPr>
        </p:nvSpPr>
        <p:spPr/>
        <p:txBody>
          <a:bodyPr/>
          <a:lstStyle/>
          <a:p>
            <a:endParaRPr lang="fi-FI" dirty="0"/>
          </a:p>
        </p:txBody>
      </p:sp>
      <p:sp>
        <p:nvSpPr>
          <p:cNvPr id="3" name="Sisällön paikkamerkki 2">
            <a:extLst>
              <a:ext uri="{FF2B5EF4-FFF2-40B4-BE49-F238E27FC236}">
                <a16:creationId xmlns:a16="http://schemas.microsoft.com/office/drawing/2014/main" id="{A29571A9-4017-4661-BD26-F4ED86854C24}"/>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0D098FA6-0064-44F5-9676-3F9EEB68C4D7}"/>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950C0C46-F973-4F0D-B72A-CC974314215F}"/>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D6725846-1F66-4273-B90A-E4A7AA0136C2}"/>
              </a:ext>
            </a:extLst>
          </p:cNvPr>
          <p:cNvSpPr>
            <a:spLocks noGrp="1"/>
          </p:cNvSpPr>
          <p:nvPr>
            <p:ph idx="20"/>
          </p:nvPr>
        </p:nvSpPr>
        <p:spPr>
          <a:xfrm>
            <a:off x="638069" y="1907566"/>
            <a:ext cx="9542251" cy="4348231"/>
          </a:xfrm>
        </p:spPr>
        <p:txBody>
          <a:bodyPr>
            <a:normAutofit fontScale="70000" lnSpcReduction="20000"/>
          </a:bodyPr>
          <a:lstStyle/>
          <a:p>
            <a:pPr>
              <a:lnSpc>
                <a:spcPct val="170000"/>
              </a:lnSpc>
            </a:pPr>
            <a:r>
              <a:rPr lang="fi-FI" dirty="0">
                <a:latin typeface="Univia Pro Book" panose="00000500000000000000" pitchFamily="50" charset="0"/>
              </a:rPr>
              <a:t>Vikaantuminen on tapahtuma, jonka ilmetessä kohteen kyky tuottaa suorittaa vaadittu toiminta päättyy, aiheuttaen vikatilan. Vikatilaksi ei lasketa suunnitellun toimenpiteen tai ulkoisten resurssienpuutteen vuoksi tapahtuvaa toimintakyvyttömyyttä. Vaadittu toiminto tarkoittaa sitä, että toiminto puuttuu tai se ei ole määrällisesti tai laadullisesti hyväksyttävällä tasolla. Vikaantumisen voi aiheuttaa häiriö (</a:t>
            </a:r>
            <a:r>
              <a:rPr lang="fi-FI" dirty="0" err="1">
                <a:latin typeface="Univia Pro Book" panose="00000500000000000000" pitchFamily="50" charset="0"/>
              </a:rPr>
              <a:t>disturbance</a:t>
            </a:r>
            <a:r>
              <a:rPr lang="fi-FI" dirty="0">
                <a:latin typeface="Univia Pro Book" panose="00000500000000000000" pitchFamily="50" charset="0"/>
              </a:rPr>
              <a:t>) tai vaurio (</a:t>
            </a:r>
            <a:r>
              <a:rPr lang="fi-FI" dirty="0" err="1">
                <a:latin typeface="Univia Pro Book" panose="00000500000000000000" pitchFamily="50" charset="0"/>
              </a:rPr>
              <a:t>damage</a:t>
            </a:r>
            <a:r>
              <a:rPr lang="fi-FI" dirty="0">
                <a:latin typeface="Univia Pro Book" panose="00000500000000000000" pitchFamily="50" charset="0"/>
              </a:rPr>
              <a:t>).</a:t>
            </a:r>
          </a:p>
          <a:p>
            <a:pPr>
              <a:lnSpc>
                <a:spcPct val="170000"/>
              </a:lnSpc>
            </a:pPr>
            <a:endParaRPr lang="fi-FI" dirty="0">
              <a:latin typeface="Univia Pro Book" panose="00000500000000000000" pitchFamily="50" charset="0"/>
            </a:endParaRPr>
          </a:p>
          <a:p>
            <a:pPr>
              <a:lnSpc>
                <a:spcPct val="170000"/>
              </a:lnSpc>
            </a:pPr>
            <a:r>
              <a:rPr lang="fi-FI" dirty="0">
                <a:latin typeface="Univia Pro Book" panose="00000500000000000000" pitchFamily="50" charset="0"/>
              </a:rPr>
              <a:t>Häiriössä kohde ei ole rikki, mutta aiheuttaa tuotannon menetyksiä ja korjaustarpeen.  Häiriö voidaan korjata vaikka puhdistamalla, säätämällä tai uudelleen käynnistyksellä. Vauriossa taasen kohde on rikki ja se korjataan korjaavan kunnossapidon keinoin. </a:t>
            </a:r>
          </a:p>
          <a:p>
            <a:pPr>
              <a:lnSpc>
                <a:spcPct val="170000"/>
              </a:lnSpc>
            </a:pPr>
            <a:endParaRPr lang="fi-FI" dirty="0">
              <a:latin typeface="Univia Pro Book" panose="00000500000000000000" pitchFamily="50" charset="0"/>
            </a:endParaRPr>
          </a:p>
          <a:p>
            <a:endParaRPr lang="fi-FI" dirty="0"/>
          </a:p>
        </p:txBody>
      </p:sp>
      <p:sp>
        <p:nvSpPr>
          <p:cNvPr id="7" name="Otsikko 6">
            <a:extLst>
              <a:ext uri="{FF2B5EF4-FFF2-40B4-BE49-F238E27FC236}">
                <a16:creationId xmlns:a16="http://schemas.microsoft.com/office/drawing/2014/main" id="{8D2A5FE0-C74A-4BD0-B700-1494E3C9C405}"/>
              </a:ext>
            </a:extLst>
          </p:cNvPr>
          <p:cNvSpPr>
            <a:spLocks noGrp="1"/>
          </p:cNvSpPr>
          <p:nvPr>
            <p:ph type="title"/>
          </p:nvPr>
        </p:nvSpPr>
        <p:spPr/>
        <p:txBody>
          <a:bodyPr/>
          <a:lstStyle/>
          <a:p>
            <a:r>
              <a:rPr lang="fi-FI" dirty="0"/>
              <a:t>Vikaantuminen (</a:t>
            </a:r>
            <a:r>
              <a:rPr lang="fi-FI" dirty="0" err="1"/>
              <a:t>Failure</a:t>
            </a:r>
            <a:r>
              <a:rPr lang="fi-FI" dirty="0"/>
              <a:t>)</a:t>
            </a:r>
          </a:p>
        </p:txBody>
      </p:sp>
      <p:pic>
        <p:nvPicPr>
          <p:cNvPr id="8" name="Kuva 11">
            <a:extLst>
              <a:ext uri="{FF2B5EF4-FFF2-40B4-BE49-F238E27FC236}">
                <a16:creationId xmlns:a16="http://schemas.microsoft.com/office/drawing/2014/main" id="{157287FD-F487-46E9-881D-19816F15C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D8CCEDB0-CBEE-490C-A1E8-D9EE02CFF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331739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BF7AC04-2BAE-48E8-AFD5-AFF373742F07}"/>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9624A32F-1241-4233-8172-63D5C501D27E}"/>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1C9F71F5-E712-41E6-9EFF-CC82BC4C4675}"/>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C03D7139-49C2-4953-8665-598196401338}"/>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1EFE2809-405D-4909-87F5-D738BDC416A2}"/>
              </a:ext>
            </a:extLst>
          </p:cNvPr>
          <p:cNvSpPr>
            <a:spLocks noGrp="1"/>
          </p:cNvSpPr>
          <p:nvPr>
            <p:ph idx="20"/>
          </p:nvPr>
        </p:nvSpPr>
        <p:spPr>
          <a:xfrm>
            <a:off x="638070" y="1907566"/>
            <a:ext cx="10915860" cy="4207973"/>
          </a:xfrm>
        </p:spPr>
        <p:txBody>
          <a:bodyPr>
            <a:normAutofit fontScale="85000" lnSpcReduction="20000"/>
          </a:bodyPr>
          <a:lstStyle/>
          <a:p>
            <a:r>
              <a:rPr lang="fi-FI" dirty="0" err="1">
                <a:latin typeface="Univia Pro Book" panose="00000500000000000000" pitchFamily="50" charset="0"/>
              </a:rPr>
              <a:t>Luvitus</a:t>
            </a:r>
            <a:r>
              <a:rPr lang="fi-FI" dirty="0">
                <a:latin typeface="Univia Pro Book" panose="00000500000000000000" pitchFamily="50" charset="0"/>
              </a:rPr>
              <a:t> (1-3 vuotta)</a:t>
            </a:r>
          </a:p>
          <a:p>
            <a:pPr lvl="1"/>
            <a:r>
              <a:rPr lang="fi-FI" dirty="0">
                <a:latin typeface="Univia Pro Book" panose="00000500000000000000" pitchFamily="50" charset="0"/>
              </a:rPr>
              <a:t>YVA</a:t>
            </a:r>
          </a:p>
          <a:p>
            <a:pPr lvl="1"/>
            <a:r>
              <a:rPr lang="fi-FI" dirty="0">
                <a:latin typeface="Univia Pro Book" panose="00000500000000000000" pitchFamily="50" charset="0"/>
              </a:rPr>
              <a:t>Kaavoitus</a:t>
            </a:r>
          </a:p>
          <a:p>
            <a:pPr lvl="1"/>
            <a:r>
              <a:rPr lang="fi-FI" dirty="0">
                <a:latin typeface="Univia Pro Book" panose="00000500000000000000" pitchFamily="50" charset="0"/>
              </a:rPr>
              <a:t>Lupamenettelyt</a:t>
            </a:r>
          </a:p>
          <a:p>
            <a:pPr lvl="1"/>
            <a:r>
              <a:rPr lang="fi-FI" dirty="0">
                <a:latin typeface="Univia Pro Book" panose="00000500000000000000" pitchFamily="50" charset="0"/>
              </a:rPr>
              <a:t>Tuulimittaukset</a:t>
            </a:r>
          </a:p>
          <a:p>
            <a:r>
              <a:rPr lang="fi-FI" dirty="0">
                <a:latin typeface="Univia Pro Book" panose="00000500000000000000" pitchFamily="50" charset="0"/>
              </a:rPr>
              <a:t>Rakentamisen valmistelut (1-2 Vuotta)</a:t>
            </a:r>
          </a:p>
          <a:p>
            <a:pPr lvl="1"/>
            <a:r>
              <a:rPr lang="fi-FI" dirty="0">
                <a:latin typeface="Univia Pro Book" panose="00000500000000000000" pitchFamily="50" charset="0"/>
              </a:rPr>
              <a:t>Voimalan valinta</a:t>
            </a:r>
          </a:p>
          <a:p>
            <a:pPr lvl="1"/>
            <a:r>
              <a:rPr lang="fi-FI" dirty="0">
                <a:latin typeface="Univia Pro Book" panose="00000500000000000000" pitchFamily="50" charset="0"/>
              </a:rPr>
              <a:t>Tekninen suunnittelu</a:t>
            </a:r>
          </a:p>
          <a:p>
            <a:pPr lvl="1"/>
            <a:r>
              <a:rPr lang="fi-FI" dirty="0">
                <a:latin typeface="Univia Pro Book" panose="00000500000000000000" pitchFamily="50" charset="0"/>
              </a:rPr>
              <a:t>Rakentamispäätös</a:t>
            </a:r>
          </a:p>
          <a:p>
            <a:r>
              <a:rPr lang="fi-FI" dirty="0">
                <a:latin typeface="Univia Pro Book" panose="00000500000000000000" pitchFamily="50" charset="0"/>
              </a:rPr>
              <a:t>Rakentaminen (1-2 vuotta)</a:t>
            </a:r>
          </a:p>
          <a:p>
            <a:pPr lvl="1"/>
            <a:r>
              <a:rPr lang="fi-FI" dirty="0">
                <a:latin typeface="Univia Pro Book" panose="00000500000000000000" pitchFamily="50" charset="0"/>
              </a:rPr>
              <a:t>Tiet, sähkölinjat, </a:t>
            </a:r>
            <a:r>
              <a:rPr lang="fi-FI" dirty="0" err="1">
                <a:latin typeface="Univia Pro Book" panose="00000500000000000000" pitchFamily="50" charset="0"/>
              </a:rPr>
              <a:t>nostokentät</a:t>
            </a:r>
            <a:endParaRPr lang="fi-FI" dirty="0">
              <a:latin typeface="Univia Pro Book" panose="00000500000000000000" pitchFamily="50" charset="0"/>
            </a:endParaRPr>
          </a:p>
          <a:p>
            <a:pPr lvl="1"/>
            <a:r>
              <a:rPr lang="fi-FI" dirty="0">
                <a:latin typeface="Univia Pro Book" panose="00000500000000000000" pitchFamily="50" charset="0"/>
              </a:rPr>
              <a:t>Osien kuljetukset</a:t>
            </a:r>
          </a:p>
          <a:p>
            <a:pPr lvl="1"/>
            <a:r>
              <a:rPr lang="fi-FI" dirty="0">
                <a:latin typeface="Univia Pro Book" panose="00000500000000000000" pitchFamily="50" charset="0"/>
              </a:rPr>
              <a:t>Sähköasemat</a:t>
            </a:r>
          </a:p>
          <a:p>
            <a:pPr lvl="1"/>
            <a:r>
              <a:rPr lang="fi-FI" dirty="0">
                <a:latin typeface="Univia Pro Book" panose="00000500000000000000" pitchFamily="50" charset="0"/>
              </a:rPr>
              <a:t>Voimalan pystytys</a:t>
            </a:r>
          </a:p>
        </p:txBody>
      </p:sp>
      <p:sp>
        <p:nvSpPr>
          <p:cNvPr id="7" name="Otsikko 6">
            <a:extLst>
              <a:ext uri="{FF2B5EF4-FFF2-40B4-BE49-F238E27FC236}">
                <a16:creationId xmlns:a16="http://schemas.microsoft.com/office/drawing/2014/main" id="{0FC8F53B-83C4-4934-A3AA-E007966526AB}"/>
              </a:ext>
            </a:extLst>
          </p:cNvPr>
          <p:cNvSpPr>
            <a:spLocks noGrp="1"/>
          </p:cNvSpPr>
          <p:nvPr>
            <p:ph type="title"/>
          </p:nvPr>
        </p:nvSpPr>
        <p:spPr/>
        <p:txBody>
          <a:bodyPr/>
          <a:lstStyle/>
          <a:p>
            <a:r>
              <a:rPr lang="fi-FI" dirty="0"/>
              <a:t>Tuulivoimaprojektin eteneminen</a:t>
            </a:r>
          </a:p>
        </p:txBody>
      </p:sp>
      <p:pic>
        <p:nvPicPr>
          <p:cNvPr id="8" name="Kuva 11">
            <a:extLst>
              <a:ext uri="{FF2B5EF4-FFF2-40B4-BE49-F238E27FC236}">
                <a16:creationId xmlns:a16="http://schemas.microsoft.com/office/drawing/2014/main" id="{6CB2FE07-3B18-4A33-8B0B-0626FAAF6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7CF95B00-C056-4DC4-9009-6B1EA917C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42578562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137CF5E-F38C-4112-A011-51D068F6423A}"/>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F3A3A947-CFF7-4AD6-9171-22955C0AE4AC}"/>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D4F8EE74-15FF-459A-AD4F-9379C2E7D182}"/>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221D1750-647C-41C3-B641-356173A105F5}"/>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93F54CA6-E0DA-442D-9D6C-8656754C801C}"/>
              </a:ext>
            </a:extLst>
          </p:cNvPr>
          <p:cNvSpPr>
            <a:spLocks noGrp="1"/>
          </p:cNvSpPr>
          <p:nvPr>
            <p:ph idx="20"/>
          </p:nvPr>
        </p:nvSpPr>
        <p:spPr>
          <a:xfrm>
            <a:off x="638070" y="1907566"/>
            <a:ext cx="9697768" cy="4348231"/>
          </a:xfrm>
        </p:spPr>
        <p:txBody>
          <a:bodyPr>
            <a:noAutofit/>
          </a:bodyPr>
          <a:lstStyle/>
          <a:p>
            <a:pPr>
              <a:lnSpc>
                <a:spcPct val="120000"/>
              </a:lnSpc>
            </a:pPr>
            <a:r>
              <a:rPr lang="fi-FI" sz="1600" b="1" dirty="0">
                <a:latin typeface="Univia Pro Book" panose="00000500000000000000" pitchFamily="50" charset="0"/>
              </a:rPr>
              <a:t>Ehkäisevä kunnossapito</a:t>
            </a:r>
          </a:p>
          <a:p>
            <a:pPr lvl="1">
              <a:lnSpc>
                <a:spcPct val="120000"/>
              </a:lnSpc>
            </a:pPr>
            <a:r>
              <a:rPr lang="fi-FI" sz="1600" dirty="0">
                <a:latin typeface="Univia Pro Book" panose="00000500000000000000" pitchFamily="50" charset="0"/>
              </a:rPr>
              <a:t>Kaikki ne tarkastus-, testaus- ja huoltotoimenpiteet, joita tehdään ilman, että laitteessa tiedettäisiin olevan vikaa. </a:t>
            </a:r>
          </a:p>
          <a:p>
            <a:pPr>
              <a:lnSpc>
                <a:spcPct val="120000"/>
              </a:lnSpc>
            </a:pPr>
            <a:r>
              <a:rPr lang="fi-FI" sz="1600" b="1" dirty="0" err="1">
                <a:latin typeface="Univia Pro Book" panose="00000500000000000000" pitchFamily="50" charset="0"/>
              </a:rPr>
              <a:t>Käyttöseuranta</a:t>
            </a:r>
            <a:endParaRPr lang="fi-FI" sz="1600" b="1" dirty="0">
              <a:latin typeface="Univia Pro Book" panose="00000500000000000000" pitchFamily="50" charset="0"/>
            </a:endParaRPr>
          </a:p>
          <a:p>
            <a:pPr lvl="1">
              <a:lnSpc>
                <a:spcPct val="120000"/>
              </a:lnSpc>
            </a:pPr>
            <a:r>
              <a:rPr lang="fi-FI" sz="1600" dirty="0">
                <a:latin typeface="Univia Pro Book" panose="00000500000000000000" pitchFamily="50" charset="0"/>
              </a:rPr>
              <a:t>Kunnossapitotoiminnan lähtökohta. </a:t>
            </a:r>
            <a:r>
              <a:rPr lang="fi-FI" sz="1600" dirty="0" err="1">
                <a:latin typeface="Univia Pro Book" panose="00000500000000000000" pitchFamily="50" charset="0"/>
              </a:rPr>
              <a:t>Käyttöseurantaa</a:t>
            </a:r>
            <a:r>
              <a:rPr lang="fi-FI" sz="1600" dirty="0">
                <a:latin typeface="Univia Pro Book" panose="00000500000000000000" pitchFamily="50" charset="0"/>
              </a:rPr>
              <a:t> suorittavat pääsääntöisesti laitteen käyttäjät. </a:t>
            </a:r>
          </a:p>
          <a:p>
            <a:pPr>
              <a:lnSpc>
                <a:spcPct val="120000"/>
              </a:lnSpc>
            </a:pPr>
            <a:r>
              <a:rPr lang="fi-FI" sz="1600" b="1" dirty="0">
                <a:latin typeface="Univia Pro Book" panose="00000500000000000000" pitchFamily="50" charset="0"/>
              </a:rPr>
              <a:t>Kunnonvalvonta</a:t>
            </a:r>
          </a:p>
          <a:p>
            <a:pPr lvl="1">
              <a:lnSpc>
                <a:spcPct val="120000"/>
              </a:lnSpc>
            </a:pPr>
            <a:r>
              <a:rPr lang="fi-FI" sz="1600" dirty="0">
                <a:latin typeface="Univia Pro Book" panose="00000500000000000000" pitchFamily="50" charset="0"/>
              </a:rPr>
              <a:t>Kunnonvalvonnassa kohteen toimintaa tarkkaillaan ja mitataan joko jatkuvasti tai määräajoin. Tavoitteena on alkavan vikaantumisen havaitseminen ja vian korjaaminen ennen kuin se estää kohteen halutun toiminnon toteutumisen. Esimerkkinä mainittakoon laakerien värähtelyjen seuraaminen. </a:t>
            </a:r>
          </a:p>
          <a:p>
            <a:pPr>
              <a:lnSpc>
                <a:spcPct val="120000"/>
              </a:lnSpc>
            </a:pPr>
            <a:r>
              <a:rPr lang="fi-FI" sz="1600" b="1" dirty="0">
                <a:latin typeface="Univia Pro Book" panose="00000500000000000000" pitchFamily="50" charset="0"/>
              </a:rPr>
              <a:t>Jaksotetut huollot</a:t>
            </a:r>
          </a:p>
          <a:p>
            <a:pPr lvl="1">
              <a:lnSpc>
                <a:spcPct val="120000"/>
              </a:lnSpc>
            </a:pPr>
            <a:r>
              <a:rPr lang="fi-FI" sz="1600" dirty="0">
                <a:latin typeface="Univia Pro Book" panose="00000500000000000000" pitchFamily="50" charset="0"/>
              </a:rPr>
              <a:t>Perinteinen käyttöajan, käyttökertojen tai muun vastaavan mukaan jaksottuva huoltotoimenpide, joka tehdään kohteen tilasta riippumatta. Esimerkiksi öljynvaihto on jaksotettua huoltoa. </a:t>
            </a:r>
          </a:p>
        </p:txBody>
      </p:sp>
      <p:sp>
        <p:nvSpPr>
          <p:cNvPr id="7" name="Otsikko 6">
            <a:extLst>
              <a:ext uri="{FF2B5EF4-FFF2-40B4-BE49-F238E27FC236}">
                <a16:creationId xmlns:a16="http://schemas.microsoft.com/office/drawing/2014/main" id="{08520521-C115-4D0D-A3F7-A7B9133894AD}"/>
              </a:ext>
            </a:extLst>
          </p:cNvPr>
          <p:cNvSpPr>
            <a:spLocks noGrp="1"/>
          </p:cNvSpPr>
          <p:nvPr>
            <p:ph type="title"/>
          </p:nvPr>
        </p:nvSpPr>
        <p:spPr/>
        <p:txBody>
          <a:bodyPr/>
          <a:lstStyle/>
          <a:p>
            <a:r>
              <a:rPr lang="fi-FI" dirty="0"/>
              <a:t>Kunnossapidon jako</a:t>
            </a:r>
          </a:p>
        </p:txBody>
      </p:sp>
      <p:pic>
        <p:nvPicPr>
          <p:cNvPr id="8" name="Kuva 11">
            <a:extLst>
              <a:ext uri="{FF2B5EF4-FFF2-40B4-BE49-F238E27FC236}">
                <a16:creationId xmlns:a16="http://schemas.microsoft.com/office/drawing/2014/main" id="{BD97398B-9AB4-4E31-90BC-BE4FFE908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E4CE1BB0-BBA6-4DAC-AF88-FCAE5B5FB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457607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137CF5E-F38C-4112-A011-51D068F6423A}"/>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F3A3A947-CFF7-4AD6-9171-22955C0AE4AC}"/>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D4F8EE74-15FF-459A-AD4F-9379C2E7D182}"/>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221D1750-647C-41C3-B641-356173A105F5}"/>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93F54CA6-E0DA-442D-9D6C-8656754C801C}"/>
              </a:ext>
            </a:extLst>
          </p:cNvPr>
          <p:cNvSpPr>
            <a:spLocks noGrp="1"/>
          </p:cNvSpPr>
          <p:nvPr>
            <p:ph idx="20"/>
          </p:nvPr>
        </p:nvSpPr>
        <p:spPr>
          <a:xfrm>
            <a:off x="638069" y="1907567"/>
            <a:ext cx="9254868" cy="4207972"/>
          </a:xfrm>
        </p:spPr>
        <p:txBody>
          <a:bodyPr>
            <a:noAutofit/>
          </a:bodyPr>
          <a:lstStyle/>
          <a:p>
            <a:pPr marL="0" indent="0">
              <a:buNone/>
            </a:pPr>
            <a:r>
              <a:rPr lang="fi-FI" sz="1400" b="1" dirty="0">
                <a:latin typeface="Univia Pro Book" panose="00000500000000000000" pitchFamily="50" charset="0"/>
              </a:rPr>
              <a:t>Tarkastus</a:t>
            </a:r>
          </a:p>
          <a:p>
            <a:pPr lvl="1"/>
            <a:r>
              <a:rPr lang="fi-FI" sz="1400" dirty="0">
                <a:latin typeface="Univia Pro Book" panose="00000500000000000000" pitchFamily="50" charset="0"/>
              </a:rPr>
              <a:t>Kohteen toimintakyvyn tarkastaminen. Ei sisällä päätelmiä tai analyysejä. </a:t>
            </a:r>
          </a:p>
          <a:p>
            <a:pPr marL="0" indent="0">
              <a:buNone/>
            </a:pPr>
            <a:r>
              <a:rPr lang="fi-FI" sz="1400" b="1" dirty="0">
                <a:latin typeface="Univia Pro Book" panose="00000500000000000000" pitchFamily="50" charset="0"/>
              </a:rPr>
              <a:t>Testaus</a:t>
            </a:r>
          </a:p>
          <a:p>
            <a:pPr lvl="1"/>
            <a:r>
              <a:rPr lang="fi-FI" sz="1400" dirty="0">
                <a:latin typeface="Univia Pro Book" panose="00000500000000000000" pitchFamily="50" charset="0"/>
              </a:rPr>
              <a:t>Kohteen toimintakyvyn tarkastaminen vertaamalla saatuja mittaustuloksia kohteelle spesifioituihin arvoihin. Sisältää myös mittaustuloksiin liittyvät päätelmät. </a:t>
            </a:r>
          </a:p>
          <a:p>
            <a:pPr marL="0" indent="0">
              <a:buNone/>
            </a:pPr>
            <a:r>
              <a:rPr lang="fi-FI" sz="1400" b="1" dirty="0">
                <a:latin typeface="Univia Pro Book" panose="00000500000000000000" pitchFamily="50" charset="0"/>
              </a:rPr>
              <a:t>Huolto	</a:t>
            </a:r>
          </a:p>
          <a:p>
            <a:pPr lvl="1"/>
            <a:r>
              <a:rPr lang="fi-FI" sz="1400" dirty="0">
                <a:latin typeface="Univia Pro Book" panose="00000500000000000000" pitchFamily="50" charset="0"/>
              </a:rPr>
              <a:t>Kohteelle suoritetaan ennalta laaditun ohjelman ja toimenpidesuunnitelman mukaiset kunnonvalvonta- ja huoltotoimenpiteet. </a:t>
            </a:r>
          </a:p>
          <a:p>
            <a:pPr marL="0" indent="0">
              <a:buNone/>
            </a:pPr>
            <a:r>
              <a:rPr lang="fi-FI" sz="1400" b="1" dirty="0">
                <a:latin typeface="Univia Pro Book" panose="00000500000000000000" pitchFamily="50" charset="0"/>
              </a:rPr>
              <a:t>Korjaus	</a:t>
            </a:r>
          </a:p>
          <a:p>
            <a:pPr lvl="1"/>
            <a:r>
              <a:rPr lang="fi-FI" sz="1400" dirty="0">
                <a:latin typeface="Univia Pro Book" panose="00000500000000000000" pitchFamily="50" charset="0"/>
              </a:rPr>
              <a:t>Toimenpide, jonka tarkoituksena on poistaa kohteesta paikannettu vika. Suoritetaan, kun kohde on vikaantunut.</a:t>
            </a:r>
            <a:br>
              <a:rPr lang="fi-FI" sz="1400" dirty="0">
                <a:latin typeface="Univia Pro Book" panose="00000500000000000000" pitchFamily="50" charset="0"/>
              </a:rPr>
            </a:br>
            <a:r>
              <a:rPr lang="fi-FI" sz="1400" dirty="0">
                <a:latin typeface="Univia Pro Book" panose="00000500000000000000" pitchFamily="50" charset="0"/>
              </a:rPr>
              <a:t>Vikaantuminen voi olla</a:t>
            </a:r>
            <a:br>
              <a:rPr lang="fi-FI" sz="1400" dirty="0">
                <a:latin typeface="Univia Pro Book" panose="00000500000000000000" pitchFamily="50" charset="0"/>
              </a:rPr>
            </a:br>
            <a:r>
              <a:rPr lang="fi-FI" sz="1400" dirty="0">
                <a:latin typeface="Univia Pro Book" panose="00000500000000000000" pitchFamily="50" charset="0"/>
              </a:rPr>
              <a:t>– kokonaisvika, joka estää kohteen kaikki toiminnot</a:t>
            </a:r>
            <a:br>
              <a:rPr lang="fi-FI" sz="1400" dirty="0">
                <a:latin typeface="Univia Pro Book" panose="00000500000000000000" pitchFamily="50" charset="0"/>
              </a:rPr>
            </a:br>
            <a:r>
              <a:rPr lang="fi-FI" sz="1400" dirty="0">
                <a:latin typeface="Univia Pro Book" panose="00000500000000000000" pitchFamily="50" charset="0"/>
              </a:rPr>
              <a:t>– osittaisvika, joka estää osan kohteen toiminnoista.</a:t>
            </a:r>
          </a:p>
          <a:p>
            <a:pPr marL="0" indent="0">
              <a:buNone/>
            </a:pPr>
            <a:r>
              <a:rPr lang="fi-FI" sz="1400" b="1" dirty="0">
                <a:latin typeface="Univia Pro Book" panose="00000500000000000000" pitchFamily="50" charset="0"/>
              </a:rPr>
              <a:t>Käytöstä poisto</a:t>
            </a:r>
          </a:p>
          <a:p>
            <a:pPr lvl="1"/>
            <a:r>
              <a:rPr lang="fi-FI" sz="1400" dirty="0">
                <a:latin typeface="Univia Pro Book" panose="00000500000000000000" pitchFamily="50" charset="0"/>
              </a:rPr>
              <a:t>Osan tai koko kohteen käytöstä poistaminen eliniän täyttymisen, taloudellisesti kannattamattoman korjauksen tai kohteen modifioinnin vuoksi. </a:t>
            </a:r>
          </a:p>
        </p:txBody>
      </p:sp>
      <p:sp>
        <p:nvSpPr>
          <p:cNvPr id="7" name="Otsikko 6">
            <a:extLst>
              <a:ext uri="{FF2B5EF4-FFF2-40B4-BE49-F238E27FC236}">
                <a16:creationId xmlns:a16="http://schemas.microsoft.com/office/drawing/2014/main" id="{08520521-C115-4D0D-A3F7-A7B9133894AD}"/>
              </a:ext>
            </a:extLst>
          </p:cNvPr>
          <p:cNvSpPr>
            <a:spLocks noGrp="1"/>
          </p:cNvSpPr>
          <p:nvPr>
            <p:ph type="title"/>
          </p:nvPr>
        </p:nvSpPr>
        <p:spPr/>
        <p:txBody>
          <a:bodyPr/>
          <a:lstStyle/>
          <a:p>
            <a:r>
              <a:rPr lang="fi-FI" dirty="0"/>
              <a:t>Kunnossapidon termejä</a:t>
            </a:r>
          </a:p>
        </p:txBody>
      </p:sp>
      <p:pic>
        <p:nvPicPr>
          <p:cNvPr id="8" name="Kuva 11">
            <a:extLst>
              <a:ext uri="{FF2B5EF4-FFF2-40B4-BE49-F238E27FC236}">
                <a16:creationId xmlns:a16="http://schemas.microsoft.com/office/drawing/2014/main" id="{612B8BF0-D9CC-499C-BC6F-12078B481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7D789309-3FCF-4E3C-9074-A16A7308C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8263965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4C88BCFE-8A53-45B8-ABA1-F4567959EA9E}"/>
              </a:ext>
            </a:extLst>
          </p:cNvPr>
          <p:cNvSpPr>
            <a:spLocks noGrp="1"/>
          </p:cNvSpPr>
          <p:nvPr>
            <p:ph sz="quarter" idx="13"/>
          </p:nvPr>
        </p:nvSpPr>
        <p:spPr/>
        <p:txBody>
          <a:bodyPr/>
          <a:lstStyle/>
          <a:p>
            <a:endParaRPr lang="fi-FI" dirty="0"/>
          </a:p>
        </p:txBody>
      </p:sp>
      <p:sp>
        <p:nvSpPr>
          <p:cNvPr id="3" name="Sisällön paikkamerkki 2">
            <a:extLst>
              <a:ext uri="{FF2B5EF4-FFF2-40B4-BE49-F238E27FC236}">
                <a16:creationId xmlns:a16="http://schemas.microsoft.com/office/drawing/2014/main" id="{6A783F8B-84A0-481F-83CB-DAF9AB0F2495}"/>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26A0F54D-9E36-45DC-BEDB-CE6BDF43AD35}"/>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98EECA7C-2E9F-434C-8E2F-E73C3B43EA01}"/>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196D64E9-5765-4576-82FF-3E67C6E8DEAA}"/>
              </a:ext>
            </a:extLst>
          </p:cNvPr>
          <p:cNvSpPr>
            <a:spLocks noGrp="1"/>
          </p:cNvSpPr>
          <p:nvPr>
            <p:ph idx="20"/>
          </p:nvPr>
        </p:nvSpPr>
        <p:spPr>
          <a:xfrm>
            <a:off x="638070" y="1907566"/>
            <a:ext cx="3200612" cy="4348231"/>
          </a:xfrm>
        </p:spPr>
        <p:txBody>
          <a:bodyPr>
            <a:normAutofit fontScale="70000" lnSpcReduction="20000"/>
          </a:bodyPr>
          <a:lstStyle/>
          <a:p>
            <a:pPr>
              <a:lnSpc>
                <a:spcPct val="170000"/>
              </a:lnSpc>
            </a:pPr>
            <a:r>
              <a:rPr lang="fi-FI" dirty="0">
                <a:latin typeface="Univia Pro Book" panose="00000500000000000000" pitchFamily="50" charset="0"/>
              </a:rPr>
              <a:t>Ehkäisevä kunnossapito	</a:t>
            </a:r>
          </a:p>
          <a:p>
            <a:pPr lvl="1">
              <a:lnSpc>
                <a:spcPct val="170000"/>
              </a:lnSpc>
            </a:pPr>
            <a:r>
              <a:rPr lang="fi-FI" dirty="0">
                <a:latin typeface="Univia Pro Book" panose="00000500000000000000" pitchFamily="50" charset="0"/>
              </a:rPr>
              <a:t>Tarkastaminen</a:t>
            </a:r>
          </a:p>
          <a:p>
            <a:pPr lvl="1">
              <a:lnSpc>
                <a:spcPct val="170000"/>
              </a:lnSpc>
            </a:pPr>
            <a:r>
              <a:rPr lang="fi-FI" dirty="0">
                <a:latin typeface="Univia Pro Book" panose="00000500000000000000" pitchFamily="50" charset="0"/>
              </a:rPr>
              <a:t>Kunnonvalvonta</a:t>
            </a:r>
          </a:p>
          <a:p>
            <a:pPr lvl="1">
              <a:lnSpc>
                <a:spcPct val="170000"/>
              </a:lnSpc>
            </a:pPr>
            <a:r>
              <a:rPr lang="fi-FI" dirty="0">
                <a:latin typeface="Univia Pro Book" panose="00000500000000000000" pitchFamily="50" charset="0"/>
              </a:rPr>
              <a:t>Määräystenmukaisuuden toteaminen</a:t>
            </a:r>
          </a:p>
          <a:p>
            <a:pPr lvl="1">
              <a:lnSpc>
                <a:spcPct val="170000"/>
              </a:lnSpc>
            </a:pPr>
            <a:r>
              <a:rPr lang="fi-FI" dirty="0">
                <a:latin typeface="Univia Pro Book" panose="00000500000000000000" pitchFamily="50" charset="0"/>
              </a:rPr>
              <a:t>Testaaminen /toimintakyvyn tarkastaminen</a:t>
            </a:r>
          </a:p>
          <a:p>
            <a:pPr lvl="1">
              <a:lnSpc>
                <a:spcPct val="170000"/>
              </a:lnSpc>
            </a:pPr>
            <a:r>
              <a:rPr lang="fi-FI" dirty="0">
                <a:latin typeface="Univia Pro Book" panose="00000500000000000000" pitchFamily="50" charset="0"/>
              </a:rPr>
              <a:t>Käynninvalvonta</a:t>
            </a:r>
          </a:p>
          <a:p>
            <a:pPr lvl="1">
              <a:lnSpc>
                <a:spcPct val="170000"/>
              </a:lnSpc>
            </a:pPr>
            <a:r>
              <a:rPr lang="fi-FI" dirty="0">
                <a:latin typeface="Univia Pro Book" panose="00000500000000000000" pitchFamily="50" charset="0"/>
              </a:rPr>
              <a:t>Vikaantumistietojen analysointi</a:t>
            </a:r>
          </a:p>
          <a:p>
            <a:endParaRPr lang="fi-FI" dirty="0"/>
          </a:p>
        </p:txBody>
      </p:sp>
      <p:sp>
        <p:nvSpPr>
          <p:cNvPr id="7" name="Otsikko 6">
            <a:extLst>
              <a:ext uri="{FF2B5EF4-FFF2-40B4-BE49-F238E27FC236}">
                <a16:creationId xmlns:a16="http://schemas.microsoft.com/office/drawing/2014/main" id="{82EC4B91-D721-4445-B1A7-91AB997ED4AC}"/>
              </a:ext>
            </a:extLst>
          </p:cNvPr>
          <p:cNvSpPr>
            <a:spLocks noGrp="1"/>
          </p:cNvSpPr>
          <p:nvPr>
            <p:ph type="title"/>
          </p:nvPr>
        </p:nvSpPr>
        <p:spPr/>
        <p:txBody>
          <a:bodyPr/>
          <a:lstStyle/>
          <a:p>
            <a:r>
              <a:rPr lang="fi-FI" dirty="0"/>
              <a:t>Huolto ja kunnossapito</a:t>
            </a:r>
          </a:p>
        </p:txBody>
      </p:sp>
      <p:sp>
        <p:nvSpPr>
          <p:cNvPr id="8" name="Sisällön paikkamerkki 5">
            <a:extLst>
              <a:ext uri="{FF2B5EF4-FFF2-40B4-BE49-F238E27FC236}">
                <a16:creationId xmlns:a16="http://schemas.microsoft.com/office/drawing/2014/main" id="{02843383-B3BF-4C0C-A843-609966BF2DB4}"/>
              </a:ext>
            </a:extLst>
          </p:cNvPr>
          <p:cNvSpPr txBox="1">
            <a:spLocks/>
          </p:cNvSpPr>
          <p:nvPr/>
        </p:nvSpPr>
        <p:spPr>
          <a:xfrm>
            <a:off x="3838682" y="1903601"/>
            <a:ext cx="3200612" cy="4348231"/>
          </a:xfrm>
          <a:prstGeom prst="rect">
            <a:avLst/>
          </a:prstGeom>
        </p:spPr>
        <p:txBody>
          <a:bodyPr vert="horz" lIns="91440" tIns="0" rIns="91440" bIns="0" rtlCol="0">
            <a:normAutofit fontScale="62500" lnSpcReduction="20000"/>
          </a:bodyPr>
          <a:lstStyle>
            <a:lvl1pPr marL="324000" indent="-324000" algn="l" defTabSz="914400" rtl="0" eaLnBrk="1" latinLnBrk="0" hangingPunct="1">
              <a:lnSpc>
                <a:spcPct val="100000"/>
              </a:lnSpc>
              <a:spcBef>
                <a:spcPts val="0"/>
              </a:spcBef>
              <a:spcAft>
                <a:spcPts val="0"/>
              </a:spcAft>
              <a:buFont typeface="Arial" panose="020B0604020202020204" pitchFamily="34" charset="0"/>
              <a:buChar char="•"/>
              <a:defRPr sz="26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fi-FI" dirty="0">
                <a:latin typeface="Univia Pro Book" panose="00000500000000000000" pitchFamily="50" charset="0"/>
              </a:rPr>
              <a:t>Huolto / Jaksollinen kunnossapito</a:t>
            </a:r>
          </a:p>
          <a:p>
            <a:pPr lvl="1">
              <a:lnSpc>
                <a:spcPct val="170000"/>
              </a:lnSpc>
            </a:pPr>
            <a:r>
              <a:rPr lang="fi-FI" dirty="0">
                <a:latin typeface="Univia Pro Book" panose="00000500000000000000" pitchFamily="50" charset="0"/>
              </a:rPr>
              <a:t>Toimintaedellytysten vaaliminen</a:t>
            </a:r>
          </a:p>
          <a:p>
            <a:pPr lvl="1">
              <a:lnSpc>
                <a:spcPct val="170000"/>
              </a:lnSpc>
            </a:pPr>
            <a:r>
              <a:rPr lang="fi-FI" dirty="0">
                <a:latin typeface="Univia Pro Book" panose="00000500000000000000" pitchFamily="50" charset="0"/>
              </a:rPr>
              <a:t>Puhdistus</a:t>
            </a:r>
          </a:p>
          <a:p>
            <a:pPr lvl="1">
              <a:lnSpc>
                <a:spcPct val="170000"/>
              </a:lnSpc>
            </a:pPr>
            <a:r>
              <a:rPr lang="fi-FI" dirty="0">
                <a:latin typeface="Univia Pro Book" panose="00000500000000000000" pitchFamily="50" charset="0"/>
              </a:rPr>
              <a:t>Voitelu</a:t>
            </a:r>
          </a:p>
          <a:p>
            <a:pPr lvl="1">
              <a:lnSpc>
                <a:spcPct val="170000"/>
              </a:lnSpc>
            </a:pPr>
            <a:r>
              <a:rPr lang="fi-FI" dirty="0">
                <a:latin typeface="Univia Pro Book" panose="00000500000000000000" pitchFamily="50" charset="0"/>
              </a:rPr>
              <a:t>Huoltaminen</a:t>
            </a:r>
          </a:p>
          <a:p>
            <a:pPr lvl="1">
              <a:lnSpc>
                <a:spcPct val="170000"/>
              </a:lnSpc>
            </a:pPr>
            <a:r>
              <a:rPr lang="fi-FI" dirty="0">
                <a:latin typeface="Univia Pro Book" panose="00000500000000000000" pitchFamily="50" charset="0"/>
              </a:rPr>
              <a:t>Kalibrointi</a:t>
            </a:r>
          </a:p>
          <a:p>
            <a:pPr lvl="1">
              <a:lnSpc>
                <a:spcPct val="170000"/>
              </a:lnSpc>
            </a:pPr>
            <a:r>
              <a:rPr lang="fi-FI" dirty="0">
                <a:latin typeface="Univia Pro Book" panose="00000500000000000000" pitchFamily="50" charset="0"/>
              </a:rPr>
              <a:t>Kuluvien osien vaihtaminen</a:t>
            </a:r>
          </a:p>
          <a:p>
            <a:pPr lvl="1">
              <a:lnSpc>
                <a:spcPct val="170000"/>
              </a:lnSpc>
            </a:pPr>
            <a:r>
              <a:rPr lang="fi-FI" dirty="0">
                <a:latin typeface="Univia Pro Book" panose="00000500000000000000" pitchFamily="50" charset="0"/>
              </a:rPr>
              <a:t>Toimintakyvyn palauttaminen</a:t>
            </a:r>
          </a:p>
          <a:p>
            <a:pPr>
              <a:lnSpc>
                <a:spcPct val="170000"/>
              </a:lnSpc>
            </a:pPr>
            <a:endParaRPr lang="fi-FI" dirty="0">
              <a:latin typeface="Univia Pro Book" panose="00000500000000000000" pitchFamily="50" charset="0"/>
            </a:endParaRPr>
          </a:p>
          <a:p>
            <a:endParaRPr lang="fi-FI" dirty="0"/>
          </a:p>
        </p:txBody>
      </p:sp>
      <p:sp>
        <p:nvSpPr>
          <p:cNvPr id="9" name="Sisällön paikkamerkki 5">
            <a:extLst>
              <a:ext uri="{FF2B5EF4-FFF2-40B4-BE49-F238E27FC236}">
                <a16:creationId xmlns:a16="http://schemas.microsoft.com/office/drawing/2014/main" id="{073D4940-63AB-4C2B-B2FD-0067346A123A}"/>
              </a:ext>
            </a:extLst>
          </p:cNvPr>
          <p:cNvSpPr txBox="1">
            <a:spLocks/>
          </p:cNvSpPr>
          <p:nvPr/>
        </p:nvSpPr>
        <p:spPr>
          <a:xfrm>
            <a:off x="7199978" y="1903601"/>
            <a:ext cx="3200612" cy="4348231"/>
          </a:xfrm>
          <a:prstGeom prst="rect">
            <a:avLst/>
          </a:prstGeom>
        </p:spPr>
        <p:txBody>
          <a:bodyPr vert="horz" lIns="91440" tIns="0" rIns="91440" bIns="0" rtlCol="0">
            <a:normAutofit fontScale="85000" lnSpcReduction="10000"/>
          </a:bodyPr>
          <a:lstStyle>
            <a:lvl1pPr marL="324000" indent="-324000" algn="l" defTabSz="914400" rtl="0" eaLnBrk="1" latinLnBrk="0" hangingPunct="1">
              <a:lnSpc>
                <a:spcPct val="100000"/>
              </a:lnSpc>
              <a:spcBef>
                <a:spcPts val="0"/>
              </a:spcBef>
              <a:spcAft>
                <a:spcPts val="0"/>
              </a:spcAft>
              <a:buFont typeface="Arial" panose="020B0604020202020204" pitchFamily="34" charset="0"/>
              <a:buChar char="•"/>
              <a:defRPr sz="26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fi-FI" dirty="0">
                <a:latin typeface="Univia Pro Book" panose="00000500000000000000" pitchFamily="50" charset="0"/>
              </a:rPr>
              <a:t>Korjaava kunnossapito </a:t>
            </a:r>
          </a:p>
          <a:p>
            <a:pPr lvl="1">
              <a:lnSpc>
                <a:spcPct val="170000"/>
              </a:lnSpc>
            </a:pPr>
            <a:r>
              <a:rPr lang="fi-FI" dirty="0">
                <a:latin typeface="Univia Pro Book" panose="00000500000000000000" pitchFamily="50" charset="0"/>
              </a:rPr>
              <a:t>Vian määritys</a:t>
            </a:r>
          </a:p>
          <a:p>
            <a:pPr lvl="1">
              <a:lnSpc>
                <a:spcPct val="170000"/>
              </a:lnSpc>
            </a:pPr>
            <a:r>
              <a:rPr lang="fi-FI" dirty="0">
                <a:latin typeface="Univia Pro Book" panose="00000500000000000000" pitchFamily="50" charset="0"/>
              </a:rPr>
              <a:t>Vian tunnistaminen</a:t>
            </a:r>
          </a:p>
          <a:p>
            <a:pPr lvl="1">
              <a:lnSpc>
                <a:spcPct val="170000"/>
              </a:lnSpc>
            </a:pPr>
            <a:r>
              <a:rPr lang="fi-FI" dirty="0">
                <a:latin typeface="Univia Pro Book" panose="00000500000000000000" pitchFamily="50" charset="0"/>
              </a:rPr>
              <a:t>Vian paikallistaminen</a:t>
            </a:r>
          </a:p>
          <a:p>
            <a:pPr lvl="1">
              <a:lnSpc>
                <a:spcPct val="170000"/>
              </a:lnSpc>
            </a:pPr>
            <a:r>
              <a:rPr lang="fi-FI" dirty="0">
                <a:latin typeface="Univia Pro Book" panose="00000500000000000000" pitchFamily="50" charset="0"/>
              </a:rPr>
              <a:t>Korjaus/väliaikainen korjaus</a:t>
            </a:r>
          </a:p>
          <a:p>
            <a:pPr lvl="1">
              <a:lnSpc>
                <a:spcPct val="170000"/>
              </a:lnSpc>
            </a:pPr>
            <a:r>
              <a:rPr lang="fi-FI" dirty="0">
                <a:latin typeface="Univia Pro Book" panose="00000500000000000000" pitchFamily="50" charset="0"/>
              </a:rPr>
              <a:t>Toimintakunnon palauttaminen</a:t>
            </a:r>
          </a:p>
          <a:p>
            <a:endParaRPr lang="fi-FI" dirty="0"/>
          </a:p>
        </p:txBody>
      </p:sp>
      <p:pic>
        <p:nvPicPr>
          <p:cNvPr id="10" name="Kuva 11">
            <a:extLst>
              <a:ext uri="{FF2B5EF4-FFF2-40B4-BE49-F238E27FC236}">
                <a16:creationId xmlns:a16="http://schemas.microsoft.com/office/drawing/2014/main" id="{C132A73A-4B3A-4C73-ABCF-72FDF5751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11" name="Kuva 12">
            <a:extLst>
              <a:ext uri="{FF2B5EF4-FFF2-40B4-BE49-F238E27FC236}">
                <a16:creationId xmlns:a16="http://schemas.microsoft.com/office/drawing/2014/main" id="{4BD2A813-C213-4275-B6A5-9D06F9ECE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4649311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CE98F0F-912F-4BA2-8D76-C8AABC6BC5A8}"/>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DAC2A1C9-447C-48A1-A99D-AAB1D98B8E3E}"/>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2AB951B1-2E77-44AF-9E3A-2378FA54B2AE}"/>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6FAC6741-189F-4118-8E99-F352B435F150}"/>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84C2B8A6-0A24-4ABA-B5C0-E7637AE2B854}"/>
              </a:ext>
            </a:extLst>
          </p:cNvPr>
          <p:cNvSpPr>
            <a:spLocks noGrp="1"/>
          </p:cNvSpPr>
          <p:nvPr>
            <p:ph idx="20"/>
          </p:nvPr>
        </p:nvSpPr>
        <p:spPr>
          <a:xfrm>
            <a:off x="638070" y="1907566"/>
            <a:ext cx="9986387" cy="4207973"/>
          </a:xfrm>
        </p:spPr>
        <p:txBody>
          <a:bodyPr>
            <a:normAutofit/>
          </a:bodyPr>
          <a:lstStyle/>
          <a:p>
            <a:pPr>
              <a:lnSpc>
                <a:spcPct val="150000"/>
              </a:lnSpc>
            </a:pPr>
            <a:r>
              <a:rPr lang="fi-FI" dirty="0">
                <a:latin typeface="Univia Pro Book" panose="00000500000000000000" pitchFamily="50" charset="0"/>
              </a:rPr>
              <a:t>Kunnonvalvonnasta monesti vastaa valmistajan huoltopalvelut</a:t>
            </a:r>
          </a:p>
          <a:p>
            <a:pPr>
              <a:lnSpc>
                <a:spcPct val="150000"/>
              </a:lnSpc>
            </a:pPr>
            <a:r>
              <a:rPr lang="fi-FI" dirty="0">
                <a:latin typeface="Univia Pro Book" panose="00000500000000000000" pitchFamily="50" charset="0"/>
              </a:rPr>
              <a:t>Suomesta löytyy jokaisen suuren valmistajan omat huoltopalvelut</a:t>
            </a:r>
          </a:p>
          <a:p>
            <a:pPr>
              <a:lnSpc>
                <a:spcPct val="150000"/>
              </a:lnSpc>
            </a:pPr>
            <a:r>
              <a:rPr lang="fi-FI" dirty="0">
                <a:latin typeface="Univia Pro Book" panose="00000500000000000000" pitchFamily="50" charset="0"/>
              </a:rPr>
              <a:t>Nykyisin tuulivoimaloissa on paljon ”älyä” </a:t>
            </a:r>
          </a:p>
          <a:p>
            <a:pPr lvl="1">
              <a:lnSpc>
                <a:spcPct val="150000"/>
              </a:lnSpc>
            </a:pPr>
            <a:r>
              <a:rPr lang="fi-FI" dirty="0">
                <a:latin typeface="Univia Pro Book" panose="00000500000000000000" pitchFamily="50" charset="0"/>
              </a:rPr>
              <a:t>Värähtelyä ja lämpötiloja voidaan seurata ja analysoida jatkuvasti</a:t>
            </a:r>
          </a:p>
          <a:p>
            <a:pPr>
              <a:lnSpc>
                <a:spcPct val="150000"/>
              </a:lnSpc>
            </a:pPr>
            <a:endParaRPr lang="fi-FI" dirty="0">
              <a:latin typeface="Univia Pro Book" panose="00000500000000000000" pitchFamily="50" charset="0"/>
            </a:endParaRPr>
          </a:p>
          <a:p>
            <a:pPr>
              <a:lnSpc>
                <a:spcPct val="150000"/>
              </a:lnSpc>
            </a:pPr>
            <a:r>
              <a:rPr lang="fi-FI" dirty="0">
                <a:latin typeface="Univia Pro Book" panose="00000500000000000000" pitchFamily="50" charset="0"/>
              </a:rPr>
              <a:t>Tuulivoimaloiden etävalvonta on monesti keskitetty yhteen paikkaan</a:t>
            </a:r>
          </a:p>
          <a:p>
            <a:pPr lvl="1">
              <a:lnSpc>
                <a:spcPct val="150000"/>
              </a:lnSpc>
            </a:pPr>
            <a:r>
              <a:rPr lang="fi-FI" dirty="0">
                <a:latin typeface="Univia Pro Book" panose="00000500000000000000" pitchFamily="50" charset="0"/>
              </a:rPr>
              <a:t>Valmistajan etävalvomo voi sijaita käytännössä missä päin maailmaa tahansa</a:t>
            </a:r>
          </a:p>
        </p:txBody>
      </p:sp>
      <p:sp>
        <p:nvSpPr>
          <p:cNvPr id="7" name="Otsikko 6">
            <a:extLst>
              <a:ext uri="{FF2B5EF4-FFF2-40B4-BE49-F238E27FC236}">
                <a16:creationId xmlns:a16="http://schemas.microsoft.com/office/drawing/2014/main" id="{4DF2895A-F418-4617-9BBB-423E547DBFAB}"/>
              </a:ext>
            </a:extLst>
          </p:cNvPr>
          <p:cNvSpPr>
            <a:spLocks noGrp="1"/>
          </p:cNvSpPr>
          <p:nvPr>
            <p:ph type="title"/>
          </p:nvPr>
        </p:nvSpPr>
        <p:spPr/>
        <p:txBody>
          <a:bodyPr/>
          <a:lstStyle/>
          <a:p>
            <a:r>
              <a:rPr lang="fi-FI" dirty="0"/>
              <a:t>Tuulivoimalan kunnonvalvonta</a:t>
            </a:r>
          </a:p>
        </p:txBody>
      </p:sp>
      <p:pic>
        <p:nvPicPr>
          <p:cNvPr id="8" name="Kuva 11">
            <a:extLst>
              <a:ext uri="{FF2B5EF4-FFF2-40B4-BE49-F238E27FC236}">
                <a16:creationId xmlns:a16="http://schemas.microsoft.com/office/drawing/2014/main" id="{ED2CABD4-ACA5-4668-84BE-A127A04CC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9D831CA3-AA48-4DC1-BBD9-19B73BC41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8434521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CE98F0F-912F-4BA2-8D76-C8AABC6BC5A8}"/>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DAC2A1C9-447C-48A1-A99D-AAB1D98B8E3E}"/>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2AB951B1-2E77-44AF-9E3A-2378FA54B2AE}"/>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6FAC6741-189F-4118-8E99-F352B435F150}"/>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84C2B8A6-0A24-4ABA-B5C0-E7637AE2B854}"/>
              </a:ext>
            </a:extLst>
          </p:cNvPr>
          <p:cNvSpPr>
            <a:spLocks noGrp="1"/>
          </p:cNvSpPr>
          <p:nvPr>
            <p:ph idx="20"/>
          </p:nvPr>
        </p:nvSpPr>
        <p:spPr>
          <a:xfrm>
            <a:off x="638070" y="1907566"/>
            <a:ext cx="9794800" cy="4348231"/>
          </a:xfrm>
        </p:spPr>
        <p:txBody>
          <a:bodyPr>
            <a:normAutofit fontScale="92500" lnSpcReduction="20000"/>
          </a:bodyPr>
          <a:lstStyle/>
          <a:p>
            <a:pPr>
              <a:lnSpc>
                <a:spcPct val="170000"/>
              </a:lnSpc>
            </a:pPr>
            <a:r>
              <a:rPr lang="fi-FI" sz="1600" dirty="0">
                <a:latin typeface="Univia Pro Book" panose="00000500000000000000" pitchFamily="50" charset="0"/>
              </a:rPr>
              <a:t>Tuulivoimaloissa tyypillisesti on suunniteltu toteutettavaan yksi vuosihuolto, jossa käydään läpi koko voimala. Voi olla myös jaksotettuna pienempään ja isompaan puolivuosittais huoltoon kestoilta 1 ja 1-3 päivää. </a:t>
            </a:r>
          </a:p>
          <a:p>
            <a:pPr marL="0" indent="0">
              <a:lnSpc>
                <a:spcPct val="170000"/>
              </a:lnSpc>
              <a:buNone/>
            </a:pPr>
            <a:endParaRPr lang="fi-FI" sz="1600" dirty="0">
              <a:latin typeface="Univia Pro Book" panose="00000500000000000000" pitchFamily="50" charset="0"/>
            </a:endParaRPr>
          </a:p>
          <a:p>
            <a:pPr>
              <a:lnSpc>
                <a:spcPct val="170000"/>
              </a:lnSpc>
            </a:pPr>
            <a:r>
              <a:rPr lang="fi-FI" sz="1600" dirty="0">
                <a:latin typeface="Univia Pro Book" panose="00000500000000000000" pitchFamily="50" charset="0"/>
              </a:rPr>
              <a:t>Tuulivoiman huollosta ja kunnossapidosta voi vastata voimalan omistaja, valmistaja tai ulkopuolinen asiaan perehtynyt yritys. Haasteellisimmassa erikoistöissä voidaan lennättää osaavaa henkilökuntaa toisesta maasta paikalle. </a:t>
            </a:r>
          </a:p>
          <a:p>
            <a:pPr>
              <a:lnSpc>
                <a:spcPct val="170000"/>
              </a:lnSpc>
            </a:pPr>
            <a:endParaRPr lang="fi-FI" sz="1600" dirty="0">
              <a:latin typeface="Univia Pro Book" panose="00000500000000000000" pitchFamily="50" charset="0"/>
            </a:endParaRPr>
          </a:p>
          <a:p>
            <a:pPr>
              <a:lnSpc>
                <a:spcPct val="170000"/>
              </a:lnSpc>
            </a:pPr>
            <a:r>
              <a:rPr lang="fi-FI" sz="1600" dirty="0">
                <a:latin typeface="Univia Pro Book" panose="00000500000000000000" pitchFamily="50" charset="0"/>
              </a:rPr>
              <a:t>Huoltoryhmään kuuluu perinteisesti 2 henkilöä, jotka ovat yhdellä autolla liikkeellä. Varaosien ja työkalujen organisointi on suuressa roolissa.</a:t>
            </a:r>
          </a:p>
          <a:p>
            <a:pPr lvl="1">
              <a:lnSpc>
                <a:spcPct val="170000"/>
              </a:lnSpc>
            </a:pPr>
            <a:r>
              <a:rPr lang="fi-FI" sz="1400" dirty="0">
                <a:latin typeface="Univia Pro Book" panose="00000500000000000000" pitchFamily="50" charset="0"/>
              </a:rPr>
              <a:t>Auto, välivarasto, keskusvarasto, tilaus valmistajalta</a:t>
            </a:r>
          </a:p>
          <a:p>
            <a:pPr>
              <a:lnSpc>
                <a:spcPct val="170000"/>
              </a:lnSpc>
            </a:pPr>
            <a:endParaRPr lang="fi-FI" sz="1600" dirty="0">
              <a:latin typeface="Univia Pro Book" panose="00000500000000000000" pitchFamily="50" charset="0"/>
            </a:endParaRPr>
          </a:p>
          <a:p>
            <a:pPr>
              <a:lnSpc>
                <a:spcPct val="170000"/>
              </a:lnSpc>
            </a:pPr>
            <a:r>
              <a:rPr lang="fi-FI" sz="1600" dirty="0">
                <a:latin typeface="Univia Pro Book" panose="00000500000000000000" pitchFamily="50" charset="0"/>
              </a:rPr>
              <a:t>Valmistajalta on jokaiselle tuulivoimalatyypille omat huoltolistat, joissa on merkitty käytävät kohteet läpi, vaihdettavien osien intervallit ja niihin tarvittavat työkalut. </a:t>
            </a:r>
          </a:p>
          <a:p>
            <a:endParaRPr lang="fi-FI" sz="1100" dirty="0"/>
          </a:p>
        </p:txBody>
      </p:sp>
      <p:sp>
        <p:nvSpPr>
          <p:cNvPr id="7" name="Otsikko 6">
            <a:extLst>
              <a:ext uri="{FF2B5EF4-FFF2-40B4-BE49-F238E27FC236}">
                <a16:creationId xmlns:a16="http://schemas.microsoft.com/office/drawing/2014/main" id="{4DF2895A-F418-4617-9BBB-423E547DBFAB}"/>
              </a:ext>
            </a:extLst>
          </p:cNvPr>
          <p:cNvSpPr>
            <a:spLocks noGrp="1"/>
          </p:cNvSpPr>
          <p:nvPr>
            <p:ph type="title"/>
          </p:nvPr>
        </p:nvSpPr>
        <p:spPr/>
        <p:txBody>
          <a:bodyPr/>
          <a:lstStyle/>
          <a:p>
            <a:r>
              <a:rPr lang="fi-FI" dirty="0"/>
              <a:t>Tuulivoimalan huolto &amp; kunnossapito</a:t>
            </a:r>
          </a:p>
        </p:txBody>
      </p:sp>
      <p:pic>
        <p:nvPicPr>
          <p:cNvPr id="8" name="Kuva 11">
            <a:extLst>
              <a:ext uri="{FF2B5EF4-FFF2-40B4-BE49-F238E27FC236}">
                <a16:creationId xmlns:a16="http://schemas.microsoft.com/office/drawing/2014/main" id="{47379BF7-83D4-4095-8D53-03D55344A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2188BC96-FB75-4702-AE5F-A6953246C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5036675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230D915-4D2A-46DB-A620-DBCE4D05378E}"/>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D4A12832-73B4-45EF-9E4C-248214C7F2AB}"/>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FE3447EC-AF2F-403F-AF2D-1ABD05555092}"/>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522C35D8-B1B0-496B-B165-6989203E89C1}"/>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21C92C7B-33B5-4B81-A57E-1E64D465D502}"/>
              </a:ext>
            </a:extLst>
          </p:cNvPr>
          <p:cNvSpPr>
            <a:spLocks noGrp="1"/>
          </p:cNvSpPr>
          <p:nvPr>
            <p:ph idx="20"/>
          </p:nvPr>
        </p:nvSpPr>
        <p:spPr/>
        <p:txBody>
          <a:bodyPr/>
          <a:lstStyle/>
          <a:p>
            <a:pPr>
              <a:lnSpc>
                <a:spcPct val="150000"/>
              </a:lnSpc>
            </a:pPr>
            <a:r>
              <a:rPr lang="fi-FI" dirty="0">
                <a:latin typeface="Univia Pro Book" panose="00000500000000000000" pitchFamily="50" charset="0"/>
              </a:rPr>
              <a:t>Kunnossapidon haasteena on logistiikka</a:t>
            </a:r>
          </a:p>
          <a:p>
            <a:pPr>
              <a:lnSpc>
                <a:spcPct val="150000"/>
              </a:lnSpc>
            </a:pPr>
            <a:r>
              <a:rPr lang="fi-FI" dirty="0">
                <a:latin typeface="Univia Pro Book" panose="00000500000000000000" pitchFamily="50" charset="0"/>
              </a:rPr>
              <a:t>Voimalat on monesti ”kaukana”</a:t>
            </a:r>
          </a:p>
          <a:p>
            <a:pPr>
              <a:lnSpc>
                <a:spcPct val="150000"/>
              </a:lnSpc>
            </a:pPr>
            <a:r>
              <a:rPr lang="fi-FI" dirty="0">
                <a:latin typeface="Univia Pro Book" panose="00000500000000000000" pitchFamily="50" charset="0"/>
              </a:rPr>
              <a:t>Voimalan hissi ja nosturi aiheuttaa rajoitteet kuljetukselle ja työn nopeudelle</a:t>
            </a:r>
          </a:p>
          <a:p>
            <a:pPr>
              <a:lnSpc>
                <a:spcPct val="150000"/>
              </a:lnSpc>
            </a:pPr>
            <a:r>
              <a:rPr lang="fi-FI" dirty="0">
                <a:latin typeface="Univia Pro Book" panose="00000500000000000000" pitchFamily="50" charset="0"/>
              </a:rPr>
              <a:t>Pohjoiset olosuhteet tuovat omat haasteensa</a:t>
            </a:r>
          </a:p>
          <a:p>
            <a:pPr lvl="1">
              <a:lnSpc>
                <a:spcPct val="150000"/>
              </a:lnSpc>
            </a:pPr>
            <a:r>
              <a:rPr lang="fi-FI" dirty="0">
                <a:latin typeface="Univia Pro Book" panose="00000500000000000000" pitchFamily="50" charset="0"/>
              </a:rPr>
              <a:t>Kylmässä kelissä ihminen väsyy nopeammin</a:t>
            </a:r>
          </a:p>
          <a:p>
            <a:pPr lvl="1">
              <a:lnSpc>
                <a:spcPct val="150000"/>
              </a:lnSpc>
            </a:pPr>
            <a:r>
              <a:rPr lang="fi-FI" dirty="0">
                <a:latin typeface="Univia Pro Book" panose="00000500000000000000" pitchFamily="50" charset="0"/>
              </a:rPr>
              <a:t>Lämpöteltan käyttö lasikuidun korjauksessa</a:t>
            </a:r>
          </a:p>
          <a:p>
            <a:pPr lvl="1"/>
            <a:endParaRPr lang="fi-FI" dirty="0"/>
          </a:p>
          <a:p>
            <a:endParaRPr lang="fi-FI" dirty="0"/>
          </a:p>
        </p:txBody>
      </p:sp>
      <p:sp>
        <p:nvSpPr>
          <p:cNvPr id="7" name="Otsikko 6">
            <a:extLst>
              <a:ext uri="{FF2B5EF4-FFF2-40B4-BE49-F238E27FC236}">
                <a16:creationId xmlns:a16="http://schemas.microsoft.com/office/drawing/2014/main" id="{7A6F9266-6F66-4F00-8B83-FE34B026101B}"/>
              </a:ext>
            </a:extLst>
          </p:cNvPr>
          <p:cNvSpPr>
            <a:spLocks noGrp="1"/>
          </p:cNvSpPr>
          <p:nvPr>
            <p:ph type="title"/>
          </p:nvPr>
        </p:nvSpPr>
        <p:spPr/>
        <p:txBody>
          <a:bodyPr/>
          <a:lstStyle/>
          <a:p>
            <a:r>
              <a:rPr lang="fi-FI" dirty="0"/>
              <a:t>Tuulivoimalan huollon &amp; kunnossapidon haasteet</a:t>
            </a:r>
          </a:p>
        </p:txBody>
      </p:sp>
      <p:pic>
        <p:nvPicPr>
          <p:cNvPr id="8" name="Kuva 11">
            <a:extLst>
              <a:ext uri="{FF2B5EF4-FFF2-40B4-BE49-F238E27FC236}">
                <a16:creationId xmlns:a16="http://schemas.microsoft.com/office/drawing/2014/main" id="{FD33B08E-D6C6-4AF3-B446-3FFD5E6CE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937B8DAF-B2ED-4797-9D98-BB6744821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2404556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1F1F337-FC12-4F2B-9124-9220CB842222}"/>
              </a:ext>
            </a:extLst>
          </p:cNvPr>
          <p:cNvSpPr>
            <a:spLocks noGrp="1"/>
          </p:cNvSpPr>
          <p:nvPr>
            <p:ph sz="quarter" idx="13"/>
          </p:nvPr>
        </p:nvSpPr>
        <p:spPr/>
        <p:txBody>
          <a:bodyPr/>
          <a:lstStyle/>
          <a:p>
            <a:endParaRPr lang="en-US"/>
          </a:p>
        </p:txBody>
      </p:sp>
      <p:sp>
        <p:nvSpPr>
          <p:cNvPr id="3" name="Sisällön paikkamerkki 2">
            <a:extLst>
              <a:ext uri="{FF2B5EF4-FFF2-40B4-BE49-F238E27FC236}">
                <a16:creationId xmlns:a16="http://schemas.microsoft.com/office/drawing/2014/main" id="{3605126E-D55F-489E-9AAC-6E8563F27200}"/>
              </a:ext>
            </a:extLst>
          </p:cNvPr>
          <p:cNvSpPr>
            <a:spLocks noGrp="1"/>
          </p:cNvSpPr>
          <p:nvPr>
            <p:ph sz="quarter" idx="14"/>
          </p:nvPr>
        </p:nvSpPr>
        <p:spPr/>
        <p:txBody>
          <a:bodyPr>
            <a:normAutofit fontScale="85000" lnSpcReduction="20000"/>
          </a:bodyPr>
          <a:lstStyle/>
          <a:p>
            <a:endParaRPr lang="en-US"/>
          </a:p>
        </p:txBody>
      </p:sp>
      <p:sp>
        <p:nvSpPr>
          <p:cNvPr id="4" name="Sisällön paikkamerkki 3">
            <a:extLst>
              <a:ext uri="{FF2B5EF4-FFF2-40B4-BE49-F238E27FC236}">
                <a16:creationId xmlns:a16="http://schemas.microsoft.com/office/drawing/2014/main" id="{A72BF5F3-8DCB-49B0-851E-C71720A86408}"/>
              </a:ext>
            </a:extLst>
          </p:cNvPr>
          <p:cNvSpPr>
            <a:spLocks noGrp="1"/>
          </p:cNvSpPr>
          <p:nvPr>
            <p:ph sz="quarter" idx="15"/>
          </p:nvPr>
        </p:nvSpPr>
        <p:spPr/>
        <p:txBody>
          <a:bodyPr/>
          <a:lstStyle/>
          <a:p>
            <a:endParaRPr lang="en-US"/>
          </a:p>
        </p:txBody>
      </p:sp>
      <p:sp>
        <p:nvSpPr>
          <p:cNvPr id="5" name="Sisällön paikkamerkki 4">
            <a:extLst>
              <a:ext uri="{FF2B5EF4-FFF2-40B4-BE49-F238E27FC236}">
                <a16:creationId xmlns:a16="http://schemas.microsoft.com/office/drawing/2014/main" id="{85A38CE9-43B3-4421-8A86-640DABF21535}"/>
              </a:ext>
            </a:extLst>
          </p:cNvPr>
          <p:cNvSpPr>
            <a:spLocks noGrp="1"/>
          </p:cNvSpPr>
          <p:nvPr>
            <p:ph sz="quarter" idx="16"/>
          </p:nvPr>
        </p:nvSpPr>
        <p:spPr/>
        <p:txBody>
          <a:bodyPr/>
          <a:lstStyle/>
          <a:p>
            <a:endParaRPr lang="en-US"/>
          </a:p>
        </p:txBody>
      </p:sp>
      <p:sp>
        <p:nvSpPr>
          <p:cNvPr id="6" name="Sisällön paikkamerkki 5">
            <a:extLst>
              <a:ext uri="{FF2B5EF4-FFF2-40B4-BE49-F238E27FC236}">
                <a16:creationId xmlns:a16="http://schemas.microsoft.com/office/drawing/2014/main" id="{40A476C2-E87B-42BE-9FE8-C76076111F89}"/>
              </a:ext>
            </a:extLst>
          </p:cNvPr>
          <p:cNvSpPr>
            <a:spLocks noGrp="1"/>
          </p:cNvSpPr>
          <p:nvPr>
            <p:ph idx="20"/>
          </p:nvPr>
        </p:nvSpPr>
        <p:spPr/>
        <p:txBody>
          <a:bodyPr/>
          <a:lstStyle/>
          <a:p>
            <a:r>
              <a:rPr lang="fi-FI" dirty="0">
                <a:latin typeface="Univia Pro Book" panose="00000500000000000000" pitchFamily="50" charset="0"/>
              </a:rPr>
              <a:t>Tuulirajat eri alueilla työskentelyyn</a:t>
            </a:r>
          </a:p>
          <a:p>
            <a:pPr lvl="1"/>
            <a:r>
              <a:rPr lang="fi-FI" dirty="0">
                <a:latin typeface="Univia Pro Book" panose="00000500000000000000" pitchFamily="50" charset="0"/>
              </a:rPr>
              <a:t>Ulkotyöt</a:t>
            </a:r>
          </a:p>
          <a:p>
            <a:pPr lvl="1"/>
            <a:r>
              <a:rPr lang="fi-FI" dirty="0">
                <a:latin typeface="Univia Pro Book" panose="00000500000000000000" pitchFamily="50" charset="0"/>
              </a:rPr>
              <a:t>Napaan meno</a:t>
            </a:r>
          </a:p>
          <a:p>
            <a:pPr lvl="1"/>
            <a:r>
              <a:rPr lang="fi-FI" dirty="0" err="1">
                <a:latin typeface="Univia Pro Book" panose="00000500000000000000" pitchFamily="50" charset="0"/>
              </a:rPr>
              <a:t>Naselliin</a:t>
            </a:r>
            <a:r>
              <a:rPr lang="fi-FI" dirty="0">
                <a:latin typeface="Univia Pro Book" panose="00000500000000000000" pitchFamily="50" charset="0"/>
              </a:rPr>
              <a:t> meno</a:t>
            </a:r>
          </a:p>
          <a:p>
            <a:pPr lvl="1"/>
            <a:r>
              <a:rPr lang="fi-FI" dirty="0">
                <a:latin typeface="Univia Pro Book" panose="00000500000000000000" pitchFamily="50" charset="0"/>
              </a:rPr>
              <a:t>Voimalaan meno</a:t>
            </a:r>
          </a:p>
          <a:p>
            <a:pPr marL="457200" lvl="1" indent="0">
              <a:buNone/>
            </a:pPr>
            <a:r>
              <a:rPr lang="fi-FI" dirty="0">
                <a:latin typeface="Univia Pro Book" panose="00000500000000000000" pitchFamily="50" charset="0"/>
              </a:rPr>
              <a:t>	</a:t>
            </a:r>
          </a:p>
          <a:p>
            <a:r>
              <a:rPr lang="fi-FI" dirty="0">
                <a:latin typeface="Univia Pro Book" panose="00000500000000000000" pitchFamily="50" charset="0"/>
              </a:rPr>
              <a:t>Pakkasrajat</a:t>
            </a:r>
          </a:p>
          <a:p>
            <a:endParaRPr lang="fi-FI" dirty="0">
              <a:latin typeface="Univia Pro Book" panose="00000500000000000000" pitchFamily="50" charset="0"/>
            </a:endParaRPr>
          </a:p>
          <a:p>
            <a:r>
              <a:rPr lang="fi-FI" dirty="0">
                <a:latin typeface="Univia Pro Book" panose="00000500000000000000" pitchFamily="50" charset="0"/>
              </a:rPr>
              <a:t>Lähestyvä ukkonen</a:t>
            </a:r>
          </a:p>
        </p:txBody>
      </p:sp>
      <p:sp>
        <p:nvSpPr>
          <p:cNvPr id="7" name="Otsikko 6">
            <a:extLst>
              <a:ext uri="{FF2B5EF4-FFF2-40B4-BE49-F238E27FC236}">
                <a16:creationId xmlns:a16="http://schemas.microsoft.com/office/drawing/2014/main" id="{0C6F59D0-7A8A-41A3-B763-278FE8E28A51}"/>
              </a:ext>
            </a:extLst>
          </p:cNvPr>
          <p:cNvSpPr>
            <a:spLocks noGrp="1"/>
          </p:cNvSpPr>
          <p:nvPr>
            <p:ph type="title"/>
          </p:nvPr>
        </p:nvSpPr>
        <p:spPr/>
        <p:txBody>
          <a:bodyPr/>
          <a:lstStyle/>
          <a:p>
            <a:r>
              <a:rPr lang="fi-FI" dirty="0"/>
              <a:t>Tuulivoimalassa työskentelyn rajoitteet </a:t>
            </a:r>
            <a:endParaRPr lang="en-US" dirty="0"/>
          </a:p>
        </p:txBody>
      </p:sp>
      <p:pic>
        <p:nvPicPr>
          <p:cNvPr id="8" name="Kuva 11">
            <a:extLst>
              <a:ext uri="{FF2B5EF4-FFF2-40B4-BE49-F238E27FC236}">
                <a16:creationId xmlns:a16="http://schemas.microsoft.com/office/drawing/2014/main" id="{434CC800-E9F4-42DE-8FBA-C23D54B60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E48C9005-49FE-4222-A59E-1C9A8851D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1208996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36D5D1D8-C27D-4616-A848-01CCA6E38BF3}"/>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165A64DF-4A97-45DD-8FB5-84CCD18B5724}"/>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231ADDDE-469C-4852-A044-1AE1AFFF1AA7}"/>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53B80508-BB35-490C-AB91-27947BA58699}"/>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5B79A232-8F66-4BCE-BEA3-3E94A5731B07}"/>
              </a:ext>
            </a:extLst>
          </p:cNvPr>
          <p:cNvSpPr>
            <a:spLocks noGrp="1"/>
          </p:cNvSpPr>
          <p:nvPr>
            <p:ph idx="20"/>
          </p:nvPr>
        </p:nvSpPr>
        <p:spPr>
          <a:xfrm>
            <a:off x="638070" y="1907567"/>
            <a:ext cx="4371284" cy="4265484"/>
          </a:xfrm>
        </p:spPr>
        <p:txBody>
          <a:bodyPr>
            <a:normAutofit fontScale="25000" lnSpcReduction="20000"/>
          </a:bodyPr>
          <a:lstStyle/>
          <a:p>
            <a:pPr marL="0" indent="0">
              <a:lnSpc>
                <a:spcPct val="120000"/>
              </a:lnSpc>
              <a:buNone/>
            </a:pPr>
            <a:r>
              <a:rPr lang="fi-FI" sz="4800" b="1" dirty="0">
                <a:latin typeface="Univia Pro Book" panose="00000500000000000000" pitchFamily="50" charset="0"/>
              </a:rPr>
              <a:t>Ehkäisevä kunnossapito </a:t>
            </a:r>
            <a:endParaRPr lang="fi-FI" sz="4800" dirty="0">
              <a:latin typeface="Univia Pro Book" panose="00000500000000000000" pitchFamily="50" charset="0"/>
            </a:endParaRPr>
          </a:p>
          <a:p>
            <a:pPr lvl="1">
              <a:lnSpc>
                <a:spcPct val="120000"/>
              </a:lnSpc>
            </a:pPr>
            <a:r>
              <a:rPr lang="fi-FI" sz="4800" dirty="0">
                <a:latin typeface="Univia Pro Book" panose="00000500000000000000" pitchFamily="50" charset="0"/>
              </a:rPr>
              <a:t>Värähtelyanalyysit pyöriville osille</a:t>
            </a:r>
          </a:p>
          <a:p>
            <a:pPr lvl="1">
              <a:lnSpc>
                <a:spcPct val="120000"/>
              </a:lnSpc>
            </a:pPr>
            <a:r>
              <a:rPr lang="fi-FI" sz="4800" dirty="0">
                <a:latin typeface="Univia Pro Book" panose="00000500000000000000" pitchFamily="50" charset="0"/>
              </a:rPr>
              <a:t>Öljyanalyysit, laitteen ja voiteluaineen kunnon selvittämiseksi</a:t>
            </a:r>
          </a:p>
          <a:p>
            <a:pPr lvl="1">
              <a:lnSpc>
                <a:spcPct val="120000"/>
              </a:lnSpc>
            </a:pPr>
            <a:r>
              <a:rPr lang="fi-FI" sz="4800" dirty="0">
                <a:latin typeface="Univia Pro Book" panose="00000500000000000000" pitchFamily="50" charset="0"/>
              </a:rPr>
              <a:t>Laitteiden lämpötilan seuranta</a:t>
            </a:r>
          </a:p>
          <a:p>
            <a:pPr lvl="1">
              <a:lnSpc>
                <a:spcPct val="120000"/>
              </a:lnSpc>
            </a:pPr>
            <a:r>
              <a:rPr lang="fi-FI" sz="4800" dirty="0">
                <a:latin typeface="Univia Pro Book" panose="00000500000000000000" pitchFamily="50" charset="0"/>
              </a:rPr>
              <a:t>Sähkölaitteiden testaus</a:t>
            </a:r>
          </a:p>
          <a:p>
            <a:pPr marL="0" indent="0">
              <a:lnSpc>
                <a:spcPct val="120000"/>
              </a:lnSpc>
              <a:buNone/>
            </a:pPr>
            <a:r>
              <a:rPr lang="fi-FI" sz="4800" b="1" dirty="0">
                <a:latin typeface="Univia Pro Book" panose="00000500000000000000" pitchFamily="50" charset="0"/>
              </a:rPr>
              <a:t>Kattava ennakoiva kunnossapito paikan päällä</a:t>
            </a:r>
            <a:endParaRPr lang="fi-FI" sz="4800" dirty="0">
              <a:latin typeface="Univia Pro Book" panose="00000500000000000000" pitchFamily="50" charset="0"/>
            </a:endParaRPr>
          </a:p>
          <a:p>
            <a:pPr lvl="1">
              <a:lnSpc>
                <a:spcPct val="120000"/>
              </a:lnSpc>
            </a:pPr>
            <a:r>
              <a:rPr lang="fi-FI" sz="4800" dirty="0">
                <a:latin typeface="Univia Pro Book" panose="00000500000000000000" pitchFamily="50" charset="0"/>
              </a:rPr>
              <a:t>Aistinvarainen tarkastelu laitoksen toiminnasta ja olosuhteista</a:t>
            </a:r>
          </a:p>
          <a:p>
            <a:pPr lvl="1">
              <a:lnSpc>
                <a:spcPct val="120000"/>
              </a:lnSpc>
            </a:pPr>
            <a:r>
              <a:rPr lang="fi-FI" sz="4800" dirty="0">
                <a:latin typeface="Univia Pro Book" panose="00000500000000000000" pitchFamily="50" charset="0"/>
              </a:rPr>
              <a:t>Yhteyksien tarkastaminen</a:t>
            </a:r>
          </a:p>
          <a:p>
            <a:pPr lvl="1">
              <a:lnSpc>
                <a:spcPct val="120000"/>
              </a:lnSpc>
            </a:pPr>
            <a:r>
              <a:rPr lang="fi-FI" sz="4800" dirty="0">
                <a:latin typeface="Univia Pro Book" panose="00000500000000000000" pitchFamily="50" charset="0"/>
              </a:rPr>
              <a:t>Generaattorin pulttien ja liitoksien tarkastaminen</a:t>
            </a:r>
          </a:p>
          <a:p>
            <a:pPr lvl="1">
              <a:lnSpc>
                <a:spcPct val="120000"/>
              </a:lnSpc>
            </a:pPr>
            <a:r>
              <a:rPr lang="fi-FI" sz="4800" dirty="0">
                <a:latin typeface="Univia Pro Book" panose="00000500000000000000" pitchFamily="50" charset="0"/>
              </a:rPr>
              <a:t>Roottorin ja staattorin tarkastaminen, testaus ja puhdistus</a:t>
            </a:r>
          </a:p>
          <a:p>
            <a:pPr lvl="1">
              <a:lnSpc>
                <a:spcPct val="120000"/>
              </a:lnSpc>
            </a:pPr>
            <a:r>
              <a:rPr lang="fi-FI" sz="4800" dirty="0">
                <a:latin typeface="Univia Pro Book" panose="00000500000000000000" pitchFamily="50" charset="0"/>
              </a:rPr>
              <a:t>Laakereiden ja voiteluaineen kunnon monitorointi</a:t>
            </a:r>
          </a:p>
          <a:p>
            <a:pPr lvl="1">
              <a:lnSpc>
                <a:spcPct val="120000"/>
              </a:lnSpc>
            </a:pPr>
            <a:r>
              <a:rPr lang="fi-FI" sz="4800" dirty="0">
                <a:latin typeface="Univia Pro Book" panose="00000500000000000000" pitchFamily="50" charset="0"/>
              </a:rPr>
              <a:t>Laakerikilpien puhdistus</a:t>
            </a:r>
          </a:p>
          <a:p>
            <a:pPr lvl="1">
              <a:lnSpc>
                <a:spcPct val="120000"/>
              </a:lnSpc>
            </a:pPr>
            <a:r>
              <a:rPr lang="fi-FI" sz="4800" dirty="0">
                <a:latin typeface="Univia Pro Book" panose="00000500000000000000" pitchFamily="50" charset="0"/>
              </a:rPr>
              <a:t>Liukurenkaiden tarkastaminen ja puhdistus</a:t>
            </a:r>
          </a:p>
          <a:p>
            <a:pPr lvl="1">
              <a:lnSpc>
                <a:spcPct val="120000"/>
              </a:lnSpc>
            </a:pPr>
            <a:r>
              <a:rPr lang="fi-FI" sz="4800" dirty="0">
                <a:latin typeface="Univia Pro Book" panose="00000500000000000000" pitchFamily="50" charset="0"/>
              </a:rPr>
              <a:t>Jäähdytysjärjestelmän puhdistus</a:t>
            </a:r>
          </a:p>
          <a:p>
            <a:pPr lvl="1">
              <a:lnSpc>
                <a:spcPct val="120000"/>
              </a:lnSpc>
            </a:pPr>
            <a:r>
              <a:rPr lang="fi-FI" sz="4800" dirty="0">
                <a:latin typeface="Univia Pro Book" panose="00000500000000000000" pitchFamily="50" charset="0"/>
              </a:rPr>
              <a:t>Varaosien inventaario</a:t>
            </a:r>
          </a:p>
          <a:p>
            <a:endParaRPr lang="fi-FI" dirty="0"/>
          </a:p>
        </p:txBody>
      </p:sp>
      <p:sp>
        <p:nvSpPr>
          <p:cNvPr id="7" name="Otsikko 6">
            <a:extLst>
              <a:ext uri="{FF2B5EF4-FFF2-40B4-BE49-F238E27FC236}">
                <a16:creationId xmlns:a16="http://schemas.microsoft.com/office/drawing/2014/main" id="{6C9831A3-B2A8-432F-958A-20E7A0C34862}"/>
              </a:ext>
            </a:extLst>
          </p:cNvPr>
          <p:cNvSpPr>
            <a:spLocks noGrp="1"/>
          </p:cNvSpPr>
          <p:nvPr>
            <p:ph type="title"/>
          </p:nvPr>
        </p:nvSpPr>
        <p:spPr/>
        <p:txBody>
          <a:bodyPr/>
          <a:lstStyle/>
          <a:p>
            <a:r>
              <a:rPr lang="fi-FI" dirty="0"/>
              <a:t>Tuulivoimalan huolto &amp; kunnossapito</a:t>
            </a:r>
          </a:p>
        </p:txBody>
      </p:sp>
      <p:sp>
        <p:nvSpPr>
          <p:cNvPr id="8" name="Sisällön paikkamerkki 5">
            <a:extLst>
              <a:ext uri="{FF2B5EF4-FFF2-40B4-BE49-F238E27FC236}">
                <a16:creationId xmlns:a16="http://schemas.microsoft.com/office/drawing/2014/main" id="{A0BA2485-EA36-4C4B-9C81-01EF0A74840F}"/>
              </a:ext>
            </a:extLst>
          </p:cNvPr>
          <p:cNvSpPr txBox="1">
            <a:spLocks/>
          </p:cNvSpPr>
          <p:nvPr/>
        </p:nvSpPr>
        <p:spPr>
          <a:xfrm>
            <a:off x="5941170" y="1824819"/>
            <a:ext cx="4394667" cy="4348231"/>
          </a:xfrm>
          <a:prstGeom prst="rect">
            <a:avLst/>
          </a:prstGeom>
        </p:spPr>
        <p:txBody>
          <a:bodyPr vert="horz" lIns="91440" tIns="0" rIns="91440" bIns="0" rtlCol="0">
            <a:normAutofit fontScale="85000" lnSpcReduction="10000"/>
          </a:bodyPr>
          <a:lstStyle>
            <a:lvl1pPr marL="324000" indent="-324000" algn="l" defTabSz="914400" rtl="0" eaLnBrk="1" latinLnBrk="0" hangingPunct="1">
              <a:lnSpc>
                <a:spcPct val="100000"/>
              </a:lnSpc>
              <a:spcBef>
                <a:spcPts val="0"/>
              </a:spcBef>
              <a:spcAft>
                <a:spcPts val="0"/>
              </a:spcAft>
              <a:buFont typeface="Arial" panose="020B0604020202020204" pitchFamily="34" charset="0"/>
              <a:buChar char="•"/>
              <a:defRPr sz="26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fi-FI" sz="1500" b="1" dirty="0">
                <a:latin typeface="Univia Pro Book" panose="00000500000000000000" pitchFamily="50" charset="0"/>
              </a:rPr>
              <a:t>Huolto / Jaksollinen kunnossapito</a:t>
            </a:r>
            <a:endParaRPr lang="fi-FI" sz="1500" dirty="0">
              <a:latin typeface="Univia Pro Book" panose="00000500000000000000" pitchFamily="50" charset="0"/>
            </a:endParaRPr>
          </a:p>
          <a:p>
            <a:pPr lvl="1">
              <a:lnSpc>
                <a:spcPct val="170000"/>
              </a:lnSpc>
            </a:pPr>
            <a:r>
              <a:rPr lang="fi-FI" sz="1500" dirty="0">
                <a:latin typeface="Univia Pro Book" panose="00000500000000000000" pitchFamily="50" charset="0"/>
              </a:rPr>
              <a:t>Aikataulutettu venttiilien uudelleen pakkaus kokemuksen perusteella</a:t>
            </a:r>
          </a:p>
          <a:p>
            <a:pPr lvl="1">
              <a:lnSpc>
                <a:spcPct val="170000"/>
              </a:lnSpc>
            </a:pPr>
            <a:r>
              <a:rPr lang="fi-FI" sz="1500" dirty="0">
                <a:latin typeface="Univia Pro Book" panose="00000500000000000000" pitchFamily="50" charset="0"/>
              </a:rPr>
              <a:t>Laakerien vaihto tai pumppujen säädöt, tärinä ja öljyanalyysien perusteella</a:t>
            </a:r>
          </a:p>
          <a:p>
            <a:pPr lvl="1">
              <a:lnSpc>
                <a:spcPct val="170000"/>
              </a:lnSpc>
            </a:pPr>
            <a:r>
              <a:rPr lang="fi-FI" sz="1500" dirty="0">
                <a:latin typeface="Univia Pro Book" panose="00000500000000000000" pitchFamily="50" charset="0"/>
              </a:rPr>
              <a:t>Kokemuksen tai laitetoimittajan ohjeiden mukaan tehtävät huoltotyöt</a:t>
            </a:r>
          </a:p>
          <a:p>
            <a:pPr lvl="1">
              <a:lnSpc>
                <a:spcPct val="170000"/>
              </a:lnSpc>
            </a:pPr>
            <a:r>
              <a:rPr lang="fi-FI" sz="1500" dirty="0">
                <a:latin typeface="Univia Pro Book" panose="00000500000000000000" pitchFamily="50" charset="0"/>
              </a:rPr>
              <a:t>Laitteiden kalibroinnit, jotka ei ole rutiinivalvontaa</a:t>
            </a:r>
          </a:p>
          <a:p>
            <a:pPr marL="0" indent="0">
              <a:lnSpc>
                <a:spcPct val="170000"/>
              </a:lnSpc>
              <a:buNone/>
            </a:pPr>
            <a:r>
              <a:rPr lang="fi-FI" sz="1500" b="1" dirty="0">
                <a:latin typeface="Univia Pro Book" panose="00000500000000000000" pitchFamily="50" charset="0"/>
              </a:rPr>
              <a:t>Korjaava kunnossapito</a:t>
            </a:r>
            <a:endParaRPr lang="fi-FI" sz="1500" dirty="0">
              <a:latin typeface="Univia Pro Book" panose="00000500000000000000" pitchFamily="50" charset="0"/>
            </a:endParaRPr>
          </a:p>
          <a:p>
            <a:pPr lvl="1">
              <a:lnSpc>
                <a:spcPct val="170000"/>
              </a:lnSpc>
            </a:pPr>
            <a:r>
              <a:rPr lang="fi-FI" sz="1500" dirty="0">
                <a:latin typeface="Univia Pro Book" panose="00000500000000000000" pitchFamily="50" charset="0"/>
              </a:rPr>
              <a:t>Akuuttien vikatilojen korjaus</a:t>
            </a:r>
          </a:p>
          <a:p>
            <a:pPr lvl="1">
              <a:lnSpc>
                <a:spcPct val="170000"/>
              </a:lnSpc>
            </a:pPr>
            <a:r>
              <a:rPr lang="fi-FI" sz="1500" dirty="0">
                <a:latin typeface="Univia Pro Book" panose="00000500000000000000" pitchFamily="50" charset="0"/>
              </a:rPr>
              <a:t>Muissa kunnossapitovaiheissa havaittujen asioiden korjaus</a:t>
            </a:r>
          </a:p>
          <a:p>
            <a:endParaRPr lang="fi-FI" dirty="0"/>
          </a:p>
        </p:txBody>
      </p:sp>
      <p:pic>
        <p:nvPicPr>
          <p:cNvPr id="9" name="Kuva 11">
            <a:extLst>
              <a:ext uri="{FF2B5EF4-FFF2-40B4-BE49-F238E27FC236}">
                <a16:creationId xmlns:a16="http://schemas.microsoft.com/office/drawing/2014/main" id="{E9FACEA6-3D04-4731-91B8-9E5DCF6F6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10" name="Kuva 12">
            <a:extLst>
              <a:ext uri="{FF2B5EF4-FFF2-40B4-BE49-F238E27FC236}">
                <a16:creationId xmlns:a16="http://schemas.microsoft.com/office/drawing/2014/main" id="{98A19459-0328-4DDB-893F-DE37E5E2D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7221848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C64B076-1452-4B5F-8C22-7CB2EC1F8821}"/>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70FC5D96-4B93-48D1-BE12-D7FA6CD1EF46}"/>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D44C8EA6-F881-457A-8E31-A16AEA19D643}"/>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821BF02B-890F-4820-B270-7CF2C9860679}"/>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48841466-B5D5-4B65-B6D0-79E140F3472F}"/>
              </a:ext>
            </a:extLst>
          </p:cNvPr>
          <p:cNvSpPr>
            <a:spLocks noGrp="1"/>
          </p:cNvSpPr>
          <p:nvPr>
            <p:ph idx="20"/>
          </p:nvPr>
        </p:nvSpPr>
        <p:spPr>
          <a:xfrm>
            <a:off x="638070" y="1907566"/>
            <a:ext cx="10483011" cy="4348231"/>
          </a:xfrm>
        </p:spPr>
        <p:txBody>
          <a:bodyPr>
            <a:normAutofit fontScale="77500" lnSpcReduction="20000"/>
          </a:bodyPr>
          <a:lstStyle/>
          <a:p>
            <a:pPr>
              <a:lnSpc>
                <a:spcPct val="160000"/>
              </a:lnSpc>
            </a:pPr>
            <a:r>
              <a:rPr lang="fi-FI" dirty="0">
                <a:latin typeface="Univia Pro Book" panose="00000500000000000000" pitchFamily="50" charset="0"/>
              </a:rPr>
              <a:t>Yleisin kunnonvalvonnan menetelmä teollisuudessa</a:t>
            </a:r>
          </a:p>
          <a:p>
            <a:pPr>
              <a:lnSpc>
                <a:spcPct val="160000"/>
              </a:lnSpc>
            </a:pPr>
            <a:r>
              <a:rPr lang="fi-FI" dirty="0">
                <a:latin typeface="Univia Pro Book" panose="00000500000000000000" pitchFamily="50" charset="0"/>
              </a:rPr>
              <a:t>Samasta paikasta mitattuja arvoja verrataan keskenään</a:t>
            </a:r>
          </a:p>
          <a:p>
            <a:pPr>
              <a:lnSpc>
                <a:spcPct val="160000"/>
              </a:lnSpc>
            </a:pPr>
            <a:r>
              <a:rPr lang="fi-FI" dirty="0">
                <a:latin typeface="Univia Pro Book" panose="00000500000000000000" pitchFamily="50" charset="0"/>
              </a:rPr>
              <a:t>Värähtelyssä tapahtuvista poikkeuksista voidaan tehdä </a:t>
            </a:r>
            <a:r>
              <a:rPr lang="fi-FI" dirty="0" err="1">
                <a:latin typeface="Univia Pro Book" panose="00000500000000000000" pitchFamily="50" charset="0"/>
              </a:rPr>
              <a:t>johtopäätoksiä</a:t>
            </a:r>
            <a:endParaRPr lang="fi-FI" dirty="0">
              <a:latin typeface="Univia Pro Book" panose="00000500000000000000" pitchFamily="50" charset="0"/>
            </a:endParaRPr>
          </a:p>
          <a:p>
            <a:pPr>
              <a:lnSpc>
                <a:spcPct val="160000"/>
              </a:lnSpc>
            </a:pPr>
            <a:r>
              <a:rPr lang="fi-FI" dirty="0">
                <a:latin typeface="Univia Pro Book" panose="00000500000000000000" pitchFamily="50" charset="0"/>
              </a:rPr>
              <a:t>Värähtelyä mitataan eri taajuusalueilla</a:t>
            </a:r>
          </a:p>
          <a:p>
            <a:pPr lvl="1">
              <a:lnSpc>
                <a:spcPct val="160000"/>
              </a:lnSpc>
            </a:pPr>
            <a:r>
              <a:rPr lang="fi-FI" dirty="0">
                <a:latin typeface="Univia Pro Book" panose="00000500000000000000" pitchFamily="50" charset="0"/>
              </a:rPr>
              <a:t>Siirtymää, nopeutta ja kiihtyvyyttä</a:t>
            </a:r>
          </a:p>
          <a:p>
            <a:pPr>
              <a:lnSpc>
                <a:spcPct val="160000"/>
              </a:lnSpc>
            </a:pPr>
            <a:r>
              <a:rPr lang="fi-FI" dirty="0">
                <a:latin typeface="Univia Pro Book" panose="00000500000000000000" pitchFamily="50" charset="0"/>
              </a:rPr>
              <a:t>Värähtelymittaukset voidaan jakaa kahteen eri luokkaan: </a:t>
            </a:r>
          </a:p>
          <a:p>
            <a:pPr lvl="1">
              <a:lnSpc>
                <a:spcPct val="160000"/>
              </a:lnSpc>
            </a:pPr>
            <a:r>
              <a:rPr lang="fi-FI" dirty="0">
                <a:latin typeface="Univia Pro Book" panose="00000500000000000000" pitchFamily="50" charset="0"/>
              </a:rPr>
              <a:t>Yksinkertaiset menetelmät koneiden yleistärinän valvontaan ja vierintälaakereiden 	kunnonvalvontaan </a:t>
            </a:r>
          </a:p>
          <a:p>
            <a:pPr lvl="1">
              <a:lnSpc>
                <a:spcPct val="160000"/>
              </a:lnSpc>
            </a:pPr>
            <a:r>
              <a:rPr lang="fi-FI" dirty="0">
                <a:latin typeface="Univia Pro Book" panose="00000500000000000000" pitchFamily="50" charset="0"/>
              </a:rPr>
              <a:t>Monimutkaisemmat menetelmät koneiden tärinän yksityiskohtaiseen valvontaan ja laakereiden kunnonvalvontaan </a:t>
            </a:r>
          </a:p>
          <a:p>
            <a:endParaRPr lang="fi-FI" dirty="0"/>
          </a:p>
        </p:txBody>
      </p:sp>
      <p:sp>
        <p:nvSpPr>
          <p:cNvPr id="7" name="Otsikko 6">
            <a:extLst>
              <a:ext uri="{FF2B5EF4-FFF2-40B4-BE49-F238E27FC236}">
                <a16:creationId xmlns:a16="http://schemas.microsoft.com/office/drawing/2014/main" id="{7870372B-A8B8-42CA-B2FE-9163D926C008}"/>
              </a:ext>
            </a:extLst>
          </p:cNvPr>
          <p:cNvSpPr>
            <a:spLocks noGrp="1"/>
          </p:cNvSpPr>
          <p:nvPr>
            <p:ph type="title"/>
          </p:nvPr>
        </p:nvSpPr>
        <p:spPr/>
        <p:txBody>
          <a:bodyPr/>
          <a:lstStyle/>
          <a:p>
            <a:r>
              <a:rPr lang="fi-FI" dirty="0"/>
              <a:t>Värähtelymittaus</a:t>
            </a:r>
          </a:p>
        </p:txBody>
      </p:sp>
      <p:pic>
        <p:nvPicPr>
          <p:cNvPr id="8" name="Kuva 11">
            <a:extLst>
              <a:ext uri="{FF2B5EF4-FFF2-40B4-BE49-F238E27FC236}">
                <a16:creationId xmlns:a16="http://schemas.microsoft.com/office/drawing/2014/main" id="{97CF70CD-A8AC-4A60-A4D9-07BE3A2C2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60DE1A9B-1C1F-457D-9D84-1E7873BD8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41632259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F333E5B6-1A90-4F70-A5FC-7E6A9B9D56BE}"/>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92539C6E-E1F3-43F5-8101-E2FCE0FC0869}"/>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A872490F-5CB3-41DE-A63B-EB06104B4B26}"/>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CC4F2F75-3414-4CB7-B435-B72D6541D97B}"/>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9DDD9FE6-7CA6-44E2-BF55-D29294A36A21}"/>
              </a:ext>
            </a:extLst>
          </p:cNvPr>
          <p:cNvSpPr>
            <a:spLocks noGrp="1"/>
          </p:cNvSpPr>
          <p:nvPr>
            <p:ph idx="20"/>
          </p:nvPr>
        </p:nvSpPr>
        <p:spPr/>
        <p:txBody>
          <a:bodyPr/>
          <a:lstStyle/>
          <a:p>
            <a:pPr>
              <a:lnSpc>
                <a:spcPct val="150000"/>
              </a:lnSpc>
            </a:pPr>
            <a:r>
              <a:rPr lang="fi-FI" dirty="0">
                <a:latin typeface="Univia Pro Book" panose="00000500000000000000" pitchFamily="50" charset="0"/>
              </a:rPr>
              <a:t>Näyte otetaan voiteluöljystä</a:t>
            </a:r>
          </a:p>
          <a:p>
            <a:pPr>
              <a:lnSpc>
                <a:spcPct val="150000"/>
              </a:lnSpc>
            </a:pPr>
            <a:r>
              <a:rPr lang="fi-FI" dirty="0">
                <a:latin typeface="Univia Pro Book" panose="00000500000000000000" pitchFamily="50" charset="0"/>
              </a:rPr>
              <a:t>Lähetetään laboratorioon</a:t>
            </a:r>
          </a:p>
          <a:p>
            <a:pPr>
              <a:lnSpc>
                <a:spcPct val="150000"/>
              </a:lnSpc>
            </a:pPr>
            <a:r>
              <a:rPr lang="fi-FI" dirty="0">
                <a:latin typeface="Univia Pro Book" panose="00000500000000000000" pitchFamily="50" charset="0"/>
              </a:rPr>
              <a:t>Öljyn ominaisuuksia tutkitaan</a:t>
            </a:r>
          </a:p>
          <a:p>
            <a:pPr>
              <a:lnSpc>
                <a:spcPct val="150000"/>
              </a:lnSpc>
            </a:pPr>
            <a:r>
              <a:rPr lang="fi-FI" dirty="0">
                <a:latin typeface="Univia Pro Book" panose="00000500000000000000" pitchFamily="50" charset="0"/>
              </a:rPr>
              <a:t>Kulumishiukkasten määrää ja muotoa tutkitaan</a:t>
            </a:r>
          </a:p>
        </p:txBody>
      </p:sp>
      <p:sp>
        <p:nvSpPr>
          <p:cNvPr id="7" name="Otsikko 6">
            <a:extLst>
              <a:ext uri="{FF2B5EF4-FFF2-40B4-BE49-F238E27FC236}">
                <a16:creationId xmlns:a16="http://schemas.microsoft.com/office/drawing/2014/main" id="{48C904E7-BB86-43B7-9633-14B2AA05A876}"/>
              </a:ext>
            </a:extLst>
          </p:cNvPr>
          <p:cNvSpPr>
            <a:spLocks noGrp="1"/>
          </p:cNvSpPr>
          <p:nvPr>
            <p:ph type="title"/>
          </p:nvPr>
        </p:nvSpPr>
        <p:spPr/>
        <p:txBody>
          <a:bodyPr/>
          <a:lstStyle/>
          <a:p>
            <a:r>
              <a:rPr lang="fi-FI" dirty="0"/>
              <a:t>Öljyanalyysi</a:t>
            </a:r>
          </a:p>
        </p:txBody>
      </p:sp>
      <p:pic>
        <p:nvPicPr>
          <p:cNvPr id="8" name="Kuva 11">
            <a:extLst>
              <a:ext uri="{FF2B5EF4-FFF2-40B4-BE49-F238E27FC236}">
                <a16:creationId xmlns:a16="http://schemas.microsoft.com/office/drawing/2014/main" id="{95C70A3B-9A18-4055-95B2-B64B5F6AB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06694D66-9193-4A4B-9585-653711206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74839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E857CE2-A5E5-4ED6-AFC8-6C6AEB5C0BED}"/>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70D809F0-C4F7-45C0-99F3-FA9C24152560}"/>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4994FB15-47F2-4840-9FFA-5036DA2EAC9D}"/>
              </a:ext>
            </a:extLst>
          </p:cNvPr>
          <p:cNvSpPr>
            <a:spLocks noGrp="1"/>
          </p:cNvSpPr>
          <p:nvPr>
            <p:ph sz="quarter" idx="15"/>
          </p:nvPr>
        </p:nvSpPr>
        <p:spPr/>
        <p:txBody>
          <a:bodyPr/>
          <a:lstStyle/>
          <a:p>
            <a:endParaRPr lang="fi-FI" dirty="0"/>
          </a:p>
        </p:txBody>
      </p:sp>
      <p:sp>
        <p:nvSpPr>
          <p:cNvPr id="5" name="Sisällön paikkamerkki 4">
            <a:extLst>
              <a:ext uri="{FF2B5EF4-FFF2-40B4-BE49-F238E27FC236}">
                <a16:creationId xmlns:a16="http://schemas.microsoft.com/office/drawing/2014/main" id="{C56339FA-B66A-4FC1-91A6-53118F5C12BB}"/>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7A8CEE1E-5783-4871-A9B5-7B58050D2BBB}"/>
              </a:ext>
            </a:extLst>
          </p:cNvPr>
          <p:cNvSpPr>
            <a:spLocks noGrp="1"/>
          </p:cNvSpPr>
          <p:nvPr>
            <p:ph idx="20"/>
          </p:nvPr>
        </p:nvSpPr>
        <p:spPr/>
        <p:txBody>
          <a:bodyPr/>
          <a:lstStyle/>
          <a:p>
            <a:endParaRPr lang="fi-FI" dirty="0"/>
          </a:p>
          <a:p>
            <a:r>
              <a:rPr lang="fi-FI" dirty="0">
                <a:latin typeface="Univia Pro Book" panose="00000500000000000000" pitchFamily="50" charset="0"/>
              </a:rPr>
              <a:t>Tuotanto (25-35 vuotta)</a:t>
            </a:r>
          </a:p>
          <a:p>
            <a:pPr lvl="1"/>
            <a:r>
              <a:rPr lang="fi-FI" dirty="0">
                <a:latin typeface="Univia Pro Book" panose="00000500000000000000" pitchFamily="50" charset="0"/>
              </a:rPr>
              <a:t>Sähköntuotanto</a:t>
            </a:r>
          </a:p>
          <a:p>
            <a:pPr lvl="1"/>
            <a:r>
              <a:rPr lang="fi-FI" dirty="0">
                <a:latin typeface="Univia Pro Book" panose="00000500000000000000" pitchFamily="50" charset="0"/>
              </a:rPr>
              <a:t>Huolto- ja kunnossapitotöitä</a:t>
            </a:r>
          </a:p>
          <a:p>
            <a:r>
              <a:rPr lang="fi-FI" dirty="0">
                <a:latin typeface="Univia Pro Book" panose="00000500000000000000" pitchFamily="50" charset="0"/>
              </a:rPr>
              <a:t>Purku (Viikoista kuukausiin)</a:t>
            </a:r>
          </a:p>
          <a:p>
            <a:pPr lvl="1"/>
            <a:r>
              <a:rPr lang="fi-FI" dirty="0">
                <a:latin typeface="Univia Pro Book" panose="00000500000000000000" pitchFamily="50" charset="0"/>
              </a:rPr>
              <a:t>Voimalan purku</a:t>
            </a:r>
          </a:p>
          <a:p>
            <a:pPr lvl="1"/>
            <a:r>
              <a:rPr lang="fi-FI" dirty="0">
                <a:latin typeface="Univia Pro Book" panose="00000500000000000000" pitchFamily="50" charset="0"/>
              </a:rPr>
              <a:t>Osien poiskuljetus</a:t>
            </a:r>
          </a:p>
          <a:p>
            <a:pPr lvl="1"/>
            <a:r>
              <a:rPr lang="fi-FI" dirty="0">
                <a:latin typeface="Univia Pro Book" panose="00000500000000000000" pitchFamily="50" charset="0"/>
              </a:rPr>
              <a:t>Materiaalien oikeaoppinen kierrytys</a:t>
            </a:r>
          </a:p>
          <a:p>
            <a:pPr lvl="1"/>
            <a:r>
              <a:rPr lang="fi-FI" dirty="0">
                <a:latin typeface="Univia Pro Book" panose="00000500000000000000" pitchFamily="50" charset="0"/>
              </a:rPr>
              <a:t>Mahdollisesti uuden voimalan rakentaminen samalle paikalle</a:t>
            </a:r>
          </a:p>
          <a:p>
            <a:pPr lvl="1"/>
            <a:endParaRPr lang="fi-FI" dirty="0"/>
          </a:p>
        </p:txBody>
      </p:sp>
      <p:sp>
        <p:nvSpPr>
          <p:cNvPr id="7" name="Otsikko 6">
            <a:extLst>
              <a:ext uri="{FF2B5EF4-FFF2-40B4-BE49-F238E27FC236}">
                <a16:creationId xmlns:a16="http://schemas.microsoft.com/office/drawing/2014/main" id="{6B55D182-2795-4D39-A0F8-10D5E3445879}"/>
              </a:ext>
            </a:extLst>
          </p:cNvPr>
          <p:cNvSpPr>
            <a:spLocks noGrp="1"/>
          </p:cNvSpPr>
          <p:nvPr>
            <p:ph type="title"/>
          </p:nvPr>
        </p:nvSpPr>
        <p:spPr/>
        <p:txBody>
          <a:bodyPr/>
          <a:lstStyle/>
          <a:p>
            <a:r>
              <a:rPr lang="fi-FI" dirty="0"/>
              <a:t>Tuulivoimaprojektin eteneminen</a:t>
            </a:r>
          </a:p>
        </p:txBody>
      </p:sp>
      <p:pic>
        <p:nvPicPr>
          <p:cNvPr id="8" name="Kuva 11">
            <a:extLst>
              <a:ext uri="{FF2B5EF4-FFF2-40B4-BE49-F238E27FC236}">
                <a16:creationId xmlns:a16="http://schemas.microsoft.com/office/drawing/2014/main" id="{160086B1-0133-4BEB-883C-4079A3A7B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6926E990-E8BF-43DA-AD31-603E95378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40487829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6328BA0D-2C91-4BC9-AAFE-3F616CC78891}"/>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A0FC0ADF-27AE-433C-AA8B-3D47C36FDD36}"/>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BBC1584E-301B-4466-955E-9F59BE23243D}"/>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C646A842-BB96-4E98-A486-C9B8280EEA0C}"/>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9D92F234-FBE3-4A6E-BBD2-A951E6F6420A}"/>
              </a:ext>
            </a:extLst>
          </p:cNvPr>
          <p:cNvSpPr>
            <a:spLocks noGrp="1"/>
          </p:cNvSpPr>
          <p:nvPr>
            <p:ph idx="20"/>
          </p:nvPr>
        </p:nvSpPr>
        <p:spPr>
          <a:xfrm>
            <a:off x="638070" y="1907566"/>
            <a:ext cx="5884650" cy="4348231"/>
          </a:xfrm>
        </p:spPr>
        <p:txBody>
          <a:bodyPr>
            <a:normAutofit fontScale="70000" lnSpcReduction="20000"/>
          </a:bodyPr>
          <a:lstStyle/>
          <a:p>
            <a:pPr>
              <a:lnSpc>
                <a:spcPct val="170000"/>
              </a:lnSpc>
            </a:pPr>
            <a:r>
              <a:rPr lang="fi-FI" dirty="0">
                <a:latin typeface="Univia Pro Book" panose="00000500000000000000" pitchFamily="50" charset="0"/>
              </a:rPr>
              <a:t>Tuulivoimalan kunnossapito-ohjelma sisältää ainakin seuraavat tarkastukset ja niiden määrävälit:</a:t>
            </a:r>
          </a:p>
          <a:p>
            <a:pPr lvl="1">
              <a:lnSpc>
                <a:spcPct val="170000"/>
              </a:lnSpc>
            </a:pPr>
            <a:r>
              <a:rPr lang="fi-FI" dirty="0">
                <a:latin typeface="Univia Pro Book" panose="00000500000000000000" pitchFamily="50" charset="0"/>
              </a:rPr>
              <a:t>siipien silmämääräinen tarkastus</a:t>
            </a:r>
          </a:p>
          <a:p>
            <a:pPr lvl="1">
              <a:lnSpc>
                <a:spcPct val="170000"/>
              </a:lnSpc>
            </a:pPr>
            <a:r>
              <a:rPr lang="fi-FI" dirty="0">
                <a:latin typeface="Univia Pro Book" panose="00000500000000000000" pitchFamily="50" charset="0"/>
              </a:rPr>
              <a:t>pääakselille ja päälaakerille tehtävät tarkastukset</a:t>
            </a:r>
          </a:p>
          <a:p>
            <a:pPr lvl="1">
              <a:lnSpc>
                <a:spcPct val="170000"/>
              </a:lnSpc>
            </a:pPr>
            <a:r>
              <a:rPr lang="fi-FI" dirty="0">
                <a:latin typeface="Univia Pro Book" panose="00000500000000000000" pitchFamily="50" charset="0"/>
              </a:rPr>
              <a:t>vaihdelaatikolle tehtävät tarkastukset</a:t>
            </a:r>
          </a:p>
          <a:p>
            <a:pPr lvl="1">
              <a:lnSpc>
                <a:spcPct val="170000"/>
              </a:lnSpc>
            </a:pPr>
            <a:r>
              <a:rPr lang="fi-FI" dirty="0">
                <a:latin typeface="Univia Pro Book" panose="00000500000000000000" pitchFamily="50" charset="0"/>
              </a:rPr>
              <a:t>generaattorille tehtävät tarkastukset ja sähköiset mittaukset</a:t>
            </a:r>
          </a:p>
          <a:p>
            <a:pPr lvl="1">
              <a:lnSpc>
                <a:spcPct val="170000"/>
              </a:lnSpc>
            </a:pPr>
            <a:r>
              <a:rPr lang="fi-FI" dirty="0">
                <a:latin typeface="Univia Pro Book" panose="00000500000000000000" pitchFamily="50" charset="0"/>
              </a:rPr>
              <a:t>voitelu- ja hydrauliikkaöljyjärjestelmälle tehtävät tarkastukset</a:t>
            </a:r>
          </a:p>
          <a:p>
            <a:pPr lvl="1">
              <a:lnSpc>
                <a:spcPct val="170000"/>
              </a:lnSpc>
            </a:pPr>
            <a:r>
              <a:rPr lang="fi-FI" dirty="0">
                <a:latin typeface="Univia Pro Book" panose="00000500000000000000" pitchFamily="50" charset="0"/>
              </a:rPr>
              <a:t>siipien pyörimisen jarru- ja pysäytyslaitteen tarkastukset</a:t>
            </a:r>
          </a:p>
          <a:p>
            <a:pPr lvl="1">
              <a:lnSpc>
                <a:spcPct val="170000"/>
              </a:lnSpc>
            </a:pPr>
            <a:r>
              <a:rPr lang="fi-FI" dirty="0">
                <a:latin typeface="Univia Pro Book" panose="00000500000000000000" pitchFamily="50" charset="0"/>
              </a:rPr>
              <a:t>muuntajan tarkastus</a:t>
            </a:r>
          </a:p>
          <a:p>
            <a:endParaRPr lang="fi-FI" dirty="0"/>
          </a:p>
        </p:txBody>
      </p:sp>
      <p:sp>
        <p:nvSpPr>
          <p:cNvPr id="7" name="Otsikko 6">
            <a:extLst>
              <a:ext uri="{FF2B5EF4-FFF2-40B4-BE49-F238E27FC236}">
                <a16:creationId xmlns:a16="http://schemas.microsoft.com/office/drawing/2014/main" id="{BE5C9670-5FCD-4D7B-B58B-69A7B747ADD6}"/>
              </a:ext>
            </a:extLst>
          </p:cNvPr>
          <p:cNvSpPr>
            <a:spLocks noGrp="1"/>
          </p:cNvSpPr>
          <p:nvPr>
            <p:ph type="title"/>
          </p:nvPr>
        </p:nvSpPr>
        <p:spPr/>
        <p:txBody>
          <a:bodyPr/>
          <a:lstStyle/>
          <a:p>
            <a:r>
              <a:rPr lang="fi-FI" dirty="0"/>
              <a:t>Tuulivoimalan kunnossapito-ohjelma</a:t>
            </a:r>
          </a:p>
        </p:txBody>
      </p:sp>
      <p:sp>
        <p:nvSpPr>
          <p:cNvPr id="8" name="Sisällön paikkamerkki 5">
            <a:extLst>
              <a:ext uri="{FF2B5EF4-FFF2-40B4-BE49-F238E27FC236}">
                <a16:creationId xmlns:a16="http://schemas.microsoft.com/office/drawing/2014/main" id="{CEB80454-9478-4092-B231-F80A03C2D47C}"/>
              </a:ext>
            </a:extLst>
          </p:cNvPr>
          <p:cNvSpPr txBox="1">
            <a:spLocks/>
          </p:cNvSpPr>
          <p:nvPr/>
        </p:nvSpPr>
        <p:spPr>
          <a:xfrm>
            <a:off x="6096000" y="2606921"/>
            <a:ext cx="5884650" cy="4348231"/>
          </a:xfrm>
          <a:prstGeom prst="rect">
            <a:avLst/>
          </a:prstGeom>
        </p:spPr>
        <p:txBody>
          <a:bodyPr vert="horz" lIns="91440" tIns="0" rIns="91440" bIns="0" rtlCol="0">
            <a:normAutofit/>
          </a:bodyPr>
          <a:lstStyle>
            <a:lvl1pPr marL="324000" indent="-324000" algn="l" defTabSz="914400" rtl="0" eaLnBrk="1" latinLnBrk="0" hangingPunct="1">
              <a:lnSpc>
                <a:spcPct val="100000"/>
              </a:lnSpc>
              <a:spcBef>
                <a:spcPts val="0"/>
              </a:spcBef>
              <a:spcAft>
                <a:spcPts val="0"/>
              </a:spcAft>
              <a:buFont typeface="Arial" panose="020B0604020202020204" pitchFamily="34" charset="0"/>
              <a:buChar char="•"/>
              <a:defRPr sz="2600" kern="1200">
                <a:solidFill>
                  <a:schemeClr val="tx1"/>
                </a:solidFill>
                <a:latin typeface="+mn-lt"/>
                <a:ea typeface="+mn-ea"/>
                <a:cs typeface="+mn-cs"/>
              </a:defRPr>
            </a:lvl1pPr>
            <a:lvl2pPr marL="800100" indent="-3429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70000"/>
              </a:lnSpc>
            </a:pPr>
            <a:r>
              <a:rPr lang="fi-FI" sz="1500" dirty="0">
                <a:latin typeface="Univia Pro Book" panose="00000500000000000000" pitchFamily="50" charset="0"/>
              </a:rPr>
              <a:t>tornin rakenteiden ja perustusten tarkastukset</a:t>
            </a:r>
          </a:p>
          <a:p>
            <a:pPr lvl="1">
              <a:lnSpc>
                <a:spcPct val="170000"/>
              </a:lnSpc>
            </a:pPr>
            <a:r>
              <a:rPr lang="fi-FI" sz="1500" dirty="0">
                <a:latin typeface="Univia Pro Book" panose="00000500000000000000" pitchFamily="50" charset="0"/>
              </a:rPr>
              <a:t>sähkösuojausten tarkastukset ja testaukset</a:t>
            </a:r>
          </a:p>
          <a:p>
            <a:pPr lvl="1">
              <a:lnSpc>
                <a:spcPct val="170000"/>
              </a:lnSpc>
            </a:pPr>
            <a:r>
              <a:rPr lang="fi-FI" sz="1500" dirty="0">
                <a:latin typeface="Univia Pro Book" panose="00000500000000000000" pitchFamily="50" charset="0"/>
              </a:rPr>
              <a:t>salamasuojauksen tarkastus ja testaus</a:t>
            </a:r>
          </a:p>
          <a:p>
            <a:pPr lvl="1">
              <a:lnSpc>
                <a:spcPct val="170000"/>
              </a:lnSpc>
            </a:pPr>
            <a:r>
              <a:rPr lang="fi-FI" sz="1500" dirty="0">
                <a:latin typeface="Univia Pro Book" panose="00000500000000000000" pitchFamily="50" charset="0"/>
              </a:rPr>
              <a:t>kunnonvalvontalaitteiden tarkastukset ja testaukset</a:t>
            </a:r>
          </a:p>
          <a:p>
            <a:pPr lvl="1">
              <a:lnSpc>
                <a:spcPct val="170000"/>
              </a:lnSpc>
            </a:pPr>
            <a:r>
              <a:rPr lang="fi-FI" sz="1500" dirty="0">
                <a:latin typeface="Univia Pro Book" panose="00000500000000000000" pitchFamily="50" charset="0"/>
              </a:rPr>
              <a:t>alkusammutuskaluston tarkastus</a:t>
            </a:r>
          </a:p>
          <a:p>
            <a:pPr lvl="1">
              <a:lnSpc>
                <a:spcPct val="170000"/>
              </a:lnSpc>
            </a:pPr>
            <a:r>
              <a:rPr lang="fi-FI" sz="1500" dirty="0">
                <a:latin typeface="Univia Pro Book" panose="00000500000000000000" pitchFamily="50" charset="0"/>
              </a:rPr>
              <a:t>palonilmaisujärjestelmän tarkastus</a:t>
            </a:r>
          </a:p>
          <a:p>
            <a:pPr lvl="1">
              <a:lnSpc>
                <a:spcPct val="170000"/>
              </a:lnSpc>
            </a:pPr>
            <a:r>
              <a:rPr lang="fi-FI" sz="1500" dirty="0">
                <a:latin typeface="Univia Pro Book" panose="00000500000000000000" pitchFamily="50" charset="0"/>
              </a:rPr>
              <a:t>sammutuslaitteiston tarkastus.</a:t>
            </a:r>
          </a:p>
          <a:p>
            <a:endParaRPr lang="fi-FI" dirty="0"/>
          </a:p>
        </p:txBody>
      </p:sp>
      <p:pic>
        <p:nvPicPr>
          <p:cNvPr id="9" name="Kuva 11">
            <a:extLst>
              <a:ext uri="{FF2B5EF4-FFF2-40B4-BE49-F238E27FC236}">
                <a16:creationId xmlns:a16="http://schemas.microsoft.com/office/drawing/2014/main" id="{354114A5-22E9-4779-9D52-2C7E7B0D4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10" name="Kuva 12">
            <a:extLst>
              <a:ext uri="{FF2B5EF4-FFF2-40B4-BE49-F238E27FC236}">
                <a16:creationId xmlns:a16="http://schemas.microsoft.com/office/drawing/2014/main" id="{DD4A58AA-A7B5-4B5D-942E-9B9F3C1F1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426410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63FC106-E03B-4D65-B86D-B15E8681AE2C}"/>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41355BEC-53D8-434C-96EA-C34C906F2471}"/>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FEBE5C95-117A-4654-A453-6370CACE6521}"/>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BF44CAA3-5E62-434C-A6DB-52B9A7FBEA98}"/>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C886FEA2-1735-4973-9913-28C8A2700D02}"/>
              </a:ext>
            </a:extLst>
          </p:cNvPr>
          <p:cNvSpPr>
            <a:spLocks noGrp="1"/>
          </p:cNvSpPr>
          <p:nvPr>
            <p:ph idx="20"/>
          </p:nvPr>
        </p:nvSpPr>
        <p:spPr>
          <a:xfrm>
            <a:off x="638070" y="1907566"/>
            <a:ext cx="10108307" cy="4348231"/>
          </a:xfrm>
        </p:spPr>
        <p:txBody>
          <a:bodyPr>
            <a:normAutofit fontScale="92500" lnSpcReduction="10000"/>
          </a:bodyPr>
          <a:lstStyle/>
          <a:p>
            <a:pPr>
              <a:lnSpc>
                <a:spcPct val="150000"/>
              </a:lnSpc>
            </a:pPr>
            <a:r>
              <a:rPr lang="fi-FI" dirty="0">
                <a:latin typeface="Univia Pro Book" panose="00000500000000000000" pitchFamily="50" charset="0"/>
              </a:rPr>
              <a:t>Navan yleinen siisteys ja hydrauliikan tarkastus vuotojen varalta</a:t>
            </a:r>
          </a:p>
          <a:p>
            <a:pPr>
              <a:lnSpc>
                <a:spcPct val="150000"/>
              </a:lnSpc>
            </a:pPr>
            <a:r>
              <a:rPr lang="fi-FI" dirty="0">
                <a:latin typeface="Univia Pro Book" panose="00000500000000000000" pitchFamily="50" charset="0"/>
              </a:rPr>
              <a:t>Pulttien kireyden tarkastus ja jälkikiristys</a:t>
            </a:r>
          </a:p>
          <a:p>
            <a:pPr>
              <a:lnSpc>
                <a:spcPct val="150000"/>
              </a:lnSpc>
            </a:pPr>
            <a:r>
              <a:rPr lang="fi-FI" dirty="0">
                <a:latin typeface="Univia Pro Book" panose="00000500000000000000" pitchFamily="50" charset="0"/>
              </a:rPr>
              <a:t>Lapojen </a:t>
            </a:r>
            <a:r>
              <a:rPr lang="fi-FI" dirty="0" err="1">
                <a:latin typeface="Univia Pro Book" panose="00000500000000000000" pitchFamily="50" charset="0"/>
              </a:rPr>
              <a:t>hydraulikkaventtiilien</a:t>
            </a:r>
            <a:r>
              <a:rPr lang="fi-FI" dirty="0">
                <a:latin typeface="Univia Pro Book" panose="00000500000000000000" pitchFamily="50" charset="0"/>
              </a:rPr>
              <a:t> ja paineantureiden testaus</a:t>
            </a:r>
          </a:p>
          <a:p>
            <a:pPr>
              <a:lnSpc>
                <a:spcPct val="150000"/>
              </a:lnSpc>
            </a:pPr>
            <a:r>
              <a:rPr lang="fi-FI" dirty="0">
                <a:latin typeface="Univia Pro Book" panose="00000500000000000000" pitchFamily="50" charset="0"/>
              </a:rPr>
              <a:t>Lapojen visuaalinen tarkastus sisäpuolelta</a:t>
            </a:r>
          </a:p>
          <a:p>
            <a:pPr>
              <a:lnSpc>
                <a:spcPct val="150000"/>
              </a:lnSpc>
            </a:pPr>
            <a:r>
              <a:rPr lang="fi-FI" dirty="0">
                <a:latin typeface="Univia Pro Book" panose="00000500000000000000" pitchFamily="50" charset="0"/>
              </a:rPr>
              <a:t>Lapojen kääntökulmien kalibrointi</a:t>
            </a:r>
          </a:p>
          <a:p>
            <a:pPr>
              <a:lnSpc>
                <a:spcPct val="150000"/>
              </a:lnSpc>
            </a:pPr>
            <a:r>
              <a:rPr lang="fi-FI" dirty="0">
                <a:latin typeface="Univia Pro Book" panose="00000500000000000000" pitchFamily="50" charset="0"/>
              </a:rPr>
              <a:t>Lapojen automaattirasvarin täyttö</a:t>
            </a:r>
          </a:p>
          <a:p>
            <a:pPr>
              <a:lnSpc>
                <a:spcPct val="150000"/>
              </a:lnSpc>
            </a:pPr>
            <a:r>
              <a:rPr lang="fi-FI" dirty="0">
                <a:latin typeface="Univia Pro Book" panose="00000500000000000000" pitchFamily="50" charset="0"/>
              </a:rPr>
              <a:t>Maadoitusvaijereiden kunnon tarkastus lapojen sisällä</a:t>
            </a:r>
          </a:p>
          <a:p>
            <a:pPr>
              <a:lnSpc>
                <a:spcPct val="150000"/>
              </a:lnSpc>
            </a:pPr>
            <a:r>
              <a:rPr lang="fi-FI" dirty="0">
                <a:latin typeface="Univia Pro Book" panose="00000500000000000000" pitchFamily="50" charset="0"/>
              </a:rPr>
              <a:t>Maadoitushiilien tarkastus navasta lapoihin ja navasta pääakseliin</a:t>
            </a:r>
          </a:p>
          <a:p>
            <a:endParaRPr lang="fi-FI" dirty="0"/>
          </a:p>
        </p:txBody>
      </p:sp>
      <p:sp>
        <p:nvSpPr>
          <p:cNvPr id="7" name="Otsikko 6">
            <a:extLst>
              <a:ext uri="{FF2B5EF4-FFF2-40B4-BE49-F238E27FC236}">
                <a16:creationId xmlns:a16="http://schemas.microsoft.com/office/drawing/2014/main" id="{58E25360-116E-46D6-904E-B271DC6D108D}"/>
              </a:ext>
            </a:extLst>
          </p:cNvPr>
          <p:cNvSpPr>
            <a:spLocks noGrp="1"/>
          </p:cNvSpPr>
          <p:nvPr>
            <p:ph type="title"/>
          </p:nvPr>
        </p:nvSpPr>
        <p:spPr/>
        <p:txBody>
          <a:bodyPr/>
          <a:lstStyle/>
          <a:p>
            <a:r>
              <a:rPr lang="fi-FI" dirty="0"/>
              <a:t>Roottorin tarkastukset</a:t>
            </a:r>
          </a:p>
        </p:txBody>
      </p:sp>
      <p:pic>
        <p:nvPicPr>
          <p:cNvPr id="8" name="Kuva 11">
            <a:extLst>
              <a:ext uri="{FF2B5EF4-FFF2-40B4-BE49-F238E27FC236}">
                <a16:creationId xmlns:a16="http://schemas.microsoft.com/office/drawing/2014/main" id="{6B8CF456-AC16-46E7-9D48-CF037EA11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8265C723-B57B-4D9D-AF6B-1858E8771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6854255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4256D59-4E2B-4B86-8929-8263C38FAF44}"/>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158FC454-C88A-4A65-8CBF-B821ACEEC9DC}"/>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3350D96D-DBAD-4AEE-B704-5E4F482B8CF2}"/>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B4D10C12-30F5-4CED-BAF7-ACA7A561AEA2}"/>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63955C5A-2E67-4380-92C8-A77C70F8F8AF}"/>
              </a:ext>
            </a:extLst>
          </p:cNvPr>
          <p:cNvSpPr>
            <a:spLocks noGrp="1"/>
          </p:cNvSpPr>
          <p:nvPr>
            <p:ph idx="20"/>
          </p:nvPr>
        </p:nvSpPr>
        <p:spPr>
          <a:xfrm>
            <a:off x="638070" y="1907566"/>
            <a:ext cx="10915860" cy="4129367"/>
          </a:xfrm>
        </p:spPr>
        <p:txBody>
          <a:bodyPr>
            <a:normAutofit fontScale="92500" lnSpcReduction="10000"/>
          </a:bodyPr>
          <a:lstStyle/>
          <a:p>
            <a:pPr lvl="0">
              <a:lnSpc>
                <a:spcPct val="150000"/>
              </a:lnSpc>
            </a:pPr>
            <a:r>
              <a:rPr lang="fi-FI" dirty="0">
                <a:latin typeface="Univia Pro Book" panose="00000500000000000000" pitchFamily="50" charset="0"/>
              </a:rPr>
              <a:t>Hammaspyörien hampaiden pinnoissa ei ole säröytymiä tai voimakasta kulumista</a:t>
            </a:r>
          </a:p>
          <a:p>
            <a:pPr lvl="0">
              <a:lnSpc>
                <a:spcPct val="150000"/>
              </a:lnSpc>
            </a:pPr>
            <a:r>
              <a:rPr lang="fi-FI" dirty="0">
                <a:latin typeface="Univia Pro Book" panose="00000500000000000000" pitchFamily="50" charset="0"/>
              </a:rPr>
              <a:t>Hammaskosketusjälki on tasaista kaikissa hampaissa</a:t>
            </a:r>
          </a:p>
          <a:p>
            <a:pPr lvl="0">
              <a:lnSpc>
                <a:spcPct val="150000"/>
              </a:lnSpc>
            </a:pPr>
            <a:r>
              <a:rPr lang="fi-FI" dirty="0">
                <a:latin typeface="Univia Pro Book" panose="00000500000000000000" pitchFamily="50" charset="0"/>
              </a:rPr>
              <a:t>Laakereissa ei ole epäpuhtauksia ja pinnoissa ei ole korroosiota, laakerien välykset ovat sallittavissa rajoissa</a:t>
            </a:r>
          </a:p>
          <a:p>
            <a:pPr lvl="0">
              <a:lnSpc>
                <a:spcPct val="150000"/>
              </a:lnSpc>
            </a:pPr>
            <a:r>
              <a:rPr lang="fi-FI" dirty="0">
                <a:latin typeface="Univia Pro Book" panose="00000500000000000000" pitchFamily="50" charset="0"/>
              </a:rPr>
              <a:t>Voiteluöljyn määrä on oikea</a:t>
            </a:r>
          </a:p>
          <a:p>
            <a:pPr lvl="0">
              <a:lnSpc>
                <a:spcPct val="150000"/>
              </a:lnSpc>
            </a:pPr>
            <a:r>
              <a:rPr lang="fi-FI" dirty="0">
                <a:latin typeface="Univia Pro Book" panose="00000500000000000000" pitchFamily="50" charset="0"/>
              </a:rPr>
              <a:t>Öljyanalyysilla on todettava, että öljyssä ei ole kulumahiukkasia, vettä eikä happamia yhdisteitä.</a:t>
            </a:r>
          </a:p>
          <a:p>
            <a:pPr>
              <a:lnSpc>
                <a:spcPct val="150000"/>
              </a:lnSpc>
            </a:pPr>
            <a:r>
              <a:rPr lang="fi-FI" dirty="0">
                <a:latin typeface="Univia Pro Book" panose="00000500000000000000" pitchFamily="50" charset="0"/>
              </a:rPr>
              <a:t>Vaihteistoöljyn suodattimien vaihto</a:t>
            </a:r>
          </a:p>
        </p:txBody>
      </p:sp>
      <p:sp>
        <p:nvSpPr>
          <p:cNvPr id="7" name="Otsikko 6">
            <a:extLst>
              <a:ext uri="{FF2B5EF4-FFF2-40B4-BE49-F238E27FC236}">
                <a16:creationId xmlns:a16="http://schemas.microsoft.com/office/drawing/2014/main" id="{02653AC1-EBBB-43E4-95DC-41140557503C}"/>
              </a:ext>
            </a:extLst>
          </p:cNvPr>
          <p:cNvSpPr>
            <a:spLocks noGrp="1"/>
          </p:cNvSpPr>
          <p:nvPr>
            <p:ph type="title"/>
          </p:nvPr>
        </p:nvSpPr>
        <p:spPr/>
        <p:txBody>
          <a:bodyPr/>
          <a:lstStyle/>
          <a:p>
            <a:r>
              <a:rPr lang="fi-FI" dirty="0"/>
              <a:t>Vaihdelaatikon tarkastukset</a:t>
            </a:r>
          </a:p>
        </p:txBody>
      </p:sp>
      <p:pic>
        <p:nvPicPr>
          <p:cNvPr id="8" name="Kuva 11">
            <a:extLst>
              <a:ext uri="{FF2B5EF4-FFF2-40B4-BE49-F238E27FC236}">
                <a16:creationId xmlns:a16="http://schemas.microsoft.com/office/drawing/2014/main" id="{EE7F2C23-F15E-4D51-A173-257C53075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3760B748-64DB-4898-B6E1-03F817BB0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1241049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63E5D70-E407-43F9-AF49-EE05BCCEC193}"/>
              </a:ext>
            </a:extLst>
          </p:cNvPr>
          <p:cNvSpPr>
            <a:spLocks noGrp="1"/>
          </p:cNvSpPr>
          <p:nvPr>
            <p:ph sz="quarter" idx="13"/>
          </p:nvPr>
        </p:nvSpPr>
        <p:spPr/>
        <p:txBody>
          <a:bodyPr/>
          <a:lstStyle/>
          <a:p>
            <a:endParaRPr lang="fi-FI" dirty="0"/>
          </a:p>
        </p:txBody>
      </p:sp>
      <p:sp>
        <p:nvSpPr>
          <p:cNvPr id="3" name="Sisällön paikkamerkki 2">
            <a:extLst>
              <a:ext uri="{FF2B5EF4-FFF2-40B4-BE49-F238E27FC236}">
                <a16:creationId xmlns:a16="http://schemas.microsoft.com/office/drawing/2014/main" id="{36627008-E665-4301-B84E-AB06BAE0B1D4}"/>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83DDCE79-5A6A-44CD-B3BB-AF64FB75A974}"/>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7D8FBA6A-C55A-4A55-A313-F77ADB55ACF5}"/>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DAE0A6AC-5962-42B9-9186-28068DA3111D}"/>
              </a:ext>
            </a:extLst>
          </p:cNvPr>
          <p:cNvSpPr>
            <a:spLocks noGrp="1"/>
          </p:cNvSpPr>
          <p:nvPr>
            <p:ph idx="20"/>
          </p:nvPr>
        </p:nvSpPr>
        <p:spPr>
          <a:xfrm>
            <a:off x="638070" y="1907566"/>
            <a:ext cx="10352147" cy="4207973"/>
          </a:xfrm>
        </p:spPr>
        <p:txBody>
          <a:bodyPr>
            <a:normAutofit fontScale="47500" lnSpcReduction="20000"/>
          </a:bodyPr>
          <a:lstStyle/>
          <a:p>
            <a:pPr lvl="0">
              <a:lnSpc>
                <a:spcPct val="160000"/>
              </a:lnSpc>
            </a:pPr>
            <a:r>
              <a:rPr lang="fi-FI" sz="3300" dirty="0">
                <a:latin typeface="Univia Pro Book" panose="00000500000000000000" pitchFamily="50" charset="0"/>
              </a:rPr>
              <a:t>Generaattorin sisäosat ovat puhtaat ja korroosiota ei ole muodostunut</a:t>
            </a:r>
          </a:p>
          <a:p>
            <a:pPr lvl="0">
              <a:lnSpc>
                <a:spcPct val="160000"/>
              </a:lnSpc>
            </a:pPr>
            <a:r>
              <a:rPr lang="fi-FI" sz="3300" dirty="0">
                <a:latin typeface="Univia Pro Book" panose="00000500000000000000" pitchFamily="50" charset="0"/>
              </a:rPr>
              <a:t>Eristeet ja käämit ovat ehjät ja puhtaat</a:t>
            </a:r>
          </a:p>
          <a:p>
            <a:pPr lvl="0">
              <a:lnSpc>
                <a:spcPct val="160000"/>
              </a:lnSpc>
            </a:pPr>
            <a:r>
              <a:rPr lang="fi-FI" sz="3300" dirty="0">
                <a:latin typeface="Univia Pro Book" panose="00000500000000000000" pitchFamily="50" charset="0"/>
              </a:rPr>
              <a:t>Urakiilat on kiinnitetyt kunnolla</a:t>
            </a:r>
          </a:p>
          <a:p>
            <a:pPr lvl="0">
              <a:lnSpc>
                <a:spcPct val="160000"/>
              </a:lnSpc>
            </a:pPr>
            <a:r>
              <a:rPr lang="fi-FI" sz="3300" dirty="0">
                <a:latin typeface="Univia Pro Book" panose="00000500000000000000" pitchFamily="50" charset="0"/>
              </a:rPr>
              <a:t>Roottorikapassa ei ole säröytymiä</a:t>
            </a:r>
          </a:p>
          <a:p>
            <a:pPr lvl="0">
              <a:lnSpc>
                <a:spcPct val="160000"/>
              </a:lnSpc>
            </a:pPr>
            <a:r>
              <a:rPr lang="fi-FI" sz="3300" dirty="0">
                <a:latin typeface="Univia Pro Book" panose="00000500000000000000" pitchFamily="50" charset="0"/>
              </a:rPr>
              <a:t>Laakereissa ei ole epäpuhtauksia ja pinnoissa ei ole korroosiota, laakerien välykset ovat sallittavissa rajoissa</a:t>
            </a:r>
          </a:p>
          <a:p>
            <a:pPr lvl="0">
              <a:lnSpc>
                <a:spcPct val="160000"/>
              </a:lnSpc>
            </a:pPr>
            <a:r>
              <a:rPr lang="fi-FI" sz="3300" dirty="0">
                <a:latin typeface="Univia Pro Book" panose="00000500000000000000" pitchFamily="50" charset="0"/>
              </a:rPr>
              <a:t>Voiteluöljyn määrä on oikea</a:t>
            </a:r>
          </a:p>
          <a:p>
            <a:pPr lvl="0">
              <a:lnSpc>
                <a:spcPct val="160000"/>
              </a:lnSpc>
            </a:pPr>
            <a:r>
              <a:rPr lang="fi-FI" sz="3300" dirty="0">
                <a:latin typeface="Univia Pro Book" panose="00000500000000000000" pitchFamily="50" charset="0"/>
              </a:rPr>
              <a:t>Öljyanalyysilla on todettava, että öljyssä ei ole kulumahiukkasia, vettä eikä happamia yhdisteitä</a:t>
            </a:r>
          </a:p>
          <a:p>
            <a:pPr lvl="0">
              <a:lnSpc>
                <a:spcPct val="160000"/>
              </a:lnSpc>
            </a:pPr>
            <a:r>
              <a:rPr lang="fi-FI" sz="3300" dirty="0">
                <a:latin typeface="Univia Pro Book" panose="00000500000000000000" pitchFamily="50" charset="0"/>
              </a:rPr>
              <a:t>Staattorin ja roottorin välys ja keskeisyys on valmistajan ilmoittamissa arvoissa</a:t>
            </a:r>
          </a:p>
          <a:p>
            <a:pPr lvl="0">
              <a:lnSpc>
                <a:spcPct val="160000"/>
              </a:lnSpc>
            </a:pPr>
            <a:r>
              <a:rPr lang="fi-FI" sz="3300" dirty="0">
                <a:latin typeface="Univia Pro Book" panose="00000500000000000000" pitchFamily="50" charset="0"/>
              </a:rPr>
              <a:t>Eristysvastusmittauksen ja impedanssimittauksen perusteella eristykset ja käämitykset ovat kunnossa</a:t>
            </a:r>
          </a:p>
          <a:p>
            <a:pPr lvl="0">
              <a:lnSpc>
                <a:spcPct val="160000"/>
              </a:lnSpc>
            </a:pPr>
            <a:r>
              <a:rPr lang="fi-FI" sz="3300" dirty="0">
                <a:latin typeface="Univia Pro Book" panose="00000500000000000000" pitchFamily="50" charset="0"/>
              </a:rPr>
              <a:t>Generaattorin jäähdytysjärjestelmässä ei ole tapahtunut korroosiota.</a:t>
            </a:r>
          </a:p>
          <a:p>
            <a:endParaRPr lang="fi-FI" dirty="0"/>
          </a:p>
        </p:txBody>
      </p:sp>
      <p:sp>
        <p:nvSpPr>
          <p:cNvPr id="7" name="Otsikko 6">
            <a:extLst>
              <a:ext uri="{FF2B5EF4-FFF2-40B4-BE49-F238E27FC236}">
                <a16:creationId xmlns:a16="http://schemas.microsoft.com/office/drawing/2014/main" id="{6A4B48D8-3A3D-495A-96D5-521ACBD0F828}"/>
              </a:ext>
            </a:extLst>
          </p:cNvPr>
          <p:cNvSpPr>
            <a:spLocks noGrp="1"/>
          </p:cNvSpPr>
          <p:nvPr>
            <p:ph type="title"/>
          </p:nvPr>
        </p:nvSpPr>
        <p:spPr/>
        <p:txBody>
          <a:bodyPr/>
          <a:lstStyle/>
          <a:p>
            <a:r>
              <a:rPr lang="fi-FI" dirty="0"/>
              <a:t>Generaattorin tarkastukset</a:t>
            </a:r>
          </a:p>
        </p:txBody>
      </p:sp>
      <p:pic>
        <p:nvPicPr>
          <p:cNvPr id="8" name="Kuva 11">
            <a:extLst>
              <a:ext uri="{FF2B5EF4-FFF2-40B4-BE49-F238E27FC236}">
                <a16:creationId xmlns:a16="http://schemas.microsoft.com/office/drawing/2014/main" id="{433CA216-A4B9-4047-9D34-FF9EBE307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0313E5D6-5681-48C5-B9F4-711D591B2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3658122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4DA2112C-D558-4DE0-A648-8464C8908351}"/>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F0D2707C-64FF-4F40-9CF2-ABBB1380E8FF}"/>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8A3652F4-BE8F-4D19-8482-95A28479DF88}"/>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BB15E90B-AE73-456A-9C1C-33F676E816BC}"/>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3C815932-F6FF-4FF3-85BB-B735F518F60D}"/>
              </a:ext>
            </a:extLst>
          </p:cNvPr>
          <p:cNvSpPr>
            <a:spLocks noGrp="1"/>
          </p:cNvSpPr>
          <p:nvPr>
            <p:ph idx="20"/>
          </p:nvPr>
        </p:nvSpPr>
        <p:spPr>
          <a:xfrm>
            <a:off x="638070" y="1907567"/>
            <a:ext cx="10915860" cy="4182850"/>
          </a:xfrm>
        </p:spPr>
        <p:txBody>
          <a:bodyPr>
            <a:normAutofit fontScale="85000" lnSpcReduction="20000"/>
          </a:bodyPr>
          <a:lstStyle/>
          <a:p>
            <a:pPr lvl="0">
              <a:lnSpc>
                <a:spcPct val="150000"/>
              </a:lnSpc>
            </a:pPr>
            <a:r>
              <a:rPr lang="fi-FI" dirty="0">
                <a:latin typeface="Univia Pro Book" panose="00000500000000000000" pitchFamily="50" charset="0"/>
              </a:rPr>
              <a:t>Jarrulaite on puhdas</a:t>
            </a:r>
          </a:p>
          <a:p>
            <a:pPr lvl="0">
              <a:lnSpc>
                <a:spcPct val="150000"/>
              </a:lnSpc>
            </a:pPr>
            <a:r>
              <a:rPr lang="fi-FI" dirty="0">
                <a:latin typeface="Univia Pro Book" panose="00000500000000000000" pitchFamily="50" charset="0"/>
              </a:rPr>
              <a:t>Jarrulaitteen kuluvissa osissa on riittävät kulumisvarat</a:t>
            </a:r>
          </a:p>
          <a:p>
            <a:pPr lvl="0">
              <a:lnSpc>
                <a:spcPct val="150000"/>
              </a:lnSpc>
            </a:pPr>
            <a:r>
              <a:rPr lang="fi-FI" dirty="0">
                <a:latin typeface="Univia Pro Book" panose="00000500000000000000" pitchFamily="50" charset="0"/>
              </a:rPr>
              <a:t>Säätölaitteet toimivat asianmukaisesti, mikäli tuulivoimala pysäyttäminen tapahtuu siipien kulmaa muuttamalla tai siipien kärkijarruilla.</a:t>
            </a:r>
          </a:p>
          <a:p>
            <a:pPr>
              <a:lnSpc>
                <a:spcPct val="150000"/>
              </a:lnSpc>
            </a:pPr>
            <a:r>
              <a:rPr lang="fi-FI" dirty="0">
                <a:latin typeface="Univia Pro Book" panose="00000500000000000000" pitchFamily="50" charset="0"/>
              </a:rPr>
              <a:t>Jarrupalojen paksuus</a:t>
            </a:r>
          </a:p>
          <a:p>
            <a:pPr>
              <a:lnSpc>
                <a:spcPct val="150000"/>
              </a:lnSpc>
            </a:pPr>
            <a:r>
              <a:rPr lang="fi-FI" dirty="0">
                <a:latin typeface="Univia Pro Book" panose="00000500000000000000" pitchFamily="50" charset="0"/>
              </a:rPr>
              <a:t>Jarrupalojen etäisyys levystä</a:t>
            </a:r>
          </a:p>
          <a:p>
            <a:pPr>
              <a:lnSpc>
                <a:spcPct val="150000"/>
              </a:lnSpc>
            </a:pPr>
            <a:r>
              <a:rPr lang="fi-FI" dirty="0">
                <a:latin typeface="Univia Pro Book" panose="00000500000000000000" pitchFamily="50" charset="0"/>
              </a:rPr>
              <a:t>Jarrulevyn suoruus</a:t>
            </a:r>
          </a:p>
          <a:p>
            <a:pPr>
              <a:lnSpc>
                <a:spcPct val="150000"/>
              </a:lnSpc>
            </a:pPr>
            <a:r>
              <a:rPr lang="fi-FI" dirty="0">
                <a:latin typeface="Univia Pro Book" panose="00000500000000000000" pitchFamily="50" charset="0"/>
              </a:rPr>
              <a:t>Jarrulevyn ja palojen värimuutokset</a:t>
            </a:r>
          </a:p>
          <a:p>
            <a:pPr>
              <a:lnSpc>
                <a:spcPct val="150000"/>
              </a:lnSpc>
            </a:pPr>
            <a:r>
              <a:rPr lang="fi-FI" dirty="0">
                <a:latin typeface="Univia Pro Book" panose="00000500000000000000" pitchFamily="50" charset="0"/>
              </a:rPr>
              <a:t>Jarrun hydrauliikkaletkujen tiiveys </a:t>
            </a:r>
          </a:p>
          <a:p>
            <a:endParaRPr lang="fi-FI" dirty="0"/>
          </a:p>
        </p:txBody>
      </p:sp>
      <p:sp>
        <p:nvSpPr>
          <p:cNvPr id="7" name="Otsikko 6">
            <a:extLst>
              <a:ext uri="{FF2B5EF4-FFF2-40B4-BE49-F238E27FC236}">
                <a16:creationId xmlns:a16="http://schemas.microsoft.com/office/drawing/2014/main" id="{053C5EF0-5CC0-4FC1-92C3-F87F82A010F6}"/>
              </a:ext>
            </a:extLst>
          </p:cNvPr>
          <p:cNvSpPr>
            <a:spLocks noGrp="1"/>
          </p:cNvSpPr>
          <p:nvPr>
            <p:ph type="title"/>
          </p:nvPr>
        </p:nvSpPr>
        <p:spPr/>
        <p:txBody>
          <a:bodyPr/>
          <a:lstStyle/>
          <a:p>
            <a:r>
              <a:rPr lang="fi-FI" dirty="0"/>
              <a:t>Jarrujen tarkastukset</a:t>
            </a:r>
          </a:p>
        </p:txBody>
      </p:sp>
      <p:pic>
        <p:nvPicPr>
          <p:cNvPr id="8" name="Kuva 11">
            <a:extLst>
              <a:ext uri="{FF2B5EF4-FFF2-40B4-BE49-F238E27FC236}">
                <a16:creationId xmlns:a16="http://schemas.microsoft.com/office/drawing/2014/main" id="{028FFC4D-F6BF-44B1-8B26-F04B3A4B1F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570BD55B-69F5-4DD5-9C89-BCF34BB62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0554845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FA5B0383-30BF-41FE-8DE2-CCF3018E64EA}"/>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C1B2CF7E-B4F7-4A80-B123-91C97FACAF58}"/>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D205772E-EC77-4F02-B3D2-554F91A0B6B7}"/>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840107D4-BB22-49E6-8353-9D21DE7733FC}"/>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58DF00A9-7E5E-44D6-95E2-D98693DF54E6}"/>
              </a:ext>
            </a:extLst>
          </p:cNvPr>
          <p:cNvSpPr>
            <a:spLocks noGrp="1"/>
          </p:cNvSpPr>
          <p:nvPr>
            <p:ph idx="20"/>
          </p:nvPr>
        </p:nvSpPr>
        <p:spPr>
          <a:xfrm>
            <a:off x="638070" y="1907567"/>
            <a:ext cx="10915860" cy="4182850"/>
          </a:xfrm>
        </p:spPr>
        <p:txBody>
          <a:bodyPr>
            <a:normAutofit fontScale="70000" lnSpcReduction="20000"/>
          </a:bodyPr>
          <a:lstStyle/>
          <a:p>
            <a:pPr>
              <a:lnSpc>
                <a:spcPct val="150000"/>
              </a:lnSpc>
            </a:pPr>
            <a:r>
              <a:rPr lang="fi-FI" dirty="0">
                <a:latin typeface="Univia Pro Book" panose="00000500000000000000" pitchFamily="50" charset="0"/>
              </a:rPr>
              <a:t>Jarrupalojen visuaalinen tarkastus</a:t>
            </a:r>
          </a:p>
          <a:p>
            <a:pPr>
              <a:lnSpc>
                <a:spcPct val="150000"/>
              </a:lnSpc>
            </a:pPr>
            <a:r>
              <a:rPr lang="fi-FI" dirty="0">
                <a:latin typeface="Univia Pro Book" panose="00000500000000000000" pitchFamily="50" charset="0"/>
              </a:rPr>
              <a:t>Jarrukehän imurointi ja puhdistus, ylijäämärasvan kaavinta</a:t>
            </a:r>
          </a:p>
          <a:p>
            <a:pPr>
              <a:lnSpc>
                <a:spcPct val="150000"/>
              </a:lnSpc>
            </a:pPr>
            <a:r>
              <a:rPr lang="fi-FI" dirty="0">
                <a:latin typeface="Univia Pro Book" panose="00000500000000000000" pitchFamily="50" charset="0"/>
              </a:rPr>
              <a:t>YAW kehän pulttien kiristys (hydrauliikkavääntimellä)</a:t>
            </a:r>
          </a:p>
          <a:p>
            <a:pPr>
              <a:lnSpc>
                <a:spcPct val="150000"/>
              </a:lnSpc>
            </a:pPr>
            <a:r>
              <a:rPr lang="fi-FI" dirty="0">
                <a:latin typeface="Univia Pro Book" panose="00000500000000000000" pitchFamily="50" charset="0"/>
              </a:rPr>
              <a:t>Automaattirasvareiden täyttö (YAW-laakeri ja kääntökehän hammastus)</a:t>
            </a:r>
          </a:p>
          <a:p>
            <a:pPr>
              <a:lnSpc>
                <a:spcPct val="150000"/>
              </a:lnSpc>
            </a:pPr>
            <a:r>
              <a:rPr lang="fi-FI" dirty="0">
                <a:latin typeface="Univia Pro Book" panose="00000500000000000000" pitchFamily="50" charset="0"/>
              </a:rPr>
              <a:t>YAW moottoreiden öljynpinnan tarkastus</a:t>
            </a:r>
          </a:p>
          <a:p>
            <a:pPr>
              <a:lnSpc>
                <a:spcPct val="150000"/>
              </a:lnSpc>
            </a:pPr>
            <a:r>
              <a:rPr lang="fi-FI" dirty="0">
                <a:latin typeface="Univia Pro Book" panose="00000500000000000000" pitchFamily="50" charset="0"/>
              </a:rPr>
              <a:t>Maadoitusharjojen asemoinnin tarkastus </a:t>
            </a:r>
          </a:p>
          <a:p>
            <a:pPr>
              <a:lnSpc>
                <a:spcPct val="150000"/>
              </a:lnSpc>
            </a:pPr>
            <a:r>
              <a:rPr lang="fi-FI" dirty="0">
                <a:latin typeface="Univia Pro Book" panose="00000500000000000000" pitchFamily="50" charset="0"/>
              </a:rPr>
              <a:t>YAW hydrauliikka-aseman huolto </a:t>
            </a:r>
          </a:p>
          <a:p>
            <a:pPr lvl="1">
              <a:lnSpc>
                <a:spcPct val="150000"/>
              </a:lnSpc>
            </a:pPr>
            <a:r>
              <a:rPr lang="fi-FI" sz="2400" dirty="0">
                <a:latin typeface="Univia Pro Book" panose="00000500000000000000" pitchFamily="50" charset="0"/>
              </a:rPr>
              <a:t>Paine- ja paluusuodattimien vaihto</a:t>
            </a:r>
          </a:p>
          <a:p>
            <a:pPr lvl="1">
              <a:lnSpc>
                <a:spcPct val="150000"/>
              </a:lnSpc>
            </a:pPr>
            <a:r>
              <a:rPr lang="fi-FI" sz="2400" dirty="0">
                <a:latin typeface="Univia Pro Book" panose="00000500000000000000" pitchFamily="50" charset="0"/>
              </a:rPr>
              <a:t>Venttiilitestien teko toimittajan ohjeiden mukaisesti</a:t>
            </a:r>
          </a:p>
          <a:p>
            <a:pPr lvl="1">
              <a:lnSpc>
                <a:spcPct val="150000"/>
              </a:lnSpc>
            </a:pPr>
            <a:r>
              <a:rPr lang="fi-FI" sz="2400" dirty="0">
                <a:latin typeface="Univia Pro Book" panose="00000500000000000000" pitchFamily="50" charset="0"/>
              </a:rPr>
              <a:t>Järjestelmän visuaalinen tarkastus (letkut ja liittimet)</a:t>
            </a:r>
          </a:p>
          <a:p>
            <a:pPr lvl="1">
              <a:lnSpc>
                <a:spcPct val="150000"/>
              </a:lnSpc>
            </a:pPr>
            <a:r>
              <a:rPr lang="fi-FI" sz="2400" dirty="0">
                <a:latin typeface="Univia Pro Book" panose="00000500000000000000" pitchFamily="50" charset="0"/>
              </a:rPr>
              <a:t>Paisuntasäiliön esipaineen tarkastus ja tarvittaessa typen lisäys</a:t>
            </a:r>
          </a:p>
          <a:p>
            <a:pPr lvl="1"/>
            <a:endParaRPr lang="fi-FI" dirty="0"/>
          </a:p>
        </p:txBody>
      </p:sp>
      <p:sp>
        <p:nvSpPr>
          <p:cNvPr id="7" name="Otsikko 6">
            <a:extLst>
              <a:ext uri="{FF2B5EF4-FFF2-40B4-BE49-F238E27FC236}">
                <a16:creationId xmlns:a16="http://schemas.microsoft.com/office/drawing/2014/main" id="{2E6183E2-4CEE-4E31-BA6C-4160223B1D50}"/>
              </a:ext>
            </a:extLst>
          </p:cNvPr>
          <p:cNvSpPr>
            <a:spLocks noGrp="1"/>
          </p:cNvSpPr>
          <p:nvPr>
            <p:ph type="title"/>
          </p:nvPr>
        </p:nvSpPr>
        <p:spPr/>
        <p:txBody>
          <a:bodyPr/>
          <a:lstStyle/>
          <a:p>
            <a:r>
              <a:rPr lang="fi-FI" dirty="0"/>
              <a:t>YAW-systeemin tarkastukset</a:t>
            </a:r>
          </a:p>
        </p:txBody>
      </p:sp>
      <p:pic>
        <p:nvPicPr>
          <p:cNvPr id="8" name="Kuva 11">
            <a:extLst>
              <a:ext uri="{FF2B5EF4-FFF2-40B4-BE49-F238E27FC236}">
                <a16:creationId xmlns:a16="http://schemas.microsoft.com/office/drawing/2014/main" id="{79FBBEF6-131A-4CC3-BB00-893BE5E43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B2A522CF-1652-44CA-AF4A-0FF7905D1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2130436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3CAA775E-E8F1-4B87-AAE8-2F7537B9AB52}"/>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A35BA3C3-C8C7-46A0-8035-6DAA2F977A5C}"/>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2BE0013F-9C32-4379-A78A-4B5409ED96FB}"/>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07B2ECBE-0D1C-49AD-93CF-49DF71092F98}"/>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07DE9337-FAD7-4D58-B6BA-5DC35CFD9730}"/>
              </a:ext>
            </a:extLst>
          </p:cNvPr>
          <p:cNvSpPr>
            <a:spLocks noGrp="1"/>
          </p:cNvSpPr>
          <p:nvPr>
            <p:ph idx="20"/>
          </p:nvPr>
        </p:nvSpPr>
        <p:spPr>
          <a:xfrm>
            <a:off x="638070" y="1907566"/>
            <a:ext cx="10915860" cy="4129367"/>
          </a:xfrm>
        </p:spPr>
        <p:txBody>
          <a:bodyPr>
            <a:normAutofit fontScale="92500" lnSpcReduction="10000"/>
          </a:bodyPr>
          <a:lstStyle/>
          <a:p>
            <a:pPr>
              <a:lnSpc>
                <a:spcPct val="150000"/>
              </a:lnSpc>
            </a:pPr>
            <a:r>
              <a:rPr lang="fi-FI" dirty="0">
                <a:latin typeface="Univia Pro Book" panose="00000500000000000000" pitchFamily="50" charset="0"/>
              </a:rPr>
              <a:t>Tuulivoimalassa on monia lämpöä tuottavia laitteita</a:t>
            </a:r>
          </a:p>
          <a:p>
            <a:pPr lvl="1">
              <a:lnSpc>
                <a:spcPct val="150000"/>
              </a:lnSpc>
            </a:pPr>
            <a:r>
              <a:rPr lang="fi-FI" dirty="0">
                <a:latin typeface="Univia Pro Book" panose="00000500000000000000" pitchFamily="50" charset="0"/>
              </a:rPr>
              <a:t>Vaihteisto, elektroniikka, laakerointi, generaattori, levyjarrut ja kääntömoottori</a:t>
            </a:r>
          </a:p>
          <a:p>
            <a:pPr>
              <a:lnSpc>
                <a:spcPct val="150000"/>
              </a:lnSpc>
            </a:pPr>
            <a:r>
              <a:rPr lang="fi-FI" dirty="0">
                <a:latin typeface="Univia Pro Book" panose="00000500000000000000" pitchFamily="50" charset="0"/>
              </a:rPr>
              <a:t>Tuulivoimalassa tarvitaan erityisesti jäähdytystä generaattorille ja taajuusmuuntajalle</a:t>
            </a:r>
          </a:p>
          <a:p>
            <a:pPr>
              <a:lnSpc>
                <a:spcPct val="150000"/>
              </a:lnSpc>
            </a:pPr>
            <a:r>
              <a:rPr lang="fi-FI" dirty="0">
                <a:latin typeface="Univia Pro Book" panose="00000500000000000000" pitchFamily="50" charset="0"/>
              </a:rPr>
              <a:t>Taajuusmuuntajat ovat nestejäähdytteisiä. Generaattori voi olla myös ilmajäähdytteinen</a:t>
            </a:r>
          </a:p>
          <a:p>
            <a:pPr>
              <a:lnSpc>
                <a:spcPct val="150000"/>
              </a:lnSpc>
            </a:pPr>
            <a:r>
              <a:rPr lang="fi-FI" dirty="0">
                <a:latin typeface="Univia Pro Book" panose="00000500000000000000" pitchFamily="50" charset="0"/>
              </a:rPr>
              <a:t>50% </a:t>
            </a:r>
            <a:r>
              <a:rPr lang="fi-FI" dirty="0" err="1">
                <a:latin typeface="Univia Pro Book" panose="00000500000000000000" pitchFamily="50" charset="0"/>
              </a:rPr>
              <a:t>Propyleeniglykoliliuos</a:t>
            </a:r>
            <a:r>
              <a:rPr lang="fi-FI" dirty="0">
                <a:latin typeface="Univia Pro Book" panose="00000500000000000000" pitchFamily="50" charset="0"/>
              </a:rPr>
              <a:t>, jäätymispiste -37°C.</a:t>
            </a:r>
          </a:p>
          <a:p>
            <a:pPr lvl="1">
              <a:lnSpc>
                <a:spcPct val="150000"/>
              </a:lnSpc>
            </a:pPr>
            <a:r>
              <a:rPr lang="fi-FI" dirty="0">
                <a:latin typeface="Univia Pro Book" panose="00000500000000000000" pitchFamily="50" charset="0"/>
              </a:rPr>
              <a:t>Järjestelmä herkkä korroosiolle -&gt; </a:t>
            </a:r>
            <a:r>
              <a:rPr lang="fi-FI" dirty="0" err="1">
                <a:latin typeface="Univia Pro Book" panose="00000500000000000000" pitchFamily="50" charset="0"/>
              </a:rPr>
              <a:t>Inhibiittiä</a:t>
            </a:r>
            <a:r>
              <a:rPr lang="fi-FI" dirty="0">
                <a:latin typeface="Univia Pro Book" panose="00000500000000000000" pitchFamily="50" charset="0"/>
              </a:rPr>
              <a:t> </a:t>
            </a:r>
            <a:r>
              <a:rPr lang="fi-FI" dirty="0" err="1">
                <a:latin typeface="Univia Pro Book" panose="00000500000000000000" pitchFamily="50" charset="0"/>
              </a:rPr>
              <a:t>glygoliliuokseen</a:t>
            </a:r>
            <a:endParaRPr lang="fi-FI" dirty="0">
              <a:latin typeface="Univia Pro Book" panose="00000500000000000000" pitchFamily="50" charset="0"/>
            </a:endParaRPr>
          </a:p>
        </p:txBody>
      </p:sp>
      <p:sp>
        <p:nvSpPr>
          <p:cNvPr id="7" name="Otsikko 6">
            <a:extLst>
              <a:ext uri="{FF2B5EF4-FFF2-40B4-BE49-F238E27FC236}">
                <a16:creationId xmlns:a16="http://schemas.microsoft.com/office/drawing/2014/main" id="{B8282B55-96CB-4B8C-B5AC-D5149ED555F1}"/>
              </a:ext>
            </a:extLst>
          </p:cNvPr>
          <p:cNvSpPr>
            <a:spLocks noGrp="1"/>
          </p:cNvSpPr>
          <p:nvPr>
            <p:ph type="title"/>
          </p:nvPr>
        </p:nvSpPr>
        <p:spPr/>
        <p:txBody>
          <a:bodyPr/>
          <a:lstStyle/>
          <a:p>
            <a:r>
              <a:rPr lang="fi-FI" dirty="0"/>
              <a:t>Jäähdytysjärjestelmät</a:t>
            </a:r>
          </a:p>
        </p:txBody>
      </p:sp>
      <p:pic>
        <p:nvPicPr>
          <p:cNvPr id="8" name="Kuva 11">
            <a:extLst>
              <a:ext uri="{FF2B5EF4-FFF2-40B4-BE49-F238E27FC236}">
                <a16:creationId xmlns:a16="http://schemas.microsoft.com/office/drawing/2014/main" id="{6532797F-892F-4050-8505-FAF7E89A8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270ACA6E-19C8-4D9F-8047-9868E501B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3277809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480F3F8-642E-4060-AC57-68FCCECEBCC0}"/>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3C981EFE-0141-48A6-9109-BA62B021E203}"/>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2B01F651-9E29-4056-B9F8-41878E139943}"/>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38DF6CA1-8242-41A9-A783-4EA8C8A50CC5}"/>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45909AF2-BD9F-4145-82B1-7E61CDE2375C}"/>
              </a:ext>
            </a:extLst>
          </p:cNvPr>
          <p:cNvSpPr>
            <a:spLocks noGrp="1"/>
          </p:cNvSpPr>
          <p:nvPr>
            <p:ph idx="20"/>
          </p:nvPr>
        </p:nvSpPr>
        <p:spPr/>
        <p:txBody>
          <a:bodyPr/>
          <a:lstStyle/>
          <a:p>
            <a:pPr>
              <a:lnSpc>
                <a:spcPct val="150000"/>
              </a:lnSpc>
            </a:pPr>
            <a:r>
              <a:rPr lang="fi-FI" dirty="0">
                <a:latin typeface="Univia Pro Book" panose="00000500000000000000" pitchFamily="50" charset="0"/>
              </a:rPr>
              <a:t>Kiertonesteen vaihto n.2 vuoden välein</a:t>
            </a:r>
          </a:p>
          <a:p>
            <a:pPr>
              <a:lnSpc>
                <a:spcPct val="150000"/>
              </a:lnSpc>
            </a:pPr>
            <a:r>
              <a:rPr lang="fi-FI" dirty="0">
                <a:latin typeface="Univia Pro Book" panose="00000500000000000000" pitchFamily="50" charset="0"/>
              </a:rPr>
              <a:t>Jäähdytinnesteestä näyte laboratorioon tarkasteluun</a:t>
            </a:r>
          </a:p>
          <a:p>
            <a:pPr lvl="1">
              <a:lnSpc>
                <a:spcPct val="150000"/>
              </a:lnSpc>
            </a:pPr>
            <a:r>
              <a:rPr lang="fi-FI" dirty="0">
                <a:latin typeface="Univia Pro Book" panose="00000500000000000000" pitchFamily="50" charset="0"/>
              </a:rPr>
              <a:t>Tulos kertoo nesteen ja itse järjestelmän kunnosta</a:t>
            </a:r>
          </a:p>
        </p:txBody>
      </p:sp>
      <p:sp>
        <p:nvSpPr>
          <p:cNvPr id="7" name="Otsikko 6">
            <a:extLst>
              <a:ext uri="{FF2B5EF4-FFF2-40B4-BE49-F238E27FC236}">
                <a16:creationId xmlns:a16="http://schemas.microsoft.com/office/drawing/2014/main" id="{2E1F278B-D2BE-4737-9DA0-F27B553CC0CD}"/>
              </a:ext>
            </a:extLst>
          </p:cNvPr>
          <p:cNvSpPr>
            <a:spLocks noGrp="1"/>
          </p:cNvSpPr>
          <p:nvPr>
            <p:ph type="title"/>
          </p:nvPr>
        </p:nvSpPr>
        <p:spPr/>
        <p:txBody>
          <a:bodyPr/>
          <a:lstStyle/>
          <a:p>
            <a:r>
              <a:rPr lang="fi-FI" dirty="0"/>
              <a:t>Jäähdytysjärjestelmän tarkastukset</a:t>
            </a:r>
          </a:p>
        </p:txBody>
      </p:sp>
      <p:pic>
        <p:nvPicPr>
          <p:cNvPr id="8" name="Kuva 11">
            <a:extLst>
              <a:ext uri="{FF2B5EF4-FFF2-40B4-BE49-F238E27FC236}">
                <a16:creationId xmlns:a16="http://schemas.microsoft.com/office/drawing/2014/main" id="{0F6F6262-B13B-454E-8570-78B0C5B08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D81BC7AE-23AE-4B54-AEDC-4457D80C8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6750748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A06E0DA-CEA7-4982-B926-B0114A709224}"/>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0F193212-1009-4F09-AB65-B3C0F6BAD365}"/>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E8D5028F-7FB0-40C9-AB04-E5E7C1B9BF0E}"/>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DF5D4046-075E-4862-886F-18F5B2AD451D}"/>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E83DBC05-B362-45DF-BF35-0708B4762B40}"/>
              </a:ext>
            </a:extLst>
          </p:cNvPr>
          <p:cNvSpPr>
            <a:spLocks noGrp="1"/>
          </p:cNvSpPr>
          <p:nvPr>
            <p:ph idx="20"/>
          </p:nvPr>
        </p:nvSpPr>
        <p:spPr>
          <a:xfrm>
            <a:off x="638070" y="1907566"/>
            <a:ext cx="10915860" cy="4207973"/>
          </a:xfrm>
        </p:spPr>
        <p:txBody>
          <a:bodyPr>
            <a:normAutofit/>
          </a:bodyPr>
          <a:lstStyle/>
          <a:p>
            <a:pPr>
              <a:lnSpc>
                <a:spcPct val="150000"/>
              </a:lnSpc>
            </a:pPr>
            <a:r>
              <a:rPr lang="fi-FI" dirty="0">
                <a:latin typeface="Univia Pro Book" panose="00000500000000000000" pitchFamily="50" charset="0"/>
              </a:rPr>
              <a:t>Paine- ja paluusuodattimien vaihto, tankin </a:t>
            </a:r>
            <a:r>
              <a:rPr lang="fi-FI" dirty="0" err="1">
                <a:latin typeface="Univia Pro Book" panose="00000500000000000000" pitchFamily="50" charset="0"/>
              </a:rPr>
              <a:t>huohottimen</a:t>
            </a:r>
            <a:r>
              <a:rPr lang="fi-FI" dirty="0">
                <a:latin typeface="Univia Pro Book" panose="00000500000000000000" pitchFamily="50" charset="0"/>
              </a:rPr>
              <a:t> vaihto</a:t>
            </a:r>
          </a:p>
          <a:p>
            <a:pPr>
              <a:lnSpc>
                <a:spcPct val="150000"/>
              </a:lnSpc>
            </a:pPr>
            <a:r>
              <a:rPr lang="fi-FI" dirty="0">
                <a:latin typeface="Univia Pro Book" panose="00000500000000000000" pitchFamily="50" charset="0"/>
              </a:rPr>
              <a:t>Venttiilitestien teko valmistajan ohjeiden mukaisesti</a:t>
            </a:r>
          </a:p>
          <a:p>
            <a:pPr>
              <a:lnSpc>
                <a:spcPct val="150000"/>
              </a:lnSpc>
            </a:pPr>
            <a:r>
              <a:rPr lang="fi-FI" dirty="0">
                <a:latin typeface="Univia Pro Book" panose="00000500000000000000" pitchFamily="50" charset="0"/>
              </a:rPr>
              <a:t>Järjestelmän visuaalinen tarkastus (letkut ja liittimet)</a:t>
            </a:r>
          </a:p>
          <a:p>
            <a:pPr>
              <a:lnSpc>
                <a:spcPct val="150000"/>
              </a:lnSpc>
            </a:pPr>
            <a:r>
              <a:rPr lang="fi-FI" dirty="0">
                <a:latin typeface="Univia Pro Book" panose="00000500000000000000" pitchFamily="50" charset="0"/>
              </a:rPr>
              <a:t>Pumpun akselin voitelu</a:t>
            </a:r>
          </a:p>
          <a:p>
            <a:pPr>
              <a:lnSpc>
                <a:spcPct val="150000"/>
              </a:lnSpc>
            </a:pPr>
            <a:r>
              <a:rPr lang="fi-FI" dirty="0">
                <a:latin typeface="Univia Pro Book" panose="00000500000000000000" pitchFamily="50" charset="0"/>
              </a:rPr>
              <a:t>Paisuntasäiliöiden, esipaineen tarkastus ja tarvittaessa typpikaasun lisäys</a:t>
            </a:r>
          </a:p>
          <a:p>
            <a:pPr>
              <a:lnSpc>
                <a:spcPct val="150000"/>
              </a:lnSpc>
            </a:pPr>
            <a:r>
              <a:rPr lang="fi-FI" dirty="0">
                <a:latin typeface="Univia Pro Book" panose="00000500000000000000" pitchFamily="50" charset="0"/>
              </a:rPr>
              <a:t>Öljynäytteenotto hydrauliikkaöljystä</a:t>
            </a:r>
          </a:p>
          <a:p>
            <a:endParaRPr lang="fi-FI" dirty="0"/>
          </a:p>
        </p:txBody>
      </p:sp>
      <p:sp>
        <p:nvSpPr>
          <p:cNvPr id="7" name="Otsikko 6">
            <a:extLst>
              <a:ext uri="{FF2B5EF4-FFF2-40B4-BE49-F238E27FC236}">
                <a16:creationId xmlns:a16="http://schemas.microsoft.com/office/drawing/2014/main" id="{E7410A17-BE4E-4FF7-980A-60A62697B5B9}"/>
              </a:ext>
            </a:extLst>
          </p:cNvPr>
          <p:cNvSpPr>
            <a:spLocks noGrp="1"/>
          </p:cNvSpPr>
          <p:nvPr>
            <p:ph type="title"/>
          </p:nvPr>
        </p:nvSpPr>
        <p:spPr/>
        <p:txBody>
          <a:bodyPr/>
          <a:lstStyle/>
          <a:p>
            <a:r>
              <a:rPr lang="fi-FI" dirty="0"/>
              <a:t>Hydrauliikkajärjestelmän tarkastus</a:t>
            </a:r>
          </a:p>
        </p:txBody>
      </p:sp>
      <p:pic>
        <p:nvPicPr>
          <p:cNvPr id="8" name="Kuva 11">
            <a:extLst>
              <a:ext uri="{FF2B5EF4-FFF2-40B4-BE49-F238E27FC236}">
                <a16:creationId xmlns:a16="http://schemas.microsoft.com/office/drawing/2014/main" id="{68DA819D-23EA-48A9-A249-9EFBBB43C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06881357-064A-4563-89B3-C99628BAF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3359538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8F6DEDD-A311-46DF-B5B8-603DD7999D48}"/>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FFF0E59A-B213-43A7-B734-EAC65B8D5618}"/>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AF902486-9148-4546-9AF5-BF64A762F112}"/>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ABDB8072-EBFF-416C-9EA3-DB3DDA5EC8FF}"/>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13530937-0678-4F5C-84C1-E9A51655B5BC}"/>
              </a:ext>
            </a:extLst>
          </p:cNvPr>
          <p:cNvSpPr>
            <a:spLocks noGrp="1"/>
          </p:cNvSpPr>
          <p:nvPr>
            <p:ph idx="20"/>
          </p:nvPr>
        </p:nvSpPr>
        <p:spPr/>
        <p:txBody>
          <a:bodyPr/>
          <a:lstStyle/>
          <a:p>
            <a:pPr>
              <a:lnSpc>
                <a:spcPct val="150000"/>
              </a:lnSpc>
            </a:pPr>
            <a:r>
              <a:rPr lang="fi-FI" dirty="0">
                <a:latin typeface="Univia Pro Book" panose="00000500000000000000" pitchFamily="50" charset="0"/>
              </a:rPr>
              <a:t>Voitelun tarkoitus on vähentää kitkaa, kulumista ja osien lämpenemistä kahden tai useamman toisiinsa osuvan liikkuvan pinnan välillä</a:t>
            </a:r>
          </a:p>
          <a:p>
            <a:pPr>
              <a:lnSpc>
                <a:spcPct val="150000"/>
              </a:lnSpc>
            </a:pPr>
            <a:r>
              <a:rPr lang="fi-FI" dirty="0">
                <a:latin typeface="Univia Pro Book" panose="00000500000000000000" pitchFamily="50" charset="0"/>
              </a:rPr>
              <a:t>Rasvavoitelu</a:t>
            </a:r>
          </a:p>
          <a:p>
            <a:pPr>
              <a:lnSpc>
                <a:spcPct val="150000"/>
              </a:lnSpc>
            </a:pPr>
            <a:r>
              <a:rPr lang="fi-FI" dirty="0">
                <a:latin typeface="Univia Pro Book" panose="00000500000000000000" pitchFamily="50" charset="0"/>
              </a:rPr>
              <a:t>Öljyvoitelu</a:t>
            </a:r>
          </a:p>
          <a:p>
            <a:pPr>
              <a:lnSpc>
                <a:spcPct val="150000"/>
              </a:lnSpc>
            </a:pPr>
            <a:r>
              <a:rPr lang="fi-FI" dirty="0">
                <a:latin typeface="Univia Pro Book" panose="00000500000000000000" pitchFamily="50" charset="0"/>
              </a:rPr>
              <a:t>Laakerit, hampaat, vaihteet vaatii voitelua</a:t>
            </a:r>
          </a:p>
          <a:p>
            <a:pPr>
              <a:lnSpc>
                <a:spcPct val="150000"/>
              </a:lnSpc>
            </a:pPr>
            <a:r>
              <a:rPr lang="fi-FI" dirty="0">
                <a:latin typeface="Univia Pro Book" panose="00000500000000000000" pitchFamily="50" charset="0"/>
              </a:rPr>
              <a:t>On tärkeää valita oikea voiteluaine käytettävän kohteen mukaan</a:t>
            </a:r>
          </a:p>
          <a:p>
            <a:endParaRPr lang="fi-FI" dirty="0"/>
          </a:p>
        </p:txBody>
      </p:sp>
      <p:sp>
        <p:nvSpPr>
          <p:cNvPr id="7" name="Otsikko 6">
            <a:extLst>
              <a:ext uri="{FF2B5EF4-FFF2-40B4-BE49-F238E27FC236}">
                <a16:creationId xmlns:a16="http://schemas.microsoft.com/office/drawing/2014/main" id="{ABFF3F93-FDB8-4BC8-B674-25A64A013CA8}"/>
              </a:ext>
            </a:extLst>
          </p:cNvPr>
          <p:cNvSpPr>
            <a:spLocks noGrp="1"/>
          </p:cNvSpPr>
          <p:nvPr>
            <p:ph type="title"/>
          </p:nvPr>
        </p:nvSpPr>
        <p:spPr/>
        <p:txBody>
          <a:bodyPr/>
          <a:lstStyle/>
          <a:p>
            <a:r>
              <a:rPr lang="fi-FI" dirty="0"/>
              <a:t>Voitelujärjestelmät</a:t>
            </a:r>
          </a:p>
        </p:txBody>
      </p:sp>
      <p:pic>
        <p:nvPicPr>
          <p:cNvPr id="8" name="Kuva 11">
            <a:extLst>
              <a:ext uri="{FF2B5EF4-FFF2-40B4-BE49-F238E27FC236}">
                <a16:creationId xmlns:a16="http://schemas.microsoft.com/office/drawing/2014/main" id="{1252832F-A005-427F-BA5D-D8F9F18CC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24AACD00-BF5B-4D9E-844B-3B7BA0714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77495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7E76F46-F7A1-4DFD-96A4-3D4DC6A4E84A}"/>
              </a:ext>
            </a:extLst>
          </p:cNvPr>
          <p:cNvSpPr>
            <a:spLocks noGrp="1"/>
          </p:cNvSpPr>
          <p:nvPr>
            <p:ph sz="quarter" idx="13"/>
          </p:nvPr>
        </p:nvSpPr>
        <p:spPr/>
        <p:txBody>
          <a:bodyPr/>
          <a:lstStyle/>
          <a:p>
            <a:endParaRPr lang="fi-FI" dirty="0"/>
          </a:p>
        </p:txBody>
      </p:sp>
      <p:sp>
        <p:nvSpPr>
          <p:cNvPr id="3" name="Sisällön paikkamerkki 2">
            <a:extLst>
              <a:ext uri="{FF2B5EF4-FFF2-40B4-BE49-F238E27FC236}">
                <a16:creationId xmlns:a16="http://schemas.microsoft.com/office/drawing/2014/main" id="{125E1223-F3E9-44EC-8776-D7950E6D73CD}"/>
              </a:ext>
            </a:extLst>
          </p:cNvPr>
          <p:cNvSpPr>
            <a:spLocks noGrp="1"/>
          </p:cNvSpPr>
          <p:nvPr>
            <p:ph sz="quarter" idx="14"/>
          </p:nvPr>
        </p:nvSpPr>
        <p:spPr/>
        <p:txBody>
          <a:bodyPr>
            <a:normAutofit fontScale="85000" lnSpcReduction="20000"/>
          </a:bodyPr>
          <a:lstStyle/>
          <a:p>
            <a:endParaRPr lang="fi-FI" dirty="0"/>
          </a:p>
        </p:txBody>
      </p:sp>
      <p:sp>
        <p:nvSpPr>
          <p:cNvPr id="4" name="Sisällön paikkamerkki 3">
            <a:extLst>
              <a:ext uri="{FF2B5EF4-FFF2-40B4-BE49-F238E27FC236}">
                <a16:creationId xmlns:a16="http://schemas.microsoft.com/office/drawing/2014/main" id="{B5F032A4-7418-4449-9A42-6D80378CCBF4}"/>
              </a:ext>
            </a:extLst>
          </p:cNvPr>
          <p:cNvSpPr>
            <a:spLocks noGrp="1"/>
          </p:cNvSpPr>
          <p:nvPr>
            <p:ph sz="quarter" idx="15"/>
          </p:nvPr>
        </p:nvSpPr>
        <p:spPr/>
        <p:txBody>
          <a:bodyPr/>
          <a:lstStyle/>
          <a:p>
            <a:endParaRPr lang="fi-FI" dirty="0"/>
          </a:p>
        </p:txBody>
      </p:sp>
      <p:sp>
        <p:nvSpPr>
          <p:cNvPr id="5" name="Sisällön paikkamerkki 4">
            <a:extLst>
              <a:ext uri="{FF2B5EF4-FFF2-40B4-BE49-F238E27FC236}">
                <a16:creationId xmlns:a16="http://schemas.microsoft.com/office/drawing/2014/main" id="{F3DB1603-8B88-4A05-BDAA-C5222E14518D}"/>
              </a:ext>
            </a:extLst>
          </p:cNvPr>
          <p:cNvSpPr>
            <a:spLocks noGrp="1"/>
          </p:cNvSpPr>
          <p:nvPr>
            <p:ph sz="quarter" idx="16"/>
          </p:nvPr>
        </p:nvSpPr>
        <p:spPr/>
        <p:txBody>
          <a:bodyPr/>
          <a:lstStyle/>
          <a:p>
            <a:endParaRPr lang="fi-FI" dirty="0"/>
          </a:p>
        </p:txBody>
      </p:sp>
      <p:sp>
        <p:nvSpPr>
          <p:cNvPr id="6" name="Sisällön paikkamerkki 5">
            <a:extLst>
              <a:ext uri="{FF2B5EF4-FFF2-40B4-BE49-F238E27FC236}">
                <a16:creationId xmlns:a16="http://schemas.microsoft.com/office/drawing/2014/main" id="{6E2B25A8-C70F-42B5-9E5E-4143789CA3FE}"/>
              </a:ext>
            </a:extLst>
          </p:cNvPr>
          <p:cNvSpPr>
            <a:spLocks noGrp="1"/>
          </p:cNvSpPr>
          <p:nvPr>
            <p:ph idx="20"/>
          </p:nvPr>
        </p:nvSpPr>
        <p:spPr/>
        <p:txBody>
          <a:bodyPr>
            <a:normAutofit lnSpcReduction="10000"/>
          </a:bodyPr>
          <a:lstStyle/>
          <a:p>
            <a:r>
              <a:rPr lang="fi-FI" dirty="0">
                <a:latin typeface="Univia Pro Book" panose="00000500000000000000" pitchFamily="50" charset="0"/>
              </a:rPr>
              <a:t>Biologeja</a:t>
            </a:r>
          </a:p>
          <a:p>
            <a:r>
              <a:rPr lang="fi-FI" dirty="0">
                <a:latin typeface="Univia Pro Book" panose="00000500000000000000" pitchFamily="50" charset="0"/>
              </a:rPr>
              <a:t>Arkeologeja</a:t>
            </a:r>
          </a:p>
          <a:p>
            <a:r>
              <a:rPr lang="fi-FI" dirty="0">
                <a:latin typeface="Univia Pro Book" panose="00000500000000000000" pitchFamily="50" charset="0"/>
              </a:rPr>
              <a:t>Kaavoittajia</a:t>
            </a:r>
          </a:p>
          <a:p>
            <a:r>
              <a:rPr lang="fi-FI" dirty="0">
                <a:latin typeface="Univia Pro Book" panose="00000500000000000000" pitchFamily="50" charset="0"/>
              </a:rPr>
              <a:t>Maanmittaajia</a:t>
            </a:r>
          </a:p>
          <a:p>
            <a:r>
              <a:rPr lang="fi-FI" dirty="0">
                <a:latin typeface="Univia Pro Book" panose="00000500000000000000" pitchFamily="50" charset="0"/>
              </a:rPr>
              <a:t>Rakennusinsinöörejä</a:t>
            </a:r>
          </a:p>
          <a:p>
            <a:r>
              <a:rPr lang="fi-FI" dirty="0">
                <a:latin typeface="Univia Pro Book" panose="00000500000000000000" pitchFamily="50" charset="0"/>
              </a:rPr>
              <a:t>Lakimiehiä</a:t>
            </a:r>
          </a:p>
          <a:p>
            <a:r>
              <a:rPr lang="fi-FI" dirty="0">
                <a:latin typeface="Univia Pro Book" panose="00000500000000000000" pitchFamily="50" charset="0"/>
              </a:rPr>
              <a:t>Hankekehittäjiä</a:t>
            </a:r>
          </a:p>
          <a:p>
            <a:r>
              <a:rPr lang="fi-FI" dirty="0">
                <a:latin typeface="Univia Pro Book" panose="00000500000000000000" pitchFamily="50" charset="0"/>
              </a:rPr>
              <a:t>Kuljetus- ja maansiirtoalojen ammattilaisia</a:t>
            </a:r>
          </a:p>
          <a:p>
            <a:r>
              <a:rPr lang="fi-FI" dirty="0">
                <a:latin typeface="Univia Pro Book" panose="00000500000000000000" pitchFamily="50" charset="0"/>
              </a:rPr>
              <a:t>Konsultteja</a:t>
            </a:r>
          </a:p>
          <a:p>
            <a:r>
              <a:rPr lang="fi-FI" dirty="0">
                <a:latin typeface="Univia Pro Book" panose="00000500000000000000" pitchFamily="50" charset="0"/>
              </a:rPr>
              <a:t>ICT-ammattilaisia</a:t>
            </a:r>
          </a:p>
          <a:p>
            <a:r>
              <a:rPr lang="fi-FI" sz="3600" dirty="0">
                <a:latin typeface="Univia Pro Book" panose="00000500000000000000" pitchFamily="50" charset="0"/>
              </a:rPr>
              <a:t>Tuulivoima-asentajia</a:t>
            </a:r>
          </a:p>
          <a:p>
            <a:endParaRPr lang="fi-FI" dirty="0"/>
          </a:p>
        </p:txBody>
      </p:sp>
      <p:sp>
        <p:nvSpPr>
          <p:cNvPr id="7" name="Otsikko 6">
            <a:extLst>
              <a:ext uri="{FF2B5EF4-FFF2-40B4-BE49-F238E27FC236}">
                <a16:creationId xmlns:a16="http://schemas.microsoft.com/office/drawing/2014/main" id="{D0392703-59D5-484E-A477-BDBD6419E9D4}"/>
              </a:ext>
            </a:extLst>
          </p:cNvPr>
          <p:cNvSpPr>
            <a:spLocks noGrp="1"/>
          </p:cNvSpPr>
          <p:nvPr>
            <p:ph type="title"/>
          </p:nvPr>
        </p:nvSpPr>
        <p:spPr/>
        <p:txBody>
          <a:bodyPr/>
          <a:lstStyle/>
          <a:p>
            <a:r>
              <a:rPr lang="fi-FI" dirty="0"/>
              <a:t>Tuulivoima-ala työllistää</a:t>
            </a:r>
          </a:p>
        </p:txBody>
      </p:sp>
      <p:pic>
        <p:nvPicPr>
          <p:cNvPr id="8" name="Kuva 11">
            <a:extLst>
              <a:ext uri="{FF2B5EF4-FFF2-40B4-BE49-F238E27FC236}">
                <a16:creationId xmlns:a16="http://schemas.microsoft.com/office/drawing/2014/main" id="{0B248CFF-80FA-4306-B873-ED9893678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45643151-ECEF-43C6-B530-AF3C8F47A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7789791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D570114-3F9E-49A5-ACD0-B77EB3DEB933}"/>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B9F4FE53-2433-4996-9B61-430F12FB3496}"/>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791037C3-2AEF-4037-A1FE-A36BBA3B8769}"/>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13DB2177-C663-4668-AECE-53A761ADEC3C}"/>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5732FF69-0283-4F22-A030-826A76627F60}"/>
              </a:ext>
            </a:extLst>
          </p:cNvPr>
          <p:cNvSpPr>
            <a:spLocks noGrp="1"/>
          </p:cNvSpPr>
          <p:nvPr>
            <p:ph idx="20"/>
          </p:nvPr>
        </p:nvSpPr>
        <p:spPr>
          <a:xfrm>
            <a:off x="638070" y="1907567"/>
            <a:ext cx="10915860" cy="4182850"/>
          </a:xfrm>
        </p:spPr>
        <p:txBody>
          <a:bodyPr>
            <a:normAutofit fontScale="55000" lnSpcReduction="20000"/>
          </a:bodyPr>
          <a:lstStyle/>
          <a:p>
            <a:pPr>
              <a:lnSpc>
                <a:spcPct val="160000"/>
              </a:lnSpc>
            </a:pPr>
            <a:r>
              <a:rPr lang="fi-FI" sz="2900" dirty="0">
                <a:latin typeface="Univia Pro Book" panose="00000500000000000000" pitchFamily="50" charset="0"/>
              </a:rPr>
              <a:t>Oikea määrä oikeaan aikaan lisättyä, oikeanlaista voiteluainetta</a:t>
            </a:r>
          </a:p>
          <a:p>
            <a:pPr lvl="1">
              <a:lnSpc>
                <a:spcPct val="160000"/>
              </a:lnSpc>
            </a:pPr>
            <a:r>
              <a:rPr lang="fi-FI" sz="2600" dirty="0">
                <a:latin typeface="Univia Pro Book" panose="00000500000000000000" pitchFamily="50" charset="0"/>
              </a:rPr>
              <a:t>Liian suuri tai pieni määrä voiteluainetta vai heikentää suorituskykyä</a:t>
            </a:r>
          </a:p>
          <a:p>
            <a:pPr>
              <a:lnSpc>
                <a:spcPct val="160000"/>
              </a:lnSpc>
            </a:pPr>
            <a:r>
              <a:rPr lang="fi-FI" sz="2900" dirty="0">
                <a:latin typeface="Univia Pro Book" panose="00000500000000000000" pitchFamily="50" charset="0"/>
              </a:rPr>
              <a:t>36% laakerivaurioista johtuu puutteellisesta voitelusta</a:t>
            </a:r>
          </a:p>
          <a:p>
            <a:pPr>
              <a:lnSpc>
                <a:spcPct val="160000"/>
              </a:lnSpc>
            </a:pPr>
            <a:r>
              <a:rPr lang="fi-FI" sz="2900" dirty="0">
                <a:latin typeface="Univia Pro Book" panose="00000500000000000000" pitchFamily="50" charset="0"/>
              </a:rPr>
              <a:t>Epäpuhtaudet voitelujärjestelmässä 14% laakerivauriosta. </a:t>
            </a:r>
          </a:p>
          <a:p>
            <a:pPr>
              <a:lnSpc>
                <a:spcPct val="160000"/>
              </a:lnSpc>
            </a:pPr>
            <a:endParaRPr lang="fi-FI" sz="2900" dirty="0">
              <a:latin typeface="Univia Pro Book" panose="00000500000000000000" pitchFamily="50" charset="0"/>
            </a:endParaRPr>
          </a:p>
          <a:p>
            <a:pPr>
              <a:lnSpc>
                <a:spcPct val="160000"/>
              </a:lnSpc>
            </a:pPr>
            <a:r>
              <a:rPr lang="fi-FI" sz="2900" dirty="0">
                <a:latin typeface="Univia Pro Book" panose="00000500000000000000" pitchFamily="50" charset="0"/>
              </a:rPr>
              <a:t>Voitelunhallinta kun huollettavia kohteita paljon</a:t>
            </a:r>
          </a:p>
          <a:p>
            <a:pPr lvl="1">
              <a:lnSpc>
                <a:spcPct val="160000"/>
              </a:lnSpc>
            </a:pPr>
            <a:r>
              <a:rPr lang="fi-FI" sz="2600" dirty="0">
                <a:latin typeface="Univia Pro Book" panose="00000500000000000000" pitchFamily="50" charset="0"/>
              </a:rPr>
              <a:t>Voiteluaineiden toimitus ja asianmukainen varastointi ja säilytys</a:t>
            </a:r>
          </a:p>
          <a:p>
            <a:pPr lvl="1">
              <a:lnSpc>
                <a:spcPct val="160000"/>
              </a:lnSpc>
            </a:pPr>
            <a:r>
              <a:rPr lang="fi-FI" sz="2600" dirty="0">
                <a:latin typeface="Univia Pro Book" panose="00000500000000000000" pitchFamily="50" charset="0"/>
              </a:rPr>
              <a:t>Laitteet, työvoima</a:t>
            </a:r>
          </a:p>
          <a:p>
            <a:pPr lvl="1">
              <a:lnSpc>
                <a:spcPct val="160000"/>
              </a:lnSpc>
            </a:pPr>
            <a:r>
              <a:rPr lang="fi-FI" sz="2600" dirty="0">
                <a:latin typeface="Univia Pro Book" panose="00000500000000000000" pitchFamily="50" charset="0"/>
              </a:rPr>
              <a:t>Voiteluaikataulut</a:t>
            </a:r>
          </a:p>
          <a:p>
            <a:pPr lvl="1">
              <a:lnSpc>
                <a:spcPct val="160000"/>
              </a:lnSpc>
            </a:pPr>
            <a:r>
              <a:rPr lang="fi-FI" sz="2600" dirty="0">
                <a:latin typeface="Univia Pro Book" panose="00000500000000000000" pitchFamily="50" charset="0"/>
              </a:rPr>
              <a:t>Voiteluaineiden analysointi ja seuranta</a:t>
            </a:r>
          </a:p>
          <a:p>
            <a:pPr lvl="1">
              <a:lnSpc>
                <a:spcPct val="160000"/>
              </a:lnSpc>
            </a:pPr>
            <a:r>
              <a:rPr lang="fi-FI" sz="2600" dirty="0">
                <a:latin typeface="Univia Pro Book" panose="00000500000000000000" pitchFamily="50" charset="0"/>
              </a:rPr>
              <a:t>Automaattinen ja manuaalinen voitelu</a:t>
            </a:r>
          </a:p>
          <a:p>
            <a:endParaRPr lang="fi-FI" dirty="0"/>
          </a:p>
        </p:txBody>
      </p:sp>
      <p:sp>
        <p:nvSpPr>
          <p:cNvPr id="7" name="Otsikko 6">
            <a:extLst>
              <a:ext uri="{FF2B5EF4-FFF2-40B4-BE49-F238E27FC236}">
                <a16:creationId xmlns:a16="http://schemas.microsoft.com/office/drawing/2014/main" id="{45A985D5-4741-449C-99D5-DE31F1346BE9}"/>
              </a:ext>
            </a:extLst>
          </p:cNvPr>
          <p:cNvSpPr>
            <a:spLocks noGrp="1"/>
          </p:cNvSpPr>
          <p:nvPr>
            <p:ph type="title"/>
          </p:nvPr>
        </p:nvSpPr>
        <p:spPr/>
        <p:txBody>
          <a:bodyPr/>
          <a:lstStyle/>
          <a:p>
            <a:r>
              <a:rPr lang="fi-FI" dirty="0"/>
              <a:t>Voiteluhuolto</a:t>
            </a:r>
          </a:p>
        </p:txBody>
      </p:sp>
      <p:pic>
        <p:nvPicPr>
          <p:cNvPr id="8" name="Kuva 11">
            <a:extLst>
              <a:ext uri="{FF2B5EF4-FFF2-40B4-BE49-F238E27FC236}">
                <a16:creationId xmlns:a16="http://schemas.microsoft.com/office/drawing/2014/main" id="{3DAB207E-0384-4556-8178-054754F1E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95CAA299-0C65-4389-BB21-0B894EC4D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4491394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84C2777-C64C-45F7-AC5A-A72D746EF521}"/>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1D640670-6C20-48D3-AB08-0D34F472EBBB}"/>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7278BD8E-0692-470F-A7EB-83CC39543360}"/>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990F756A-2CF6-45B9-994F-6E69AA0C1CB5}"/>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099008E8-0231-4664-89D9-1E926186077A}"/>
              </a:ext>
            </a:extLst>
          </p:cNvPr>
          <p:cNvSpPr>
            <a:spLocks noGrp="1"/>
          </p:cNvSpPr>
          <p:nvPr>
            <p:ph idx="20"/>
          </p:nvPr>
        </p:nvSpPr>
        <p:spPr/>
        <p:txBody>
          <a:bodyPr/>
          <a:lstStyle/>
          <a:p>
            <a:pPr>
              <a:lnSpc>
                <a:spcPct val="150000"/>
              </a:lnSpc>
            </a:pPr>
            <a:r>
              <a:rPr lang="fi-FI" dirty="0">
                <a:latin typeface="Univia Pro Book" panose="00000500000000000000" pitchFamily="50" charset="0"/>
              </a:rPr>
              <a:t>Käytettävät rasvat ja öljyt on tarkistettava silmämääräisesti ennen käyttöä</a:t>
            </a:r>
          </a:p>
          <a:p>
            <a:pPr>
              <a:lnSpc>
                <a:spcPct val="150000"/>
              </a:lnSpc>
            </a:pPr>
            <a:r>
              <a:rPr lang="fi-FI" dirty="0">
                <a:latin typeface="Univia Pro Book" panose="00000500000000000000" pitchFamily="50" charset="0"/>
              </a:rPr>
              <a:t>Rasvoissa ei saa olla:</a:t>
            </a:r>
          </a:p>
          <a:p>
            <a:pPr lvl="1">
              <a:lnSpc>
                <a:spcPct val="150000"/>
              </a:lnSpc>
            </a:pPr>
            <a:r>
              <a:rPr lang="fi-FI" dirty="0">
                <a:latin typeface="Univia Pro Book" panose="00000500000000000000" pitchFamily="50" charset="0"/>
              </a:rPr>
              <a:t>Normaalista poikkeavaa öljynerottumista</a:t>
            </a:r>
          </a:p>
          <a:p>
            <a:pPr lvl="1">
              <a:lnSpc>
                <a:spcPct val="150000"/>
              </a:lnSpc>
            </a:pPr>
            <a:r>
              <a:rPr lang="fi-FI" dirty="0">
                <a:latin typeface="Univia Pro Book" panose="00000500000000000000" pitchFamily="50" charset="0"/>
              </a:rPr>
              <a:t>Viitteitä homeesta</a:t>
            </a:r>
          </a:p>
          <a:p>
            <a:pPr lvl="1">
              <a:lnSpc>
                <a:spcPct val="150000"/>
              </a:lnSpc>
            </a:pPr>
            <a:r>
              <a:rPr lang="fi-FI" dirty="0">
                <a:latin typeface="Univia Pro Book" panose="00000500000000000000" pitchFamily="50" charset="0"/>
              </a:rPr>
              <a:t>Tiivistynyttä vettä</a:t>
            </a:r>
          </a:p>
          <a:p>
            <a:pPr lvl="1">
              <a:lnSpc>
                <a:spcPct val="150000"/>
              </a:lnSpc>
            </a:pPr>
            <a:r>
              <a:rPr lang="fi-FI" dirty="0">
                <a:latin typeface="Univia Pro Book" panose="00000500000000000000" pitchFamily="50" charset="0"/>
              </a:rPr>
              <a:t>Värivirheitä</a:t>
            </a:r>
          </a:p>
          <a:p>
            <a:endParaRPr lang="fi-FI" dirty="0"/>
          </a:p>
        </p:txBody>
      </p:sp>
      <p:sp>
        <p:nvSpPr>
          <p:cNvPr id="7" name="Otsikko 6">
            <a:extLst>
              <a:ext uri="{FF2B5EF4-FFF2-40B4-BE49-F238E27FC236}">
                <a16:creationId xmlns:a16="http://schemas.microsoft.com/office/drawing/2014/main" id="{657D59E5-0191-42C5-9FB3-0ECD484F588C}"/>
              </a:ext>
            </a:extLst>
          </p:cNvPr>
          <p:cNvSpPr>
            <a:spLocks noGrp="1"/>
          </p:cNvSpPr>
          <p:nvPr>
            <p:ph type="title"/>
          </p:nvPr>
        </p:nvSpPr>
        <p:spPr/>
        <p:txBody>
          <a:bodyPr/>
          <a:lstStyle/>
          <a:p>
            <a:r>
              <a:rPr lang="fi-FI" dirty="0"/>
              <a:t>Voiteluaineiden tarkastukset</a:t>
            </a:r>
          </a:p>
        </p:txBody>
      </p:sp>
      <p:pic>
        <p:nvPicPr>
          <p:cNvPr id="8" name="Kuva 11">
            <a:extLst>
              <a:ext uri="{FF2B5EF4-FFF2-40B4-BE49-F238E27FC236}">
                <a16:creationId xmlns:a16="http://schemas.microsoft.com/office/drawing/2014/main" id="{50F847B9-F28D-4D0B-A9E1-54767B499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D72A3C15-A29F-416A-A1C8-FD5B54AC7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1502504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F68FE409-BA17-4FB9-9982-E0BE47A15191}"/>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8ED2CBD8-AECA-4F37-B3C1-05D86144439F}"/>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8E9A1782-0DA5-4611-A7AA-323FD3A5D57A}"/>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5F9A4FBA-3E39-4D0D-B263-23999AB91122}"/>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2015F428-02A2-47D7-9830-E0FA2645C8F3}"/>
              </a:ext>
            </a:extLst>
          </p:cNvPr>
          <p:cNvSpPr>
            <a:spLocks noGrp="1"/>
          </p:cNvSpPr>
          <p:nvPr>
            <p:ph idx="20"/>
          </p:nvPr>
        </p:nvSpPr>
        <p:spPr/>
        <p:txBody>
          <a:bodyPr/>
          <a:lstStyle/>
          <a:p>
            <a:pPr>
              <a:lnSpc>
                <a:spcPct val="150000"/>
              </a:lnSpc>
            </a:pPr>
            <a:r>
              <a:rPr lang="fi-FI" dirty="0">
                <a:latin typeface="Univia Pro Book" panose="00000500000000000000" pitchFamily="50" charset="0"/>
              </a:rPr>
              <a:t>Puhtaat astiat</a:t>
            </a:r>
          </a:p>
          <a:p>
            <a:pPr>
              <a:lnSpc>
                <a:spcPct val="150000"/>
              </a:lnSpc>
            </a:pPr>
            <a:r>
              <a:rPr lang="fi-FI" dirty="0">
                <a:latin typeface="Univia Pro Book" panose="00000500000000000000" pitchFamily="50" charset="0"/>
              </a:rPr>
              <a:t>Pyyhi voiteluaineastioiden reunat ettei epäpuhtauksia pääse järjestelmään</a:t>
            </a:r>
          </a:p>
          <a:p>
            <a:pPr>
              <a:lnSpc>
                <a:spcPct val="150000"/>
              </a:lnSpc>
            </a:pPr>
            <a:r>
              <a:rPr lang="fi-FI" dirty="0">
                <a:latin typeface="Univia Pro Book" panose="00000500000000000000" pitchFamily="50" charset="0"/>
              </a:rPr>
              <a:t>Käytä tarkoitukseen sopivia työkaluja</a:t>
            </a:r>
          </a:p>
          <a:p>
            <a:pPr>
              <a:lnSpc>
                <a:spcPct val="150000"/>
              </a:lnSpc>
            </a:pPr>
            <a:r>
              <a:rPr lang="fi-FI" dirty="0">
                <a:latin typeface="Univia Pro Book" panose="00000500000000000000" pitchFamily="50" charset="0"/>
              </a:rPr>
              <a:t>Lue käyttöturvallisuustiedotteet</a:t>
            </a:r>
          </a:p>
          <a:p>
            <a:pPr>
              <a:lnSpc>
                <a:spcPct val="150000"/>
              </a:lnSpc>
            </a:pPr>
            <a:r>
              <a:rPr lang="fi-FI" dirty="0">
                <a:latin typeface="Univia Pro Book" panose="00000500000000000000" pitchFamily="50" charset="0"/>
              </a:rPr>
              <a:t>Käytä suojakäsineitä</a:t>
            </a:r>
          </a:p>
          <a:p>
            <a:pPr>
              <a:lnSpc>
                <a:spcPct val="150000"/>
              </a:lnSpc>
            </a:pPr>
            <a:r>
              <a:rPr lang="fi-FI" dirty="0">
                <a:latin typeface="Univia Pro Book" panose="00000500000000000000" pitchFamily="50" charset="0"/>
              </a:rPr>
              <a:t>Hävitä voiteluaineet oikeaoppisesti</a:t>
            </a:r>
          </a:p>
          <a:p>
            <a:endParaRPr lang="fi-FI" dirty="0"/>
          </a:p>
        </p:txBody>
      </p:sp>
      <p:sp>
        <p:nvSpPr>
          <p:cNvPr id="7" name="Otsikko 6">
            <a:extLst>
              <a:ext uri="{FF2B5EF4-FFF2-40B4-BE49-F238E27FC236}">
                <a16:creationId xmlns:a16="http://schemas.microsoft.com/office/drawing/2014/main" id="{3EA1E922-9950-4369-9685-069E0ABDBCFA}"/>
              </a:ext>
            </a:extLst>
          </p:cNvPr>
          <p:cNvSpPr>
            <a:spLocks noGrp="1"/>
          </p:cNvSpPr>
          <p:nvPr>
            <p:ph type="title"/>
          </p:nvPr>
        </p:nvSpPr>
        <p:spPr/>
        <p:txBody>
          <a:bodyPr/>
          <a:lstStyle/>
          <a:p>
            <a:r>
              <a:rPr lang="fi-FI" dirty="0"/>
              <a:t>Voiteluaineiden käsittely</a:t>
            </a:r>
          </a:p>
        </p:txBody>
      </p:sp>
      <p:pic>
        <p:nvPicPr>
          <p:cNvPr id="8" name="Kuva 11">
            <a:extLst>
              <a:ext uri="{FF2B5EF4-FFF2-40B4-BE49-F238E27FC236}">
                <a16:creationId xmlns:a16="http://schemas.microsoft.com/office/drawing/2014/main" id="{D4377E71-15A9-4EFC-AA02-C1ADE2C6F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9511D4E5-C851-4F1E-8364-155049188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2620712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C13BB3D-70D8-4F59-889D-F241B0186F8E}"/>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ED9705EC-7219-4B23-B99F-B47AED7CCBFB}"/>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678AAB2C-8FA7-44AD-A92F-4F26BBB9FA20}"/>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14B1ABDE-5A13-438C-AA8F-7DACF314ED9D}"/>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9CBB5A3C-3DE3-4F52-948B-6A7953DC2BDC}"/>
              </a:ext>
            </a:extLst>
          </p:cNvPr>
          <p:cNvSpPr>
            <a:spLocks noGrp="1"/>
          </p:cNvSpPr>
          <p:nvPr>
            <p:ph idx="20"/>
          </p:nvPr>
        </p:nvSpPr>
        <p:spPr/>
        <p:txBody>
          <a:bodyPr/>
          <a:lstStyle/>
          <a:p>
            <a:pPr>
              <a:lnSpc>
                <a:spcPct val="150000"/>
              </a:lnSpc>
            </a:pPr>
            <a:r>
              <a:rPr lang="fi-FI" dirty="0">
                <a:latin typeface="Univia Pro Book" panose="00000500000000000000" pitchFamily="50" charset="0"/>
              </a:rPr>
              <a:t>Voitelujärjestelmän silmämääräinen tarkastus</a:t>
            </a:r>
          </a:p>
          <a:p>
            <a:pPr lvl="1">
              <a:lnSpc>
                <a:spcPct val="150000"/>
              </a:lnSpc>
            </a:pPr>
            <a:r>
              <a:rPr lang="fi-FI" dirty="0">
                <a:latin typeface="Univia Pro Book" panose="00000500000000000000" pitchFamily="50" charset="0"/>
              </a:rPr>
              <a:t>Tappien reiät, halkeamat, leikkaukset, kitkajäljet, vuodot</a:t>
            </a:r>
          </a:p>
          <a:p>
            <a:pPr lvl="1">
              <a:lnSpc>
                <a:spcPct val="150000"/>
              </a:lnSpc>
            </a:pPr>
            <a:endParaRPr lang="fi-FI" dirty="0">
              <a:latin typeface="Univia Pro Book" panose="00000500000000000000" pitchFamily="50" charset="0"/>
            </a:endParaRPr>
          </a:p>
          <a:p>
            <a:pPr>
              <a:lnSpc>
                <a:spcPct val="150000"/>
              </a:lnSpc>
            </a:pPr>
            <a:r>
              <a:rPr lang="fi-FI" dirty="0">
                <a:latin typeface="Univia Pro Book" panose="00000500000000000000" pitchFamily="50" charset="0"/>
              </a:rPr>
              <a:t>Voiteluaineen oikea määrä ja tyyppi</a:t>
            </a:r>
          </a:p>
          <a:p>
            <a:pPr>
              <a:lnSpc>
                <a:spcPct val="150000"/>
              </a:lnSpc>
            </a:pPr>
            <a:r>
              <a:rPr lang="fi-FI" dirty="0">
                <a:latin typeface="Univia Pro Book" panose="00000500000000000000" pitchFamily="50" charset="0"/>
              </a:rPr>
              <a:t>Dokumentoi havaitut vauriot</a:t>
            </a:r>
          </a:p>
          <a:p>
            <a:endParaRPr lang="fi-FI" dirty="0"/>
          </a:p>
        </p:txBody>
      </p:sp>
      <p:sp>
        <p:nvSpPr>
          <p:cNvPr id="7" name="Otsikko 6">
            <a:extLst>
              <a:ext uri="{FF2B5EF4-FFF2-40B4-BE49-F238E27FC236}">
                <a16:creationId xmlns:a16="http://schemas.microsoft.com/office/drawing/2014/main" id="{B4001638-1D8F-4FFE-B476-8BBF642E4C09}"/>
              </a:ext>
            </a:extLst>
          </p:cNvPr>
          <p:cNvSpPr>
            <a:spLocks noGrp="1"/>
          </p:cNvSpPr>
          <p:nvPr>
            <p:ph type="title"/>
          </p:nvPr>
        </p:nvSpPr>
        <p:spPr/>
        <p:txBody>
          <a:bodyPr/>
          <a:lstStyle/>
          <a:p>
            <a:r>
              <a:rPr lang="fi-FI" dirty="0"/>
              <a:t>Voitelujärjestelmän tarkastukset</a:t>
            </a:r>
          </a:p>
        </p:txBody>
      </p:sp>
      <p:pic>
        <p:nvPicPr>
          <p:cNvPr id="8" name="Kuva 11">
            <a:extLst>
              <a:ext uri="{FF2B5EF4-FFF2-40B4-BE49-F238E27FC236}">
                <a16:creationId xmlns:a16="http://schemas.microsoft.com/office/drawing/2014/main" id="{49041B6D-6902-40D1-ACAF-4A1B57AD5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CCFA618F-2430-43EE-94AA-3712618AA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11455430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5D8E6B7-7112-4EA5-8131-B091D4A338C9}"/>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0EE96BAF-EA95-4D5A-AD91-CF94FB17DDD8}"/>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432829C5-745E-428C-8095-AD2E4DCFEE74}"/>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3E41785E-4B06-4E79-8532-12E30EA11C9E}"/>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66F10554-97D0-4B4D-869E-A57FE2830FFC}"/>
              </a:ext>
            </a:extLst>
          </p:cNvPr>
          <p:cNvSpPr>
            <a:spLocks noGrp="1"/>
          </p:cNvSpPr>
          <p:nvPr>
            <p:ph idx="20"/>
          </p:nvPr>
        </p:nvSpPr>
        <p:spPr>
          <a:xfrm>
            <a:off x="638070" y="1907567"/>
            <a:ext cx="10915860" cy="4182850"/>
          </a:xfrm>
        </p:spPr>
        <p:txBody>
          <a:bodyPr>
            <a:normAutofit fontScale="85000" lnSpcReduction="20000"/>
          </a:bodyPr>
          <a:lstStyle/>
          <a:p>
            <a:pPr>
              <a:lnSpc>
                <a:spcPct val="150000"/>
              </a:lnSpc>
            </a:pPr>
            <a:r>
              <a:rPr lang="fi-FI" dirty="0">
                <a:latin typeface="Univia Pro Book" panose="00000500000000000000" pitchFamily="50" charset="0"/>
              </a:rPr>
              <a:t>Laakeri on pyörivä kone-elin, joka:</a:t>
            </a:r>
          </a:p>
          <a:p>
            <a:pPr lvl="1">
              <a:lnSpc>
                <a:spcPct val="150000"/>
              </a:lnSpc>
            </a:pPr>
            <a:r>
              <a:rPr lang="fi-FI" dirty="0">
                <a:latin typeface="Univia Pro Book" panose="00000500000000000000" pitchFamily="50" charset="0"/>
              </a:rPr>
              <a:t>Tukee tai ohjaa akselia</a:t>
            </a:r>
          </a:p>
          <a:p>
            <a:pPr lvl="1">
              <a:lnSpc>
                <a:spcPct val="150000"/>
              </a:lnSpc>
            </a:pPr>
            <a:r>
              <a:rPr lang="fi-FI" dirty="0">
                <a:latin typeface="Univia Pro Book" panose="00000500000000000000" pitchFamily="50" charset="0"/>
              </a:rPr>
              <a:t>Kannattaa kuormituksia</a:t>
            </a:r>
          </a:p>
          <a:p>
            <a:pPr>
              <a:lnSpc>
                <a:spcPct val="150000"/>
              </a:lnSpc>
            </a:pPr>
            <a:r>
              <a:rPr lang="fi-FI" dirty="0">
                <a:latin typeface="Univia Pro Book" panose="00000500000000000000" pitchFamily="50" charset="0"/>
              </a:rPr>
              <a:t>Laakereilta vaaditaan eri ominaisuuksia koneen rakenteen, toiminnan ja käyttöolosuhteiden mukaan</a:t>
            </a:r>
          </a:p>
          <a:p>
            <a:pPr>
              <a:lnSpc>
                <a:spcPct val="150000"/>
              </a:lnSpc>
            </a:pPr>
            <a:r>
              <a:rPr lang="fi-FI" dirty="0">
                <a:latin typeface="Univia Pro Book" panose="00000500000000000000" pitchFamily="50" charset="0"/>
              </a:rPr>
              <a:t>Käytettävät laakerit ovat yleensä joko liuku- tai vierintälaakereita</a:t>
            </a:r>
          </a:p>
          <a:p>
            <a:pPr>
              <a:lnSpc>
                <a:spcPct val="150000"/>
              </a:lnSpc>
            </a:pPr>
            <a:r>
              <a:rPr lang="fi-FI" dirty="0">
                <a:latin typeface="Univia Pro Book" panose="00000500000000000000" pitchFamily="50" charset="0"/>
              </a:rPr>
              <a:t>Laakeri + laakerinpesä = laakeriyksikkö</a:t>
            </a:r>
          </a:p>
          <a:p>
            <a:pPr>
              <a:lnSpc>
                <a:spcPct val="150000"/>
              </a:lnSpc>
            </a:pPr>
            <a:r>
              <a:rPr lang="fi-FI" dirty="0">
                <a:latin typeface="Univia Pro Book" panose="00000500000000000000" pitchFamily="50" charset="0"/>
              </a:rPr>
              <a:t>Tuulivoimalaissa on käytössä yleisesti isoja vierintälaakereita</a:t>
            </a:r>
          </a:p>
          <a:p>
            <a:pPr lvl="1">
              <a:lnSpc>
                <a:spcPct val="150000"/>
              </a:lnSpc>
            </a:pPr>
            <a:r>
              <a:rPr lang="fi-FI" dirty="0">
                <a:latin typeface="Univia Pro Book" panose="00000500000000000000" pitchFamily="50" charset="0"/>
              </a:rPr>
              <a:t>Kaksi-rivisiä rullalaakereita</a:t>
            </a:r>
          </a:p>
          <a:p>
            <a:endParaRPr lang="fi-FI" dirty="0"/>
          </a:p>
        </p:txBody>
      </p:sp>
      <p:sp>
        <p:nvSpPr>
          <p:cNvPr id="7" name="Otsikko 6">
            <a:extLst>
              <a:ext uri="{FF2B5EF4-FFF2-40B4-BE49-F238E27FC236}">
                <a16:creationId xmlns:a16="http://schemas.microsoft.com/office/drawing/2014/main" id="{4C95CC40-2D52-4335-8FEA-D341D207C375}"/>
              </a:ext>
            </a:extLst>
          </p:cNvPr>
          <p:cNvSpPr>
            <a:spLocks noGrp="1"/>
          </p:cNvSpPr>
          <p:nvPr>
            <p:ph type="title"/>
          </p:nvPr>
        </p:nvSpPr>
        <p:spPr/>
        <p:txBody>
          <a:bodyPr/>
          <a:lstStyle/>
          <a:p>
            <a:r>
              <a:rPr lang="fi-FI" dirty="0"/>
              <a:t>Laakerit</a:t>
            </a:r>
          </a:p>
        </p:txBody>
      </p:sp>
      <p:pic>
        <p:nvPicPr>
          <p:cNvPr id="8" name="Kuva 11">
            <a:extLst>
              <a:ext uri="{FF2B5EF4-FFF2-40B4-BE49-F238E27FC236}">
                <a16:creationId xmlns:a16="http://schemas.microsoft.com/office/drawing/2014/main" id="{7BF97024-2075-42A4-8E31-68C085A5F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8603EECF-BAB3-402D-B5DD-2EFF5B602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4564357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3D2F4E9A-C642-4ADE-AF0B-C820655FBED3}"/>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1474AAD7-B54F-467A-97F8-D0FB1D5E6C9B}"/>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E9CD7376-B639-40FD-9018-6DFF34E8F46A}"/>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1F3352A6-8EF6-4AEA-9115-C12FDE535379}"/>
              </a:ext>
            </a:extLst>
          </p:cNvPr>
          <p:cNvSpPr>
            <a:spLocks noGrp="1"/>
          </p:cNvSpPr>
          <p:nvPr>
            <p:ph sz="quarter" idx="16"/>
          </p:nvPr>
        </p:nvSpPr>
        <p:spPr/>
        <p:txBody>
          <a:bodyPr/>
          <a:lstStyle/>
          <a:p>
            <a:endParaRPr lang="fi-FI" dirty="0"/>
          </a:p>
        </p:txBody>
      </p:sp>
      <p:sp>
        <p:nvSpPr>
          <p:cNvPr id="6" name="Sisällön paikkamerkki 5">
            <a:extLst>
              <a:ext uri="{FF2B5EF4-FFF2-40B4-BE49-F238E27FC236}">
                <a16:creationId xmlns:a16="http://schemas.microsoft.com/office/drawing/2014/main" id="{242604AA-1D6B-4629-9716-42805649892D}"/>
              </a:ext>
            </a:extLst>
          </p:cNvPr>
          <p:cNvSpPr>
            <a:spLocks noGrp="1"/>
          </p:cNvSpPr>
          <p:nvPr>
            <p:ph idx="20"/>
          </p:nvPr>
        </p:nvSpPr>
        <p:spPr>
          <a:xfrm>
            <a:off x="638070" y="1907566"/>
            <a:ext cx="9794799" cy="4348231"/>
          </a:xfrm>
        </p:spPr>
        <p:txBody>
          <a:bodyPr>
            <a:normAutofit fontScale="85000" lnSpcReduction="10000"/>
          </a:bodyPr>
          <a:lstStyle/>
          <a:p>
            <a:pPr>
              <a:lnSpc>
                <a:spcPct val="150000"/>
              </a:lnSpc>
            </a:pPr>
            <a:r>
              <a:rPr lang="fi-FI" dirty="0">
                <a:latin typeface="Univia Pro Book" panose="00000500000000000000" pitchFamily="50" charset="0"/>
              </a:rPr>
              <a:t>Laakerit ovat kaikkien pyöriviä osia sisältävien koneiden tärkeitä komponentteja, minkä vuoksi niiden toimintaa on seurattava tarkasti.</a:t>
            </a:r>
          </a:p>
          <a:p>
            <a:pPr>
              <a:lnSpc>
                <a:spcPct val="150000"/>
              </a:lnSpc>
            </a:pPr>
            <a:r>
              <a:rPr lang="fi-FI" dirty="0">
                <a:latin typeface="Univia Pro Book" panose="00000500000000000000" pitchFamily="50" charset="0"/>
              </a:rPr>
              <a:t>Lämpötila, melu ja värähtely on kunnon mittaamiselta olennaisia parametrejä</a:t>
            </a:r>
          </a:p>
          <a:p>
            <a:pPr>
              <a:lnSpc>
                <a:spcPct val="150000"/>
              </a:lnSpc>
            </a:pPr>
            <a:r>
              <a:rPr lang="fi-FI" dirty="0">
                <a:latin typeface="Univia Pro Book" panose="00000500000000000000" pitchFamily="50" charset="0"/>
              </a:rPr>
              <a:t>Hyväkuntoinen laakeri pitää pehmeää, surisevaa ääntä. Kirskuminen, kitinä tai muut poikkeavat äänet ovat yleensä merkki laakereiden huonosta kunnosta tai toimintahäiriöstä.</a:t>
            </a:r>
          </a:p>
          <a:p>
            <a:pPr>
              <a:lnSpc>
                <a:spcPct val="150000"/>
              </a:lnSpc>
            </a:pPr>
            <a:r>
              <a:rPr lang="fi-FI" dirty="0">
                <a:latin typeface="Univia Pro Book" panose="00000500000000000000" pitchFamily="50" charset="0"/>
              </a:rPr>
              <a:t>Kaikkien laakerointien käyttölämpötilaa on seurattava. Jos käyttöolosuhteet ovat pysyneet ennallaan, lämpötilan nousu on usein merkki alkavasta laakerivauriosta.</a:t>
            </a:r>
          </a:p>
        </p:txBody>
      </p:sp>
      <p:sp>
        <p:nvSpPr>
          <p:cNvPr id="7" name="Otsikko 6">
            <a:extLst>
              <a:ext uri="{FF2B5EF4-FFF2-40B4-BE49-F238E27FC236}">
                <a16:creationId xmlns:a16="http://schemas.microsoft.com/office/drawing/2014/main" id="{EF8BFDFA-4C9F-4914-8ABE-96F7831E481F}"/>
              </a:ext>
            </a:extLst>
          </p:cNvPr>
          <p:cNvSpPr>
            <a:spLocks noGrp="1"/>
          </p:cNvSpPr>
          <p:nvPr>
            <p:ph type="title"/>
          </p:nvPr>
        </p:nvSpPr>
        <p:spPr/>
        <p:txBody>
          <a:bodyPr/>
          <a:lstStyle/>
          <a:p>
            <a:r>
              <a:rPr lang="fi-FI" dirty="0"/>
              <a:t>Laakerit</a:t>
            </a:r>
          </a:p>
        </p:txBody>
      </p:sp>
      <p:pic>
        <p:nvPicPr>
          <p:cNvPr id="8" name="Kuva 11">
            <a:extLst>
              <a:ext uri="{FF2B5EF4-FFF2-40B4-BE49-F238E27FC236}">
                <a16:creationId xmlns:a16="http://schemas.microsoft.com/office/drawing/2014/main" id="{1446F19A-A63A-44F9-8287-D10BE4870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0784E36B-7010-4D8B-A37B-FE1D19046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0344980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525EAE3-33DE-4A65-A951-635B8A3A17DE}"/>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521809EF-0981-471C-9F11-37719B0E91BE}"/>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D91E32A1-2F72-44C1-9464-0711057E852D}"/>
              </a:ext>
            </a:extLst>
          </p:cNvPr>
          <p:cNvSpPr>
            <a:spLocks noGrp="1"/>
          </p:cNvSpPr>
          <p:nvPr>
            <p:ph sz="quarter" idx="15"/>
          </p:nvPr>
        </p:nvSpPr>
        <p:spPr/>
        <p:txBody>
          <a:bodyPr/>
          <a:lstStyle/>
          <a:p>
            <a:endParaRPr lang="fi-FI" dirty="0"/>
          </a:p>
        </p:txBody>
      </p:sp>
      <p:sp>
        <p:nvSpPr>
          <p:cNvPr id="5" name="Sisällön paikkamerkki 4">
            <a:extLst>
              <a:ext uri="{FF2B5EF4-FFF2-40B4-BE49-F238E27FC236}">
                <a16:creationId xmlns:a16="http://schemas.microsoft.com/office/drawing/2014/main" id="{62AF605A-3CEF-4F4D-91E5-9ED49D1F0E6E}"/>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EEBE7759-2EAC-4B38-BC0E-1976B5885EB4}"/>
              </a:ext>
            </a:extLst>
          </p:cNvPr>
          <p:cNvSpPr>
            <a:spLocks noGrp="1"/>
          </p:cNvSpPr>
          <p:nvPr>
            <p:ph idx="20"/>
          </p:nvPr>
        </p:nvSpPr>
        <p:spPr/>
        <p:txBody>
          <a:bodyPr>
            <a:normAutofit/>
          </a:bodyPr>
          <a:lstStyle/>
          <a:p>
            <a:pPr>
              <a:lnSpc>
                <a:spcPct val="150000"/>
              </a:lnSpc>
            </a:pPr>
            <a:r>
              <a:rPr lang="fi-FI" dirty="0">
                <a:latin typeface="Univia Pro Book" panose="00000500000000000000" pitchFamily="50" charset="0"/>
              </a:rPr>
              <a:t>Värähtelymittaus</a:t>
            </a:r>
          </a:p>
          <a:p>
            <a:pPr>
              <a:lnSpc>
                <a:spcPct val="150000"/>
              </a:lnSpc>
            </a:pPr>
            <a:r>
              <a:rPr lang="fi-FI" dirty="0">
                <a:latin typeface="Univia Pro Book" panose="00000500000000000000" pitchFamily="50" charset="0"/>
              </a:rPr>
              <a:t>Voiteluaineesta näytteenotto mahdollisimman läheltä laakeria</a:t>
            </a:r>
          </a:p>
          <a:p>
            <a:pPr lvl="1">
              <a:lnSpc>
                <a:spcPct val="150000"/>
              </a:lnSpc>
            </a:pPr>
            <a:r>
              <a:rPr lang="fi-FI" dirty="0">
                <a:latin typeface="Univia Pro Book" panose="00000500000000000000" pitchFamily="50" charset="0"/>
              </a:rPr>
              <a:t>Näytteen analysointi silmämääräisesti ja laboratoriossa</a:t>
            </a:r>
          </a:p>
          <a:p>
            <a:pPr>
              <a:lnSpc>
                <a:spcPct val="150000"/>
              </a:lnSpc>
            </a:pPr>
            <a:r>
              <a:rPr lang="fi-FI" dirty="0">
                <a:latin typeface="Univia Pro Book" panose="00000500000000000000" pitchFamily="50" charset="0"/>
              </a:rPr>
              <a:t>Seisokin aikana silmämääräinen tarkastus laakerin kunnosta</a:t>
            </a:r>
          </a:p>
          <a:p>
            <a:pPr lvl="1">
              <a:lnSpc>
                <a:spcPct val="150000"/>
              </a:lnSpc>
            </a:pPr>
            <a:r>
              <a:rPr lang="fi-FI" dirty="0">
                <a:latin typeface="Univia Pro Book" panose="00000500000000000000" pitchFamily="50" charset="0"/>
              </a:rPr>
              <a:t>Näkyvät osat pystyy katsomaan läpi helposti</a:t>
            </a:r>
          </a:p>
          <a:p>
            <a:pPr lvl="1">
              <a:lnSpc>
                <a:spcPct val="150000"/>
              </a:lnSpc>
            </a:pPr>
            <a:r>
              <a:rPr lang="fi-FI" dirty="0">
                <a:latin typeface="Univia Pro Book" panose="00000500000000000000" pitchFamily="50" charset="0"/>
              </a:rPr>
              <a:t>Mikäli laakeri on piilossa, niin apuna endoskooppi (ns. käärmekamera)</a:t>
            </a:r>
          </a:p>
          <a:p>
            <a:endParaRPr lang="fi-FI" dirty="0"/>
          </a:p>
          <a:p>
            <a:endParaRPr lang="fi-FI" dirty="0"/>
          </a:p>
          <a:p>
            <a:endParaRPr lang="fi-FI" dirty="0"/>
          </a:p>
          <a:p>
            <a:endParaRPr lang="fi-FI" dirty="0"/>
          </a:p>
        </p:txBody>
      </p:sp>
      <p:sp>
        <p:nvSpPr>
          <p:cNvPr id="7" name="Otsikko 6">
            <a:extLst>
              <a:ext uri="{FF2B5EF4-FFF2-40B4-BE49-F238E27FC236}">
                <a16:creationId xmlns:a16="http://schemas.microsoft.com/office/drawing/2014/main" id="{3F126719-A1D0-452B-8DA9-E95F11D707FA}"/>
              </a:ext>
            </a:extLst>
          </p:cNvPr>
          <p:cNvSpPr>
            <a:spLocks noGrp="1"/>
          </p:cNvSpPr>
          <p:nvPr>
            <p:ph type="title"/>
          </p:nvPr>
        </p:nvSpPr>
        <p:spPr/>
        <p:txBody>
          <a:bodyPr/>
          <a:lstStyle/>
          <a:p>
            <a:r>
              <a:rPr lang="fi-FI" dirty="0"/>
              <a:t>Laakerien tarkastukset</a:t>
            </a:r>
          </a:p>
        </p:txBody>
      </p:sp>
      <p:pic>
        <p:nvPicPr>
          <p:cNvPr id="8" name="Kuva 11">
            <a:extLst>
              <a:ext uri="{FF2B5EF4-FFF2-40B4-BE49-F238E27FC236}">
                <a16:creationId xmlns:a16="http://schemas.microsoft.com/office/drawing/2014/main" id="{34DFACF0-449F-434B-B925-29F99322D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216C1629-E294-4FBF-B5E2-C00F31CB1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9439888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4C51DF27-2277-4210-8FCC-6DB788FBB7FA}"/>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F3F475E0-3CF4-4C34-B2F5-195A2AFA1B99}"/>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FF6F2FEA-9EA9-4663-A327-D91F0DB50AF4}"/>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E8022972-CAFE-4CA5-9EFA-04B0743C1475}"/>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D5B3448E-B8D9-4C2B-93F4-5D4733E95F0A}"/>
              </a:ext>
            </a:extLst>
          </p:cNvPr>
          <p:cNvSpPr>
            <a:spLocks noGrp="1"/>
          </p:cNvSpPr>
          <p:nvPr>
            <p:ph idx="20"/>
          </p:nvPr>
        </p:nvSpPr>
        <p:spPr/>
        <p:txBody>
          <a:bodyPr>
            <a:normAutofit fontScale="85000" lnSpcReduction="10000"/>
          </a:bodyPr>
          <a:lstStyle/>
          <a:p>
            <a:pPr>
              <a:lnSpc>
                <a:spcPct val="170000"/>
              </a:lnSpc>
            </a:pPr>
            <a:r>
              <a:rPr lang="fi-FI" dirty="0">
                <a:latin typeface="Univia Pro Book" panose="00000500000000000000" pitchFamily="50" charset="0"/>
              </a:rPr>
              <a:t>Puhdista koneen ulkopinnat, jotta laakerointiin ei pääse tarkastuksen aikana pölyä tai likaa.</a:t>
            </a:r>
          </a:p>
          <a:p>
            <a:pPr>
              <a:lnSpc>
                <a:spcPct val="170000"/>
              </a:lnSpc>
            </a:pPr>
            <a:r>
              <a:rPr lang="fi-FI" dirty="0">
                <a:latin typeface="Univia Pro Book" panose="00000500000000000000" pitchFamily="50" charset="0"/>
              </a:rPr>
              <a:t>Irrota laakeripesän kansi, jotta laakeri tulee näkyviin</a:t>
            </a:r>
          </a:p>
          <a:p>
            <a:pPr>
              <a:lnSpc>
                <a:spcPct val="170000"/>
              </a:lnSpc>
            </a:pPr>
            <a:r>
              <a:rPr lang="fi-FI" dirty="0">
                <a:latin typeface="Univia Pro Book" panose="00000500000000000000" pitchFamily="50" charset="0"/>
              </a:rPr>
              <a:t> Ota laakeripesästä voiteluainenäyte analysoitavaksi, mahdollisimman läheltä laakeria.</a:t>
            </a:r>
          </a:p>
          <a:p>
            <a:pPr>
              <a:lnSpc>
                <a:spcPct val="170000"/>
              </a:lnSpc>
            </a:pPr>
            <a:r>
              <a:rPr lang="fi-FI" dirty="0">
                <a:latin typeface="Univia Pro Book" panose="00000500000000000000" pitchFamily="50" charset="0"/>
              </a:rPr>
              <a:t>Jos kyseessä on rasvavoideltu avoin laakeri, ota useita voiteluainenäytteitä eri kohdista. </a:t>
            </a:r>
          </a:p>
          <a:p>
            <a:pPr>
              <a:lnSpc>
                <a:spcPct val="170000"/>
              </a:lnSpc>
            </a:pPr>
            <a:r>
              <a:rPr lang="fi-FI" dirty="0">
                <a:latin typeface="Univia Pro Book" panose="00000500000000000000" pitchFamily="50" charset="0"/>
              </a:rPr>
              <a:t>Puhdista laakerin näkyvissä olevat ulkopinnat nukkaamattomalla kankaalla.</a:t>
            </a:r>
          </a:p>
          <a:p>
            <a:pPr>
              <a:lnSpc>
                <a:spcPct val="170000"/>
              </a:lnSpc>
            </a:pPr>
            <a:endParaRPr lang="fi-FI" dirty="0">
              <a:latin typeface="Univia Pro Book" panose="00000500000000000000" pitchFamily="50" charset="0"/>
            </a:endParaRPr>
          </a:p>
          <a:p>
            <a:pPr>
              <a:lnSpc>
                <a:spcPct val="170000"/>
              </a:lnSpc>
            </a:pPr>
            <a:r>
              <a:rPr lang="fi-FI" dirty="0">
                <a:latin typeface="Univia Pro Book" panose="00000500000000000000" pitchFamily="50" charset="0"/>
              </a:rPr>
              <a:t>Valokuvat ja dokumentointi tärkeää!</a:t>
            </a:r>
          </a:p>
          <a:p>
            <a:endParaRPr lang="fi-FI" dirty="0"/>
          </a:p>
        </p:txBody>
      </p:sp>
      <p:sp>
        <p:nvSpPr>
          <p:cNvPr id="7" name="Otsikko 6">
            <a:extLst>
              <a:ext uri="{FF2B5EF4-FFF2-40B4-BE49-F238E27FC236}">
                <a16:creationId xmlns:a16="http://schemas.microsoft.com/office/drawing/2014/main" id="{92BE4EA6-773F-4B55-BC6B-2704EFAA016E}"/>
              </a:ext>
            </a:extLst>
          </p:cNvPr>
          <p:cNvSpPr>
            <a:spLocks noGrp="1"/>
          </p:cNvSpPr>
          <p:nvPr>
            <p:ph type="title"/>
          </p:nvPr>
        </p:nvSpPr>
        <p:spPr/>
        <p:txBody>
          <a:bodyPr/>
          <a:lstStyle/>
          <a:p>
            <a:r>
              <a:rPr lang="fi-FI" dirty="0"/>
              <a:t>Laakerien tarkastuksen esivalmistelut</a:t>
            </a:r>
          </a:p>
        </p:txBody>
      </p:sp>
      <p:pic>
        <p:nvPicPr>
          <p:cNvPr id="8" name="Kuva 11">
            <a:extLst>
              <a:ext uri="{FF2B5EF4-FFF2-40B4-BE49-F238E27FC236}">
                <a16:creationId xmlns:a16="http://schemas.microsoft.com/office/drawing/2014/main" id="{96A73ED4-CDDB-4542-84D3-C09DBBF91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83461095-D722-4929-9084-45CE414F7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748375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F02D6C1E-B568-4125-B745-797E9ED4610D}"/>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0AF8989C-B17F-4E29-8CB7-7820C2AABB2A}"/>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18857273-58B0-4E46-9166-5F292712F0F6}"/>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A98756EE-2BA0-4620-8211-754E198075FD}"/>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093C1E0F-6DDB-4022-80A4-00B1DE43BF6F}"/>
              </a:ext>
            </a:extLst>
          </p:cNvPr>
          <p:cNvSpPr>
            <a:spLocks noGrp="1"/>
          </p:cNvSpPr>
          <p:nvPr>
            <p:ph idx="20"/>
          </p:nvPr>
        </p:nvSpPr>
        <p:spPr>
          <a:xfrm>
            <a:off x="638070" y="1907566"/>
            <a:ext cx="9156719" cy="4348231"/>
          </a:xfrm>
        </p:spPr>
        <p:txBody>
          <a:bodyPr>
            <a:normAutofit fontScale="62500" lnSpcReduction="20000"/>
          </a:bodyPr>
          <a:lstStyle/>
          <a:p>
            <a:pPr>
              <a:lnSpc>
                <a:spcPct val="170000"/>
              </a:lnSpc>
            </a:pPr>
            <a:r>
              <a:rPr lang="fi-FI" dirty="0">
                <a:latin typeface="Univia Pro Book" panose="00000500000000000000" pitchFamily="50" charset="0"/>
              </a:rPr>
              <a:t>Tarkasta, ettei laakerin näkyvissä olevissa ulkopinnoissa ole kontakti- ja soviteruostetta. Jos vähäistä soviteruostetta on näkyvissä, poista jäljet hiomapaperilla.</a:t>
            </a:r>
          </a:p>
          <a:p>
            <a:pPr>
              <a:lnSpc>
                <a:spcPct val="170000"/>
              </a:lnSpc>
            </a:pPr>
            <a:r>
              <a:rPr lang="fi-FI" dirty="0">
                <a:latin typeface="Univia Pro Book" panose="00000500000000000000" pitchFamily="50" charset="0"/>
              </a:rPr>
              <a:t>Tarkasta, ettei laakerin renkaissa ole säröjä. </a:t>
            </a:r>
          </a:p>
          <a:p>
            <a:pPr>
              <a:lnSpc>
                <a:spcPct val="170000"/>
              </a:lnSpc>
            </a:pPr>
            <a:r>
              <a:rPr lang="fi-FI" dirty="0">
                <a:latin typeface="Univia Pro Book" panose="00000500000000000000" pitchFamily="50" charset="0"/>
              </a:rPr>
              <a:t>Jos kyseessä on tiivistetty laakeri, tarkasta tiivisteiden kuluminen. </a:t>
            </a:r>
          </a:p>
          <a:p>
            <a:pPr>
              <a:lnSpc>
                <a:spcPct val="170000"/>
              </a:lnSpc>
            </a:pPr>
            <a:r>
              <a:rPr lang="fi-FI" dirty="0">
                <a:latin typeface="Univia Pro Book" panose="00000500000000000000" pitchFamily="50" charset="0"/>
              </a:rPr>
              <a:t>Pyöritä akselia hyvin hitaasti ja tunnustele, muuttuuko vastus akselin kierroksen aikana. Kunnossa oleva laakeri pyörii tasaisesti. Jos rasvavoideltu avoin laakeri on tarkastettava tarkemmin, toimi seuraavasti: </a:t>
            </a:r>
          </a:p>
          <a:p>
            <a:pPr>
              <a:lnSpc>
                <a:spcPct val="170000"/>
              </a:lnSpc>
            </a:pPr>
            <a:r>
              <a:rPr lang="fi-FI" dirty="0">
                <a:latin typeface="Univia Pro Book" panose="00000500000000000000" pitchFamily="50" charset="0"/>
              </a:rPr>
              <a:t>Poista kaikki rasva laakeripesästä. </a:t>
            </a:r>
          </a:p>
          <a:p>
            <a:pPr>
              <a:lnSpc>
                <a:spcPct val="170000"/>
              </a:lnSpc>
            </a:pPr>
            <a:r>
              <a:rPr lang="fi-FI" dirty="0">
                <a:latin typeface="Univia Pro Book" panose="00000500000000000000" pitchFamily="50" charset="0"/>
              </a:rPr>
              <a:t>Puhdista laakeri mahdollisimman tarkasti muusta materiaalista kuin metallista  valmistetulla lastalla. </a:t>
            </a:r>
          </a:p>
          <a:p>
            <a:pPr>
              <a:lnSpc>
                <a:spcPct val="170000"/>
              </a:lnSpc>
            </a:pPr>
            <a:r>
              <a:rPr lang="fi-FI" dirty="0">
                <a:latin typeface="Univia Pro Book" panose="00000500000000000000" pitchFamily="50" charset="0"/>
              </a:rPr>
              <a:t>Ota riittävän suuri rasvanäyte analysointia varten.</a:t>
            </a:r>
          </a:p>
        </p:txBody>
      </p:sp>
      <p:sp>
        <p:nvSpPr>
          <p:cNvPr id="7" name="Otsikko 6">
            <a:extLst>
              <a:ext uri="{FF2B5EF4-FFF2-40B4-BE49-F238E27FC236}">
                <a16:creationId xmlns:a16="http://schemas.microsoft.com/office/drawing/2014/main" id="{086E5405-7D97-4FBF-B984-80E70E0C2E1B}"/>
              </a:ext>
            </a:extLst>
          </p:cNvPr>
          <p:cNvSpPr>
            <a:spLocks noGrp="1"/>
          </p:cNvSpPr>
          <p:nvPr>
            <p:ph type="title"/>
          </p:nvPr>
        </p:nvSpPr>
        <p:spPr/>
        <p:txBody>
          <a:bodyPr/>
          <a:lstStyle/>
          <a:p>
            <a:r>
              <a:rPr lang="fi-FI" dirty="0"/>
              <a:t>Laakerien tarkastukset</a:t>
            </a:r>
          </a:p>
        </p:txBody>
      </p:sp>
      <p:pic>
        <p:nvPicPr>
          <p:cNvPr id="8" name="Kuva 11">
            <a:extLst>
              <a:ext uri="{FF2B5EF4-FFF2-40B4-BE49-F238E27FC236}">
                <a16:creationId xmlns:a16="http://schemas.microsoft.com/office/drawing/2014/main" id="{F7BD984F-48D1-4C85-BB9D-012D4D00E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3AFD2007-CCC6-4BDB-B8FF-A9F161FE7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8086233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F02D6C1E-B568-4125-B745-797E9ED4610D}"/>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0AF8989C-B17F-4E29-8CB7-7820C2AABB2A}"/>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18857273-58B0-4E46-9166-5F292712F0F6}"/>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A98756EE-2BA0-4620-8211-754E198075FD}"/>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093C1E0F-6DDB-4022-80A4-00B1DE43BF6F}"/>
              </a:ext>
            </a:extLst>
          </p:cNvPr>
          <p:cNvSpPr>
            <a:spLocks noGrp="1"/>
          </p:cNvSpPr>
          <p:nvPr>
            <p:ph idx="20"/>
          </p:nvPr>
        </p:nvSpPr>
        <p:spPr>
          <a:xfrm>
            <a:off x="638070" y="1907566"/>
            <a:ext cx="9156719" cy="4348231"/>
          </a:xfrm>
        </p:spPr>
        <p:txBody>
          <a:bodyPr>
            <a:normAutofit fontScale="62500" lnSpcReduction="20000"/>
          </a:bodyPr>
          <a:lstStyle/>
          <a:p>
            <a:pPr>
              <a:lnSpc>
                <a:spcPct val="170000"/>
              </a:lnSpc>
            </a:pPr>
            <a:r>
              <a:rPr lang="fi-FI" dirty="0">
                <a:latin typeface="Univia Pro Book" panose="00000500000000000000" pitchFamily="50" charset="0"/>
              </a:rPr>
              <a:t>Puhdista laakeri ruiskuttamalla raakaöljypohjaista liuotinta laakeriin. Pyöritä akselia hyvin hitaasti puhdistuksen aikana ja jatka liuottimen ruiskuttamista, kunnes likaa ja rasvaa ei enää irtoa. Jos kyseessä on suuri laakeri, johon on kertynyt on pahoin hapettunutta voiteluainetta, käytä puhdistukseen vahvasti emäksistä liuosta, jossa on enintään 10% natriumhydroksidia ja 1% kostuttavaa lisäainetta.</a:t>
            </a:r>
          </a:p>
          <a:p>
            <a:pPr>
              <a:lnSpc>
                <a:spcPct val="170000"/>
              </a:lnSpc>
            </a:pPr>
            <a:r>
              <a:rPr lang="fi-FI" dirty="0">
                <a:latin typeface="Univia Pro Book" panose="00000500000000000000" pitchFamily="50" charset="0"/>
              </a:rPr>
              <a:t>Kuivaa laakeri nukkaamattomalla kankaalla tai puhtaalla, kuivalla paineilmalla. </a:t>
            </a:r>
          </a:p>
          <a:p>
            <a:pPr>
              <a:lnSpc>
                <a:spcPct val="170000"/>
              </a:lnSpc>
            </a:pPr>
            <a:r>
              <a:rPr lang="fi-FI" dirty="0">
                <a:latin typeface="Univia Pro Book" panose="00000500000000000000" pitchFamily="50" charset="0"/>
              </a:rPr>
              <a:t>Tarkasta laakerin vierintäpinnat, -elimet ja pitimet endoskoopilla. Etsi </a:t>
            </a:r>
            <a:r>
              <a:rPr lang="fi-FI" dirty="0" err="1">
                <a:latin typeface="Univia Pro Book" panose="00000500000000000000" pitchFamily="50" charset="0"/>
              </a:rPr>
              <a:t>kuoriumia</a:t>
            </a:r>
            <a:r>
              <a:rPr lang="fi-FI" dirty="0">
                <a:latin typeface="Univia Pro Book" panose="00000500000000000000" pitchFamily="50" charset="0"/>
              </a:rPr>
              <a:t>, painaumia, naarmuja, värinmuutoksia ja kiillottuneita alueita. Mikäli mahdollista, tarkasta mahdollinen kuluminen mittaamalla laakerin säteisvälys ja vertaa mitattua arvoa  tehtaan raja-arvoihin. </a:t>
            </a:r>
          </a:p>
          <a:p>
            <a:pPr>
              <a:lnSpc>
                <a:spcPct val="170000"/>
              </a:lnSpc>
            </a:pPr>
            <a:r>
              <a:rPr lang="fi-FI" dirty="0">
                <a:latin typeface="Univia Pro Book" panose="00000500000000000000" pitchFamily="50" charset="0"/>
              </a:rPr>
              <a:t>Jos laakeri on kunnossa, levitä laakeriin välittömästi asianmukaista rasvaa ja sulje laakeripesä. Jos havaitset laakerivaurion, irrota laakeri ja suojaa laakeri korroosiolta. Suorita täysimittainen laakerivaurioanalyysi</a:t>
            </a:r>
          </a:p>
        </p:txBody>
      </p:sp>
      <p:sp>
        <p:nvSpPr>
          <p:cNvPr id="7" name="Otsikko 6">
            <a:extLst>
              <a:ext uri="{FF2B5EF4-FFF2-40B4-BE49-F238E27FC236}">
                <a16:creationId xmlns:a16="http://schemas.microsoft.com/office/drawing/2014/main" id="{086E5405-7D97-4FBF-B984-80E70E0C2E1B}"/>
              </a:ext>
            </a:extLst>
          </p:cNvPr>
          <p:cNvSpPr>
            <a:spLocks noGrp="1"/>
          </p:cNvSpPr>
          <p:nvPr>
            <p:ph type="title"/>
          </p:nvPr>
        </p:nvSpPr>
        <p:spPr/>
        <p:txBody>
          <a:bodyPr/>
          <a:lstStyle/>
          <a:p>
            <a:r>
              <a:rPr lang="fi-FI" dirty="0"/>
              <a:t>Laakerien tarkastukset</a:t>
            </a:r>
          </a:p>
        </p:txBody>
      </p:sp>
      <p:pic>
        <p:nvPicPr>
          <p:cNvPr id="8" name="Kuva 11">
            <a:extLst>
              <a:ext uri="{FF2B5EF4-FFF2-40B4-BE49-F238E27FC236}">
                <a16:creationId xmlns:a16="http://schemas.microsoft.com/office/drawing/2014/main" id="{E3F6C493-B241-440F-8F3A-A405858C9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8892C7A7-692F-4DF4-970C-10EFD80EE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63321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D6C37AC-0EB9-4024-AF64-21CACB4E07F5}"/>
              </a:ext>
            </a:extLst>
          </p:cNvPr>
          <p:cNvSpPr>
            <a:spLocks noGrp="1"/>
          </p:cNvSpPr>
          <p:nvPr>
            <p:ph sz="quarter" idx="13"/>
          </p:nvPr>
        </p:nvSpPr>
        <p:spPr/>
        <p:txBody>
          <a:bodyPr/>
          <a:lstStyle/>
          <a:p>
            <a:endParaRPr lang="fi-FI" dirty="0"/>
          </a:p>
        </p:txBody>
      </p:sp>
      <p:sp>
        <p:nvSpPr>
          <p:cNvPr id="3" name="Sisällön paikkamerkki 2">
            <a:extLst>
              <a:ext uri="{FF2B5EF4-FFF2-40B4-BE49-F238E27FC236}">
                <a16:creationId xmlns:a16="http://schemas.microsoft.com/office/drawing/2014/main" id="{21E64C6D-01DA-465C-B4FE-A474FEDDDBB1}"/>
              </a:ext>
            </a:extLst>
          </p:cNvPr>
          <p:cNvSpPr>
            <a:spLocks noGrp="1"/>
          </p:cNvSpPr>
          <p:nvPr>
            <p:ph sz="quarter" idx="14"/>
          </p:nvPr>
        </p:nvSpPr>
        <p:spPr/>
        <p:txBody>
          <a:bodyPr>
            <a:normAutofit fontScale="85000" lnSpcReduction="20000"/>
          </a:bodyPr>
          <a:lstStyle/>
          <a:p>
            <a:endParaRPr lang="fi-FI" dirty="0"/>
          </a:p>
        </p:txBody>
      </p:sp>
      <p:sp>
        <p:nvSpPr>
          <p:cNvPr id="4" name="Sisällön paikkamerkki 3">
            <a:extLst>
              <a:ext uri="{FF2B5EF4-FFF2-40B4-BE49-F238E27FC236}">
                <a16:creationId xmlns:a16="http://schemas.microsoft.com/office/drawing/2014/main" id="{033E2E25-99B2-40D6-B6C2-9D5AB95FBB34}"/>
              </a:ext>
            </a:extLst>
          </p:cNvPr>
          <p:cNvSpPr>
            <a:spLocks noGrp="1"/>
          </p:cNvSpPr>
          <p:nvPr>
            <p:ph sz="quarter" idx="15"/>
          </p:nvPr>
        </p:nvSpPr>
        <p:spPr/>
        <p:txBody>
          <a:bodyPr/>
          <a:lstStyle/>
          <a:p>
            <a:endParaRPr lang="fi-FI" dirty="0"/>
          </a:p>
        </p:txBody>
      </p:sp>
      <p:sp>
        <p:nvSpPr>
          <p:cNvPr id="5" name="Sisällön paikkamerkki 4">
            <a:extLst>
              <a:ext uri="{FF2B5EF4-FFF2-40B4-BE49-F238E27FC236}">
                <a16:creationId xmlns:a16="http://schemas.microsoft.com/office/drawing/2014/main" id="{45C79ABD-5064-4B8A-B946-2E550D2CFC2E}"/>
              </a:ext>
            </a:extLst>
          </p:cNvPr>
          <p:cNvSpPr>
            <a:spLocks noGrp="1"/>
          </p:cNvSpPr>
          <p:nvPr>
            <p:ph sz="quarter" idx="16"/>
          </p:nvPr>
        </p:nvSpPr>
        <p:spPr/>
        <p:txBody>
          <a:bodyPr/>
          <a:lstStyle/>
          <a:p>
            <a:endParaRPr lang="fi-FI" dirty="0"/>
          </a:p>
        </p:txBody>
      </p:sp>
      <p:sp>
        <p:nvSpPr>
          <p:cNvPr id="6" name="Sisällön paikkamerkki 5">
            <a:extLst>
              <a:ext uri="{FF2B5EF4-FFF2-40B4-BE49-F238E27FC236}">
                <a16:creationId xmlns:a16="http://schemas.microsoft.com/office/drawing/2014/main" id="{2F370C33-60D7-4495-AA9E-BA1EAEAD5012}"/>
              </a:ext>
            </a:extLst>
          </p:cNvPr>
          <p:cNvSpPr>
            <a:spLocks noGrp="1"/>
          </p:cNvSpPr>
          <p:nvPr>
            <p:ph idx="20"/>
          </p:nvPr>
        </p:nvSpPr>
        <p:spPr>
          <a:xfrm>
            <a:off x="638070" y="1907566"/>
            <a:ext cx="9855759" cy="4348231"/>
          </a:xfrm>
        </p:spPr>
        <p:txBody>
          <a:bodyPr>
            <a:noAutofit/>
          </a:bodyPr>
          <a:lstStyle/>
          <a:p>
            <a:pPr>
              <a:lnSpc>
                <a:spcPct val="150000"/>
              </a:lnSpc>
            </a:pPr>
            <a:r>
              <a:rPr lang="fi-FI" sz="1200" dirty="0" err="1">
                <a:latin typeface="Univia Pro Book" panose="00000500000000000000" pitchFamily="50" charset="0"/>
              </a:rPr>
              <a:t>Tuulipuistojen</a:t>
            </a:r>
            <a:r>
              <a:rPr lang="fi-FI" sz="1200" dirty="0">
                <a:latin typeface="Univia Pro Book" panose="00000500000000000000" pitchFamily="50" charset="0"/>
              </a:rPr>
              <a:t> huolto- ja kunnossapito, turbiinikomponenttien monipuoliset tarkastukset, korjaukset ja vaihtotoimenpiteet, sähkö- ja mekaaniset vianetsintä ja korjaukset</a:t>
            </a:r>
          </a:p>
          <a:p>
            <a:pPr>
              <a:lnSpc>
                <a:spcPct val="150000"/>
              </a:lnSpc>
            </a:pPr>
            <a:r>
              <a:rPr lang="fi-FI" sz="1200" dirty="0">
                <a:latin typeface="Univia Pro Book" panose="00000500000000000000" pitchFamily="50" charset="0"/>
              </a:rPr>
              <a:t>Peruskoulutus ja kiinnostus sähköstä, mekaniikasta tai hydrauliikasta</a:t>
            </a:r>
          </a:p>
          <a:p>
            <a:pPr>
              <a:lnSpc>
                <a:spcPct val="150000"/>
              </a:lnSpc>
            </a:pPr>
            <a:r>
              <a:rPr lang="fi-FI" sz="1200" dirty="0">
                <a:latin typeface="Univia Pro Book" panose="00000500000000000000" pitchFamily="50" charset="0"/>
              </a:rPr>
              <a:t>Vaatii tarkkuutta ja ammattitaitoa, laatu ja henkilöturvallisuus ovat erittäin tärkeitä</a:t>
            </a:r>
          </a:p>
          <a:p>
            <a:pPr>
              <a:lnSpc>
                <a:spcPct val="150000"/>
              </a:lnSpc>
            </a:pPr>
            <a:r>
              <a:rPr lang="fi-FI" sz="1200" dirty="0">
                <a:latin typeface="Univia Pro Book" panose="00000500000000000000" pitchFamily="50" charset="0"/>
              </a:rPr>
              <a:t>Tietokoneen käytön perusosaaminen ja valmius oppia lisää, sillä tehtäviin kuuluu säännöllinen raportointi ja viestintä eri järjestelmien kautta</a:t>
            </a:r>
          </a:p>
          <a:p>
            <a:pPr>
              <a:lnSpc>
                <a:spcPct val="150000"/>
              </a:lnSpc>
            </a:pPr>
            <a:r>
              <a:rPr lang="fi-FI" sz="1200" dirty="0">
                <a:latin typeface="Univia Pro Book" panose="00000500000000000000" pitchFamily="50" charset="0"/>
              </a:rPr>
              <a:t>Englannin kielen perustaito ja rohkeus puhua kieltä</a:t>
            </a:r>
          </a:p>
          <a:p>
            <a:pPr>
              <a:lnSpc>
                <a:spcPct val="150000"/>
              </a:lnSpc>
            </a:pPr>
            <a:r>
              <a:rPr lang="fi-FI" sz="1200" dirty="0">
                <a:latin typeface="Univia Pro Book" panose="00000500000000000000" pitchFamily="50" charset="0"/>
              </a:rPr>
              <a:t>Ajokortti B / BE</a:t>
            </a:r>
          </a:p>
          <a:p>
            <a:pPr>
              <a:lnSpc>
                <a:spcPct val="150000"/>
              </a:lnSpc>
            </a:pPr>
            <a:r>
              <a:rPr lang="fi-FI" sz="1200" dirty="0">
                <a:latin typeface="Univia Pro Book" panose="00000500000000000000" pitchFamily="50" charset="0"/>
              </a:rPr>
              <a:t>Työturvakortti – yrityksillä usein myös mahdollisuus tarjota koulutus</a:t>
            </a:r>
          </a:p>
          <a:p>
            <a:pPr>
              <a:lnSpc>
                <a:spcPct val="150000"/>
              </a:lnSpc>
            </a:pPr>
            <a:r>
              <a:rPr lang="fi-FI" sz="1200" dirty="0">
                <a:latin typeface="Univia Pro Book" panose="00000500000000000000" pitchFamily="50" charset="0"/>
              </a:rPr>
              <a:t>Pari- ja tiimityöskentelyä</a:t>
            </a:r>
          </a:p>
          <a:p>
            <a:pPr>
              <a:lnSpc>
                <a:spcPct val="150000"/>
              </a:lnSpc>
            </a:pPr>
            <a:r>
              <a:rPr lang="fi-FI" sz="1200" dirty="0">
                <a:latin typeface="Univia Pro Book" panose="00000500000000000000" pitchFamily="50" charset="0"/>
              </a:rPr>
              <a:t>Työ on vaihtelevaa ja vaatii ratkaisukeskeistä otetta</a:t>
            </a:r>
          </a:p>
          <a:p>
            <a:pPr>
              <a:lnSpc>
                <a:spcPct val="150000"/>
              </a:lnSpc>
            </a:pPr>
            <a:r>
              <a:rPr lang="fi-FI" sz="1200" dirty="0">
                <a:latin typeface="Univia Pro Book" panose="00000500000000000000" pitchFamily="50" charset="0"/>
              </a:rPr>
              <a:t>Työ sisältää matkustamista kotimaassa ja mahdollisesti ulkomailla</a:t>
            </a:r>
          </a:p>
          <a:p>
            <a:pPr>
              <a:lnSpc>
                <a:spcPct val="150000"/>
              </a:lnSpc>
            </a:pPr>
            <a:r>
              <a:rPr lang="fi-FI" sz="1200" dirty="0">
                <a:latin typeface="Univia Pro Book" panose="00000500000000000000" pitchFamily="50" charset="0"/>
              </a:rPr>
              <a:t>Työn edellytys on hyvä fyysinen kunto ja korkean paikan työskentelyyn vaadittavien terveystarkastusten läpäiseminen</a:t>
            </a:r>
          </a:p>
          <a:p>
            <a:pPr>
              <a:lnSpc>
                <a:spcPct val="150000"/>
              </a:lnSpc>
            </a:pPr>
            <a:r>
              <a:rPr lang="fi-FI" sz="1200" dirty="0">
                <a:latin typeface="Univia Pro Book" panose="00000500000000000000" pitchFamily="50" charset="0"/>
              </a:rPr>
              <a:t>Valmius työskennellä korkeissa ja ahtaissa paikoissa, esimerkiksi huoltohississä</a:t>
            </a:r>
          </a:p>
          <a:p>
            <a:pPr>
              <a:lnSpc>
                <a:spcPct val="150000"/>
              </a:lnSpc>
            </a:pPr>
            <a:r>
              <a:rPr lang="fi-FI" sz="1200" dirty="0">
                <a:latin typeface="Univia Pro Book" panose="00000500000000000000" pitchFamily="50" charset="0"/>
              </a:rPr>
              <a:t>Valmius GWO-koulutukseen (korkean paikan työskentelyn vaatimukset)</a:t>
            </a:r>
          </a:p>
        </p:txBody>
      </p:sp>
      <p:sp>
        <p:nvSpPr>
          <p:cNvPr id="7" name="Otsikko 6">
            <a:extLst>
              <a:ext uri="{FF2B5EF4-FFF2-40B4-BE49-F238E27FC236}">
                <a16:creationId xmlns:a16="http://schemas.microsoft.com/office/drawing/2014/main" id="{BA44E955-35F3-431F-A7E7-8B97ADBA5336}"/>
              </a:ext>
            </a:extLst>
          </p:cNvPr>
          <p:cNvSpPr>
            <a:spLocks noGrp="1"/>
          </p:cNvSpPr>
          <p:nvPr>
            <p:ph type="title"/>
          </p:nvPr>
        </p:nvSpPr>
        <p:spPr/>
        <p:txBody>
          <a:bodyPr/>
          <a:lstStyle/>
          <a:p>
            <a:r>
              <a:rPr lang="fi-FI" dirty="0"/>
              <a:t>Tuulivoima-asentajan profiili</a:t>
            </a:r>
          </a:p>
        </p:txBody>
      </p:sp>
      <p:pic>
        <p:nvPicPr>
          <p:cNvPr id="8" name="Kuva 11">
            <a:extLst>
              <a:ext uri="{FF2B5EF4-FFF2-40B4-BE49-F238E27FC236}">
                <a16:creationId xmlns:a16="http://schemas.microsoft.com/office/drawing/2014/main" id="{1BDA4725-77EE-4FA5-B298-F11B6F0A1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04C975F1-8A05-4631-B471-B5C1B8D02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7852967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36362A5-4940-4B3A-9CA4-34FFE08442A8}"/>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5BC513DC-9DD9-4D56-90C3-46C0B9805AEA}"/>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E7042008-350A-4F33-A83F-8D96C94AB49F}"/>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85A6ECCB-FDE9-4185-9517-23DE2D9CDF74}"/>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335BA40B-8287-4D2C-8F45-C89A271114A9}"/>
              </a:ext>
            </a:extLst>
          </p:cNvPr>
          <p:cNvSpPr>
            <a:spLocks noGrp="1"/>
          </p:cNvSpPr>
          <p:nvPr>
            <p:ph idx="20"/>
          </p:nvPr>
        </p:nvSpPr>
        <p:spPr/>
        <p:txBody>
          <a:bodyPr/>
          <a:lstStyle/>
          <a:p>
            <a:pPr>
              <a:lnSpc>
                <a:spcPct val="150000"/>
              </a:lnSpc>
            </a:pPr>
            <a:r>
              <a:rPr lang="fi-FI" dirty="0">
                <a:latin typeface="Univia Pro Book" panose="00000500000000000000" pitchFamily="50" charset="0"/>
              </a:rPr>
              <a:t>Laakerit. 36% laakerivaurioista johtuu puutteellisesta voitelusta.</a:t>
            </a:r>
          </a:p>
          <a:p>
            <a:pPr>
              <a:lnSpc>
                <a:spcPct val="150000"/>
              </a:lnSpc>
            </a:pPr>
            <a:r>
              <a:rPr lang="fi-FI" dirty="0">
                <a:latin typeface="Univia Pro Book" panose="00000500000000000000" pitchFamily="50" charset="0"/>
              </a:rPr>
              <a:t>Vaihdelaatikko </a:t>
            </a:r>
          </a:p>
          <a:p>
            <a:pPr>
              <a:lnSpc>
                <a:spcPct val="150000"/>
              </a:lnSpc>
            </a:pPr>
            <a:r>
              <a:rPr lang="fi-FI" dirty="0">
                <a:latin typeface="Univia Pro Book" panose="00000500000000000000" pitchFamily="50" charset="0"/>
              </a:rPr>
              <a:t>Tuulivoimalassa on erilaisia voimansiirto-, voitelu- ja hydrauliikkaöljyjä noin 1000-3000 litraa.</a:t>
            </a:r>
          </a:p>
          <a:p>
            <a:endParaRPr lang="fi-FI" dirty="0"/>
          </a:p>
        </p:txBody>
      </p:sp>
      <p:sp>
        <p:nvSpPr>
          <p:cNvPr id="7" name="Otsikko 6">
            <a:extLst>
              <a:ext uri="{FF2B5EF4-FFF2-40B4-BE49-F238E27FC236}">
                <a16:creationId xmlns:a16="http://schemas.microsoft.com/office/drawing/2014/main" id="{195F995F-7994-4C33-95E1-6510E935AD24}"/>
              </a:ext>
            </a:extLst>
          </p:cNvPr>
          <p:cNvSpPr>
            <a:spLocks noGrp="1"/>
          </p:cNvSpPr>
          <p:nvPr>
            <p:ph type="title"/>
          </p:nvPr>
        </p:nvSpPr>
        <p:spPr/>
        <p:txBody>
          <a:bodyPr/>
          <a:lstStyle/>
          <a:p>
            <a:r>
              <a:rPr lang="fi-FI" dirty="0"/>
              <a:t>Voitelua vaativat osat</a:t>
            </a:r>
          </a:p>
        </p:txBody>
      </p:sp>
      <p:pic>
        <p:nvPicPr>
          <p:cNvPr id="8" name="Kuva 11">
            <a:extLst>
              <a:ext uri="{FF2B5EF4-FFF2-40B4-BE49-F238E27FC236}">
                <a16:creationId xmlns:a16="http://schemas.microsoft.com/office/drawing/2014/main" id="{7FA47E5E-47DA-4A59-B826-9DFCA9B80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04D74F8B-8632-46FE-A1E8-ED5834370B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9093286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719809A7-E712-4CC3-9BC8-628125A25DF2}"/>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707CCB80-7908-4F36-A3B0-D7675A2B6A1F}"/>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13EAA5AA-D798-464C-84C9-9DA8905AFE30}"/>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B20AFA2B-61F1-4FA9-AD48-9A21696389D2}"/>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9B63358E-868E-48B2-A671-D755CD5691F3}"/>
              </a:ext>
            </a:extLst>
          </p:cNvPr>
          <p:cNvSpPr>
            <a:spLocks noGrp="1"/>
          </p:cNvSpPr>
          <p:nvPr>
            <p:ph idx="20"/>
          </p:nvPr>
        </p:nvSpPr>
        <p:spPr/>
        <p:txBody>
          <a:bodyPr/>
          <a:lstStyle/>
          <a:p>
            <a:pPr lvl="0">
              <a:lnSpc>
                <a:spcPct val="150000"/>
              </a:lnSpc>
            </a:pPr>
            <a:r>
              <a:rPr lang="fi-FI" dirty="0">
                <a:latin typeface="Univia Pro Book" panose="00000500000000000000" pitchFamily="50" charset="0"/>
              </a:rPr>
              <a:t>Voitelu- ja hydrauliikkaöljyjärjestelmään ei ole muodostunut korroosiota</a:t>
            </a:r>
          </a:p>
          <a:p>
            <a:pPr lvl="0">
              <a:lnSpc>
                <a:spcPct val="150000"/>
              </a:lnSpc>
            </a:pPr>
            <a:r>
              <a:rPr lang="fi-FI" dirty="0">
                <a:latin typeface="Univia Pro Book" panose="00000500000000000000" pitchFamily="50" charset="0"/>
              </a:rPr>
              <a:t>Voitelu- ja hydrauliikkaöljyn määrä on oikea</a:t>
            </a:r>
          </a:p>
          <a:p>
            <a:pPr lvl="0">
              <a:lnSpc>
                <a:spcPct val="150000"/>
              </a:lnSpc>
            </a:pPr>
            <a:r>
              <a:rPr lang="fi-FI" dirty="0">
                <a:latin typeface="Univia Pro Book" panose="00000500000000000000" pitchFamily="50" charset="0"/>
              </a:rPr>
              <a:t>Öljyanalyysilla on todettava, että öljyssä ei ole kulumahiukkasia, vettä eikä happamia yhdisteitä.</a:t>
            </a:r>
          </a:p>
          <a:p>
            <a:endParaRPr lang="fi-FI" dirty="0"/>
          </a:p>
        </p:txBody>
      </p:sp>
      <p:sp>
        <p:nvSpPr>
          <p:cNvPr id="7" name="Otsikko 6">
            <a:extLst>
              <a:ext uri="{FF2B5EF4-FFF2-40B4-BE49-F238E27FC236}">
                <a16:creationId xmlns:a16="http://schemas.microsoft.com/office/drawing/2014/main" id="{03114D47-8F5D-4011-B005-9F1126321C77}"/>
              </a:ext>
            </a:extLst>
          </p:cNvPr>
          <p:cNvSpPr>
            <a:spLocks noGrp="1"/>
          </p:cNvSpPr>
          <p:nvPr>
            <p:ph type="title"/>
          </p:nvPr>
        </p:nvSpPr>
        <p:spPr/>
        <p:txBody>
          <a:bodyPr/>
          <a:lstStyle/>
          <a:p>
            <a:r>
              <a:rPr lang="fi-FI" dirty="0"/>
              <a:t>Voitelujärjestelmän tarkastukset</a:t>
            </a:r>
          </a:p>
        </p:txBody>
      </p:sp>
      <p:pic>
        <p:nvPicPr>
          <p:cNvPr id="8" name="Kuva 11">
            <a:extLst>
              <a:ext uri="{FF2B5EF4-FFF2-40B4-BE49-F238E27FC236}">
                <a16:creationId xmlns:a16="http://schemas.microsoft.com/office/drawing/2014/main" id="{98CC1B0E-CC9F-491F-A19C-748CE6FC7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8A693377-9591-4598-B3EB-BF2879945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21219757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898F68B7-7A62-4E38-851C-DA3AE378A1CF}"/>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743994EE-6BC8-48B5-9CEA-540702CBC7F0}"/>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F41BA7E5-4FC3-4045-89F1-96C7588E4E71}"/>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E058C2D7-81F1-498E-9F45-F3A2D1407ED0}"/>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79DB825F-1B13-4AF0-BD5A-580ADD28E3E7}"/>
              </a:ext>
            </a:extLst>
          </p:cNvPr>
          <p:cNvSpPr>
            <a:spLocks noGrp="1"/>
          </p:cNvSpPr>
          <p:nvPr>
            <p:ph idx="20"/>
          </p:nvPr>
        </p:nvSpPr>
        <p:spPr/>
        <p:txBody>
          <a:bodyPr/>
          <a:lstStyle/>
          <a:p>
            <a:pPr>
              <a:lnSpc>
                <a:spcPct val="150000"/>
              </a:lnSpc>
            </a:pPr>
            <a:r>
              <a:rPr lang="fi-FI" dirty="0">
                <a:latin typeface="Univia Pro Book" panose="00000500000000000000" pitchFamily="50" charset="0"/>
              </a:rPr>
              <a:t>Nimetkää tuulivoimalan pääkomponentit 5 kpl</a:t>
            </a:r>
          </a:p>
          <a:p>
            <a:pPr>
              <a:lnSpc>
                <a:spcPct val="150000"/>
              </a:lnSpc>
            </a:pPr>
            <a:r>
              <a:rPr lang="fi-FI" dirty="0">
                <a:latin typeface="Univia Pro Book" panose="00000500000000000000" pitchFamily="50" charset="0"/>
              </a:rPr>
              <a:t>Nimetkää tuulivoimalan mekaaniset laiteet 8 kpl</a:t>
            </a:r>
          </a:p>
          <a:p>
            <a:pPr>
              <a:lnSpc>
                <a:spcPct val="150000"/>
              </a:lnSpc>
            </a:pPr>
            <a:r>
              <a:rPr lang="fi-FI" dirty="0">
                <a:latin typeface="Univia Pro Book" panose="00000500000000000000" pitchFamily="50" charset="0"/>
              </a:rPr>
              <a:t>Selittäkää tuulivoimatuotannon periaate: Tuulesta-&gt; Sähköksi</a:t>
            </a:r>
          </a:p>
          <a:p>
            <a:pPr>
              <a:lnSpc>
                <a:spcPct val="150000"/>
              </a:lnSpc>
            </a:pPr>
            <a:r>
              <a:rPr lang="fi-FI" dirty="0">
                <a:latin typeface="Univia Pro Book" panose="00000500000000000000" pitchFamily="50" charset="0"/>
              </a:rPr>
              <a:t>Tuulivoimalassa työskentelyn turvallisuus, mitä riskejä, miten niihin varaudutaan?</a:t>
            </a:r>
          </a:p>
          <a:p>
            <a:pPr>
              <a:lnSpc>
                <a:spcPct val="150000"/>
              </a:lnSpc>
            </a:pPr>
            <a:r>
              <a:rPr lang="fi-FI" dirty="0">
                <a:latin typeface="Univia Pro Book" panose="00000500000000000000" pitchFamily="50" charset="0"/>
              </a:rPr>
              <a:t>Mitä yleisiä huolto- ja kunnossapito tehtäviä tuulivoimalassa tehdään?</a:t>
            </a:r>
          </a:p>
          <a:p>
            <a:pPr>
              <a:lnSpc>
                <a:spcPct val="150000"/>
              </a:lnSpc>
            </a:pPr>
            <a:endParaRPr lang="fi-FI" dirty="0">
              <a:latin typeface="Univia Pro Book" panose="00000500000000000000" pitchFamily="50" charset="0"/>
            </a:endParaRPr>
          </a:p>
          <a:p>
            <a:pPr>
              <a:lnSpc>
                <a:spcPct val="150000"/>
              </a:lnSpc>
            </a:pPr>
            <a:endParaRPr lang="fi-FI" dirty="0">
              <a:latin typeface="Univia Pro Book" panose="00000500000000000000" pitchFamily="50" charset="0"/>
            </a:endParaRPr>
          </a:p>
          <a:p>
            <a:endParaRPr lang="fi-FI" dirty="0">
              <a:latin typeface="Univia Pro Book" panose="00000500000000000000" pitchFamily="50" charset="0"/>
            </a:endParaRPr>
          </a:p>
        </p:txBody>
      </p:sp>
      <p:sp>
        <p:nvSpPr>
          <p:cNvPr id="7" name="Otsikko 6">
            <a:extLst>
              <a:ext uri="{FF2B5EF4-FFF2-40B4-BE49-F238E27FC236}">
                <a16:creationId xmlns:a16="http://schemas.microsoft.com/office/drawing/2014/main" id="{9A9A7FFF-2BD0-4A94-B2D7-26B1C4D958A5}"/>
              </a:ext>
            </a:extLst>
          </p:cNvPr>
          <p:cNvSpPr>
            <a:spLocks noGrp="1"/>
          </p:cNvSpPr>
          <p:nvPr>
            <p:ph type="title"/>
          </p:nvPr>
        </p:nvSpPr>
        <p:spPr/>
        <p:txBody>
          <a:bodyPr/>
          <a:lstStyle/>
          <a:p>
            <a:r>
              <a:rPr lang="fi-FI" dirty="0"/>
              <a:t>Kertaus</a:t>
            </a:r>
          </a:p>
        </p:txBody>
      </p:sp>
      <p:pic>
        <p:nvPicPr>
          <p:cNvPr id="8" name="Kuva 11">
            <a:extLst>
              <a:ext uri="{FF2B5EF4-FFF2-40B4-BE49-F238E27FC236}">
                <a16:creationId xmlns:a16="http://schemas.microsoft.com/office/drawing/2014/main" id="{7D5D1441-7EDC-4F29-88E9-A42BEF6C2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A27342C7-B9D5-489B-BC7A-D3CB4BC19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38741465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0D94D17-4445-4842-83F3-C683B6822DF7}"/>
              </a:ext>
            </a:extLst>
          </p:cNvPr>
          <p:cNvSpPr>
            <a:spLocks noGrp="1"/>
          </p:cNvSpPr>
          <p:nvPr>
            <p:ph sz="quarter" idx="13"/>
          </p:nvPr>
        </p:nvSpPr>
        <p:spPr/>
        <p:txBody>
          <a:bodyPr/>
          <a:lstStyle/>
          <a:p>
            <a:endParaRPr lang="fi-FI"/>
          </a:p>
        </p:txBody>
      </p:sp>
      <p:sp>
        <p:nvSpPr>
          <p:cNvPr id="3" name="Sisällön paikkamerkki 2">
            <a:extLst>
              <a:ext uri="{FF2B5EF4-FFF2-40B4-BE49-F238E27FC236}">
                <a16:creationId xmlns:a16="http://schemas.microsoft.com/office/drawing/2014/main" id="{CF307C85-17FB-43B7-B97F-62F68942B711}"/>
              </a:ext>
            </a:extLst>
          </p:cNvPr>
          <p:cNvSpPr>
            <a:spLocks noGrp="1"/>
          </p:cNvSpPr>
          <p:nvPr>
            <p:ph sz="quarter" idx="14"/>
          </p:nvPr>
        </p:nvSpPr>
        <p:spPr/>
        <p:txBody>
          <a:bodyPr>
            <a:normAutofit fontScale="85000" lnSpcReduction="20000"/>
          </a:bodyPr>
          <a:lstStyle/>
          <a:p>
            <a:endParaRPr lang="fi-FI"/>
          </a:p>
        </p:txBody>
      </p:sp>
      <p:sp>
        <p:nvSpPr>
          <p:cNvPr id="4" name="Sisällön paikkamerkki 3">
            <a:extLst>
              <a:ext uri="{FF2B5EF4-FFF2-40B4-BE49-F238E27FC236}">
                <a16:creationId xmlns:a16="http://schemas.microsoft.com/office/drawing/2014/main" id="{151D97CA-8D92-4E89-B8DC-039CDCD0D472}"/>
              </a:ext>
            </a:extLst>
          </p:cNvPr>
          <p:cNvSpPr>
            <a:spLocks noGrp="1"/>
          </p:cNvSpPr>
          <p:nvPr>
            <p:ph sz="quarter" idx="15"/>
          </p:nvPr>
        </p:nvSpPr>
        <p:spPr/>
        <p:txBody>
          <a:bodyPr/>
          <a:lstStyle/>
          <a:p>
            <a:endParaRPr lang="fi-FI"/>
          </a:p>
        </p:txBody>
      </p:sp>
      <p:sp>
        <p:nvSpPr>
          <p:cNvPr id="5" name="Sisällön paikkamerkki 4">
            <a:extLst>
              <a:ext uri="{FF2B5EF4-FFF2-40B4-BE49-F238E27FC236}">
                <a16:creationId xmlns:a16="http://schemas.microsoft.com/office/drawing/2014/main" id="{434A1352-3856-4F2A-A33F-992690B7C0A3}"/>
              </a:ext>
            </a:extLst>
          </p:cNvPr>
          <p:cNvSpPr>
            <a:spLocks noGrp="1"/>
          </p:cNvSpPr>
          <p:nvPr>
            <p:ph sz="quarter" idx="16"/>
          </p:nvPr>
        </p:nvSpPr>
        <p:spPr/>
        <p:txBody>
          <a:bodyPr/>
          <a:lstStyle/>
          <a:p>
            <a:endParaRPr lang="fi-FI"/>
          </a:p>
        </p:txBody>
      </p:sp>
      <p:sp>
        <p:nvSpPr>
          <p:cNvPr id="6" name="Sisällön paikkamerkki 5">
            <a:extLst>
              <a:ext uri="{FF2B5EF4-FFF2-40B4-BE49-F238E27FC236}">
                <a16:creationId xmlns:a16="http://schemas.microsoft.com/office/drawing/2014/main" id="{58F22AB2-EB1B-4FA8-8D86-CD4E66C5C5D8}"/>
              </a:ext>
            </a:extLst>
          </p:cNvPr>
          <p:cNvSpPr>
            <a:spLocks noGrp="1"/>
          </p:cNvSpPr>
          <p:nvPr>
            <p:ph idx="20"/>
          </p:nvPr>
        </p:nvSpPr>
        <p:spPr/>
        <p:txBody>
          <a:bodyPr/>
          <a:lstStyle/>
          <a:p>
            <a:endParaRPr lang="fi-FI" dirty="0">
              <a:latin typeface="Univia Pro Book" panose="00000500000000000000" pitchFamily="50" charset="0"/>
            </a:endParaRPr>
          </a:p>
        </p:txBody>
      </p:sp>
      <p:sp>
        <p:nvSpPr>
          <p:cNvPr id="7" name="Otsikko 6">
            <a:extLst>
              <a:ext uri="{FF2B5EF4-FFF2-40B4-BE49-F238E27FC236}">
                <a16:creationId xmlns:a16="http://schemas.microsoft.com/office/drawing/2014/main" id="{E6783E0B-8756-4850-87A4-6A04F20A3596}"/>
              </a:ext>
            </a:extLst>
          </p:cNvPr>
          <p:cNvSpPr>
            <a:spLocks noGrp="1"/>
          </p:cNvSpPr>
          <p:nvPr>
            <p:ph type="title"/>
          </p:nvPr>
        </p:nvSpPr>
        <p:spPr/>
        <p:txBody>
          <a:bodyPr/>
          <a:lstStyle/>
          <a:p>
            <a:r>
              <a:rPr lang="fi-FI" dirty="0"/>
              <a:t>Päivä on päättynyt</a:t>
            </a:r>
          </a:p>
        </p:txBody>
      </p:sp>
      <p:pic>
        <p:nvPicPr>
          <p:cNvPr id="8" name="Kuva 11">
            <a:extLst>
              <a:ext uri="{FF2B5EF4-FFF2-40B4-BE49-F238E27FC236}">
                <a16:creationId xmlns:a16="http://schemas.microsoft.com/office/drawing/2014/main" id="{333E6551-C021-46D4-B837-8D8AEE810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617" y="6036933"/>
            <a:ext cx="2373418" cy="950010"/>
          </a:xfrm>
          <a:prstGeom prst="rect">
            <a:avLst/>
          </a:prstGeom>
        </p:spPr>
      </p:pic>
      <p:pic>
        <p:nvPicPr>
          <p:cNvPr id="9" name="Kuva 12">
            <a:extLst>
              <a:ext uri="{FF2B5EF4-FFF2-40B4-BE49-F238E27FC236}">
                <a16:creationId xmlns:a16="http://schemas.microsoft.com/office/drawing/2014/main" id="{24AC54A2-6069-43DA-847A-F99D0A730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52" y="6255797"/>
            <a:ext cx="2124892" cy="533974"/>
          </a:xfrm>
          <a:prstGeom prst="rect">
            <a:avLst/>
          </a:prstGeom>
        </p:spPr>
      </p:pic>
    </p:spTree>
    <p:extLst>
      <p:ext uri="{BB962C8B-B14F-4D97-AF65-F5344CB8AC3E}">
        <p14:creationId xmlns:p14="http://schemas.microsoft.com/office/powerpoint/2010/main" val="456689646"/>
      </p:ext>
    </p:extLst>
  </p:cSld>
  <p:clrMapOvr>
    <a:masterClrMapping/>
  </p:clrMapOvr>
</p:sld>
</file>

<file path=ppt/theme/theme1.xml><?xml version="1.0" encoding="utf-8"?>
<a:theme xmlns:a="http://schemas.openxmlformats.org/drawingml/2006/main" name="Office Theme">
  <a:themeElements>
    <a:clrScheme name="Redu">
      <a:dk1>
        <a:sysClr val="windowText" lastClr="000000"/>
      </a:dk1>
      <a:lt1>
        <a:sysClr val="window" lastClr="FFFFFF"/>
      </a:lt1>
      <a:dk2>
        <a:srgbClr val="325643"/>
      </a:dk2>
      <a:lt2>
        <a:srgbClr val="E7E6E6"/>
      </a:lt2>
      <a:accent1>
        <a:srgbClr val="1D9668"/>
      </a:accent1>
      <a:accent2>
        <a:srgbClr val="E9B418"/>
      </a:accent2>
      <a:accent3>
        <a:srgbClr val="A5A5A5"/>
      </a:accent3>
      <a:accent4>
        <a:srgbClr val="986632"/>
      </a:accent4>
      <a:accent5>
        <a:srgbClr val="595959"/>
      </a:accent5>
      <a:accent6>
        <a:srgbClr val="034A90"/>
      </a:accent6>
      <a:hlink>
        <a:srgbClr val="48A1FA"/>
      </a:hlink>
      <a:folHlink>
        <a:srgbClr val="954F72"/>
      </a:folHlink>
    </a:clrScheme>
    <a:fontScheme name="REDU">
      <a:majorFont>
        <a:latin typeface="Univia Pro Black"/>
        <a:ea typeface=""/>
        <a:cs typeface=""/>
      </a:majorFont>
      <a:minorFont>
        <a:latin typeface="Univi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266A86B3F6052C49BEFA80996C94E57C" ma:contentTypeVersion="8" ma:contentTypeDescription="Luo uusi asiakirja." ma:contentTypeScope="" ma:versionID="1199f62b2961919976f2b01c5b2ac8d5">
  <xsd:schema xmlns:xsd="http://www.w3.org/2001/XMLSchema" xmlns:xs="http://www.w3.org/2001/XMLSchema" xmlns:p="http://schemas.microsoft.com/office/2006/metadata/properties" xmlns:ns2="7ea1430e-f0a8-411d-88c3-cb55d1409737" targetNamespace="http://schemas.microsoft.com/office/2006/metadata/properties" ma:root="true" ma:fieldsID="0c0710c71543eb8aa00be357dd09c608" ns2:_="">
    <xsd:import namespace="7ea1430e-f0a8-411d-88c3-cb55d140973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a1430e-f0a8-411d-88c3-cb55d14097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F76D97-DACA-4B81-81F3-DF870CD97C4A}">
  <ds:schemaRefs>
    <ds:schemaRef ds:uri="http://purl.org/dc/dcmitype/"/>
    <ds:schemaRef ds:uri="http://www.w3.org/XML/1998/namespace"/>
    <ds:schemaRef ds:uri="http://schemas.microsoft.com/office/infopath/2007/PartnerControls"/>
    <ds:schemaRef ds:uri="http://purl.org/dc/elements/1.1/"/>
    <ds:schemaRef ds:uri="http://purl.org/dc/terms/"/>
    <ds:schemaRef ds:uri="http://schemas.microsoft.com/office/2006/documentManagement/types"/>
    <ds:schemaRef ds:uri="http://schemas.openxmlformats.org/package/2006/metadata/core-properties"/>
    <ds:schemaRef ds:uri="7ea1430e-f0a8-411d-88c3-cb55d1409737"/>
    <ds:schemaRef ds:uri="http://schemas.microsoft.com/office/2006/metadata/properties"/>
  </ds:schemaRefs>
</ds:datastoreItem>
</file>

<file path=customXml/itemProps2.xml><?xml version="1.0" encoding="utf-8"?>
<ds:datastoreItem xmlns:ds="http://schemas.openxmlformats.org/officeDocument/2006/customXml" ds:itemID="{8EE7E625-E6D7-429A-BD27-1B15FACC88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a1430e-f0a8-411d-88c3-cb55d14097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5DAFF7-39C7-4077-8695-5991E70B24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4354</Words>
  <Application>Microsoft Office PowerPoint</Application>
  <PresentationFormat>Widescreen</PresentationFormat>
  <Paragraphs>807</Paragraphs>
  <Slides>93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93</vt:i4>
      </vt:variant>
    </vt:vector>
  </HeadingPairs>
  <TitlesOfParts>
    <vt:vector size="99" baseType="lpstr">
      <vt:lpstr>Arial</vt:lpstr>
      <vt:lpstr>Calibri</vt:lpstr>
      <vt:lpstr>Univia Pro Book</vt:lpstr>
      <vt:lpstr>Univia Pro</vt:lpstr>
      <vt:lpstr>Univia Pro Black</vt:lpstr>
      <vt:lpstr>Office Theme</vt:lpstr>
      <vt:lpstr>PowerPoint Presentation</vt:lpstr>
      <vt:lpstr>Tuulivoiman ja kunnossapidon perusteet </vt:lpstr>
      <vt:lpstr>Kurssipäivän tavoitteet</vt:lpstr>
      <vt:lpstr>Tuulivoima</vt:lpstr>
      <vt:lpstr>Tuulivoimaprojektin eteneminen</vt:lpstr>
      <vt:lpstr>Tuulivoimaprojektin eteneminen</vt:lpstr>
      <vt:lpstr>Tuulivoimaprojektin eteneminen</vt:lpstr>
      <vt:lpstr>Tuulivoima-ala työllistää</vt:lpstr>
      <vt:lpstr>Tuulivoima-asentajan profiili</vt:lpstr>
      <vt:lpstr>Tuulivoima-asentaja eri roolit</vt:lpstr>
      <vt:lpstr>Tuulivoimalat</vt:lpstr>
      <vt:lpstr>Tuulivoimalat</vt:lpstr>
      <vt:lpstr>Tuulivoimalat</vt:lpstr>
      <vt:lpstr>Tuulivoima Suomessa</vt:lpstr>
      <vt:lpstr>Tuulivoimaloiden sijainti ja käynnissä olevat tuulivoimalahankkeet</vt:lpstr>
      <vt:lpstr>Tuulivoimalan operointi</vt:lpstr>
      <vt:lpstr>Tuulivoimalan pääkomponentit</vt:lpstr>
      <vt:lpstr>Perustukset</vt:lpstr>
      <vt:lpstr>Perustamistavat</vt:lpstr>
      <vt:lpstr>Pulttikori</vt:lpstr>
      <vt:lpstr>Torni</vt:lpstr>
      <vt:lpstr>Naselli</vt:lpstr>
      <vt:lpstr>Roottori</vt:lpstr>
      <vt:lpstr>Mekaaniset laitteet</vt:lpstr>
      <vt:lpstr>Pitch-system (lapojen kääntömoottori)</vt:lpstr>
      <vt:lpstr>Aerodynaamiset jarrut</vt:lpstr>
      <vt:lpstr>YAW  (Nasellin kääntölaitteisto)</vt:lpstr>
      <vt:lpstr>Low Speed Shaft (Pääakseli)</vt:lpstr>
      <vt:lpstr>Main bearing (Pääakselin laakerit)</vt:lpstr>
      <vt:lpstr>Päälaakeri</vt:lpstr>
      <vt:lpstr>Muut laakerit</vt:lpstr>
      <vt:lpstr>Gear Box (Vaihteisto)</vt:lpstr>
      <vt:lpstr>Kytkin</vt:lpstr>
      <vt:lpstr>Mekaaniset jarrut</vt:lpstr>
      <vt:lpstr>Generaattori ja muuntaja</vt:lpstr>
      <vt:lpstr>Muut laitteet</vt:lpstr>
      <vt:lpstr>Miten tuulivoimala toimii?</vt:lpstr>
      <vt:lpstr>Riskitekijät tuulivoimalan  huolto- &amp; kunnossapitotehtävissä</vt:lpstr>
      <vt:lpstr>Riskitekijät tuulivoimalan  huolto- &amp; kunnossapitotehtävissä</vt:lpstr>
      <vt:lpstr>Riskitekijät tuulivoimalan  huolto- &amp; kunnossapitotehtävissä</vt:lpstr>
      <vt:lpstr>Työturvallisuuden tärkeys</vt:lpstr>
      <vt:lpstr>Suojavälineet ja turvallisuutta edistävät toimet</vt:lpstr>
      <vt:lpstr>Tarvittavat koulutukset</vt:lpstr>
      <vt:lpstr>Mekaniikka, huolto ja kunnossapito</vt:lpstr>
      <vt:lpstr>Koneenelimet</vt:lpstr>
      <vt:lpstr>Ruuvit</vt:lpstr>
      <vt:lpstr>Ruuviliitos</vt:lpstr>
      <vt:lpstr>Esijännitetyt pulttiliitokset</vt:lpstr>
      <vt:lpstr>Erityyppiset pultit</vt:lpstr>
      <vt:lpstr>Kierteet</vt:lpstr>
      <vt:lpstr>Muut huomioitavat asiat</vt:lpstr>
      <vt:lpstr>Aluslevyn merkitys</vt:lpstr>
      <vt:lpstr>Momentti- ja kulmakiristys</vt:lpstr>
      <vt:lpstr>Tuulivoimalan pultit</vt:lpstr>
      <vt:lpstr>Tärkeiden liitoksien sijainnit</vt:lpstr>
      <vt:lpstr>Pulttiliitoksien tarkastaminen</vt:lpstr>
      <vt:lpstr>Huolto- ja kunnossapito</vt:lpstr>
      <vt:lpstr>Mitä kunnossapito on käytännössä?</vt:lpstr>
      <vt:lpstr>Vikaantuminen (Failure)</vt:lpstr>
      <vt:lpstr>Kunnossapidon jako</vt:lpstr>
      <vt:lpstr>Kunnossapidon termejä</vt:lpstr>
      <vt:lpstr>Huolto ja kunnossapito</vt:lpstr>
      <vt:lpstr>Tuulivoimalan kunnonvalvonta</vt:lpstr>
      <vt:lpstr>Tuulivoimalan huolto &amp; kunnossapito</vt:lpstr>
      <vt:lpstr>Tuulivoimalan huollon &amp; kunnossapidon haasteet</vt:lpstr>
      <vt:lpstr>Tuulivoimalassa työskentelyn rajoitteet </vt:lpstr>
      <vt:lpstr>Tuulivoimalan huolto &amp; kunnossapito</vt:lpstr>
      <vt:lpstr>Värähtelymittaus</vt:lpstr>
      <vt:lpstr>Öljyanalyysi</vt:lpstr>
      <vt:lpstr>Tuulivoimalan kunnossapito-ohjelma</vt:lpstr>
      <vt:lpstr>Roottorin tarkastukset</vt:lpstr>
      <vt:lpstr>Vaihdelaatikon tarkastukset</vt:lpstr>
      <vt:lpstr>Generaattorin tarkastukset</vt:lpstr>
      <vt:lpstr>Jarrujen tarkastukset</vt:lpstr>
      <vt:lpstr>YAW-systeemin tarkastukset</vt:lpstr>
      <vt:lpstr>Jäähdytysjärjestelmät</vt:lpstr>
      <vt:lpstr>Jäähdytysjärjestelmän tarkastukset</vt:lpstr>
      <vt:lpstr>Hydrauliikkajärjestelmän tarkastus</vt:lpstr>
      <vt:lpstr>Voitelujärjestelmät</vt:lpstr>
      <vt:lpstr>Voiteluhuolto</vt:lpstr>
      <vt:lpstr>Voiteluaineiden tarkastukset</vt:lpstr>
      <vt:lpstr>Voiteluaineiden käsittely</vt:lpstr>
      <vt:lpstr>Voitelujärjestelmän tarkastukset</vt:lpstr>
      <vt:lpstr>Laakerit</vt:lpstr>
      <vt:lpstr>Laakerit</vt:lpstr>
      <vt:lpstr>Laakerien tarkastukset</vt:lpstr>
      <vt:lpstr>Laakerien tarkastuksen esivalmistelut</vt:lpstr>
      <vt:lpstr>Laakerien tarkastukset</vt:lpstr>
      <vt:lpstr>Laakerien tarkastukset</vt:lpstr>
      <vt:lpstr>Voitelua vaativat osat</vt:lpstr>
      <vt:lpstr>Voitelujärjestelmän tarkastukset</vt:lpstr>
      <vt:lpstr>Kertaus</vt:lpstr>
      <vt:lpstr>Päivä on päättynyt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2022-03-29T10:03:56Z</dcterms:created>
  <dcterms:modified xsi:type="dcterms:W3CDTF">2025-08-20T09:57:03Z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0x010100266A86B3F6052C49BEFA80996C94E57C</vt:lpwstr>
  </property>
  <property fmtid="{D5CDD505-2E9C-101B-9397-08002B2CF9AE}" pid="3" name="_dlc_DocIdItemGuid">
    <vt:lpwstr>2bec343e-4cba-47d2-9e16-243d48eb1695</vt:lpwstr>
  </property>
  <property fmtid="{D5CDD505-2E9C-101B-9397-08002B2CF9AE}" pid="4" name="MediaServiceImageTags">
    <vt:lpwstr/>
  </property>
</Properties>
</file>