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</p:sldMasterIdLst>
  <p:notesMasterIdLst>
    <p:notesMasterId r:id="rId17"/>
  </p:notesMasterIdLst>
  <p:sldIdLst>
    <p:sldId id="256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FDF8C-BE95-009E-BD20-41AF55327637}" v="61" dt="2026-01-09T08:34:24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17FB4-8A3E-4ABD-B22B-836CCA4A72F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A1934EE-418B-4DFD-B0CA-38F24B8F4FFE}">
      <dgm:prSet/>
      <dgm:spPr/>
      <dgm:t>
        <a:bodyPr/>
        <a:lstStyle/>
        <a:p>
          <a:r>
            <a:rPr lang="fi-FI">
              <a:latin typeface="Arial"/>
              <a:cs typeface="Arial"/>
            </a:rPr>
            <a:t>Työturvallisuuteen liittyvät määräykset ja ohjeet</a:t>
          </a:r>
          <a:endParaRPr lang="en-US" dirty="0">
            <a:latin typeface="Arial"/>
            <a:cs typeface="Arial"/>
          </a:endParaRPr>
        </a:p>
      </dgm:t>
    </dgm:pt>
    <dgm:pt modelId="{7BCF0E6D-0415-4E02-A0F3-DC48B6D4BFA4}" type="parTrans" cxnId="{8445984B-EC66-4067-8035-71F3D8CD730D}">
      <dgm:prSet/>
      <dgm:spPr/>
      <dgm:t>
        <a:bodyPr/>
        <a:lstStyle/>
        <a:p>
          <a:endParaRPr lang="en-US"/>
        </a:p>
      </dgm:t>
    </dgm:pt>
    <dgm:pt modelId="{A26A4BD5-ABDD-4AE4-9689-AF9B3D4D47B3}" type="sibTrans" cxnId="{8445984B-EC66-4067-8035-71F3D8CD730D}">
      <dgm:prSet/>
      <dgm:spPr/>
      <dgm:t>
        <a:bodyPr/>
        <a:lstStyle/>
        <a:p>
          <a:endParaRPr lang="en-US"/>
        </a:p>
      </dgm:t>
    </dgm:pt>
    <dgm:pt modelId="{D19AE774-16E8-4F7C-9AA5-BD3807ADC832}">
      <dgm:prSet/>
      <dgm:spPr/>
      <dgm:t>
        <a:bodyPr/>
        <a:lstStyle/>
        <a:p>
          <a:r>
            <a:rPr lang="fi-FI">
              <a:latin typeface="Arial"/>
              <a:cs typeface="Arial"/>
            </a:rPr>
            <a:t>Vaitiolovelvollisuus</a:t>
          </a:r>
          <a:endParaRPr lang="en-US" dirty="0">
            <a:latin typeface="Arial"/>
            <a:cs typeface="Arial"/>
          </a:endParaRPr>
        </a:p>
      </dgm:t>
    </dgm:pt>
    <dgm:pt modelId="{E76F2AF9-8DB9-42A2-BB3E-1D2510AF0FED}" type="parTrans" cxnId="{BEDA497B-8E81-4CC8-A2E5-5C4F77B97047}">
      <dgm:prSet/>
      <dgm:spPr/>
      <dgm:t>
        <a:bodyPr/>
        <a:lstStyle/>
        <a:p>
          <a:endParaRPr lang="en-US"/>
        </a:p>
      </dgm:t>
    </dgm:pt>
    <dgm:pt modelId="{F6595333-5751-4EC1-8155-C3422E03FE55}" type="sibTrans" cxnId="{BEDA497B-8E81-4CC8-A2E5-5C4F77B97047}">
      <dgm:prSet/>
      <dgm:spPr/>
      <dgm:t>
        <a:bodyPr/>
        <a:lstStyle/>
        <a:p>
          <a:endParaRPr lang="en-US"/>
        </a:p>
      </dgm:t>
    </dgm:pt>
    <dgm:pt modelId="{E7172A8F-E72E-44E3-81D1-DBCBCB981516}">
      <dgm:prSet/>
      <dgm:spPr/>
      <dgm:t>
        <a:bodyPr/>
        <a:lstStyle/>
        <a:p>
          <a:r>
            <a:rPr lang="fi-FI">
              <a:latin typeface="Arial"/>
              <a:cs typeface="Arial"/>
            </a:rPr>
            <a:t>Poissaoloihin liittyvät ohjeet</a:t>
          </a:r>
          <a:endParaRPr lang="en-US" dirty="0">
            <a:latin typeface="Arial"/>
            <a:cs typeface="Arial"/>
          </a:endParaRPr>
        </a:p>
      </dgm:t>
    </dgm:pt>
    <dgm:pt modelId="{00603C3D-D5B4-4B58-9E55-52611E94A393}" type="parTrans" cxnId="{53AD295C-C8D3-45DD-BD6E-60815E18546D}">
      <dgm:prSet/>
      <dgm:spPr/>
      <dgm:t>
        <a:bodyPr/>
        <a:lstStyle/>
        <a:p>
          <a:endParaRPr lang="en-US"/>
        </a:p>
      </dgm:t>
    </dgm:pt>
    <dgm:pt modelId="{17604A91-3CCE-4DE3-8706-FDDD5707926D}" type="sibTrans" cxnId="{53AD295C-C8D3-45DD-BD6E-60815E18546D}">
      <dgm:prSet/>
      <dgm:spPr/>
      <dgm:t>
        <a:bodyPr/>
        <a:lstStyle/>
        <a:p>
          <a:endParaRPr lang="en-US"/>
        </a:p>
      </dgm:t>
    </dgm:pt>
    <dgm:pt modelId="{8E82ABDD-DBCB-48C4-B8A2-2C92657F26D8}">
      <dgm:prSet/>
      <dgm:spPr/>
      <dgm:t>
        <a:bodyPr/>
        <a:lstStyle/>
        <a:p>
          <a:r>
            <a:rPr lang="fi-FI" dirty="0">
              <a:latin typeface="Arial"/>
              <a:cs typeface="Arial"/>
            </a:rPr>
            <a:t>Työkohteisiin/-tehtäviin liittyvät ohjeet</a:t>
          </a:r>
          <a:endParaRPr lang="en-US" dirty="0">
            <a:latin typeface="Arial"/>
            <a:cs typeface="Arial"/>
          </a:endParaRPr>
        </a:p>
      </dgm:t>
    </dgm:pt>
    <dgm:pt modelId="{4CFC2268-4D78-4691-BE59-924F0F5FF71B}" type="parTrans" cxnId="{12D60DB8-4270-4D81-A199-60BA431E7B85}">
      <dgm:prSet/>
      <dgm:spPr/>
      <dgm:t>
        <a:bodyPr/>
        <a:lstStyle/>
        <a:p>
          <a:endParaRPr lang="en-US"/>
        </a:p>
      </dgm:t>
    </dgm:pt>
    <dgm:pt modelId="{8245034C-EC3D-4E67-B28B-7361BB90D971}" type="sibTrans" cxnId="{12D60DB8-4270-4D81-A199-60BA431E7B85}">
      <dgm:prSet/>
      <dgm:spPr/>
      <dgm:t>
        <a:bodyPr/>
        <a:lstStyle/>
        <a:p>
          <a:endParaRPr lang="en-US"/>
        </a:p>
      </dgm:t>
    </dgm:pt>
    <dgm:pt modelId="{CCF2A8CE-CE30-4E6F-8D5B-A017EB1BF987}" type="pres">
      <dgm:prSet presAssocID="{5CA17FB4-8A3E-4ABD-B22B-836CCA4A72F2}" presName="linear" presStyleCnt="0">
        <dgm:presLayoutVars>
          <dgm:animLvl val="lvl"/>
          <dgm:resizeHandles val="exact"/>
        </dgm:presLayoutVars>
      </dgm:prSet>
      <dgm:spPr/>
    </dgm:pt>
    <dgm:pt modelId="{C95E7D80-2181-466A-9478-50823500E054}" type="pres">
      <dgm:prSet presAssocID="{1A1934EE-418B-4DFD-B0CA-38F24B8F4FF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3F71CB9-D848-4E22-A0A6-ECDD8192BB15}" type="pres">
      <dgm:prSet presAssocID="{A26A4BD5-ABDD-4AE4-9689-AF9B3D4D47B3}" presName="spacer" presStyleCnt="0"/>
      <dgm:spPr/>
    </dgm:pt>
    <dgm:pt modelId="{8FC919BF-5DA9-4348-BFA7-52A51E6AE2F8}" type="pres">
      <dgm:prSet presAssocID="{D19AE774-16E8-4F7C-9AA5-BD3807ADC83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0F2D712-1492-4E2E-80AB-36A6CD8CF80B}" type="pres">
      <dgm:prSet presAssocID="{F6595333-5751-4EC1-8155-C3422E03FE55}" presName="spacer" presStyleCnt="0"/>
      <dgm:spPr/>
    </dgm:pt>
    <dgm:pt modelId="{5308EA1A-990B-4D79-8FE9-02EAF9FBE84C}" type="pres">
      <dgm:prSet presAssocID="{E7172A8F-E72E-44E3-81D1-DBCBCB98151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21FED96-4D63-4880-AA1D-DD26481B0F4E}" type="pres">
      <dgm:prSet presAssocID="{17604A91-3CCE-4DE3-8706-FDDD5707926D}" presName="spacer" presStyleCnt="0"/>
      <dgm:spPr/>
    </dgm:pt>
    <dgm:pt modelId="{3AA1838E-45C9-4203-85E4-AF7B609096FA}" type="pres">
      <dgm:prSet presAssocID="{8E82ABDD-DBCB-48C4-B8A2-2C92657F26D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B83DE15-F9DA-4D10-AC26-E2505B47E116}" type="presOf" srcId="{D19AE774-16E8-4F7C-9AA5-BD3807ADC832}" destId="{8FC919BF-5DA9-4348-BFA7-52A51E6AE2F8}" srcOrd="0" destOrd="0" presId="urn:microsoft.com/office/officeart/2005/8/layout/vList2"/>
    <dgm:cxn modelId="{53AD295C-C8D3-45DD-BD6E-60815E18546D}" srcId="{5CA17FB4-8A3E-4ABD-B22B-836CCA4A72F2}" destId="{E7172A8F-E72E-44E3-81D1-DBCBCB981516}" srcOrd="2" destOrd="0" parTransId="{00603C3D-D5B4-4B58-9E55-52611E94A393}" sibTransId="{17604A91-3CCE-4DE3-8706-FDDD5707926D}"/>
    <dgm:cxn modelId="{FCF24442-99A5-4258-8A75-F657AAB04248}" type="presOf" srcId="{8E82ABDD-DBCB-48C4-B8A2-2C92657F26D8}" destId="{3AA1838E-45C9-4203-85E4-AF7B609096FA}" srcOrd="0" destOrd="0" presId="urn:microsoft.com/office/officeart/2005/8/layout/vList2"/>
    <dgm:cxn modelId="{792D4045-B024-4555-AC13-725E06A30BAA}" type="presOf" srcId="{5CA17FB4-8A3E-4ABD-B22B-836CCA4A72F2}" destId="{CCF2A8CE-CE30-4E6F-8D5B-A017EB1BF987}" srcOrd="0" destOrd="0" presId="urn:microsoft.com/office/officeart/2005/8/layout/vList2"/>
    <dgm:cxn modelId="{8445984B-EC66-4067-8035-71F3D8CD730D}" srcId="{5CA17FB4-8A3E-4ABD-B22B-836CCA4A72F2}" destId="{1A1934EE-418B-4DFD-B0CA-38F24B8F4FFE}" srcOrd="0" destOrd="0" parTransId="{7BCF0E6D-0415-4E02-A0F3-DC48B6D4BFA4}" sibTransId="{A26A4BD5-ABDD-4AE4-9689-AF9B3D4D47B3}"/>
    <dgm:cxn modelId="{BEDA497B-8E81-4CC8-A2E5-5C4F77B97047}" srcId="{5CA17FB4-8A3E-4ABD-B22B-836CCA4A72F2}" destId="{D19AE774-16E8-4F7C-9AA5-BD3807ADC832}" srcOrd="1" destOrd="0" parTransId="{E76F2AF9-8DB9-42A2-BB3E-1D2510AF0FED}" sibTransId="{F6595333-5751-4EC1-8155-C3422E03FE55}"/>
    <dgm:cxn modelId="{12D60DB8-4270-4D81-A199-60BA431E7B85}" srcId="{5CA17FB4-8A3E-4ABD-B22B-836CCA4A72F2}" destId="{8E82ABDD-DBCB-48C4-B8A2-2C92657F26D8}" srcOrd="3" destOrd="0" parTransId="{4CFC2268-4D78-4691-BE59-924F0F5FF71B}" sibTransId="{8245034C-EC3D-4E67-B28B-7361BB90D971}"/>
    <dgm:cxn modelId="{219771C7-BABD-4049-81ED-E6F22A5DB784}" type="presOf" srcId="{E7172A8F-E72E-44E3-81D1-DBCBCB981516}" destId="{5308EA1A-990B-4D79-8FE9-02EAF9FBE84C}" srcOrd="0" destOrd="0" presId="urn:microsoft.com/office/officeart/2005/8/layout/vList2"/>
    <dgm:cxn modelId="{BAD682E8-A300-46F1-956F-A85354CC0805}" type="presOf" srcId="{1A1934EE-418B-4DFD-B0CA-38F24B8F4FFE}" destId="{C95E7D80-2181-466A-9478-50823500E054}" srcOrd="0" destOrd="0" presId="urn:microsoft.com/office/officeart/2005/8/layout/vList2"/>
    <dgm:cxn modelId="{C861B655-A88F-492D-9061-7B400A2E2178}" type="presParOf" srcId="{CCF2A8CE-CE30-4E6F-8D5B-A017EB1BF987}" destId="{C95E7D80-2181-466A-9478-50823500E054}" srcOrd="0" destOrd="0" presId="urn:microsoft.com/office/officeart/2005/8/layout/vList2"/>
    <dgm:cxn modelId="{0C9FEE90-F2B8-4B02-87F3-87C9C6A63315}" type="presParOf" srcId="{CCF2A8CE-CE30-4E6F-8D5B-A017EB1BF987}" destId="{43F71CB9-D848-4E22-A0A6-ECDD8192BB15}" srcOrd="1" destOrd="0" presId="urn:microsoft.com/office/officeart/2005/8/layout/vList2"/>
    <dgm:cxn modelId="{B2133241-62D2-468D-9F1C-9E36B98BCBC3}" type="presParOf" srcId="{CCF2A8CE-CE30-4E6F-8D5B-A017EB1BF987}" destId="{8FC919BF-5DA9-4348-BFA7-52A51E6AE2F8}" srcOrd="2" destOrd="0" presId="urn:microsoft.com/office/officeart/2005/8/layout/vList2"/>
    <dgm:cxn modelId="{D2C46CB1-3689-4EE6-98AB-E3B8C45EC628}" type="presParOf" srcId="{CCF2A8CE-CE30-4E6F-8D5B-A017EB1BF987}" destId="{40F2D712-1492-4E2E-80AB-36A6CD8CF80B}" srcOrd="3" destOrd="0" presId="urn:microsoft.com/office/officeart/2005/8/layout/vList2"/>
    <dgm:cxn modelId="{B97EB702-91DD-4180-AFC2-FF1B124FE829}" type="presParOf" srcId="{CCF2A8CE-CE30-4E6F-8D5B-A017EB1BF987}" destId="{5308EA1A-990B-4D79-8FE9-02EAF9FBE84C}" srcOrd="4" destOrd="0" presId="urn:microsoft.com/office/officeart/2005/8/layout/vList2"/>
    <dgm:cxn modelId="{4C62F6EF-3248-4B28-9162-AC718B877C35}" type="presParOf" srcId="{CCF2A8CE-CE30-4E6F-8D5B-A017EB1BF987}" destId="{B21FED96-4D63-4880-AA1D-DD26481B0F4E}" srcOrd="5" destOrd="0" presId="urn:microsoft.com/office/officeart/2005/8/layout/vList2"/>
    <dgm:cxn modelId="{4854126F-2A7A-4A85-9802-321405027B22}" type="presParOf" srcId="{CCF2A8CE-CE30-4E6F-8D5B-A017EB1BF987}" destId="{3AA1838E-45C9-4203-85E4-AF7B609096F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E7D80-2181-466A-9478-50823500E054}">
      <dsp:nvSpPr>
        <dsp:cNvPr id="0" name=""/>
        <dsp:cNvSpPr/>
      </dsp:nvSpPr>
      <dsp:spPr>
        <a:xfrm>
          <a:off x="0" y="77250"/>
          <a:ext cx="6900512" cy="12741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>
              <a:latin typeface="Arial"/>
              <a:cs typeface="Arial"/>
            </a:rPr>
            <a:t>Työturvallisuuteen liittyvät määräykset ja ohjeet</a:t>
          </a:r>
          <a:endParaRPr lang="en-US" sz="3300" kern="1200" dirty="0">
            <a:latin typeface="Arial"/>
            <a:cs typeface="Arial"/>
          </a:endParaRPr>
        </a:p>
      </dsp:txBody>
      <dsp:txXfrm>
        <a:off x="62198" y="139448"/>
        <a:ext cx="6776116" cy="1149734"/>
      </dsp:txXfrm>
    </dsp:sp>
    <dsp:sp modelId="{8FC919BF-5DA9-4348-BFA7-52A51E6AE2F8}">
      <dsp:nvSpPr>
        <dsp:cNvPr id="0" name=""/>
        <dsp:cNvSpPr/>
      </dsp:nvSpPr>
      <dsp:spPr>
        <a:xfrm>
          <a:off x="0" y="1446420"/>
          <a:ext cx="6900512" cy="1274130"/>
        </a:xfrm>
        <a:prstGeom prst="roundRect">
          <a:avLst/>
        </a:prstGeom>
        <a:solidFill>
          <a:schemeClr val="accent5">
            <a:hueOff val="5803288"/>
            <a:satOff val="2564"/>
            <a:lumOff val="-28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>
              <a:latin typeface="Arial"/>
              <a:cs typeface="Arial"/>
            </a:rPr>
            <a:t>Vaitiolovelvollisuus</a:t>
          </a:r>
          <a:endParaRPr lang="en-US" sz="3300" kern="1200" dirty="0">
            <a:latin typeface="Arial"/>
            <a:cs typeface="Arial"/>
          </a:endParaRPr>
        </a:p>
      </dsp:txBody>
      <dsp:txXfrm>
        <a:off x="62198" y="1508618"/>
        <a:ext cx="6776116" cy="1149734"/>
      </dsp:txXfrm>
    </dsp:sp>
    <dsp:sp modelId="{5308EA1A-990B-4D79-8FE9-02EAF9FBE84C}">
      <dsp:nvSpPr>
        <dsp:cNvPr id="0" name=""/>
        <dsp:cNvSpPr/>
      </dsp:nvSpPr>
      <dsp:spPr>
        <a:xfrm>
          <a:off x="0" y="2815590"/>
          <a:ext cx="6900512" cy="1274130"/>
        </a:xfrm>
        <a:prstGeom prst="roundRect">
          <a:avLst/>
        </a:prstGeom>
        <a:solidFill>
          <a:schemeClr val="accent5">
            <a:hueOff val="11606576"/>
            <a:satOff val="5128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>
              <a:latin typeface="Arial"/>
              <a:cs typeface="Arial"/>
            </a:rPr>
            <a:t>Poissaoloihin liittyvät ohjeet</a:t>
          </a:r>
          <a:endParaRPr lang="en-US" sz="3300" kern="1200" dirty="0">
            <a:latin typeface="Arial"/>
            <a:cs typeface="Arial"/>
          </a:endParaRPr>
        </a:p>
      </dsp:txBody>
      <dsp:txXfrm>
        <a:off x="62198" y="2877788"/>
        <a:ext cx="6776116" cy="1149734"/>
      </dsp:txXfrm>
    </dsp:sp>
    <dsp:sp modelId="{3AA1838E-45C9-4203-85E4-AF7B609096FA}">
      <dsp:nvSpPr>
        <dsp:cNvPr id="0" name=""/>
        <dsp:cNvSpPr/>
      </dsp:nvSpPr>
      <dsp:spPr>
        <a:xfrm>
          <a:off x="0" y="4184760"/>
          <a:ext cx="6900512" cy="1274130"/>
        </a:xfrm>
        <a:prstGeom prst="roundRect">
          <a:avLst/>
        </a:prstGeom>
        <a:solidFill>
          <a:schemeClr val="accent5">
            <a:hueOff val="17409864"/>
            <a:satOff val="7692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>
              <a:latin typeface="Arial"/>
              <a:cs typeface="Arial"/>
            </a:rPr>
            <a:t>Työkohteisiin/-tehtäviin liittyvät ohjeet</a:t>
          </a:r>
          <a:endParaRPr lang="en-US" sz="3300" kern="1200" dirty="0">
            <a:latin typeface="Arial"/>
            <a:cs typeface="Arial"/>
          </a:endParaRPr>
        </a:p>
      </dsp:txBody>
      <dsp:txXfrm>
        <a:off x="62198" y="4246958"/>
        <a:ext cx="6776116" cy="1149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20A95-E546-425D-A314-79931687D190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7D694-F689-4CFD-A312-C343CF53E8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354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Työturvallisuus: oman alan työturvallisuuteen liittyvät ohjeet. Vaitiolovelvollisuus: asiakkaat, </a:t>
            </a:r>
            <a:r>
              <a:rPr lang="fi-FI" dirty="0" err="1"/>
              <a:t>reseptiikka</a:t>
            </a:r>
            <a:r>
              <a:rPr lang="fi-FI" dirty="0"/>
              <a:t>, työohjeet, valokuvaaminen, työpaikan asiat. Poissaolot: Toimitaan työpaikan ohjeiden mukaan (esim. sairaustodistukset) ja ilmoitusvelvollisuus opettajalle viestillä ja työpaikalle puhelimitse. Työkohteisiin liittyvät ohjeet: Noudatetaan työpaikan ohjeita, vaikka ne poikkeaisivat aiemmin opituista.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7D694-F689-4CFD-A312-C343CF53E8A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91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Linkki vie </a:t>
            </a:r>
            <a:r>
              <a:rPr lang="fi-FI" dirty="0" err="1"/>
              <a:t>IMSin</a:t>
            </a:r>
            <a:r>
              <a:rPr lang="fi-FI" dirty="0"/>
              <a:t> sivuille, vaatii kirjautumisen. IMS&gt;Dokumentit&gt;Osaamisen arviointi&gt;Osaamisen arvioinnin toteuttamissuunnitelma&gt;Valitse tutkinto. </a:t>
            </a:r>
          </a:p>
          <a:p>
            <a:r>
              <a:rPr lang="fi-FI" dirty="0"/>
              <a:t>Ohjeistetaan opiskelija näyttösuunnitelman tekemiseen.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7D694-F689-4CFD-A312-C343CF53E8A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908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Korostetaan joustavuutta työajoissa, esim. arkipyhinä työskentely.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7D694-F689-4CFD-A312-C343CF53E8A7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8478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7D694-F689-4CFD-A312-C343CF53E8A7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54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5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9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3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5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1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0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5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2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1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0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5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63" r:id="rId6"/>
    <p:sldLayoutId id="2147483768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4988815-CF4C-44A9-B74F-CA9C3D845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756" y="1106498"/>
            <a:ext cx="4368602" cy="11986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TEOon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valmentautuminen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sX0" fmla="*/ 0 w 3931920"/>
              <a:gd name="csY0" fmla="*/ 0 h 27432"/>
              <a:gd name="csX1" fmla="*/ 733958 w 3931920"/>
              <a:gd name="csY1" fmla="*/ 0 h 27432"/>
              <a:gd name="csX2" fmla="*/ 1428598 w 3931920"/>
              <a:gd name="csY2" fmla="*/ 0 h 27432"/>
              <a:gd name="csX3" fmla="*/ 2123237 w 3931920"/>
              <a:gd name="csY3" fmla="*/ 0 h 27432"/>
              <a:gd name="csX4" fmla="*/ 2660599 w 3931920"/>
              <a:gd name="csY4" fmla="*/ 0 h 27432"/>
              <a:gd name="csX5" fmla="*/ 3237281 w 3931920"/>
              <a:gd name="csY5" fmla="*/ 0 h 27432"/>
              <a:gd name="csX6" fmla="*/ 3931920 w 3931920"/>
              <a:gd name="csY6" fmla="*/ 0 h 27432"/>
              <a:gd name="csX7" fmla="*/ 3931920 w 3931920"/>
              <a:gd name="csY7" fmla="*/ 27432 h 27432"/>
              <a:gd name="csX8" fmla="*/ 3276600 w 3931920"/>
              <a:gd name="csY8" fmla="*/ 27432 h 27432"/>
              <a:gd name="csX9" fmla="*/ 2739238 w 3931920"/>
              <a:gd name="csY9" fmla="*/ 27432 h 27432"/>
              <a:gd name="csX10" fmla="*/ 2201875 w 3931920"/>
              <a:gd name="csY10" fmla="*/ 27432 h 27432"/>
              <a:gd name="csX11" fmla="*/ 1507236 w 3931920"/>
              <a:gd name="csY11" fmla="*/ 27432 h 27432"/>
              <a:gd name="csX12" fmla="*/ 930554 w 3931920"/>
              <a:gd name="csY12" fmla="*/ 27432 h 27432"/>
              <a:gd name="csX13" fmla="*/ 0 w 3931920"/>
              <a:gd name="csY13" fmla="*/ 27432 h 27432"/>
              <a:gd name="csX14" fmla="*/ 0 w 3931920"/>
              <a:gd name="csY14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FA03B"/>
          </a:solidFill>
          <a:ln w="38100" cap="rnd">
            <a:solidFill>
              <a:srgbClr val="DFA03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3F40D42-E710-4174-ACEF-A9A8D9D05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2872899"/>
            <a:ext cx="5259977" cy="33206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Ohjeiden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sääntöjen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noudattaminen</a:t>
            </a:r>
            <a:endParaRPr 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Työaikojen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noudattaminen</a:t>
            </a:r>
            <a:endParaRPr 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Ulkoinen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olemus</a:t>
            </a:r>
            <a:endParaRPr 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Ammattitaitovaatimukset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osaamisen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osoittaminen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Ohjauskäynnit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Asenne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työtä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kohtaan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keskeyttäminen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muutokset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" name="Picture 3" descr="3D-osia on sidottu yhteen köysi">
            <a:extLst>
              <a:ext uri="{FF2B5EF4-FFF2-40B4-BE49-F238E27FC236}">
                <a16:creationId xmlns:a16="http://schemas.microsoft.com/office/drawing/2014/main" id="{C5B54A41-C2EA-4B2B-81A3-9BD88E4D0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73"/>
          <a:stretch/>
        </p:blipFill>
        <p:spPr>
          <a:xfrm>
            <a:off x="7086600" y="10"/>
            <a:ext cx="510387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28" name="Picture 4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FD2D4593-3947-A639-D9B2-F4A71B227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72371"/>
            <a:ext cx="870471" cy="84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5963245-B215-1A8C-7FC1-C2C774B50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78" y="80512"/>
            <a:ext cx="1167842" cy="11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28E55B-CC54-0F0C-3FC3-1FE2AE2B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  <a:t>TEO-jakson keskeyttäminen/muutokset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E7A3BB-7246-14AF-5AAD-29090E02A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anchor="ctr">
            <a:norm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Opiskelija ei voi itse keskeyttää TEO-jaksoa, vaan keskeyttämisestä päätetään yhdessä TEO-jaksoa ohjaavan opettajan kanssa ja/tai työpaikkaohjaajan kanssa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Kaikista muutoksista tulee sopia ohjaavan opettajan kanssa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45E74A6-A662-AA00-90EA-ADCE566FB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8524" y="5718783"/>
            <a:ext cx="847417" cy="81693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5168B05-06D0-28F9-5116-C4A05FF31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07" y="171450"/>
            <a:ext cx="877900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2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BB2727-424E-58A0-3E22-E173466E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300">
                <a:latin typeface="Arial" panose="020B0604020202020204" pitchFamily="34" charset="0"/>
                <a:cs typeface="Arial" panose="020B0604020202020204" pitchFamily="34" charset="0"/>
              </a:rPr>
              <a:t>Perustellut syyt TEO-jakson keskeyttämiseen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CEB553-5853-8436-8EB8-93C22688C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anchor="ctr">
            <a:normAutofit/>
          </a:bodyPr>
          <a:lstStyle/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600" b="0" i="0">
                <a:effectLst/>
                <a:latin typeface="Arial Nova" panose="020B0504020202020204" pitchFamily="34" charset="0"/>
              </a:rPr>
              <a:t>Ammattitaitovaatimukset eivät täyty 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600" b="0" i="0">
                <a:effectLst/>
                <a:latin typeface="Arial Nova" panose="020B0504020202020204" pitchFamily="34" charset="0"/>
              </a:rPr>
              <a:t>Opiskelija ei saa tarvitsemaansa ohjausta 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600" b="0" i="0">
                <a:effectLst/>
                <a:latin typeface="Arial Nova" panose="020B0504020202020204" pitchFamily="34" charset="0"/>
              </a:rPr>
              <a:t>Epäinhimillinen kohtelu TEO-paikalla 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600" b="0" i="0">
                <a:effectLst/>
                <a:latin typeface="Arial Nova" panose="020B0504020202020204" pitchFamily="34" charset="0"/>
              </a:rPr>
              <a:t>Opiskelijaa käytetään työyhteisössä jatkuvasti sijaisena 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600" b="0" i="0">
                <a:effectLst/>
                <a:latin typeface="Arial Nova" panose="020B0504020202020204" pitchFamily="34" charset="0"/>
              </a:rPr>
              <a:t>Opiskelijan todennetut terveydelliset syyt estävät kohteessa työskentelyn </a:t>
            </a:r>
          </a:p>
          <a:p>
            <a:pPr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600" b="0" i="0">
                <a:effectLst/>
                <a:latin typeface="Arial Nova" panose="020B0504020202020204" pitchFamily="34" charset="0"/>
              </a:rPr>
              <a:t>Jokin muu painava perusteltu syy (neuvotellaan aina ohjaavan opettajan ja työpaikkaohjaajan kanssa) </a:t>
            </a:r>
          </a:p>
          <a:p>
            <a:pPr>
              <a:lnSpc>
                <a:spcPct val="100000"/>
              </a:lnSpc>
            </a:pPr>
            <a:endParaRPr lang="fi-FI" sz="26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8F1471A-141C-74EF-8582-1A3D346A8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86" y="210911"/>
            <a:ext cx="877900" cy="8779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BDF1C87-EA44-5755-3CCB-0119B5821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534" y="5725886"/>
            <a:ext cx="84741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8772A7-2E3B-25F3-1A90-0A4CF452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fi-FI" sz="6000" dirty="0">
                <a:latin typeface="Arial" panose="020B0604020202020204" pitchFamily="34" charset="0"/>
                <a:cs typeface="Arial" panose="020B0604020202020204" pitchFamily="34" charset="0"/>
              </a:rPr>
              <a:t>Muuta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373FEC-95E9-AB21-9CB7-D4F96ADF4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anchor="ctr">
            <a:norm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Tiedonsiirtolomake tuen tarpeista täyttäminen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Työpaikkaohjaajan yhteystiedot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Mahdolliset tehtävät TEO-jaksolle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4C89228-3EB4-61D3-6F60-10BAB9EB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5718783"/>
            <a:ext cx="847417" cy="81693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8F922B1-EE9C-E149-8E41-71F75E068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4" y="109690"/>
            <a:ext cx="877900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1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F0B8D95-825D-4B95-98B9-5CBCB655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i-FI" sz="3300" dirty="0">
                <a:latin typeface="Arial"/>
                <a:cs typeface="Arial"/>
              </a:rPr>
              <a:t>Ohjeiden ja sääntöjen noudattaminen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sX0" fmla="*/ 0 w 18288"/>
              <a:gd name="csY0" fmla="*/ 0 h 3749040"/>
              <a:gd name="csX1" fmla="*/ 18288 w 18288"/>
              <a:gd name="csY1" fmla="*/ 0 h 3749040"/>
              <a:gd name="csX2" fmla="*/ 18288 w 18288"/>
              <a:gd name="csY2" fmla="*/ 662330 h 3749040"/>
              <a:gd name="csX3" fmla="*/ 18288 w 18288"/>
              <a:gd name="csY3" fmla="*/ 1174699 h 3749040"/>
              <a:gd name="csX4" fmla="*/ 18288 w 18288"/>
              <a:gd name="csY4" fmla="*/ 1724558 h 3749040"/>
              <a:gd name="csX5" fmla="*/ 18288 w 18288"/>
              <a:gd name="csY5" fmla="*/ 2424379 h 3749040"/>
              <a:gd name="csX6" fmla="*/ 18288 w 18288"/>
              <a:gd name="csY6" fmla="*/ 3049219 h 3749040"/>
              <a:gd name="csX7" fmla="*/ 18288 w 18288"/>
              <a:gd name="csY7" fmla="*/ 3749040 h 3749040"/>
              <a:gd name="csX8" fmla="*/ 0 w 18288"/>
              <a:gd name="csY8" fmla="*/ 3749040 h 3749040"/>
              <a:gd name="csX9" fmla="*/ 0 w 18288"/>
              <a:gd name="csY9" fmla="*/ 3236671 h 3749040"/>
              <a:gd name="csX10" fmla="*/ 0 w 18288"/>
              <a:gd name="csY10" fmla="*/ 2536850 h 3749040"/>
              <a:gd name="csX11" fmla="*/ 0 w 18288"/>
              <a:gd name="csY11" fmla="*/ 1874520 h 3749040"/>
              <a:gd name="csX12" fmla="*/ 0 w 18288"/>
              <a:gd name="csY12" fmla="*/ 1362151 h 3749040"/>
              <a:gd name="csX13" fmla="*/ 0 w 18288"/>
              <a:gd name="csY13" fmla="*/ 774802 h 3749040"/>
              <a:gd name="csX14" fmla="*/ 0 w 18288"/>
              <a:gd name="csY14" fmla="*/ 0 h 37490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D9D9F7C-845B-4B77-8F48-055397405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233732"/>
              </p:ext>
            </p:extLst>
          </p:nvPr>
        </p:nvGraphicFramePr>
        <p:xfrm>
          <a:off x="4527328" y="254380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5D7E793E-5171-A8F0-DC4A-047A1EE64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67" y="234043"/>
            <a:ext cx="1043757" cy="104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8A67A94-2461-96C8-0A7D-797C5C3E8E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2502" y="5844291"/>
            <a:ext cx="942190" cy="91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1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AAA8EA-A974-4213-8F44-7B8A6A02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656"/>
            <a:ext cx="10515600" cy="1014032"/>
          </a:xfrm>
        </p:spPr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Työaikojen noudattaminen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E4A1A9-C7C4-443A-A085-CAFC9BD47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Työaika alkaa siitä hetkestä, kun sinulla on työvaatteet päällä ja aloitat töiden valmistelun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            Jos työpäiväsi alkaa klo 7.00, sinulla on silloin työvaatteet päällä ja olet aloittamassa työpäivääsi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Työpäivä loppuu siihen kun olet saanut työsi päätökseen, työvaatteiden vaihto omiin vaatteisiin ei ole työaikaa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            Jos työpäiväsi loppuu klo 15.00, lähdet silloin vasta vaihtamaan omat vaatteesi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Taukoaikoja noudatetaan (TES:n mukaan)</a:t>
            </a:r>
          </a:p>
        </p:txBody>
      </p:sp>
      <p:sp>
        <p:nvSpPr>
          <p:cNvPr id="4" name="Nuoli: Oikea 3">
            <a:extLst>
              <a:ext uri="{FF2B5EF4-FFF2-40B4-BE49-F238E27FC236}">
                <a16:creationId xmlns:a16="http://schemas.microsoft.com/office/drawing/2014/main" id="{9157FB26-03E3-4788-A1E2-FE2D53F5A2FB}"/>
              </a:ext>
            </a:extLst>
          </p:cNvPr>
          <p:cNvSpPr/>
          <p:nvPr/>
        </p:nvSpPr>
        <p:spPr>
          <a:xfrm>
            <a:off x="1536700" y="2959100"/>
            <a:ext cx="43180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FA837DDE-D7FD-40F2-90EB-EC31482AD8C0}"/>
              </a:ext>
            </a:extLst>
          </p:cNvPr>
          <p:cNvSpPr/>
          <p:nvPr/>
        </p:nvSpPr>
        <p:spPr>
          <a:xfrm>
            <a:off x="1536700" y="4800601"/>
            <a:ext cx="43180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BF1D58E-50F8-28ED-9A35-D786972EE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787" y="5812100"/>
            <a:ext cx="763704" cy="73848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55629F2-9AEB-F535-3ACC-EA7A1F649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21" y="26683"/>
            <a:ext cx="894417" cy="89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2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658AE2-7EB7-4693-BD5A-5D76B068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85" y="703293"/>
            <a:ext cx="4584921" cy="1949815"/>
          </a:xfrm>
        </p:spPr>
        <p:txBody>
          <a:bodyPr anchor="b">
            <a:normAutofit/>
          </a:bodyPr>
          <a:lstStyle/>
          <a:p>
            <a:r>
              <a:rPr lang="fi-FI" sz="6000" dirty="0">
                <a:latin typeface="Arial" panose="020B0604020202020204" pitchFamily="34" charset="0"/>
                <a:cs typeface="Arial" panose="020B0604020202020204" pitchFamily="34" charset="0"/>
              </a:rPr>
              <a:t>Ulkoinen olemus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268F11E-DD4E-4F0E-8E8B-D79AC1AA7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" r="5434" b="-2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sX0" fmla="*/ 0 w 3474720"/>
              <a:gd name="csY0" fmla="*/ 0 h 27432"/>
              <a:gd name="csX1" fmla="*/ 660197 w 3474720"/>
              <a:gd name="csY1" fmla="*/ 0 h 27432"/>
              <a:gd name="csX2" fmla="*/ 1355141 w 3474720"/>
              <a:gd name="csY2" fmla="*/ 0 h 27432"/>
              <a:gd name="csX3" fmla="*/ 2084832 w 3474720"/>
              <a:gd name="csY3" fmla="*/ 0 h 27432"/>
              <a:gd name="csX4" fmla="*/ 2814523 w 3474720"/>
              <a:gd name="csY4" fmla="*/ 0 h 27432"/>
              <a:gd name="csX5" fmla="*/ 3474720 w 3474720"/>
              <a:gd name="csY5" fmla="*/ 0 h 27432"/>
              <a:gd name="csX6" fmla="*/ 3474720 w 3474720"/>
              <a:gd name="csY6" fmla="*/ 27432 h 27432"/>
              <a:gd name="csX7" fmla="*/ 2710282 w 3474720"/>
              <a:gd name="csY7" fmla="*/ 27432 h 27432"/>
              <a:gd name="csX8" fmla="*/ 1945843 w 3474720"/>
              <a:gd name="csY8" fmla="*/ 27432 h 27432"/>
              <a:gd name="csX9" fmla="*/ 1250899 w 3474720"/>
              <a:gd name="csY9" fmla="*/ 27432 h 27432"/>
              <a:gd name="csX10" fmla="*/ 0 w 3474720"/>
              <a:gd name="csY10" fmla="*/ 27432 h 27432"/>
              <a:gd name="csX11" fmla="*/ 0 w 3474720"/>
              <a:gd name="csY11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0755E"/>
          </a:solidFill>
          <a:ln w="38100" cap="rnd">
            <a:solidFill>
              <a:srgbClr val="D0755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6DF264-6F11-4BE2-A06C-367D6D6B9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185" y="3001203"/>
            <a:ext cx="4584921" cy="3239230"/>
          </a:xfrm>
        </p:spPr>
        <p:txBody>
          <a:bodyPr anchor="t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Siisti ulkoinen olemus</a:t>
            </a:r>
          </a:p>
          <a:p>
            <a:pPr lvl="1">
              <a:lnSpc>
                <a:spcPct val="10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Henkilökohtainen hygienia</a:t>
            </a:r>
          </a:p>
          <a:p>
            <a:pPr lvl="2">
              <a:lnSpc>
                <a:spcPct val="10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Käsihygienia</a:t>
            </a:r>
          </a:p>
          <a:p>
            <a:pPr lvl="2">
              <a:lnSpc>
                <a:spcPct val="10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Puhtaat hiukset</a:t>
            </a:r>
          </a:p>
          <a:p>
            <a:pPr lvl="2">
              <a:lnSpc>
                <a:spcPct val="10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Puhdas ei tuoksu miltään!</a:t>
            </a:r>
          </a:p>
          <a:p>
            <a:pPr lvl="1">
              <a:lnSpc>
                <a:spcPct val="10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Pitkät hiukset sidottuina ja keittiötyöskentelyssä päähine</a:t>
            </a:r>
          </a:p>
          <a:p>
            <a:pPr lvl="1">
              <a:lnSpc>
                <a:spcPct val="10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Ei koruja, ei kelloa</a:t>
            </a:r>
          </a:p>
          <a:p>
            <a:pPr>
              <a:lnSpc>
                <a:spcPct val="100000"/>
              </a:lnSpc>
            </a:pP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8DC8CC3-2783-3D71-A0FC-4409B2138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32" y="84183"/>
            <a:ext cx="1048603" cy="104860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5CC89D2-CD44-5284-E1C7-BBF4AACDF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0901" y="5884258"/>
            <a:ext cx="757210" cy="7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1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28ED5A3-3EC0-4256-B30E-90BA0A009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85" y="703293"/>
            <a:ext cx="4584921" cy="1949815"/>
          </a:xfrm>
        </p:spPr>
        <p:txBody>
          <a:bodyPr anchor="b">
            <a:normAutofit/>
          </a:bodyPr>
          <a:lstStyle/>
          <a:p>
            <a:r>
              <a:rPr lang="fi-FI" sz="6000" dirty="0">
                <a:latin typeface="Arial" panose="020B0604020202020204" pitchFamily="34" charset="0"/>
                <a:cs typeface="Arial" panose="020B0604020202020204" pitchFamily="34" charset="0"/>
              </a:rPr>
              <a:t>Ulkoinen olemus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2A0CE48-420F-4452-BA39-FCCBC459A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9" r="14443" b="3"/>
          <a:stretch/>
        </p:blipFill>
        <p:spPr>
          <a:xfrm>
            <a:off x="866691" y="1216968"/>
            <a:ext cx="4250519" cy="3471873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30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sX0" fmla="*/ 0 w 3474720"/>
              <a:gd name="csY0" fmla="*/ 0 h 27432"/>
              <a:gd name="csX1" fmla="*/ 660197 w 3474720"/>
              <a:gd name="csY1" fmla="*/ 0 h 27432"/>
              <a:gd name="csX2" fmla="*/ 1355141 w 3474720"/>
              <a:gd name="csY2" fmla="*/ 0 h 27432"/>
              <a:gd name="csX3" fmla="*/ 2084832 w 3474720"/>
              <a:gd name="csY3" fmla="*/ 0 h 27432"/>
              <a:gd name="csX4" fmla="*/ 2814523 w 3474720"/>
              <a:gd name="csY4" fmla="*/ 0 h 27432"/>
              <a:gd name="csX5" fmla="*/ 3474720 w 3474720"/>
              <a:gd name="csY5" fmla="*/ 0 h 27432"/>
              <a:gd name="csX6" fmla="*/ 3474720 w 3474720"/>
              <a:gd name="csY6" fmla="*/ 27432 h 27432"/>
              <a:gd name="csX7" fmla="*/ 2710282 w 3474720"/>
              <a:gd name="csY7" fmla="*/ 27432 h 27432"/>
              <a:gd name="csX8" fmla="*/ 1945843 w 3474720"/>
              <a:gd name="csY8" fmla="*/ 27432 h 27432"/>
              <a:gd name="csX9" fmla="*/ 1250899 w 3474720"/>
              <a:gd name="csY9" fmla="*/ 27432 h 27432"/>
              <a:gd name="csX10" fmla="*/ 0 w 3474720"/>
              <a:gd name="csY10" fmla="*/ 27432 h 27432"/>
              <a:gd name="csX11" fmla="*/ 0 w 3474720"/>
              <a:gd name="csY11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FE347"/>
          </a:solidFill>
          <a:ln w="38100" cap="rnd">
            <a:solidFill>
              <a:srgbClr val="DFE34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BFE6FA-9756-4619-AFBB-81810D731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10" y="2988935"/>
            <a:ext cx="6346467" cy="346275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Asianmukaiset työvaatteet </a:t>
            </a:r>
          </a:p>
          <a:p>
            <a:pPr lvl="1">
              <a:lnSpc>
                <a:spcPct val="100000"/>
              </a:lnSpc>
            </a:pPr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Joustavat, hengittävät</a:t>
            </a:r>
          </a:p>
          <a:p>
            <a:pPr lvl="1">
              <a:lnSpc>
                <a:spcPct val="100000"/>
              </a:lnSpc>
            </a:pPr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Ehyet, puhtaat</a:t>
            </a:r>
          </a:p>
          <a:p>
            <a:pPr lvl="1">
              <a:lnSpc>
                <a:spcPct val="100000"/>
              </a:lnSpc>
            </a:pPr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Työvaatteetkin voivat olla tyylikkäät ja istuvat!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fi-FI" sz="1700" dirty="0"/>
          </a:p>
          <a:p>
            <a:pPr lvl="1">
              <a:lnSpc>
                <a:spcPct val="100000"/>
              </a:lnSpc>
            </a:pPr>
            <a:endParaRPr lang="fi-FI" sz="17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C72F863-6F77-715A-1749-CED978CCB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3020" y="5805328"/>
            <a:ext cx="892971" cy="86069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B3DB388-196D-CDEA-4A9F-4B492A0EB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89" y="117955"/>
            <a:ext cx="1048603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6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B21162-57A1-43CB-84AF-2F420B4C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03" y="674683"/>
            <a:ext cx="10515600" cy="1325563"/>
          </a:xfrm>
        </p:spPr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Ulkoinen olemus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3ED884-3979-420B-9D24-AAC7AC1DD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10900727" cy="4795266"/>
          </a:xfrm>
        </p:spPr>
        <p:txBody>
          <a:bodyPr>
            <a:normAutofit fontScale="85000" lnSpcReduction="20000"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Asianmukaiset työkengät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               Työkengillä suuri merkitys työssä jaksamiseen ja työkunnon  	        	      ylläpitämiseen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Sopivan kokoiset. Pisimmän varpaan päässä on senttimetri tyhjää tilaa, jolloin kengässä on riittävä käyntivara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Kärjestään riittävän leveä ja korkea, jotta varpaat eivät ole supussa ja varpailla on tilaa liikkua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Umpikärki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Hengittävät, eivät hiosta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Luistamattomat pohjat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Takaremmi ehdoton!</a:t>
            </a:r>
          </a:p>
          <a:p>
            <a:pPr lvl="1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Työkenkiä käytetään ainoastaan sisällä, ulkokengät erikseen</a:t>
            </a:r>
          </a:p>
          <a:p>
            <a:pPr lvl="1"/>
            <a:endParaRPr lang="fi-FI" dirty="0"/>
          </a:p>
        </p:txBody>
      </p:sp>
      <p:sp>
        <p:nvSpPr>
          <p:cNvPr id="4" name="Nuoli: Oikea 3">
            <a:extLst>
              <a:ext uri="{FF2B5EF4-FFF2-40B4-BE49-F238E27FC236}">
                <a16:creationId xmlns:a16="http://schemas.microsoft.com/office/drawing/2014/main" id="{7F1B2F0A-7427-4CFA-9B40-97E71D002778}"/>
              </a:ext>
            </a:extLst>
          </p:cNvPr>
          <p:cNvSpPr/>
          <p:nvPr/>
        </p:nvSpPr>
        <p:spPr>
          <a:xfrm>
            <a:off x="1775460" y="2531687"/>
            <a:ext cx="518160" cy="121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A489BB1-7F6F-46E9-971E-F1F829C10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777" y="5121275"/>
            <a:ext cx="2081848" cy="8565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C4DD07D-5CF1-4917-9163-90BAC5571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925" y="4196779"/>
            <a:ext cx="1691866" cy="1267266"/>
          </a:xfrm>
          <a:prstGeom prst="rect">
            <a:avLst/>
          </a:prstGeom>
        </p:spPr>
      </p:pic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D5A96708-A709-4EDC-B809-D2FF829174CA}"/>
              </a:ext>
            </a:extLst>
          </p:cNvPr>
          <p:cNvCxnSpPr>
            <a:cxnSpLocks/>
          </p:cNvCxnSpPr>
          <p:nvPr/>
        </p:nvCxnSpPr>
        <p:spPr>
          <a:xfrm>
            <a:off x="10334625" y="4484917"/>
            <a:ext cx="1211422" cy="901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B15C1681-4B84-4649-B534-E57FA78F2430}"/>
              </a:ext>
            </a:extLst>
          </p:cNvPr>
          <p:cNvCxnSpPr>
            <a:cxnSpLocks/>
          </p:cNvCxnSpPr>
          <p:nvPr/>
        </p:nvCxnSpPr>
        <p:spPr>
          <a:xfrm flipH="1">
            <a:off x="10430076" y="4391105"/>
            <a:ext cx="933450" cy="10540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341C2947-4BC0-48F1-8CE4-521B37173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679" y="4849812"/>
            <a:ext cx="440098" cy="54292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DB70D3D-3139-F60A-81B8-6F72983AC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1" y="0"/>
            <a:ext cx="1048603" cy="1048603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581F04F4-E343-4C5A-88D9-D589E0C7E6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2274" y="5776461"/>
            <a:ext cx="844225" cy="81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2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23A9FF3-00C9-3BF6-2E19-8F892EC6B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4100" dirty="0">
                <a:latin typeface="Arial"/>
                <a:cs typeface="Arial"/>
              </a:rPr>
              <a:t>Ammattitaitovaatimukset ja osaamisen osoittaminen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F4B668-E4A3-7E5F-6F19-FEF18A299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Arial"/>
                <a:cs typeface="Arial"/>
              </a:rPr>
              <a:t> Ammattitaitovaatimukset ja arviointikriteerit </a:t>
            </a:r>
            <a:r>
              <a:rPr lang="fi-FI" dirty="0">
                <a:ea typeface="+mn-lt"/>
                <a:cs typeface="+mn-lt"/>
                <a:hlinkClick r:id="rId3"/>
              </a:rPr>
              <a:t>https://eperusteet.opintopolku.fi/</a:t>
            </a:r>
            <a:r>
              <a:rPr lang="fi-FI" dirty="0">
                <a:ea typeface="+mn-lt"/>
                <a:cs typeface="+mn-lt"/>
              </a:rPr>
              <a:t> </a:t>
            </a:r>
            <a:endParaRPr lang="fi-FI" dirty="0">
              <a:latin typeface="Arial"/>
              <a:cs typeface="Arial"/>
            </a:endParaRPr>
          </a:p>
          <a:p>
            <a:r>
              <a:rPr lang="fi-FI" dirty="0">
                <a:latin typeface="Arial"/>
                <a:cs typeface="Arial"/>
              </a:rPr>
              <a:t>Tutkinnon osan osaamisen osoittamisen suunnitelma  ja Tutkinnon osan arviointilomake</a:t>
            </a:r>
            <a:endParaRPr lang="fi-FI" dirty="0"/>
          </a:p>
          <a:p>
            <a:pPr lvl="1">
              <a:buFont typeface="Courier New" panose="05000000000000000000" pitchFamily="2" charset="2"/>
              <a:buChar char="o"/>
            </a:pPr>
            <a:r>
              <a:rPr lang="fi-FI" dirty="0">
                <a:latin typeface="Arial"/>
                <a:cs typeface="Arial"/>
              </a:rPr>
              <a:t>Osaamisen osoittaminen suunnitellaan tutkinnon osan mukaisesti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9D6C908-1189-51D3-20FC-87EA3E4D6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72" y="86192"/>
            <a:ext cx="871751" cy="87175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04C134A-E1FA-92F7-408F-27B53F7B4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8196" y="5862279"/>
            <a:ext cx="769536" cy="74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8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F3C718-21B1-0355-32A8-007D88A6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35429"/>
            <a:ext cx="3419541" cy="5544747"/>
          </a:xfrm>
        </p:spPr>
        <p:txBody>
          <a:bodyPr>
            <a:normAutofit/>
          </a:bodyPr>
          <a:lstStyle/>
          <a:p>
            <a:r>
              <a:rPr lang="fi-FI" sz="3800">
                <a:latin typeface="Arial" panose="020B0604020202020204" pitchFamily="34" charset="0"/>
                <a:cs typeface="Arial" panose="020B0604020202020204" pitchFamily="34" charset="0"/>
              </a:rPr>
              <a:t>Ohjauskäynnit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930F06CF-E9EC-327D-3D36-EC9E53DFD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anchor="ctr">
            <a:normAutofit/>
          </a:bodyPr>
          <a:lstStyle/>
          <a:p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Opettajan ohjauskäynnit</a:t>
            </a:r>
          </a:p>
          <a:p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Tarvittaessa ohjaajan ohjauskäynnit</a:t>
            </a:r>
          </a:p>
          <a:p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Yhteydenpito puhelimitse</a:t>
            </a:r>
          </a:p>
          <a:p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Arviointi opiskelijan valmiudesta näyttöön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35F0221-CBE2-D466-EBA3-782335A61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551" y="5798957"/>
            <a:ext cx="764389" cy="7367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E6D0488-534B-42E1-8AE6-969874BFE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45" y="112738"/>
            <a:ext cx="871804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3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E8AA5E-DBFB-82F9-01EC-905100588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821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Arial"/>
                <a:cs typeface="Arial"/>
              </a:rPr>
              <a:t>Asenne työtä kohtaan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00A413-2038-FE51-68B6-67AC10DB9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Sitoutuminen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Oma-aloitteisuus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Aito kiinnostus työtä kohtaan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”Kysyvä ei tieltä eksy”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Sosiaaliset taidot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Tervehtiminen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Toisen huomioon ottaminen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Osallistuminen työyhteisön tauoille/keskusteluihin</a:t>
            </a:r>
          </a:p>
          <a:p>
            <a:pPr marL="0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uoli: Vasen 5">
            <a:extLst>
              <a:ext uri="{FF2B5EF4-FFF2-40B4-BE49-F238E27FC236}">
                <a16:creationId xmlns:a16="http://schemas.microsoft.com/office/drawing/2014/main" id="{5322410D-6CAB-565D-8F13-D4BE64227161}"/>
              </a:ext>
            </a:extLst>
          </p:cNvPr>
          <p:cNvSpPr/>
          <p:nvPr/>
        </p:nvSpPr>
        <p:spPr>
          <a:xfrm>
            <a:off x="6611815" y="2903974"/>
            <a:ext cx="4942875" cy="223952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800" dirty="0">
                <a:latin typeface="Arial"/>
                <a:cs typeface="Arial"/>
              </a:rPr>
              <a:t>Markkinoit omaa osaamistasi! Mahdollinen tuleva työpaikkasi?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5534F35-71AF-DFE4-FC28-25C5BE461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5" y="0"/>
            <a:ext cx="1089518" cy="108951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AB83CBF-54EC-C820-B44E-530D2AD34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091" y="5769902"/>
            <a:ext cx="84741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195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9A822717918F44E8DFC74EAB763615B" ma:contentTypeVersion="6" ma:contentTypeDescription="Luo uusi asiakirja." ma:contentTypeScope="" ma:versionID="19aa31e8363671cc4e66932bb542c89e">
  <xsd:schema xmlns:xsd="http://www.w3.org/2001/XMLSchema" xmlns:xs="http://www.w3.org/2001/XMLSchema" xmlns:p="http://schemas.microsoft.com/office/2006/metadata/properties" xmlns:ns2="7975c279-4084-40a4-8ea4-5ca505ebc35d" xmlns:ns3="0e93b46d-271f-4332-83a8-c3a17d287617" targetNamespace="http://schemas.microsoft.com/office/2006/metadata/properties" ma:root="true" ma:fieldsID="456d080ab848305a9f3b98b3a3b9449e" ns2:_="" ns3:_="">
    <xsd:import namespace="7975c279-4084-40a4-8ea4-5ca505ebc35d"/>
    <xsd:import namespace="0e93b46d-271f-4332-83a8-c3a17d2876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5c279-4084-40a4-8ea4-5ca505ebc3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3b46d-271f-4332-83a8-c3a17d28761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C9B436-8F2A-447D-A98A-A989CC901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75c279-4084-40a4-8ea4-5ca505ebc35d"/>
    <ds:schemaRef ds:uri="0e93b46d-271f-4332-83a8-c3a17d2876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F80656-1B45-4180-9591-EBAAB97960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C1FF6F-E5BC-44E7-8ABA-3B92B9182EBF}">
  <ds:schemaRefs>
    <ds:schemaRef ds:uri="http://schemas.openxmlformats.org/package/2006/metadata/core-properties"/>
    <ds:schemaRef ds:uri="http://purl.org/dc/terms/"/>
    <ds:schemaRef ds:uri="0e93b46d-271f-4332-83a8-c3a17d287617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7975c279-4084-40a4-8ea4-5ca505ebc3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473</Words>
  <Application>Microsoft Office PowerPoint</Application>
  <PresentationFormat>Laajakuva</PresentationFormat>
  <Paragraphs>86</Paragraphs>
  <Slides>12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Aptos</vt:lpstr>
      <vt:lpstr>Arial</vt:lpstr>
      <vt:lpstr>Arial Nova</vt:lpstr>
      <vt:lpstr>Courier New</vt:lpstr>
      <vt:lpstr>Modern Love</vt:lpstr>
      <vt:lpstr>The Hand</vt:lpstr>
      <vt:lpstr>SketchyVTI</vt:lpstr>
      <vt:lpstr>TEOon valmentautuminen</vt:lpstr>
      <vt:lpstr>Ohjeiden ja sääntöjen noudattaminen</vt:lpstr>
      <vt:lpstr>Työaikojen noudattaminen</vt:lpstr>
      <vt:lpstr>Ulkoinen olemus</vt:lpstr>
      <vt:lpstr>Ulkoinen olemus</vt:lpstr>
      <vt:lpstr>Ulkoinen olemus</vt:lpstr>
      <vt:lpstr>Ammattitaitovaatimukset ja osaamisen osoittaminen</vt:lpstr>
      <vt:lpstr>Ohjauskäynnit</vt:lpstr>
      <vt:lpstr>Asenne työtä kohtaan</vt:lpstr>
      <vt:lpstr>TEO-jakson keskeyttäminen/muutokset</vt:lpstr>
      <vt:lpstr>Perustellut syyt TEO-jakson keskeyttämiseen</vt:lpstr>
      <vt:lpstr>Muuta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TYÖELÄMÄSSÄ TOIMINEN</dc:title>
  <dc:creator>Sari Kotila</dc:creator>
  <cp:lastModifiedBy>Sari Kotila</cp:lastModifiedBy>
  <cp:revision>26</cp:revision>
  <dcterms:created xsi:type="dcterms:W3CDTF">2021-08-09T10:51:17Z</dcterms:created>
  <dcterms:modified xsi:type="dcterms:W3CDTF">2026-01-15T10:34:28Z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0x01010049A822717918F44E8DFC74EAB763615B</vt:lpwstr>
  </property>
</Properties>
</file>