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ArialM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-Bold" panose="020B0604020202020204" charset="0"/>
      <p:bold r:id="rId15"/>
    </p:embeddedFont>
    <p:embeddedFont>
      <p:font typeface="Calibri-Italic" panose="020B0604020202020204" charset="0"/>
      <p:italic r:id="rId16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147A2B70-A3D4-4574-BD82-8C75AF349FEB}"/>
    <pc:docChg chg="undo custSel modSld">
      <pc:chgData name="Laitinen Merja" userId="814f4452-0b86-4d71-9b70-2e535e553236" providerId="ADAL" clId="{147A2B70-A3D4-4574-BD82-8C75AF349FEB}" dt="2024-06-24T08:31:42.085" v="100" actId="6549"/>
      <pc:docMkLst>
        <pc:docMk/>
      </pc:docMkLst>
      <pc:sldChg chg="modSp mod">
        <pc:chgData name="Laitinen Merja" userId="814f4452-0b86-4d71-9b70-2e535e553236" providerId="ADAL" clId="{147A2B70-A3D4-4574-BD82-8C75AF349FEB}" dt="2024-06-24T08:21:16.073" v="84" actId="255"/>
        <pc:sldMkLst>
          <pc:docMk/>
          <pc:sldMk cId="0" sldId="257"/>
        </pc:sldMkLst>
        <pc:spChg chg="mod">
          <ac:chgData name="Laitinen Merja" userId="814f4452-0b86-4d71-9b70-2e535e553236" providerId="ADAL" clId="{147A2B70-A3D4-4574-BD82-8C75AF349FEB}" dt="2024-06-24T08:21:16.073" v="84" actId="255"/>
          <ac:spMkLst>
            <pc:docMk/>
            <pc:sldMk cId="0" sldId="257"/>
            <ac:spMk id="169" creationId="{00000000-0000-0000-0000-000000000000}"/>
          </ac:spMkLst>
        </pc:spChg>
      </pc:sldChg>
      <pc:sldChg chg="modSp mod">
        <pc:chgData name="Laitinen Merja" userId="814f4452-0b86-4d71-9b70-2e535e553236" providerId="ADAL" clId="{147A2B70-A3D4-4574-BD82-8C75AF349FEB}" dt="2024-06-24T08:21:03.539" v="83" actId="1076"/>
        <pc:sldMkLst>
          <pc:docMk/>
          <pc:sldMk cId="0" sldId="258"/>
        </pc:sldMkLst>
        <pc:spChg chg="mod">
          <ac:chgData name="Laitinen Merja" userId="814f4452-0b86-4d71-9b70-2e535e553236" providerId="ADAL" clId="{147A2B70-A3D4-4574-BD82-8C75AF349FEB}" dt="2024-06-24T08:20:58.835" v="82" actId="1076"/>
          <ac:spMkLst>
            <pc:docMk/>
            <pc:sldMk cId="0" sldId="258"/>
            <ac:spMk id="172" creationId="{00000000-0000-0000-0000-000000000000}"/>
          </ac:spMkLst>
        </pc:spChg>
        <pc:spChg chg="mod">
          <ac:chgData name="Laitinen Merja" userId="814f4452-0b86-4d71-9b70-2e535e553236" providerId="ADAL" clId="{147A2B70-A3D4-4574-BD82-8C75AF349FEB}" dt="2024-06-24T08:21:03.539" v="83" actId="1076"/>
          <ac:spMkLst>
            <pc:docMk/>
            <pc:sldMk cId="0" sldId="258"/>
            <ac:spMk id="204" creationId="{00000000-0000-0000-0000-000000000000}"/>
          </ac:spMkLst>
        </pc:spChg>
      </pc:sldChg>
      <pc:sldChg chg="modSp mod">
        <pc:chgData name="Laitinen Merja" userId="814f4452-0b86-4d71-9b70-2e535e553236" providerId="ADAL" clId="{147A2B70-A3D4-4574-BD82-8C75AF349FEB}" dt="2024-06-24T08:20:37.332" v="80" actId="6549"/>
        <pc:sldMkLst>
          <pc:docMk/>
          <pc:sldMk cId="0" sldId="261"/>
        </pc:sldMkLst>
        <pc:spChg chg="mod">
          <ac:chgData name="Laitinen Merja" userId="814f4452-0b86-4d71-9b70-2e535e553236" providerId="ADAL" clId="{147A2B70-A3D4-4574-BD82-8C75AF349FEB}" dt="2024-06-24T08:20:24.124" v="77" actId="1076"/>
          <ac:spMkLst>
            <pc:docMk/>
            <pc:sldMk cId="0" sldId="261"/>
            <ac:spMk id="306" creationId="{00000000-0000-0000-0000-000000000000}"/>
          </ac:spMkLst>
        </pc:spChg>
        <pc:spChg chg="mod">
          <ac:chgData name="Laitinen Merja" userId="814f4452-0b86-4d71-9b70-2e535e553236" providerId="ADAL" clId="{147A2B70-A3D4-4574-BD82-8C75AF349FEB}" dt="2024-06-24T08:20:37.332" v="80" actId="6549"/>
          <ac:spMkLst>
            <pc:docMk/>
            <pc:sldMk cId="0" sldId="261"/>
            <ac:spMk id="307" creationId="{00000000-0000-0000-0000-000000000000}"/>
          </ac:spMkLst>
        </pc:spChg>
      </pc:sldChg>
      <pc:sldChg chg="modSp mod">
        <pc:chgData name="Laitinen Merja" userId="814f4452-0b86-4d71-9b70-2e535e553236" providerId="ADAL" clId="{147A2B70-A3D4-4574-BD82-8C75AF349FEB}" dt="2024-06-24T08:31:42.085" v="100" actId="6549"/>
        <pc:sldMkLst>
          <pc:docMk/>
          <pc:sldMk cId="0" sldId="262"/>
        </pc:sldMkLst>
        <pc:spChg chg="mod">
          <ac:chgData name="Laitinen Merja" userId="814f4452-0b86-4d71-9b70-2e535e553236" providerId="ADAL" clId="{147A2B70-A3D4-4574-BD82-8C75AF349FEB}" dt="2024-06-24T08:31:42.085" v="100" actId="6549"/>
          <ac:spMkLst>
            <pc:docMk/>
            <pc:sldMk cId="0" sldId="262"/>
            <ac:spMk id="339" creationId="{00000000-0000-0000-0000-000000000000}"/>
          </ac:spMkLst>
        </pc:spChg>
      </pc:sldChg>
      <pc:sldChg chg="modSp mod">
        <pc:chgData name="Laitinen Merja" userId="814f4452-0b86-4d71-9b70-2e535e553236" providerId="ADAL" clId="{147A2B70-A3D4-4574-BD82-8C75AF349FEB}" dt="2024-06-24T08:20:13.853" v="76" actId="20577"/>
        <pc:sldMkLst>
          <pc:docMk/>
          <pc:sldMk cId="0" sldId="263"/>
        </pc:sldMkLst>
        <pc:spChg chg="mod">
          <ac:chgData name="Laitinen Merja" userId="814f4452-0b86-4d71-9b70-2e535e553236" providerId="ADAL" clId="{147A2B70-A3D4-4574-BD82-8C75AF349FEB}" dt="2024-06-24T08:20:13.853" v="76" actId="20577"/>
          <ac:spMkLst>
            <pc:docMk/>
            <pc:sldMk cId="0" sldId="263"/>
            <ac:spMk id="375" creationId="{00000000-0000-0000-0000-000000000000}"/>
          </ac:spMkLst>
        </pc:spChg>
      </pc:sldChg>
    </pc:docChg>
  </pc:docChgLst>
  <pc:docChgLst>
    <pc:chgData name="Säteri Kirsi" userId="S::kirsi.sateri@sakky.fi::13679d05-be26-48c1-9bc0-7759ddfeb67d" providerId="AD" clId="Web-{0DB98850-1A1C-4ACC-000E-5B6BC5654C16}"/>
    <pc:docChg chg="modSld">
      <pc:chgData name="Säteri Kirsi" userId="S::kirsi.sateri@sakky.fi::13679d05-be26-48c1-9bc0-7759ddfeb67d" providerId="AD" clId="Web-{0DB98850-1A1C-4ACC-000E-5B6BC5654C16}" dt="2024-06-05T06:59:09.543" v="32" actId="20577"/>
      <pc:docMkLst>
        <pc:docMk/>
      </pc:docMkLst>
      <pc:sldChg chg="modSp">
        <pc:chgData name="Säteri Kirsi" userId="S::kirsi.sateri@sakky.fi::13679d05-be26-48c1-9bc0-7759ddfeb67d" providerId="AD" clId="Web-{0DB98850-1A1C-4ACC-000E-5B6BC5654C16}" dt="2024-06-05T06:59:09.543" v="32" actId="20577"/>
        <pc:sldMkLst>
          <pc:docMk/>
          <pc:sldMk cId="0" sldId="263"/>
        </pc:sldMkLst>
        <pc:spChg chg="mod">
          <ac:chgData name="Säteri Kirsi" userId="S::kirsi.sateri@sakky.fi::13679d05-be26-48c1-9bc0-7759ddfeb67d" providerId="AD" clId="Web-{0DB98850-1A1C-4ACC-000E-5B6BC5654C16}" dt="2024-06-05T06:59:09.543" v="32" actId="20577"/>
          <ac:spMkLst>
            <pc:docMk/>
            <pc:sldMk cId="0" sldId="263"/>
            <ac:spMk id="375" creationId="{00000000-0000-0000-0000-000000000000}"/>
          </ac:spMkLst>
        </pc:spChg>
      </pc:sldChg>
    </pc:docChg>
  </pc:docChgLst>
  <pc:docChgLst>
    <pc:chgData name="Säteri Kirsi" userId="S::kirsi.sateri@sakky.fi::13679d05-be26-48c1-9bc0-7759ddfeb67d" providerId="AD" clId="Web-{8BD1E588-9A38-E81B-28D0-5B2C3FCE4636}"/>
    <pc:docChg chg="modSld">
      <pc:chgData name="Säteri Kirsi" userId="S::kirsi.sateri@sakky.fi::13679d05-be26-48c1-9bc0-7759ddfeb67d" providerId="AD" clId="Web-{8BD1E588-9A38-E81B-28D0-5B2C3FCE4636}" dt="2024-06-05T06:53:22.268" v="7" actId="20577"/>
      <pc:docMkLst>
        <pc:docMk/>
      </pc:docMkLst>
      <pc:sldChg chg="modSp">
        <pc:chgData name="Säteri Kirsi" userId="S::kirsi.sateri@sakky.fi::13679d05-be26-48c1-9bc0-7759ddfeb67d" providerId="AD" clId="Web-{8BD1E588-9A38-E81B-28D0-5B2C3FCE4636}" dt="2024-06-05T06:52:23.077" v="4" actId="20577"/>
        <pc:sldMkLst>
          <pc:docMk/>
          <pc:sldMk cId="0" sldId="256"/>
        </pc:sldMkLst>
        <pc:spChg chg="mod">
          <ac:chgData name="Säteri Kirsi" userId="S::kirsi.sateri@sakky.fi::13679d05-be26-48c1-9bc0-7759ddfeb67d" providerId="AD" clId="Web-{8BD1E588-9A38-E81B-28D0-5B2C3FCE4636}" dt="2024-06-05T06:52:01.935" v="0" actId="14100"/>
          <ac:spMkLst>
            <pc:docMk/>
            <pc:sldMk cId="0" sldId="256"/>
            <ac:spMk id="134" creationId="{00000000-0000-0000-0000-000000000000}"/>
          </ac:spMkLst>
        </pc:spChg>
        <pc:spChg chg="mod">
          <ac:chgData name="Säteri Kirsi" userId="S::kirsi.sateri@sakky.fi::13679d05-be26-48c1-9bc0-7759ddfeb67d" providerId="AD" clId="Web-{8BD1E588-9A38-E81B-28D0-5B2C3FCE4636}" dt="2024-06-05T06:52:23.077" v="4" actId="20577"/>
          <ac:spMkLst>
            <pc:docMk/>
            <pc:sldMk cId="0" sldId="256"/>
            <ac:spMk id="136" creationId="{00000000-0000-0000-0000-000000000000}"/>
          </ac:spMkLst>
        </pc:spChg>
      </pc:sldChg>
      <pc:sldChg chg="modSp">
        <pc:chgData name="Säteri Kirsi" userId="S::kirsi.sateri@sakky.fi::13679d05-be26-48c1-9bc0-7759ddfeb67d" providerId="AD" clId="Web-{8BD1E588-9A38-E81B-28D0-5B2C3FCE4636}" dt="2024-06-05T06:53:22.268" v="7" actId="20577"/>
        <pc:sldMkLst>
          <pc:docMk/>
          <pc:sldMk cId="0" sldId="257"/>
        </pc:sldMkLst>
        <pc:spChg chg="mod">
          <ac:chgData name="Säteri Kirsi" userId="S::kirsi.sateri@sakky.fi::13679d05-be26-48c1-9bc0-7759ddfeb67d" providerId="AD" clId="Web-{8BD1E588-9A38-E81B-28D0-5B2C3FCE4636}" dt="2024-06-05T06:53:22.268" v="7" actId="20577"/>
          <ac:spMkLst>
            <pc:docMk/>
            <pc:sldMk cId="0" sldId="257"/>
            <ac:spMk id="16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3015" y="10666"/>
            <a:ext cx="6339840" cy="6858000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4288" y="3337051"/>
            <a:ext cx="7347711" cy="3520949"/>
          </a:xfrm>
          <a:prstGeom prst="rect">
            <a:avLst/>
          </a:prstGeom>
          <a:noFill/>
        </p:spPr>
      </p:pic>
      <p:sp>
        <p:nvSpPr>
          <p:cNvPr id="132" name="Freeform 132"/>
          <p:cNvSpPr/>
          <p:nvPr/>
        </p:nvSpPr>
        <p:spPr>
          <a:xfrm>
            <a:off x="-6095" y="483108"/>
            <a:ext cx="236219" cy="6374892"/>
          </a:xfrm>
          <a:custGeom>
            <a:avLst/>
            <a:gdLst/>
            <a:ahLst/>
            <a:cxnLst/>
            <a:rect l="0" t="0" r="0" b="0"/>
            <a:pathLst>
              <a:path w="236219" h="6374892">
                <a:moveTo>
                  <a:pt x="0" y="6374892"/>
                </a:moveTo>
                <a:lnTo>
                  <a:pt x="236219" y="6374892"/>
                </a:lnTo>
                <a:lnTo>
                  <a:pt x="236219" y="0"/>
                </a:lnTo>
                <a:lnTo>
                  <a:pt x="0" y="0"/>
                </a:lnTo>
                <a:lnTo>
                  <a:pt x="0" y="6374892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988" y="4966717"/>
            <a:ext cx="3316223" cy="1328927"/>
          </a:xfrm>
          <a:prstGeom prst="rect">
            <a:avLst/>
          </a:prstGeom>
          <a:noFill/>
        </p:spPr>
      </p:pic>
      <p:sp>
        <p:nvSpPr>
          <p:cNvPr id="134" name="Rectangle 134"/>
          <p:cNvSpPr/>
          <p:nvPr/>
        </p:nvSpPr>
        <p:spPr>
          <a:xfrm>
            <a:off x="869134" y="1316864"/>
            <a:ext cx="3494293" cy="61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995" b="0" i="0" spc="0" baseline="0">
                <a:solidFill>
                  <a:srgbClr val="000000"/>
                </a:solidFill>
                <a:latin typeface="Calibri"/>
              </a:rPr>
              <a:t>Työhyvinvointi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617524" y="2551075"/>
            <a:ext cx="4243149" cy="110863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fi-FI" b="0" i="0" spc="0" baseline="0">
                <a:solidFill>
                  <a:srgbClr val="000000"/>
                </a:solidFill>
                <a:latin typeface="Calibri"/>
              </a:rPr>
              <a:t>Lähde: </a:t>
            </a:r>
            <a:endParaRPr lang="fi-FI"/>
          </a:p>
          <a:p>
            <a:pPr marL="0"/>
            <a:r>
              <a:rPr lang="fi-FI" b="0" i="0" spc="0" baseline="0">
                <a:solidFill>
                  <a:srgbClr val="000000"/>
                </a:solidFill>
                <a:latin typeface="Calibri"/>
              </a:rPr>
              <a:t>mm. Hovilainen-Kilpinen, Niskanen, Räisänen</a:t>
            </a:r>
            <a:endParaRPr lang="fi-FI"/>
          </a:p>
          <a:p>
            <a:pPr marL="0">
              <a:lnSpc>
                <a:spcPts val="2162"/>
              </a:lnSpc>
            </a:pPr>
            <a:r>
              <a:rPr lang="fi-FI" sz="1800" b="0" i="0" spc="0" baseline="0">
                <a:solidFill>
                  <a:srgbClr val="000000"/>
                </a:solidFill>
                <a:latin typeface="Calibri"/>
              </a:rPr>
              <a:t>ja Kari. 2019. Kotihoidossa toimiminen. </a:t>
            </a:r>
          </a:p>
          <a:p>
            <a:pPr marL="0">
              <a:lnSpc>
                <a:spcPts val="2160"/>
              </a:lnSpc>
            </a:pPr>
            <a:r>
              <a:rPr lang="fi-FI" sz="1800" b="0" i="0" spc="0" baseline="0">
                <a:solidFill>
                  <a:srgbClr val="000000"/>
                </a:solidFill>
                <a:latin typeface="Calibri"/>
              </a:rPr>
              <a:t>Helsinki: Sanoma Pro</a:t>
            </a:r>
            <a:r>
              <a:rPr lang="fi-FI">
                <a:solidFill>
                  <a:srgbClr val="000000"/>
                </a:solidFill>
                <a:latin typeface="Calibri"/>
              </a:rPr>
              <a:t>.</a:t>
            </a:r>
            <a:endParaRPr lang="fi-FI" sz="1800" b="0" i="0" spc="0" baseline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146" name="Freeform 146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148" name="Freeform 148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" name="Picture 14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150" name="Freeform 150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157" name="Freeform 157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6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161" name="Freeform 161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167" name="Picture 13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168" name="Rectangle 168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>
                <a:solidFill>
                  <a:srgbClr val="212121"/>
                </a:solidFill>
                <a:latin typeface="Calibri"/>
              </a:rPr>
              <a:t>2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514807" y="1524382"/>
            <a:ext cx="10255372" cy="425052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Mitä työhyvinvointiin sisältyy: </a:t>
            </a:r>
          </a:p>
          <a:p>
            <a:pPr marL="0">
              <a:lnSpc>
                <a:spcPts val="3360"/>
              </a:lnSpc>
            </a:pPr>
            <a:r>
              <a:rPr lang="fi-FI" sz="2400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 on mielekästä, eli ihminen tekee työtä mielellään ja työ on kiinnostavaa</a:t>
            </a:r>
            <a:endParaRPr lang="fi-FI" sz="240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3360"/>
              </a:lnSpc>
            </a:pPr>
            <a:r>
              <a:rPr lang="fi-FI" sz="2400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Työntekijän terveys</a:t>
            </a:r>
          </a:p>
          <a:p>
            <a:pPr marL="457200">
              <a:lnSpc>
                <a:spcPts val="3360"/>
              </a:lnSpc>
            </a:pPr>
            <a:r>
              <a:rPr lang="fi-FI" sz="2400" b="0" i="0" spc="17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Jos työntekijän terveys on hyvä, työtä jaksaa tehdä hyvin</a:t>
            </a:r>
          </a:p>
          <a:p>
            <a:pPr marL="0">
              <a:lnSpc>
                <a:spcPts val="3361"/>
              </a:lnSpc>
            </a:pPr>
            <a:r>
              <a:rPr lang="fi-FI" sz="2400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Työturvallisuus ja työhyvinvointi vaikuttavat toisiinsa</a:t>
            </a:r>
          </a:p>
          <a:p>
            <a:pPr marL="0">
              <a:lnSpc>
                <a:spcPts val="6720"/>
              </a:lnSpc>
            </a:pPr>
            <a:r>
              <a:rPr lang="fi-FI" sz="2400" b="0" i="0" spc="17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Mihin työhyvinvointi vaikuttaa:</a:t>
            </a:r>
          </a:p>
          <a:p>
            <a:pPr marL="457200">
              <a:lnSpc>
                <a:spcPts val="3362"/>
              </a:lnSpc>
            </a:pPr>
            <a:r>
              <a:rPr lang="fi-FI" sz="2400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Työhyvinvointi vaikuttaa työssä jaksamiseen</a:t>
            </a:r>
          </a:p>
          <a:p>
            <a:pPr marL="457200">
              <a:lnSpc>
                <a:spcPts val="3359"/>
              </a:lnSpc>
            </a:pPr>
            <a:r>
              <a:rPr lang="fi-FI" sz="2400" b="0" i="0" spc="1721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Työhyvinvointi vaikuttaa työntekijän sairauspoissaoloihin</a:t>
            </a:r>
          </a:p>
          <a:p>
            <a:pPr marL="457200">
              <a:lnSpc>
                <a:spcPts val="3360"/>
              </a:lnSpc>
            </a:pPr>
            <a:r>
              <a:rPr lang="fi-FI" sz="2400" b="0" i="0" spc="172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Työhyvinvoinnin tavoitteena on työntekijöiden hyvä terveys ja hyvä työkyky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1101852" y="611760"/>
            <a:ext cx="4867355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0" i="0" spc="0" baseline="0">
                <a:solidFill>
                  <a:srgbClr val="000000"/>
                </a:solidFill>
                <a:latin typeface="Calibri"/>
              </a:rPr>
              <a:t>Mitä on työhyvinvointi?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172"/>
          <p:cNvSpPr/>
          <p:nvPr/>
        </p:nvSpPr>
        <p:spPr>
          <a:xfrm>
            <a:off x="12699" y="40799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175" name="Picture 1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176" name="Freeform 176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181" name="Freeform 181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185" name="Freeform 185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5" name="Picture 19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196" name="Freeform 196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" name="Picture 20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202" name="Picture 13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203" name="Rectangle 203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>
                <a:solidFill>
                  <a:srgbClr val="212121"/>
                </a:solidFill>
                <a:latin typeface="Calibri"/>
              </a:rPr>
              <a:t>3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571155" y="1132749"/>
            <a:ext cx="8509117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Mitkä asiat huonontavat työhyvinvointia?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697077" y="2033835"/>
            <a:ext cx="9893085" cy="38860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1276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>
                <a:solidFill>
                  <a:srgbClr val="000000"/>
                </a:solidFill>
                <a:latin typeface="Calibri"/>
              </a:rPr>
              <a:t>Vuorotyö, liian pitkät työvuorot</a:t>
            </a:r>
          </a:p>
          <a:p>
            <a:pPr marL="0">
              <a:lnSpc>
                <a:spcPts val="4562"/>
              </a:lnSpc>
            </a:pPr>
            <a:r>
              <a:rPr lang="fi-FI" sz="2795" b="0" i="0" spc="1277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>
                <a:solidFill>
                  <a:srgbClr val="000000"/>
                </a:solidFill>
                <a:latin typeface="Calibri"/>
              </a:rPr>
              <a:t>Esihenkilö ja työntekijät ovat eri mieltä asioista </a:t>
            </a:r>
            <a:r>
              <a:rPr lang="fi-FI" sz="2795" b="0" i="1" spc="0" baseline="0">
                <a:solidFill>
                  <a:srgbClr val="000000"/>
                </a:solidFill>
                <a:latin typeface="Calibri-Italic"/>
              </a:rPr>
              <a:t>(= on ristiriita</a:t>
            </a:r>
            <a:r>
              <a:rPr lang="fi-FI" sz="2795" b="0" i="0" spc="0" baseline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0">
              <a:lnSpc>
                <a:spcPts val="4560"/>
              </a:lnSpc>
            </a:pPr>
            <a:r>
              <a:rPr lang="fi-FI" sz="2795" b="0" i="0" spc="1277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>
                <a:solidFill>
                  <a:srgbClr val="000000"/>
                </a:solidFill>
                <a:latin typeface="Calibri"/>
              </a:rPr>
              <a:t>Työntekijät ovat eri mieltä asioista</a:t>
            </a:r>
          </a:p>
          <a:p>
            <a:pPr marL="0">
              <a:lnSpc>
                <a:spcPts val="4562"/>
              </a:lnSpc>
            </a:pPr>
            <a:r>
              <a:rPr lang="fi-FI" sz="2795" b="0" i="0" spc="1277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>
                <a:solidFill>
                  <a:srgbClr val="000000"/>
                </a:solidFill>
                <a:latin typeface="Calibri"/>
              </a:rPr>
              <a:t>Työ on fyysisesti raskasta </a:t>
            </a:r>
            <a:r>
              <a:rPr lang="fi-FI" sz="2795" b="0" i="1" spc="0" baseline="0">
                <a:solidFill>
                  <a:srgbClr val="000000"/>
                </a:solidFill>
                <a:latin typeface="Calibri-Italic"/>
              </a:rPr>
              <a:t>(= työ on fyysisesti kuormittavaa) </a:t>
            </a:r>
          </a:p>
          <a:p>
            <a:pPr marL="0">
              <a:lnSpc>
                <a:spcPts val="4559"/>
              </a:lnSpc>
            </a:pPr>
            <a:r>
              <a:rPr lang="fi-FI" sz="2795" b="0" i="0" spc="1277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>
                <a:solidFill>
                  <a:srgbClr val="000000"/>
                </a:solidFill>
                <a:latin typeface="Calibri"/>
              </a:rPr>
              <a:t>Työ on henkisesti raskasta </a:t>
            </a:r>
            <a:r>
              <a:rPr lang="fi-FI" sz="2795" b="0" i="1" spc="0" baseline="0">
                <a:solidFill>
                  <a:srgbClr val="000000"/>
                </a:solidFill>
                <a:latin typeface="Calibri-Italic"/>
              </a:rPr>
              <a:t>(= työ on henkisesti kuormittavaa)</a:t>
            </a:r>
          </a:p>
          <a:p>
            <a:pPr marL="0">
              <a:lnSpc>
                <a:spcPts val="4560"/>
              </a:lnSpc>
            </a:pPr>
            <a:r>
              <a:rPr lang="fi-FI" sz="2798" b="0" i="0" spc="1276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>
                <a:solidFill>
                  <a:srgbClr val="000000"/>
                </a:solidFill>
                <a:latin typeface="Calibri"/>
              </a:rPr>
              <a:t>Työssä on henkistä ja fyysistä väkivaltaa</a:t>
            </a:r>
          </a:p>
          <a:p>
            <a:pPr marL="0">
              <a:lnSpc>
                <a:spcPts val="4561"/>
              </a:lnSpc>
            </a:pPr>
            <a:r>
              <a:rPr lang="fi-FI" sz="2795" b="0" i="0" spc="1277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>
                <a:solidFill>
                  <a:srgbClr val="000000"/>
                </a:solidFill>
                <a:latin typeface="Calibri"/>
              </a:rPr>
              <a:t>Työssä on henkisen tai fyysisen väkivallan vaara </a:t>
            </a:r>
            <a:r>
              <a:rPr lang="fi-FI" sz="2795" b="0" i="1" spc="0" baseline="0">
                <a:solidFill>
                  <a:srgbClr val="000000"/>
                </a:solidFill>
                <a:latin typeface="Calibri-Italic"/>
              </a:rPr>
              <a:t>(= väkivallan uhka)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0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" name="Picture 2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210" name="Picture 2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211" name="Freeform 211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" name="Picture 2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216" name="Freeform 216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" name="Picture 2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218" name="Freeform 218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" name="Picture 21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220" name="Freeform 220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227" name="Freeform 227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" name="Picture 23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231" name="Freeform 231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6" name="Picture 23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237" name="Picture 13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238" name="Rectangle 238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>
                <a:solidFill>
                  <a:srgbClr val="212121"/>
                </a:solidFill>
                <a:latin typeface="Calibri"/>
              </a:rPr>
              <a:t>4</a:t>
            </a:r>
          </a:p>
        </p:txBody>
      </p:sp>
      <p:sp>
        <p:nvSpPr>
          <p:cNvPr id="239" name="Rectangle 239"/>
          <p:cNvSpPr/>
          <p:nvPr/>
        </p:nvSpPr>
        <p:spPr>
          <a:xfrm>
            <a:off x="303275" y="463449"/>
            <a:ext cx="8527087" cy="50649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1531"/>
            <a:r>
              <a:rPr lang="fi-FI" sz="3998" b="0" i="0" spc="0" baseline="0">
                <a:solidFill>
                  <a:srgbClr val="000000"/>
                </a:solidFill>
                <a:latin typeface="Calibri"/>
              </a:rPr>
              <a:t>Miten esihenkilö ja työnantaja voivat </a:t>
            </a:r>
          </a:p>
          <a:p>
            <a:pPr marL="211531">
              <a:lnSpc>
                <a:spcPts val="4801"/>
              </a:lnSpc>
            </a:pPr>
            <a:r>
              <a:rPr lang="fi-FI" sz="3995" b="0" i="0" spc="0" baseline="0">
                <a:solidFill>
                  <a:srgbClr val="000000"/>
                </a:solidFill>
                <a:latin typeface="Calibri"/>
              </a:rPr>
              <a:t>kehittää työhyvinvointia?</a:t>
            </a:r>
          </a:p>
          <a:p>
            <a:pPr marL="0">
              <a:lnSpc>
                <a:spcPts val="5155"/>
              </a:lnSpc>
            </a:pPr>
            <a:r>
              <a:rPr lang="fi-FI" sz="2402" b="0" i="0" spc="1415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>
                <a:solidFill>
                  <a:srgbClr val="000000"/>
                </a:solidFill>
                <a:latin typeface="Calibri"/>
              </a:rPr>
              <a:t> He tekevät työhyvinvoinnin mahdolliseksi</a:t>
            </a:r>
          </a:p>
          <a:p>
            <a:pPr marL="0">
              <a:lnSpc>
                <a:spcPts val="2881"/>
              </a:lnSpc>
            </a:pPr>
            <a:r>
              <a:rPr lang="fi-FI" sz="2400" b="0" i="0" spc="1415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>
                <a:solidFill>
                  <a:srgbClr val="000000"/>
                </a:solidFill>
                <a:latin typeface="Calibri"/>
              </a:rPr>
              <a:t> He tukevat työyhteisöä / työntekijöitä</a:t>
            </a:r>
          </a:p>
          <a:p>
            <a:pPr marL="0">
              <a:lnSpc>
                <a:spcPts val="2880"/>
              </a:lnSpc>
            </a:pPr>
            <a:r>
              <a:rPr lang="fi-FI" sz="2400" b="0" i="0" spc="1415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>
                <a:solidFill>
                  <a:srgbClr val="000000"/>
                </a:solidFill>
                <a:latin typeface="Calibri"/>
              </a:rPr>
              <a:t> He kehittävät työyhteisöä</a:t>
            </a:r>
          </a:p>
          <a:p>
            <a:pPr marL="0">
              <a:lnSpc>
                <a:spcPts val="5760"/>
              </a:lnSpc>
            </a:pPr>
            <a:r>
              <a:rPr lang="fi-FI" sz="2402" b="0" i="0" spc="1415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>
                <a:solidFill>
                  <a:srgbClr val="000000"/>
                </a:solidFill>
                <a:latin typeface="Calibri"/>
              </a:rPr>
              <a:t>Hyvä työhyvinvointi tukee työntekijöitä perustehtävän tekemisessä</a:t>
            </a:r>
          </a:p>
          <a:p>
            <a:pPr marL="0">
              <a:lnSpc>
                <a:spcPts val="2882"/>
              </a:lnSpc>
            </a:pPr>
            <a:r>
              <a:rPr lang="fi-FI" sz="2400" b="0" i="0" spc="1415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>
                <a:solidFill>
                  <a:srgbClr val="000000"/>
                </a:solidFill>
                <a:latin typeface="Calibri"/>
              </a:rPr>
              <a:t>Hyvä työhyvinvointi tukee työntekijöiden taitoja tehdä itsenäisesti </a:t>
            </a:r>
          </a:p>
          <a:p>
            <a:pPr marL="286511">
              <a:lnSpc>
                <a:spcPts val="2880"/>
              </a:lnSpc>
            </a:pPr>
            <a:r>
              <a:rPr lang="fi-FI" sz="2400" b="0" i="0" spc="0" baseline="0">
                <a:solidFill>
                  <a:srgbClr val="000000"/>
                </a:solidFill>
                <a:latin typeface="Calibri"/>
              </a:rPr>
              <a:t>työtä</a:t>
            </a:r>
          </a:p>
          <a:p>
            <a:pPr marL="0">
              <a:lnSpc>
                <a:spcPts val="2880"/>
              </a:lnSpc>
            </a:pPr>
            <a:r>
              <a:rPr lang="fi-FI" sz="2400" b="0" i="0" spc="1415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>
                <a:solidFill>
                  <a:srgbClr val="000000"/>
                </a:solidFill>
                <a:latin typeface="Calibri"/>
              </a:rPr>
              <a:t>Hyvä työhyvinvointi tukee työntekijöiden välistä yhteistyötä </a:t>
            </a:r>
          </a:p>
          <a:p>
            <a:pPr marL="0">
              <a:lnSpc>
                <a:spcPts val="2880"/>
              </a:lnSpc>
            </a:pPr>
            <a:r>
              <a:rPr lang="fi-FI" sz="2402" b="0" i="0" spc="1415" baseline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>
                <a:solidFill>
                  <a:srgbClr val="000000"/>
                </a:solidFill>
                <a:latin typeface="Calibri"/>
              </a:rPr>
              <a:t>Hyvä työhyvinvointi tukee sitä, että työntekijät auttavat ja tukevat </a:t>
            </a:r>
          </a:p>
          <a:p>
            <a:pPr marL="286511">
              <a:lnSpc>
                <a:spcPts val="2881"/>
              </a:lnSpc>
            </a:pPr>
            <a:r>
              <a:rPr lang="fi-FI" sz="2400" b="0" i="0" spc="0" baseline="0">
                <a:solidFill>
                  <a:srgbClr val="000000"/>
                </a:solidFill>
                <a:latin typeface="Calibri"/>
              </a:rPr>
              <a:t>toisiaan</a:t>
            </a:r>
          </a:p>
        </p:txBody>
      </p:sp>
      <p:sp>
        <p:nvSpPr>
          <p:cNvPr id="240" name="Rectangle 240"/>
          <p:cNvSpPr/>
          <p:nvPr/>
        </p:nvSpPr>
        <p:spPr>
          <a:xfrm>
            <a:off x="9131554" y="3423692"/>
            <a:ext cx="3050866" cy="1052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2" b="0" i="0" spc="0" baseline="0">
                <a:solidFill>
                  <a:srgbClr val="000000"/>
                </a:solidFill>
                <a:latin typeface="Calibri"/>
              </a:rPr>
              <a:t>Perustehtävä</a:t>
            </a:r>
            <a:r>
              <a:rPr lang="fi-FI" sz="1802" b="0" i="1" spc="0" baseline="0">
                <a:solidFill>
                  <a:srgbClr val="000000"/>
                </a:solidFill>
                <a:latin typeface="Calibri-Italic"/>
              </a:rPr>
              <a:t> = se tehtävä, jonka </a:t>
            </a:r>
          </a:p>
          <a:p>
            <a:pPr marL="0">
              <a:lnSpc>
                <a:spcPts val="2162"/>
              </a:lnSpc>
            </a:pPr>
            <a:r>
              <a:rPr lang="fi-FI" sz="1800" b="0" i="1" spc="0" baseline="0">
                <a:solidFill>
                  <a:srgbClr val="000000"/>
                </a:solidFill>
                <a:latin typeface="Calibri-Italic"/>
              </a:rPr>
              <a:t>vuoksi työpaikka on olemassa </a:t>
            </a:r>
          </a:p>
          <a:p>
            <a:pPr marL="0">
              <a:lnSpc>
                <a:spcPts val="2160"/>
              </a:lnSpc>
            </a:pPr>
            <a:r>
              <a:rPr lang="fi-FI" sz="1800" b="0" i="1" spc="0" baseline="0">
                <a:solidFill>
                  <a:srgbClr val="000000"/>
                </a:solidFill>
                <a:latin typeface="Calibri-Italic"/>
              </a:rPr>
              <a:t>esim. auttaa ja tukea ikäihmisiä </a:t>
            </a:r>
          </a:p>
          <a:p>
            <a:pPr marL="0">
              <a:lnSpc>
                <a:spcPts val="2159"/>
              </a:lnSpc>
            </a:pPr>
            <a:r>
              <a:rPr lang="fi-FI" sz="1800" b="0" i="1" spc="0" baseline="0">
                <a:solidFill>
                  <a:srgbClr val="000000"/>
                </a:solidFill>
                <a:latin typeface="Calibri-Italic"/>
              </a:rPr>
              <a:t>asumaan omassa kodissaan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244" name="Picture 24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245" name="Freeform 245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24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250" name="Freeform 250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1" name="Picture 25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252" name="Freeform 252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254" name="Freeform 254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" name="Picture 26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261" name="Freeform 261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4" name="Picture 26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265" name="Freeform 265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271" name="Picture 13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272" name="Rectangle 272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>
                <a:solidFill>
                  <a:srgbClr val="212121"/>
                </a:solidFill>
                <a:latin typeface="Calibri"/>
              </a:rPr>
              <a:t>5</a:t>
            </a:r>
          </a:p>
        </p:txBody>
      </p:sp>
      <p:sp>
        <p:nvSpPr>
          <p:cNvPr id="273" name="Rectangle 273"/>
          <p:cNvSpPr/>
          <p:nvPr/>
        </p:nvSpPr>
        <p:spPr>
          <a:xfrm>
            <a:off x="514807" y="463449"/>
            <a:ext cx="11379122" cy="54307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0791"/>
            <a:r>
              <a:rPr lang="fi-FI" sz="3998" b="0" i="0" spc="0" baseline="0" dirty="0">
                <a:solidFill>
                  <a:srgbClr val="000000"/>
                </a:solidFill>
                <a:latin typeface="Calibri"/>
              </a:rPr>
              <a:t>Miten työntekijä voi edistää </a:t>
            </a:r>
          </a:p>
          <a:p>
            <a:pPr marL="240791">
              <a:lnSpc>
                <a:spcPts val="4801"/>
              </a:lnSpc>
            </a:pPr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työhyvinvointia?</a:t>
            </a:r>
          </a:p>
          <a:p>
            <a:pPr marL="0">
              <a:lnSpc>
                <a:spcPts val="5155"/>
              </a:lnSpc>
              <a:tabLst>
                <a:tab pos="457200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Työntekijä osaa vaikuttaa omaan työhyvinvointiinsa</a:t>
            </a:r>
          </a:p>
          <a:p>
            <a:pPr marL="0">
              <a:lnSpc>
                <a:spcPts val="2881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Jos työntekijä ajattelee työtehtäviä paljon myös vapaa-aikana, se voi johtaa uupumiseen </a:t>
            </a:r>
          </a:p>
          <a:p>
            <a:pPr marL="457200">
              <a:lnSpc>
                <a:spcPts val="2880"/>
              </a:lnSpc>
            </a:pP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(=väsymiseen)</a:t>
            </a:r>
          </a:p>
          <a:p>
            <a:pPr marL="0">
              <a:lnSpc>
                <a:spcPts val="2879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Työntekijä osaa palautua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(= toipua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) työn aiheuttamasta kuormituksesta </a:t>
            </a:r>
          </a:p>
          <a:p>
            <a:pPr marL="457200">
              <a:lnSpc>
                <a:spcPts val="2880"/>
              </a:lnSpc>
              <a:tabLst>
                <a:tab pos="914450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Keinoja palautumiseen: esim. ulkoilu, sosiaaliset suhteet, harrastukset, nukkuminen</a:t>
            </a:r>
          </a:p>
          <a:p>
            <a:pPr marL="0">
              <a:lnSpc>
                <a:spcPts val="2882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Taukojen pitäminen työvuoron aikana edistää työhyvinvointia ja jaksamista</a:t>
            </a:r>
          </a:p>
          <a:p>
            <a:pPr marL="0">
              <a:lnSpc>
                <a:spcPts val="576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Työntekijän oma käyttäytyminen vaikuttaa työilmapiiriin: </a:t>
            </a:r>
          </a:p>
          <a:p>
            <a:pPr marL="457200">
              <a:lnSpc>
                <a:spcPts val="2880"/>
              </a:lnSpc>
            </a:pPr>
            <a:r>
              <a:rPr lang="fi-FI" sz="2402" b="0" i="0" spc="141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Ole reilu </a:t>
            </a:r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(reilu = on rehellinen, aito, ei teeskentele)</a:t>
            </a:r>
          </a:p>
          <a:p>
            <a:pPr marL="457200">
              <a:lnSpc>
                <a:spcPts val="2881"/>
              </a:lnSpc>
            </a:pPr>
            <a:r>
              <a:rPr lang="fi-FI" sz="2400" b="0" i="0" spc="141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Ole kohtelias</a:t>
            </a:r>
          </a:p>
          <a:p>
            <a:pPr marL="457200">
              <a:lnSpc>
                <a:spcPts val="2880"/>
              </a:lnSpc>
            </a:pPr>
            <a:r>
              <a:rPr lang="fi-FI" sz="2400" b="0" i="0" spc="1415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Auta toisia työntekijöitä työssä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Freeform 27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" name="Picture 27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277" name="Picture 2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278" name="Freeform 278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" name="Picture 2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283" name="Freeform 283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4" name="Picture 28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285" name="Freeform 285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8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287" name="Freeform 287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" name="Picture 29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294" name="Freeform 294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298" name="Freeform 298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3" name="Picture 30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304" name="Picture 13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305" name="Rectangle 305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>
                <a:solidFill>
                  <a:srgbClr val="212121"/>
                </a:solidFill>
                <a:latin typeface="Calibri"/>
              </a:rPr>
              <a:t>6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704809" y="1146657"/>
            <a:ext cx="8557329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0" i="0" spc="0" baseline="0" dirty="0">
                <a:solidFill>
                  <a:srgbClr val="000000"/>
                </a:solidFill>
                <a:latin typeface="Calibri"/>
              </a:rPr>
              <a:t>Minkälainen on työpaikka, joka voi hyvin?</a:t>
            </a:r>
          </a:p>
        </p:txBody>
      </p:sp>
      <p:sp>
        <p:nvSpPr>
          <p:cNvPr id="307" name="Rectangle 307"/>
          <p:cNvSpPr/>
          <p:nvPr/>
        </p:nvSpPr>
        <p:spPr>
          <a:xfrm>
            <a:off x="797051" y="1926266"/>
            <a:ext cx="11015835" cy="3901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Työhön on mukava mennä</a:t>
            </a:r>
          </a:p>
          <a:p>
            <a:pPr marL="0">
              <a:lnSpc>
                <a:spcPts val="4561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 tekeminen on mielekästä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(= kiinnostavaa ja mukavaa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0">
              <a:lnSpc>
                <a:spcPts val="4560"/>
              </a:lnSpc>
            </a:pPr>
            <a:r>
              <a:rPr lang="fi-FI" sz="2400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Työntekijät tulevat hyvin toimeen keskenään</a:t>
            </a:r>
          </a:p>
          <a:p>
            <a:pPr marL="0">
              <a:lnSpc>
                <a:spcPts val="4562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Työtä tehdään tehokkaasti, että saavutetaan yhteinen päämäärä</a:t>
            </a:r>
          </a:p>
          <a:p>
            <a:pPr marL="0">
              <a:lnSpc>
                <a:spcPts val="4559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 antaa työntekijälle energiaa ja voimavaroja</a:t>
            </a:r>
          </a:p>
          <a:p>
            <a:pPr marL="0">
              <a:lnSpc>
                <a:spcPts val="4562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Jokaisen on tärkeää kiinnittää huomiota siihen, kuinka hyvin voi työssään</a:t>
            </a:r>
          </a:p>
          <a:p>
            <a:pPr marL="0">
              <a:lnSpc>
                <a:spcPts val="4560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Jokaisen on hyvä pohtia keinoja, joilla työhyvinvointiin on mahdollista vaikuttaa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Freeform 30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" name="Picture 3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311" name="Picture 3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312" name="Freeform 312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3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317" name="Freeform 317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3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319" name="Freeform 319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0" name="Picture 3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321" name="Freeform 321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" name="Picture 32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328" name="Freeform 328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1" name="Picture 33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332" name="Freeform 332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7" name="Picture 33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338" name="Picture 13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0" y="126493"/>
            <a:ext cx="3316223" cy="1328927"/>
          </a:xfrm>
          <a:prstGeom prst="rect">
            <a:avLst/>
          </a:prstGeom>
          <a:noFill/>
        </p:spPr>
      </p:pic>
      <p:sp>
        <p:nvSpPr>
          <p:cNvPr id="339" name="Rectangle 339"/>
          <p:cNvSpPr/>
          <p:nvPr/>
        </p:nvSpPr>
        <p:spPr>
          <a:xfrm>
            <a:off x="146485" y="441536"/>
            <a:ext cx="12191999" cy="5003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423367" algn="l"/>
              </a:tabLst>
            </a:pPr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7	</a:t>
            </a:r>
            <a:r>
              <a:rPr lang="fi-FI" sz="6053" b="0" i="0" spc="0" baseline="-62162" dirty="0">
                <a:solidFill>
                  <a:srgbClr val="000000"/>
                </a:solidFill>
                <a:latin typeface="Calibri"/>
              </a:rPr>
              <a:t>Miten työpaikka voi edistää työhyvinvointia</a:t>
            </a:r>
            <a:endParaRPr lang="fi-FI" sz="2795" b="0" i="0" spc="1277" baseline="0" dirty="0">
              <a:solidFill>
                <a:srgbClr val="000000"/>
              </a:solidFill>
              <a:latin typeface="ArialMT"/>
            </a:endParaRPr>
          </a:p>
          <a:p>
            <a:pPr marL="423367">
              <a:spcBef>
                <a:spcPts val="600"/>
              </a:spcBef>
              <a:spcAft>
                <a:spcPts val="600"/>
              </a:spcAft>
            </a:pPr>
            <a:endParaRPr lang="fi-FI" sz="2795" b="0" i="0" spc="1277" baseline="0" dirty="0">
              <a:solidFill>
                <a:srgbClr val="000000"/>
              </a:solidFill>
              <a:latin typeface="ArialMT"/>
            </a:endParaRPr>
          </a:p>
          <a:p>
            <a:pPr marL="766267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Työntekijän ja esihenkilön väliset kehityskeskustelut</a:t>
            </a:r>
          </a:p>
          <a:p>
            <a:pPr marL="423367">
              <a:lnSpc>
                <a:spcPts val="4561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Työntekijällä on mahdollisuus vaikuttaa työpaikan käytäntöihin ja toimintaan</a:t>
            </a:r>
          </a:p>
          <a:p>
            <a:pPr marL="423367">
              <a:lnSpc>
                <a:spcPts val="4560"/>
              </a:lnSpc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Uusi työntekijä perehdytetään hyvin työhön</a:t>
            </a:r>
          </a:p>
          <a:p>
            <a:pPr marL="423367">
              <a:spcBef>
                <a:spcPts val="600"/>
              </a:spcBef>
            </a:pPr>
            <a:r>
              <a:rPr lang="fi-FI" sz="2400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Esihenkilö kannustaa ja tukee työntekijöitä työssä</a:t>
            </a:r>
          </a:p>
          <a:p>
            <a:pPr marL="423367">
              <a:spcBef>
                <a:spcPts val="600"/>
              </a:spcBef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Esihenkilö on oikeudenmukainen ja rehellinen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(hän kohtelee kaikkia työntekijöitä </a:t>
            </a:r>
          </a:p>
          <a:p>
            <a:pPr marL="423367">
              <a:spcBef>
                <a:spcPts val="600"/>
              </a:spcBef>
            </a:pPr>
            <a:r>
              <a:rPr lang="fi-FI" sz="2400" i="1" dirty="0">
                <a:solidFill>
                  <a:srgbClr val="000000"/>
                </a:solidFill>
                <a:latin typeface="Calibri-Italic"/>
              </a:rPr>
              <a:t>   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samalla tavalla) </a:t>
            </a:r>
          </a:p>
          <a:p>
            <a:pPr marL="423367">
              <a:spcBef>
                <a:spcPts val="600"/>
              </a:spcBef>
            </a:pPr>
            <a:r>
              <a:rPr lang="fi-FI" sz="2400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Kaikkien työntekijöiden vuorovaikutus on toimivaa, he keskustelevat erilaisista asioista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Freeform 34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1" name="Picture 3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8071" y="126491"/>
            <a:ext cx="3233927" cy="6708647"/>
          </a:xfrm>
          <a:prstGeom prst="rect">
            <a:avLst/>
          </a:prstGeom>
          <a:noFill/>
        </p:spPr>
      </p:pic>
      <p:pic>
        <p:nvPicPr>
          <p:cNvPr id="342" name="Picture 34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1915" y="772667"/>
            <a:ext cx="4120896" cy="6068567"/>
          </a:xfrm>
          <a:prstGeom prst="rect">
            <a:avLst/>
          </a:prstGeom>
          <a:noFill/>
        </p:spPr>
      </p:pic>
      <p:pic>
        <p:nvPicPr>
          <p:cNvPr id="343" name="Picture 3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9271" y="976883"/>
            <a:ext cx="3904488" cy="5858255"/>
          </a:xfrm>
          <a:prstGeom prst="rect">
            <a:avLst/>
          </a:prstGeom>
          <a:noFill/>
        </p:spPr>
      </p:pic>
      <p:sp>
        <p:nvSpPr>
          <p:cNvPr id="344" name="Freeform 34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5" name="Picture 34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346" name="Picture 34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347" name="Freeform 347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1" name="Picture 35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352" name="Freeform 352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3" name="Picture 35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354" name="Freeform 354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5" name="Picture 35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356" name="Freeform 356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2" name="Picture 36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363" name="Freeform 363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6" name="Picture 36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367" name="Freeform 367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2" name="Picture 37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373" name="Picture 13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7700" y="1"/>
            <a:ext cx="3316223" cy="1328927"/>
          </a:xfrm>
          <a:prstGeom prst="rect">
            <a:avLst/>
          </a:prstGeom>
          <a:noFill/>
        </p:spPr>
      </p:pic>
      <p:pic>
        <p:nvPicPr>
          <p:cNvPr id="374" name="Picture 37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3308" y="3226309"/>
            <a:ext cx="405384" cy="405384"/>
          </a:xfrm>
          <a:prstGeom prst="rect">
            <a:avLst/>
          </a:prstGeom>
          <a:noFill/>
        </p:spPr>
      </p:pic>
      <p:sp>
        <p:nvSpPr>
          <p:cNvPr id="375" name="Rectangle 375"/>
          <p:cNvSpPr/>
          <p:nvPr/>
        </p:nvSpPr>
        <p:spPr>
          <a:xfrm>
            <a:off x="400507" y="979930"/>
            <a:ext cx="5419188" cy="323236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Keskustele työpaikalla työhyvinvoinnista</a:t>
            </a:r>
            <a:r>
              <a:rPr lang="fi-FI" sz="2400" dirty="0">
                <a:solidFill>
                  <a:srgbClr val="3E3E3E"/>
                </a:solidFill>
                <a:latin typeface="Calibri"/>
              </a:rPr>
              <a:t>:</a:t>
            </a:r>
            <a:endParaRPr lang="fi-FI" sz="2400" b="0" i="0" spc="0" baseline="0" dirty="0">
              <a:solidFill>
                <a:srgbClr val="3E3E3E"/>
              </a:solidFill>
              <a:latin typeface="Calibri"/>
            </a:endParaRPr>
          </a:p>
          <a:p>
            <a:pPr>
              <a:lnSpc>
                <a:spcPts val="2687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3E3E3E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Mitkä asiat vaikuttavat</a:t>
            </a:r>
            <a:r>
              <a:rPr lang="fi-FI" sz="2400" dirty="0">
                <a:solidFill>
                  <a:srgbClr val="3E3E3E"/>
                </a:solidFill>
                <a:latin typeface="Calibri"/>
              </a:rPr>
              <a:t>    </a:t>
            </a:r>
          </a:p>
          <a:p>
            <a:pPr>
              <a:lnSpc>
                <a:spcPts val="2687"/>
              </a:lnSpc>
              <a:tabLst>
                <a:tab pos="457200" algn="l"/>
              </a:tabLst>
            </a:pPr>
            <a:r>
              <a:rPr lang="fi-FI" sz="2400" dirty="0">
                <a:solidFill>
                  <a:srgbClr val="3E3E3E"/>
                </a:solidFill>
                <a:latin typeface="Calibri"/>
              </a:rPr>
              <a:t>       työhyvinvointiin?</a:t>
            </a:r>
            <a:endParaRPr lang="fi-FI" sz="2400" b="0" i="0" spc="0" baseline="0" dirty="0">
              <a:solidFill>
                <a:srgbClr val="3E3E3E"/>
              </a:solidFill>
              <a:latin typeface="Calibri"/>
              <a:cs typeface="Calibri"/>
            </a:endParaRPr>
          </a:p>
          <a:p>
            <a:pPr marL="0">
              <a:lnSpc>
                <a:spcPts val="2688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3E3E3E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Mitkä asiat huonontavat </a:t>
            </a:r>
          </a:p>
          <a:p>
            <a:pPr marL="0">
              <a:lnSpc>
                <a:spcPts val="2689"/>
              </a:lnSpc>
              <a:tabLst>
                <a:tab pos="486156" algn="l"/>
              </a:tabLst>
            </a:pP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 	työhyvinvointia?</a:t>
            </a:r>
          </a:p>
          <a:p>
            <a:pPr>
              <a:lnSpc>
                <a:spcPts val="2688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3E3E3E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Mitkä </a:t>
            </a:r>
            <a:r>
              <a:rPr lang="fi-FI" sz="2400" dirty="0">
                <a:solidFill>
                  <a:srgbClr val="3E3E3E"/>
                </a:solidFill>
                <a:latin typeface="Calibri"/>
              </a:rPr>
              <a:t>asiat </a:t>
            </a:r>
          </a:p>
          <a:p>
            <a:pPr>
              <a:lnSpc>
                <a:spcPts val="2688"/>
              </a:lnSpc>
              <a:tabLst>
                <a:tab pos="457200" algn="l"/>
              </a:tabLst>
            </a:pPr>
            <a:r>
              <a:rPr lang="fi-FI" sz="2400" dirty="0">
                <a:solidFill>
                  <a:srgbClr val="3E3E3E"/>
                </a:solidFill>
                <a:latin typeface="Calibri"/>
              </a:rPr>
              <a:t>       parantavat 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työhyvinvointia?</a:t>
            </a:r>
            <a:r>
              <a:rPr lang="fi-FI" sz="2400" dirty="0">
                <a:solidFill>
                  <a:srgbClr val="3E3E3E"/>
                </a:solidFill>
                <a:latin typeface="Calibri"/>
              </a:rPr>
              <a:t> </a:t>
            </a:r>
            <a:endParaRPr lang="fi-FI" sz="2400" b="0" i="0" spc="0" baseline="0" dirty="0">
              <a:solidFill>
                <a:srgbClr val="3E3E3E"/>
              </a:solidFill>
              <a:latin typeface="Calibri"/>
              <a:cs typeface="Calibri"/>
            </a:endParaRPr>
          </a:p>
          <a:p>
            <a:pPr marL="2701925">
              <a:lnSpc>
                <a:spcPts val="6923"/>
              </a:lnSpc>
            </a:pPr>
            <a:r>
              <a:rPr lang="fi-FI" sz="3600" b="1" i="0" spc="0" baseline="0" dirty="0">
                <a:solidFill>
                  <a:srgbClr val="3E3E3E"/>
                </a:solidFill>
                <a:latin typeface="Calibri-Bold"/>
              </a:rPr>
              <a:t>Kiitos!</a:t>
            </a:r>
            <a:endParaRPr lang="fi-FI" sz="3600" b="1" i="0" spc="0" baseline="0" dirty="0">
              <a:solidFill>
                <a:srgbClr val="3E3E3E"/>
              </a:solidFill>
              <a:latin typeface="Calibri-Bold"/>
              <a:cs typeface="Calibri-Bold"/>
            </a:endParaRPr>
          </a:p>
        </p:txBody>
      </p:sp>
      <p:sp>
        <p:nvSpPr>
          <p:cNvPr id="377" name="Rectangle 377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>
                <a:solidFill>
                  <a:srgbClr val="212121"/>
                </a:solidFill>
                <a:latin typeface="Calibri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Laajakuva</PresentationFormat>
  <Paragraphs>81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Calibri-Italic</vt:lpstr>
      <vt:lpstr>Arial</vt:lpstr>
      <vt:lpstr>Calibri</vt:lpstr>
      <vt:lpstr>ArialMT</vt:lpstr>
      <vt:lpstr>Calibri-Bold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1</cp:revision>
  <dcterms:modified xsi:type="dcterms:W3CDTF">2024-06-24T08:31:44Z</dcterms:modified>
</cp:coreProperties>
</file>