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62" r:id="rId4"/>
    <p:sldId id="260" r:id="rId5"/>
    <p:sldId id="263" r:id="rId6"/>
    <p:sldId id="265" r:id="rId7"/>
    <p:sldId id="266" r:id="rId8"/>
    <p:sldId id="264" r:id="rId9"/>
    <p:sldId id="258" r:id="rId10"/>
    <p:sldId id="267" r:id="rId11"/>
    <p:sldId id="270" r:id="rId12"/>
    <p:sldId id="259" r:id="rId13"/>
    <p:sldId id="268" r:id="rId14"/>
    <p:sldId id="269" r:id="rId15"/>
    <p:sldId id="261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BCB5B7-37A3-46FE-AEC9-FA5AF9D71FB2}" v="2" dt="2024-11-15T07:45:23.4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3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7041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973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73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061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943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884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12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01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229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2836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2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ettinenkuormitus.fi/" TargetMode="External"/><Relationship Id="rId2" Type="http://schemas.openxmlformats.org/officeDocument/2006/relationships/hyperlink" Target="https://www.ttl.fi/oppimateriaalit/eettinen-kuormitus-ja-sen-hallinta/mita-on-eettinen-kuormitu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l.fi/oppimateriaalit/ergonomian-tietopankki/hoito-ja-hoivatyo/potilassiirro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tl.fi/teemat/tyohyvinvointi-ja-tyokyky/tyokyky" TargetMode="External"/><Relationship Id="rId2" Type="http://schemas.openxmlformats.org/officeDocument/2006/relationships/hyperlink" Target="https://stm.fi/tyohyvinvoint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tk.fi/tyoturvallisuus/toimialakohtaista-tietoa/sosiaali-ja-terveysala/" TargetMode="External"/><Relationship Id="rId4" Type="http://schemas.openxmlformats.org/officeDocument/2006/relationships/hyperlink" Target="https://www.ttl.fi/vanhustyon-vatupassi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l.fi/teemat/tyohyvinvointi-ja-tyokyky/tyokyk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l.fi/teemat/tyohyvinvointi-ja-tyokyky/tyokyky/kykyviisar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l.fi/teemat/tyohyvinvointi-ja-tyokyk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6F2B51C-9578-EB41-A17E-FFF9D491A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4E9CAEA-4CF4-D249-8127-CD2FA20187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85">
              <a:extLst>
                <a:ext uri="{FF2B5EF4-FFF2-40B4-BE49-F238E27FC236}">
                  <a16:creationId xmlns:a16="http://schemas.microsoft.com/office/drawing/2014/main" id="{E51EDD93-C3A3-DF47-BCFC-43B049E34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86">
              <a:extLst>
                <a:ext uri="{FF2B5EF4-FFF2-40B4-BE49-F238E27FC236}">
                  <a16:creationId xmlns:a16="http://schemas.microsoft.com/office/drawing/2014/main" id="{D574DB0D-896A-D649-89B1-33753E1D46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87">
              <a:extLst>
                <a:ext uri="{FF2B5EF4-FFF2-40B4-BE49-F238E27FC236}">
                  <a16:creationId xmlns:a16="http://schemas.microsoft.com/office/drawing/2014/main" id="{62256DD9-FEA3-4A40-80D1-B33F0FF158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88">
              <a:extLst>
                <a:ext uri="{FF2B5EF4-FFF2-40B4-BE49-F238E27FC236}">
                  <a16:creationId xmlns:a16="http://schemas.microsoft.com/office/drawing/2014/main" id="{534E9839-EAD7-3C49-8D10-E4BFE0820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89">
              <a:extLst>
                <a:ext uri="{FF2B5EF4-FFF2-40B4-BE49-F238E27FC236}">
                  <a16:creationId xmlns:a16="http://schemas.microsoft.com/office/drawing/2014/main" id="{DDFC3FA6-9BB5-A34E-9337-A2E9A1EED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97">
              <a:extLst>
                <a:ext uri="{FF2B5EF4-FFF2-40B4-BE49-F238E27FC236}">
                  <a16:creationId xmlns:a16="http://schemas.microsoft.com/office/drawing/2014/main" id="{45000D9E-4AD7-5A4F-8E99-302F388C83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62C8DC98-7EAB-8640-8EBD-6251318FA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9751" y="768334"/>
            <a:ext cx="6479629" cy="4813315"/>
          </a:xfrm>
        </p:spPr>
        <p:txBody>
          <a:bodyPr>
            <a:normAutofit/>
          </a:bodyPr>
          <a:lstStyle/>
          <a:p>
            <a:r>
              <a:rPr lang="fi-FI" dirty="0"/>
              <a:t>Työhyvinvointi, turvallisuus ja ergonomia hoiva-alalla</a:t>
            </a:r>
          </a:p>
        </p:txBody>
      </p:sp>
      <p:pic>
        <p:nvPicPr>
          <p:cNvPr id="4" name="Picture 3" descr="Kirsikankukkia">
            <a:extLst>
              <a:ext uri="{FF2B5EF4-FFF2-40B4-BE49-F238E27FC236}">
                <a16:creationId xmlns:a16="http://schemas.microsoft.com/office/drawing/2014/main" id="{792C36D9-731F-478E-E328-40F51543E7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115" r="42265" b="-2"/>
          <a:stretch/>
        </p:blipFill>
        <p:spPr>
          <a:xfrm>
            <a:off x="20" y="1"/>
            <a:ext cx="4173349" cy="6857999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39752" y="6087110"/>
            <a:ext cx="688374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Kuva 2">
            <a:extLst>
              <a:ext uri="{FF2B5EF4-FFF2-40B4-BE49-F238E27FC236}">
                <a16:creationId xmlns:a16="http://schemas.microsoft.com/office/drawing/2014/main" id="{87B704EE-E794-7273-EEB9-7F40B47750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4580" y="4710553"/>
            <a:ext cx="4094480" cy="1638901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5F40FD55-3F87-E270-19A4-7378B4D932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7287" y="4720919"/>
            <a:ext cx="3492278" cy="135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248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A033DE-B0DC-E2ED-EAE7-7153D8D93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Kuormitus hoivatyössä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1C4270-C306-EBA0-84F0-FE4CDBE64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00" y="1617091"/>
            <a:ext cx="10750550" cy="4355084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Psykososiaalinen kuormitus on haitallista kuormitusta, joka liittyy työn sisältöön, työjärjestelyihin ja työyhteisön sosiaaliseen toimivuuteen.</a:t>
            </a:r>
          </a:p>
          <a:p>
            <a:endParaRPr lang="fi-FI" dirty="0"/>
          </a:p>
          <a:p>
            <a:r>
              <a:rPr lang="fi-FI" dirty="0"/>
              <a:t>Nämä työhön tai työoloihin liittyvät kuormitustekijät ovat työyksikön yhteisiä.</a:t>
            </a:r>
          </a:p>
          <a:p>
            <a:endParaRPr lang="fi-FI" dirty="0"/>
          </a:p>
          <a:p>
            <a:r>
              <a:rPr lang="fi-FI" dirty="0"/>
              <a:t>Ikääntyvien parissa tehtävään työhön liittyy myös paljon voimavaroja ja ne on tärkeä tunnistaa, koska ne ehkäisevät kuormitusta.</a:t>
            </a:r>
          </a:p>
          <a:p>
            <a:endParaRPr lang="fi-FI" dirty="0"/>
          </a:p>
          <a:p>
            <a:r>
              <a:rPr lang="fi-FI" dirty="0"/>
              <a:t>Näitä voimavaroja ovat mm. työntekijän hyvä itsetunto, optimismi tai sinnikkyys. Työtehtäviin liittyviä voimavaroja ovat mm. merkityksellisyys, onnistumisen kokemukset ja palkitsevuus.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3619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849B40-1744-2608-1ADA-1E5621AD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Eettinen kuormitus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4D22C5-CE40-CD39-3156-EA771D0BD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1045825" cy="3601212"/>
          </a:xfrm>
        </p:spPr>
        <p:txBody>
          <a:bodyPr/>
          <a:lstStyle/>
          <a:p>
            <a:r>
              <a:rPr lang="fi-FI" dirty="0"/>
              <a:t>Eettinen kuormitus: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>
                <a:hlinkClick r:id="rId2"/>
              </a:rPr>
              <a:t>Mitä on eettinen kuormitus? | Työterveyslaitos (ttl.fi)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>
                <a:hlinkClick r:id="rId3"/>
              </a:rPr>
              <a:t>Vanhustyön vatupassi - Tunnistatko eettisen kuormituksen? (eettinenkuormitus.fi)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2064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E6ACBA-77BA-2DA6-CC3F-9A70C7E26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Ergonomia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DDECB3-FE33-8BD6-D774-62B651A4F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6" y="1657349"/>
            <a:ext cx="11258550" cy="4810125"/>
          </a:xfrm>
        </p:spPr>
        <p:txBody>
          <a:bodyPr>
            <a:normAutofit lnSpcReduction="10000"/>
          </a:bodyPr>
          <a:lstStyle/>
          <a:p>
            <a:r>
              <a:rPr lang="fi-FI" dirty="0"/>
              <a:t>Hoivatyössä on monenlaisia ergonomiaa vaativia tilanteita.</a:t>
            </a:r>
          </a:p>
          <a:p>
            <a:endParaRPr lang="fi-FI" dirty="0"/>
          </a:p>
          <a:p>
            <a:r>
              <a:rPr lang="fi-FI" dirty="0"/>
              <a:t>Ergonomia on myös tärkeää työturvallisuuden kannalta.</a:t>
            </a:r>
          </a:p>
          <a:p>
            <a:endParaRPr lang="fi-FI" dirty="0"/>
          </a:p>
          <a:p>
            <a:r>
              <a:rPr lang="fi-FI" dirty="0"/>
              <a:t>Hoiva-avustajien on tärkeä osata ergonomiset työskentelytavat sekä osata aktivoida ikääntynyttä. </a:t>
            </a:r>
          </a:p>
          <a:p>
            <a:endParaRPr lang="fi-FI" dirty="0"/>
          </a:p>
          <a:p>
            <a:r>
              <a:rPr lang="fi-FI" dirty="0"/>
              <a:t>Liiallinen avustaminen passivoi asiakasta ja kuormittaa hoiva-avustajaa.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Täytä Ergonomia kuntoon-kortit. Pohdi vastaukset erikseen koulussa ja työpaikalla ollessa.</a:t>
            </a:r>
          </a:p>
        </p:txBody>
      </p:sp>
    </p:spTree>
    <p:extLst>
      <p:ext uri="{BB962C8B-B14F-4D97-AF65-F5344CB8AC3E}">
        <p14:creationId xmlns:p14="http://schemas.microsoft.com/office/powerpoint/2010/main" val="3875348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129BD5-0CD6-2C2A-4422-8D823BB92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Ergonomia siirtymisten avustamisessa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3B8069-AB4A-02E2-A8CB-61DD5B652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398125" cy="3601212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Tutustu siirtymisten avustamisten ergonomian perusperiaatteisiin:</a:t>
            </a:r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r>
              <a:rPr lang="fi-FI" dirty="0">
                <a:hlinkClick r:id="rId2"/>
              </a:rPr>
              <a:t>Potilassiirrot | Työterveyslaitos (ttl.fi)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0900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A6418B-AE9D-328F-3158-A364A2AA5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1312525" cy="1268984"/>
          </a:xfrm>
        </p:spPr>
        <p:txBody>
          <a:bodyPr>
            <a:normAutofit fontScale="90000"/>
          </a:bodyPr>
          <a:lstStyle/>
          <a:p>
            <a:r>
              <a:rPr lang="fi-FI" dirty="0"/>
              <a:t>Harjoitelkaa parin kanssa, miten toimitte ergonomisesti avustaessa: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EC5201-071D-C37B-D0F9-E3E39541F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1626850" cy="4697984"/>
          </a:xfrm>
        </p:spPr>
        <p:txBody>
          <a:bodyPr/>
          <a:lstStyle/>
          <a:p>
            <a:r>
              <a:rPr lang="fi-FI" dirty="0"/>
              <a:t>asiakasta ylös vuoteesta</a:t>
            </a:r>
          </a:p>
          <a:p>
            <a:r>
              <a:rPr lang="fi-FI" dirty="0"/>
              <a:t>tukisukkaa jalkaan</a:t>
            </a:r>
          </a:p>
          <a:p>
            <a:r>
              <a:rPr lang="fi-FI" dirty="0"/>
              <a:t>housuja jalkaan</a:t>
            </a:r>
          </a:p>
          <a:p>
            <a:r>
              <a:rPr lang="fi-FI" dirty="0"/>
              <a:t>WC:ssä vaipan laittoa</a:t>
            </a:r>
          </a:p>
          <a:p>
            <a:r>
              <a:rPr lang="fi-FI" dirty="0"/>
              <a:t>nostaessa vaippalaatikkoa lattialta</a:t>
            </a:r>
          </a:p>
          <a:p>
            <a:r>
              <a:rPr lang="fi-FI" dirty="0"/>
              <a:t>vuoteessa ylöspäin siirtymistä</a:t>
            </a:r>
          </a:p>
          <a:p>
            <a:r>
              <a:rPr lang="fi-FI" dirty="0"/>
              <a:t>asiakkaan kyljelle kääntymistä avustaessa</a:t>
            </a:r>
          </a:p>
          <a:p>
            <a:endParaRPr lang="fi-FI" dirty="0"/>
          </a:p>
          <a:p>
            <a:r>
              <a:rPr lang="fi-FI" dirty="0"/>
              <a:t>Hyödyntääkö joku apuväline ergonomisessa työskentelyssä?</a:t>
            </a:r>
          </a:p>
        </p:txBody>
      </p:sp>
    </p:spTree>
    <p:extLst>
      <p:ext uri="{BB962C8B-B14F-4D97-AF65-F5344CB8AC3E}">
        <p14:creationId xmlns:p14="http://schemas.microsoft.com/office/powerpoint/2010/main" val="341407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75D22F-8190-E68A-7C49-45A6C6DF6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CE4175-3E73-4DC4-6DAB-73A3D2FE5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1578991"/>
            <a:ext cx="11229975" cy="4983734"/>
          </a:xfrm>
        </p:spPr>
        <p:txBody>
          <a:bodyPr>
            <a:normAutofit fontScale="92500" lnSpcReduction="10000"/>
          </a:bodyPr>
          <a:lstStyle/>
          <a:p>
            <a:r>
              <a:rPr lang="fi-FI" dirty="0" err="1"/>
              <a:t>Kan</a:t>
            </a:r>
            <a:r>
              <a:rPr lang="fi-FI" dirty="0"/>
              <a:t>, S. 2022. Ikääntyneiden osallisuus ja kuntoutuminen. Helsinki: Suvi </a:t>
            </a:r>
            <a:r>
              <a:rPr lang="fi-FI" dirty="0" err="1"/>
              <a:t>Kan</a:t>
            </a:r>
            <a:r>
              <a:rPr lang="fi-FI" dirty="0"/>
              <a:t> ja Sanoma Pro Oy.</a:t>
            </a:r>
          </a:p>
          <a:p>
            <a:endParaRPr lang="fi-FI" dirty="0"/>
          </a:p>
          <a:p>
            <a:r>
              <a:rPr lang="fi-FI" dirty="0"/>
              <a:t>Sosiaali- ja terveysministeriö. Työhyvinvointi. </a:t>
            </a:r>
            <a:r>
              <a:rPr lang="fi-FI" dirty="0">
                <a:hlinkClick r:id="rId2"/>
              </a:rPr>
              <a:t>Työhyvinvointi - Sosiaali- ja terveysministeriö (stm.fi)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Työterveyslaitos. Työkyky. </a:t>
            </a:r>
            <a:r>
              <a:rPr lang="fi-FI" dirty="0">
                <a:hlinkClick r:id="rId3"/>
              </a:rPr>
              <a:t>Työkyky | Työterveyslaitos (ttl.fi)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Työterveyslaitos. Vanhustyön vatupassi. </a:t>
            </a:r>
            <a:r>
              <a:rPr lang="fi-FI" dirty="0">
                <a:hlinkClick r:id="rId4"/>
              </a:rPr>
              <a:t>Vanhustyön vatupassi | Työterveyslaitos (ttl.fi)</a:t>
            </a:r>
            <a:endParaRPr lang="fi-FI" dirty="0"/>
          </a:p>
          <a:p>
            <a:endParaRPr lang="fi-FI" dirty="0"/>
          </a:p>
          <a:p>
            <a:r>
              <a:rPr lang="fi-FI" dirty="0"/>
              <a:t>Työturvallisuuskeskus. Sosiaali- ja terveysala. </a:t>
            </a:r>
            <a:r>
              <a:rPr lang="fi-FI" dirty="0">
                <a:hlinkClick r:id="rId5"/>
              </a:rPr>
              <a:t>Sosiaali- ja terveysala - Työturvallisuuskeskus (ttk.fi)</a:t>
            </a:r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834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367814-1F1A-C917-8952-A089364A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Työkyky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7F82E78-F6AB-527B-5B2E-D76CDD776E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960" y="1412240"/>
            <a:ext cx="9956800" cy="5130800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09EE0965-7B2D-7129-F0A5-C588B7F6872D}"/>
              </a:ext>
            </a:extLst>
          </p:cNvPr>
          <p:cNvSpPr txBox="1"/>
          <p:nvPr/>
        </p:nvSpPr>
        <p:spPr>
          <a:xfrm>
            <a:off x="9784080" y="6004560"/>
            <a:ext cx="2092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Lähde: Työterveyslaitos</a:t>
            </a:r>
          </a:p>
        </p:txBody>
      </p:sp>
    </p:spTree>
    <p:extLst>
      <p:ext uri="{BB962C8B-B14F-4D97-AF65-F5344CB8AC3E}">
        <p14:creationId xmlns:p14="http://schemas.microsoft.com/office/powerpoint/2010/main" val="1499188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04827A-AA60-576C-49D0-EEF49EDB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Työkyky talon osat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B48DFD-1FAD-48A0-BEED-C83503392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1150600" cy="3601212"/>
          </a:xfrm>
        </p:spPr>
        <p:txBody>
          <a:bodyPr/>
          <a:lstStyle/>
          <a:p>
            <a:r>
              <a:rPr lang="fi-FI" dirty="0"/>
              <a:t>Työkykytalosta löydät tietoa Työterveyslaitoksen sivuilta: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>
                <a:hlinkClick r:id="rId2"/>
              </a:rPr>
              <a:t>Työkyky | Työterveyslaitos (ttl.fi)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3293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C8D04E-9C9B-D44F-5870-C7E095173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Työkyky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4AADF2-846E-23EA-71BA-D4B8E6624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562100"/>
            <a:ext cx="11131550" cy="45250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Työkyky on työn ja työntekijän (ominaisuudet) välinen suhde.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Kokonaisuudessaan työkykyyn vaikuttaa työntekijän, työyhteisön ja työympäristön välinen vuorovaikutus.</a:t>
            </a:r>
          </a:p>
          <a:p>
            <a:endParaRPr lang="fi-FI" dirty="0"/>
          </a:p>
          <a:p>
            <a:r>
              <a:rPr lang="fi-FI" dirty="0"/>
              <a:t>Työhyvinvointiin vaikuttavat toimet tulisi myös osoittaa niin työntekijään, työyhteisöön kuin työympäristöönkin.</a:t>
            </a:r>
          </a:p>
          <a:p>
            <a:endParaRPr lang="fi-FI" dirty="0"/>
          </a:p>
          <a:p>
            <a:r>
              <a:rPr lang="fi-FI" dirty="0"/>
              <a:t>Työkykytalon kerroksia tulisi kehittää jatkuvasti työuran aikana.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1559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566370-9A9E-B45A-CD07-A8D37E095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Arvioi oma työkykysi Kykyviisarin avulla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0EC26C-630D-9DA4-640D-4B5AC0EE9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112375" cy="3601212"/>
          </a:xfrm>
        </p:spPr>
        <p:txBody>
          <a:bodyPr/>
          <a:lstStyle/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r>
              <a:rPr lang="fi-FI" dirty="0">
                <a:hlinkClick r:id="rId2"/>
              </a:rPr>
              <a:t>Kykyviisari | Työterveyslaitos (ttl.fi)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0707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2A73ED-A544-DE6E-0BCB-4F4CD1BE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Työhyvinvointi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C880DD-3D6A-B71A-6183-1C6304CD4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666874"/>
            <a:ext cx="11102975" cy="4094353"/>
          </a:xfrm>
        </p:spPr>
        <p:txBody>
          <a:bodyPr>
            <a:normAutofit lnSpcReduction="10000"/>
          </a:bodyPr>
          <a:lstStyle/>
          <a:p>
            <a:r>
              <a:rPr lang="fi-FI" dirty="0"/>
              <a:t>Työhyvinvointi koostuu työstä, työn mielekkyydestä, terveydestä, turvallisuudesta ja hyvinvoinnista.</a:t>
            </a:r>
          </a:p>
          <a:p>
            <a:endParaRPr lang="fi-FI" dirty="0"/>
          </a:p>
          <a:p>
            <a:r>
              <a:rPr lang="fi-FI" dirty="0"/>
              <a:t>Sitä lisäävät mm. työntekijän ammattitaito, työyhteisön ilmapiiri ja motivoiva johtaminen. </a:t>
            </a:r>
          </a:p>
          <a:p>
            <a:endParaRPr lang="fi-FI" dirty="0"/>
          </a:p>
          <a:p>
            <a:r>
              <a:rPr lang="fi-FI" dirty="0"/>
              <a:t>Työhyvinvoinnin tukeminen kuuluu niin työntekijälle kuin työnantajallekin!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Mitkä asiat vaikuttavat työhyvinvointiin? Ota pari ja pohtikaa yhdessä, mitkä asiat teillä vaikuttavat teidän työhyvinvointiin.</a:t>
            </a:r>
          </a:p>
        </p:txBody>
      </p:sp>
    </p:spTree>
    <p:extLst>
      <p:ext uri="{BB962C8B-B14F-4D97-AF65-F5344CB8AC3E}">
        <p14:creationId xmlns:p14="http://schemas.microsoft.com/office/powerpoint/2010/main" val="640415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F3B54-F2A3-E509-2A96-367311F8B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931525" cy="1268984"/>
          </a:xfrm>
        </p:spPr>
        <p:txBody>
          <a:bodyPr>
            <a:normAutofit fontScale="90000"/>
          </a:bodyPr>
          <a:lstStyle/>
          <a:p>
            <a:r>
              <a:rPr lang="fi-FI" dirty="0"/>
              <a:t>Tutustu, mitkä asiat vaikuttavat työkykyyn ja -hyvinvointiin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A06FF1-92CD-0D05-20DE-57331BAB6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788650" cy="3601212"/>
          </a:xfrm>
        </p:spPr>
        <p:txBody>
          <a:bodyPr/>
          <a:lstStyle/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r>
              <a:rPr lang="fi-FI" dirty="0">
                <a:hlinkClick r:id="rId2"/>
              </a:rPr>
              <a:t>Työhyvinvointi ja työkyky | Työterveyslaitos (ttl.fi)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23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E83B19-680F-AE96-4D43-7DE009B2C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Työhyvinvointi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63D44B-F264-1CEC-6A77-63B5EDE0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664825" cy="3601212"/>
          </a:xfrm>
        </p:spPr>
        <p:txBody>
          <a:bodyPr>
            <a:normAutofit lnSpcReduction="10000"/>
          </a:bodyPr>
          <a:lstStyle/>
          <a:p>
            <a:r>
              <a:rPr lang="fi-FI" b="1" dirty="0"/>
              <a:t>Pohdi, miten työhyvinvointi työpaikalla vaikuttaa työpaikan/työn veto- ja pitovoimaan?</a:t>
            </a:r>
          </a:p>
          <a:p>
            <a:endParaRPr lang="fi-FI" dirty="0"/>
          </a:p>
          <a:p>
            <a:r>
              <a:rPr lang="fi-FI" dirty="0"/>
              <a:t>Työn vetovoima= työn houkuttelevuus uusille työntekijöille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Työn pitovoima= kyky pitää työntekijät tyytyväisinä työpaikassa.</a:t>
            </a:r>
          </a:p>
          <a:p>
            <a:endParaRPr lang="fi-FI" dirty="0"/>
          </a:p>
          <a:p>
            <a:r>
              <a:rPr lang="fi-FI" b="1" dirty="0"/>
              <a:t>Entä, miten voit itse vaikuttaa työhyvinvointiisi?</a:t>
            </a:r>
          </a:p>
        </p:txBody>
      </p:sp>
    </p:spTree>
    <p:extLst>
      <p:ext uri="{BB962C8B-B14F-4D97-AF65-F5344CB8AC3E}">
        <p14:creationId xmlns:p14="http://schemas.microsoft.com/office/powerpoint/2010/main" val="3900489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ADC2E8-3D2F-6E54-645E-F9D7C343C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78A3DB-5E30-93A8-09DA-49A606BBC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10988675" cy="3601212"/>
          </a:xfrm>
        </p:spPr>
        <p:txBody>
          <a:bodyPr/>
          <a:lstStyle/>
          <a:p>
            <a:r>
              <a:rPr lang="fi-FI" dirty="0"/>
              <a:t>Työturvallisuutta ylläpidetään säännöllisillä vaarojen ja riskien arvioinnilla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Väkivallan uhka- </a:t>
            </a:r>
            <a:r>
              <a:rPr lang="fi-FI" b="1" dirty="0"/>
              <a:t>Selvitä myös samoilta sivuilta, mitä voi olla työpaikkaväkivalta ja miten toimit aggressiivisen henkilön kanssa.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1382061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AnalogousFromLightSeedRightStep">
      <a:dk1>
        <a:srgbClr val="000000"/>
      </a:dk1>
      <a:lt1>
        <a:srgbClr val="FFFFFF"/>
      </a:lt1>
      <a:dk2>
        <a:srgbClr val="313820"/>
      </a:dk2>
      <a:lt2>
        <a:srgbClr val="E2E8E5"/>
      </a:lt2>
      <a:accent1>
        <a:srgbClr val="C894AD"/>
      </a:accent1>
      <a:accent2>
        <a:srgbClr val="BC7C80"/>
      </a:accent2>
      <a:accent3>
        <a:srgbClr val="C29C87"/>
      </a:accent3>
      <a:accent4>
        <a:srgbClr val="B1A375"/>
      </a:accent4>
      <a:accent5>
        <a:srgbClr val="9FA87C"/>
      </a:accent5>
      <a:accent6>
        <a:srgbClr val="89AC71"/>
      </a:accent6>
      <a:hlink>
        <a:srgbClr val="579074"/>
      </a:hlink>
      <a:folHlink>
        <a:srgbClr val="7F7F7F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502</Words>
  <Application>Microsoft Office PowerPoint</Application>
  <PresentationFormat>Laajakuva</PresentationFormat>
  <Paragraphs>95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8" baseType="lpstr">
      <vt:lpstr>Arial</vt:lpstr>
      <vt:lpstr>Neue Haas Grotesk Text Pro</vt:lpstr>
      <vt:lpstr>PunchcardVTI</vt:lpstr>
      <vt:lpstr>Työhyvinvointi, turvallisuus ja ergonomia hoiva-alalla</vt:lpstr>
      <vt:lpstr>Työkyky</vt:lpstr>
      <vt:lpstr>Työkyky talon osat</vt:lpstr>
      <vt:lpstr>Työkyky</vt:lpstr>
      <vt:lpstr>Arvioi oma työkykysi Kykyviisarin avulla</vt:lpstr>
      <vt:lpstr>Työhyvinvointi </vt:lpstr>
      <vt:lpstr>Tutustu, mitkä asiat vaikuttavat työkykyyn ja -hyvinvointiin</vt:lpstr>
      <vt:lpstr>Työhyvinvointi</vt:lpstr>
      <vt:lpstr>Työturvallisuus</vt:lpstr>
      <vt:lpstr>Kuormitus hoivatyössä</vt:lpstr>
      <vt:lpstr>Eettinen kuormitus</vt:lpstr>
      <vt:lpstr>Ergonomia</vt:lpstr>
      <vt:lpstr>Ergonomia siirtymisten avustamisessa</vt:lpstr>
      <vt:lpstr>Harjoitelkaa parin kanssa, miten toimitte ergonomisesti avustaessa:</vt:lpstr>
      <vt:lpstr>Lähteet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Työhyvinvointi, turvallisuus ja ergonomia hoiva-alalla</dc:title>
  <dc:creator>Heini Toivonen</dc:creator>
  <cp:lastModifiedBy>Heini Toivonen</cp:lastModifiedBy>
  <cp:revision>24</cp:revision>
  <dcterms:created xsi:type="dcterms:W3CDTF">2024-02-12T09:47:17Z</dcterms:created>
  <dcterms:modified xsi:type="dcterms:W3CDTF">2024-11-15T07:45:57Z</dcterms:modified>
</cp:coreProperties>
</file>