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webextensions/webextension1.xml" ContentType="application/vnd.ms-office.webextension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webextensions/webextension2.xml" ContentType="application/vnd.ms-office.webextension+xml"/>
  <Override PartName="/ppt/webextensions/webextension3.xml" ContentType="application/vnd.ms-office.webextension+xml"/>
  <Override PartName="/ppt/webextensions/webextension4.xml" ContentType="application/vnd.ms-office.webextension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webextensions/webextension5.xml" ContentType="application/vnd.ms-office.webextension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webextensions/webextension6.xml" ContentType="application/vnd.ms-office.webextension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44"/>
  </p:notesMasterIdLst>
  <p:handoutMasterIdLst>
    <p:handoutMasterId r:id="rId45"/>
  </p:handoutMasterIdLst>
  <p:sldIdLst>
    <p:sldId id="262" r:id="rId5"/>
    <p:sldId id="312" r:id="rId6"/>
    <p:sldId id="324" r:id="rId7"/>
    <p:sldId id="318" r:id="rId8"/>
    <p:sldId id="266" r:id="rId9"/>
    <p:sldId id="311" r:id="rId10"/>
    <p:sldId id="304" r:id="rId11"/>
    <p:sldId id="273" r:id="rId12"/>
    <p:sldId id="288" r:id="rId13"/>
    <p:sldId id="305" r:id="rId14"/>
    <p:sldId id="280" r:id="rId15"/>
    <p:sldId id="302" r:id="rId16"/>
    <p:sldId id="303" r:id="rId17"/>
    <p:sldId id="270" r:id="rId18"/>
    <p:sldId id="322" r:id="rId19"/>
    <p:sldId id="321" r:id="rId20"/>
    <p:sldId id="275" r:id="rId21"/>
    <p:sldId id="294" r:id="rId22"/>
    <p:sldId id="313" r:id="rId23"/>
    <p:sldId id="295" r:id="rId24"/>
    <p:sldId id="317" r:id="rId25"/>
    <p:sldId id="297" r:id="rId26"/>
    <p:sldId id="299" r:id="rId27"/>
    <p:sldId id="276" r:id="rId28"/>
    <p:sldId id="277" r:id="rId29"/>
    <p:sldId id="308" r:id="rId30"/>
    <p:sldId id="281" r:id="rId31"/>
    <p:sldId id="309" r:id="rId32"/>
    <p:sldId id="289" r:id="rId33"/>
    <p:sldId id="279" r:id="rId34"/>
    <p:sldId id="292" r:id="rId35"/>
    <p:sldId id="315" r:id="rId36"/>
    <p:sldId id="323" r:id="rId37"/>
    <p:sldId id="283" r:id="rId38"/>
    <p:sldId id="284" r:id="rId39"/>
    <p:sldId id="291" r:id="rId40"/>
    <p:sldId id="285" r:id="rId41"/>
    <p:sldId id="287" r:id="rId42"/>
    <p:sldId id="293" r:id="rId43"/>
  </p:sldIdLst>
  <p:sldSz cx="12192000" cy="6858000"/>
  <p:notesSz cx="6797675" cy="9926638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Tumma tyyli 2 - Korostus 5/Korostu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Tumma tyyli 2 - Korostus 3/Korostu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Tumma tyyli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8FB837D-C827-4EFA-A057-4D05807E0F7C}" styleName="Teematyyli 1 - Korostu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7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1055-47CA-4B39-BBA7-09785DB1AC9C}" type="datetime1">
              <a:rPr lang="fi-FI" smtClean="0"/>
              <a:t>11.12.2024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1AF43-6E9A-498E-AE26-B3F6EE29A7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662562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E1728-6423-4587-B70B-A8F4C4FE10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70822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024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76C53-E9B2-2991-1723-87AF4D3E1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314DAFB-DF63-8908-F251-777FFDEEF5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DCE6378-2D58-7D6D-F2D9-C0E5A97F09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HOPKS: Suunnitellaan miten ja mitä osaamista opiskelija hankkii, miten osaaminen osoitetaan ja mitä ohjausta , tukea tai mahd. erityisen tuen toimia </a:t>
            </a:r>
            <a:r>
              <a:rPr lang="fi-FI" err="1"/>
              <a:t>opiskjleija</a:t>
            </a:r>
            <a:r>
              <a:rPr lang="fi-FI"/>
              <a:t> tarvitsee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512D88F-2FB3-82D8-CF67-3CA5C864FFB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3A420E-171B-165B-8946-105446E91A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6923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5AAAA-838D-D202-E065-D5FB6C8B3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2DAC453F-C65D-D162-7005-6FA3087676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3F0F1071-CC30-342F-AAC7-9F7BAB970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AB5D06A-1CF3-65AB-D897-76C155B4481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471F525-6D1F-2B04-6412-E431A17B6D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2421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915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774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Opiskelijalla on oikeus saada palautetta osaamisensa kehittymisestä. On ammatillisen koulutuksen laissa  51 §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5500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FE037-DAA6-EC5D-1D97-4C3FB2E43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4A2CE1C3-39F7-05C2-122F-8B6A3ED0EC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8C1A9AA5-8BD8-7E9D-D718-2A70D13CF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ea typeface="Calibri"/>
                <a:cs typeface="Calibri"/>
              </a:rPr>
              <a:t>Hyvä vai rakentava ensin, suoraan / pehmentäen, hampurilaispalaute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F64E8B-686A-7B43-14C5-AE1172D5792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E313D3F-1929-B7F8-4D7C-EC54B3060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63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1437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062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34213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Saattavat tuntua suomalaisista itsestään selvyyksiltä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21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Tutkinnot määritelty tutkintorakenteessa</a:t>
            </a:r>
          </a:p>
          <a:p>
            <a:r>
              <a:rPr lang="fi-FI"/>
              <a:t>OPH päättää tutkinnon perusteista </a:t>
            </a:r>
            <a:r>
              <a:rPr lang="fi-FI">
                <a:sym typeface="Wingdings" panose="05000000000000000000" pitchFamily="2" charset="2"/>
              </a:rPr>
              <a:t> kuvataan tutkinnossa vaadittava osaaminen ja sen arviointi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85701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915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21282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9097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Näyttöä on mahdollista jatkaa toisessa työpaikassa tai työkohteessa niin, että osaamisen osoittamisen kattavuus varmistuu ja arviointi voidaan tehdä luotettavasti</a:t>
            </a:r>
          </a:p>
          <a:p>
            <a:r>
              <a:rPr lang="fi-FI"/>
              <a:t>Voi siis olla yhdestä tutkinnon osasta yksi tai useampi näyttötilaisuus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3184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Arviointi on palautteen antamista osaamisen kehittymisestä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176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sz="1200" b="0">
                <a:latin typeface="Arial Narrow" panose="020B0606020202030204" pitchFamily="34" charset="0"/>
              </a:rPr>
              <a:t>TYYDYTTÄVÄ  tutkinnon suorittaja pystyy työllistymään alan perustehtäviin ja erikoistumisalansa työtehtäviin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KIITETTÄVÄ </a:t>
            </a:r>
            <a:r>
              <a:rPr lang="fi-FI" altLang="fi-FI" sz="1200" b="0">
                <a:latin typeface="Arial Narrow" panose="020B0606020202030204" pitchFamily="34" charset="0"/>
              </a:rPr>
              <a:t>tutkinnon suorittaja on varsin pitkällä ammatillisessa osaamisessa</a:t>
            </a:r>
          </a:p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855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97974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89874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1780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066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Tutkinnot määritelty tutkintorakenteessa</a:t>
            </a:r>
          </a:p>
          <a:p>
            <a:r>
              <a:rPr lang="fi-FI"/>
              <a:t>OPH päättää tutkinnon perusteista </a:t>
            </a:r>
            <a:r>
              <a:rPr lang="fi-FI">
                <a:sym typeface="Wingdings" panose="05000000000000000000" pitchFamily="2" charset="2"/>
              </a:rPr>
              <a:t> kuvataan tutkinnossa vaadittava osaaminen ja sen arviointi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07561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9164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39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3049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Perustutkinto antaa laaja-alaiset ammatilliset perusvalmiudet eri tehtäviin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8081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6C76F-FB10-B9E8-6CEE-AF003AFB6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9B83AD79-35EC-783E-DAF4-650906ED0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DFBE6BD-8E54-5919-5383-F375C38707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Perustutkinto antaa laaja-alaiset ammatilliset perusvalmiudet eri tehtäviin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86FF04-1A9C-728D-EAF1-51B2FD23EF3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C62BB3F-8EEB-86E8-5BFA-73873A7E62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4326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B8818-987A-16E9-F071-42FD2EC12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E69E93F-A27F-D6F1-F062-41A0C0DD2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53D0A542-920A-8A34-C051-FAEEFF7AF3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>
                <a:cs typeface="Calibri"/>
              </a:rPr>
              <a:t>Perusopinnot ydinosaamista</a:t>
            </a:r>
          </a:p>
          <a:p>
            <a:r>
              <a:rPr lang="fi-FI">
                <a:cs typeface="Calibri"/>
              </a:rPr>
              <a:t>Osaamisalat vaativampaa osaamista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98C390D-EF07-707A-322F-7AD8292C34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0E98F36-6CAD-DD9D-8BCD-82AAB6563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665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5027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1710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388C024-A0D4-4A70-86AE-9D2C7935753D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E1728-6423-4587-B70B-A8F4C4FE102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8212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lehti_ älä muuta otsikkoa tähän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9"/>
            <a:ext cx="12192000" cy="685842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95299" y="2415214"/>
            <a:ext cx="8921192" cy="1604101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44CAD5-D2C5-43F4-9568-618B9CC7D6C5}" type="datetime1">
              <a:rPr lang="fi-FI" smtClean="0"/>
              <a:pPr/>
              <a:t>11.12.2024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24" y="359426"/>
            <a:ext cx="3156476" cy="68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36275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4B80-C040-4720-B011-25FED15F507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827010" y="2369661"/>
            <a:ext cx="8422996" cy="168486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 baseline="0">
                <a:solidFill>
                  <a:srgbClr val="008DBF"/>
                </a:solidFill>
              </a:defRPr>
            </a:lvl1pPr>
          </a:lstStyle>
          <a:p>
            <a:pPr lvl="0"/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699720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eni teksti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2351"/>
            <a:ext cx="2491872" cy="1283368"/>
          </a:xfrm>
        </p:spPr>
        <p:txBody>
          <a:bodyPr>
            <a:noAutofit/>
          </a:bodyPr>
          <a:lstStyle>
            <a:lvl1pPr algn="l">
              <a:defRPr sz="2667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1773544"/>
            <a:ext cx="2491873" cy="450961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 marL="2438339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3805768" y="0"/>
            <a:ext cx="8386233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748143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oko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595340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E3D95B-ED0A-46B8-A92E-7C4222B7380C}" type="datetime1">
              <a:rPr lang="fi-FI" smtClean="0"/>
              <a:t>11.12.2024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815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ksti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77384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6849979" cy="37572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0"/>
          </p:nvPr>
        </p:nvSpPr>
        <p:spPr>
          <a:xfrm>
            <a:off x="7789333" y="1600200"/>
            <a:ext cx="3397651" cy="375724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C7F401F-2E97-47CF-8D2D-FABDDA6F7119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158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577384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577385" cy="41482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4B24-95E1-4B23-88EE-5DAF3266612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783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E2717-EB1B-4BCD-ABFE-3B4E4F507AE0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827010" y="2369661"/>
            <a:ext cx="8422996" cy="168486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 baseline="0">
                <a:solidFill>
                  <a:srgbClr val="008DBF"/>
                </a:solidFill>
              </a:defRPr>
            </a:lvl1pPr>
          </a:lstStyle>
          <a:p>
            <a:pPr lvl="0"/>
            <a:r>
              <a:rPr lang="fi-FI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1849782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eni teksti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2351"/>
            <a:ext cx="2491872" cy="1283368"/>
          </a:xfrm>
        </p:spPr>
        <p:txBody>
          <a:bodyPr>
            <a:noAutofit/>
          </a:bodyPr>
          <a:lstStyle>
            <a:lvl1pPr algn="l">
              <a:defRPr sz="2667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1773544"/>
            <a:ext cx="2491873" cy="450961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 marL="2438339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3805768" y="0"/>
            <a:ext cx="8386233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EFE5372-13CC-439C-9CDF-F72258A500E5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522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oko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595340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EA04146-575E-4FD3-AE10-EA27A1C5FFD2}" type="datetime1">
              <a:rPr lang="fi-FI" smtClean="0"/>
              <a:t>11.12.2024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577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/>
          <p:cNvSpPr>
            <a:spLocks noGrp="1"/>
          </p:cNvSpPr>
          <p:nvPr>
            <p:ph type="ctrTitle"/>
          </p:nvPr>
        </p:nvSpPr>
        <p:spPr>
          <a:xfrm>
            <a:off x="1595299" y="2415214"/>
            <a:ext cx="8921192" cy="1604101"/>
          </a:xfrm>
        </p:spPr>
        <p:txBody>
          <a:bodyPr/>
          <a:lstStyle/>
          <a:p>
            <a:endParaRPr lang="fi-FI"/>
          </a:p>
        </p:txBody>
      </p: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1828800" y="4353412"/>
            <a:ext cx="8534400" cy="118488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/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11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672CBACF-A79C-4845-BF2E-872432BFD588}" type="datetime1">
              <a:rPr lang="fi-FI" smtClean="0"/>
              <a:t>11.12.2024</a:t>
            </a:fld>
            <a:endParaRPr lang="fi-FI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12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3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217157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577383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6849979" cy="37572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0"/>
          </p:nvPr>
        </p:nvSpPr>
        <p:spPr>
          <a:xfrm>
            <a:off x="7789335" y="1600200"/>
            <a:ext cx="3397650" cy="375724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2CBACF-A79C-4845-BF2E-872432BFD588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89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602097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602097" cy="41482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923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6B5B-BF16-4E6A-8836-8DB8D9BAABA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 hasCustomPrompt="1"/>
          </p:nvPr>
        </p:nvSpPr>
        <p:spPr>
          <a:xfrm>
            <a:off x="1827010" y="2369661"/>
            <a:ext cx="8422996" cy="168486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800" b="1" baseline="0">
                <a:solidFill>
                  <a:srgbClr val="008DBF"/>
                </a:solidFill>
              </a:defRPr>
            </a:lvl1pPr>
          </a:lstStyle>
          <a:p>
            <a:pPr lvl="0"/>
            <a:r>
              <a:rPr lang="fi-FI"/>
              <a:t>Muokkaa perustyylejä naps.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96746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eni teksti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472351"/>
            <a:ext cx="2491872" cy="1283368"/>
          </a:xfrm>
        </p:spPr>
        <p:txBody>
          <a:bodyPr>
            <a:noAutofit/>
          </a:bodyPr>
          <a:lstStyle>
            <a:lvl1pPr algn="l">
              <a:defRPr sz="2667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1773544"/>
            <a:ext cx="2491873" cy="4509615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 marL="2438339" indent="0">
              <a:buNone/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3805768" y="0"/>
            <a:ext cx="8386233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CEE43E0-6B50-4AB5-A4B4-297FA48AA8AF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57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ko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8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595340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07F44DF-321D-45E2-B136-706CE1C8B4A5}" type="datetime1">
              <a:rPr lang="fi-FI" smtClean="0"/>
              <a:t>11.12.2024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036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85622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6849979" cy="375724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0"/>
          </p:nvPr>
        </p:nvSpPr>
        <p:spPr>
          <a:xfrm>
            <a:off x="7789333" y="1600200"/>
            <a:ext cx="3405889" cy="375724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788D93-41E1-4EC4-AE6C-46E8DB64D146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31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85622" cy="1143000"/>
          </a:xfrm>
        </p:spPr>
        <p:txBody>
          <a:bodyPr>
            <a:normAutofit/>
          </a:bodyPr>
          <a:lstStyle>
            <a:lvl1pPr algn="l">
              <a:defRPr sz="4267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585622" cy="414822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195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519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51971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C48CBF1-AA02-4E95-9076-D80F3875E6D5}" type="datetime1">
              <a:rPr lang="fi-FI" smtClean="0"/>
              <a:pPr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31AEF38-E804-4544-A72C-F29F603816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66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4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</p:sldLayoutIdLst>
  <p:hf hdr="0"/>
  <p:txStyles>
    <p:titleStyle>
      <a:lvl1pPr algn="ctr" defTabSz="609585" rtl="0" eaLnBrk="1" latinLnBrk="0" hangingPunct="1">
        <a:spcBef>
          <a:spcPct val="0"/>
        </a:spcBef>
        <a:buNone/>
        <a:defRPr sz="5400" b="1" kern="1200">
          <a:solidFill>
            <a:srgbClr val="008DBF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km.fi/ammattikoulutus/henkilokohtaistaminen#:~:text=Henkil%C3%B6kohtaisessa%20osaamisen%20kehitt%C3%A4missuunnitelmassa%20(%3D%20HOKS,ja%20tuesta%2C%20my%C3%B6s%20erityisest%C3%A4%20tuesta.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xzZ-7xlSwKQ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microsoft.com/office/2011/relationships/webextension" Target="../webextensions/webextension2.xml"/><Relationship Id="rId1" Type="http://schemas.openxmlformats.org/officeDocument/2006/relationships/slideLayout" Target="../slideLayouts/slideLayout4.xml"/><Relationship Id="rId6" Type="http://schemas.microsoft.com/office/2011/relationships/webextension" Target="../webextensions/webextension4.xml"/><Relationship Id="rId5" Type="http://schemas.openxmlformats.org/officeDocument/2006/relationships/image" Target="../media/image14.png"/><Relationship Id="rId4" Type="http://schemas.microsoft.com/office/2011/relationships/webextension" Target="../webextensions/webextension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8.xml"/><Relationship Id="rId5" Type="http://schemas.openxmlformats.org/officeDocument/2006/relationships/slide" Target="slide18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jantasa/2003/2003043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oph.fi/fi/koulutus-ja-tutkinnot/osaamisen-osoittaminen-ja-arviointi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1/relationships/webextension" Target="../webextensions/webextension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1/relationships/webextension" Target="../webextensions/webextension6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ammatillinen/7854765/tutkinnonosat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perusteet.opintopolku.fi/#/fi/ammatillinen/8531450/tutkinnonosa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hyperlink" Target="chrome-extension://efaidnbmnnnibpcajpcglclefindmkaj/https:/www.oph.fi/sites/default/files/documents/Ty%C3%B6el%C3%A4m%C3%A4palautteen%20palautekysymykset%20202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selaus/ammatillin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57276" y="1824899"/>
            <a:ext cx="9981351" cy="1604101"/>
          </a:xfrm>
        </p:spPr>
        <p:txBody>
          <a:bodyPr>
            <a:normAutofit fontScale="90000"/>
          </a:bodyPr>
          <a:lstStyle/>
          <a:p>
            <a:r>
              <a:rPr lang="fi-FI" dirty="0"/>
              <a:t>Työelämässä tapahtuva oppiminen</a:t>
            </a:r>
            <a:br>
              <a:rPr lang="fi-FI" dirty="0"/>
            </a:br>
            <a:br>
              <a:rPr lang="fi-FI" dirty="0"/>
            </a:br>
            <a:r>
              <a:rPr lang="fi-FI" dirty="0"/>
              <a:t>Osaamisen osoittaminen ja arviointi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4CAD5-D2C5-43F4-9568-618B9CC7D6C5}" type="datetime1">
              <a:rPr lang="fi-FI" smtClean="0"/>
              <a:pPr/>
              <a:t>11.12.2024</a:t>
            </a:fld>
            <a:endParaRPr lang="fi-FI"/>
          </a:p>
        </p:txBody>
      </p:sp>
      <p:pic>
        <p:nvPicPr>
          <p:cNvPr id="8" name="Kuva 7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227030DE-6C70-395C-C3EC-1EE88145EC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5" t="14247" r="2638" b="20449"/>
          <a:stretch/>
        </p:blipFill>
        <p:spPr>
          <a:xfrm>
            <a:off x="8810625" y="4962525"/>
            <a:ext cx="3381375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9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0CED2D-1844-305E-FBF1-87076C692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250">
                <a:latin typeface="Arial"/>
                <a:cs typeface="Arial"/>
              </a:rPr>
              <a:t> Hoiva-avustaja koulutus </a:t>
            </a:r>
            <a:br>
              <a:rPr lang="fi-FI" sz="4250">
                <a:latin typeface="Arial"/>
                <a:cs typeface="Arial"/>
              </a:rPr>
            </a:br>
            <a:r>
              <a:rPr lang="fi-FI" sz="3200">
                <a:latin typeface="Arial"/>
                <a:cs typeface="Arial"/>
              </a:rPr>
              <a:t>  (uudet perusteet 1.8.2024)</a:t>
            </a:r>
            <a:endParaRPr lang="fi-FI" sz="32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F41DB4-3584-1EDD-DB5C-418D2FC9C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456565" indent="-456565"/>
            <a:r>
              <a:rPr lang="fi-FI" dirty="0">
                <a:latin typeface="Arial"/>
                <a:cs typeface="Arial"/>
              </a:rPr>
              <a:t>STM päättää huhtikuussa 2024</a:t>
            </a:r>
          </a:p>
          <a:p>
            <a:pPr marL="456565" indent="-456565"/>
            <a:r>
              <a:rPr lang="fi-FI" dirty="0">
                <a:latin typeface="Arial"/>
                <a:cs typeface="Arial"/>
              </a:rPr>
              <a:t>Alustava ajatus tutkinnon osista:</a:t>
            </a:r>
          </a:p>
          <a:p>
            <a:pPr marL="989951" lvl="1" indent="-456565"/>
            <a:r>
              <a:rPr lang="fi-FI" dirty="0">
                <a:latin typeface="Arial"/>
                <a:cs typeface="Arial"/>
              </a:rPr>
              <a:t>Asiakkaan kohtaaminen ja ohjaaminen 20 </a:t>
            </a:r>
            <a:r>
              <a:rPr lang="fi-FI" dirty="0" err="1">
                <a:latin typeface="Arial"/>
                <a:cs typeface="Arial"/>
              </a:rPr>
              <a:t>osp</a:t>
            </a:r>
            <a:endParaRPr lang="fi-FI" dirty="0">
              <a:latin typeface="Arial"/>
              <a:cs typeface="Arial"/>
            </a:endParaRPr>
          </a:p>
          <a:p>
            <a:pPr marL="989951" lvl="1" indent="-456565"/>
            <a:r>
              <a:rPr lang="fi-FI" dirty="0">
                <a:latin typeface="Arial"/>
                <a:cs typeface="Arial"/>
              </a:rPr>
              <a:t>Hyvinvoinnin ja toimintakyvyn edistäminen 25 </a:t>
            </a:r>
            <a:r>
              <a:rPr lang="fi-FI" dirty="0" err="1">
                <a:latin typeface="Arial"/>
                <a:cs typeface="Arial"/>
              </a:rPr>
              <a:t>osp</a:t>
            </a:r>
            <a:endParaRPr lang="fi-FI" dirty="0"/>
          </a:p>
          <a:p>
            <a:pPr marL="989951" lvl="1" indent="-456565"/>
            <a:r>
              <a:rPr lang="fi-FI" dirty="0">
                <a:latin typeface="Arial"/>
                <a:cs typeface="Arial"/>
              </a:rPr>
              <a:t>Asiakkaan toimintakyvyn vahvistaminen 15 </a:t>
            </a:r>
            <a:r>
              <a:rPr lang="fi-FI" dirty="0" err="1">
                <a:latin typeface="Arial"/>
                <a:cs typeface="Arial"/>
              </a:rPr>
              <a:t>osp</a:t>
            </a:r>
            <a:endParaRPr lang="fi-FI" dirty="0">
              <a:latin typeface="Arial"/>
              <a:cs typeface="Arial"/>
            </a:endParaRPr>
          </a:p>
          <a:p>
            <a:pPr marL="456565" indent="-456565"/>
            <a:endParaRPr lang="fi-FI" dirty="0">
              <a:latin typeface="Arial"/>
              <a:cs typeface="Arial"/>
            </a:endParaRPr>
          </a:p>
          <a:p>
            <a:pPr marL="456565" indent="-456565"/>
            <a:r>
              <a:rPr lang="fi-FI" dirty="0">
                <a:latin typeface="Arial"/>
                <a:cs typeface="Arial"/>
              </a:rPr>
              <a:t>Tutkinnon osat eivät sisällä lääkehoitoa (lääkehoito vain niille joilla koko tutkinto)</a:t>
            </a:r>
            <a:endParaRPr lang="fi-FI" dirty="0"/>
          </a:p>
          <a:p>
            <a:pPr marL="456565" indent="-456565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E1B1A1-1C98-B8C5-4296-A3281141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5324D3-C822-B414-0EDB-F618D7A9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01483D7-45B9-F9FF-EDA9-19FEA126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644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250">
                <a:latin typeface="Arial"/>
                <a:cs typeface="Arial"/>
              </a:rPr>
              <a:t>Periaatteita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Osaamisen arviointi ammatillisissa tutkinnonosissa tapahtuu näytöissä</a:t>
            </a:r>
          </a:p>
          <a:p>
            <a:r>
              <a:rPr lang="fi-FI" dirty="0"/>
              <a:t>Koulussa ei anneta arvosanoja (poikkeuksena yhteiset tutkinnonosat)</a:t>
            </a:r>
          </a:p>
          <a:p>
            <a:r>
              <a:rPr lang="fi-FI" dirty="0"/>
              <a:t>Tutkinto muodostuu hyväksytysti suoritetuista näytöistä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7608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EF536-E198-04D0-4796-52B137B0B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99A398-FEA1-72C2-A6EB-6F6A608EA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250" dirty="0">
                <a:latin typeface="Arial"/>
                <a:cs typeface="Arial"/>
              </a:rPr>
              <a:t>Henkilökohtaistaminen / HOKS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2EA794-15A9-C184-099C-18771DA35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2" y="1495426"/>
            <a:ext cx="6857998" cy="31714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6565" indent="-456565">
              <a:lnSpc>
                <a:spcPct val="170000"/>
              </a:lnSpc>
            </a:pPr>
            <a:r>
              <a:rPr lang="fi-FI" sz="1600" dirty="0">
                <a:latin typeface="Arial"/>
                <a:cs typeface="Arial"/>
              </a:rPr>
              <a:t>Opiskelijat etenevät omien edellytysten ja suunnitelmien mukaisesti</a:t>
            </a:r>
          </a:p>
          <a:p>
            <a:pPr marL="456565" indent="-456565">
              <a:lnSpc>
                <a:spcPct val="170000"/>
              </a:lnSpc>
            </a:pPr>
            <a:r>
              <a:rPr lang="fi-FI" sz="1600" dirty="0">
                <a:latin typeface="Arial"/>
                <a:cs typeface="Arial"/>
              </a:rPr>
              <a:t>Osaamisen tunnistaminen, osaamisen hankkiminen painopisteenä </a:t>
            </a:r>
          </a:p>
          <a:p>
            <a:pPr marL="456565" indent="-456565">
              <a:lnSpc>
                <a:spcPct val="170000"/>
              </a:lnSpc>
            </a:pPr>
            <a:r>
              <a:rPr lang="fi-FI" sz="1600" dirty="0">
                <a:latin typeface="Arial"/>
                <a:cs typeface="Arial"/>
              </a:rPr>
              <a:t>Perustuu lakiin ja tehdään opintojen alussa </a:t>
            </a:r>
            <a:r>
              <a:rPr lang="fi-FI" sz="1600" dirty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fi-FI" sz="1600" dirty="0">
                <a:latin typeface="Arial"/>
                <a:cs typeface="Arial"/>
              </a:rPr>
              <a:t> tarkistetaan opintojen aikana </a:t>
            </a:r>
          </a:p>
          <a:p>
            <a:pPr marL="456565" indent="-456565">
              <a:lnSpc>
                <a:spcPct val="170000"/>
              </a:lnSpc>
            </a:pPr>
            <a:r>
              <a:rPr lang="fi-FI" sz="1600" dirty="0">
                <a:latin typeface="Arial"/>
                <a:cs typeface="Arial"/>
              </a:rPr>
              <a:t>Kirjataan opiskelijan osaaminen, tunnustetut opinnot, osallistuminen lähiopetukseen, koulutus- ja oppisopimukset ja muu osaamisen hankkiminen sekä näytöt</a:t>
            </a:r>
            <a:r>
              <a:rPr lang="fi-FI" sz="1600" b="1" dirty="0">
                <a:solidFill>
                  <a:srgbClr val="FEFFFF"/>
                </a:solidFill>
                <a:latin typeface="Calibri"/>
                <a:cs typeface="Calibri"/>
              </a:rPr>
              <a:t> AMMATILLISESSA TUT</a:t>
            </a:r>
            <a:endParaRPr lang="fi-FI" sz="1600" b="1" dirty="0">
              <a:solidFill>
                <a:srgbClr val="FE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94BECE-F210-C68E-94F5-E33A08C38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5417AC5-6D10-D40E-5366-47D16E44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26D4079-C7A2-B2C2-80ED-8F6A3A8F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15" name="Kuva 14" descr="Kuva, joka sisältää kohteen teksti, diagrammi, kuvakaappaus&#10;&#10;Kuvaus luotu automaattisesti">
            <a:hlinkClick r:id="rId3"/>
            <a:extLst>
              <a:ext uri="{FF2B5EF4-FFF2-40B4-BE49-F238E27FC236}">
                <a16:creationId xmlns:a16="http://schemas.microsoft.com/office/drawing/2014/main" id="{0D84D587-7C58-A4D8-CC29-BFC7A02A2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83" y="2089239"/>
            <a:ext cx="3450615" cy="2577594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5F65E4A0-4E1F-EFFB-1E2F-815E5063294B}"/>
              </a:ext>
            </a:extLst>
          </p:cNvPr>
          <p:cNvSpPr txBox="1"/>
          <p:nvPr/>
        </p:nvSpPr>
        <p:spPr>
          <a:xfrm>
            <a:off x="7769225" y="4768762"/>
            <a:ext cx="34424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i="1" dirty="0">
                <a:latin typeface="Arial"/>
                <a:cs typeface="Arial"/>
              </a:rPr>
              <a:t>Kuva. Henkilökohtaistamisen polku (Oph.fi, 25.3.2024). Kuvassa linkki sivustolle</a:t>
            </a:r>
            <a:endParaRPr lang="fi-FI" sz="1200" i="1" dirty="0"/>
          </a:p>
        </p:txBody>
      </p:sp>
    </p:spTree>
    <p:extLst>
      <p:ext uri="{BB962C8B-B14F-4D97-AF65-F5344CB8AC3E}">
        <p14:creationId xmlns:p14="http://schemas.microsoft.com/office/powerpoint/2010/main" val="291649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59C81-D286-4BF1-2987-A24B4E07C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99F790-F147-A997-EC42-75EBEC97C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250">
                <a:latin typeface="Arial"/>
                <a:cs typeface="Arial"/>
              </a:rPr>
              <a:t>Osaamisen hankkiminen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539699-56A3-151F-66CE-9EEB25CA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94584"/>
            <a:ext cx="8128000" cy="2939291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6565" indent="-456565"/>
            <a:r>
              <a:rPr lang="fi-FI" sz="3600" dirty="0">
                <a:latin typeface="Arial"/>
                <a:cs typeface="Arial"/>
              </a:rPr>
              <a:t>Lähiopetuksessa oppilaitoksessa</a:t>
            </a:r>
          </a:p>
          <a:p>
            <a:pPr marL="456565" indent="-456565"/>
            <a:r>
              <a:rPr lang="fi-FI" sz="3600" dirty="0">
                <a:latin typeface="Arial"/>
                <a:cs typeface="Arial"/>
              </a:rPr>
              <a:t>Itsenäisesti esim. verkko-opintoina </a:t>
            </a:r>
          </a:p>
          <a:p>
            <a:pPr marL="456565" indent="-456565"/>
            <a:r>
              <a:rPr lang="fi-FI" sz="3600" dirty="0">
                <a:latin typeface="Arial"/>
                <a:cs typeface="Arial"/>
              </a:rPr>
              <a:t>Työpaikalla järjestettävässä koulutuksessa</a:t>
            </a:r>
            <a:endParaRPr lang="fi-FI" sz="3600" dirty="0"/>
          </a:p>
          <a:p>
            <a:pPr marL="1181100" lvl="1" indent="-571500"/>
            <a:r>
              <a:rPr lang="fi-FI" sz="2600" dirty="0">
                <a:latin typeface="Arial"/>
                <a:cs typeface="Arial"/>
              </a:rPr>
              <a:t>Koulutussopimus / oppisopimus</a:t>
            </a:r>
            <a:endParaRPr lang="fi-FI" sz="2600" dirty="0"/>
          </a:p>
          <a:p>
            <a:pPr marL="1181100" lvl="1" indent="-571500"/>
            <a:r>
              <a:rPr lang="fi-FI" sz="2600" dirty="0" err="1">
                <a:latin typeface="Arial"/>
                <a:cs typeface="Arial"/>
              </a:rPr>
              <a:t>HOKSin</a:t>
            </a:r>
            <a:r>
              <a:rPr lang="fi-FI" sz="2600" dirty="0">
                <a:latin typeface="Arial"/>
                <a:cs typeface="Arial"/>
              </a:rPr>
              <a:t> mukaisesti</a:t>
            </a:r>
            <a:r>
              <a:rPr lang="fi-FI" sz="2650" dirty="0">
                <a:latin typeface="Arial"/>
                <a:cs typeface="Arial"/>
              </a:rPr>
              <a:t> </a:t>
            </a:r>
          </a:p>
          <a:p>
            <a:pPr marL="0" indent="0">
              <a:buNone/>
            </a:pPr>
            <a:endParaRPr lang="fi-FI" sz="32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sz="3200" dirty="0">
                <a:latin typeface="Arial"/>
                <a:cs typeface="Arial"/>
              </a:rPr>
              <a:t>Jos osaamista on jo ennakkoon, niin opiskelija voi </a:t>
            </a:r>
          </a:p>
          <a:p>
            <a:pPr marL="0" indent="0">
              <a:buNone/>
            </a:pPr>
            <a:r>
              <a:rPr lang="fi-FI" sz="3200" dirty="0">
                <a:latin typeface="Arial"/>
                <a:cs typeface="Arial"/>
              </a:rPr>
              <a:t>tulla suoraan näyttöön.</a:t>
            </a:r>
          </a:p>
          <a:p>
            <a:pPr marL="0" indent="0">
              <a:buNone/>
            </a:pPr>
            <a:endParaRPr lang="fi-FI" dirty="0"/>
          </a:p>
          <a:p>
            <a:pPr marL="456565" indent="-456565"/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D6B9D1-E6CA-7468-0A6F-47DE8E04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6100BA-D5ED-67E3-8112-11A9A2B3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972A8B-8A06-962D-B966-F6BD3AE4C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13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A5158611-2EEA-77A0-96A8-53186A8691D4}"/>
              </a:ext>
            </a:extLst>
          </p:cNvPr>
          <p:cNvGrpSpPr/>
          <p:nvPr/>
        </p:nvGrpSpPr>
        <p:grpSpPr>
          <a:xfrm>
            <a:off x="8026400" y="1341239"/>
            <a:ext cx="3406947" cy="3584634"/>
            <a:chOff x="8026400" y="1341239"/>
            <a:chExt cx="3406947" cy="3584634"/>
          </a:xfrm>
        </p:grpSpPr>
        <p:pic>
          <p:nvPicPr>
            <p:cNvPr id="7" name="Kuva 6" descr="Kuva, joka sisältää kohteen Grafiikka&#10;&#10;Kuvaus luotu automaattisesti">
              <a:extLst>
                <a:ext uri="{FF2B5EF4-FFF2-40B4-BE49-F238E27FC236}">
                  <a16:creationId xmlns:a16="http://schemas.microsoft.com/office/drawing/2014/main" id="{AEAC9D64-92CD-5A6F-C506-3D8F0821C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6400" y="1341239"/>
              <a:ext cx="3406947" cy="3584634"/>
            </a:xfrm>
            <a:prstGeom prst="rect">
              <a:avLst/>
            </a:prstGeom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CBF67933-7B4B-B61F-EBAB-DEC7AB9C1AD3}"/>
                </a:ext>
              </a:extLst>
            </p:cNvPr>
            <p:cNvSpPr txBox="1"/>
            <p:nvPr/>
          </p:nvSpPr>
          <p:spPr>
            <a:xfrm>
              <a:off x="8512388" y="1687318"/>
              <a:ext cx="2434970" cy="29531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buNone/>
              </a:pPr>
              <a:r>
                <a:rPr lang="fi-FI" sz="1800" b="1" i="1" dirty="0">
                  <a:solidFill>
                    <a:schemeClr val="tx1"/>
                  </a:solidFill>
                  <a:latin typeface="Arial"/>
                  <a:cs typeface="Arial"/>
                </a:rPr>
                <a:t>Opiskelija on voinut hankkia osaamista jo aiemminkin ja tulee työpaikalle hankkimaan vain tarvittavaa osaamista. </a:t>
              </a:r>
              <a:endParaRPr lang="en-US" sz="1800" b="1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013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Opiskelija työelämässä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609600" y="1522056"/>
            <a:ext cx="50339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OPPISOPIMUS </a:t>
            </a:r>
            <a:r>
              <a:rPr lang="fi-FI" sz="1200" b="1" dirty="0"/>
              <a:t>(www.oppisopimus.fi)</a:t>
            </a:r>
            <a:endParaRPr lang="fi-FI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Sovitaan työnantajan kanssa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Opiskelija työsuhteessa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Palkka </a:t>
            </a:r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TESin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mukainen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Työpaikalla vastuu osaamisen hankkimisesta ja kehittymisestä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Koulutuskorvaus työpaikalle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Töitä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vähintään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25h/vko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Joko koko tutkintoon tai johonkin tutkinnonosaan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6096001" y="1522056"/>
            <a:ext cx="4620768" cy="2841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latin typeface="Arial" panose="020B0604020202020204" pitchFamily="34" charset="0"/>
                <a:cs typeface="Arial" panose="020B0604020202020204" pitchFamily="34" charset="0"/>
              </a:rPr>
              <a:t>KOULUTUSSOPIMUS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Ei työsuhdetta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Ei palkkaa opiskelijalle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1-5 päivää/vko, tuntimäärä yksilöllinen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Työpaikalla vahvistetaan opiskelijan osaamista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Tutkinnonosa tai pienempi kokonaisuus</a:t>
            </a:r>
          </a:p>
        </p:txBody>
      </p:sp>
    </p:spTree>
    <p:extLst>
      <p:ext uri="{BB962C8B-B14F-4D97-AF65-F5344CB8AC3E}">
        <p14:creationId xmlns:p14="http://schemas.microsoft.com/office/powerpoint/2010/main" val="1957872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663123-FB47-F7B4-903C-7F22D583C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B80AFB-1918-45FA-67C0-09A927759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7D9F2E8-961B-0848-C46E-125CEA19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10" name="Online-media 9" title="Työpaikalla opiskelun mahdollisuudet">
            <a:hlinkClick r:id="" action="ppaction://media"/>
            <a:extLst>
              <a:ext uri="{FF2B5EF4-FFF2-40B4-BE49-F238E27FC236}">
                <a16:creationId xmlns:a16="http://schemas.microsoft.com/office/drawing/2014/main" id="{713D23DD-6DED-11E6-A5D4-32B1E80E3B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6A40A9-61C2-DC68-98D7-6DEF81E08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8A12E8-90E6-C88B-D8A1-95F27F1F6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4DE594-08DC-01D8-FB68-E2382B60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16</a:t>
            </a:fld>
            <a:endParaRPr lang="fi-FI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8" name="Apuohjelma 7">
                <a:extLst>
                  <a:ext uri="{FF2B5EF4-FFF2-40B4-BE49-F238E27FC236}">
                    <a16:creationId xmlns:a16="http://schemas.microsoft.com/office/drawing/2014/main" id="{B194E70F-A260-D19D-5926-D973242D2D0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3366896"/>
                  </p:ext>
                </p:extLst>
              </p:nvPr>
            </p:nvGraphicFramePr>
            <p:xfrm>
              <a:off x="730250" y="636588"/>
              <a:ext cx="6027166" cy="4413716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Apuohjelma 7">
                <a:extLst>
                  <a:ext uri="{FF2B5EF4-FFF2-40B4-BE49-F238E27FC236}">
                    <a16:creationId xmlns:a16="http://schemas.microsoft.com/office/drawing/2014/main" id="{B194E70F-A260-D19D-5926-D973242D2D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0250" y="636588"/>
                <a:ext cx="6027166" cy="4413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9" name="Apuohjelma 8">
                <a:extLst>
                  <a:ext uri="{FF2B5EF4-FFF2-40B4-BE49-F238E27FC236}">
                    <a16:creationId xmlns:a16="http://schemas.microsoft.com/office/drawing/2014/main" id="{A56B97DF-AA5E-F6CA-85F6-877767D970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9341464"/>
                  </p:ext>
                </p:extLst>
              </p:nvPr>
            </p:nvGraphicFramePr>
            <p:xfrm>
              <a:off x="8086126" y="636588"/>
              <a:ext cx="3212083" cy="157067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9" name="Apuohjelma 8">
                <a:extLst>
                  <a:ext uri="{FF2B5EF4-FFF2-40B4-BE49-F238E27FC236}">
                    <a16:creationId xmlns:a16="http://schemas.microsoft.com/office/drawing/2014/main" id="{A56B97DF-AA5E-F6CA-85F6-877767D970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86126" y="636588"/>
                <a:ext cx="3212083" cy="1570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10" name="Apuohjelma 9">
                <a:extLst>
                  <a:ext uri="{FF2B5EF4-FFF2-40B4-BE49-F238E27FC236}">
                    <a16:creationId xmlns:a16="http://schemas.microsoft.com/office/drawing/2014/main" id="{FB0B69FE-F28A-FF28-F4C1-B536F9563D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822105"/>
                  </p:ext>
                </p:extLst>
              </p:nvPr>
            </p:nvGraphicFramePr>
            <p:xfrm>
              <a:off x="8086126" y="3301952"/>
              <a:ext cx="3212083" cy="1748352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6"/>
              </a:graphicData>
            </a:graphic>
          </p:graphicFrame>
        </mc:Choice>
        <mc:Fallback xmlns="">
          <p:pic>
            <p:nvPicPr>
              <p:cNvPr id="10" name="Apuohjelma 9">
                <a:extLst>
                  <a:ext uri="{FF2B5EF4-FFF2-40B4-BE49-F238E27FC236}">
                    <a16:creationId xmlns:a16="http://schemas.microsoft.com/office/drawing/2014/main" id="{FB0B69FE-F28A-FF28-F4C1-B536F9563D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86126" y="3301952"/>
                <a:ext cx="3212083" cy="1748352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kstiruutu 11">
            <a:extLst>
              <a:ext uri="{FF2B5EF4-FFF2-40B4-BE49-F238E27FC236}">
                <a16:creationId xmlns:a16="http://schemas.microsoft.com/office/drawing/2014/main" id="{26066322-D959-861B-2AF3-A1FAE7D0BDA9}"/>
              </a:ext>
            </a:extLst>
          </p:cNvPr>
          <p:cNvSpPr txBox="1"/>
          <p:nvPr/>
        </p:nvSpPr>
        <p:spPr>
          <a:xfrm>
            <a:off x="609600" y="5087283"/>
            <a:ext cx="4638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Oppisopimus ja koulutussopimus (Oppisopimus.fi)</a:t>
            </a:r>
            <a:endParaRPr lang="fi-FI" sz="14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E98C7D24-A352-041A-B666-9D68A94A3F8C}"/>
              </a:ext>
            </a:extLst>
          </p:cNvPr>
          <p:cNvSpPr txBox="1"/>
          <p:nvPr/>
        </p:nvSpPr>
        <p:spPr>
          <a:xfrm>
            <a:off x="8006080" y="2290310"/>
            <a:ext cx="32978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Oppisopimus (Oppisopimus.fi)</a:t>
            </a:r>
            <a:endParaRPr lang="fi-FI" sz="1400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B492364C-C8E7-DDB9-2C80-70876DD5E02B}"/>
              </a:ext>
            </a:extLst>
          </p:cNvPr>
          <p:cNvSpPr txBox="1"/>
          <p:nvPr/>
        </p:nvSpPr>
        <p:spPr>
          <a:xfrm>
            <a:off x="8006080" y="5087283"/>
            <a:ext cx="4638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Koulutussopimus (Esedu.fi)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75915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E0935D-9055-B946-BA6B-854FF174A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354" y="2015841"/>
            <a:ext cx="3800385" cy="23516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2800" dirty="0"/>
              <a:t>OPPISOPIMUS</a:t>
            </a:r>
          </a:p>
          <a:p>
            <a:r>
              <a:rPr lang="fi-FI" sz="2400" dirty="0"/>
              <a:t>oppisopimustyöntekijä/-opiskelija</a:t>
            </a:r>
          </a:p>
          <a:p>
            <a:r>
              <a:rPr lang="fi-FI" sz="2400" dirty="0"/>
              <a:t>työnantaja </a:t>
            </a:r>
          </a:p>
          <a:p>
            <a:r>
              <a:rPr lang="fi-FI" sz="2400" dirty="0"/>
              <a:t>koulutuksenjärjestäjä</a:t>
            </a:r>
          </a:p>
          <a:p>
            <a:pPr marL="0" indent="0">
              <a:buNone/>
            </a:pPr>
            <a:endParaRPr lang="fi-FI" sz="2667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CB8CB0DF-190A-4EF7-8991-384D6DD17B5B}"/>
              </a:ext>
            </a:extLst>
          </p:cNvPr>
          <p:cNvSpPr txBox="1">
            <a:spLocks/>
          </p:cNvSpPr>
          <p:nvPr/>
        </p:nvSpPr>
        <p:spPr>
          <a:xfrm>
            <a:off x="6660197" y="2058541"/>
            <a:ext cx="3872341" cy="2351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2800" dirty="0"/>
              <a:t>KOULUTUSSOPIMUS</a:t>
            </a:r>
            <a:endParaRPr lang="en-US" sz="2800" dirty="0"/>
          </a:p>
          <a:p>
            <a:r>
              <a:rPr lang="fi-FI" dirty="0"/>
              <a:t>työnantaja </a:t>
            </a:r>
            <a:endParaRPr lang="en-US" dirty="0"/>
          </a:p>
          <a:p>
            <a:r>
              <a:rPr lang="fi-FI" dirty="0"/>
              <a:t>koulutuksenjärjestäjä</a:t>
            </a:r>
          </a:p>
          <a:p>
            <a:r>
              <a:rPr lang="fi-FI" dirty="0"/>
              <a:t>annetaan tiedoksi opiskelijalle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CFD1B9F6-5E66-4889-A167-FAB7A23379F9}"/>
              </a:ext>
            </a:extLst>
          </p:cNvPr>
          <p:cNvSpPr txBox="1">
            <a:spLocks/>
          </p:cNvSpPr>
          <p:nvPr/>
        </p:nvSpPr>
        <p:spPr>
          <a:xfrm>
            <a:off x="2070101" y="4222995"/>
            <a:ext cx="9817100" cy="26350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1161621" y="4032786"/>
            <a:ext cx="1062037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1333071" y="411557"/>
            <a:ext cx="9902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>
                <a:latin typeface="Arial" panose="020B0604020202020204" pitchFamily="34" charset="0"/>
                <a:cs typeface="Arial" panose="020B0604020202020204" pitchFamily="34" charset="0"/>
              </a:rPr>
              <a:t>Sopijaosapuolet </a:t>
            </a:r>
          </a:p>
          <a:p>
            <a:pPr algn="ctr"/>
            <a:endParaRPr lang="fi-FI" sz="2400"/>
          </a:p>
          <a:p>
            <a:pPr algn="ctr"/>
            <a:r>
              <a:rPr lang="fi-FI" sz="2400"/>
              <a:t>Sopimukset ovat voimassa kun allekirjoitukset ovat kunnossa.</a:t>
            </a:r>
          </a:p>
          <a:p>
            <a:pPr algn="ctr"/>
            <a:r>
              <a:rPr lang="fi-FI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sz="3600">
              <a:highlight>
                <a:srgbClr val="FF00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0E561E0-47E2-5742-B015-EEA8B4716E29}"/>
              </a:ext>
            </a:extLst>
          </p:cNvPr>
          <p:cNvSpPr txBox="1"/>
          <p:nvPr/>
        </p:nvSpPr>
        <p:spPr>
          <a:xfrm>
            <a:off x="1513417" y="4675604"/>
            <a:ext cx="91651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Esihenkilö allekirjoittaa sopimuksen, mutta työpaikkaohjaajan yhteystiedot tulee olla sopimuksissa </a:t>
            </a:r>
            <a:r>
              <a:rPr lang="fi-FI" sz="2000" b="1" dirty="0" err="1"/>
              <a:t>ajantasalla</a:t>
            </a:r>
            <a:r>
              <a:rPr lang="fi-FI" sz="2000" b="1" dirty="0"/>
              <a:t> </a:t>
            </a:r>
            <a:r>
              <a:rPr lang="fi-FI" sz="2000" b="1" dirty="0">
                <a:highlight>
                  <a:srgbClr val="FFFF00"/>
                </a:highlight>
              </a:rPr>
              <a:t>työpaikkaohjaajan palautetta </a:t>
            </a:r>
            <a:r>
              <a:rPr lang="fi-FI" sz="2000" b="1" dirty="0"/>
              <a:t>varten.</a:t>
            </a:r>
          </a:p>
          <a:p>
            <a:endParaRPr lang="fi-FI" sz="2000" b="1" dirty="0"/>
          </a:p>
          <a:p>
            <a:r>
              <a:rPr lang="fi-FI" sz="2000" b="1" dirty="0"/>
              <a:t>Allekirjoitukset </a:t>
            </a:r>
            <a:r>
              <a:rPr lang="fi-FI" sz="2000" b="1" dirty="0" err="1"/>
              <a:t>Samiedussa</a:t>
            </a:r>
            <a:r>
              <a:rPr lang="fi-FI" sz="2000" b="1" dirty="0"/>
              <a:t> sähköisesti</a:t>
            </a:r>
          </a:p>
        </p:txBody>
      </p:sp>
    </p:spTree>
    <p:extLst>
      <p:ext uri="{BB962C8B-B14F-4D97-AF65-F5344CB8AC3E}">
        <p14:creationId xmlns:p14="http://schemas.microsoft.com/office/powerpoint/2010/main" val="3868136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26519D-8250-4D62-AD37-6BC24E1E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Palautteen antaminen ennen näyttöä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D3897F-56F5-468A-A6E2-A74256F7F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fi-FI" dirty="0">
                <a:latin typeface="Arial"/>
                <a:cs typeface="Arial"/>
              </a:rPr>
              <a:t>Opiskelijalla on oikeus palautteeseen</a:t>
            </a:r>
          </a:p>
          <a:p>
            <a:pPr marL="456565" indent="-456565"/>
            <a:r>
              <a:rPr lang="fi-FI" dirty="0">
                <a:latin typeface="Arial"/>
                <a:cs typeface="Arial"/>
              </a:rPr>
              <a:t>Anna monipuolista ja jatkuvaa palautetta</a:t>
            </a:r>
            <a:endParaRPr lang="fi-FI" dirty="0">
              <a:highlight>
                <a:srgbClr val="FF0000"/>
              </a:highlight>
              <a:latin typeface="Arial"/>
              <a:cs typeface="Arial"/>
            </a:endParaRPr>
          </a:p>
          <a:p>
            <a:pPr marL="456565" indent="-456565"/>
            <a:r>
              <a:rPr lang="fi-FI" dirty="0">
                <a:latin typeface="Arial"/>
                <a:cs typeface="Arial"/>
              </a:rPr>
              <a:t>Hyvin annettu palaute motivoi ja kannustaa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BB33617-9BFE-4D68-A18C-D9341BC5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53B9DB-C24D-4D3E-B66E-FC2661B7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01B3E4-BE99-4169-A19F-BD28A628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07568BB-5586-0C31-6D89-B906E1992D1C}"/>
              </a:ext>
            </a:extLst>
          </p:cNvPr>
          <p:cNvSpPr/>
          <p:nvPr/>
        </p:nvSpPr>
        <p:spPr>
          <a:xfrm>
            <a:off x="398465" y="3663950"/>
            <a:ext cx="3384549" cy="1970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6565" indent="-456565" algn="ctr"/>
            <a:r>
              <a:rPr lang="fi-FI" sz="1400" dirty="0">
                <a:solidFill>
                  <a:schemeClr val="tx1"/>
                </a:solidFill>
                <a:latin typeface="Arial"/>
                <a:cs typeface="Arial"/>
              </a:rPr>
              <a:t>Palaute kertoo…</a:t>
            </a:r>
          </a:p>
          <a:p>
            <a:pPr marL="456565" indent="-456565" algn="ctr"/>
            <a:endParaRPr lang="fi-FI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6565" indent="-456565" algn="ctr"/>
            <a:r>
              <a:rPr lang="fi-FI" sz="2000" dirty="0">
                <a:solidFill>
                  <a:schemeClr val="tx1"/>
                </a:solidFill>
                <a:latin typeface="Arial"/>
                <a:cs typeface="Arial"/>
              </a:rPr>
              <a:t>Odotuksista ja</a:t>
            </a:r>
          </a:p>
          <a:p>
            <a:pPr marL="456565" indent="-456565" algn="ctr"/>
            <a:r>
              <a:rPr lang="fi-FI" sz="2000" dirty="0">
                <a:solidFill>
                  <a:schemeClr val="tx1"/>
                </a:solidFill>
                <a:latin typeface="Arial"/>
                <a:cs typeface="Arial"/>
              </a:rPr>
              <a:t>kehittämistarpeista</a:t>
            </a:r>
          </a:p>
          <a:p>
            <a:pPr marL="456565" indent="-456565" algn="ctr"/>
            <a:endParaRPr lang="fi-FI" sz="20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480711-04F9-A127-5D9A-0266AA0518BD}"/>
              </a:ext>
            </a:extLst>
          </p:cNvPr>
          <p:cNvSpPr/>
          <p:nvPr/>
        </p:nvSpPr>
        <p:spPr>
          <a:xfrm>
            <a:off x="3930650" y="3663950"/>
            <a:ext cx="4343399" cy="1970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6565" indent="-456565" algn="ctr"/>
            <a:r>
              <a:rPr lang="fi-FI" sz="1400" dirty="0">
                <a:solidFill>
                  <a:schemeClr val="tx1"/>
                </a:solidFill>
                <a:latin typeface="Arial"/>
                <a:cs typeface="Arial"/>
              </a:rPr>
              <a:t>Palaute ohjaa…</a:t>
            </a:r>
          </a:p>
          <a:p>
            <a:pPr marL="456565" indent="-456565" algn="ctr"/>
            <a:endParaRPr lang="fi-FI" sz="14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6565" indent="-456565" algn="ctr"/>
            <a:r>
              <a:rPr lang="fi-FI" sz="2000" dirty="0">
                <a:solidFill>
                  <a:schemeClr val="tx1"/>
                </a:solidFill>
                <a:latin typeface="Arial"/>
                <a:cs typeface="Arial"/>
              </a:rPr>
              <a:t>Toivottuun käyttäytymiseen, toimintaan ja kohti tavoitteita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8D6594BA-E9E9-B220-0860-F0FC2C491217}"/>
              </a:ext>
            </a:extLst>
          </p:cNvPr>
          <p:cNvSpPr/>
          <p:nvPr/>
        </p:nvSpPr>
        <p:spPr>
          <a:xfrm>
            <a:off x="8467725" y="3663950"/>
            <a:ext cx="3384549" cy="19701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6565" indent="-456565" algn="ctr"/>
            <a:r>
              <a:rPr lang="fi-FI" sz="1400" dirty="0">
                <a:solidFill>
                  <a:schemeClr val="tx1"/>
                </a:solidFill>
                <a:latin typeface="Arial"/>
                <a:cs typeface="Arial"/>
              </a:rPr>
              <a:t>Palaute auttaa…</a:t>
            </a:r>
          </a:p>
          <a:p>
            <a:pPr marL="456565" indent="-456565" algn="ctr"/>
            <a:endParaRPr lang="fi-FI" sz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6565" indent="-456565" algn="ctr"/>
            <a:r>
              <a:rPr lang="fi-FI" dirty="0">
                <a:solidFill>
                  <a:schemeClr val="tx1"/>
                </a:solidFill>
                <a:latin typeface="Arial"/>
                <a:cs typeface="Arial"/>
              </a:rPr>
              <a:t>Kehittymään, oppimaan </a:t>
            </a:r>
          </a:p>
          <a:p>
            <a:pPr marL="456565" indent="-456565" algn="ctr"/>
            <a:r>
              <a:rPr lang="fi-FI" dirty="0">
                <a:solidFill>
                  <a:schemeClr val="tx1"/>
                </a:solidFill>
                <a:latin typeface="Arial"/>
                <a:cs typeface="Arial"/>
              </a:rPr>
              <a:t>ja toimimaan</a:t>
            </a:r>
          </a:p>
          <a:p>
            <a:pPr marL="456565" indent="-456565" algn="ctr"/>
            <a:r>
              <a:rPr lang="fi-FI" dirty="0">
                <a:solidFill>
                  <a:schemeClr val="tx1"/>
                </a:solidFill>
                <a:latin typeface="Arial"/>
                <a:cs typeface="Arial"/>
              </a:rPr>
              <a:t>tarkoituksenmukaisesti</a:t>
            </a:r>
          </a:p>
        </p:txBody>
      </p:sp>
    </p:spTree>
    <p:extLst>
      <p:ext uri="{BB962C8B-B14F-4D97-AF65-F5344CB8AC3E}">
        <p14:creationId xmlns:p14="http://schemas.microsoft.com/office/powerpoint/2010/main" val="1073496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E3395-9B53-7215-73FA-C4FDA3981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B3CF57-30A7-23B8-2B70-311F4C72D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87476"/>
            <a:ext cx="7324725" cy="386714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fi-FI" sz="3800" dirty="0">
                <a:latin typeface="Arial"/>
                <a:cs typeface="Arial"/>
              </a:rPr>
              <a:t>Työpaikkaohjaaja: keskustele palautteen merkityksestä opiskelijan kanssa heti jakson alussa ja kysy miten opiskelija haluaa saada palautetta.</a:t>
            </a:r>
            <a:r>
              <a:rPr lang="fi-FI" sz="3800" dirty="0">
                <a:solidFill>
                  <a:srgbClr val="FF0000"/>
                </a:solidFill>
                <a:latin typeface="Arial"/>
                <a:cs typeface="Arial"/>
              </a:rPr>
              <a:t>  </a:t>
            </a:r>
            <a:endParaRPr lang="fi-FI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sz="38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fi-FI" sz="3800" b="1" dirty="0"/>
          </a:p>
          <a:p>
            <a:pPr marL="0" indent="0">
              <a:buNone/>
            </a:pPr>
            <a:endParaRPr lang="fi-FI" sz="3800" b="1" dirty="0"/>
          </a:p>
          <a:p>
            <a:pPr marL="0" indent="0">
              <a:buNone/>
            </a:pPr>
            <a:endParaRPr lang="fi-FI" sz="3800" b="1" dirty="0"/>
          </a:p>
          <a:p>
            <a:pPr marL="0" indent="0">
              <a:buNone/>
            </a:pPr>
            <a:r>
              <a:rPr lang="fi-FI" sz="3800" dirty="0"/>
              <a:t>Kysy lopuksi mitä opiskelijalle jäi mieleen palautteesta ja mitä hän siitä ymmärsi.</a:t>
            </a:r>
          </a:p>
          <a:p>
            <a:pPr marL="0" indent="0">
              <a:buNone/>
            </a:pPr>
            <a:endParaRPr lang="fi-FI" sz="3800" dirty="0"/>
          </a:p>
          <a:p>
            <a:pPr marL="0" indent="0">
              <a:buNone/>
            </a:pPr>
            <a:endParaRPr lang="fi-FI" sz="3800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982E4989-23F1-A877-7C17-9F005E6B664F}"/>
              </a:ext>
            </a:extLst>
          </p:cNvPr>
          <p:cNvSpPr/>
          <p:nvPr/>
        </p:nvSpPr>
        <p:spPr>
          <a:xfrm>
            <a:off x="685800" y="2909887"/>
            <a:ext cx="6600825" cy="13049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i-FI" sz="1800" b="1" dirty="0">
                <a:solidFill>
                  <a:schemeClr val="tx1"/>
                </a:solidFill>
              </a:rPr>
              <a:t>Peilaa palautetta ammattitaitovaatimuksiin, mitä opiskelija jo osaa ja mitä hänen pitäisi vielä oppia.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2374ED2-DE1D-2273-275B-4F11E898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Palautteen antaminen ennen näyttöä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844092A-7EB6-F513-11A1-E62F053B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13A3481-0D7B-FA20-16C8-3F6308B17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1892AA-B113-18CD-FDCE-318BBFCA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19</a:t>
            </a:fld>
            <a:endParaRPr lang="fi-FI"/>
          </a:p>
        </p:txBody>
      </p:sp>
      <p:pic>
        <p:nvPicPr>
          <p:cNvPr id="9" name="Kuva 8" descr="Kuva, joka sisältää kohteen henkilö, Ihmisen kasvot, vaate, sisä-&#10;&#10;Kuvaus luotu automaattisesti">
            <a:extLst>
              <a:ext uri="{FF2B5EF4-FFF2-40B4-BE49-F238E27FC236}">
                <a16:creationId xmlns:a16="http://schemas.microsoft.com/office/drawing/2014/main" id="{F2EF85FF-F702-F392-ECBB-7430C23EC2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725" y="2758282"/>
            <a:ext cx="4013200" cy="2257425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90442FCB-E009-D8DC-FBF2-46C523BD53E7}"/>
              </a:ext>
            </a:extLst>
          </p:cNvPr>
          <p:cNvSpPr txBox="1"/>
          <p:nvPr/>
        </p:nvSpPr>
        <p:spPr>
          <a:xfrm>
            <a:off x="7610475" y="5101192"/>
            <a:ext cx="4108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800" dirty="0"/>
              <a:t>Kuva. </a:t>
            </a:r>
            <a:r>
              <a:rPr lang="fi-FI" sz="1800" dirty="0" err="1"/>
              <a:t>Canva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9332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40AB2CDE-35DD-2367-21E2-6C8B994FF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Koulutuksen rakenne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BAF344E0-516D-8454-1F62-4CBD9E735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fi-FI" dirty="0">
                <a:solidFill>
                  <a:schemeClr val="accent1"/>
                </a:solidFill>
                <a:latin typeface="Arial"/>
                <a:cs typeface="Arial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Tutkinnon muodostuminen</a:t>
            </a:r>
            <a:endParaRPr lang="fi-FI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i-FI" dirty="0">
                <a:solidFill>
                  <a:schemeClr val="accent1"/>
                </a:solidFill>
                <a:latin typeface="Arial"/>
                <a:cs typeface="Arial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Periaatteita ja HOKS</a:t>
            </a:r>
            <a:endParaRPr lang="fi-FI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i-FI" dirty="0">
                <a:solidFill>
                  <a:schemeClr val="accent1"/>
                </a:solidFill>
                <a:latin typeface="Arial"/>
                <a:cs typeface="Arial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Oppisopimus ja koulutussopimus</a:t>
            </a:r>
            <a:endParaRPr lang="fi-FI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i-FI" dirty="0">
                <a:solidFill>
                  <a:schemeClr val="accent1"/>
                </a:solidFill>
                <a:latin typeface="Arial"/>
                <a:cs typeface="Arial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Palautteen antaminen</a:t>
            </a:r>
            <a:endParaRPr lang="fi-FI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i-FI" dirty="0">
                <a:solidFill>
                  <a:schemeClr val="accent1"/>
                </a:solidFill>
                <a:latin typeface="Arial"/>
                <a:cs typeface="Arial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Osaamisen osoittaminen / Näyttö</a:t>
            </a:r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2BF7627-994F-5BD8-06DC-4CACE5DF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CBACF-A79C-4845-BF2E-872432BFD588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5FCD3B-B8D0-774C-AE51-955D235B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F3A58B-9F7F-EC46-4CB1-DDFC8FA1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2</a:t>
            </a:fld>
            <a:endParaRPr lang="fi-FI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4D592953-51C0-9705-6933-ADB694F6185E}"/>
              </a:ext>
            </a:extLst>
          </p:cNvPr>
          <p:cNvGrpSpPr/>
          <p:nvPr/>
        </p:nvGrpSpPr>
        <p:grpSpPr>
          <a:xfrm>
            <a:off x="8512388" y="1600202"/>
            <a:ext cx="2920958" cy="3073299"/>
            <a:chOff x="8512388" y="1600202"/>
            <a:chExt cx="2920958" cy="3073299"/>
          </a:xfrm>
        </p:grpSpPr>
        <p:pic>
          <p:nvPicPr>
            <p:cNvPr id="3" name="Kuva 2" descr="Kuva, joka sisältää kohteen Grafiikka&#10;&#10;Kuvaus luotu automaattisesti">
              <a:extLst>
                <a:ext uri="{FF2B5EF4-FFF2-40B4-BE49-F238E27FC236}">
                  <a16:creationId xmlns:a16="http://schemas.microsoft.com/office/drawing/2014/main" id="{935AB79A-018C-0738-CD63-D97C4320F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388" y="1600202"/>
              <a:ext cx="2920958" cy="3073299"/>
            </a:xfrm>
            <a:prstGeom prst="rect">
              <a:avLst/>
            </a:prstGeom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1E5E768B-DA65-E915-16EE-6CD702EF7ED9}"/>
                </a:ext>
              </a:extLst>
            </p:cNvPr>
            <p:cNvSpPr txBox="1"/>
            <p:nvPr/>
          </p:nvSpPr>
          <p:spPr>
            <a:xfrm>
              <a:off x="8737600" y="2116834"/>
              <a:ext cx="2551177" cy="15574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algn="ctr">
                <a:lnSpc>
                  <a:spcPct val="150000"/>
                </a:lnSpc>
                <a:buNone/>
              </a:pPr>
              <a:r>
                <a:rPr lang="fi-FI" sz="2200" b="1" i="1" dirty="0">
                  <a:solidFill>
                    <a:schemeClr val="tx1"/>
                  </a:solidFill>
                  <a:latin typeface="Arial"/>
                  <a:cs typeface="Arial"/>
                </a:rPr>
                <a:t>Tervetuloa työpaikkaohjaaja-valmennukseen! </a:t>
              </a:r>
              <a:endParaRPr lang="en-US" sz="2200" b="1" i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9615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EED766-2FD3-440B-8FBD-BD600C5E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Erilaista palautetta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B58204-ED7B-4F5E-AD3B-2EFB63F1F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1"/>
            <a:ext cx="8128000" cy="460586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>
                <a:latin typeface="Arial"/>
                <a:cs typeface="Arial"/>
              </a:rPr>
              <a:t>Myönteinen palaute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	– Tavoitteena vahvistaa ja motivoida opiskelijaa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	– Vältä liian yleistä palautetta: ”Ihan hyvin menee, jatka samaan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    Malliin” Kohdista palaute siihen mitä opiskelija osaa jo hyvin	</a:t>
            </a:r>
          </a:p>
          <a:p>
            <a:pPr marL="0" indent="0">
              <a:buNone/>
            </a:pPr>
            <a:endParaRPr lang="fi-FI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b="1" dirty="0">
                <a:latin typeface="Arial"/>
                <a:cs typeface="Arial"/>
              </a:rPr>
              <a:t>Rakentava palaute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	– Auttaa selventämään kehitystarpeita ja mahdollistaa oppimisen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	– Esitä kysymyksiä, mitkä saavat toisen pohtimaan tekojensa syitä</a:t>
            </a:r>
          </a:p>
          <a:p>
            <a:pPr marL="0" indent="0">
              <a:buNone/>
            </a:pPr>
            <a:endParaRPr lang="fi-FI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b="1" dirty="0">
                <a:latin typeface="Arial"/>
                <a:cs typeface="Arial"/>
              </a:rPr>
              <a:t>Ohjaava palaute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	– Kehittämisehdotusten ja vinkkien antaminen</a:t>
            </a:r>
          </a:p>
          <a:p>
            <a:pPr marL="0" indent="0">
              <a:buNone/>
            </a:pPr>
            <a:endParaRPr lang="fi-FI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fi-FI" b="1" dirty="0">
                <a:latin typeface="Arial"/>
                <a:cs typeface="Arial"/>
              </a:rPr>
              <a:t>Dialoginen palaute</a:t>
            </a:r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	– Perustuu vuorovaikutukseen ja yhteisen ymmärryksen luomiseen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1B0B44-D06E-4759-A068-4DB5FC3E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D3CBF3-0C00-4A0B-90FE-375FEDD3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EFB7AD-67CF-4FEC-9E1B-09CB2343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204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1B0B44-D06E-4759-A068-4DB5FC3E7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8D3CBF3-0C00-4A0B-90FE-375FEDD3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EFB7AD-67CF-4FEC-9E1B-09CB2343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21</a:t>
            </a:fld>
            <a:endParaRPr lang="fi-FI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puohjelma 1">
                <a:extLst>
                  <a:ext uri="{FF2B5EF4-FFF2-40B4-BE49-F238E27FC236}">
                    <a16:creationId xmlns:a16="http://schemas.microsoft.com/office/drawing/2014/main" id="{09BF14EF-1B19-DAAB-D962-676746788EA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6790662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Apuohjelma 1">
                <a:extLst>
                  <a:ext uri="{FF2B5EF4-FFF2-40B4-BE49-F238E27FC236}">
                    <a16:creationId xmlns:a16="http://schemas.microsoft.com/office/drawing/2014/main" id="{09BF14EF-1B19-DAAB-D962-676746788EA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0686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DDFB33A-6A42-4577-BBFE-1700AE1D931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D0F354-ED80-4456-BE64-FA4A112CC7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78E0942-7652-4F28-AB28-5AB04F06DA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22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33AF8D0-A4B9-C82C-1DC1-EF25271C8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74"/>
          <a:stretch/>
        </p:blipFill>
        <p:spPr>
          <a:xfrm>
            <a:off x="996778" y="547772"/>
            <a:ext cx="5280197" cy="5200650"/>
          </a:xfrm>
          <a:prstGeom prst="rect">
            <a:avLst/>
          </a:prstGeom>
        </p:spPr>
      </p:pic>
      <p:sp>
        <p:nvSpPr>
          <p:cNvPr id="12" name="Ellipsi 11">
            <a:extLst>
              <a:ext uri="{FF2B5EF4-FFF2-40B4-BE49-F238E27FC236}">
                <a16:creationId xmlns:a16="http://schemas.microsoft.com/office/drawing/2014/main" id="{05EEFF38-8A9E-4A2E-D170-FDF44CF9AC3E}"/>
              </a:ext>
            </a:extLst>
          </p:cNvPr>
          <p:cNvSpPr/>
          <p:nvPr/>
        </p:nvSpPr>
        <p:spPr>
          <a:xfrm>
            <a:off x="6758689" y="1824567"/>
            <a:ext cx="4436533" cy="2489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>
                <a:solidFill>
                  <a:schemeClr val="tx1"/>
                </a:solidFill>
              </a:rPr>
              <a:t>Pyydä opiskelijalta myös palautetta omasta ohjaamisestasi.</a:t>
            </a:r>
          </a:p>
        </p:txBody>
      </p:sp>
    </p:spTree>
    <p:extLst>
      <p:ext uri="{BB962C8B-B14F-4D97-AF65-F5344CB8AC3E}">
        <p14:creationId xmlns:p14="http://schemas.microsoft.com/office/powerpoint/2010/main" val="2389374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FEF615-1B7C-C3A0-7851-58546F601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/>
              <a:t>Muista perehdytys ja kerro opiskelijalle työpaikan käytänteistä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8EF3DD0-B8DB-9915-102A-BFB72AC8F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Työaika ja päivän pituus </a:t>
            </a:r>
          </a:p>
          <a:p>
            <a:r>
              <a:rPr lang="fi-FI" dirty="0"/>
              <a:t>Tauot, omaan ruokaan tai ruokailuun liittyvät asiat</a:t>
            </a:r>
          </a:p>
          <a:p>
            <a:r>
              <a:rPr lang="fi-FI" dirty="0"/>
              <a:t>Kulkuohjeet</a:t>
            </a:r>
          </a:p>
          <a:p>
            <a:r>
              <a:rPr lang="fi-FI" dirty="0"/>
              <a:t>Työajanseuranta ja kulkukortti</a:t>
            </a:r>
          </a:p>
          <a:p>
            <a:r>
              <a:rPr lang="fi-FI" dirty="0"/>
              <a:t>Työvaatetus ja työvälineet</a:t>
            </a:r>
          </a:p>
          <a:p>
            <a:r>
              <a:rPr lang="fi-FI" dirty="0"/>
              <a:t>Työturvallisuusohjeet ja muut säädökset– seuraamukset rikkomuksista</a:t>
            </a:r>
          </a:p>
          <a:p>
            <a:r>
              <a:rPr lang="fi-FI" dirty="0"/>
              <a:t>Tutustuminen työryhmään</a:t>
            </a:r>
          </a:p>
          <a:p>
            <a:r>
              <a:rPr lang="fi-FI" dirty="0"/>
              <a:t>Työpaikan kirjoittamattomat säännöt</a:t>
            </a:r>
          </a:p>
          <a:p>
            <a:r>
              <a:rPr lang="fi-FI" dirty="0"/>
              <a:t>Tietosuoja ja asiakkaiden tietojen käsittely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786C978-6EB8-989A-6BC8-7EBD190EE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2496FC-CF7D-E37B-EA0C-A61D98EA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FF758E-E857-DC00-3AEB-204FC6A5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2582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250">
                <a:latin typeface="Arial"/>
                <a:cs typeface="Arial"/>
              </a:rPr>
              <a:t>Kohti osaamisen näyttöä </a:t>
            </a:r>
            <a:endParaRPr lang="fi-FI" sz="425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609600" lvl="1" indent="0">
              <a:buNone/>
            </a:pPr>
            <a:r>
              <a:rPr lang="fi-FI" sz="3200" dirty="0">
                <a:latin typeface="Arial"/>
                <a:cs typeface="Arial"/>
              </a:rPr>
              <a:t>Näyttö suunnitellaan n. viikko ennen näytön alkua</a:t>
            </a:r>
            <a:endParaRPr lang="en-US" sz="3200" dirty="0">
              <a:latin typeface="Arial"/>
              <a:cs typeface="Arial"/>
            </a:endParaRPr>
          </a:p>
          <a:p>
            <a:pPr marL="989965" lvl="1" indent="-380365"/>
            <a:r>
              <a:rPr lang="fi-FI" sz="2650" dirty="0">
                <a:latin typeface="Arial"/>
                <a:cs typeface="Arial"/>
              </a:rPr>
              <a:t>Opiskelija, yhdessä työpaikkaohjaajan / opettajan kanssa keskustellen</a:t>
            </a:r>
          </a:p>
          <a:p>
            <a:pPr marL="989965" lvl="1" indent="-380365"/>
            <a:r>
              <a:rPr lang="fi-FI" sz="2650" dirty="0">
                <a:latin typeface="Arial"/>
                <a:cs typeface="Arial"/>
              </a:rPr>
              <a:t>Suunnitellaan työtehtävät</a:t>
            </a:r>
          </a:p>
          <a:p>
            <a:pPr marL="456565" indent="-456565"/>
            <a:r>
              <a:rPr lang="fi-FI" dirty="0">
                <a:latin typeface="Arial"/>
                <a:cs typeface="Arial"/>
              </a:rPr>
              <a:t>Sovitaan näytön ajankohta ja ilmoitetaan opettaja-arvioijalle</a:t>
            </a:r>
            <a:endParaRPr lang="fi-FI" dirty="0"/>
          </a:p>
          <a:p>
            <a:pPr marL="456565" indent="-456565"/>
            <a:r>
              <a:rPr lang="fi-FI" dirty="0">
                <a:latin typeface="Arial"/>
                <a:cs typeface="Arial"/>
              </a:rPr>
              <a:t>Työyhteisölle tiedotetaan opiskelijan näytön ajankohta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963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Kohti osaamisen näyttöä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 fontAlgn="base"/>
            <a:r>
              <a:rPr lang="fi-FI" sz="2800">
                <a:latin typeface="Arial"/>
                <a:cs typeface="Arial"/>
              </a:rPr>
              <a:t>Näytön pituus riippuu mm. näytön sisällöistä ja työtehtävistä </a:t>
            </a:r>
            <a:endParaRPr lang="fi-FI">
              <a:latin typeface="Arial"/>
              <a:cs typeface="Arial"/>
            </a:endParaRPr>
          </a:p>
          <a:p>
            <a:pPr marL="456565" indent="-456565" fontAlgn="base"/>
            <a:r>
              <a:rPr lang="fi-FI" sz="2800">
                <a:latin typeface="Arial"/>
                <a:cs typeface="Arial"/>
              </a:rPr>
              <a:t>Työssäoppimisjakson lopussa</a:t>
            </a:r>
          </a:p>
          <a:p>
            <a:pPr marL="456565" indent="-456565" fontAlgn="base"/>
            <a:r>
              <a:rPr lang="fi-FI" sz="2800">
                <a:latin typeface="Arial"/>
                <a:cs typeface="Arial"/>
              </a:rPr>
              <a:t>Näyttöpäivien ei tarvitse olla perättäisiä, mutta mieluiten parin viikon aikana kuitenkin kaikki </a:t>
            </a:r>
          </a:p>
          <a:p>
            <a:pPr marL="456565" indent="-456565"/>
            <a:r>
              <a:rPr lang="fi-FI" sz="2800">
                <a:latin typeface="Arial"/>
                <a:cs typeface="Arial"/>
              </a:rPr>
              <a:t>Näyttöpäivät työpaikkaohjaajan kanssa samoissa työvuoroissa</a:t>
            </a:r>
          </a:p>
          <a:p>
            <a:pPr marL="456565" indent="-456565"/>
            <a:r>
              <a:rPr lang="fi-FI" sz="2800">
                <a:latin typeface="Arial"/>
                <a:cs typeface="Arial"/>
              </a:rPr>
              <a:t>Sekä työpaikkaohjaaja että opiskelija ovat perehtyneet tutkinnonosan ammattitaitovaatimuksiin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3993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2BF3-36B9-8E67-AFEC-E65D8AA78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28702"/>
            <a:ext cx="10602097" cy="41482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Arial"/>
                <a:cs typeface="Calibri"/>
              </a:rPr>
              <a:t>Opiskelijan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osaamisen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hankkimiseen</a:t>
            </a:r>
            <a:r>
              <a:rPr lang="en-US" sz="2800" dirty="0">
                <a:latin typeface="Arial"/>
                <a:cs typeface="Calibri"/>
              </a:rPr>
              <a:t>, </a:t>
            </a:r>
            <a:r>
              <a:rPr lang="en-US" sz="2800" dirty="0" err="1">
                <a:latin typeface="Arial"/>
                <a:cs typeface="Calibri"/>
              </a:rPr>
              <a:t>ohjaamiseen</a:t>
            </a:r>
            <a:r>
              <a:rPr lang="en-US" sz="2800" dirty="0">
                <a:latin typeface="Arial"/>
                <a:cs typeface="Calibri"/>
              </a:rPr>
              <a:t>, 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>
                <a:latin typeface="Arial"/>
                <a:cs typeface="Calibri"/>
              </a:rPr>
              <a:t>näyttöjen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suunnitteluun</a:t>
            </a:r>
            <a:r>
              <a:rPr lang="en-US" sz="2800" dirty="0">
                <a:latin typeface="Arial"/>
                <a:cs typeface="Calibri"/>
              </a:rPr>
              <a:t> ja </a:t>
            </a:r>
            <a:r>
              <a:rPr lang="en-US" sz="2800" dirty="0" err="1">
                <a:latin typeface="Arial"/>
                <a:cs typeface="Calibri"/>
              </a:rPr>
              <a:t>arviointiin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osallistuvalla</a:t>
            </a:r>
            <a:r>
              <a:rPr lang="en-US" sz="2800" dirty="0">
                <a:latin typeface="Arial"/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sz="2800" dirty="0" err="1">
                <a:latin typeface="Arial"/>
                <a:cs typeface="Calibri"/>
              </a:rPr>
              <a:t>työpaikkaohjaajajlla</a:t>
            </a:r>
            <a:r>
              <a:rPr lang="en-US" sz="2800" dirty="0">
                <a:latin typeface="Arial"/>
                <a:cs typeface="Calibri"/>
              </a:rPr>
              <a:t> on </a:t>
            </a:r>
            <a:r>
              <a:rPr lang="en-US" sz="2800" dirty="0" err="1">
                <a:latin typeface="Arial"/>
                <a:cs typeface="Calibri"/>
              </a:rPr>
              <a:t>hyvä</a:t>
            </a:r>
            <a:r>
              <a:rPr lang="en-US" sz="2800" dirty="0">
                <a:latin typeface="Arial"/>
                <a:cs typeface="Calibri"/>
              </a:rPr>
              <a:t> olla:</a:t>
            </a:r>
          </a:p>
          <a:p>
            <a:pPr marL="0" indent="0">
              <a:buNone/>
            </a:pPr>
            <a:endParaRPr lang="en-US" sz="2800" dirty="0"/>
          </a:p>
          <a:p>
            <a:pPr marL="10668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/>
                <a:cs typeface="Calibri"/>
              </a:rPr>
              <a:t>riittävä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ammattitaito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suoritettavaan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tutkintoon</a:t>
            </a:r>
            <a:r>
              <a:rPr lang="en-US" sz="2800" dirty="0">
                <a:latin typeface="Arial"/>
                <a:cs typeface="Calibri"/>
              </a:rPr>
              <a:t> ja </a:t>
            </a:r>
            <a:r>
              <a:rPr lang="en-US" sz="2800" dirty="0" err="1">
                <a:latin typeface="Arial"/>
                <a:cs typeface="Calibri"/>
              </a:rPr>
              <a:t>erityisesti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kyseiseen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tutkinnon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osaan</a:t>
            </a:r>
            <a:r>
              <a:rPr lang="en-US" sz="2800" dirty="0">
                <a:latin typeface="Arial"/>
                <a:cs typeface="Calibri"/>
              </a:rPr>
              <a:t> </a:t>
            </a:r>
            <a:endParaRPr lang="en-US" sz="2800" dirty="0"/>
          </a:p>
          <a:p>
            <a:pPr marL="1066800" lvl="1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/>
                <a:cs typeface="Calibri"/>
              </a:rPr>
              <a:t>riittävä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perehtyneisyys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arviointiin</a:t>
            </a:r>
            <a:r>
              <a:rPr lang="en-US" sz="2800" dirty="0">
                <a:latin typeface="Arial"/>
                <a:cs typeface="Calibri"/>
              </a:rPr>
              <a:t> ja </a:t>
            </a:r>
            <a:r>
              <a:rPr lang="en-US" sz="2800" dirty="0" err="1">
                <a:latin typeface="Arial"/>
                <a:cs typeface="Calibri"/>
              </a:rPr>
              <a:t>suoritettavan</a:t>
            </a:r>
            <a:r>
              <a:rPr lang="en-US" sz="2800" dirty="0">
                <a:latin typeface="Arial"/>
                <a:cs typeface="Calibri"/>
              </a:rPr>
              <a:t> </a:t>
            </a:r>
            <a:r>
              <a:rPr lang="en-US" sz="2800" dirty="0" err="1">
                <a:latin typeface="Arial"/>
                <a:cs typeface="Calibri"/>
              </a:rPr>
              <a:t>tutkinnon</a:t>
            </a:r>
            <a:r>
              <a:rPr lang="en-US" sz="2800" dirty="0">
                <a:latin typeface="Arial"/>
                <a:cs typeface="Calibri"/>
              </a:rPr>
              <a:t> </a:t>
            </a:r>
            <a:r>
              <a:rPr lang="en-US" sz="2800" dirty="0" err="1">
                <a:latin typeface="Arial"/>
                <a:cs typeface="Calibri"/>
              </a:rPr>
              <a:t>perusteisiin</a:t>
            </a:r>
            <a:endParaRPr lang="en-US" sz="2800" dirty="0">
              <a:latin typeface="Arial"/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0E3DB-CB19-AFE3-3E12-E150C0C5A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7F726-A277-16FE-C79F-6B9CE161C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5A653-0A8B-95DC-6E68-FAF86A362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518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/>
              <a:t>Esteellisyys osaamisen arvioinnissa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75724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6565" indent="-456565" fontAlgn="base"/>
            <a:r>
              <a:rPr lang="fi-FI" dirty="0">
                <a:latin typeface="Arial"/>
                <a:cs typeface="Arial"/>
              </a:rPr>
              <a:t>Opettaja ja työpaikkaohjaaja arvioivat opiskelijan näytön – pois lukien tapaukset, joissa osaamisen arvioijia koskee hallintolain esteellisyyssäännökset:</a:t>
            </a:r>
          </a:p>
          <a:p>
            <a:pPr marL="456565" indent="-456565" fontAlgn="base"/>
            <a:endParaRPr lang="fi-FI" dirty="0">
              <a:latin typeface="Arial"/>
              <a:cs typeface="Arial"/>
            </a:endParaRPr>
          </a:p>
          <a:p>
            <a:pPr marL="0" indent="0" fontAlgn="base">
              <a:buNone/>
            </a:pPr>
            <a:r>
              <a:rPr lang="fi-FI" dirty="0">
                <a:latin typeface="Arial"/>
                <a:cs typeface="Arial"/>
              </a:rPr>
              <a:t>Esimerkiksi sukulaissuhteen, toimeksiantosuhteen tai 	asian ratkaisusta saatavan hyödyn tai vahingon perusteella tai muun puolueettomuuden vaarantumisen perusteella</a:t>
            </a:r>
          </a:p>
          <a:p>
            <a:pPr marL="0" indent="0" fontAlgn="base">
              <a:buNone/>
            </a:pPr>
            <a:endParaRPr lang="fi-FI" dirty="0">
              <a:latin typeface="Arial"/>
              <a:cs typeface="Arial"/>
            </a:endParaRPr>
          </a:p>
          <a:p>
            <a:pPr marL="0" indent="0" algn="ctr" fontAlgn="base">
              <a:buNone/>
            </a:pPr>
            <a:r>
              <a:rPr lang="fi-FI" sz="2200" dirty="0">
                <a:latin typeface="Arial"/>
                <a:cs typeface="Arial"/>
              </a:rPr>
              <a:t>Esteellisyys arvioidaan Hallintolaissa. Lue lisää </a:t>
            </a:r>
            <a:r>
              <a:rPr lang="fi-FI" sz="2200" dirty="0">
                <a:solidFill>
                  <a:srgbClr val="0070C0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endParaRPr lang="en-US" sz="22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56565" indent="-456565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66996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430D-6662-79D8-6C7C-8CF043801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50" dirty="0" err="1">
                <a:latin typeface="Arial"/>
                <a:cs typeface="Arial"/>
              </a:rPr>
              <a:t>Osaamisen</a:t>
            </a:r>
            <a:r>
              <a:rPr lang="en-US" sz="4250" dirty="0">
                <a:latin typeface="Arial"/>
                <a:cs typeface="Arial"/>
              </a:rPr>
              <a:t> </a:t>
            </a:r>
            <a:r>
              <a:rPr lang="en-US" sz="4250" dirty="0" err="1">
                <a:latin typeface="Arial"/>
                <a:cs typeface="Arial"/>
              </a:rPr>
              <a:t>osoittaminen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6F456-174D-ACB3-6287-E4564FF32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37345"/>
            <a:ext cx="10602097" cy="45110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6565" indent="-456565"/>
            <a:r>
              <a:rPr lang="en-US" sz="2600" dirty="0">
                <a:latin typeface="Arial"/>
                <a:cs typeface="Calibri"/>
              </a:rPr>
              <a:t>Opiskelija </a:t>
            </a:r>
            <a:r>
              <a:rPr lang="en-US" sz="2600" dirty="0" err="1">
                <a:latin typeface="Arial"/>
                <a:cs typeface="Calibri"/>
              </a:rPr>
              <a:t>osoittaa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osaamisensa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näytössä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käytännön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työtehtävissä</a:t>
            </a:r>
            <a:r>
              <a:rPr lang="en-US" sz="2600" dirty="0">
                <a:latin typeface="Arial"/>
                <a:cs typeface="Calibri"/>
              </a:rPr>
              <a:t> ja -</a:t>
            </a:r>
            <a:r>
              <a:rPr lang="en-US" sz="2600" dirty="0" err="1">
                <a:latin typeface="Arial"/>
                <a:cs typeface="Calibri"/>
              </a:rPr>
              <a:t>prosesseissa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työpaikalla</a:t>
            </a:r>
            <a:r>
              <a:rPr lang="en-US" sz="2600" dirty="0">
                <a:latin typeface="Arial"/>
                <a:cs typeface="Calibri"/>
              </a:rPr>
              <a:t>.  </a:t>
            </a:r>
            <a:endParaRPr lang="en-US" dirty="0">
              <a:latin typeface="Arial"/>
            </a:endParaRPr>
          </a:p>
          <a:p>
            <a:pPr marL="456565" indent="-456565"/>
            <a:r>
              <a:rPr lang="en-US" sz="2600" dirty="0" err="1">
                <a:latin typeface="Arial"/>
                <a:cs typeface="Calibri"/>
              </a:rPr>
              <a:t>Perustellusta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syystä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opiskelija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voi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tarvittaessa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osoittaa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osaamistaan</a:t>
            </a:r>
            <a:r>
              <a:rPr lang="en-US" sz="2600" dirty="0">
                <a:latin typeface="Arial"/>
                <a:cs typeface="Calibri"/>
              </a:rPr>
              <a:t> </a:t>
            </a:r>
            <a:r>
              <a:rPr lang="en-US" sz="2600" dirty="0" err="1">
                <a:latin typeface="Arial"/>
                <a:cs typeface="Calibri"/>
              </a:rPr>
              <a:t>myös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muulla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tavoin</a:t>
            </a:r>
            <a:r>
              <a:rPr lang="en-US" sz="2600" dirty="0">
                <a:latin typeface="Arial"/>
                <a:cs typeface="Calibri"/>
              </a:rPr>
              <a:t>.  </a:t>
            </a:r>
            <a:endParaRPr lang="en-US" dirty="0">
              <a:latin typeface="Arial"/>
            </a:endParaRPr>
          </a:p>
          <a:p>
            <a:pPr marL="456565" indent="-456565"/>
            <a:r>
              <a:rPr lang="en-US" sz="2600" dirty="0" err="1">
                <a:latin typeface="Arial"/>
                <a:cs typeface="Calibri"/>
              </a:rPr>
              <a:t>Näytöissä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opiskelija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näyttää</a:t>
            </a:r>
            <a:r>
              <a:rPr lang="en-US" sz="2600" dirty="0">
                <a:latin typeface="Arial"/>
                <a:cs typeface="Calibri"/>
              </a:rPr>
              <a:t>, </a:t>
            </a:r>
            <a:r>
              <a:rPr lang="en-US" sz="2600" dirty="0" err="1">
                <a:latin typeface="Arial"/>
                <a:cs typeface="Calibri"/>
              </a:rPr>
              <a:t>kuinka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hyvin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hän</a:t>
            </a:r>
            <a:r>
              <a:rPr lang="en-US" sz="2600" dirty="0">
                <a:latin typeface="Arial"/>
                <a:cs typeface="Calibri"/>
              </a:rPr>
              <a:t> on </a:t>
            </a:r>
            <a:r>
              <a:rPr lang="en-US" sz="2600" dirty="0" err="1">
                <a:latin typeface="Arial"/>
                <a:cs typeface="Calibri"/>
              </a:rPr>
              <a:t>saavuttanut</a:t>
            </a:r>
            <a:r>
              <a:rPr lang="en-US" sz="2600" dirty="0">
                <a:latin typeface="Arial"/>
                <a:cs typeface="Calibri"/>
              </a:rPr>
              <a:t> </a:t>
            </a:r>
            <a:r>
              <a:rPr lang="en-US" sz="2600" dirty="0" err="1">
                <a:latin typeface="Arial"/>
                <a:cs typeface="Calibri"/>
              </a:rPr>
              <a:t>tutkinnon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perusteissa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määritellyn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ammattitaidon</a:t>
            </a:r>
            <a:r>
              <a:rPr lang="en-US" sz="2600" dirty="0">
                <a:latin typeface="Arial"/>
                <a:cs typeface="Calibri"/>
              </a:rPr>
              <a:t> ja </a:t>
            </a:r>
            <a:r>
              <a:rPr lang="en-US" sz="2600" dirty="0" err="1">
                <a:latin typeface="Arial"/>
                <a:cs typeface="Calibri"/>
              </a:rPr>
              <a:t>osaamisen</a:t>
            </a:r>
            <a:r>
              <a:rPr lang="en-US" sz="2600" dirty="0">
                <a:latin typeface="Arial"/>
                <a:cs typeface="Calibri"/>
              </a:rPr>
              <a:t>. </a:t>
            </a:r>
            <a:endParaRPr lang="en-US" dirty="0">
              <a:latin typeface="Arial"/>
            </a:endParaRPr>
          </a:p>
          <a:p>
            <a:pPr marL="456565" indent="-456565"/>
            <a:r>
              <a:rPr lang="en-US" sz="2600" dirty="0" err="1">
                <a:latin typeface="Arial"/>
                <a:cs typeface="Calibri"/>
              </a:rPr>
              <a:t>Käytännön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työtehtävien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yhteydessä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syntyneitä</a:t>
            </a:r>
            <a:r>
              <a:rPr lang="en-US" sz="2600" dirty="0">
                <a:latin typeface="Arial"/>
                <a:cs typeface="Calibri"/>
              </a:rPr>
              <a:t> </a:t>
            </a:r>
            <a:r>
              <a:rPr lang="en-US" sz="2600" dirty="0" err="1">
                <a:latin typeface="Arial"/>
                <a:cs typeface="Calibri"/>
              </a:rPr>
              <a:t>dokumentteja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voidaan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myös</a:t>
            </a:r>
            <a:r>
              <a:rPr lang="en-US" sz="2600" dirty="0">
                <a:latin typeface="Arial"/>
                <a:cs typeface="Calibri"/>
              </a:rPr>
              <a:t> </a:t>
            </a:r>
            <a:r>
              <a:rPr lang="en-US" sz="2600" dirty="0" err="1">
                <a:latin typeface="Arial"/>
                <a:cs typeface="Calibri"/>
              </a:rPr>
              <a:t>käyttää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arvioinnin</a:t>
            </a:r>
            <a:r>
              <a:rPr lang="en-US" sz="2600" dirty="0">
                <a:latin typeface="Arial"/>
                <a:cs typeface="Calibri"/>
              </a:rPr>
              <a:t> </a:t>
            </a:r>
            <a:r>
              <a:rPr lang="en-US" sz="2600" dirty="0" err="1">
                <a:latin typeface="Arial"/>
                <a:cs typeface="Calibri"/>
              </a:rPr>
              <a:t>tukena</a:t>
            </a:r>
            <a:r>
              <a:rPr lang="en-US" sz="2600" dirty="0">
                <a:latin typeface="Arial"/>
                <a:cs typeface="Calibri"/>
              </a:rPr>
              <a:t>.  </a:t>
            </a:r>
            <a:endParaRPr lang="en-US" dirty="0">
              <a:latin typeface="Arial"/>
            </a:endParaRPr>
          </a:p>
          <a:p>
            <a:pPr marL="989965" lvl="1" indent="-380365">
              <a:buFont typeface="Courier New"/>
              <a:buChar char="o"/>
            </a:pPr>
            <a:r>
              <a:rPr lang="en-US" sz="1650" dirty="0" err="1">
                <a:latin typeface="Arial"/>
                <a:cs typeface="Calibri"/>
              </a:rPr>
              <a:t>Näitä</a:t>
            </a:r>
            <a:r>
              <a:rPr lang="en-US" sz="1650" dirty="0">
                <a:latin typeface="Arial"/>
                <a:cs typeface="Calibri"/>
              </a:rPr>
              <a:t> </a:t>
            </a:r>
            <a:r>
              <a:rPr lang="en-US" sz="1650" dirty="0" err="1">
                <a:latin typeface="Arial"/>
                <a:cs typeface="Calibri"/>
              </a:rPr>
              <a:t>voivat</a:t>
            </a:r>
            <a:r>
              <a:rPr lang="en-US" sz="1650" dirty="0">
                <a:latin typeface="Arial"/>
                <a:cs typeface="Calibri"/>
              </a:rPr>
              <a:t> olla </a:t>
            </a:r>
            <a:r>
              <a:rPr lang="en-US" sz="1650" dirty="0" err="1">
                <a:latin typeface="Arial"/>
                <a:cs typeface="Calibri"/>
              </a:rPr>
              <a:t>esimerkiksi</a:t>
            </a:r>
            <a:r>
              <a:rPr lang="en-US" sz="1650" dirty="0">
                <a:latin typeface="Arial"/>
                <a:cs typeface="Calibri"/>
              </a:rPr>
              <a:t> </a:t>
            </a:r>
            <a:r>
              <a:rPr lang="en-US" sz="1650" dirty="0" err="1">
                <a:latin typeface="Arial"/>
                <a:cs typeface="Calibri"/>
              </a:rPr>
              <a:t>tuokiosuunnitelmat</a:t>
            </a:r>
            <a:r>
              <a:rPr lang="en-US" sz="1650" dirty="0">
                <a:latin typeface="Arial"/>
                <a:cs typeface="Calibri"/>
              </a:rPr>
              <a:t>, </a:t>
            </a:r>
            <a:r>
              <a:rPr lang="en-US" sz="1650" dirty="0" err="1">
                <a:latin typeface="Arial"/>
                <a:cs typeface="Calibri"/>
              </a:rPr>
              <a:t>projektisuunnitelmat</a:t>
            </a:r>
            <a:r>
              <a:rPr lang="en-US" sz="1650" dirty="0">
                <a:latin typeface="Arial"/>
                <a:cs typeface="Calibri"/>
              </a:rPr>
              <a:t>, </a:t>
            </a:r>
            <a:r>
              <a:rPr lang="en-US" sz="1650" dirty="0" err="1">
                <a:latin typeface="Arial"/>
                <a:cs typeface="Calibri"/>
              </a:rPr>
              <a:t>hoitosuunnitelmat</a:t>
            </a:r>
            <a:r>
              <a:rPr lang="en-US" sz="1650" dirty="0">
                <a:latin typeface="Arial"/>
                <a:cs typeface="Calibri"/>
              </a:rPr>
              <a:t> tai </a:t>
            </a:r>
            <a:r>
              <a:rPr lang="en-US" sz="1650" dirty="0" err="1">
                <a:latin typeface="Arial"/>
                <a:cs typeface="Calibri"/>
              </a:rPr>
              <a:t>työsuunnitelmat</a:t>
            </a:r>
            <a:endParaRPr lang="en-US" sz="2650" dirty="0">
              <a:latin typeface="Aria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27D10-5918-EB10-0200-2C21E9156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73AC2-4E86-EBA1-F63D-AE84675FA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C7E6B-2DD8-5FC7-A514-9ABDE4128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28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EDB89894-37DB-1DB2-4F39-DBF551FD6987}"/>
              </a:ext>
            </a:extLst>
          </p:cNvPr>
          <p:cNvGrpSpPr/>
          <p:nvPr/>
        </p:nvGrpSpPr>
        <p:grpSpPr>
          <a:xfrm>
            <a:off x="8141760" y="552328"/>
            <a:ext cx="2572037" cy="762106"/>
            <a:chOff x="8154460" y="480840"/>
            <a:chExt cx="2572037" cy="762106"/>
          </a:xfrm>
        </p:grpSpPr>
        <p:pic>
          <p:nvPicPr>
            <p:cNvPr id="8" name="Kuva 7">
              <a:hlinkClick r:id="rId2"/>
              <a:extLst>
                <a:ext uri="{FF2B5EF4-FFF2-40B4-BE49-F238E27FC236}">
                  <a16:creationId xmlns:a16="http://schemas.microsoft.com/office/drawing/2014/main" id="{E16808A1-8005-950D-BAC4-5E6E67361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68810" y="480840"/>
              <a:ext cx="2057687" cy="762106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1B404D8A-ED24-D004-03FA-0919381DFA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823" t="23571" r="18954" b="13084"/>
            <a:stretch/>
          </p:blipFill>
          <p:spPr>
            <a:xfrm>
              <a:off x="8154460" y="629416"/>
              <a:ext cx="495300" cy="3992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7580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4787EC-7C40-4075-9BF5-B9FB94BA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Osaamisen osoittaminen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9A18B7-75D0-48EE-996D-E60A7A4A5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marL="456565" indent="-456565"/>
            <a:r>
              <a:rPr lang="fi-FI">
                <a:latin typeface="Arial"/>
                <a:cs typeface="Arial"/>
              </a:rPr>
              <a:t>Näyttö tehdään siinä laajuudessa, että opiskelijan osaaminen voidaan arvioida luotettavasti</a:t>
            </a:r>
          </a:p>
          <a:p>
            <a:pPr marL="456565" indent="-456565"/>
            <a:r>
              <a:rPr lang="fi-FI">
                <a:latin typeface="Arial"/>
                <a:cs typeface="Arial"/>
              </a:rPr>
              <a:t>Siltä osin kuin tutkinnon osassa vaadittua ammattitaitoa ei voida arvioida näytön perusteella, ammattitaidon osoittamista täydennetään yksilöllisesti muilla tavoin.</a:t>
            </a:r>
          </a:p>
          <a:p>
            <a:pPr marL="456565" indent="-456565"/>
            <a:r>
              <a:rPr lang="fi-FI">
                <a:latin typeface="Arial"/>
                <a:cs typeface="Arial"/>
              </a:rPr>
              <a:t>Arviointi varmistaa, että todistuksen saavalla opiskelijalla on se osaaminen, mitä tutkinnon perusteissa edellytetään</a:t>
            </a:r>
            <a:endParaRPr lang="en-US">
              <a:latin typeface="Arial"/>
              <a:cs typeface="Arial"/>
            </a:endParaRPr>
          </a:p>
          <a:p>
            <a:pPr marL="456565" indent="-456565"/>
            <a:endParaRPr lang="fi-FI">
              <a:latin typeface="Arial"/>
              <a:cs typeface="Arial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2C34E9-1DA4-481C-BC5E-9EFE9FD1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9EF498-7C11-4F35-B3F5-98906C51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38FE76-862E-446E-A612-E77899DAA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05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3</a:t>
            </a:fld>
            <a:endParaRPr lang="fi-FI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2" name="Apuohjelma 1">
                <a:extLst>
                  <a:ext uri="{FF2B5EF4-FFF2-40B4-BE49-F238E27FC236}">
                    <a16:creationId xmlns:a16="http://schemas.microsoft.com/office/drawing/2014/main" id="{02527EED-832E-3F8C-DDBC-00B5304D78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462047"/>
                  </p:ext>
                </p:extLst>
              </p:nvPr>
            </p:nvGraphicFramePr>
            <p:xfrm>
              <a:off x="0" y="0"/>
              <a:ext cx="122809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2" name="Apuohjelma 1">
                <a:extLst>
                  <a:ext uri="{FF2B5EF4-FFF2-40B4-BE49-F238E27FC236}">
                    <a16:creationId xmlns:a16="http://schemas.microsoft.com/office/drawing/2014/main" id="{02527EED-832E-3F8C-DDBC-00B5304D78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0"/>
                <a:ext cx="12280900" cy="685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kstiruutu 6">
            <a:extLst>
              <a:ext uri="{FF2B5EF4-FFF2-40B4-BE49-F238E27FC236}">
                <a16:creationId xmlns:a16="http://schemas.microsoft.com/office/drawing/2014/main" id="{0EE06B23-1E2F-943D-FE97-A5BA33FA2451}"/>
              </a:ext>
            </a:extLst>
          </p:cNvPr>
          <p:cNvSpPr txBox="1"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87066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250">
                <a:latin typeface="Arial"/>
                <a:cs typeface="Arial"/>
              </a:rPr>
              <a:t>Näytön / osaamisen arviointi (ks. tämä ja seuraava dia vielä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6565" indent="-456565" fontAlgn="base"/>
            <a:r>
              <a:rPr lang="fi-FI" dirty="0">
                <a:latin typeface="Arial"/>
                <a:cs typeface="Arial"/>
              </a:rPr>
              <a:t>osaamista arvioidaan monipuolisesti; </a:t>
            </a:r>
            <a:r>
              <a:rPr lang="fi-FI" dirty="0" err="1">
                <a:latin typeface="Arial"/>
                <a:cs typeface="Arial"/>
              </a:rPr>
              <a:t>havannoi</a:t>
            </a:r>
            <a:r>
              <a:rPr lang="fi-FI" dirty="0">
                <a:latin typeface="Arial"/>
                <a:cs typeface="Arial"/>
              </a:rPr>
              <a:t>, kysy, tutustu tuotettuihin materiaaleihin</a:t>
            </a:r>
          </a:p>
          <a:p>
            <a:pPr marL="456565" indent="-456565" fontAlgn="base"/>
            <a:r>
              <a:rPr lang="fi-FI" dirty="0">
                <a:latin typeface="Arial"/>
                <a:cs typeface="Arial"/>
              </a:rPr>
              <a:t>Selvitä miten opiskelija hallitsee tutkinnonosan ammattitaitovaatimukset </a:t>
            </a:r>
          </a:p>
          <a:p>
            <a:pPr marL="456565" indent="-456565" fontAlgn="base"/>
            <a:r>
              <a:rPr lang="fi-FI" dirty="0">
                <a:latin typeface="Arial"/>
                <a:cs typeface="Arial"/>
              </a:rPr>
              <a:t>osaamista verrataan tutkinnon perusteiden ammattitaitovaatimuksiin ja arviointikriteereihin</a:t>
            </a:r>
          </a:p>
          <a:p>
            <a:pPr marL="456565" indent="-456565" fontAlgn="base"/>
            <a:r>
              <a:rPr lang="fi-FI" dirty="0">
                <a:latin typeface="Arial"/>
                <a:cs typeface="Arial"/>
              </a:rPr>
              <a:t>epäonnistumisia tai muuta toimintaa ei nosteta esiin ns. opetteluvaiheen ajalta ennen näyttöä</a:t>
            </a:r>
          </a:p>
          <a:p>
            <a:pPr marL="456565" indent="-456565"/>
            <a:r>
              <a:rPr lang="fi-FI" dirty="0">
                <a:latin typeface="Arial"/>
                <a:cs typeface="Arial"/>
              </a:rPr>
              <a:t>henkilökohtaisia ominaisuuksia ei arvioida</a:t>
            </a:r>
            <a:endParaRPr lang="fi-FI" dirty="0"/>
          </a:p>
          <a:p>
            <a:pPr marL="456565" indent="-456565"/>
            <a:endParaRPr lang="fi-FI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322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B5C82C-3538-4A5C-9E77-11EF7F43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2AC13D-D153-4E27-98EA-9BDBA0397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Tutkinnon perusteissa </a:t>
            </a:r>
          </a:p>
          <a:p>
            <a:pPr marL="456565" indent="-456565"/>
            <a:r>
              <a:rPr lang="fi-FI" dirty="0">
                <a:latin typeface="Arial"/>
                <a:cs typeface="Arial"/>
              </a:rPr>
              <a:t>Ammattitaitovaatimukset osoittavat MITÄ pitää osata</a:t>
            </a:r>
            <a:endParaRPr lang="fi-FI" dirty="0"/>
          </a:p>
          <a:p>
            <a:pPr marL="456565" indent="-456565"/>
            <a:r>
              <a:rPr lang="fi-FI" dirty="0">
                <a:latin typeface="Arial"/>
                <a:cs typeface="Arial"/>
              </a:rPr>
              <a:t>Kriteerit ilmaisevat MITEN </a:t>
            </a:r>
          </a:p>
          <a:p>
            <a:pPr marL="456565" indent="-456565"/>
            <a:endParaRPr lang="fi-FI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6565" indent="-456565"/>
            <a:r>
              <a:rPr lang="fi-FI" dirty="0">
                <a:solidFill>
                  <a:srgbClr val="FF0000"/>
                </a:solidFill>
                <a:latin typeface="Arial"/>
                <a:cs typeface="Arial"/>
              </a:rPr>
              <a:t>Uudet tutkinnon perusteet (</a:t>
            </a:r>
          </a:p>
          <a:p>
            <a:pPr marL="456565" indent="-456565"/>
            <a:r>
              <a:rPr lang="fi-FI" dirty="0">
                <a:latin typeface="Arial"/>
                <a:cs typeface="Arial"/>
              </a:rPr>
              <a:t>Ryhmittelyotsikot &gt;&gt; pallukat ovat ammattitaitovaatimuksia</a:t>
            </a:r>
          </a:p>
          <a:p>
            <a:pPr marL="989965" lvl="1" indent="-380365">
              <a:buFont typeface="Courier New"/>
              <a:buChar char="o"/>
            </a:pPr>
            <a:r>
              <a:rPr lang="fi-FI" sz="2650" dirty="0">
                <a:latin typeface="Arial"/>
                <a:cs typeface="Arial"/>
              </a:rPr>
              <a:t>Osaamisvaateita, jokaista ei arvioida erikseen, vaan kokonaisuutta</a:t>
            </a:r>
          </a:p>
          <a:p>
            <a:pPr marL="456565" indent="-456565"/>
            <a:r>
              <a:rPr lang="fi-FI" dirty="0">
                <a:latin typeface="Arial"/>
                <a:cs typeface="Arial"/>
              </a:rPr>
              <a:t>Kaikille tutkinnon osille yhteiset, yleiset</a:t>
            </a:r>
          </a:p>
          <a:p>
            <a:pPr marL="456565" indent="-456565"/>
            <a:r>
              <a:rPr lang="fi-FI" dirty="0">
                <a:latin typeface="Arial"/>
                <a:cs typeface="Arial"/>
              </a:rPr>
              <a:t>Tyydyttävä T1&gt;&gt; toimii ohjattuna, tyydyttävä tasosta ei voi joustaa</a:t>
            </a:r>
            <a:endParaRPr lang="fi-FI" dirty="0"/>
          </a:p>
          <a:p>
            <a:pPr marL="989965" lvl="1" indent="-380365">
              <a:buFont typeface="Courier New"/>
              <a:buChar char="o"/>
            </a:pPr>
            <a:r>
              <a:rPr lang="fi-FI" sz="2650" dirty="0">
                <a:latin typeface="Arial"/>
                <a:cs typeface="Arial"/>
              </a:rPr>
              <a:t>Osattava tehdä ammatillisesti työtä, kannettava vastuu</a:t>
            </a:r>
          </a:p>
          <a:p>
            <a:pPr marL="456565" indent="-456565"/>
            <a:endParaRPr lang="fi-FI" dirty="0">
              <a:latin typeface="Arial"/>
              <a:cs typeface="Arial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01E1FA-70BF-4B0C-918D-97A27E13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8FA200-0F8A-46EB-BBD7-1D193D90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C34533E-FCDF-46FD-B6D1-93B0B2E75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1871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12D19-B6C8-60A5-1F0B-FC3B7C13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93FDB-86F7-68AB-BD31-C9CD500D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989D3-F2C9-77F9-3A9F-8BE08F9F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32</a:t>
            </a:fld>
            <a:endParaRPr lang="fi-FI"/>
          </a:p>
        </p:txBody>
      </p:sp>
      <mc:AlternateContent xmlns:mc="http://schemas.openxmlformats.org/markup-compatibility/2006" xmlns:we="http://schemas.microsoft.com/office/webextensions/webextension/2010/11" xmlns:pca="http://schemas.microsoft.com/office/powerpoint/2013/contentapp">
        <mc:Choice Requires="we pca">
          <p:graphicFrame>
            <p:nvGraphicFramePr>
              <p:cNvPr id="10" name="Apuohjelma 9">
                <a:extLst>
                  <a:ext uri="{FF2B5EF4-FFF2-40B4-BE49-F238E27FC236}">
                    <a16:creationId xmlns:a16="http://schemas.microsoft.com/office/drawing/2014/main" id="{63A228CD-405C-A7E5-372C-467D262203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294460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webextensions/webextension/2010/11">
                <we:webextensionref xmlns:we="http://schemas.microsoft.com/office/webextensions/webextension/2010/11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Apuohjelma 9">
                <a:extLst>
                  <a:ext uri="{FF2B5EF4-FFF2-40B4-BE49-F238E27FC236}">
                    <a16:creationId xmlns:a16="http://schemas.microsoft.com/office/drawing/2014/main" id="{63A228CD-405C-A7E5-372C-467D2622035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57136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E7E59AB-D913-1314-48EC-137EEEF39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0874" y="136524"/>
            <a:ext cx="5367014" cy="575856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12D19-B6C8-60A5-1F0B-FC3B7C13E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93FDB-86F7-68AB-BD31-C9CD500DE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989D3-F2C9-77F9-3A9F-8BE08F9F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083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Näytön  / osaamisen arviointi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75724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456565" indent="-456565" fontAlgn="base"/>
            <a:r>
              <a:rPr lang="fi-FI">
                <a:latin typeface="Arial"/>
                <a:cs typeface="Arial"/>
              </a:rPr>
              <a:t>Työpaikkaohjaaja merkitsee etukäteen arviointilomakkeelle huomioitaan opiskelijan osaamisesta </a:t>
            </a:r>
          </a:p>
          <a:p>
            <a:pPr marL="456565" indent="-456565"/>
            <a:r>
              <a:rPr lang="fi-FI">
                <a:latin typeface="Arial"/>
                <a:cs typeface="Arial"/>
              </a:rPr>
              <a:t>Työpaikkaohjaaja esittää arviointinsa ammattitaitovaatimuksittain</a:t>
            </a:r>
          </a:p>
          <a:p>
            <a:pPr marL="456565" indent="-456565" fontAlgn="base"/>
            <a:r>
              <a:rPr lang="fi-FI">
                <a:latin typeface="Arial"/>
                <a:cs typeface="Arial"/>
              </a:rPr>
              <a:t>Opiskelijalle annetaan mahdollisuus esittää itsearviointinsa arvioijille</a:t>
            </a:r>
          </a:p>
          <a:p>
            <a:pPr marL="456565" indent="-456565" fontAlgn="base"/>
            <a:r>
              <a:rPr lang="fi-FI">
                <a:latin typeface="Arial"/>
                <a:cs typeface="Arial"/>
              </a:rPr>
              <a:t>Opiskelija ei osallistu varsinaiseen arviointikokoukseen (arvioinnin kirjaaminen), mutta on toivottavaa, että hän on mukana keskustelussa ennen kokousta </a:t>
            </a:r>
          </a:p>
          <a:p>
            <a:pPr marL="456565" indent="-456565"/>
            <a:r>
              <a:rPr lang="fi-FI">
                <a:latin typeface="Arial"/>
                <a:cs typeface="Arial"/>
              </a:rPr>
              <a:t>Arviointi voidaan suorittaa myös ilman opiskelijaa</a:t>
            </a:r>
            <a:endParaRPr lang="fi-FI"/>
          </a:p>
          <a:p>
            <a:pPr marL="456565" indent="-456565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6259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Näytön / osaamisen arviointi jatkuu…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7607" y="1505859"/>
            <a:ext cx="11527382" cy="438770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6565" indent="-456565" fontAlgn="base">
              <a:lnSpc>
                <a:spcPct val="150000"/>
              </a:lnSpc>
            </a:pPr>
            <a:r>
              <a:rPr lang="fi-FI" dirty="0">
                <a:latin typeface="Arial"/>
                <a:cs typeface="Arial"/>
              </a:rPr>
              <a:t>Työpaikkaohjaaja ja opettaja käyvät näytön yhdessä läpi arviointikokouksessa ja tek</a:t>
            </a:r>
            <a:r>
              <a:rPr lang="fi-FI" dirty="0">
                <a:solidFill>
                  <a:srgbClr val="000000"/>
                </a:solidFill>
                <a:latin typeface="Arial"/>
                <a:cs typeface="Arial"/>
              </a:rPr>
              <a:t>evät opiskelijan osaamista koskevan arviointipäätöksen tutkinnon osittain yksimielisesti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fi-FI" dirty="0">
              <a:solidFill>
                <a:srgbClr val="000000"/>
              </a:solidFill>
              <a:latin typeface="Arial"/>
              <a:cs typeface="Arial"/>
            </a:endParaRPr>
          </a:p>
          <a:p>
            <a:pPr marL="456565" indent="-456565" fontAlgn="base">
              <a:lnSpc>
                <a:spcPct val="150000"/>
              </a:lnSpc>
            </a:pPr>
            <a:r>
              <a:rPr lang="fi-FI" dirty="0">
                <a:latin typeface="Arial"/>
                <a:cs typeface="Arial"/>
              </a:rPr>
              <a:t>Arvioinnin tulee olla oikeudenmukaista ja tasapuolista kaikille opiskelijoille  </a:t>
            </a:r>
          </a:p>
          <a:p>
            <a:pPr marL="456565" indent="-456565" fontAlgn="base">
              <a:lnSpc>
                <a:spcPct val="150000"/>
              </a:lnSpc>
            </a:pPr>
            <a:endParaRPr lang="fi-FI" dirty="0"/>
          </a:p>
          <a:p>
            <a:pPr marL="456565" indent="-456565">
              <a:lnSpc>
                <a:spcPct val="150000"/>
              </a:lnSpc>
            </a:pPr>
            <a:r>
              <a:rPr lang="fi-FI" dirty="0">
                <a:latin typeface="Arial"/>
                <a:cs typeface="Arial"/>
              </a:rPr>
              <a:t>Opiskelija ei osallistu arvioinnista päättämiseen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456565" indent="-456565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733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E4FD79-D61A-4613-A03E-3A266526A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250" dirty="0">
                <a:latin typeface="Arial"/>
                <a:cs typeface="Arial"/>
              </a:rPr>
              <a:t>Osaamisen täydentäminen ja näytön uusiminen 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F46EBD-1DCF-4A25-A2DB-93B0E6A47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6350000" cy="414822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456565" indent="-456565">
              <a:lnSpc>
                <a:spcPct val="170000"/>
              </a:lnSpc>
            </a:pPr>
            <a:r>
              <a:rPr lang="fi-FI" sz="3000" dirty="0">
                <a:latin typeface="Arial"/>
                <a:cs typeface="Arial"/>
              </a:rPr>
              <a:t>Hylätty/keskeytetty näyttö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fi-FI" sz="3000" dirty="0">
                <a:latin typeface="Arial"/>
                <a:cs typeface="Arial"/>
              </a:rPr>
              <a:t>	&gt;&gt; opiskelijalle uusi mahdollisuus 	osaamisen osoittamiseen</a:t>
            </a:r>
            <a:endParaRPr lang="en-US" dirty="0">
              <a:latin typeface="Arial"/>
              <a:cs typeface="Arial"/>
            </a:endParaRPr>
          </a:p>
          <a:p>
            <a:pPr marL="456565" indent="-456565">
              <a:lnSpc>
                <a:spcPct val="170000"/>
              </a:lnSpc>
            </a:pPr>
            <a:endParaRPr lang="fi-FI" sz="30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456565" indent="-456565">
              <a:lnSpc>
                <a:spcPct val="170000"/>
              </a:lnSpc>
            </a:pPr>
            <a:r>
              <a:rPr lang="fi-FI" dirty="0">
                <a:latin typeface="Arial"/>
                <a:cs typeface="Arial"/>
                <a:sym typeface="Wingdings" panose="05000000000000000000" pitchFamily="2" charset="2"/>
              </a:rPr>
              <a:t>Opiskelijan kanssa arvioidaan yhdessä, mitä lisäosaamisen hankkimista hän tarvitsee, miten kehittää ammattitaitoaan ja milloin voi osoittaa osaamisen uudestaan</a:t>
            </a:r>
            <a:endParaRPr lang="fi-FI" dirty="0">
              <a:latin typeface="Arial"/>
              <a:cs typeface="Arial"/>
            </a:endParaRPr>
          </a:p>
          <a:p>
            <a:pPr marL="456565" indent="-456565">
              <a:lnSpc>
                <a:spcPct val="170000"/>
              </a:lnSpc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1206EFB-A6F4-4681-87CC-0F19EA778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6DA5AD8-36E1-4F56-BBFF-7E1B0E632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5947D82-4203-4BA7-B7A7-A3BA3F6D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36</a:t>
            </a:fld>
            <a:endParaRPr lang="fi-FI"/>
          </a:p>
        </p:txBody>
      </p:sp>
      <p:pic>
        <p:nvPicPr>
          <p:cNvPr id="11" name="Kuva 10" descr="Kuva, joka sisältää kohteen Grafiikka&#10;&#10;Kuvaus luotu automaattisesti">
            <a:extLst>
              <a:ext uri="{FF2B5EF4-FFF2-40B4-BE49-F238E27FC236}">
                <a16:creationId xmlns:a16="http://schemas.microsoft.com/office/drawing/2014/main" id="{FCE59474-B5AB-C53F-4E51-1EB24E8B45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50" y="1417639"/>
            <a:ext cx="3942597" cy="414822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3E77902C-CD00-544F-9965-2B0A4F59DD32}"/>
              </a:ext>
            </a:extLst>
          </p:cNvPr>
          <p:cNvSpPr txBox="1"/>
          <p:nvPr/>
        </p:nvSpPr>
        <p:spPr>
          <a:xfrm>
            <a:off x="7973892" y="1778323"/>
            <a:ext cx="2976312" cy="3301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6565" indent="-456565" algn="ctr">
              <a:lnSpc>
                <a:spcPct val="150000"/>
              </a:lnSpc>
            </a:pPr>
            <a:r>
              <a:rPr lang="fi-FI" sz="1400" b="1" dirty="0">
                <a:solidFill>
                  <a:schemeClr val="tx1"/>
                </a:solidFill>
                <a:latin typeface="Arial"/>
                <a:cs typeface="Arial"/>
              </a:rPr>
              <a:t>Asiakasturvallisuuden </a:t>
            </a:r>
          </a:p>
          <a:p>
            <a:pPr marL="456565" indent="-456565" algn="ctr">
              <a:lnSpc>
                <a:spcPct val="150000"/>
              </a:lnSpc>
            </a:pPr>
            <a:r>
              <a:rPr lang="fi-FI" sz="1400" b="1" dirty="0">
                <a:solidFill>
                  <a:schemeClr val="tx1"/>
                </a:solidFill>
                <a:latin typeface="Arial"/>
                <a:cs typeface="Arial"/>
              </a:rPr>
              <a:t>vaarantaminen </a:t>
            </a:r>
          </a:p>
          <a:p>
            <a:pPr marL="456565" indent="-456565" algn="ctr">
              <a:lnSpc>
                <a:spcPct val="150000"/>
              </a:lnSpc>
            </a:pPr>
            <a:r>
              <a:rPr lang="fi-FI" sz="1400" b="1" dirty="0">
                <a:solidFill>
                  <a:schemeClr val="tx1"/>
                </a:solidFill>
                <a:latin typeface="Arial"/>
                <a:cs typeface="Arial"/>
              </a:rPr>
              <a:t>sekä salassapitovelvollisuuden </a:t>
            </a:r>
          </a:p>
          <a:p>
            <a:pPr marL="456565" indent="-456565" algn="ctr">
              <a:lnSpc>
                <a:spcPct val="150000"/>
              </a:lnSpc>
            </a:pPr>
            <a:r>
              <a:rPr lang="fi-FI" sz="1400" b="1" dirty="0">
                <a:solidFill>
                  <a:schemeClr val="tx1"/>
                </a:solidFill>
                <a:latin typeface="Arial"/>
                <a:cs typeface="Arial"/>
              </a:rPr>
              <a:t>rikkominen keskeyttävät näytön </a:t>
            </a:r>
          </a:p>
          <a:p>
            <a:pPr marL="456565" indent="-456565" algn="ctr">
              <a:lnSpc>
                <a:spcPct val="150000"/>
              </a:lnSpc>
            </a:pPr>
            <a:r>
              <a:rPr lang="fi-FI" sz="1400" b="1" dirty="0">
                <a:solidFill>
                  <a:schemeClr val="tx1"/>
                </a:solidFill>
                <a:latin typeface="Arial"/>
                <a:cs typeface="Arial"/>
              </a:rPr>
              <a:t>välittömästi! </a:t>
            </a:r>
          </a:p>
          <a:p>
            <a:pPr marL="456565" indent="-456565">
              <a:lnSpc>
                <a:spcPct val="150000"/>
              </a:lnSpc>
            </a:pPr>
            <a:endParaRPr lang="fi-FI" sz="10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456565" indent="-4565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/>
                <a:cs typeface="Arial"/>
              </a:rPr>
              <a:t>Lääke- ja laiteturvallisuus</a:t>
            </a:r>
          </a:p>
          <a:p>
            <a:pPr marL="456565" indent="-4565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/>
                <a:cs typeface="Arial"/>
              </a:rPr>
              <a:t>Infektioturvallisuus</a:t>
            </a:r>
          </a:p>
          <a:p>
            <a:pPr marL="456565" indent="-4565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/>
                <a:cs typeface="Arial"/>
              </a:rPr>
              <a:t>Työsuojelu</a:t>
            </a:r>
          </a:p>
          <a:p>
            <a:pPr marL="456565" indent="-45656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  <a:latin typeface="Arial"/>
                <a:cs typeface="Arial"/>
              </a:rPr>
              <a:t>Kenenkään henki ei saa joutua uhatuksi!</a:t>
            </a:r>
          </a:p>
        </p:txBody>
      </p:sp>
    </p:spTree>
    <p:extLst>
      <p:ext uri="{BB962C8B-B14F-4D97-AF65-F5344CB8AC3E}">
        <p14:creationId xmlns:p14="http://schemas.microsoft.com/office/powerpoint/2010/main" val="32106776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Arvioinnin tarkistaminen ja oikaisu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fi-FI" dirty="0"/>
              <a:t>Opiskelijalla on oikeus pyytää osaamisen arvioinnin tarkistamista arvioijilta 14 vrk:n kuluessa siitä ajankohdasta, kun opiskelijalla  on ollut tilaisuus saada tietoonsa osaamisen arvioinnin tulokset</a:t>
            </a:r>
          </a:p>
          <a:p>
            <a:pPr>
              <a:lnSpc>
                <a:spcPct val="150000"/>
              </a:lnSpc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fi-FI" dirty="0"/>
              <a:t>Arvioinnin tarkastamista voi pyytää vain arvioijien päättämästä arvosanasta, KIRJALLISESTI</a:t>
            </a:r>
          </a:p>
          <a:p>
            <a:pPr>
              <a:lnSpc>
                <a:spcPct val="150000"/>
              </a:lnSpc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6891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Tutkinnonperusteet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Sosiaali- ja terveysalan perustutkinto; lähihoitaja</a:t>
            </a:r>
            <a:br>
              <a:rPr lang="fi-FI" dirty="0"/>
            </a:br>
            <a:endParaRPr lang="fi-FI" dirty="0"/>
          </a:p>
          <a:p>
            <a:pPr marL="0" indent="0">
              <a:lnSpc>
                <a:spcPct val="150000"/>
              </a:lnSpc>
              <a:buNone/>
            </a:pPr>
            <a:r>
              <a:rPr lang="fi-FI" dirty="0">
                <a:latin typeface="Arial"/>
                <a:cs typeface="Arial"/>
                <a:hlinkClick r:id="rId3"/>
              </a:rPr>
              <a:t>Sosiaali- ja terveysalan perustutkinto</a:t>
            </a:r>
            <a:endParaRPr lang="fi-FI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/>
                <a:cs typeface="Arial"/>
              </a:rPr>
              <a:t>Voimassa 1.8.2024 saakka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2000" dirty="0">
                <a:latin typeface="Arial"/>
                <a:cs typeface="Arial"/>
              </a:rPr>
              <a:t>Siirtymäaika 31.7.2028</a:t>
            </a:r>
            <a:endParaRPr lang="fi-FI" sz="2000" dirty="0"/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i-FI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1.8.2024 voimaan tulevat perusteet</a:t>
            </a:r>
            <a:endParaRPr lang="fi-FI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75423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1E3C88-D4FB-4FA3-8734-5208C019D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250">
                <a:solidFill>
                  <a:schemeClr val="tx1"/>
                </a:solidFill>
                <a:latin typeface="Arial"/>
                <a:cs typeface="Arial"/>
              </a:rPr>
              <a:t>Työpaikkaohjaajan palaute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2889E0-E11F-44DB-BB7C-6F342D95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6781800" cy="414822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456565" indent="-456565">
              <a:lnSpc>
                <a:spcPct val="150000"/>
              </a:lnSpc>
            </a:pPr>
            <a:r>
              <a:rPr lang="fi-FI" dirty="0">
                <a:latin typeface="Arial"/>
                <a:cs typeface="Arial"/>
              </a:rPr>
              <a:t>Työelämäjaksojen perusteella kerätään valtakunnallinen työelämäpalaute, joka vaikuttaa mm. koulutuksen järjestäjän rahoitukseen ja kehittämistyöhön</a:t>
            </a:r>
          </a:p>
          <a:p>
            <a:pPr marL="456565" indent="-456565">
              <a:lnSpc>
                <a:spcPct val="150000"/>
              </a:lnSpc>
            </a:pPr>
            <a:endParaRPr lang="fi-FI" dirty="0">
              <a:latin typeface="Arial"/>
              <a:cs typeface="Arial"/>
            </a:endParaRPr>
          </a:p>
          <a:p>
            <a:pPr marL="456565" indent="-456565">
              <a:lnSpc>
                <a:spcPct val="150000"/>
              </a:lnSpc>
            </a:pPr>
            <a:r>
              <a:rPr lang="fi-FI" dirty="0">
                <a:latin typeface="Arial"/>
                <a:cs typeface="Arial"/>
              </a:rPr>
              <a:t>Työpaikkaohjaajan oikea sähköpostiosoite tulee olla oppi- ja koulutussopimuksessa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i-FI" dirty="0">
                <a:latin typeface="Arial"/>
                <a:cs typeface="Arial"/>
              </a:rPr>
              <a:t>	&gt;&gt; sähköinen palaute</a:t>
            </a:r>
          </a:p>
          <a:p>
            <a:pPr marL="456565" indent="-456565">
              <a:lnSpc>
                <a:spcPct val="150000"/>
              </a:lnSpc>
            </a:pPr>
            <a:endParaRPr lang="fi-FI" dirty="0"/>
          </a:p>
          <a:p>
            <a:pPr marL="456565" indent="-456565">
              <a:lnSpc>
                <a:spcPct val="150000"/>
              </a:lnSpc>
            </a:pP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758431-B95B-43E6-A1DD-221C9423C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0EB3942-2B87-4BCA-99D0-B4BEB448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01F3438-C1A0-4068-A935-5321E1B84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39</a:t>
            </a:fld>
            <a:endParaRPr lang="fi-FI"/>
          </a:p>
        </p:txBody>
      </p:sp>
      <p:pic>
        <p:nvPicPr>
          <p:cNvPr id="12" name="Kuva 11" descr="Kuva, joka sisältää kohteen Grafiikka&#10;&#10;Kuvaus luotu automaattisesti">
            <a:extLst>
              <a:ext uri="{FF2B5EF4-FFF2-40B4-BE49-F238E27FC236}">
                <a16:creationId xmlns:a16="http://schemas.microsoft.com/office/drawing/2014/main" id="{42ED16A0-A735-62A0-9567-5BAD99649D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50" y="1417639"/>
            <a:ext cx="3942597" cy="4148220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592DAE29-C4A4-FE4F-3992-EBE90B6CF6AD}"/>
              </a:ext>
            </a:extLst>
          </p:cNvPr>
          <p:cNvSpPr txBox="1"/>
          <p:nvPr/>
        </p:nvSpPr>
        <p:spPr>
          <a:xfrm>
            <a:off x="8174585" y="1878583"/>
            <a:ext cx="2574925" cy="3226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6565" indent="-456565">
              <a:lnSpc>
                <a:spcPct val="200000"/>
              </a:lnSpc>
            </a:pPr>
            <a:r>
              <a:rPr lang="fi-FI" sz="1200" b="1" dirty="0">
                <a:solidFill>
                  <a:schemeClr val="tx1"/>
                </a:solidFill>
                <a:latin typeface="Arial"/>
                <a:cs typeface="Arial"/>
              </a:rPr>
              <a:t>Työpaikkaohjaajakyselyssä </a:t>
            </a:r>
          </a:p>
          <a:p>
            <a:pPr marL="456565" indent="-456565">
              <a:lnSpc>
                <a:spcPct val="200000"/>
              </a:lnSpc>
            </a:pPr>
            <a:r>
              <a:rPr lang="fi-FI" sz="1200" b="1" dirty="0">
                <a:solidFill>
                  <a:schemeClr val="tx1"/>
                </a:solidFill>
                <a:latin typeface="Arial"/>
                <a:cs typeface="Arial"/>
              </a:rPr>
              <a:t>kysytään palautetta mm. 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solidFill>
                  <a:schemeClr val="tx1"/>
                </a:solidFill>
                <a:latin typeface="Arial"/>
                <a:cs typeface="Arial"/>
              </a:rPr>
              <a:t>yhteistyön sujuvuudesta,  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solidFill>
                  <a:schemeClr val="tx1"/>
                </a:solidFill>
                <a:latin typeface="Arial"/>
                <a:cs typeface="Arial"/>
              </a:rPr>
              <a:t>Opiskelijan valmiuksista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solidFill>
                  <a:schemeClr val="tx1"/>
                </a:solidFill>
                <a:latin typeface="Arial"/>
                <a:cs typeface="Arial"/>
              </a:rPr>
              <a:t>Opiskelijan saamasta tuen määrästä ja laadusta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i-FI" sz="1100" b="1" dirty="0">
                <a:solidFill>
                  <a:schemeClr val="tx1"/>
                </a:solidFill>
                <a:latin typeface="Arial"/>
                <a:cs typeface="Arial"/>
              </a:rPr>
              <a:t>Työelämässä tapahtuvan oppimisen kehittämisestä</a:t>
            </a:r>
          </a:p>
          <a:p>
            <a:pPr algn="ctr">
              <a:lnSpc>
                <a:spcPct val="200000"/>
              </a:lnSpc>
            </a:pPr>
            <a:r>
              <a:rPr lang="fi-FI" sz="1200" b="1" i="1" dirty="0">
                <a:solidFill>
                  <a:schemeClr val="tx1"/>
                </a:solidFill>
                <a:latin typeface="Arial"/>
                <a:cs typeface="Arial"/>
              </a:rPr>
              <a:t>Kaikki kysymykset näet </a:t>
            </a:r>
            <a:r>
              <a:rPr lang="fi-FI" sz="1200" b="1" i="1" dirty="0">
                <a:solidFill>
                  <a:srgbClr val="C0000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endParaRPr lang="fi-FI" sz="1050" i="1" dirty="0">
              <a:solidFill>
                <a:srgbClr val="C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108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Tutkintorakenne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/>
              <a:t>Perustutkinnot</a:t>
            </a:r>
          </a:p>
          <a:p>
            <a:pPr lvl="1"/>
            <a:r>
              <a:rPr lang="fi-FI" dirty="0"/>
              <a:t>180 </a:t>
            </a:r>
            <a:r>
              <a:rPr lang="fi-FI" dirty="0" err="1"/>
              <a:t>osp</a:t>
            </a:r>
            <a:endParaRPr lang="fi-FI" dirty="0"/>
          </a:p>
          <a:p>
            <a:pPr lvl="1"/>
            <a:r>
              <a:rPr lang="fi-FI" dirty="0"/>
              <a:t>Sisältävät yhteiset tutkinnonosat </a:t>
            </a:r>
          </a:p>
          <a:p>
            <a:pPr lvl="1"/>
            <a:r>
              <a:rPr lang="fi-FI" dirty="0"/>
              <a:t>Arvioidaan asteikolla hylätty,1-5 </a:t>
            </a:r>
          </a:p>
          <a:p>
            <a:r>
              <a:rPr lang="fi-FI" b="1" dirty="0"/>
              <a:t>Ammattitutkinnot</a:t>
            </a:r>
          </a:p>
          <a:p>
            <a:pPr lvl="1"/>
            <a:r>
              <a:rPr lang="fi-FI" dirty="0"/>
              <a:t>yleensä 150 </a:t>
            </a:r>
            <a:r>
              <a:rPr lang="fi-FI" dirty="0" err="1"/>
              <a:t>osp</a:t>
            </a:r>
            <a:endParaRPr lang="fi-FI" dirty="0"/>
          </a:p>
          <a:p>
            <a:pPr lvl="1"/>
            <a:r>
              <a:rPr lang="fi-FI" dirty="0"/>
              <a:t>Arvioidaan hylätty - hyväksytty</a:t>
            </a:r>
          </a:p>
          <a:p>
            <a:r>
              <a:rPr lang="fi-FI" b="1" dirty="0"/>
              <a:t>Erikoisammattitutkinnot</a:t>
            </a:r>
          </a:p>
          <a:p>
            <a:pPr lvl="1"/>
            <a:r>
              <a:rPr lang="fi-FI" dirty="0"/>
              <a:t>Yleensä 180 </a:t>
            </a:r>
            <a:r>
              <a:rPr lang="fi-FI" dirty="0" err="1"/>
              <a:t>osp</a:t>
            </a:r>
            <a:endParaRPr lang="fi-FI" dirty="0"/>
          </a:p>
          <a:p>
            <a:pPr lvl="1"/>
            <a:r>
              <a:rPr lang="fi-FI" dirty="0"/>
              <a:t>Arvioidaan hylätty - hyväksytty</a:t>
            </a:r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4</a:t>
            </a:fld>
            <a:endParaRPr lang="fi-FI"/>
          </a:p>
        </p:txBody>
      </p:sp>
      <p:grpSp>
        <p:nvGrpSpPr>
          <p:cNvPr id="16" name="Ryhmä 15">
            <a:extLst>
              <a:ext uri="{FF2B5EF4-FFF2-40B4-BE49-F238E27FC236}">
                <a16:creationId xmlns:a16="http://schemas.microsoft.com/office/drawing/2014/main" id="{8B2E85D0-9829-1DDF-7547-0CD68E928780}"/>
              </a:ext>
            </a:extLst>
          </p:cNvPr>
          <p:cNvGrpSpPr/>
          <p:nvPr/>
        </p:nvGrpSpPr>
        <p:grpSpPr>
          <a:xfrm>
            <a:off x="6856613" y="1600202"/>
            <a:ext cx="4640062" cy="3275291"/>
            <a:chOff x="6856613" y="1600202"/>
            <a:chExt cx="4640062" cy="3275291"/>
          </a:xfrm>
        </p:grpSpPr>
        <p:grpSp>
          <p:nvGrpSpPr>
            <p:cNvPr id="13" name="Ryhmä 12">
              <a:extLst>
                <a:ext uri="{FF2B5EF4-FFF2-40B4-BE49-F238E27FC236}">
                  <a16:creationId xmlns:a16="http://schemas.microsoft.com/office/drawing/2014/main" id="{7F47681C-E064-1A65-0DE2-586B4CF7B991}"/>
                </a:ext>
              </a:extLst>
            </p:cNvPr>
            <p:cNvGrpSpPr/>
            <p:nvPr/>
          </p:nvGrpSpPr>
          <p:grpSpPr>
            <a:xfrm>
              <a:off x="6856613" y="1600202"/>
              <a:ext cx="4355084" cy="3275291"/>
              <a:chOff x="7298579" y="992273"/>
              <a:chExt cx="4355084" cy="3275291"/>
            </a:xfrm>
          </p:grpSpPr>
          <p:pic>
            <p:nvPicPr>
              <p:cNvPr id="10" name="Kuva 9">
                <a:hlinkClick r:id="rId3"/>
                <a:extLst>
                  <a:ext uri="{FF2B5EF4-FFF2-40B4-BE49-F238E27FC236}">
                    <a16:creationId xmlns:a16="http://schemas.microsoft.com/office/drawing/2014/main" id="{97E2295D-92BB-EF9B-038C-BA2CE3D0E9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98579" y="992273"/>
                <a:ext cx="4355084" cy="2080221"/>
              </a:xfrm>
              <a:prstGeom prst="rect">
                <a:avLst/>
              </a:prstGeom>
            </p:spPr>
          </p:pic>
          <p:sp>
            <p:nvSpPr>
              <p:cNvPr id="12" name="Tekstiruutu 11">
                <a:extLst>
                  <a:ext uri="{FF2B5EF4-FFF2-40B4-BE49-F238E27FC236}">
                    <a16:creationId xmlns:a16="http://schemas.microsoft.com/office/drawing/2014/main" id="{7D352043-7FEE-A332-3411-41A96EA3C78E}"/>
                  </a:ext>
                </a:extLst>
              </p:cNvPr>
              <p:cNvSpPr txBox="1"/>
              <p:nvPr/>
            </p:nvSpPr>
            <p:spPr>
              <a:xfrm>
                <a:off x="7878783" y="3744344"/>
                <a:ext cx="319467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i-FI" sz="1400" dirty="0"/>
                  <a:t>👉https://eperusteet.opintopolku.fi/#/fi/selaus/ammatillinen</a:t>
                </a:r>
              </a:p>
            </p:txBody>
          </p:sp>
        </p:grpSp>
        <p:sp>
          <p:nvSpPr>
            <p:cNvPr id="15" name="Tekstiruutu 14">
              <a:extLst>
                <a:ext uri="{FF2B5EF4-FFF2-40B4-BE49-F238E27FC236}">
                  <a16:creationId xmlns:a16="http://schemas.microsoft.com/office/drawing/2014/main" id="{C21D2D14-22EA-1329-3D5D-809E8D929CCA}"/>
                </a:ext>
              </a:extLst>
            </p:cNvPr>
            <p:cNvSpPr txBox="1"/>
            <p:nvPr/>
          </p:nvSpPr>
          <p:spPr>
            <a:xfrm>
              <a:off x="6856613" y="3698177"/>
              <a:ext cx="464006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i-FI" sz="1400" dirty="0"/>
                <a:t>Kuva. Kuvakaappaus oph.fi (kuvassa linkki)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7114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i-FI" sz="4000" dirty="0">
                <a:latin typeface="Arial"/>
                <a:cs typeface="Arial"/>
              </a:rPr>
              <a:t>Sosiaali- ja terveysalan perustutkinto voimassa </a:t>
            </a:r>
            <a:r>
              <a:rPr lang="fi-FI" sz="4000" dirty="0">
                <a:solidFill>
                  <a:schemeClr val="accent1"/>
                </a:solidFill>
                <a:latin typeface="Arial"/>
                <a:cs typeface="Arial"/>
              </a:rPr>
              <a:t>31.7.2024 saakka </a:t>
            </a:r>
            <a:r>
              <a:rPr lang="fi-FI" sz="1800" dirty="0">
                <a:solidFill>
                  <a:srgbClr val="FF0000"/>
                </a:solidFill>
                <a:latin typeface="Arial"/>
                <a:cs typeface="Arial"/>
              </a:rPr>
              <a:t>(Siirtymäaika 31.7.2028 saakka)</a:t>
            </a:r>
            <a:endParaRPr lang="fi-FI" sz="2800" dirty="0">
              <a:solidFill>
                <a:srgbClr val="FF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7" name="Vuokaavio: Prosessi 6"/>
          <p:cNvSpPr/>
          <p:nvPr/>
        </p:nvSpPr>
        <p:spPr>
          <a:xfrm>
            <a:off x="783703" y="1911767"/>
            <a:ext cx="3296693" cy="2957185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Kaikille pakolliset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 tutkinnon osat</a:t>
            </a:r>
          </a:p>
          <a:p>
            <a:pPr algn="ctr"/>
            <a:endParaRPr lang="fi-FI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Kasvun ja osallisuuden</a:t>
            </a:r>
          </a:p>
          <a:p>
            <a:r>
              <a:rPr lang="fi-FI" sz="1600" dirty="0">
                <a:solidFill>
                  <a:schemeClr val="tx1"/>
                </a:solidFill>
              </a:rPr>
              <a:t>     edistäminen 25 </a:t>
            </a:r>
            <a:r>
              <a:rPr lang="fi-FI" sz="1600" dirty="0" err="1">
                <a:solidFill>
                  <a:schemeClr val="tx1"/>
                </a:solidFill>
              </a:rPr>
              <a:t>osp</a:t>
            </a:r>
            <a:endParaRPr lang="fi-FI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Hyvinvoinnin ja toimintakyvyn edistäminen 30 </a:t>
            </a:r>
            <a:r>
              <a:rPr lang="fi-FI" sz="1600" dirty="0" err="1">
                <a:solidFill>
                  <a:schemeClr val="tx1"/>
                </a:solidFill>
              </a:rPr>
              <a:t>osp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8" name="Vuokaavio: Prosessi 7"/>
          <p:cNvSpPr/>
          <p:nvPr/>
        </p:nvSpPr>
        <p:spPr>
          <a:xfrm>
            <a:off x="4486131" y="1911767"/>
            <a:ext cx="3649133" cy="444458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Osaamisaloittain pakolliset </a:t>
            </a:r>
          </a:p>
          <a:p>
            <a:r>
              <a:rPr lang="fi-FI" b="1" dirty="0">
                <a:solidFill>
                  <a:schemeClr val="tx1"/>
                </a:solidFill>
              </a:rPr>
              <a:t>2 tutkinnon osaa 75 </a:t>
            </a:r>
            <a:r>
              <a:rPr lang="fi-FI" b="1" dirty="0" err="1">
                <a:solidFill>
                  <a:schemeClr val="tx1"/>
                </a:solidFill>
              </a:rPr>
              <a:t>osp</a:t>
            </a:r>
            <a:endParaRPr lang="fi-FI" b="1" dirty="0">
              <a:solidFill>
                <a:schemeClr val="tx1"/>
              </a:solidFill>
            </a:endParaRPr>
          </a:p>
          <a:p>
            <a:pPr algn="ctr"/>
            <a:endParaRPr lang="fi-FI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Kotihoidossa toimiminen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Sairaanhoitotyössä toimiminen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Ikääntyvien osallisuuden edistäminen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Vammaistyössä toimiminen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Mielenterveys- ja päihdetyö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Lasten ja nuorten kasvatuksen ja hoidon osaamisala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Suunhoito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Jalkojen hoito</a:t>
            </a:r>
          </a:p>
          <a:p>
            <a:pPr algn="ctr"/>
            <a:endParaRPr lang="fi-FI" sz="2400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Perustason ensihoito</a:t>
            </a:r>
          </a:p>
        </p:txBody>
      </p:sp>
      <p:sp>
        <p:nvSpPr>
          <p:cNvPr id="9" name="Vuokaavio: Prosessi 8"/>
          <p:cNvSpPr/>
          <p:nvPr/>
        </p:nvSpPr>
        <p:spPr>
          <a:xfrm>
            <a:off x="8540999" y="1911767"/>
            <a:ext cx="2349500" cy="107284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>
                <a:solidFill>
                  <a:schemeClr val="tx1"/>
                </a:solidFill>
              </a:rPr>
              <a:t>Valinnaiset</a:t>
            </a:r>
          </a:p>
          <a:p>
            <a:pPr algn="ctr"/>
            <a:r>
              <a:rPr lang="fi-FI" sz="1600" b="1" dirty="0">
                <a:solidFill>
                  <a:schemeClr val="tx1"/>
                </a:solidFill>
              </a:rPr>
              <a:t>tutkinnonosat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Yht. 15 </a:t>
            </a:r>
            <a:r>
              <a:rPr lang="fi-FI" sz="1600" dirty="0" err="1">
                <a:solidFill>
                  <a:schemeClr val="tx1"/>
                </a:solidFill>
              </a:rPr>
              <a:t>osp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" name="Vuokaavio: Prosessi 9"/>
          <p:cNvSpPr/>
          <p:nvPr/>
        </p:nvSpPr>
        <p:spPr>
          <a:xfrm>
            <a:off x="8540999" y="3244972"/>
            <a:ext cx="2351240" cy="1778174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Yhteiset tutkinnonosat</a:t>
            </a:r>
          </a:p>
          <a:p>
            <a:pPr algn="ctr"/>
            <a:r>
              <a:rPr lang="fi-FI" i="1" dirty="0">
                <a:solidFill>
                  <a:schemeClr val="tx1"/>
                </a:solidFill>
              </a:rPr>
              <a:t>Yht. 35 </a:t>
            </a:r>
            <a:r>
              <a:rPr lang="fi-FI" i="1" dirty="0" err="1">
                <a:solidFill>
                  <a:schemeClr val="tx1"/>
                </a:solidFill>
              </a:rPr>
              <a:t>osp</a:t>
            </a:r>
            <a:endParaRPr lang="fi-FI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510F5-4529-0B9E-B449-5A30F5D85D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7C2008-FCC5-12E2-953E-22151DDFC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Sosiaali- ja terveysalan perustutkinto 1.8.2024 alkaen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2ACDCA-59BB-B081-1283-3694066D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274C6B-96AC-A012-10C5-FB6117A1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34BF8BF-86E4-ED99-1E21-C0D80666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Vammaistyön osaamisala (VAMMI) 60 </a:t>
            </a:r>
            <a:r>
              <a:rPr lang="fi-FI" err="1"/>
              <a:t>osp</a:t>
            </a:r>
            <a:r>
              <a:rPr lang="fi-FI"/>
              <a:t> </a:t>
            </a:r>
            <a:fld id="{431AEF38-E804-4544-A72C-F29F60381688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7" name="Vuokaavio: Prosessi 6">
            <a:extLst>
              <a:ext uri="{FF2B5EF4-FFF2-40B4-BE49-F238E27FC236}">
                <a16:creationId xmlns:a16="http://schemas.microsoft.com/office/drawing/2014/main" id="{7DA4CCE1-7312-1842-E2E8-F33C6C758B3A}"/>
              </a:ext>
            </a:extLst>
          </p:cNvPr>
          <p:cNvSpPr/>
          <p:nvPr/>
        </p:nvSpPr>
        <p:spPr>
          <a:xfrm>
            <a:off x="676471" y="1503250"/>
            <a:ext cx="3123036" cy="434510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Kaikille pakolliset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 tutkinnon osat 55 </a:t>
            </a:r>
            <a:r>
              <a:rPr lang="fi-FI" b="1" dirty="0" err="1">
                <a:solidFill>
                  <a:schemeClr val="tx1"/>
                </a:solidFill>
              </a:rPr>
              <a:t>osp</a:t>
            </a:r>
            <a:endParaRPr lang="fi-FI" b="1" dirty="0">
              <a:solidFill>
                <a:schemeClr val="tx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fi-FI" sz="2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Asiakkaan kohtaaminen ja ohjaaminen (AKO) 20 </a:t>
            </a:r>
            <a:r>
              <a:rPr lang="fi-FI" sz="1600" dirty="0" err="1">
                <a:solidFill>
                  <a:schemeClr val="tx1"/>
                </a:solidFill>
              </a:rPr>
              <a:t>osp</a:t>
            </a:r>
            <a:endParaRPr lang="fi-FI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Hyvinvoinnin ja toimintakyvyn edistäminen (HYTO) 25osp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</a:rPr>
              <a:t>Lääkehoidon toteuttaminen lähihoitajan vastuualueella (LÄÄKE) 10 </a:t>
            </a:r>
            <a:r>
              <a:rPr lang="fi-FI" sz="1600" dirty="0" err="1">
                <a:solidFill>
                  <a:schemeClr val="tx1"/>
                </a:solidFill>
              </a:rPr>
              <a:t>osp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8" name="Vuokaavio: Prosessi 7">
            <a:extLst>
              <a:ext uri="{FF2B5EF4-FFF2-40B4-BE49-F238E27FC236}">
                <a16:creationId xmlns:a16="http://schemas.microsoft.com/office/drawing/2014/main" id="{E6D2458C-4801-6D6B-5EE8-C0717051C923}"/>
              </a:ext>
            </a:extLst>
          </p:cNvPr>
          <p:cNvSpPr/>
          <p:nvPr/>
        </p:nvSpPr>
        <p:spPr>
          <a:xfrm>
            <a:off x="4088961" y="1503250"/>
            <a:ext cx="4482042" cy="4491150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fi-FI" b="1" dirty="0">
              <a:solidFill>
                <a:schemeClr val="tx1"/>
              </a:solidFill>
            </a:endParaRPr>
          </a:p>
          <a:p>
            <a:endParaRPr lang="fi-FI" b="1" dirty="0">
              <a:solidFill>
                <a:schemeClr val="tx1"/>
              </a:solidFill>
            </a:endParaRPr>
          </a:p>
          <a:p>
            <a:r>
              <a:rPr lang="fi-FI" b="1" dirty="0">
                <a:solidFill>
                  <a:schemeClr val="tx1"/>
                </a:solidFill>
              </a:rPr>
              <a:t>Osaamisalan pakolliset opinnot</a:t>
            </a:r>
          </a:p>
          <a:p>
            <a:pPr algn="ctr"/>
            <a:endParaRPr lang="fi-FI" sz="1600" b="1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Ikääntyneiden hoidon ja kuntoutumisen osaamisala (IHKU) 60 </a:t>
            </a:r>
            <a:r>
              <a:rPr lang="fi-FI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osp</a:t>
            </a:r>
            <a:endParaRPr lang="fi-FI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Sairaanhoidon osaamisala (SAHU) 60 </a:t>
            </a:r>
            <a:r>
              <a:rPr lang="fi-FI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osp</a:t>
            </a:r>
            <a:r>
              <a:rPr lang="fi-FI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Mielenterveys ja päihdetyön osaamisala (MIPÄ) 60 </a:t>
            </a:r>
            <a:r>
              <a:rPr lang="fi-FI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osp</a:t>
            </a:r>
            <a:r>
              <a:rPr lang="fi-FI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Perustason ensihoidon osaamisala (PEHHI) 75 </a:t>
            </a:r>
            <a:r>
              <a:rPr lang="fi-FI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osp</a:t>
            </a:r>
            <a:r>
              <a:rPr lang="fi-FI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Lasten ja nuorten kasvatuksen ja hoidon osaamisala (LANU) 75 </a:t>
            </a:r>
            <a:r>
              <a:rPr lang="fi-FI" sz="1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osp</a:t>
            </a:r>
            <a:endParaRPr lang="fi-FI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Suunhoidon osaamisala 75 </a:t>
            </a:r>
            <a:r>
              <a:rPr lang="fi-FI" sz="1600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osp</a:t>
            </a:r>
            <a:endParaRPr lang="fi-FI" sz="1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6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9" name="Vuokaavio: Prosessi 8">
            <a:extLst>
              <a:ext uri="{FF2B5EF4-FFF2-40B4-BE49-F238E27FC236}">
                <a16:creationId xmlns:a16="http://schemas.microsoft.com/office/drawing/2014/main" id="{F08A7309-CCC2-56CC-A5AA-FE9423124862}"/>
              </a:ext>
            </a:extLst>
          </p:cNvPr>
          <p:cNvSpPr/>
          <p:nvPr/>
        </p:nvSpPr>
        <p:spPr>
          <a:xfrm>
            <a:off x="8860457" y="1503250"/>
            <a:ext cx="2349500" cy="1072846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Valinnaiset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tutkinnonosat</a:t>
            </a:r>
          </a:p>
          <a:p>
            <a:pPr algn="ctr"/>
            <a:r>
              <a:rPr lang="fi-FI" sz="1600" dirty="0">
                <a:solidFill>
                  <a:schemeClr val="tx1"/>
                </a:solidFill>
              </a:rPr>
              <a:t>30 </a:t>
            </a:r>
            <a:r>
              <a:rPr lang="fi-FI" sz="1600" dirty="0" err="1">
                <a:solidFill>
                  <a:schemeClr val="tx1"/>
                </a:solidFill>
              </a:rPr>
              <a:t>osp</a:t>
            </a:r>
            <a:r>
              <a:rPr lang="fi-FI" sz="1600" dirty="0">
                <a:solidFill>
                  <a:schemeClr val="tx1"/>
                </a:solidFill>
              </a:rPr>
              <a:t> tai 15 </a:t>
            </a:r>
            <a:r>
              <a:rPr lang="fi-FI" sz="1600" dirty="0" err="1">
                <a:solidFill>
                  <a:schemeClr val="tx1"/>
                </a:solidFill>
              </a:rPr>
              <a:t>osp</a:t>
            </a:r>
            <a:endParaRPr lang="fi-FI" sz="1600" dirty="0">
              <a:solidFill>
                <a:schemeClr val="tx1"/>
              </a:solidFill>
            </a:endParaRPr>
          </a:p>
        </p:txBody>
      </p:sp>
      <p:sp>
        <p:nvSpPr>
          <p:cNvPr id="10" name="Vuokaavio: Prosessi 9">
            <a:extLst>
              <a:ext uri="{FF2B5EF4-FFF2-40B4-BE49-F238E27FC236}">
                <a16:creationId xmlns:a16="http://schemas.microsoft.com/office/drawing/2014/main" id="{419AF796-D35F-5C71-1FC7-745CD5662D73}"/>
              </a:ext>
            </a:extLst>
          </p:cNvPr>
          <p:cNvSpPr/>
          <p:nvPr/>
        </p:nvSpPr>
        <p:spPr>
          <a:xfrm>
            <a:off x="8860457" y="2947925"/>
            <a:ext cx="2351240" cy="1601741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Yhteiset tutkinnonosat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Yht. 35 </a:t>
            </a:r>
            <a:r>
              <a:rPr lang="fi-FI" dirty="0" err="1">
                <a:solidFill>
                  <a:schemeClr val="tx1"/>
                </a:solidFill>
              </a:rPr>
              <a:t>osp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43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2D8DD-4AC7-F8F2-7F0E-1C43905AB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617650-AC7D-B6C5-0A04-8A2E1A59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250">
                <a:latin typeface="Arial"/>
                <a:cs typeface="Arial"/>
              </a:rPr>
              <a:t>Tutkinto uudistuu 1.8.2024</a:t>
            </a:r>
            <a:endParaRPr lang="fi-FI"/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5A336BF6-BB91-3CC2-0C17-9A3967D9D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600" t="2392" r="2960" b="7506"/>
          <a:stretch/>
        </p:blipFill>
        <p:spPr>
          <a:xfrm>
            <a:off x="2228850" y="1160464"/>
            <a:ext cx="8477250" cy="4772801"/>
          </a:xfr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32E9986-3D62-5FCA-830D-F028A6D81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271E62-F36E-C157-D1E6-50007EF9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CF9EBCA-2A29-0BC4-404F-F9064E35C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08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Sosiaali</a:t>
            </a:r>
            <a:r>
              <a:rPr lang="fi-FI"/>
              <a:t>- ja terveysalan perustutkinto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1600202"/>
            <a:ext cx="10602097" cy="44576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Valinnaiset tutkinnonosat yht. 15 </a:t>
            </a:r>
            <a:r>
              <a:rPr lang="fi-FI" dirty="0" err="1"/>
              <a:t>osp</a:t>
            </a:r>
            <a:endParaRPr lang="fi-FI" dirty="0"/>
          </a:p>
          <a:p>
            <a:r>
              <a:rPr lang="fi-FI" sz="2400" dirty="0"/>
              <a:t>Paljon vaihtoehtoja, esim. tutkinnonosa jostain perus-, ammatti-, tai erikoisammattitutkinnosta</a:t>
            </a:r>
            <a:br>
              <a:rPr lang="fi-FI" dirty="0"/>
            </a:br>
            <a:endParaRPr lang="fi-FI" dirty="0"/>
          </a:p>
          <a:p>
            <a:pPr marL="0" indent="0">
              <a:buNone/>
            </a:pPr>
            <a:r>
              <a:rPr lang="fi-FI" dirty="0"/>
              <a:t>Yhteiset tutkinnonosat yht. 35 </a:t>
            </a:r>
            <a:r>
              <a:rPr lang="fi-FI" dirty="0" err="1"/>
              <a:t>osp</a:t>
            </a:r>
            <a:endParaRPr lang="fi-FI" dirty="0"/>
          </a:p>
          <a:p>
            <a:r>
              <a:rPr lang="fi-FI" sz="2400" dirty="0"/>
              <a:t>Viestintä- ja vuorovaikutusosaaminen</a:t>
            </a:r>
          </a:p>
          <a:p>
            <a:r>
              <a:rPr lang="fi-FI" sz="2400" dirty="0"/>
              <a:t>Matemaattis-luonnontieteellinen osaaminen</a:t>
            </a:r>
          </a:p>
          <a:p>
            <a:r>
              <a:rPr lang="fi-FI" sz="2400" dirty="0"/>
              <a:t>Yhteiskunta- ja työelämäosaaminen</a:t>
            </a:r>
          </a:p>
          <a:p>
            <a:endParaRPr lang="fi-FI" sz="2200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154-1308-44D5-B38A-28F71FECEC6E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565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6C309E-8BAC-4218-BA24-78039C4DE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i-FI" sz="4250">
                <a:latin typeface="Arial"/>
                <a:cs typeface="Arial"/>
              </a:rPr>
              <a:t> Hoiva-avustaja koulutus </a:t>
            </a:r>
            <a:br>
              <a:rPr lang="fi-FI" sz="4250">
                <a:latin typeface="Arial"/>
                <a:cs typeface="Arial"/>
              </a:rPr>
            </a:br>
            <a:r>
              <a:rPr lang="fi-FI" sz="3200">
                <a:latin typeface="Arial"/>
                <a:cs typeface="Arial"/>
              </a:rPr>
              <a:t> (31.7.2024 saakka)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6AA5D5-4388-4ABA-8C88-2EA4E5048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fi-FI" dirty="0">
                <a:latin typeface="Arial"/>
                <a:cs typeface="Arial"/>
              </a:rPr>
              <a:t>2 tutkinnon osaa sosiaali- ja terveysalan perustutkinnosta</a:t>
            </a:r>
            <a:endParaRPr lang="en-US" dirty="0">
              <a:latin typeface="Arial"/>
              <a:cs typeface="Arial"/>
            </a:endParaRPr>
          </a:p>
          <a:p>
            <a:pPr marL="456565" indent="-456565">
              <a:lnSpc>
                <a:spcPct val="160000"/>
              </a:lnSpc>
            </a:pPr>
            <a:r>
              <a:rPr lang="fi-FI" dirty="0">
                <a:latin typeface="Arial"/>
                <a:cs typeface="Arial"/>
              </a:rPr>
              <a:t>Kasvun ja osallisuuden edistäminen 25 </a:t>
            </a:r>
            <a:r>
              <a:rPr lang="fi-FI" dirty="0" err="1">
                <a:latin typeface="Arial"/>
                <a:cs typeface="Arial"/>
              </a:rPr>
              <a:t>osp</a:t>
            </a:r>
            <a:endParaRPr lang="fi-FI" dirty="0">
              <a:latin typeface="Arial"/>
              <a:cs typeface="Arial"/>
            </a:endParaRPr>
          </a:p>
          <a:p>
            <a:pPr marL="456565" indent="-456565">
              <a:lnSpc>
                <a:spcPct val="160000"/>
              </a:lnSpc>
            </a:pPr>
            <a:r>
              <a:rPr lang="fi-FI" dirty="0">
                <a:latin typeface="Arial"/>
                <a:cs typeface="Arial"/>
              </a:rPr>
              <a:t>Ikääntyvien osallisuuden edistäminen 35 </a:t>
            </a:r>
            <a:r>
              <a:rPr lang="fi-FI" dirty="0" err="1">
                <a:latin typeface="Arial"/>
                <a:cs typeface="Arial"/>
              </a:rPr>
              <a:t>osp</a:t>
            </a:r>
            <a:endParaRPr lang="fi-FI" dirty="0">
              <a:latin typeface="Arial"/>
              <a:cs typeface="Arial"/>
            </a:endParaRPr>
          </a:p>
          <a:p>
            <a:pPr marL="456565" indent="-456565"/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&gt;&gt; Samat arviointikriteerit ja vaatimukset kuin lähihoitajilla, koskevat myös hoiva-avustajia näissä tutkinnon osissa </a:t>
            </a:r>
          </a:p>
          <a:p>
            <a:pPr marL="456565" indent="-456565"/>
            <a:endParaRPr lang="fi-FI" dirty="0"/>
          </a:p>
          <a:p>
            <a:pPr marL="0" indent="0">
              <a:buNone/>
            </a:pPr>
            <a:r>
              <a:rPr lang="fi-FI" dirty="0">
                <a:latin typeface="Arial"/>
                <a:cs typeface="Arial"/>
              </a:rPr>
              <a:t>&gt;&gt; Tutkinnon osat eivät sisällä lääkehoitoa! Hoiva-avustaja ei saa osallistua lääkehoitoon työssään</a:t>
            </a:r>
            <a:endParaRPr lang="fi-FI" dirty="0"/>
          </a:p>
          <a:p>
            <a:pPr marL="456565" indent="-456565"/>
            <a:endParaRPr lang="fi-FI" dirty="0">
              <a:highlight>
                <a:srgbClr val="FF0000"/>
              </a:highlight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612FB5E-E645-4914-A83F-8BF2820E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E362D-C7BB-4B21-850B-6EC9ADED0033}" type="datetime1">
              <a:rPr lang="fi-FI" smtClean="0"/>
              <a:t>11.12.2024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F1CE3A-2B35-480D-AFCC-619111A7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Löydä uusi tulevaisuus samiedu.fi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ABF0B8C-D2A2-429C-81B1-7C739B5D3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EF38-E804-4544-A72C-F29F60381688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016428"/>
      </p:ext>
    </p:extLst>
  </p:cSld>
  <p:clrMapOvr>
    <a:masterClrMapping/>
  </p:clrMapOvr>
</p:sld>
</file>

<file path=ppt/theme/theme1.xml><?xml version="1.0" encoding="utf-8"?>
<a:theme xmlns:a="http://schemas.openxmlformats.org/drawingml/2006/main" name="Samiedu_käytä_tätä">
  <a:themeElements>
    <a:clrScheme name="Samiedu_käytä_tätä">
      <a:dk1>
        <a:sysClr val="windowText" lastClr="000000"/>
      </a:dk1>
      <a:lt1>
        <a:sysClr val="window" lastClr="FFFFFF"/>
      </a:lt1>
      <a:dk2>
        <a:srgbClr val="754372"/>
      </a:dk2>
      <a:lt2>
        <a:srgbClr val="FFFFFF"/>
      </a:lt2>
      <a:accent1>
        <a:srgbClr val="008FC3"/>
      </a:accent1>
      <a:accent2>
        <a:srgbClr val="A3CAD6"/>
      </a:accent2>
      <a:accent3>
        <a:srgbClr val="AEC59E"/>
      </a:accent3>
      <a:accent4>
        <a:srgbClr val="D6B0B8"/>
      </a:accent4>
      <a:accent5>
        <a:srgbClr val="E7CE8B"/>
      </a:accent5>
      <a:accent6>
        <a:srgbClr val="DFD7CD"/>
      </a:accent6>
      <a:hlink>
        <a:srgbClr val="5F5F5F"/>
      </a:hlink>
      <a:folHlink>
        <a:srgbClr val="969696"/>
      </a:folHlink>
    </a:clrScheme>
    <a:fontScheme name="Samiedu_fontit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miedu_käytä_tätä" id="{FF8EB8CE-BC76-4D52-8EE1-B671ACE4364D}" vid="{8FC64A2F-3D6D-4F2A-B79B-7011FE68AA6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webextension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webextensions/_rels/webextension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webextensions/_rels/webextension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webextensions/_rels/webextension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webextensions/_rels/webextension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webextensions/webextension1.xml><?xml version="1.0" encoding="utf-8"?>
<we:webextension xmlns:we="http://schemas.microsoft.com/office/webextensions/webextension/2010/11" id="{25B040F3-D1BA-4618-AE91-C0459D823E22}">
  <we:reference id="wa104381526" version="1.0.0.2" store="fi-FI" storeType="OMEX"/>
  <we:alternateReferences>
    <we:reference id="WA104381526" version="1.0.0.2" store="" storeType="OMEX"/>
  </we:alternateReferences>
  <we:properties>
    <we:property name="FormID" value="&quot;WeskyYOki0eIHq1dbznrSpj7KHnjgPtMmHmWtXve7LdUMzhBSTg5NFJOVlVBV00yNE1GU0JXSzZZVC4u&quot;"/>
    <we:property name="FormMode" value="&quot;DesignTime&quot;"/>
  </we:properties>
  <we:bindings/>
  <we:snapshot xmlns:r="http://schemas.openxmlformats.org/officeDocument/2006/relationships" r:embed="rId1"/>
</we:webextension>
</file>

<file path=ppt/webextensions/webextension2.xml><?xml version="1.0" encoding="utf-8"?>
<we:webextension xmlns:we="http://schemas.microsoft.com/office/webextensions/webextension/2010/11" id="{9E45B19A-17BC-4EEC-837D-F1029632FBC7}">
  <we:reference id="wa104221182" version="3.3.0.0" store="fi-FI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321"/>
    <we:property name="starttime" value="0"/>
    <we:property name="vid" value="&quot;https://www.youtube.com/watch?v=wvZ6htXX4-0&quot;"/>
  </we:properties>
  <we:bindings/>
  <we:snapshot xmlns:r="http://schemas.openxmlformats.org/officeDocument/2006/relationships" r:embed="rId1"/>
</we:webextension>
</file>

<file path=ppt/webextensions/webextension3.xml><?xml version="1.0" encoding="utf-8"?>
<we:webextension xmlns:we="http://schemas.microsoft.com/office/webextensions/webextension/2010/11" id="{4C3BC5A9-6B6D-44BC-9D91-13E5272892B5}">
  <we:reference id="wa104221182" version="3.3.0.0" store="fi-FI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321"/>
    <we:property name="starttime" value="0"/>
    <we:property name="vid" value="&quot;https://www.youtube.com/watch?v=TdD0bQXL1pg&quot;"/>
  </we:properties>
  <we:bindings/>
  <we:snapshot xmlns:r="http://schemas.openxmlformats.org/officeDocument/2006/relationships" r:embed="rId1"/>
</we:webextension>
</file>

<file path=ppt/webextensions/webextension4.xml><?xml version="1.0" encoding="utf-8"?>
<we:webextension xmlns:we="http://schemas.microsoft.com/office/webextensions/webextension/2010/11" id="{6ADAE42C-1760-4D23-A6BC-693163D958EB}">
  <we:reference id="wa104221182" version="3.3.0.0" store="fi-FI" storeType="OMEX"/>
  <we:alternateReferences>
    <we:reference id="WA104221182" version="3.3.0.0" store="WA104221182" storeType="OMEX"/>
  </we:alternateReferences>
  <we:properties>
    <we:property name="autoplay" value="0"/>
    <we:property name="endtime" value="0"/>
    <we:property name="slideId" value="321"/>
    <we:property name="starttime" value="0"/>
    <we:property name="vid" value="&quot;https://youtu.be/7VU28oo4kFU?si=iI2TjWtHfDgg-WBx&quot;"/>
  </we:properties>
  <we:bindings/>
  <we:snapshot xmlns:r="http://schemas.openxmlformats.org/officeDocument/2006/relationships" r:embed="rId1"/>
</we:webextension>
</file>

<file path=ppt/webextensions/webextension5.xml><?xml version="1.0" encoding="utf-8"?>
<we:webextension xmlns:we="http://schemas.microsoft.com/office/webextensions/webextension/2010/11" id="{AE6B97E7-263B-459E-8DAA-AF869A70C329}">
  <we:reference id="wa104381526" version="1.0.0.2" store="fi-FI" storeType="OMEX"/>
  <we:alternateReferences>
    <we:reference id="WA104381526" version="1.0.0.2" store="" storeType="OMEX"/>
  </we:alternateReferences>
  <we:properties>
    <we:property name="FormID" value="&quot;WeskyYOki0eIHq1dbznrSpj7KHnjgPtMmHmWtXve7LdUMVUwMklZUDMwOTdCUlVTRTZKQ0pPVzk0Mi4u&quot;"/>
    <we:property name="FormMode" value="&quot;DesignTime&quot;"/>
  </we:properties>
  <we:bindings/>
  <we:snapshot xmlns:r="http://schemas.openxmlformats.org/officeDocument/2006/relationships"/>
</we:webextension>
</file>

<file path=ppt/webextensions/webextension6.xml><?xml version="1.0" encoding="utf-8"?>
<we:webextension xmlns:we="http://schemas.microsoft.com/office/webextensions/webextension/2010/11" id="{03B4844B-A731-4A08-A5DC-AF8572291756}">
  <we:reference id="wa104295828" version="1.9.0.0" store="fi-FI" storeType="OMEX"/>
  <we:alternateReferences>
    <we:reference id="WA104295828" version="1.9.0.0" store="" storeType="OMEX"/>
  </we:alternateReferences>
  <we:properties>
    <we:property name="__labs__" value="{&quot;configuration&quot;:{&quot;appVersion&quot;:{&quot;major&quot;:1,&quot;minor&quot;:0},&quot;components&quot;:[{&quot;type&quot;:&quot;Labs.Components.ActivityComponent&quot;,&quot;name&quot;:&quot;www.thinglink.com/card/1837432320353632742&quot;,&quot;values&quot;:{},&quot;data&quot;:{&quot;uri&quot;:&quot;www.thinglink.com/card/1837432320353632742&quot;},&quot;secure&quot;:false}],&quot;name&quot;:&quot;www.thinglink.com/card/1837432320353632742&quot;,&quot;timeline&quot;:null,&quot;analytics&quot;:null},&quot;hostVersion&quot;:{&quot;major&quot;:0,&quot;minor&quot;:1}}"/>
  </we:properties>
  <we:bindings/>
  <we:snapshot xmlns:r="http://schemas.openxmlformats.org/officeDocument/2006/relationships" r:embed="rId1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80CCC41A1A9B8439FF50403BF270C55" ma:contentTypeVersion="6" ma:contentTypeDescription="Luo uusi asiakirja." ma:contentTypeScope="" ma:versionID="3eee914fb8aee1a0f373a940dfb80344">
  <xsd:schema xmlns:xsd="http://www.w3.org/2001/XMLSchema" xmlns:xs="http://www.w3.org/2001/XMLSchema" xmlns:p="http://schemas.microsoft.com/office/2006/metadata/properties" xmlns:ns2="1c80c5a8-9c9a-4f8c-bf60-467cebf39edb" xmlns:ns3="4f710ec1-f111-42af-b4c2-10c788e243d4" targetNamespace="http://schemas.microsoft.com/office/2006/metadata/properties" ma:root="true" ma:fieldsID="798500e8f9030137cc43af6bff5cddd3" ns2:_="" ns3:_="">
    <xsd:import namespace="1c80c5a8-9c9a-4f8c-bf60-467cebf39edb"/>
    <xsd:import namespace="4f710ec1-f111-42af-b4c2-10c788e243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0c5a8-9c9a-4f8c-bf60-467cebf39e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710ec1-f111-42af-b4c2-10c788e243d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f710ec1-f111-42af-b4c2-10c788e243d4">
      <UserInfo>
        <DisplayName>Pirhonen Sami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22A0DFF-F171-409B-B304-BB6EE82F71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C44ED3-6A5F-49D9-8A9B-6FB365AFDA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0c5a8-9c9a-4f8c-bf60-467cebf39edb"/>
    <ds:schemaRef ds:uri="4f710ec1-f111-42af-b4c2-10c788e243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9A87A1-5FD1-4031-9CCC-05C3FCE81A79}">
  <ds:schemaRefs>
    <ds:schemaRef ds:uri="1c80c5a8-9c9a-4f8c-bf60-467cebf39edb"/>
    <ds:schemaRef ds:uri="http://purl.org/dc/terms/"/>
    <ds:schemaRef ds:uri="4f710ec1-f111-42af-b4c2-10c788e243d4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Samiedu_käytä_tätä</Template>
  <TotalTime>560</TotalTime>
  <Words>1999</Words>
  <Application>Microsoft Office PowerPoint</Application>
  <PresentationFormat>Laajakuva</PresentationFormat>
  <Paragraphs>486</Paragraphs>
  <Slides>39</Slides>
  <Notes>31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39</vt:i4>
      </vt:variant>
    </vt:vector>
  </HeadingPairs>
  <TitlesOfParts>
    <vt:vector size="45" baseType="lpstr">
      <vt:lpstr>Arial</vt:lpstr>
      <vt:lpstr>Arial Narrow</vt:lpstr>
      <vt:lpstr>Calibri</vt:lpstr>
      <vt:lpstr>Courier New</vt:lpstr>
      <vt:lpstr>Wingdings</vt:lpstr>
      <vt:lpstr>Samiedu_käytä_tätä</vt:lpstr>
      <vt:lpstr>Työelämässä tapahtuva oppiminen  Osaamisen osoittaminen ja arviointi</vt:lpstr>
      <vt:lpstr>Koulutuksen rakenne</vt:lpstr>
      <vt:lpstr>PowerPoint-esitys</vt:lpstr>
      <vt:lpstr>Tutkintorakenne</vt:lpstr>
      <vt:lpstr>Sosiaali- ja terveysalan perustutkinto voimassa 31.7.2024 saakka (Siirtymäaika 31.7.2028 saakka)</vt:lpstr>
      <vt:lpstr>Sosiaali- ja terveysalan perustutkinto 1.8.2024 alkaen</vt:lpstr>
      <vt:lpstr>Tutkinto uudistuu 1.8.2024</vt:lpstr>
      <vt:lpstr>Sosiaali- ja terveysalan perustutkinto</vt:lpstr>
      <vt:lpstr> Hoiva-avustaja koulutus   (31.7.2024 saakka)</vt:lpstr>
      <vt:lpstr> Hoiva-avustaja koulutus    (uudet perusteet 1.8.2024)</vt:lpstr>
      <vt:lpstr>Periaatteita</vt:lpstr>
      <vt:lpstr>Henkilökohtaistaminen / HOKS</vt:lpstr>
      <vt:lpstr>Osaamisen hankkiminen</vt:lpstr>
      <vt:lpstr>Opiskelija työelämässä</vt:lpstr>
      <vt:lpstr>PowerPoint-esitys</vt:lpstr>
      <vt:lpstr>PowerPoint-esitys</vt:lpstr>
      <vt:lpstr>PowerPoint-esitys</vt:lpstr>
      <vt:lpstr>Palautteen antaminen ennen näyttöä </vt:lpstr>
      <vt:lpstr>Palautteen antaminen ennen näyttöä</vt:lpstr>
      <vt:lpstr>Erilaista palautetta</vt:lpstr>
      <vt:lpstr>PowerPoint-esitys</vt:lpstr>
      <vt:lpstr>PowerPoint-esitys</vt:lpstr>
      <vt:lpstr>Muista perehdytys ja kerro opiskelijalle työpaikan käytänteistä</vt:lpstr>
      <vt:lpstr>Kohti osaamisen näyttöä </vt:lpstr>
      <vt:lpstr>Kohti osaamisen näyttöä</vt:lpstr>
      <vt:lpstr>PowerPoint-esitys</vt:lpstr>
      <vt:lpstr>Esteellisyys osaamisen arvioinnissa</vt:lpstr>
      <vt:lpstr>Osaamisen osoittaminen</vt:lpstr>
      <vt:lpstr>Osaamisen osoittaminen</vt:lpstr>
      <vt:lpstr>Näytön / osaamisen arviointi (ks. tämä ja seuraava dia vielä</vt:lpstr>
      <vt:lpstr>PowerPoint-esitys</vt:lpstr>
      <vt:lpstr>PowerPoint-esitys</vt:lpstr>
      <vt:lpstr>PowerPoint-esitys</vt:lpstr>
      <vt:lpstr>Näytön  / osaamisen arviointi</vt:lpstr>
      <vt:lpstr>Näytön / osaamisen arviointi jatkuu…</vt:lpstr>
      <vt:lpstr>Osaamisen täydentäminen ja näytön uusiminen </vt:lpstr>
      <vt:lpstr>Arvioinnin tarkistaminen ja oikaisu</vt:lpstr>
      <vt:lpstr>Tutkinnonperusteet</vt:lpstr>
      <vt:lpstr>Työpaikkaohjaajan palaute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Tiainen Katri</dc:creator>
  <cp:lastModifiedBy>Pirhonen Sami</cp:lastModifiedBy>
  <cp:revision>7</cp:revision>
  <cp:lastPrinted>2023-11-27T08:31:33Z</cp:lastPrinted>
  <dcterms:created xsi:type="dcterms:W3CDTF">2019-02-26T12:34:41Z</dcterms:created>
  <dcterms:modified xsi:type="dcterms:W3CDTF">2024-12-11T10:03:08Z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0x010100880CCC41A1A9B8439FF50403BF270C55</vt:lpwstr>
  </property>
</Properties>
</file>