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9" r:id="rId5"/>
    <p:sldId id="324" r:id="rId6"/>
    <p:sldId id="327" r:id="rId7"/>
    <p:sldId id="328" r:id="rId8"/>
    <p:sldId id="299" r:id="rId9"/>
    <p:sldId id="329" r:id="rId10"/>
    <p:sldId id="294" r:id="rId11"/>
    <p:sldId id="314" r:id="rId12"/>
    <p:sldId id="330" r:id="rId13"/>
    <p:sldId id="315" r:id="rId14"/>
    <p:sldId id="333" r:id="rId15"/>
    <p:sldId id="334" r:id="rId16"/>
  </p:sldIdLst>
  <p:sldSz cx="9144000" cy="6858000" type="screen4x3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ikainen, Terhi" initials="MT" lastIdx="2" clrIdx="0">
    <p:extLst>
      <p:ext uri="{19B8F6BF-5375-455C-9EA6-DF929625EA0E}">
        <p15:presenceInfo xmlns:p15="http://schemas.microsoft.com/office/powerpoint/2012/main" userId="S-1-5-21-1666913294-3391672369-2744398635-19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A7A7"/>
    <a:srgbClr val="000000"/>
    <a:srgbClr val="FFFFFF"/>
    <a:srgbClr val="272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84"/>
  </p:normalViewPr>
  <p:slideViewPr>
    <p:cSldViewPr showGuides="1">
      <p:cViewPr varScale="1">
        <p:scale>
          <a:sx n="104" d="100"/>
          <a:sy n="104" d="100"/>
        </p:scale>
        <p:origin x="180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62" d="100"/>
          <a:sy n="162" d="100"/>
        </p:scale>
        <p:origin x="354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E852A1-DD00-474E-94FC-45BCC86249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a-ET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811B7F-6B45-FD44-B43C-096DE38AA1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00FA-2342-0D43-ADE1-70BB11669603}" type="datetimeFigureOut">
              <a:rPr lang="aa-ET" smtClean="0"/>
              <a:t>11/26/2024</a:t>
            </a:fld>
            <a:endParaRPr lang="aa-E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70255-3D1C-AF4C-B7CB-50F0C5FB13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638B54-5DB7-814C-B834-63B5430A67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174B1-F1B7-0F46-BB9C-81AD50870B2D}" type="slidenum">
              <a:rPr lang="aa-ET" smtClean="0"/>
              <a:t>‹#›</a:t>
            </a:fld>
            <a:endParaRPr lang="aa-ET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24C929-60A9-730B-7BE4-F1686F7C0C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17" y="125160"/>
            <a:ext cx="883688" cy="37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232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F1BAD-7157-4397-8053-6896DB379B38}" type="datetimeFigureOut">
              <a:rPr lang="fi-FI" smtClean="0"/>
              <a:t>26.11.2024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4BE66-AD45-420B-A8B3-4C8E6E7CC519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B46D1B-9937-F29C-CFE9-2A26D043A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17" y="125160"/>
            <a:ext cx="883688" cy="37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088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E4BE66-AD45-420B-A8B3-4C8E6E7CC519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1571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E4BE66-AD45-420B-A8B3-4C8E6E7CC519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703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1907705" y="2259751"/>
            <a:ext cx="6616248" cy="1280186"/>
          </a:xfrm>
        </p:spPr>
        <p:txBody>
          <a:bodyPr>
            <a:normAutofit/>
          </a:bodyPr>
          <a:lstStyle>
            <a:lvl1pPr algn="r">
              <a:defRPr sz="28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908929" y="3717032"/>
            <a:ext cx="6623511" cy="1928713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napsauttamalla</a:t>
            </a:r>
          </a:p>
        </p:txBody>
      </p:sp>
      <p:sp>
        <p:nvSpPr>
          <p:cNvPr id="59" name="Päivämäärän paikkamerkki 58"/>
          <p:cNvSpPr>
            <a:spLocks noGrp="1"/>
          </p:cNvSpPr>
          <p:nvPr>
            <p:ph type="dt" sz="half" idx="10"/>
          </p:nvPr>
        </p:nvSpPr>
        <p:spPr>
          <a:xfrm>
            <a:off x="7380313" y="6453336"/>
            <a:ext cx="973113" cy="31301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algn="ctr"/>
            <a:fld id="{281FC7C0-D421-4A6C-BF38-39F25CAAD045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76" name="Alatunnisteen paikkamerkki 75"/>
          <p:cNvSpPr>
            <a:spLocks noGrp="1"/>
          </p:cNvSpPr>
          <p:nvPr>
            <p:ph type="ftr" sz="quarter" idx="11"/>
          </p:nvPr>
        </p:nvSpPr>
        <p:spPr>
          <a:xfrm>
            <a:off x="4067946" y="6453336"/>
            <a:ext cx="3240359" cy="31301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77" name="Dian numeron paikkamerkki 76"/>
          <p:cNvSpPr>
            <a:spLocks noGrp="1"/>
          </p:cNvSpPr>
          <p:nvPr>
            <p:ph type="sldNum" sz="quarter" idx="12"/>
          </p:nvPr>
        </p:nvSpPr>
        <p:spPr>
          <a:xfrm>
            <a:off x="8432875" y="6453336"/>
            <a:ext cx="349571" cy="31301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0" name="Picture 89" descr="Shape&#10;&#10;Description automatically generated">
            <a:extLst>
              <a:ext uri="{FF2B5EF4-FFF2-40B4-BE49-F238E27FC236}">
                <a16:creationId xmlns:a16="http://schemas.microsoft.com/office/drawing/2014/main" id="{03F10C38-D0DE-6842-8511-7ED5B6CBDD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39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aaleanharmaa väli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B217FFA-BE7F-EE43-9848-DFC302B17768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fld id="{AE7A5D9C-977A-4A72-9C24-7C8A9BE36F82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Otsikko 1">
            <a:extLst>
              <a:ext uri="{FF2B5EF4-FFF2-40B4-BE49-F238E27FC236}">
                <a16:creationId xmlns:a16="http://schemas.microsoft.com/office/drawing/2014/main" id="{9EC7D82C-5B24-C342-8A79-83C716B6B7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2221525"/>
            <a:ext cx="7656740" cy="965200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pic>
        <p:nvPicPr>
          <p:cNvPr id="8" name="Picture 7" descr="Shape, arrow&#10;&#10;Description automatically generated">
            <a:extLst>
              <a:ext uri="{FF2B5EF4-FFF2-40B4-BE49-F238E27FC236}">
                <a16:creationId xmlns:a16="http://schemas.microsoft.com/office/drawing/2014/main" id="{A19C4F78-CE4C-424B-A68B-9A62A8FD79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88840" y="-1683568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40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pu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B217FFA-BE7F-EE43-9848-DFC302B17768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 descr="Shape, arrow&#10;&#10;Description automatically generated">
            <a:extLst>
              <a:ext uri="{FF2B5EF4-FFF2-40B4-BE49-F238E27FC236}">
                <a16:creationId xmlns:a16="http://schemas.microsoft.com/office/drawing/2014/main" id="{6C31F8C2-DFF3-6E42-82F7-DCE616B004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88840" y="-1683568"/>
            <a:ext cx="6858000" cy="6858000"/>
          </a:xfrm>
          <a:prstGeom prst="rect">
            <a:avLst/>
          </a:prstGeom>
        </p:spPr>
      </p:pic>
      <p:sp>
        <p:nvSpPr>
          <p:cNvPr id="11" name="Title 5">
            <a:extLst>
              <a:ext uri="{FF2B5EF4-FFF2-40B4-BE49-F238E27FC236}">
                <a16:creationId xmlns:a16="http://schemas.microsoft.com/office/drawing/2014/main" id="{EC814781-5946-DC0F-53FD-F6120E3E09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43657" y="2852936"/>
            <a:ext cx="5762796" cy="492443"/>
          </a:xfrm>
        </p:spPr>
        <p:txBody>
          <a:bodyPr wrap="none">
            <a:spAutoFit/>
          </a:bodyPr>
          <a:lstStyle>
            <a:lvl1pPr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aa-ET" dirty="0"/>
              <a:t>Ammattitaidossa on tulevaisuus</a:t>
            </a:r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B7D4C8D0-A991-17A9-26A7-2DA9B23061D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028" y="4653136"/>
            <a:ext cx="1492055" cy="160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36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/>
              <a:t>Otsikko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defTabSz="540000">
              <a:buClr>
                <a:schemeClr val="accent1"/>
              </a:buClr>
              <a:buSzPct val="150000"/>
              <a:defRPr/>
            </a:lvl1pPr>
            <a:lvl2pPr defTabSz="540000">
              <a:buClr>
                <a:schemeClr val="tx2"/>
              </a:buClr>
              <a:buSzPct val="100000"/>
              <a:defRPr/>
            </a:lvl2pPr>
            <a:lvl3pPr defTabSz="540000">
              <a:buClr>
                <a:schemeClr val="tx2"/>
              </a:buClr>
              <a:buSzPct val="100000"/>
              <a:defRPr/>
            </a:lvl3pPr>
            <a:lvl4pPr defTabSz="540000">
              <a:buClr>
                <a:schemeClr val="tx2"/>
              </a:buClr>
              <a:buSzPct val="100000"/>
              <a:defRPr/>
            </a:lvl4pPr>
            <a:lvl5pPr defTabSz="540000">
              <a:buClr>
                <a:schemeClr val="tx2"/>
              </a:buClr>
              <a:buSzPct val="100000"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5D1E242F-A02B-4FD1-9F1C-A93D2403670A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53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/>
              <a:t>Muokkaa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98400" y="1634402"/>
            <a:ext cx="3600000" cy="45259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400" y="1634402"/>
            <a:ext cx="3600000" cy="45259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D07EFEBE-FEFD-4BB7-9D51-3C9ABBE3BE83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584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/>
              <a:t>Muokkaa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5A772053-5CA8-4D3B-8307-B8C263A2577D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/>
          </p:nvPr>
        </p:nvSpPr>
        <p:spPr>
          <a:xfrm>
            <a:off x="696686" y="1772816"/>
            <a:ext cx="7424058" cy="4176464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50181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/>
              <a:t>Muokkaa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CA1A2024-2CDA-4F02-B767-C0F6DC88B1E3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826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BB299941-B704-4B0C-9006-18509436DFB9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080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+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7DC85539-B2AF-4C05-AD6E-AC61FD160A39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Kuvan paikkamerkki 6">
            <a:extLst>
              <a:ext uri="{FF2B5EF4-FFF2-40B4-BE49-F238E27FC236}">
                <a16:creationId xmlns:a16="http://schemas.microsoft.com/office/drawing/2014/main" id="{7A4B8543-6886-FF48-B16D-AAD170EF11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098"/>
            <a:ext cx="9144000" cy="684090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dirty="0"/>
              <a:t>  </a:t>
            </a:r>
          </a:p>
          <a:p>
            <a:r>
              <a:rPr lang="fi-FI" dirty="0"/>
              <a:t>     Lisää kuva napsauttamalla kuvaketta.</a:t>
            </a:r>
          </a:p>
        </p:txBody>
      </p:sp>
      <p:sp>
        <p:nvSpPr>
          <p:cNvPr id="6" name="Otsikko 1">
            <a:extLst>
              <a:ext uri="{FF2B5EF4-FFF2-40B4-BE49-F238E27FC236}">
                <a16:creationId xmlns:a16="http://schemas.microsoft.com/office/drawing/2014/main" id="{9EC7D82C-5B24-C342-8A79-83C716B6B7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2221525"/>
            <a:ext cx="7656740" cy="710552"/>
          </a:xfrm>
          <a:solidFill>
            <a:schemeClr val="accent1"/>
          </a:solidFill>
          <a:effectLst>
            <a:outerShdw blurRad="88900" dist="63500" dir="2700000" algn="tl" rotWithShape="0">
              <a:prstClr val="black">
                <a:alpha val="40000"/>
              </a:prstClr>
            </a:outerShdw>
          </a:effectLst>
        </p:spPr>
        <p:txBody>
          <a:bodyPr lIns="72000" tIns="72000" rIns="72000" bIns="144000">
            <a:sp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1040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ltainen väl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B217FFA-BE7F-EE43-9848-DFC302B17768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fld id="{587EB5EF-86EE-4DD5-98F5-4676F7A8F316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Otsikko 1">
            <a:extLst>
              <a:ext uri="{FF2B5EF4-FFF2-40B4-BE49-F238E27FC236}">
                <a16:creationId xmlns:a16="http://schemas.microsoft.com/office/drawing/2014/main" id="{9EC7D82C-5B24-C342-8A79-83C716B6B7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2221525"/>
            <a:ext cx="7656740" cy="965200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pic>
        <p:nvPicPr>
          <p:cNvPr id="9" name="Picture 8" descr="Shape, arrow&#10;&#10;Description automatically generated">
            <a:extLst>
              <a:ext uri="{FF2B5EF4-FFF2-40B4-BE49-F238E27FC236}">
                <a16:creationId xmlns:a16="http://schemas.microsoft.com/office/drawing/2014/main" id="{0DB8BC6E-4F59-FC4D-A52D-0882FBB2BB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88840" y="-1683568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96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rmaa väl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B217FFA-BE7F-EE43-9848-DFC302B17768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fld id="{95323E92-E473-40DD-BF3B-B565F1CCAD7E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Otsikko 1">
            <a:extLst>
              <a:ext uri="{FF2B5EF4-FFF2-40B4-BE49-F238E27FC236}">
                <a16:creationId xmlns:a16="http://schemas.microsoft.com/office/drawing/2014/main" id="{9EC7D82C-5B24-C342-8A79-83C716B6B7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2221525"/>
            <a:ext cx="7656740" cy="965200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perustyyliä napsauttamalla</a:t>
            </a:r>
          </a:p>
        </p:txBody>
      </p:sp>
      <p:pic>
        <p:nvPicPr>
          <p:cNvPr id="9" name="Picture 8" descr="Shape, arrow&#10;&#10;Description automatically generated">
            <a:extLst>
              <a:ext uri="{FF2B5EF4-FFF2-40B4-BE49-F238E27FC236}">
                <a16:creationId xmlns:a16="http://schemas.microsoft.com/office/drawing/2014/main" id="{6C31F8C2-DFF3-6E42-82F7-DCE616B004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88840" y="-1683568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36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96686" y="558800"/>
            <a:ext cx="7424058" cy="965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i-FI" dirty="0"/>
              <a:t>Muokkaa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96686" y="1632858"/>
            <a:ext cx="7424058" cy="423091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380313" y="6356351"/>
            <a:ext cx="973113" cy="31301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pPr algn="ctr"/>
            <a:fld id="{31D8D4F7-9647-45A4-BBCC-0F8C9F200893}" type="datetime1">
              <a:rPr lang="fi-FI" smtClean="0"/>
              <a:t>26.11.2024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67946" y="6356351"/>
            <a:ext cx="3240359" cy="31301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tx2"/>
                </a:solidFill>
              </a:defRPr>
            </a:lvl1pPr>
          </a:lstStyle>
          <a:p>
            <a:r>
              <a:rPr lang="fi-FI"/>
              <a:t>Terhi Matikainen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432875" y="6356351"/>
            <a:ext cx="349571" cy="31301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FE7F1BBF-F2D9-40F6-A393-E5CF9DAE78D6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30" name="Picture 29" descr="Logo&#10;&#10;Description automatically generated">
            <a:extLst>
              <a:ext uri="{FF2B5EF4-FFF2-40B4-BE49-F238E27FC236}">
                <a16:creationId xmlns:a16="http://schemas.microsoft.com/office/drawing/2014/main" id="{F02F898E-0C01-2F48-B80B-713DDE28F1D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504" y="476672"/>
            <a:ext cx="824312" cy="82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65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8" r:id="rId4"/>
    <p:sldLayoutId id="2147483654" r:id="rId5"/>
    <p:sldLayoutId id="2147483655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sldNum="0" hdr="0"/>
  <p:txStyles>
    <p:titleStyle>
      <a:lvl1pPr algn="l" defTabSz="685800" rtl="0" eaLnBrk="1" latinLnBrk="0" hangingPunct="1"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spcBef>
          <a:spcPts val="0"/>
        </a:spcBef>
        <a:buClr>
          <a:schemeClr val="accent1"/>
        </a:buClr>
        <a:buSzPct val="15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ts val="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ts val="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ts val="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ts val="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hjaan.fi/ohjaamme/ratkaisuja-arjen-ohjaushaasteisiin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hjaan.fi/roolit-ja-tehtavat/tyoelamassa-oppimisessa-jokaisella-on-oma-roolinsa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nviesti.fi/test2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hjaan.fi/ohjaamme/nain-onnistut-ohjauksessa/" TargetMode="External"/><Relationship Id="rId4" Type="http://schemas.openxmlformats.org/officeDocument/2006/relationships/hyperlink" Target="https://www.tenviesti.fi/test1.htm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docplayer.fi/6401019-Opiskelijan-ohjaajana.html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907704" y="2852936"/>
            <a:ext cx="6616248" cy="2944349"/>
          </a:xfrm>
        </p:spPr>
        <p:txBody>
          <a:bodyPr>
            <a:normAutofit/>
          </a:bodyPr>
          <a:lstStyle/>
          <a:p>
            <a:r>
              <a:rPr lang="fi-FI" sz="4000" dirty="0"/>
              <a:t>Työpaikkaohjaajien koulutus</a:t>
            </a:r>
            <a:br>
              <a:rPr lang="fi-FI" sz="4000" dirty="0"/>
            </a:br>
            <a:r>
              <a:rPr lang="fi-FI" sz="4000" dirty="0"/>
              <a:t>hoiva-avustaja koulutus </a:t>
            </a:r>
            <a:br>
              <a:rPr lang="fi-FI" sz="4000" dirty="0"/>
            </a:br>
            <a:br>
              <a:rPr lang="fi-FI" sz="4000" dirty="0"/>
            </a:br>
            <a:r>
              <a:rPr lang="fi-FI" sz="1400" dirty="0"/>
              <a:t>Marja Kuisma</a:t>
            </a:r>
            <a:br>
              <a:rPr lang="fi-FI" sz="4000" dirty="0"/>
            </a:br>
            <a:endParaRPr lang="fi-FI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Kuva 2" descr="Rahoittaja_Jotpa_fi[1].png (2953×1182)">
            <a:extLst>
              <a:ext uri="{FF2B5EF4-FFF2-40B4-BE49-F238E27FC236}">
                <a16:creationId xmlns:a16="http://schemas.microsoft.com/office/drawing/2014/main" id="{B99FD58B-CB4F-4E42-BC83-7E473C10F1B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887" y="4293096"/>
            <a:ext cx="5723409" cy="18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4043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A032D1-11E0-4538-86EA-D558CB218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>
                <a:solidFill>
                  <a:srgbClr val="6E6F73"/>
                </a:solidFill>
                <a:latin typeface="Arial MT Std Light"/>
              </a:rPr>
              <a:t>Palautteen antaminen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086149-B894-4600-B8E8-1794C4C49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6" y="1268760"/>
            <a:ext cx="7424058" cy="4595013"/>
          </a:xfrm>
        </p:spPr>
        <p:txBody>
          <a:bodyPr/>
          <a:lstStyle/>
          <a:p>
            <a:pPr marL="342900" lvl="0" indent="-342900" defTabSz="914400">
              <a:spcBef>
                <a:spcPct val="20000"/>
              </a:spcBef>
              <a:buClrTx/>
              <a:buSzTx/>
              <a:buNone/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Palautteella tuetaan ja ohjataan opiskelijaa mahdollisimman hyviin suorituksiin. Siksi se on työpaikkaohjaajan taidoista yksi keskeisimmistä.</a:t>
            </a:r>
          </a:p>
          <a:p>
            <a:pPr marL="342900" lvl="0" indent="-342900" defTabSz="914400">
              <a:spcBef>
                <a:spcPct val="20000"/>
              </a:spcBef>
              <a:buClrTx/>
              <a:buSzTx/>
              <a:buNone/>
            </a:pPr>
            <a:endParaRPr lang="fi-FI" sz="1800" dirty="0">
              <a:solidFill>
                <a:prstClr val="black"/>
              </a:solidFill>
              <a:latin typeface="Arial MT Std Light"/>
            </a:endParaRPr>
          </a:p>
          <a:p>
            <a:pPr marL="342900" lvl="0" indent="-342900" defTabSz="914400">
              <a:spcBef>
                <a:spcPct val="20000"/>
              </a:spcBef>
              <a:buClrTx/>
              <a:buSzTx/>
              <a:buNone/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Pohdi:</a:t>
            </a:r>
          </a:p>
          <a:p>
            <a:pPr marL="342900" lvl="0" indent="-342900" defTabSz="914400">
              <a:spcBef>
                <a:spcPct val="20000"/>
              </a:spcBef>
              <a:buClrTx/>
              <a:buSzTx/>
              <a:buNone/>
            </a:pPr>
            <a:endParaRPr lang="fi-FI" sz="1800" dirty="0">
              <a:solidFill>
                <a:prstClr val="black"/>
              </a:solidFill>
              <a:latin typeface="Arial MT Std Light"/>
            </a:endParaRPr>
          </a:p>
          <a:p>
            <a:pPr lvl="0" defTabSz="91440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Miten sinä palautetta annat tai antaisit? </a:t>
            </a:r>
          </a:p>
          <a:p>
            <a:pPr lvl="0" defTabSz="91440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Mikä palautteen antamisessa on helppoa tai vaikeaa? </a:t>
            </a:r>
          </a:p>
          <a:p>
            <a:pPr lvl="0" defTabSz="91440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Onko palauteen antamiseen liittyviä haasteita?</a:t>
            </a:r>
            <a:br>
              <a:rPr lang="fi-FI" sz="1800" dirty="0">
                <a:solidFill>
                  <a:prstClr val="black"/>
                </a:solidFill>
                <a:latin typeface="Arial MT Std Light"/>
              </a:rPr>
            </a:br>
            <a:r>
              <a:rPr lang="fi-FI" sz="1800" dirty="0">
                <a:solidFill>
                  <a:prstClr val="black"/>
                </a:solidFill>
                <a:latin typeface="Arial MT Std Light"/>
              </a:rPr>
              <a:t> jos on, niin mikä niihin ratkaisuksi?</a:t>
            </a:r>
          </a:p>
          <a:p>
            <a:pPr marL="342900" lvl="0" indent="-342900" defTabSz="914400">
              <a:spcBef>
                <a:spcPct val="20000"/>
              </a:spcBef>
              <a:buClrTx/>
              <a:buSzTx/>
              <a:buNone/>
            </a:pPr>
            <a:endParaRPr lang="fi-FI" sz="1800" dirty="0">
              <a:solidFill>
                <a:prstClr val="black"/>
              </a:solidFill>
              <a:latin typeface="Arial MT Std Light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3F6A5C-B0F8-4D1A-B18D-AEA747781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5D1E242F-A02B-4FD1-9F1C-A93D2403670A}" type="datetime1">
              <a:rPr lang="fi-FI" smtClean="0"/>
              <a:t>26.11.2024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8552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BF4EC3-79AD-E9A1-3A21-A60AC379F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695" y="263284"/>
            <a:ext cx="7424058" cy="965200"/>
          </a:xfrm>
        </p:spPr>
        <p:txBody>
          <a:bodyPr>
            <a:normAutofit fontScale="90000"/>
          </a:bodyPr>
          <a:lstStyle/>
          <a:p>
            <a:r>
              <a:rPr lang="fi-FI" dirty="0"/>
              <a:t>PALAUTTEENANTAJAN HUONETAULU</a:t>
            </a:r>
            <a:br>
              <a:rPr lang="fi-FI" dirty="0"/>
            </a:br>
            <a:br>
              <a:rPr lang="fi-FI" dirty="0"/>
            </a:br>
            <a:r>
              <a:rPr lang="fi-FI" sz="2200" i="1" dirty="0">
                <a:solidFill>
                  <a:schemeClr val="tx1"/>
                </a:solidFill>
              </a:rPr>
              <a:t>Tärkeää on yhdessä ymmärtää palautteen merkitys ja tavoite</a:t>
            </a:r>
            <a:r>
              <a:rPr lang="fi-FI" sz="2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01E658-5BA5-DC8E-2C87-1676E90CC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4016188" cy="51845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000" b="1" dirty="0"/>
              <a:t>Palautetta annetaan</a:t>
            </a:r>
          </a:p>
          <a:p>
            <a:r>
              <a:rPr lang="fi-FI" sz="1800" dirty="0"/>
              <a:t>välittömästi tilanteiden jälkeen, jos mahdollista </a:t>
            </a:r>
          </a:p>
          <a:p>
            <a:r>
              <a:rPr lang="fi-FI" sz="1800" dirty="0"/>
              <a:t>monipuolisesti ja runsaasti.</a:t>
            </a:r>
          </a:p>
          <a:p>
            <a:endParaRPr lang="fi-FI" sz="1600" dirty="0"/>
          </a:p>
          <a:p>
            <a:pPr marL="0" indent="0">
              <a:buNone/>
            </a:pPr>
            <a:r>
              <a:rPr lang="fi-FI" sz="2000" b="1" dirty="0"/>
              <a:t>Palaute on</a:t>
            </a:r>
          </a:p>
          <a:p>
            <a:r>
              <a:rPr lang="fi-FI" sz="1800" dirty="0"/>
              <a:t>henkilökohtaista</a:t>
            </a:r>
          </a:p>
          <a:p>
            <a:r>
              <a:rPr lang="fi-FI" sz="1800" dirty="0"/>
              <a:t>asiallista</a:t>
            </a:r>
          </a:p>
          <a:p>
            <a:r>
              <a:rPr lang="fi-FI" sz="1800" dirty="0"/>
              <a:t>vuorovaikutteista - pyydä myös itse palautetta</a:t>
            </a:r>
          </a:p>
          <a:p>
            <a:r>
              <a:rPr lang="fi-FI" sz="1800" dirty="0"/>
              <a:t>perusteltua</a:t>
            </a:r>
          </a:p>
          <a:p>
            <a:r>
              <a:rPr lang="fi-FI" sz="1800" dirty="0"/>
              <a:t>rohkaisevaa ja kannustavaa</a:t>
            </a:r>
          </a:p>
          <a:p>
            <a:r>
              <a:rPr lang="fi-FI" sz="1800" dirty="0"/>
              <a:t>oikeudenmukaista</a:t>
            </a:r>
          </a:p>
          <a:p>
            <a:r>
              <a:rPr lang="fi-FI" sz="1800" dirty="0"/>
              <a:t>selkeää ja suoraa</a:t>
            </a:r>
          </a:p>
          <a:p>
            <a:r>
              <a:rPr lang="fi-FI" sz="1800" dirty="0"/>
              <a:t>rehellistä</a:t>
            </a:r>
          </a:p>
          <a:p>
            <a:r>
              <a:rPr lang="fi-FI" sz="1800" dirty="0"/>
              <a:t>rakentavaa palautetta, joka perustuu arvioinnin kriteereihin</a:t>
            </a:r>
          </a:p>
          <a:p>
            <a:r>
              <a:rPr lang="fi-FI" sz="1800" dirty="0"/>
              <a:t>oppimista edistävää ja kehittävää, ei tuomitsevaa.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668EC50-415E-26CE-2184-412548430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400" y="1556792"/>
            <a:ext cx="3600000" cy="51125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000" b="1" dirty="0"/>
              <a:t>Palautteen antajana</a:t>
            </a:r>
          </a:p>
          <a:p>
            <a:r>
              <a:rPr lang="fi-FI" sz="1800" dirty="0"/>
              <a:t>olen sinnikäs</a:t>
            </a:r>
          </a:p>
          <a:p>
            <a:r>
              <a:rPr lang="fi-FI" sz="1800" dirty="0"/>
              <a:t>kuuntelen</a:t>
            </a:r>
          </a:p>
          <a:p>
            <a:r>
              <a:rPr lang="fi-FI" sz="1800" dirty="0"/>
              <a:t>aktivoin pyytämään palautetta</a:t>
            </a:r>
          </a:p>
          <a:p>
            <a:r>
              <a:rPr lang="fi-FI" sz="1800" dirty="0"/>
              <a:t>olen myönteinen ammatillinen malli opiskelijalle</a:t>
            </a:r>
          </a:p>
          <a:p>
            <a:r>
              <a:rPr lang="fi-FI" sz="1800" dirty="0"/>
              <a:t>käsittelen sitä, mitkä asiat menivät hyvin ja missä tulee muuttaa toimintaa</a:t>
            </a:r>
          </a:p>
          <a:p>
            <a:r>
              <a:rPr lang="fi-FI" sz="1800" dirty="0"/>
              <a:t>otan puheeksi myös vaikeita asioita.</a:t>
            </a:r>
          </a:p>
          <a:p>
            <a:endParaRPr lang="fi-FI" sz="1700" b="1" dirty="0"/>
          </a:p>
          <a:p>
            <a:pPr marL="0" indent="0">
              <a:buNone/>
            </a:pPr>
            <a:r>
              <a:rPr lang="fi-FI" sz="2000" b="1" dirty="0"/>
              <a:t>Palautteen antamisen jälkeen </a:t>
            </a:r>
          </a:p>
          <a:p>
            <a:r>
              <a:rPr lang="fi-FI" sz="1800" dirty="0"/>
              <a:t>selvitän ja varmistan opiskelijan tunnetilan palautteen jälkeen esim. kysymällä</a:t>
            </a:r>
          </a:p>
          <a:p>
            <a:r>
              <a:rPr lang="fi-FI" sz="1800" dirty="0"/>
              <a:t>varmistamme, että toimimme yhdessä sovitun mukaisesti</a:t>
            </a:r>
            <a:endParaRPr lang="fi-FI" sz="1800" b="1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E43CBC-A5A9-74DE-66D2-F79CF37A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D07EFEBE-FEFD-4BB7-9D51-3C9ABBE3BE83}" type="datetime1">
              <a:rPr lang="fi-FI" smtClean="0"/>
              <a:t>26.11.2024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8209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526E3E-CE98-E1B6-9E41-B636299B0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Ohjauksen haastavat tilanteet</a:t>
            </a:r>
            <a:br>
              <a:rPr lang="fi-FI" dirty="0"/>
            </a:br>
            <a:br>
              <a:rPr lang="fi-FI" dirty="0"/>
            </a:br>
            <a:r>
              <a:rPr lang="fi-FI" sz="2200" dirty="0">
                <a:solidFill>
                  <a:schemeClr val="tx1"/>
                </a:solidFill>
              </a:rPr>
              <a:t>Opiskelijan ohjauksessa voi joskus ilmetä erilaisia haasteita.</a:t>
            </a:r>
            <a:br>
              <a:rPr lang="fi-FI" sz="2200" dirty="0">
                <a:solidFill>
                  <a:schemeClr val="tx1"/>
                </a:solidFill>
              </a:rPr>
            </a:br>
            <a:endParaRPr lang="fi-FI" sz="22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26433D-6698-9319-B78E-9E4FF6060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8400" y="1830388"/>
            <a:ext cx="3600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800" dirty="0"/>
              <a:t>Haasteet voivat liittyä opiskelijan toimintaan, ohjaajaan, työyhteisöön, työpaikan ja oppilaitoksen väliseen yhteistyöhön tai ohjaajan ja opiskelijan väliseen ohjaussuhteeseen.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Opiskelijaan liittyviä tekijöitä voivat olla esim. </a:t>
            </a:r>
          </a:p>
          <a:p>
            <a:pPr marL="0" indent="0">
              <a:buNone/>
            </a:pPr>
            <a:endParaRPr lang="fi-FI" sz="1800" dirty="0"/>
          </a:p>
          <a:p>
            <a:r>
              <a:rPr lang="fi-FI" sz="1700" dirty="0"/>
              <a:t>Motivaation puute tai muutos siinä</a:t>
            </a:r>
          </a:p>
          <a:p>
            <a:r>
              <a:rPr lang="fi-FI" sz="1700" dirty="0"/>
              <a:t>Työelämäsäännöt hukassa</a:t>
            </a:r>
          </a:p>
          <a:p>
            <a:r>
              <a:rPr lang="fi-FI" sz="1700" dirty="0"/>
              <a:t>Heikko aktiivisuus</a:t>
            </a:r>
          </a:p>
          <a:p>
            <a:r>
              <a:rPr lang="fi-FI" sz="1700" dirty="0"/>
              <a:t>Oppimisvaikeudet</a:t>
            </a:r>
          </a:p>
          <a:p>
            <a:r>
              <a:rPr lang="fi-FI" sz="1700" dirty="0"/>
              <a:t>Heikot tietotekniset taidot</a:t>
            </a:r>
          </a:p>
          <a:p>
            <a:r>
              <a:rPr lang="fi-FI" sz="1700" dirty="0"/>
              <a:t>Opiskelija tukeutuu liikaa ohjaajaan</a:t>
            </a:r>
          </a:p>
          <a:p>
            <a:r>
              <a:rPr lang="fi-FI" sz="1700" dirty="0"/>
              <a:t>Opiskelijan edellisestä opiskelusta paljon aikaa</a:t>
            </a:r>
          </a:p>
          <a:p>
            <a:pPr marL="0" indent="0">
              <a:buNone/>
            </a:pPr>
            <a:endParaRPr lang="fi-FI" sz="1700" dirty="0"/>
          </a:p>
          <a:p>
            <a:endParaRPr lang="fi-FI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44D68E3-316B-3588-AF4B-9BFF3A007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D07EFEBE-FEFD-4BB7-9D51-3C9ABBE3BE83}" type="datetime1">
              <a:rPr lang="fi-FI" smtClean="0"/>
              <a:t>26.11.2024</a:t>
            </a:fld>
            <a:endParaRPr lang="fi-FI" dirty="0"/>
          </a:p>
        </p:txBody>
      </p:sp>
      <p:pic>
        <p:nvPicPr>
          <p:cNvPr id="12" name="Sisällön paikkamerkki 11" descr="Liikemies vetämässä palikkaa huojuvasta tornista">
            <a:extLst>
              <a:ext uri="{FF2B5EF4-FFF2-40B4-BE49-F238E27FC236}">
                <a16:creationId xmlns:a16="http://schemas.microsoft.com/office/drawing/2014/main" id="{A6136966-9B9C-120A-4508-AE92D861C96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830389"/>
            <a:ext cx="3600450" cy="2822748"/>
          </a:xfrm>
        </p:spPr>
      </p:pic>
      <p:sp>
        <p:nvSpPr>
          <p:cNvPr id="13" name="Tekstiruutu 12">
            <a:extLst>
              <a:ext uri="{FF2B5EF4-FFF2-40B4-BE49-F238E27FC236}">
                <a16:creationId xmlns:a16="http://schemas.microsoft.com/office/drawing/2014/main" id="{CED292A6-28D6-0D92-7FB6-6719B971A725}"/>
              </a:ext>
            </a:extLst>
          </p:cNvPr>
          <p:cNvSpPr txBox="1"/>
          <p:nvPr/>
        </p:nvSpPr>
        <p:spPr>
          <a:xfrm>
            <a:off x="4572000" y="4891554"/>
            <a:ext cx="370941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Vastauksia ohjaushaasteisiin löydät:</a:t>
            </a:r>
            <a:br>
              <a:rPr lang="fi-FI" sz="1600" dirty="0"/>
            </a:br>
            <a:endParaRPr lang="fi-FI" sz="1600" dirty="0"/>
          </a:p>
          <a:p>
            <a:pPr marL="0" indent="0">
              <a:buNone/>
            </a:pPr>
            <a:r>
              <a:rPr lang="fi-FI" sz="1600" u="sng" dirty="0">
                <a:hlinkClick r:id="rId3"/>
              </a:rPr>
              <a:t>Ratkaisuja arjen ohjaushaasteisiin | Ohjaan.fi</a:t>
            </a:r>
            <a:endParaRPr lang="fi-FI" sz="1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747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878581-7B2C-0EA5-40D7-6B13B55D0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6" y="692696"/>
            <a:ext cx="7424058" cy="5171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/>
              <a:t>Pohdi aluksi mitä odotuksia/tarpeita ja toiveita sinulla on koulutukseen liittyen?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>
              <a:latin typeface="+mj-lt"/>
            </a:endParaRPr>
          </a:p>
          <a:p>
            <a:pPr marL="0" indent="0">
              <a:buNone/>
            </a:pPr>
            <a:r>
              <a:rPr lang="fi-FI" sz="2400" dirty="0">
                <a:latin typeface="+mj-lt"/>
              </a:rPr>
              <a:t>Entä millainen oma työyhteisösi on oppimis- ja näyttöpaikkana?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8DA79F-7C8E-0889-4236-68254D2E5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5D1E242F-A02B-4FD1-9F1C-A93D2403670A}" type="datetime1">
              <a:rPr lang="fi-FI" smtClean="0"/>
              <a:t>26.11.2024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460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395CC5-E371-152A-227D-A2AE5FD51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Opiskelijan työelämässä oppiminen on aina….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CE8747-34B9-9B82-F6CF-34A1FEB8E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712968" cy="5472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i="1" u="sng" dirty="0"/>
              <a:t>Tavoitteellista</a:t>
            </a:r>
            <a:br>
              <a:rPr lang="fi-FI" sz="2400" u="sng" dirty="0"/>
            </a:br>
            <a:endParaRPr lang="fi-FI" sz="2400" u="sng" dirty="0"/>
          </a:p>
          <a:p>
            <a:r>
              <a:rPr lang="fi-FI" sz="1700" dirty="0"/>
              <a:t> Opiskelija oppii käytännön töitä tekemällä tutkinnon perusteiden ja        ammattitaitovaatimusten mukaisesti.</a:t>
            </a:r>
          </a:p>
          <a:p>
            <a:r>
              <a:rPr lang="fi-FI" sz="1700" dirty="0"/>
              <a:t> Opiskelijalla on myös omia tavoitteita.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400" i="1" u="sng" dirty="0"/>
              <a:t>Suunniteltua</a:t>
            </a:r>
            <a:br>
              <a:rPr lang="fi-FI" sz="2400" u="sng" dirty="0"/>
            </a:br>
            <a:endParaRPr lang="fi-FI" sz="2400" u="sng" dirty="0"/>
          </a:p>
          <a:p>
            <a:r>
              <a:rPr lang="fi-FI" sz="1700" dirty="0"/>
              <a:t>Työelämässä oppiminen suunnitellaan opiskelijan henkilökohtaisessa osaamisen kehittämissuunnitelmassa. </a:t>
            </a:r>
          </a:p>
          <a:p>
            <a:r>
              <a:rPr lang="fi-FI" sz="1700" dirty="0"/>
              <a:t> Työelämässä oppimista toteutetaan joko koulutussopimuksella tai oppisopimuksella, jotka jo itsessään sisältävät suunnitelmia.</a:t>
            </a:r>
          </a:p>
          <a:p>
            <a:r>
              <a:rPr lang="fi-FI" sz="1700" dirty="0"/>
              <a:t> Suunnitteluvaiheessa varmistetaan, että opiskelija voi tehdä sellaisia työtehtäviä, joita tekemällä tavoitteet saavutetaan. </a:t>
            </a:r>
          </a:p>
          <a:p>
            <a:r>
              <a:rPr lang="fi-FI" sz="1700" dirty="0"/>
              <a:t> Suunnitteluvaiheessa opiskelijan lähtötaso tulee kartoittaa. </a:t>
            </a:r>
          </a:p>
          <a:p>
            <a:r>
              <a:rPr lang="fi-FI" sz="1700" dirty="0"/>
              <a:t> Ohjaussuunnitelma tehdään yhdessä; </a:t>
            </a:r>
            <a:br>
              <a:rPr lang="fi-FI" sz="1700" dirty="0"/>
            </a:br>
            <a:r>
              <a:rPr lang="fi-FI" sz="1700" dirty="0"/>
              <a:t>✓ miten kokonaisuus </a:t>
            </a:r>
            <a:r>
              <a:rPr lang="fi-FI" sz="1700" dirty="0" err="1"/>
              <a:t>palastellaan</a:t>
            </a:r>
            <a:r>
              <a:rPr lang="fi-FI" sz="1700" dirty="0"/>
              <a:t> eli jaetaan helpommin opittaviin osiin </a:t>
            </a:r>
            <a:br>
              <a:rPr lang="fi-FI" sz="1700" dirty="0"/>
            </a:br>
            <a:r>
              <a:rPr lang="fi-FI" sz="1700" dirty="0"/>
              <a:t>✓ miten, mitä ja milloin työtehtäviä tehdään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A2A5B8-DE6E-7E75-3DD4-08DDC4A0C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5D1E242F-A02B-4FD1-9F1C-A93D2403670A}" type="datetime1">
              <a:rPr lang="fi-FI" smtClean="0"/>
              <a:t>26.11.2024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747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4CDAA9-5DF2-59CB-8F70-B00C8528B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0"/>
            <a:ext cx="7424058" cy="965200"/>
          </a:xfrm>
        </p:spPr>
        <p:txBody>
          <a:bodyPr/>
          <a:lstStyle/>
          <a:p>
            <a:r>
              <a:rPr lang="fi-FI" dirty="0"/>
              <a:t>Opiskelijan työelämässä oppiminen on aina…..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3769FC-97C9-8C57-D359-B1F8EBFA5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476672"/>
            <a:ext cx="7869224" cy="6381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i="1" u="sng" dirty="0"/>
              <a:t>Ohjattua</a:t>
            </a:r>
            <a:br>
              <a:rPr lang="fi-FI" sz="2400" dirty="0"/>
            </a:br>
            <a:endParaRPr lang="fi-FI" sz="2400" dirty="0"/>
          </a:p>
          <a:p>
            <a:r>
              <a:rPr lang="fi-FI" sz="1700" dirty="0"/>
              <a:t>Työpaikkaohjaaja ohjaa työpaikalla käytännön työtehtävien yhteydessä.</a:t>
            </a:r>
          </a:p>
          <a:p>
            <a:r>
              <a:rPr lang="fi-FI" sz="1700" dirty="0"/>
              <a:t> Ohjaus vaatii fyysistä ja henkistä läsnäoloa.</a:t>
            </a:r>
          </a:p>
          <a:p>
            <a:r>
              <a:rPr lang="fi-FI" sz="1700" dirty="0"/>
              <a:t> Yhteiset työvuorot ja yhdessä työskentely ovat onnistumisen edellytyksiä.</a:t>
            </a:r>
          </a:p>
          <a:p>
            <a:r>
              <a:rPr lang="fi-FI" sz="1700" dirty="0"/>
              <a:t> Osaamisen kehittymistä seurataan jatkuvasti; </a:t>
            </a:r>
          </a:p>
          <a:p>
            <a:pPr marL="0" indent="0">
              <a:buNone/>
            </a:pPr>
            <a:r>
              <a:rPr lang="fi-FI" sz="1700" dirty="0"/>
              <a:t>  ✓ työpaikkaohjaaja antaa kannustavaa ja kehittävää palautetta </a:t>
            </a:r>
          </a:p>
          <a:p>
            <a:pPr marL="0" indent="0">
              <a:buNone/>
            </a:pPr>
            <a:r>
              <a:rPr lang="fi-FI" sz="1700" dirty="0"/>
              <a:t>  ✓ tekee tarvittaessa muutoksia omaan ohjaukseensa.</a:t>
            </a:r>
          </a:p>
          <a:p>
            <a:r>
              <a:rPr lang="fi-FI" sz="1700" dirty="0"/>
              <a:t> Yhteisohjaus </a:t>
            </a:r>
          </a:p>
          <a:p>
            <a:pPr marL="0" indent="0">
              <a:buNone/>
            </a:pPr>
            <a:r>
              <a:rPr lang="fi-FI" sz="1700" dirty="0"/>
              <a:t>  ✓ ohjaava opettaja ohjaa, auttaa ja tukee sekä opiskelijaa että työpaikkaohjaaja.</a:t>
            </a:r>
          </a:p>
          <a:p>
            <a:endParaRPr lang="fi-FI" sz="1600" dirty="0"/>
          </a:p>
          <a:p>
            <a:pPr marL="0" indent="0">
              <a:buNone/>
            </a:pPr>
            <a:r>
              <a:rPr lang="fi-FI" sz="2400" i="1" u="sng" dirty="0"/>
              <a:t>Arvioitua</a:t>
            </a:r>
          </a:p>
          <a:p>
            <a:pPr marL="0" indent="0">
              <a:buNone/>
            </a:pPr>
            <a:endParaRPr lang="fi-FI" sz="2400" u="sng" dirty="0"/>
          </a:p>
          <a:p>
            <a:r>
              <a:rPr lang="fi-FI" sz="1700" dirty="0"/>
              <a:t> Lähtötason arviointi on tärkeää tehdä joko kysymällä tai seuraamalla opiskelijan työskentelyä</a:t>
            </a:r>
          </a:p>
          <a:p>
            <a:r>
              <a:rPr lang="fi-FI" sz="1700" dirty="0"/>
              <a:t> Osaamisen kehittymistä arvioidaan jatkuvasti.</a:t>
            </a:r>
          </a:p>
          <a:p>
            <a:r>
              <a:rPr lang="fi-FI" sz="1700" dirty="0"/>
              <a:t> Osaamisen kehittymistä verrataan tavoitteisiin ja ammattitaitovaatimuksiin.</a:t>
            </a:r>
          </a:p>
          <a:p>
            <a:r>
              <a:rPr lang="fi-FI" sz="1700" dirty="0"/>
              <a:t> Osaamisen arviointi painottuu työelämäjakson loppuun.</a:t>
            </a:r>
          </a:p>
          <a:p>
            <a:r>
              <a:rPr lang="fi-FI" sz="1700" dirty="0"/>
              <a:t> Osaaminen osoitetaan näytössä. </a:t>
            </a:r>
          </a:p>
          <a:p>
            <a:r>
              <a:rPr lang="fi-FI" sz="1700" dirty="0"/>
              <a:t> Näytön suunnitteluun kannattaa panostaa. Hyvin suunniteltu on tässäkin tapauksessa puoliksi tehty!</a:t>
            </a:r>
          </a:p>
          <a:p>
            <a:r>
              <a:rPr lang="fi-FI" sz="1700" dirty="0"/>
              <a:t> Osaaminen arvioidaan yhdessä opettajan kanssa arviointikeskustelussa.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EB17DD-5B4D-180D-0633-A378A06D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5D1E242F-A02B-4FD1-9F1C-A93D2403670A}" type="datetime1">
              <a:rPr lang="fi-FI" smtClean="0"/>
              <a:t>26.11.2024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5618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CA6477-75E1-437A-AE35-A03EEDD1B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811" y="421369"/>
            <a:ext cx="7424058" cy="965200"/>
          </a:xfrm>
        </p:spPr>
        <p:txBody>
          <a:bodyPr>
            <a:normAutofit fontScale="90000"/>
          </a:bodyPr>
          <a:lstStyle/>
          <a:p>
            <a:r>
              <a:rPr lang="fi-FI" dirty="0"/>
              <a:t>Osapuolilla on erilaisia oikeuksia, vastuita ja velvollisuuksia. 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BF31C4-62A5-43F8-AD73-655D49DC0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6" y="1484784"/>
            <a:ext cx="7424058" cy="5184577"/>
          </a:xfrm>
        </p:spPr>
        <p:txBody>
          <a:bodyPr/>
          <a:lstStyle/>
          <a:p>
            <a:pPr marL="0" indent="0">
              <a:buNone/>
            </a:pPr>
            <a:r>
              <a:rPr lang="fi-FI" sz="1800" dirty="0"/>
              <a:t>Pohdi, mitä ne voisivat olla alla olevien osapuolten näkökulmasta?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Opiskelija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r>
              <a:rPr lang="fi-FI" dirty="0"/>
              <a:t>Työpaikkaohjaaja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r>
              <a:rPr lang="fi-FI" dirty="0"/>
              <a:t>Opettaja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Eri osapuolten rooleista saat tietoa 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Työelämässä oppimisessa jokaisella on oma roolinsa | Ohjaan.fi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1B5B28-F8AB-4D15-8C07-1685F7C4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FAB5AF31-FA56-48D0-B4B0-4D322F53707F}" type="datetime1">
              <a:rPr lang="fi-FI" smtClean="0"/>
              <a:t>26.11.2024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7396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A083EE-9C12-CAB3-215C-071249B81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558800"/>
            <a:ext cx="7424058" cy="965200"/>
          </a:xfrm>
        </p:spPr>
        <p:txBody>
          <a:bodyPr anchor="t">
            <a:normAutofit/>
          </a:bodyPr>
          <a:lstStyle/>
          <a:p>
            <a:r>
              <a:rPr lang="fi-FI" dirty="0"/>
              <a:t>Opiskelijan ohjaamisessa keskeistä on, että</a:t>
            </a:r>
            <a:br>
              <a:rPr lang="fi-FI" b="1" dirty="0"/>
            </a:b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48E628-FD76-627F-0B1F-249C86D9BB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80313" y="6356351"/>
            <a:ext cx="973113" cy="313010"/>
          </a:xfrm>
        </p:spPr>
        <p:txBody>
          <a:bodyPr anchor="ctr">
            <a:normAutofit/>
          </a:bodyPr>
          <a:lstStyle/>
          <a:p>
            <a:pPr algn="ctr">
              <a:spcAft>
                <a:spcPts val="600"/>
              </a:spcAft>
            </a:pPr>
            <a:fld id="{5D1E242F-A02B-4FD1-9F1C-A93D2403670A}" type="datetime1">
              <a:rPr lang="fi-FI" smtClean="0"/>
              <a:pPr algn="ctr">
                <a:spcAft>
                  <a:spcPts val="600"/>
                </a:spcAft>
              </a:pPr>
              <a:t>26.11.2024</a:t>
            </a:fld>
            <a:endParaRPr lang="fi-FI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250ECC6A-5A62-5DF7-16F0-656F3D399D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6686" y="1340768"/>
            <a:ext cx="7424058" cy="4608512"/>
          </a:xfrm>
        </p:spPr>
        <p:txBody>
          <a:bodyPr/>
          <a:lstStyle/>
          <a:p>
            <a:pPr marL="0" lvl="0" indent="0" defTabSz="914400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Tx/>
              <a:buNone/>
            </a:pPr>
            <a:r>
              <a:rPr lang="fi-FI" sz="2000" dirty="0">
                <a:solidFill>
                  <a:prstClr val="black"/>
                </a:solidFill>
                <a:latin typeface="Arial MT Std Light"/>
              </a:rPr>
              <a:t>Ohjaaja</a:t>
            </a:r>
          </a:p>
          <a:p>
            <a:pPr marL="0" lvl="0" indent="0" defTabSz="914400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Tx/>
              <a:buNone/>
            </a:pPr>
            <a:endParaRPr lang="fi-FI" sz="2000" dirty="0">
              <a:solidFill>
                <a:prstClr val="black"/>
              </a:solidFill>
              <a:latin typeface="Arial MT Std Light"/>
            </a:endParaRP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 MT Std Light"/>
              </a:rPr>
              <a:t>osaa suunnitella ja toteuttaa ohjausta työelämässä oppimisen eri vaiheissa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 MT Std Light"/>
              </a:rPr>
              <a:t>toimii yhdessä opiskelijan ja koulutuksen järjestäjän edustajan kanssa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 MT Std Light"/>
              </a:rPr>
              <a:t>osaa käyttää erilaisia ohjauskeinoja ja -menetelmiä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 MT Std Light"/>
              </a:rPr>
              <a:t>osaa luoda opiskelijoille mahdollisuuksia oppia ja hankkia tietoa erilaisin tavoin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 MT Std Light"/>
              </a:rPr>
              <a:t>osaa kehittää yksilöllisiä työssäoppimistilanteita lähtökohdiltaan erilaisille opiskelijoille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 MT Std Light"/>
              </a:rPr>
              <a:t>osaa toimia ohjauksen haastavissa tilanteissa</a:t>
            </a: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prstClr val="black"/>
                </a:solidFill>
                <a:latin typeface="Arial MT Std Light"/>
              </a:rPr>
              <a:t>tukee opiskelijan ammatillista kasvua.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1541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96686" y="404664"/>
            <a:ext cx="7424058" cy="720080"/>
          </a:xfrm>
        </p:spPr>
        <p:txBody>
          <a:bodyPr>
            <a:normAutofit/>
          </a:bodyPr>
          <a:lstStyle/>
          <a:p>
            <a:r>
              <a:rPr lang="fi-FI" sz="3200" dirty="0"/>
              <a:t>Oppimistyylit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24744"/>
            <a:ext cx="76532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Eroamme omaksumis- ja oppimistyyleiltämme. Tämä on hyvä tiedostaa ja selvittää opiskelijan oppimistyyli. Oikealla ”kanavalla” ohjaaminen helpottaa kaikkien osapuolten arkea. 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Muista, että opiskelija on vasta rakentamassa ammatti-identiteettiään. Voit edistää rakentumista olemalla ammattisi paras mahdollinen malli.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Oppimistyylin luokitteluja on monia. Testejä löytyy mm.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Linkki </a:t>
            </a:r>
            <a:r>
              <a:rPr lang="fi-FI" sz="1800" dirty="0" err="1"/>
              <a:t>Kolbin</a:t>
            </a:r>
            <a:r>
              <a:rPr lang="fi-FI" sz="1800" dirty="0"/>
              <a:t> testiin osallistuja –tarkkailija –päättelijä </a:t>
            </a:r>
            <a:r>
              <a:rPr lang="fi-FI" sz="1800" dirty="0">
                <a:hlinkClick r:id="rId3"/>
              </a:rPr>
              <a:t>–</a:t>
            </a:r>
            <a:r>
              <a:rPr lang="fi-FI" sz="1800" dirty="0"/>
              <a:t> </a:t>
            </a:r>
            <a:r>
              <a:rPr lang="fi-FI" sz="1800" dirty="0" err="1"/>
              <a:t>totetuttaja</a:t>
            </a:r>
            <a:r>
              <a:rPr lang="fi-FI" sz="1800" dirty="0"/>
              <a:t> </a:t>
            </a:r>
            <a:r>
              <a:rPr lang="fi-FI" sz="1800" dirty="0">
                <a:hlinkClick r:id="rId3"/>
              </a:rPr>
              <a:t>https://www.tenviesti.fi/test2.htm</a:t>
            </a:r>
            <a:r>
              <a:rPr lang="fi-FI" sz="1800" dirty="0"/>
              <a:t> 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Linkki testiin auditiivinen – visuaalinen </a:t>
            </a:r>
            <a:r>
              <a:rPr lang="fi-FI" sz="1800" dirty="0">
                <a:hlinkClick r:id="rId4"/>
              </a:rPr>
              <a:t>–</a:t>
            </a:r>
            <a:r>
              <a:rPr lang="fi-FI" sz="1800" dirty="0"/>
              <a:t>kinesteettinen </a:t>
            </a:r>
            <a:r>
              <a:rPr lang="fi-FI" sz="1800" dirty="0">
                <a:hlinkClick r:id="rId4"/>
              </a:rPr>
              <a:t>https://www.tenviesti.fi/test1.htm</a:t>
            </a:r>
            <a:r>
              <a:rPr lang="fi-FI" sz="1800" dirty="0"/>
              <a:t> 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Muista ohjauksen tueksi Ohjaan.fi  </a:t>
            </a:r>
            <a:r>
              <a:rPr lang="fi-FI" sz="1800" dirty="0">
                <a:hlinkClick r:id="rId5"/>
              </a:rPr>
              <a:t>Näin onnistut ohjauksessa | Ohjaan.fi</a:t>
            </a:r>
            <a:endParaRPr lang="fi-FI" sz="1800" dirty="0"/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6EEBD7-7D8F-4B20-8FFC-2ABDEA459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E441957E-4B2A-4FE6-87D6-F35F71AEDA51}" type="datetime1">
              <a:rPr lang="fi-FI" smtClean="0"/>
              <a:t>26.11.2024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5719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13EDDD-C5F7-4D12-8044-6697A0A2B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210096"/>
            <a:ext cx="7424058" cy="770632"/>
          </a:xfrm>
        </p:spPr>
        <p:txBody>
          <a:bodyPr>
            <a:normAutofit fontScale="90000"/>
          </a:bodyPr>
          <a:lstStyle/>
          <a:p>
            <a:r>
              <a:rPr lang="fi-FI" sz="3200" dirty="0">
                <a:solidFill>
                  <a:srgbClr val="6E6F73"/>
                </a:solidFill>
                <a:latin typeface="Arial MT Std Light"/>
              </a:rPr>
              <a:t>Ohjauskeskustelu</a:t>
            </a:r>
            <a:br>
              <a:rPr lang="fi-FI" sz="3200" dirty="0">
                <a:solidFill>
                  <a:srgbClr val="6E6F73"/>
                </a:solidFill>
                <a:latin typeface="Arial MT Std Light"/>
              </a:rPr>
            </a:br>
            <a:endParaRPr lang="fi-FI" sz="20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C94DF9-EC5A-4DD1-944C-062A22F01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6" y="980728"/>
            <a:ext cx="7424058" cy="5667176"/>
          </a:xfrm>
        </p:spPr>
        <p:txBody>
          <a:bodyPr>
            <a:normAutofit/>
          </a:bodyPr>
          <a:lstStyle/>
          <a:p>
            <a:pPr marL="0" lvl="0" indent="0" defTabSz="914400">
              <a:spcBef>
                <a:spcPct val="20000"/>
              </a:spcBef>
              <a:buNone/>
            </a:pPr>
            <a:r>
              <a:rPr lang="fi-FI" sz="2000" u="sng" dirty="0">
                <a:latin typeface="Arial MT Std Light"/>
              </a:rPr>
              <a:t>Ohjauskeskustelut ovat merkittävä keino tukea osaamisen kehittymistä. Niiden säännöllisyys on tärkeää.</a:t>
            </a:r>
            <a:endParaRPr lang="fi-FI" sz="2000" u="sng" dirty="0">
              <a:solidFill>
                <a:prstClr val="black"/>
              </a:solidFill>
              <a:latin typeface="Arial MT Std Light"/>
            </a:endParaRPr>
          </a:p>
          <a:p>
            <a:pPr lvl="0" defTabSz="914400">
              <a:spcBef>
                <a:spcPct val="20000"/>
              </a:spcBef>
            </a:pPr>
            <a:endParaRPr lang="fi-FI" dirty="0">
              <a:solidFill>
                <a:prstClr val="black"/>
              </a:solidFill>
              <a:latin typeface="Arial MT Std Light"/>
            </a:endParaRPr>
          </a:p>
          <a:p>
            <a:pPr lvl="0" defTabSz="91440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Ohjauskeskustelut ovat </a:t>
            </a:r>
            <a:r>
              <a:rPr lang="fi-FI" sz="1800" b="1" dirty="0">
                <a:solidFill>
                  <a:prstClr val="black"/>
                </a:solidFill>
                <a:latin typeface="Arial MT Std Light"/>
              </a:rPr>
              <a:t>tavoitteellista</a:t>
            </a:r>
            <a:r>
              <a:rPr lang="fi-FI" sz="1800" dirty="0">
                <a:solidFill>
                  <a:prstClr val="black"/>
                </a:solidFill>
                <a:latin typeface="Arial MT Std Light"/>
              </a:rPr>
              <a:t> toimintaa, jonka tarkoituksena on tukea osaamisen kehittymistä.</a:t>
            </a:r>
          </a:p>
          <a:p>
            <a:pPr lvl="0" defTabSz="914400">
              <a:spcBef>
                <a:spcPct val="20000"/>
              </a:spcBef>
            </a:pPr>
            <a:r>
              <a:rPr lang="fi-FI" sz="1800" b="1" dirty="0">
                <a:solidFill>
                  <a:prstClr val="black"/>
                </a:solidFill>
                <a:latin typeface="Arial MT Std Light"/>
              </a:rPr>
              <a:t>Suunniteltua</a:t>
            </a:r>
            <a:r>
              <a:rPr lang="fi-FI" sz="1800" dirty="0">
                <a:solidFill>
                  <a:prstClr val="black"/>
                </a:solidFill>
                <a:latin typeface="Arial MT Std Light"/>
              </a:rPr>
              <a:t> toimintaa, johon sekä työpaikkaohjaaja että opiskelija valmistautuvat.</a:t>
            </a:r>
          </a:p>
          <a:p>
            <a:pPr lvl="0" defTabSz="91440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Ohjauskeskustelujen </a:t>
            </a:r>
            <a:r>
              <a:rPr lang="fi-FI" sz="1800" b="1" dirty="0">
                <a:solidFill>
                  <a:prstClr val="black"/>
                </a:solidFill>
                <a:latin typeface="Arial MT Std Light"/>
              </a:rPr>
              <a:t>tavoista, käytännöistä ja aikatauluista </a:t>
            </a:r>
            <a:r>
              <a:rPr lang="fi-FI" sz="1800" dirty="0">
                <a:solidFill>
                  <a:prstClr val="black"/>
                </a:solidFill>
                <a:latin typeface="Arial MT Std Light"/>
              </a:rPr>
              <a:t>on hyvä sopia heti työelämäjakson alussa.</a:t>
            </a:r>
          </a:p>
          <a:p>
            <a:pPr lvl="0" defTabSz="91440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 Ohjauskeskustelun aika ja paikka kannattaa kirjata työvuorolistoihin ja kalenteriin.</a:t>
            </a:r>
          </a:p>
          <a:p>
            <a:pPr lvl="0" defTabSz="91440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Keskustelut hyödyntävät osaamisen kehittymistä parhaiten, kun ne muodostavat säännöllisen jatkumon.</a:t>
            </a:r>
          </a:p>
          <a:p>
            <a:pPr lvl="0" defTabSz="91440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latin typeface="Arial MT Std Light"/>
              </a:rPr>
              <a:t>Tarkoituksena on paitsi arvioida ja todeta tämänhetkinen tilanne, myös auttaa ja tukea opiskelijaa saavuttamaan tavoitteet.</a:t>
            </a:r>
          </a:p>
          <a:p>
            <a:r>
              <a:rPr lang="fi-FI" sz="1800" dirty="0"/>
              <a:t>Keskusteluja voidaan käydä;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dirty="0"/>
              <a:t>kerran viikossa tai kahdessa viikossa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dirty="0"/>
              <a:t>säännöllisen palaverin yhteydessä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dirty="0"/>
              <a:t>työtehtäväkokonaisuuden jälkeen</a:t>
            </a:r>
          </a:p>
          <a:p>
            <a:pPr marL="3429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105BDA-A199-4BC5-8B07-4CE163DFC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5D1E242F-A02B-4FD1-9F1C-A93D2403670A}" type="datetime1">
              <a:rPr lang="fi-FI" smtClean="0"/>
              <a:t>26.11.2024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4627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68648B-AED2-52D4-36A3-E74AE849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/>
              <a:t>Ohjauksen keinot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374C31-A50C-EEF6-29F0-440734AA36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3288" y="1524000"/>
            <a:ext cx="3875112" cy="4636365"/>
          </a:xfrm>
        </p:spPr>
        <p:txBody>
          <a:bodyPr>
            <a:normAutofit/>
          </a:bodyPr>
          <a:lstStyle/>
          <a:p>
            <a:r>
              <a:rPr lang="fi-FI" sz="1800" dirty="0">
                <a:solidFill>
                  <a:schemeClr val="tx1"/>
                </a:solidFill>
              </a:rPr>
              <a:t>Työpaikkaohjaaja voi käyttää erilaisia keinoja osaamisen kehittämisen tueksi. </a:t>
            </a:r>
          </a:p>
          <a:p>
            <a:endParaRPr lang="fi-FI" sz="1800" dirty="0">
              <a:solidFill>
                <a:schemeClr val="tx1"/>
              </a:solidFill>
            </a:endParaRPr>
          </a:p>
          <a:p>
            <a:r>
              <a:rPr lang="fi-FI" sz="1800" dirty="0">
                <a:solidFill>
                  <a:schemeClr val="tx1"/>
                </a:solidFill>
              </a:rPr>
              <a:t>Ohjauksen keinot ovat yleisiä vuorovaikutukseen liittyviä asioita ja sopivat erilaisiin ohjaustilanteisiin ja ohjauskeskusteluihin</a:t>
            </a:r>
          </a:p>
          <a:p>
            <a:endParaRPr lang="fi-FI" sz="1800" dirty="0"/>
          </a:p>
          <a:p>
            <a:endParaRPr lang="fi-FI" sz="1800" dirty="0"/>
          </a:p>
          <a:p>
            <a:r>
              <a:rPr lang="fi-FI" sz="1800" dirty="0"/>
              <a:t>Lisätietoa oheisista ohjauksen keinoista saat </a:t>
            </a:r>
            <a:r>
              <a:rPr lang="fi-FI" sz="1800" dirty="0">
                <a:hlinkClick r:id="rId2"/>
              </a:rPr>
              <a:t>opiskelijan ohjaajana - PDF (docplayer.fi)</a:t>
            </a:r>
            <a:r>
              <a:rPr lang="fi-FI" sz="1800" dirty="0"/>
              <a:t>  s. 17 alkaen.</a:t>
            </a:r>
          </a:p>
          <a:p>
            <a:endParaRPr lang="fi-FI" sz="1800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C57D1C-F02C-9E73-D040-F26FE3F49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D07EFEBE-FEFD-4BB7-9D51-3C9ABBE3BE83}" type="datetime1">
              <a:rPr lang="fi-FI" smtClean="0"/>
              <a:t>26.11.2024</a:t>
            </a:fld>
            <a:endParaRPr lang="fi-FI" dirty="0"/>
          </a:p>
        </p:txBody>
      </p:sp>
      <p:pic>
        <p:nvPicPr>
          <p:cNvPr id="7" name="Sisällön paikkamerkki 7">
            <a:extLst>
              <a:ext uri="{FF2B5EF4-FFF2-40B4-BE49-F238E27FC236}">
                <a16:creationId xmlns:a16="http://schemas.microsoft.com/office/drawing/2014/main" id="{070DFD82-9259-0067-342B-672AE6780A5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50359"/>
            <a:ext cx="4320480" cy="4367612"/>
          </a:xfrm>
        </p:spPr>
      </p:pic>
    </p:spTree>
    <p:extLst>
      <p:ext uri="{BB962C8B-B14F-4D97-AF65-F5344CB8AC3E}">
        <p14:creationId xmlns:p14="http://schemas.microsoft.com/office/powerpoint/2010/main" val="491156574"/>
      </p:ext>
    </p:extLst>
  </p:cSld>
  <p:clrMapOvr>
    <a:masterClrMapping/>
  </p:clrMapOvr>
</p:sld>
</file>

<file path=ppt/theme/theme1.xml><?xml version="1.0" encoding="utf-8"?>
<a:theme xmlns:a="http://schemas.openxmlformats.org/drawingml/2006/main" name="Luksia_powerpoint_2022">
  <a:themeElements>
    <a:clrScheme name="Luksia PowerPoint colours">
      <a:dk1>
        <a:srgbClr val="000000"/>
      </a:dk1>
      <a:lt1>
        <a:srgbClr val="FFFFFF"/>
      </a:lt1>
      <a:dk2>
        <a:srgbClr val="747678"/>
      </a:dk2>
      <a:lt2>
        <a:srgbClr val="B2B3B3"/>
      </a:lt2>
      <a:accent1>
        <a:srgbClr val="FFB622"/>
      </a:accent1>
      <a:accent2>
        <a:srgbClr val="747678"/>
      </a:accent2>
      <a:accent3>
        <a:srgbClr val="B2B3B3"/>
      </a:accent3>
      <a:accent4>
        <a:srgbClr val="9E3038"/>
      </a:accent4>
      <a:accent5>
        <a:srgbClr val="006778"/>
      </a:accent5>
      <a:accent6>
        <a:srgbClr val="978700"/>
      </a:accent6>
      <a:hlink>
        <a:srgbClr val="0000FF"/>
      </a:hlink>
      <a:folHlink>
        <a:srgbClr val="800080"/>
      </a:folHlink>
    </a:clrScheme>
    <a:fontScheme name="luksia_20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ksia, diapohja [Vain luku]" id="{E1A7BB03-D861-42F3-8D71-EA450E9AE2DF}" vid="{D460FF31-2249-417D-AF6C-E5773AFACF1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A1394C4FE1DA46B01FCB804E42D8F0" ma:contentTypeVersion="27" ma:contentTypeDescription="Create a new document." ma:contentTypeScope="" ma:versionID="c3a34d3575fd679400312495cc8de639">
  <xsd:schema xmlns:xsd="http://www.w3.org/2001/XMLSchema" xmlns:xs="http://www.w3.org/2001/XMLSchema" xmlns:p="http://schemas.microsoft.com/office/2006/metadata/properties" xmlns:ns3="0f37f6b2-8600-49e5-9de9-f1d661785ed5" xmlns:ns4="ce970494-b17b-4357-8416-c5f2edfd798c" targetNamespace="http://schemas.microsoft.com/office/2006/metadata/properties" ma:root="true" ma:fieldsID="a7d20c7ce5622c3e35c3201048b92b88" ns3:_="" ns4:_="">
    <xsd:import namespace="0f37f6b2-8600-49e5-9de9-f1d661785ed5"/>
    <xsd:import namespace="ce970494-b17b-4357-8416-c5f2edfd79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LengthInSecond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37f6b2-8600-49e5-9de9-f1d661785ed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970494-b17b-4357-8416-c5f2edfd798c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28" nillable="true" ma:displayName="Tags" ma:internalName="MediaServiceAutoTags" ma:readOnly="true">
      <xsd:simpleType>
        <xsd:restriction base="dms:Text"/>
      </xsd:simpleType>
    </xsd:element>
    <xsd:element name="MediaServiceGenerationTime" ma:index="2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33" nillable="true" ma:displayName="Length (seconds)" ma:internalName="MediaLengthInSeconds" ma:readOnly="true">
      <xsd:simpleType>
        <xsd:restriction base="dms:Unknown"/>
      </xsd:simpleType>
    </xsd:element>
    <xsd:element name="MediaServiceLocation" ma:index="34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Type xmlns="ce970494-b17b-4357-8416-c5f2edfd798c" xsi:nil="true"/>
    <NotebookType xmlns="ce970494-b17b-4357-8416-c5f2edfd798c" xsi:nil="true"/>
    <AppVersion xmlns="ce970494-b17b-4357-8416-c5f2edfd798c" xsi:nil="true"/>
    <CultureName xmlns="ce970494-b17b-4357-8416-c5f2edfd798c" xsi:nil="true"/>
    <Has_Teacher_Only_SectionGroup xmlns="ce970494-b17b-4357-8416-c5f2edfd798c" xsi:nil="true"/>
    <DefaultSectionNames xmlns="ce970494-b17b-4357-8416-c5f2edfd798c" xsi:nil="true"/>
    <Owner xmlns="ce970494-b17b-4357-8416-c5f2edfd798c">
      <UserInfo>
        <DisplayName/>
        <AccountId xsi:nil="true"/>
        <AccountType/>
      </UserInfo>
    </Owner>
    <Invited_Teachers xmlns="ce970494-b17b-4357-8416-c5f2edfd798c" xsi:nil="true"/>
    <Teachers xmlns="ce970494-b17b-4357-8416-c5f2edfd798c">
      <UserInfo>
        <DisplayName/>
        <AccountId xsi:nil="true"/>
        <AccountType/>
      </UserInfo>
    </Teachers>
    <Students xmlns="ce970494-b17b-4357-8416-c5f2edfd798c">
      <UserInfo>
        <DisplayName/>
        <AccountId xsi:nil="true"/>
        <AccountType/>
      </UserInfo>
    </Students>
    <Student_Groups xmlns="ce970494-b17b-4357-8416-c5f2edfd798c">
      <UserInfo>
        <DisplayName/>
        <AccountId xsi:nil="true"/>
        <AccountType/>
      </UserInfo>
    </Student_Groups>
    <Templates xmlns="ce970494-b17b-4357-8416-c5f2edfd798c" xsi:nil="true"/>
    <Self_Registration_Enabled xmlns="ce970494-b17b-4357-8416-c5f2edfd798c" xsi:nil="true"/>
    <Is_Collaboration_Space_Locked xmlns="ce970494-b17b-4357-8416-c5f2edfd798c" xsi:nil="true"/>
    <Invited_Students xmlns="ce970494-b17b-4357-8416-c5f2edfd798c" xsi:nil="true"/>
  </documentManagement>
</p:properties>
</file>

<file path=customXml/itemProps1.xml><?xml version="1.0" encoding="utf-8"?>
<ds:datastoreItem xmlns:ds="http://schemas.openxmlformats.org/officeDocument/2006/customXml" ds:itemID="{DA9DD803-E6C7-4D78-B0CD-4E7DB8A1F8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37f6b2-8600-49e5-9de9-f1d661785ed5"/>
    <ds:schemaRef ds:uri="ce970494-b17b-4357-8416-c5f2edfd79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A18507-C5EC-4A57-8052-01B9A3B8F4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410974-E5B5-4A81-A68D-D74D29376199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ce970494-b17b-4357-8416-c5f2edfd798c"/>
    <ds:schemaRef ds:uri="0f37f6b2-8600-49e5-9de9-f1d661785ed5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Luksia, diapohja</Template>
  <TotalTime>1621</TotalTime>
  <Words>864</Words>
  <Application>Microsoft Office PowerPoint</Application>
  <PresentationFormat>Näytössä katseltava diaesitys (4:3)</PresentationFormat>
  <Paragraphs>165</Paragraphs>
  <Slides>12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Arial MT Std Light</vt:lpstr>
      <vt:lpstr>Calibri</vt:lpstr>
      <vt:lpstr>Wingdings</vt:lpstr>
      <vt:lpstr>Luksia_powerpoint_2022</vt:lpstr>
      <vt:lpstr>Työpaikkaohjaajien koulutus hoiva-avustaja koulutus   Marja Kuisma </vt:lpstr>
      <vt:lpstr>PowerPoint-esitys</vt:lpstr>
      <vt:lpstr>Opiskelijan työelämässä oppiminen on aina….</vt:lpstr>
      <vt:lpstr>Opiskelijan työelämässä oppiminen on aina…..</vt:lpstr>
      <vt:lpstr>Osapuolilla on erilaisia oikeuksia, vastuita ja velvollisuuksia.  </vt:lpstr>
      <vt:lpstr>Opiskelijan ohjaamisessa keskeistä on, että </vt:lpstr>
      <vt:lpstr>Oppimistyylit</vt:lpstr>
      <vt:lpstr>Ohjauskeskustelu </vt:lpstr>
      <vt:lpstr>Ohjauksen keinot</vt:lpstr>
      <vt:lpstr>Palautteen antaminen</vt:lpstr>
      <vt:lpstr>PALAUTTEENANTAJAN HUONETAULU  Tärkeää on yhdessä ymmärtää palautteen merkitys ja tavoite.</vt:lpstr>
      <vt:lpstr>Ohjauksen haastavat tilanteet  Opiskelijan ohjauksessa voi joskus ilmetä erilaisia haasteita. </vt:lpstr>
    </vt:vector>
  </TitlesOfParts>
  <Manager/>
  <Company>Luksia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Luksia, Länsi-Uudenmaan koulutuskuntayhtymä</dc:title>
  <dc:subject/>
  <dc:creator>Marja.Kuisma@luksia.fi</dc:creator>
  <cp:keywords/>
  <dc:description/>
  <cp:lastModifiedBy>Lähteenkorva, Paula</cp:lastModifiedBy>
  <cp:revision>66</cp:revision>
  <cp:lastPrinted>2023-11-09T06:39:42Z</cp:lastPrinted>
  <dcterms:created xsi:type="dcterms:W3CDTF">2022-08-26T05:37:53Z</dcterms:created>
  <dcterms:modified xsi:type="dcterms:W3CDTF">2024-11-26T09:07:31Z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0x010100D1A1394C4FE1DA46B01FCB804E42D8F0</vt:lpwstr>
  </property>
  <property fmtid="{D5CDD505-2E9C-101B-9397-08002B2CF9AE}" pid="3" name="luksiaContentTypeMMD">
    <vt:lpwstr>7;#esitys|f8bc3069-3d3d-445b-8f1c-09fb50073ef5</vt:lpwstr>
  </property>
  <property fmtid="{D5CDD505-2E9C-101B-9397-08002B2CF9AE}" pid="4" name="luksiaAsiasanaMMD">
    <vt:lpwstr/>
  </property>
  <property fmtid="{D5CDD505-2E9C-101B-9397-08002B2CF9AE}" pid="5" name="MediaServiceImageTags">
    <vt:lpwstr/>
  </property>
</Properties>
</file>