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embeddedFontLst>
    <p:embeddedFont>
      <p:font typeface="ArialMT" panose="020B0604020202020204" charset="0"/>
      <p:regular r:id="rId14"/>
    </p:embeddedFont>
    <p:embeddedFont>
      <p:font typeface="Calibri-Bold" panose="020B0604020202020204" charset="0"/>
      <p:bold r:id="rId15"/>
    </p:embeddedFont>
    <p:embeddedFont>
      <p:font typeface="Calibri-Italic" panose="020B0604020202020204" charset="0"/>
      <p:italic r:id="rId16"/>
    </p:embeddedFont>
  </p:embeddedFont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BB0858-B003-3E3B-9AB0-2B4F4F3ACFF1}" v="90" dt="2024-06-05T06:44:50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äteri Kirsi" userId="S::kirsi.sateri@sakky.fi::13679d05-be26-48c1-9bc0-7759ddfeb67d" providerId="AD" clId="Web-{6FBB0858-B003-3E3B-9AB0-2B4F4F3ACFF1}"/>
    <pc:docChg chg="modSld">
      <pc:chgData name="Säteri Kirsi" userId="S::kirsi.sateri@sakky.fi::13679d05-be26-48c1-9bc0-7759ddfeb67d" providerId="AD" clId="Web-{6FBB0858-B003-3E3B-9AB0-2B4F4F3ACFF1}" dt="2024-06-05T06:44:50.918" v="52" actId="20577"/>
      <pc:docMkLst>
        <pc:docMk/>
      </pc:docMkLst>
      <pc:sldChg chg="modSp">
        <pc:chgData name="Säteri Kirsi" userId="S::kirsi.sateri@sakky.fi::13679d05-be26-48c1-9bc0-7759ddfeb67d" providerId="AD" clId="Web-{6FBB0858-B003-3E3B-9AB0-2B4F4F3ACFF1}" dt="2024-06-05T06:42:15.617" v="47" actId="20577"/>
        <pc:sldMkLst>
          <pc:docMk/>
          <pc:sldMk cId="0" sldId="257"/>
        </pc:sldMkLst>
        <pc:spChg chg="mod">
          <ac:chgData name="Säteri Kirsi" userId="S::kirsi.sateri@sakky.fi::13679d05-be26-48c1-9bc0-7759ddfeb67d" providerId="AD" clId="Web-{6FBB0858-B003-3E3B-9AB0-2B4F4F3ACFF1}" dt="2024-06-05T06:42:15.617" v="47" actId="20577"/>
          <ac:spMkLst>
            <pc:docMk/>
            <pc:sldMk cId="0" sldId="257"/>
            <ac:spMk id="168" creationId="{00000000-0000-0000-0000-000000000000}"/>
          </ac:spMkLst>
        </pc:spChg>
        <pc:spChg chg="mod">
          <ac:chgData name="Säteri Kirsi" userId="S::kirsi.sateri@sakky.fi::13679d05-be26-48c1-9bc0-7759ddfeb67d" providerId="AD" clId="Web-{6FBB0858-B003-3E3B-9AB0-2B4F4F3ACFF1}" dt="2024-06-05T06:36:39.935" v="3" actId="20577"/>
          <ac:spMkLst>
            <pc:docMk/>
            <pc:sldMk cId="0" sldId="257"/>
            <ac:spMk id="171" creationId="{00000000-0000-0000-0000-000000000000}"/>
          </ac:spMkLst>
        </pc:spChg>
      </pc:sldChg>
      <pc:sldChg chg="modSp">
        <pc:chgData name="Säteri Kirsi" userId="S::kirsi.sateri@sakky.fi::13679d05-be26-48c1-9bc0-7759ddfeb67d" providerId="AD" clId="Web-{6FBB0858-B003-3E3B-9AB0-2B4F4F3ACFF1}" dt="2024-06-05T06:37:32.639" v="7" actId="14100"/>
        <pc:sldMkLst>
          <pc:docMk/>
          <pc:sldMk cId="0" sldId="258"/>
        </pc:sldMkLst>
        <pc:spChg chg="mod">
          <ac:chgData name="Säteri Kirsi" userId="S::kirsi.sateri@sakky.fi::13679d05-be26-48c1-9bc0-7759ddfeb67d" providerId="AD" clId="Web-{6FBB0858-B003-3E3B-9AB0-2B4F4F3ACFF1}" dt="2024-06-05T06:37:32.639" v="7" actId="14100"/>
          <ac:spMkLst>
            <pc:docMk/>
            <pc:sldMk cId="0" sldId="258"/>
            <ac:spMk id="207" creationId="{00000000-0000-0000-0000-000000000000}"/>
          </ac:spMkLst>
        </pc:spChg>
      </pc:sldChg>
      <pc:sldChg chg="modSp">
        <pc:chgData name="Säteri Kirsi" userId="S::kirsi.sateri@sakky.fi::13679d05-be26-48c1-9bc0-7759ddfeb67d" providerId="AD" clId="Web-{6FBB0858-B003-3E3B-9AB0-2B4F4F3ACFF1}" dt="2024-06-05T06:42:12.664" v="41" actId="20577"/>
        <pc:sldMkLst>
          <pc:docMk/>
          <pc:sldMk cId="0" sldId="259"/>
        </pc:sldMkLst>
        <pc:spChg chg="mod">
          <ac:chgData name="Säteri Kirsi" userId="S::kirsi.sateri@sakky.fi::13679d05-be26-48c1-9bc0-7759ddfeb67d" providerId="AD" clId="Web-{6FBB0858-B003-3E3B-9AB0-2B4F4F3ACFF1}" dt="2024-06-05T06:42:12.664" v="41" actId="20577"/>
          <ac:spMkLst>
            <pc:docMk/>
            <pc:sldMk cId="0" sldId="259"/>
            <ac:spMk id="241" creationId="{00000000-0000-0000-0000-000000000000}"/>
          </ac:spMkLst>
        </pc:spChg>
      </pc:sldChg>
      <pc:sldChg chg="modSp">
        <pc:chgData name="Säteri Kirsi" userId="S::kirsi.sateri@sakky.fi::13679d05-be26-48c1-9bc0-7759ddfeb67d" providerId="AD" clId="Web-{6FBB0858-B003-3E3B-9AB0-2B4F4F3ACFF1}" dt="2024-06-05T06:38:46.579" v="10" actId="20577"/>
        <pc:sldMkLst>
          <pc:docMk/>
          <pc:sldMk cId="0" sldId="262"/>
        </pc:sldMkLst>
        <pc:spChg chg="mod">
          <ac:chgData name="Säteri Kirsi" userId="S::kirsi.sateri@sakky.fi::13679d05-be26-48c1-9bc0-7759ddfeb67d" providerId="AD" clId="Web-{6FBB0858-B003-3E3B-9AB0-2B4F4F3ACFF1}" dt="2024-06-05T06:38:46.579" v="10" actId="20577"/>
          <ac:spMkLst>
            <pc:docMk/>
            <pc:sldMk cId="0" sldId="262"/>
            <ac:spMk id="341" creationId="{00000000-0000-0000-0000-000000000000}"/>
          </ac:spMkLst>
        </pc:spChg>
        <pc:spChg chg="mod">
          <ac:chgData name="Säteri Kirsi" userId="S::kirsi.sateri@sakky.fi::13679d05-be26-48c1-9bc0-7759ddfeb67d" providerId="AD" clId="Web-{6FBB0858-B003-3E3B-9AB0-2B4F4F3ACFF1}" dt="2024-06-05T06:38:20.969" v="8" actId="14100"/>
          <ac:spMkLst>
            <pc:docMk/>
            <pc:sldMk cId="0" sldId="262"/>
            <ac:spMk id="342" creationId="{00000000-0000-0000-0000-000000000000}"/>
          </ac:spMkLst>
        </pc:spChg>
      </pc:sldChg>
      <pc:sldChg chg="modSp">
        <pc:chgData name="Säteri Kirsi" userId="S::kirsi.sateri@sakky.fi::13679d05-be26-48c1-9bc0-7759ddfeb67d" providerId="AD" clId="Web-{6FBB0858-B003-3E3B-9AB0-2B4F4F3ACFF1}" dt="2024-06-05T06:38:52.954" v="11" actId="14100"/>
        <pc:sldMkLst>
          <pc:docMk/>
          <pc:sldMk cId="0" sldId="263"/>
        </pc:sldMkLst>
        <pc:spChg chg="mod">
          <ac:chgData name="Säteri Kirsi" userId="S::kirsi.sateri@sakky.fi::13679d05-be26-48c1-9bc0-7759ddfeb67d" providerId="AD" clId="Web-{6FBB0858-B003-3E3B-9AB0-2B4F4F3ACFF1}" dt="2024-06-05T06:38:52.954" v="11" actId="14100"/>
          <ac:spMkLst>
            <pc:docMk/>
            <pc:sldMk cId="0" sldId="263"/>
            <ac:spMk id="375" creationId="{00000000-0000-0000-0000-000000000000}"/>
          </ac:spMkLst>
        </pc:spChg>
      </pc:sldChg>
      <pc:sldChg chg="modSp">
        <pc:chgData name="Säteri Kirsi" userId="S::kirsi.sateri@sakky.fi::13679d05-be26-48c1-9bc0-7759ddfeb67d" providerId="AD" clId="Web-{6FBB0858-B003-3E3B-9AB0-2B4F4F3ACFF1}" dt="2024-06-05T06:39:58.038" v="21" actId="20577"/>
        <pc:sldMkLst>
          <pc:docMk/>
          <pc:sldMk cId="0" sldId="264"/>
        </pc:sldMkLst>
        <pc:spChg chg="mod">
          <ac:chgData name="Säteri Kirsi" userId="S::kirsi.sateri@sakky.fi::13679d05-be26-48c1-9bc0-7759ddfeb67d" providerId="AD" clId="Web-{6FBB0858-B003-3E3B-9AB0-2B4F4F3ACFF1}" dt="2024-06-05T06:39:58.038" v="21" actId="20577"/>
          <ac:spMkLst>
            <pc:docMk/>
            <pc:sldMk cId="0" sldId="264"/>
            <ac:spMk id="410" creationId="{00000000-0000-0000-0000-000000000000}"/>
          </ac:spMkLst>
        </pc:spChg>
      </pc:sldChg>
      <pc:sldChg chg="modSp">
        <pc:chgData name="Säteri Kirsi" userId="S::kirsi.sateri@sakky.fi::13679d05-be26-48c1-9bc0-7759ddfeb67d" providerId="AD" clId="Web-{6FBB0858-B003-3E3B-9AB0-2B4F4F3ACFF1}" dt="2024-06-05T06:40:03.456" v="22" actId="14100"/>
        <pc:sldMkLst>
          <pc:docMk/>
          <pc:sldMk cId="0" sldId="265"/>
        </pc:sldMkLst>
        <pc:spChg chg="mod">
          <ac:chgData name="Säteri Kirsi" userId="S::kirsi.sateri@sakky.fi::13679d05-be26-48c1-9bc0-7759ddfeb67d" providerId="AD" clId="Web-{6FBB0858-B003-3E3B-9AB0-2B4F4F3ACFF1}" dt="2024-06-05T06:40:03.456" v="22" actId="14100"/>
          <ac:spMkLst>
            <pc:docMk/>
            <pc:sldMk cId="0" sldId="265"/>
            <ac:spMk id="443" creationId="{00000000-0000-0000-0000-000000000000}"/>
          </ac:spMkLst>
        </pc:spChg>
      </pc:sldChg>
      <pc:sldChg chg="modSp">
        <pc:chgData name="Säteri Kirsi" userId="S::kirsi.sateri@sakky.fi::13679d05-be26-48c1-9bc0-7759ddfeb67d" providerId="AD" clId="Web-{6FBB0858-B003-3E3B-9AB0-2B4F4F3ACFF1}" dt="2024-06-05T06:44:50.918" v="52" actId="20577"/>
        <pc:sldMkLst>
          <pc:docMk/>
          <pc:sldMk cId="0" sldId="266"/>
        </pc:sldMkLst>
        <pc:spChg chg="mod">
          <ac:chgData name="Säteri Kirsi" userId="S::kirsi.sateri@sakky.fi::13679d05-be26-48c1-9bc0-7759ddfeb67d" providerId="AD" clId="Web-{6FBB0858-B003-3E3B-9AB0-2B4F4F3ACFF1}" dt="2024-06-05T06:44:50.918" v="52" actId="20577"/>
          <ac:spMkLst>
            <pc:docMk/>
            <pc:sldMk cId="0" sldId="266"/>
            <ac:spMk id="47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://www.ttl.f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>
            <a:hlinkClick r:id="rId2"/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" name="Picture 1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2883" y="-4574"/>
            <a:ext cx="5119115" cy="6854952"/>
          </a:xfrm>
          <a:prstGeom prst="rect">
            <a:avLst/>
          </a:prstGeom>
          <a:noFill/>
        </p:spPr>
      </p:pic>
      <p:pic>
        <p:nvPicPr>
          <p:cNvPr id="103" name="Picture 10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7967" y="3524439"/>
            <a:ext cx="6796732" cy="3346257"/>
          </a:xfrm>
          <a:prstGeom prst="rect">
            <a:avLst/>
          </a:prstGeom>
          <a:noFill/>
        </p:spPr>
      </p:pic>
      <p:pic>
        <p:nvPicPr>
          <p:cNvPr id="104" name="Picture 10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824" y="6407541"/>
            <a:ext cx="4916644" cy="239908"/>
          </a:xfrm>
          <a:prstGeom prst="rect">
            <a:avLst/>
          </a:prstGeom>
          <a:noFill/>
        </p:spPr>
      </p:pic>
      <p:sp>
        <p:nvSpPr>
          <p:cNvPr id="105" name="Freeform 105"/>
          <p:cNvSpPr/>
          <p:nvPr/>
        </p:nvSpPr>
        <p:spPr>
          <a:xfrm>
            <a:off x="9080272" y="6108665"/>
            <a:ext cx="459408" cy="276492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9053710" y="6226573"/>
            <a:ext cx="459412" cy="274486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9033382" y="6342476"/>
            <a:ext cx="457513" cy="274460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9647557" y="6118827"/>
            <a:ext cx="195150" cy="292779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" name="Picture 10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9324" y="6120859"/>
            <a:ext cx="252337" cy="286681"/>
          </a:xfrm>
          <a:prstGeom prst="rect">
            <a:avLst/>
          </a:prstGeom>
          <a:noFill/>
        </p:spPr>
      </p:pic>
      <p:sp>
        <p:nvSpPr>
          <p:cNvPr id="110" name="Freeform 110"/>
          <p:cNvSpPr/>
          <p:nvPr/>
        </p:nvSpPr>
        <p:spPr>
          <a:xfrm>
            <a:off x="10141661" y="6122892"/>
            <a:ext cx="252063" cy="288714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" name="Picture 11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4083" y="6118827"/>
            <a:ext cx="294890" cy="292778"/>
          </a:xfrm>
          <a:prstGeom prst="rect">
            <a:avLst/>
          </a:prstGeom>
          <a:noFill/>
        </p:spPr>
      </p:pic>
      <p:sp>
        <p:nvSpPr>
          <p:cNvPr id="112" name="Freeform 112"/>
          <p:cNvSpPr/>
          <p:nvPr/>
        </p:nvSpPr>
        <p:spPr>
          <a:xfrm>
            <a:off x="10794322" y="6120859"/>
            <a:ext cx="227672" cy="290745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3" name="Picture 11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5688" y="6511222"/>
            <a:ext cx="211410" cy="107773"/>
          </a:xfrm>
          <a:prstGeom prst="rect">
            <a:avLst/>
          </a:prstGeom>
          <a:noFill/>
        </p:spPr>
      </p:pic>
      <p:sp>
        <p:nvSpPr>
          <p:cNvPr id="114" name="Freeform 114"/>
          <p:cNvSpPr/>
          <p:nvPr/>
        </p:nvSpPr>
        <p:spPr>
          <a:xfrm>
            <a:off x="9903689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10023487" y="6511222"/>
            <a:ext cx="65049" cy="10571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10119164" y="6511222"/>
            <a:ext cx="79416" cy="10777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10231103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Freeform 118"/>
          <p:cNvSpPr/>
          <p:nvPr/>
        </p:nvSpPr>
        <p:spPr>
          <a:xfrm>
            <a:off x="10344940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Freeform 119"/>
          <p:cNvSpPr/>
          <p:nvPr/>
        </p:nvSpPr>
        <p:spPr>
          <a:xfrm>
            <a:off x="10454710" y="6511222"/>
            <a:ext cx="75077" cy="10777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0" name="Picture 12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4482" y="6511222"/>
            <a:ext cx="83208" cy="105713"/>
          </a:xfrm>
          <a:prstGeom prst="rect">
            <a:avLst/>
          </a:prstGeom>
          <a:noFill/>
        </p:spPr>
      </p:pic>
      <p:sp>
        <p:nvSpPr>
          <p:cNvPr id="121" name="Freeform 121"/>
          <p:cNvSpPr/>
          <p:nvPr/>
        </p:nvSpPr>
        <p:spPr>
          <a:xfrm>
            <a:off x="10674252" y="6511222"/>
            <a:ext cx="79412" cy="10777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>
            <a:off x="10794322" y="6511222"/>
            <a:ext cx="85377" cy="10777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>
            <a:off x="10914121" y="6511222"/>
            <a:ext cx="79414" cy="10571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4" name="Picture 12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5732" y="6511222"/>
            <a:ext cx="93508" cy="105713"/>
          </a:xfrm>
          <a:prstGeom prst="rect">
            <a:avLst/>
          </a:prstGeom>
          <a:noFill/>
        </p:spPr>
      </p:pic>
      <p:sp>
        <p:nvSpPr>
          <p:cNvPr id="125" name="Freeform 125"/>
          <p:cNvSpPr/>
          <p:nvPr/>
        </p:nvSpPr>
        <p:spPr>
          <a:xfrm>
            <a:off x="1110737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>
            <a:off x="11233405" y="6511222"/>
            <a:ext cx="83477" cy="10571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>
            <a:off x="11349410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1145701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11583045" y="6511222"/>
            <a:ext cx="103805" cy="10571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" name="Picture 13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9378" y="6474638"/>
            <a:ext cx="93508" cy="142297"/>
          </a:xfrm>
          <a:prstGeom prst="rect">
            <a:avLst/>
          </a:prstGeom>
          <a:noFill/>
        </p:spPr>
      </p:pic>
      <p:pic>
        <p:nvPicPr>
          <p:cNvPr id="131" name="Picture 13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3015" y="10666"/>
            <a:ext cx="6339840" cy="6858000"/>
          </a:xfrm>
          <a:prstGeom prst="rect">
            <a:avLst/>
          </a:prstGeom>
          <a:noFill/>
        </p:spPr>
      </p:pic>
      <p:pic>
        <p:nvPicPr>
          <p:cNvPr id="132" name="Picture 13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3808" y="3337051"/>
            <a:ext cx="7378191" cy="3520949"/>
          </a:xfrm>
          <a:prstGeom prst="rect">
            <a:avLst/>
          </a:prstGeom>
          <a:noFill/>
        </p:spPr>
      </p:pic>
      <p:sp>
        <p:nvSpPr>
          <p:cNvPr id="133" name="Freeform 133"/>
          <p:cNvSpPr/>
          <p:nvPr/>
        </p:nvSpPr>
        <p:spPr>
          <a:xfrm>
            <a:off x="-6095" y="483108"/>
            <a:ext cx="236219" cy="6374892"/>
          </a:xfrm>
          <a:custGeom>
            <a:avLst/>
            <a:gdLst/>
            <a:ahLst/>
            <a:cxnLst/>
            <a:rect l="0" t="0" r="0" b="0"/>
            <a:pathLst>
              <a:path w="236219" h="6374892">
                <a:moveTo>
                  <a:pt x="0" y="6374892"/>
                </a:moveTo>
                <a:lnTo>
                  <a:pt x="236219" y="6374892"/>
                </a:lnTo>
                <a:lnTo>
                  <a:pt x="236219" y="0"/>
                </a:lnTo>
                <a:lnTo>
                  <a:pt x="0" y="0"/>
                </a:lnTo>
                <a:lnTo>
                  <a:pt x="0" y="6374892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4" name="Picture 13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0283" y="4767073"/>
            <a:ext cx="3316223" cy="1328927"/>
          </a:xfrm>
          <a:prstGeom prst="rect">
            <a:avLst/>
          </a:prstGeom>
          <a:noFill/>
        </p:spPr>
      </p:pic>
      <p:sp>
        <p:nvSpPr>
          <p:cNvPr id="135" name="Rectangle 135"/>
          <p:cNvSpPr/>
          <p:nvPr/>
        </p:nvSpPr>
        <p:spPr>
          <a:xfrm>
            <a:off x="1030833" y="1867916"/>
            <a:ext cx="3870641" cy="11173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0" i="0" spc="0" baseline="0" dirty="0">
                <a:solidFill>
                  <a:srgbClr val="000000"/>
                </a:solidFill>
                <a:latin typeface="Calibri"/>
              </a:rPr>
              <a:t>TYÖTURVALLISUUS</a:t>
            </a:r>
          </a:p>
          <a:p>
            <a:pPr marL="0">
              <a:lnSpc>
                <a:spcPts val="4802"/>
              </a:lnSpc>
            </a:pPr>
            <a:r>
              <a:rPr lang="fi-FI" sz="3995" b="0" i="0" spc="0" baseline="0" dirty="0">
                <a:solidFill>
                  <a:srgbClr val="000000"/>
                </a:solidFill>
                <a:latin typeface="Calibri"/>
              </a:rPr>
              <a:t>Lähde: </a:t>
            </a:r>
            <a:r>
              <a:rPr lang="fi-FI" sz="3995" b="0" i="0" spc="0" baseline="0" dirty="0">
                <a:solidFill>
                  <a:srgbClr val="000000"/>
                </a:solidFill>
                <a:latin typeface="Calibri"/>
                <a:hlinkClick r:id="rId2"/>
              </a:rPr>
              <a:t>www.ttl.fi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Freeform 41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2" name="Picture 4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413" name="Picture 4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414" name="Freeform 414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" name="Freeform 415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" name="Freeform 416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" name="Freeform 417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8" name="Picture 4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419" name="Freeform 419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0" name="Picture 42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421" name="Freeform 421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2" name="Picture 42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423" name="Freeform 423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Freeform 424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Freeform 425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Freeform 426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Freeform 427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Freeform 428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9" name="Picture 42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430" name="Freeform 430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Freeform 431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Freeform 432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3" name="Picture 43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434" name="Freeform 434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Freeform 435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Freeform 436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Freeform 437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Freeform 438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9" name="Picture 43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440" name="Freeform 440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1" name="Picture 13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1935" y="102108"/>
            <a:ext cx="3316223" cy="1328927"/>
          </a:xfrm>
          <a:prstGeom prst="rect">
            <a:avLst/>
          </a:prstGeom>
          <a:noFill/>
        </p:spPr>
      </p:pic>
      <p:sp>
        <p:nvSpPr>
          <p:cNvPr id="442" name="Rectangle 442"/>
          <p:cNvSpPr/>
          <p:nvPr/>
        </p:nvSpPr>
        <p:spPr>
          <a:xfrm>
            <a:off x="91439" y="164212"/>
            <a:ext cx="129035" cy="4983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1</a:t>
            </a:r>
          </a:p>
          <a:p>
            <a:pPr marL="0">
              <a:lnSpc>
                <a:spcPts val="1919"/>
              </a:lnSpc>
            </a:pPr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0</a:t>
            </a:r>
          </a:p>
        </p:txBody>
      </p:sp>
      <p:sp>
        <p:nvSpPr>
          <p:cNvPr id="443" name="Rectangle 443"/>
          <p:cNvSpPr/>
          <p:nvPr/>
        </p:nvSpPr>
        <p:spPr>
          <a:xfrm>
            <a:off x="1166774" y="759829"/>
            <a:ext cx="4124023" cy="614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fi-FI" sz="3995" b="0" i="0" spc="0" baseline="0" dirty="0">
                <a:solidFill>
                  <a:srgbClr val="000000"/>
                </a:solidFill>
                <a:latin typeface="Calibri"/>
              </a:rPr>
              <a:t>Työturvallisuus</a:t>
            </a:r>
          </a:p>
        </p:txBody>
      </p:sp>
      <p:sp>
        <p:nvSpPr>
          <p:cNvPr id="444" name="Rectangle 444"/>
          <p:cNvSpPr/>
          <p:nvPr/>
        </p:nvSpPr>
        <p:spPr>
          <a:xfrm>
            <a:off x="906780" y="2126108"/>
            <a:ext cx="10566524" cy="33427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Työturvallisuuslaki velvoittaa ilmoittamaan työnantajalle, jos:</a:t>
            </a:r>
          </a:p>
          <a:p>
            <a:pPr marL="457200">
              <a:lnSpc>
                <a:spcPts val="3360"/>
              </a:lnSpc>
            </a:pPr>
            <a:r>
              <a:rPr lang="fi-FI" sz="2798" b="0" i="0" spc="127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työssä joutuu käsittelemään kemikaaleja, eikä ole riittäviä suojaimia </a:t>
            </a:r>
          </a:p>
          <a:p>
            <a:pPr marL="743712">
              <a:lnSpc>
                <a:spcPts val="3361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(esim. suojakäsineet, hengityssuojain)</a:t>
            </a:r>
          </a:p>
          <a:p>
            <a:pPr marL="457200">
              <a:lnSpc>
                <a:spcPts val="3360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työntekijöitä kohdellaan huonosti (epäasiallisesti)</a:t>
            </a:r>
          </a:p>
          <a:p>
            <a:pPr marL="457200">
              <a:lnSpc>
                <a:spcPts val="3360"/>
              </a:lnSpc>
            </a:pPr>
            <a:r>
              <a:rPr lang="fi-FI" sz="2798" b="0" i="0" spc="127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työssä on väkivallan uhka</a:t>
            </a:r>
          </a:p>
          <a:p>
            <a:pPr marL="457200">
              <a:lnSpc>
                <a:spcPts val="3361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työmäärä on liian suuri</a:t>
            </a:r>
          </a:p>
          <a:p>
            <a:pPr marL="457200">
              <a:lnSpc>
                <a:spcPts val="3360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on puutteita työmenetelmissä, koneissa, laitteissa, työvälineissä tai </a:t>
            </a:r>
          </a:p>
          <a:p>
            <a:pPr marL="743712">
              <a:lnSpc>
                <a:spcPts val="3360"/>
              </a:lnSpc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henkilönsuojaimissa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Freeform 44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6" name="Picture 44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447" name="Picture 44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448" name="Freeform 448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9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Freeform 450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Freeform 451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2" name="Picture 45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453" name="Freeform 453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4" name="Picture 45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455" name="Freeform 455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6" name="Picture 45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457" name="Freeform 457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Freeform 458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Freeform 459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Freeform 460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Freeform 461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Freeform 462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3" name="Picture 46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464" name="Freeform 464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Freeform 465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Freeform 466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7" name="Picture 46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468" name="Freeform 468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Freeform 469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Freeform 470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Freeform 471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Freeform 472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3" name="Picture 47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474" name="Freeform 474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5" name="Picture 13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1935" y="102108"/>
            <a:ext cx="3316223" cy="1328927"/>
          </a:xfrm>
          <a:prstGeom prst="rect">
            <a:avLst/>
          </a:prstGeom>
          <a:noFill/>
        </p:spPr>
      </p:pic>
      <p:sp>
        <p:nvSpPr>
          <p:cNvPr id="476" name="Rectangle 476"/>
          <p:cNvSpPr/>
          <p:nvPr/>
        </p:nvSpPr>
        <p:spPr>
          <a:xfrm>
            <a:off x="91439" y="164212"/>
            <a:ext cx="129035" cy="4983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1</a:t>
            </a:r>
          </a:p>
          <a:p>
            <a:pPr marL="0">
              <a:lnSpc>
                <a:spcPts val="1919"/>
              </a:lnSpc>
            </a:pPr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1</a:t>
            </a:r>
          </a:p>
        </p:txBody>
      </p:sp>
      <p:sp>
        <p:nvSpPr>
          <p:cNvPr id="477" name="Rectangle 477"/>
          <p:cNvSpPr/>
          <p:nvPr/>
        </p:nvSpPr>
        <p:spPr>
          <a:xfrm>
            <a:off x="721461" y="737743"/>
            <a:ext cx="10502862" cy="51257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45312"/>
            <a:r>
              <a:rPr lang="fi-FI" sz="3995" b="0" i="0" spc="0" baseline="0" dirty="0">
                <a:solidFill>
                  <a:srgbClr val="000000"/>
                </a:solidFill>
                <a:latin typeface="Calibri"/>
              </a:rPr>
              <a:t>Työturvallisuus</a:t>
            </a:r>
          </a:p>
          <a:p>
            <a:pPr marL="0">
              <a:lnSpc>
                <a:spcPts val="6117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Työturvallisuuslaki määrää:</a:t>
            </a:r>
          </a:p>
          <a:p>
            <a:pPr marL="0">
              <a:lnSpc>
                <a:spcPts val="6720"/>
              </a:lnSpc>
            </a:pPr>
            <a:r>
              <a:rPr lang="fi-FI" sz="2798" b="0" i="0" spc="127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Työnantaja antaa ohjeet, miten vaaraa aiheuttavat viat ja puutteet on </a:t>
            </a:r>
          </a:p>
          <a:p>
            <a:pPr marL="286511">
              <a:lnSpc>
                <a:spcPts val="3362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poistettava. Jokaisen työntekijän täytyy noudattaa työnantajan ohjetta </a:t>
            </a:r>
          </a:p>
          <a:p>
            <a:pPr marL="0">
              <a:lnSpc>
                <a:spcPts val="6720"/>
              </a:lnSpc>
            </a:pPr>
            <a:r>
              <a:rPr lang="fi-FI" sz="2798" b="0" i="0" spc="172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Vaaraa aiheuttavien asioiden poistamisesta tehdään myös ilmoitus </a:t>
            </a:r>
          </a:p>
          <a:p>
            <a:pPr marL="342900">
              <a:lnSpc>
                <a:spcPts val="3361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työnantajalle ja työsuojeluvaltuutetulle</a:t>
            </a:r>
          </a:p>
          <a:p>
            <a:pPr marL="0">
              <a:lnSpc>
                <a:spcPts val="6720"/>
              </a:lnSpc>
            </a:pPr>
            <a:r>
              <a:rPr lang="fi-FI" sz="2798" b="0" i="0" spc="127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Työnantajan on kerrottava mitä hän tekee tai aikoo tehdä, että </a:t>
            </a:r>
          </a:p>
          <a:p>
            <a:pPr marL="0">
              <a:lnSpc>
                <a:spcPts val="3361"/>
              </a:lnSpc>
              <a:tabLst>
                <a:tab pos="40538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vaaraa aiheuttava asia saadaan poistettua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Freeform 47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9" name="Picture 47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58071" y="126491"/>
            <a:ext cx="3233927" cy="6708647"/>
          </a:xfrm>
          <a:prstGeom prst="rect">
            <a:avLst/>
          </a:prstGeom>
          <a:noFill/>
        </p:spPr>
      </p:pic>
      <p:pic>
        <p:nvPicPr>
          <p:cNvPr id="480" name="Picture 48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1915" y="772667"/>
            <a:ext cx="4120896" cy="6068567"/>
          </a:xfrm>
          <a:prstGeom prst="rect">
            <a:avLst/>
          </a:prstGeom>
          <a:noFill/>
        </p:spPr>
      </p:pic>
      <p:pic>
        <p:nvPicPr>
          <p:cNvPr id="481" name="Picture 48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9271" y="976883"/>
            <a:ext cx="3904488" cy="5858255"/>
          </a:xfrm>
          <a:prstGeom prst="rect">
            <a:avLst/>
          </a:prstGeom>
          <a:noFill/>
        </p:spPr>
      </p:pic>
      <p:sp>
        <p:nvSpPr>
          <p:cNvPr id="482" name="Freeform 482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3" name="Picture 48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7967" y="3524439"/>
            <a:ext cx="6796732" cy="3346257"/>
          </a:xfrm>
          <a:prstGeom prst="rect">
            <a:avLst/>
          </a:prstGeom>
          <a:noFill/>
        </p:spPr>
      </p:pic>
      <p:pic>
        <p:nvPicPr>
          <p:cNvPr id="484" name="Picture 48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824" y="6407541"/>
            <a:ext cx="4916644" cy="239908"/>
          </a:xfrm>
          <a:prstGeom prst="rect">
            <a:avLst/>
          </a:prstGeom>
          <a:noFill/>
        </p:spPr>
      </p:pic>
      <p:sp>
        <p:nvSpPr>
          <p:cNvPr id="485" name="Freeform 485"/>
          <p:cNvSpPr/>
          <p:nvPr/>
        </p:nvSpPr>
        <p:spPr>
          <a:xfrm>
            <a:off x="9080272" y="6108665"/>
            <a:ext cx="459408" cy="276492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Freeform 486"/>
          <p:cNvSpPr/>
          <p:nvPr/>
        </p:nvSpPr>
        <p:spPr>
          <a:xfrm>
            <a:off x="9053710" y="6226573"/>
            <a:ext cx="459412" cy="274486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Freeform 487"/>
          <p:cNvSpPr/>
          <p:nvPr/>
        </p:nvSpPr>
        <p:spPr>
          <a:xfrm>
            <a:off x="9033382" y="6342476"/>
            <a:ext cx="457513" cy="274460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Freeform 488"/>
          <p:cNvSpPr/>
          <p:nvPr/>
        </p:nvSpPr>
        <p:spPr>
          <a:xfrm>
            <a:off x="9647557" y="6118827"/>
            <a:ext cx="195150" cy="292779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9" name="Picture 48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9324" y="6120859"/>
            <a:ext cx="252337" cy="286681"/>
          </a:xfrm>
          <a:prstGeom prst="rect">
            <a:avLst/>
          </a:prstGeom>
          <a:noFill/>
        </p:spPr>
      </p:pic>
      <p:sp>
        <p:nvSpPr>
          <p:cNvPr id="490" name="Freeform 490"/>
          <p:cNvSpPr/>
          <p:nvPr/>
        </p:nvSpPr>
        <p:spPr>
          <a:xfrm>
            <a:off x="10141661" y="6122892"/>
            <a:ext cx="252063" cy="288714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1" name="Picture 49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4083" y="6118827"/>
            <a:ext cx="294890" cy="292778"/>
          </a:xfrm>
          <a:prstGeom prst="rect">
            <a:avLst/>
          </a:prstGeom>
          <a:noFill/>
        </p:spPr>
      </p:pic>
      <p:sp>
        <p:nvSpPr>
          <p:cNvPr id="492" name="Freeform 492"/>
          <p:cNvSpPr/>
          <p:nvPr/>
        </p:nvSpPr>
        <p:spPr>
          <a:xfrm>
            <a:off x="10794322" y="6120859"/>
            <a:ext cx="227672" cy="290745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3" name="Picture 49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5688" y="6511222"/>
            <a:ext cx="211410" cy="107773"/>
          </a:xfrm>
          <a:prstGeom prst="rect">
            <a:avLst/>
          </a:prstGeom>
          <a:noFill/>
        </p:spPr>
      </p:pic>
      <p:sp>
        <p:nvSpPr>
          <p:cNvPr id="494" name="Freeform 494"/>
          <p:cNvSpPr/>
          <p:nvPr/>
        </p:nvSpPr>
        <p:spPr>
          <a:xfrm>
            <a:off x="9903689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Freeform 495"/>
          <p:cNvSpPr/>
          <p:nvPr/>
        </p:nvSpPr>
        <p:spPr>
          <a:xfrm>
            <a:off x="10023487" y="6511222"/>
            <a:ext cx="65049" cy="10571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Freeform 496"/>
          <p:cNvSpPr/>
          <p:nvPr/>
        </p:nvSpPr>
        <p:spPr>
          <a:xfrm>
            <a:off x="10119164" y="6511222"/>
            <a:ext cx="79416" cy="10777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Freeform 497"/>
          <p:cNvSpPr/>
          <p:nvPr/>
        </p:nvSpPr>
        <p:spPr>
          <a:xfrm>
            <a:off x="10231103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Freeform 498"/>
          <p:cNvSpPr/>
          <p:nvPr/>
        </p:nvSpPr>
        <p:spPr>
          <a:xfrm>
            <a:off x="10344940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Freeform 499"/>
          <p:cNvSpPr/>
          <p:nvPr/>
        </p:nvSpPr>
        <p:spPr>
          <a:xfrm>
            <a:off x="10454710" y="6511222"/>
            <a:ext cx="75077" cy="10777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0" name="Picture 50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4482" y="6511222"/>
            <a:ext cx="83208" cy="105713"/>
          </a:xfrm>
          <a:prstGeom prst="rect">
            <a:avLst/>
          </a:prstGeom>
          <a:noFill/>
        </p:spPr>
      </p:pic>
      <p:sp>
        <p:nvSpPr>
          <p:cNvPr id="501" name="Freeform 501"/>
          <p:cNvSpPr/>
          <p:nvPr/>
        </p:nvSpPr>
        <p:spPr>
          <a:xfrm>
            <a:off x="10674252" y="6511222"/>
            <a:ext cx="79412" cy="10777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Freeform 502"/>
          <p:cNvSpPr/>
          <p:nvPr/>
        </p:nvSpPr>
        <p:spPr>
          <a:xfrm>
            <a:off x="10794322" y="6511222"/>
            <a:ext cx="85377" cy="10777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Freeform 503"/>
          <p:cNvSpPr/>
          <p:nvPr/>
        </p:nvSpPr>
        <p:spPr>
          <a:xfrm>
            <a:off x="10914121" y="6511222"/>
            <a:ext cx="79414" cy="10571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4" name="Picture 504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5732" y="6511222"/>
            <a:ext cx="93508" cy="105713"/>
          </a:xfrm>
          <a:prstGeom prst="rect">
            <a:avLst/>
          </a:prstGeom>
          <a:noFill/>
        </p:spPr>
      </p:pic>
      <p:sp>
        <p:nvSpPr>
          <p:cNvPr id="505" name="Freeform 505"/>
          <p:cNvSpPr/>
          <p:nvPr/>
        </p:nvSpPr>
        <p:spPr>
          <a:xfrm>
            <a:off x="1110737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Freeform 506"/>
          <p:cNvSpPr/>
          <p:nvPr/>
        </p:nvSpPr>
        <p:spPr>
          <a:xfrm>
            <a:off x="11233405" y="6511222"/>
            <a:ext cx="83477" cy="10571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Freeform 507"/>
          <p:cNvSpPr/>
          <p:nvPr/>
        </p:nvSpPr>
        <p:spPr>
          <a:xfrm>
            <a:off x="11349410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Freeform 508"/>
          <p:cNvSpPr/>
          <p:nvPr/>
        </p:nvSpPr>
        <p:spPr>
          <a:xfrm>
            <a:off x="1145701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Freeform 509"/>
          <p:cNvSpPr/>
          <p:nvPr/>
        </p:nvSpPr>
        <p:spPr>
          <a:xfrm>
            <a:off x="11583045" y="6511222"/>
            <a:ext cx="103805" cy="10571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0" name="Picture 510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9378" y="6474638"/>
            <a:ext cx="93508" cy="142297"/>
          </a:xfrm>
          <a:prstGeom prst="rect">
            <a:avLst/>
          </a:prstGeom>
          <a:noFill/>
        </p:spPr>
      </p:pic>
      <p:pic>
        <p:nvPicPr>
          <p:cNvPr id="511" name="Picture 134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6488" y="44196"/>
            <a:ext cx="3316223" cy="1330452"/>
          </a:xfrm>
          <a:prstGeom prst="rect">
            <a:avLst/>
          </a:prstGeom>
          <a:noFill/>
        </p:spPr>
      </p:pic>
      <p:sp>
        <p:nvSpPr>
          <p:cNvPr id="512" name="Rectangle 512"/>
          <p:cNvSpPr/>
          <p:nvPr/>
        </p:nvSpPr>
        <p:spPr>
          <a:xfrm>
            <a:off x="1562735" y="3161666"/>
            <a:ext cx="1207008" cy="4572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600" b="1" i="0" spc="0" baseline="0" dirty="0">
                <a:solidFill>
                  <a:srgbClr val="3E3E3E"/>
                </a:solidFill>
                <a:latin typeface="Calibri-Bold"/>
              </a:rPr>
              <a:t>Kiitos!</a:t>
            </a:r>
          </a:p>
        </p:txBody>
      </p:sp>
      <p:sp>
        <p:nvSpPr>
          <p:cNvPr id="513" name="Rectangle 513"/>
          <p:cNvSpPr/>
          <p:nvPr/>
        </p:nvSpPr>
        <p:spPr>
          <a:xfrm>
            <a:off x="91439" y="164212"/>
            <a:ext cx="129035" cy="4983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1</a:t>
            </a:r>
          </a:p>
          <a:p>
            <a:pPr marL="0">
              <a:lnSpc>
                <a:spcPts val="1919"/>
              </a:lnSpc>
            </a:pPr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13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8" name="Picture 1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39" name="Picture 13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40" name="Freeform 140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4" name="Picture 1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45" name="Freeform 145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6" name="Picture 14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47" name="Freeform 147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5" name="Picture 15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56" name="Freeform 156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" name="Picture 15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60" name="Freeform 160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5" name="Picture 16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166" name="Freeform 166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7" name="Picture 13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0" y="126493"/>
            <a:ext cx="3316223" cy="1328927"/>
          </a:xfrm>
          <a:prstGeom prst="rect">
            <a:avLst/>
          </a:prstGeom>
          <a:noFill/>
        </p:spPr>
      </p:pic>
      <p:sp>
        <p:nvSpPr>
          <p:cNvPr id="168" name="Rectangle 168"/>
          <p:cNvSpPr/>
          <p:nvPr/>
        </p:nvSpPr>
        <p:spPr>
          <a:xfrm>
            <a:off x="514807" y="1486790"/>
            <a:ext cx="8343951" cy="461600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0"/>
            <a:r>
              <a:rPr lang="fi-FI" sz="2400" b="0" i="0" spc="141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Hyvä työpaikka on turvallinen ja tuottava</a:t>
            </a:r>
          </a:p>
          <a:p>
            <a:pPr>
              <a:lnSpc>
                <a:spcPts val="5186"/>
              </a:lnSpc>
            </a:pPr>
            <a:r>
              <a:rPr lang="fi-FI" sz="2400" b="0" i="0" spc="141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Jos tapahtuu tapaturmia</a:t>
            </a:r>
            <a:r>
              <a:rPr lang="fi-FI" sz="2400" dirty="0">
                <a:solidFill>
                  <a:srgbClr val="000000"/>
                </a:solidFill>
                <a:latin typeface="Calibri"/>
              </a:rPr>
              <a:t>,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ne aiheuttavat kustannuksia (esim.</a:t>
            </a:r>
            <a:r>
              <a:rPr lang="fi-FI" sz="2400" dirty="0">
                <a:solidFill>
                  <a:srgbClr val="000000"/>
                </a:solidFill>
                <a:latin typeface="Calibri"/>
              </a:rPr>
              <a:t> </a:t>
            </a:r>
            <a:endParaRPr lang="fi-FI" sz="2400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6385">
              <a:lnSpc>
                <a:spcPts val="2591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työnantajalle tulee lisää kuluja)</a:t>
            </a:r>
            <a:endParaRPr lang="fi-FI" sz="2400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>
              <a:lnSpc>
                <a:spcPts val="5184"/>
              </a:lnSpc>
            </a:pPr>
            <a:r>
              <a:rPr lang="fi-FI" sz="2402" b="0" i="0" spc="1415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Tapaturmat aiheuttavat myös ihmiselle kärsimystä (ihmisellä on </a:t>
            </a:r>
          </a:p>
          <a:p>
            <a:pPr marL="286385">
              <a:lnSpc>
                <a:spcPts val="2591"/>
              </a:lnSpc>
            </a:pP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kipua, hän joutuu sairaalaan, hän jää pitkälle sairauslomalle, </a:t>
            </a:r>
            <a:endParaRPr lang="fi-FI" sz="2402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6385">
              <a:lnSpc>
                <a:spcPts val="2593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jolloin sairausajan palkka pienenee yms</a:t>
            </a:r>
            <a:r>
              <a:rPr lang="fi-FI" sz="2400" dirty="0">
                <a:solidFill>
                  <a:srgbClr val="000000"/>
                </a:solidFill>
                <a:latin typeface="Calibri"/>
              </a:rPr>
              <a:t>.)</a:t>
            </a:r>
            <a:endParaRPr lang="fi-FI" sz="2400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>
              <a:lnSpc>
                <a:spcPts val="5183"/>
              </a:lnSpc>
            </a:pPr>
            <a:r>
              <a:rPr lang="fi-FI" sz="2400" b="0" i="0" spc="141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On hyvä ennakoida vaaratilanteet ja varautua niihin </a:t>
            </a:r>
          </a:p>
          <a:p>
            <a:pPr marL="0">
              <a:lnSpc>
                <a:spcPts val="5186"/>
              </a:lnSpc>
            </a:pPr>
            <a:r>
              <a:rPr lang="fi-FI" sz="2400" b="0" i="0" spc="141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Työnantajan täytyy arvioida ja selvittää työn vaaratekijät</a:t>
            </a:r>
          </a:p>
          <a:p>
            <a:pPr marL="0">
              <a:lnSpc>
                <a:spcPts val="5184"/>
              </a:lnSpc>
            </a:pPr>
            <a:r>
              <a:rPr lang="fi-FI" sz="2400" b="0" i="0" spc="141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Työympäristöissä on erilaisia vaaratekijöitä</a:t>
            </a:r>
          </a:p>
        </p:txBody>
      </p:sp>
      <p:sp>
        <p:nvSpPr>
          <p:cNvPr id="170" name="Rectangle 170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2</a:t>
            </a:r>
          </a:p>
        </p:txBody>
      </p:sp>
      <p:sp>
        <p:nvSpPr>
          <p:cNvPr id="171" name="Rectangle 171"/>
          <p:cNvSpPr/>
          <p:nvPr/>
        </p:nvSpPr>
        <p:spPr>
          <a:xfrm>
            <a:off x="1080211" y="568354"/>
            <a:ext cx="3859737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/>
            <a:r>
              <a:rPr lang="fi-FI" sz="3600" dirty="0">
                <a:solidFill>
                  <a:srgbClr val="000000"/>
                </a:solidFill>
                <a:latin typeface="Calibri"/>
              </a:rPr>
              <a:t>Työturvallisuus</a:t>
            </a:r>
            <a:endParaRPr lang="fi-FI" sz="3600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2" name="Rectangle 172"/>
          <p:cNvSpPr/>
          <p:nvPr/>
        </p:nvSpPr>
        <p:spPr>
          <a:xfrm>
            <a:off x="8664829" y="1780414"/>
            <a:ext cx="3501542" cy="5383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fi-FI" sz="18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tuottava = työpaikk</a:t>
            </a:r>
            <a:r>
              <a:rPr lang="fi-FI" sz="1800" b="0" i="0" spc="826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tuottaa hyviä</a:t>
            </a:r>
          </a:p>
          <a:p>
            <a:pPr marL="0">
              <a:lnSpc>
                <a:spcPts val="2159"/>
              </a:lnSpc>
              <a:tabLst>
                <a:tab pos="262127" algn="l"/>
              </a:tabLst>
            </a:pP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 	palveluja, työpaikka tuottaa rahaa</a:t>
            </a:r>
          </a:p>
        </p:txBody>
      </p:sp>
      <p:sp>
        <p:nvSpPr>
          <p:cNvPr id="173" name="Rectangle 173"/>
          <p:cNvSpPr/>
          <p:nvPr/>
        </p:nvSpPr>
        <p:spPr>
          <a:xfrm>
            <a:off x="8664829" y="3152267"/>
            <a:ext cx="3555720" cy="8127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fi-FI" sz="18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Tapaturma = tapahtuma, jossa </a:t>
            </a:r>
          </a:p>
          <a:p>
            <a:pPr marL="0">
              <a:lnSpc>
                <a:spcPts val="2160"/>
              </a:lnSpc>
              <a:tabLst>
                <a:tab pos="313943" algn="l"/>
              </a:tabLst>
            </a:pP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 	ihminen loukkaantuu, saa vamman</a:t>
            </a:r>
          </a:p>
          <a:p>
            <a:pPr marL="0">
              <a:lnSpc>
                <a:spcPts val="2160"/>
              </a:lnSpc>
              <a:tabLst>
                <a:tab pos="313943" algn="l"/>
              </a:tabLst>
            </a:pPr>
            <a:r>
              <a:rPr lang="fi-FI" sz="1802" b="0" i="0" spc="0" baseline="0" dirty="0">
                <a:solidFill>
                  <a:srgbClr val="000000"/>
                </a:solidFill>
                <a:latin typeface="Calibri"/>
              </a:rPr>
              <a:t> 	tai kuolee</a:t>
            </a:r>
          </a:p>
        </p:txBody>
      </p:sp>
      <p:sp>
        <p:nvSpPr>
          <p:cNvPr id="174" name="Rectangle 174"/>
          <p:cNvSpPr/>
          <p:nvPr/>
        </p:nvSpPr>
        <p:spPr>
          <a:xfrm>
            <a:off x="8664829" y="4524248"/>
            <a:ext cx="3501770" cy="8127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fi-FI" sz="18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Ennakoida = selvittää etukäteen ja </a:t>
            </a:r>
          </a:p>
          <a:p>
            <a:pPr marL="0">
              <a:lnSpc>
                <a:spcPts val="2160"/>
              </a:lnSpc>
              <a:tabLst>
                <a:tab pos="313943" algn="l"/>
              </a:tabLst>
            </a:pP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 	toimia niin, että ei tule uhkaavaa </a:t>
            </a:r>
          </a:p>
          <a:p>
            <a:pPr marL="0">
              <a:lnSpc>
                <a:spcPts val="2160"/>
              </a:lnSpc>
              <a:tabLst>
                <a:tab pos="313943" algn="l"/>
              </a:tabLst>
            </a:pPr>
            <a:r>
              <a:rPr lang="fi-FI" sz="1802" b="0" i="0" spc="0" baseline="0" dirty="0">
                <a:solidFill>
                  <a:srgbClr val="000000"/>
                </a:solidFill>
                <a:latin typeface="Calibri"/>
              </a:rPr>
              <a:t> 	tilannetta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Freeform 17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6" name="Picture 17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77" name="Picture 17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78" name="Freeform 178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Freeform 181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2" name="Picture 18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83" name="Freeform 183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" name="Picture 18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85" name="Freeform 185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6" name="Picture 18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87" name="Freeform 187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3" name="Picture 19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94" name="Freeform 194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7" name="Picture 19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98" name="Freeform 198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3" name="Picture 20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04" name="Freeform 204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" name="Picture 13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1935" y="102108"/>
            <a:ext cx="3316223" cy="1328927"/>
          </a:xfrm>
          <a:prstGeom prst="rect">
            <a:avLst/>
          </a:prstGeom>
          <a:noFill/>
        </p:spPr>
      </p:pic>
      <p:sp>
        <p:nvSpPr>
          <p:cNvPr id="206" name="Rectangle 206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3</a:t>
            </a:r>
          </a:p>
        </p:txBody>
      </p:sp>
      <p:sp>
        <p:nvSpPr>
          <p:cNvPr id="207" name="Rectangle 207"/>
          <p:cNvSpPr/>
          <p:nvPr/>
        </p:nvSpPr>
        <p:spPr>
          <a:xfrm>
            <a:off x="1141780" y="1437253"/>
            <a:ext cx="3738516" cy="614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fi-FI" sz="3995" b="0" i="0" spc="0" baseline="0" dirty="0">
                <a:solidFill>
                  <a:srgbClr val="000000"/>
                </a:solidFill>
                <a:latin typeface="Calibri"/>
              </a:rPr>
              <a:t>Työturvallisuus</a:t>
            </a:r>
          </a:p>
        </p:txBody>
      </p:sp>
      <p:sp>
        <p:nvSpPr>
          <p:cNvPr id="208" name="Rectangle 208"/>
          <p:cNvSpPr/>
          <p:nvPr/>
        </p:nvSpPr>
        <p:spPr>
          <a:xfrm>
            <a:off x="1141780" y="2662888"/>
            <a:ext cx="7016348" cy="12636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127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Eri työympäristöissä on erilaisia vaaratekijöitä</a:t>
            </a:r>
          </a:p>
          <a:p>
            <a:pPr marL="0">
              <a:lnSpc>
                <a:spcPts val="6720"/>
              </a:lnSpc>
            </a:pPr>
            <a:r>
              <a:rPr lang="fi-FI" sz="2798" b="0" i="0" spc="127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Mitä vaaroja on sosiaali- ja terveysalan työssä?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reeform 20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0" name="Picture 2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11" name="Picture 2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12" name="Freeform 212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6" name="Picture 21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17" name="Freeform 217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8" name="Picture 21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19" name="Freeform 219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" name="Picture 22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21" name="Freeform 221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Freeform 224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7" name="Picture 22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28" name="Freeform 228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1" name="Picture 23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32" name="Freeform 232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Freeform 236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7" name="Picture 23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38" name="Freeform 238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9" name="Picture 13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1935" y="102108"/>
            <a:ext cx="3316223" cy="1328927"/>
          </a:xfrm>
          <a:prstGeom prst="rect">
            <a:avLst/>
          </a:prstGeom>
          <a:noFill/>
        </p:spPr>
      </p:pic>
      <p:sp>
        <p:nvSpPr>
          <p:cNvPr id="240" name="Rectangle 240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4</a:t>
            </a:r>
          </a:p>
        </p:txBody>
      </p:sp>
      <p:sp>
        <p:nvSpPr>
          <p:cNvPr id="241" name="Rectangle 241"/>
          <p:cNvSpPr/>
          <p:nvPr/>
        </p:nvSpPr>
        <p:spPr>
          <a:xfrm>
            <a:off x="692200" y="704241"/>
            <a:ext cx="10593017" cy="50052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49579"/>
            <a:r>
              <a:rPr lang="fi-FI" sz="3998" b="0" i="0" spc="0" baseline="0" dirty="0">
                <a:solidFill>
                  <a:srgbClr val="000000"/>
                </a:solidFill>
                <a:latin typeface="Calibri"/>
              </a:rPr>
              <a:t>Työturvallisuus</a:t>
            </a:r>
          </a:p>
          <a:p>
            <a:pPr marL="0">
              <a:lnSpc>
                <a:spcPts val="6606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Tärkeitä asioita työturvallisuudessa ovat:</a:t>
            </a:r>
          </a:p>
          <a:p>
            <a:pPr marL="0">
              <a:lnSpc>
                <a:spcPts val="5761"/>
              </a:lnSpc>
            </a:pPr>
            <a:r>
              <a:rPr lang="fi-FI" sz="2400" b="0" i="0" spc="141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Perehdyttäminen (uuden työntekijän ohjaaminen ja opastaminen työhön tai </a:t>
            </a:r>
          </a:p>
          <a:p>
            <a:pPr marL="286512">
              <a:lnSpc>
                <a:spcPts val="2880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työntekijän kouluttaminen uuteen työtehtävään)</a:t>
            </a:r>
          </a:p>
          <a:p>
            <a:pPr marL="0">
              <a:lnSpc>
                <a:spcPts val="5761"/>
              </a:lnSpc>
            </a:pPr>
            <a:r>
              <a:rPr lang="fi-FI" sz="2400" b="0" i="0" spc="141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Selvittää, mitä vaaroja työssä on, mitä riskejä työssä on</a:t>
            </a:r>
          </a:p>
          <a:p>
            <a:pPr marL="0">
              <a:lnSpc>
                <a:spcPts val="5760"/>
              </a:lnSpc>
            </a:pPr>
            <a:r>
              <a:rPr lang="fi-FI" sz="2400" b="0" i="0" spc="141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Työpaikalla on työsuojelun toimintaohjelma (ohje, miten toiminnassa huomioidaan </a:t>
            </a:r>
          </a:p>
          <a:p>
            <a:pPr marL="286512">
              <a:lnSpc>
                <a:spcPts val="2880"/>
              </a:lnSpc>
            </a:pP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työturvallisuus)</a:t>
            </a:r>
          </a:p>
          <a:p>
            <a:pPr marL="0">
              <a:lnSpc>
                <a:spcPts val="5762"/>
              </a:lnSpc>
            </a:pPr>
            <a:r>
              <a:rPr lang="fi-FI" sz="2400" b="0" i="0" spc="141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Täytyy estää työtapaturmia ja ennakoida uhkatilanteet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Freeform 24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3" name="Picture 2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44" name="Picture 24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45" name="Freeform 245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9" name="Picture 24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50" name="Freeform 250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1" name="Picture 25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52" name="Freeform 252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3" name="Picture 25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54" name="Freeform 254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0" name="Picture 26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61" name="Freeform 261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4" name="Picture 26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65" name="Freeform 265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0" name="Picture 27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71" name="Freeform 271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2" name="Picture 13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1935" y="102108"/>
            <a:ext cx="3316223" cy="1328927"/>
          </a:xfrm>
          <a:prstGeom prst="rect">
            <a:avLst/>
          </a:prstGeom>
          <a:noFill/>
        </p:spPr>
      </p:pic>
      <p:sp>
        <p:nvSpPr>
          <p:cNvPr id="273" name="Rectangle 273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5</a:t>
            </a:r>
          </a:p>
        </p:txBody>
      </p:sp>
      <p:sp>
        <p:nvSpPr>
          <p:cNvPr id="274" name="Rectangle 274"/>
          <p:cNvSpPr/>
          <p:nvPr/>
        </p:nvSpPr>
        <p:spPr>
          <a:xfrm>
            <a:off x="906780" y="636296"/>
            <a:ext cx="10385466" cy="51273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17830"/>
            <a:r>
              <a:rPr lang="fi-FI" sz="3998" b="0" i="0" spc="0" baseline="0" dirty="0">
                <a:solidFill>
                  <a:srgbClr val="000000"/>
                </a:solidFill>
                <a:latin typeface="Calibri"/>
              </a:rPr>
              <a:t>Työturvallisuus</a:t>
            </a:r>
          </a:p>
          <a:p>
            <a:pPr marL="0">
              <a:lnSpc>
                <a:spcPts val="6128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Tärkeitä asioita työturvallisuudessa ovat:</a:t>
            </a:r>
          </a:p>
          <a:p>
            <a:pPr marL="0">
              <a:lnSpc>
                <a:spcPts val="6719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Koneet ja laitteet ovat turvallisia, kemikaaleja käsitellään turvallisesti </a:t>
            </a:r>
          </a:p>
          <a:p>
            <a:pPr marL="457200">
              <a:lnSpc>
                <a:spcPts val="3360"/>
              </a:lnSpc>
            </a:pPr>
            <a:r>
              <a:rPr lang="fi-FI" sz="2798" b="0" i="0" spc="127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Hoitotyössä käytetään kemikaaleja esim. kloori (klooria käytetään </a:t>
            </a:r>
          </a:p>
          <a:p>
            <a:pPr marL="743712">
              <a:lnSpc>
                <a:spcPts val="3362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eritetahrojen puhdistamiseen)</a:t>
            </a:r>
          </a:p>
          <a:p>
            <a:pPr marL="0">
              <a:lnSpc>
                <a:spcPts val="6720"/>
              </a:lnSpc>
            </a:pPr>
            <a:r>
              <a:rPr lang="fi-FI" sz="2798" b="0" i="0" spc="127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Työpaikka tekee yhteistyötä työterveyshuollon kanssa </a:t>
            </a:r>
          </a:p>
          <a:p>
            <a:pPr marL="0">
              <a:lnSpc>
                <a:spcPts val="6721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Työntekijöiden hyvä työkyky (esim. työskennellään ergonomisesti ja </a:t>
            </a:r>
          </a:p>
          <a:p>
            <a:pPr marL="286511">
              <a:lnSpc>
                <a:spcPts val="3360"/>
              </a:lnSpc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huomioidaan aseptiikka ja hygienia, levätään ja harrastetaan liikuntaa)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 27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6" name="Picture 27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77" name="Picture 27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78" name="Freeform 278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Freeform 279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Freeform 280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Freeform 281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2" name="Picture 28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83" name="Freeform 283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4" name="Picture 28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85" name="Freeform 285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6" name="Picture 28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87" name="Freeform 287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Freeform 288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Freeform 289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Freeform 290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3" name="Picture 29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94" name="Freeform 294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Freeform 295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7" name="Picture 29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98" name="Freeform 298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Freeform 299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Freeform 300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3" name="Picture 30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04" name="Freeform 304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5" name="Picture 13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1935" y="102108"/>
            <a:ext cx="3316223" cy="1328927"/>
          </a:xfrm>
          <a:prstGeom prst="rect">
            <a:avLst/>
          </a:prstGeom>
          <a:noFill/>
        </p:spPr>
      </p:pic>
      <p:sp>
        <p:nvSpPr>
          <p:cNvPr id="306" name="Rectangle 306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6</a:t>
            </a:r>
          </a:p>
        </p:txBody>
      </p:sp>
      <p:sp>
        <p:nvSpPr>
          <p:cNvPr id="307" name="Rectangle 307"/>
          <p:cNvSpPr/>
          <p:nvPr/>
        </p:nvSpPr>
        <p:spPr>
          <a:xfrm>
            <a:off x="651052" y="752348"/>
            <a:ext cx="11006028" cy="51684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73557"/>
            <a:r>
              <a:rPr lang="fi-FI" sz="3995" b="0" i="0" spc="0" baseline="0" dirty="0">
                <a:solidFill>
                  <a:srgbClr val="000000"/>
                </a:solidFill>
                <a:latin typeface="Calibri"/>
              </a:rPr>
              <a:t>Työturvallisuus</a:t>
            </a:r>
          </a:p>
          <a:p>
            <a:pPr marL="0">
              <a:lnSpc>
                <a:spcPts val="6453"/>
              </a:lnSpc>
            </a:pPr>
            <a:r>
              <a:rPr lang="fi-FI" sz="2798" b="1" i="0" spc="0" baseline="0" dirty="0">
                <a:solidFill>
                  <a:srgbClr val="000000"/>
                </a:solidFill>
                <a:latin typeface="Calibri-Bold"/>
              </a:rPr>
              <a:t>Työtapaturma:</a:t>
            </a:r>
          </a:p>
          <a:p>
            <a:pPr marL="0">
              <a:lnSpc>
                <a:spcPts val="3362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Yllättäen tapahtuva tilanne, jota ei ole voitu ennakoida</a:t>
            </a:r>
          </a:p>
          <a:p>
            <a:pPr marL="0">
              <a:lnSpc>
                <a:spcPts val="6720"/>
              </a:lnSpc>
            </a:pPr>
            <a:r>
              <a:rPr lang="fi-FI" sz="2798" b="0" i="0" spc="127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Tapaturman aiheuttaa ihmisen ulkopuolella oleva tekijä (esim. jokin esine </a:t>
            </a:r>
          </a:p>
          <a:p>
            <a:pPr marL="286511">
              <a:lnSpc>
                <a:spcPts val="3361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putoaa työntekijän päälle) ja työntekijä loukkaantuu (tulee haava, luu </a:t>
            </a:r>
          </a:p>
          <a:p>
            <a:pPr marL="286511">
              <a:lnSpc>
                <a:spcPts val="3359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murtuu tms.)</a:t>
            </a:r>
          </a:p>
          <a:p>
            <a:pPr marL="0">
              <a:lnSpc>
                <a:spcPts val="6723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Tapaturma on sattunut oman työpaikan alueella, tai työmatkalla (matkalla </a:t>
            </a:r>
          </a:p>
          <a:p>
            <a:pPr marL="286511">
              <a:lnSpc>
                <a:spcPts val="3359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kodista työpaikalle, tai työpaikalta kotiin) tai matkalla, joka on tehty </a:t>
            </a:r>
          </a:p>
          <a:p>
            <a:pPr marL="286511">
              <a:lnSpc>
                <a:spcPts val="3359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työpäivän aikana ja työnantaja on määrännyt matkan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Freeform 30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0" name="Picture 3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11" name="Picture 3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12" name="Freeform 312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" name="Freeform 315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6" name="Picture 31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17" name="Freeform 317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8" name="Picture 31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19" name="Freeform 319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0" name="Picture 32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21" name="Freeform 321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" name="Freeform 322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" name="Freeform 323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" name="Freeform 324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7" name="Picture 32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28" name="Freeform 328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" name="Freeform 329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1" name="Picture 33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32" name="Freeform 332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" name="Freeform 333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" name="Freeform 334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" name="Freeform 335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" name="Freeform 336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7" name="Picture 33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38" name="Freeform 338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9" name="Picture 13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1935" y="102108"/>
            <a:ext cx="3316223" cy="1328927"/>
          </a:xfrm>
          <a:prstGeom prst="rect">
            <a:avLst/>
          </a:prstGeom>
          <a:noFill/>
        </p:spPr>
      </p:pic>
      <p:sp>
        <p:nvSpPr>
          <p:cNvPr id="340" name="Rectangle 340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7</a:t>
            </a:r>
          </a:p>
        </p:txBody>
      </p:sp>
      <p:sp>
        <p:nvSpPr>
          <p:cNvPr id="341" name="Rectangle 341"/>
          <p:cNvSpPr/>
          <p:nvPr/>
        </p:nvSpPr>
        <p:spPr>
          <a:xfrm>
            <a:off x="514807" y="1911884"/>
            <a:ext cx="10506722" cy="345543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0"/>
            <a:r>
              <a:rPr lang="fi-FI" sz="2798" b="1" i="0" spc="0" baseline="0" dirty="0">
                <a:solidFill>
                  <a:srgbClr val="000000"/>
                </a:solidFill>
                <a:latin typeface="Calibri-Bold"/>
              </a:rPr>
              <a:t>Vakava työtapaturma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0">
              <a:lnSpc>
                <a:spcPts val="3361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Työntekijä kuolee tai hänelle aiheutuu pysyvä tai vaikea vamma </a:t>
            </a:r>
          </a:p>
          <a:p>
            <a:pPr marL="286385">
              <a:lnSpc>
                <a:spcPts val="3360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tapaturman takia (esim. iso luunmurtuma, aivovamma, silmän </a:t>
            </a:r>
            <a:endParaRPr lang="fi-FI" sz="2795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6385">
              <a:lnSpc>
                <a:spcPts val="3360"/>
              </a:lnSpc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menettäminen, hengenvaarallinen sairaus)</a:t>
            </a:r>
            <a:endParaRPr lang="fi-FI" sz="2798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>
              <a:lnSpc>
                <a:spcPts val="6722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Työnantajan on ilmoitettava AVI:n työsuojelun vastuualueelle, </a:t>
            </a:r>
          </a:p>
          <a:p>
            <a:pPr marL="286385">
              <a:lnSpc>
                <a:spcPts val="3359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vakuutusyhtiölle ja poliisille (AVI= aluehallintovirasto. AVI valvoo, että </a:t>
            </a:r>
            <a:endParaRPr lang="fi-FI" sz="2795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6385">
              <a:lnSpc>
                <a:spcPts val="3362"/>
              </a:lnSpc>
            </a:pPr>
            <a:r>
              <a:rPr lang="fi-FI" sz="2750" b="0" i="0" spc="0" baseline="0" dirty="0">
                <a:solidFill>
                  <a:srgbClr val="000000"/>
                </a:solidFill>
                <a:latin typeface="Calibri"/>
              </a:rPr>
              <a:t>Suomessa noudatetaan lakia</a:t>
            </a:r>
            <a:r>
              <a:rPr lang="fi-FI" sz="2750" dirty="0">
                <a:solidFill>
                  <a:srgbClr val="000000"/>
                </a:solidFill>
                <a:latin typeface="Calibri"/>
              </a:rPr>
              <a:t>.)</a:t>
            </a:r>
            <a:endParaRPr lang="fi-FI" sz="2750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42" name="Rectangle 342"/>
          <p:cNvSpPr/>
          <p:nvPr/>
        </p:nvSpPr>
        <p:spPr>
          <a:xfrm>
            <a:off x="1228344" y="567587"/>
            <a:ext cx="3969414" cy="614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fi-FI" sz="3995" b="0" i="0" spc="0" baseline="0" dirty="0">
                <a:solidFill>
                  <a:srgbClr val="000000"/>
                </a:solidFill>
                <a:latin typeface="Calibri"/>
              </a:rPr>
              <a:t>Työturvallisuus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Freeform 34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4" name="Picture 34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45" name="Picture 34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46" name="Freeform 346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" name="Freeform 347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" name="Freeform 348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" name="Freeform 349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0" name="Picture 35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51" name="Freeform 351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2" name="Picture 35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53" name="Freeform 353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4" name="Picture 35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55" name="Freeform 355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" name="Freeform 356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" name="Freeform 357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" name="Freeform 358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" name="Freeform 359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" name="Freeform 360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1" name="Picture 36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62" name="Freeform 362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" name="Freeform 363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5" name="Picture 36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66" name="Freeform 366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" name="Freeform 367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" name="Freeform 368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" name="Freeform 369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" name="Freeform 370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1" name="Picture 37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72" name="Freeform 372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3" name="Picture 13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1935" y="102108"/>
            <a:ext cx="3316223" cy="1328927"/>
          </a:xfrm>
          <a:prstGeom prst="rect">
            <a:avLst/>
          </a:prstGeom>
          <a:noFill/>
        </p:spPr>
      </p:pic>
      <p:sp>
        <p:nvSpPr>
          <p:cNvPr id="374" name="Rectangle 374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8</a:t>
            </a:r>
          </a:p>
        </p:txBody>
      </p:sp>
      <p:sp>
        <p:nvSpPr>
          <p:cNvPr id="375" name="Rectangle 375"/>
          <p:cNvSpPr/>
          <p:nvPr/>
        </p:nvSpPr>
        <p:spPr>
          <a:xfrm>
            <a:off x="1166774" y="759829"/>
            <a:ext cx="3870023" cy="614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fi-FI" sz="3995" b="0" i="0" spc="0" baseline="0" dirty="0">
                <a:solidFill>
                  <a:srgbClr val="000000"/>
                </a:solidFill>
                <a:latin typeface="Calibri"/>
              </a:rPr>
              <a:t>Työturvallisuus</a:t>
            </a:r>
          </a:p>
        </p:txBody>
      </p:sp>
      <p:sp>
        <p:nvSpPr>
          <p:cNvPr id="376" name="Rectangle 376"/>
          <p:cNvSpPr/>
          <p:nvPr/>
        </p:nvSpPr>
        <p:spPr>
          <a:xfrm>
            <a:off x="906780" y="2053923"/>
            <a:ext cx="9988630" cy="33978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sinulle sattuu työtapaturma, ilmoita siitä esihenkilölle ja pyydä </a:t>
            </a:r>
          </a:p>
          <a:p>
            <a:pPr marL="286511">
              <a:lnSpc>
                <a:spcPts val="3360"/>
              </a:lnSpc>
            </a:pPr>
            <a:r>
              <a:rPr lang="fi-FI" sz="2798" b="0" i="1" spc="0" baseline="0" dirty="0">
                <a:solidFill>
                  <a:srgbClr val="000000"/>
                </a:solidFill>
                <a:latin typeface="Calibri-Italic"/>
              </a:rPr>
              <a:t>tapaturmailmoitus -lomake 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työnantajaltasi</a:t>
            </a:r>
          </a:p>
          <a:p>
            <a:pPr marL="0">
              <a:lnSpc>
                <a:spcPts val="6722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tapaturma vaatii hoitoa, pyydä lisäksi </a:t>
            </a:r>
            <a:r>
              <a:rPr lang="fi-FI" sz="2795" b="0" i="1" spc="0" baseline="0" dirty="0">
                <a:solidFill>
                  <a:srgbClr val="000000"/>
                </a:solidFill>
                <a:latin typeface="Calibri-Italic"/>
              </a:rPr>
              <a:t>vakuutustodistu</a:t>
            </a:r>
            <a:r>
              <a:rPr lang="fi-FI" sz="2795" b="0" i="1" spc="633" baseline="0" dirty="0">
                <a:solidFill>
                  <a:srgbClr val="000000"/>
                </a:solidFill>
                <a:latin typeface="Calibri-Italic"/>
              </a:rPr>
              <a:t>s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ja mene </a:t>
            </a:r>
          </a:p>
          <a:p>
            <a:pPr marL="286511">
              <a:lnSpc>
                <a:spcPts val="3360"/>
              </a:lnSpc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lääkäriin</a:t>
            </a:r>
          </a:p>
          <a:p>
            <a:pPr marL="0">
              <a:lnSpc>
                <a:spcPts val="6721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Vaikka vamma ei vaatisikaan hoitoa, ota aina yhteys omaan </a:t>
            </a:r>
          </a:p>
          <a:p>
            <a:pPr marL="286511">
              <a:lnSpc>
                <a:spcPts val="3359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työterveyshuoltoon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Freeform 37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9" name="Picture 37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80" name="Picture 38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81" name="Freeform 381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" name="Freeform 382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" name="Freeform 383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" name="Freeform 384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5" name="Picture 38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86" name="Freeform 386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7" name="Picture 38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88" name="Freeform 388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9" name="Picture 38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90" name="Freeform 390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" name="Freeform 391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" name="Freeform 392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" name="Freeform 393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" name="Freeform 394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" name="Freeform 395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6" name="Picture 39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97" name="Freeform 397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" name="Freeform 398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" name="Freeform 399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0" name="Picture 40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401" name="Freeform 401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" name="Freeform 402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" name="Freeform 403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" name="Freeform 404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" name="Freeform 405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6" name="Picture 40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407" name="Freeform 407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8" name="Picture 13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1935" y="102108"/>
            <a:ext cx="3316223" cy="1328927"/>
          </a:xfrm>
          <a:prstGeom prst="rect">
            <a:avLst/>
          </a:prstGeom>
          <a:noFill/>
        </p:spPr>
      </p:pic>
      <p:sp>
        <p:nvSpPr>
          <p:cNvPr id="409" name="Rectangle 409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9</a:t>
            </a:r>
          </a:p>
        </p:txBody>
      </p:sp>
      <p:sp>
        <p:nvSpPr>
          <p:cNvPr id="410" name="Rectangle 410"/>
          <p:cNvSpPr/>
          <p:nvPr/>
        </p:nvSpPr>
        <p:spPr>
          <a:xfrm>
            <a:off x="698906" y="737743"/>
            <a:ext cx="10873426" cy="5829801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467360"/>
            <a:r>
              <a:rPr lang="fi-FI" sz="3995" b="0" i="0" spc="0" baseline="0" dirty="0">
                <a:solidFill>
                  <a:srgbClr val="000000"/>
                </a:solidFill>
                <a:latin typeface="Calibri"/>
              </a:rPr>
              <a:t>Työturvallisuus</a:t>
            </a:r>
            <a:endParaRPr lang="fi-FI"/>
          </a:p>
          <a:p>
            <a:pPr marL="0">
              <a:lnSpc>
                <a:spcPts val="6861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Työturvallisuuslaki velvoittaa:</a:t>
            </a:r>
          </a:p>
          <a:p>
            <a:pPr marL="0">
              <a:lnSpc>
                <a:spcPts val="3359"/>
              </a:lnSpc>
            </a:pPr>
            <a:r>
              <a:rPr lang="fi-FI" sz="2750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50" b="0" i="0" spc="0" baseline="0" dirty="0">
                <a:solidFill>
                  <a:srgbClr val="000000"/>
                </a:solidFill>
                <a:latin typeface="Calibri"/>
              </a:rPr>
              <a:t>Työntekijän täytyy ilmoittaa heti työnantajalle ja työsuojeluvaltuutetulle</a:t>
            </a:r>
            <a:r>
              <a:rPr lang="fi-FI" sz="2750" dirty="0">
                <a:solidFill>
                  <a:srgbClr val="000000"/>
                </a:solidFill>
                <a:latin typeface="Calibri"/>
              </a:rPr>
              <a:t>,</a:t>
            </a:r>
            <a:endParaRPr lang="fi-FI" sz="2750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6385">
              <a:lnSpc>
                <a:spcPts val="3360"/>
              </a:lnSpc>
            </a:pPr>
            <a:r>
              <a:rPr lang="fi-FI" sz="2750" b="0" i="0" spc="0" baseline="0" dirty="0">
                <a:solidFill>
                  <a:srgbClr val="000000"/>
                </a:solidFill>
                <a:latin typeface="Calibri"/>
              </a:rPr>
              <a:t>jos hän huomaa jonkin laitteen olevan rikki tai jos työtä ei voi tehdä</a:t>
            </a:r>
            <a:r>
              <a:rPr lang="fi-FI" sz="2750" dirty="0">
                <a:solidFill>
                  <a:srgbClr val="000000"/>
                </a:solidFill>
                <a:latin typeface="Calibri"/>
              </a:rPr>
              <a:t> </a:t>
            </a:r>
            <a:endParaRPr lang="fi-FI" sz="2750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6385">
              <a:lnSpc>
                <a:spcPts val="3360"/>
              </a:lnSpc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turvallisesti</a:t>
            </a:r>
            <a:endParaRPr lang="fi-FI" sz="2798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>
              <a:lnSpc>
                <a:spcPts val="6722"/>
              </a:lnSpc>
            </a:pPr>
            <a:r>
              <a:rPr lang="fi-FI" sz="2750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50" dirty="0">
                <a:solidFill>
                  <a:srgbClr val="000000"/>
                </a:solidFill>
                <a:latin typeface="Calibri"/>
                <a:cs typeface="Calibri"/>
              </a:rPr>
              <a:t>esimerkiksi</a:t>
            </a:r>
            <a:r>
              <a:rPr lang="fi-FI" sz="2750" b="0" i="0" spc="0" baseline="0" dirty="0">
                <a:solidFill>
                  <a:srgbClr val="000000"/>
                </a:solidFill>
                <a:latin typeface="Calibri"/>
              </a:rPr>
              <a:t>:</a:t>
            </a:r>
            <a:endParaRPr lang="fi-FI" sz="2750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6565">
              <a:lnSpc>
                <a:spcPts val="3360"/>
              </a:lnSpc>
            </a:pPr>
            <a:r>
              <a:rPr lang="fi-FI" sz="2798" b="0" i="0" spc="127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Järjestyksessä ja siisteydessä on puutteita </a:t>
            </a:r>
            <a:endParaRPr lang="fi-FI" sz="2798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6565">
              <a:lnSpc>
                <a:spcPts val="3361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Työtä täytyy tehdä huonossa työasennossa</a:t>
            </a:r>
            <a:endParaRPr lang="fi-FI" sz="2795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6565">
              <a:lnSpc>
                <a:spcPts val="3359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Työpaikalla on huono sisäilma </a:t>
            </a:r>
            <a:endParaRPr lang="fi-FI" sz="2795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6565">
              <a:lnSpc>
                <a:spcPts val="3360"/>
              </a:lnSpc>
            </a:pPr>
            <a:r>
              <a:rPr lang="fi-FI" sz="2798" b="0" i="0" spc="127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Työpaikassa on melua</a:t>
            </a:r>
            <a:endParaRPr lang="fi-FI" sz="2798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6565">
              <a:lnSpc>
                <a:spcPts val="3361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Työpaikassa on liian kylmä tai liian kuuma</a:t>
            </a:r>
            <a:endParaRPr lang="fi-FI" sz="2795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Laajakuva</PresentationFormat>
  <Slides>12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26</cp:revision>
  <dcterms:modified xsi:type="dcterms:W3CDTF">2024-06-05T06:44:51Z</dcterms:modified>
</cp:coreProperties>
</file>