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62" r:id="rId4"/>
    <p:sldId id="259" r:id="rId5"/>
    <p:sldId id="268" r:id="rId6"/>
    <p:sldId id="263" r:id="rId7"/>
    <p:sldId id="264" r:id="rId8"/>
    <p:sldId id="261" r:id="rId9"/>
    <p:sldId id="265" r:id="rId10"/>
    <p:sldId id="266" r:id="rId11"/>
    <p:sldId id="267" r:id="rId12"/>
    <p:sldId id="260" r:id="rId13"/>
    <p:sldId id="269" r:id="rId14"/>
    <p:sldId id="270" r:id="rId15"/>
    <p:sldId id="258" r:id="rId1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89368D-5F44-4D07-A2CF-282B8970A62F}" v="2" dt="2024-11-15T08:51:20.7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5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192873-7CF5-4F9C-9913-2696DD04D3A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461A72B-7145-4AF5-A69B-C16A0D93B51B}">
      <dgm:prSet/>
      <dgm:spPr/>
      <dgm:t>
        <a:bodyPr/>
        <a:lstStyle/>
        <a:p>
          <a:r>
            <a:rPr lang="fi-FI"/>
            <a:t>Syvän unen määrä vähenee</a:t>
          </a:r>
          <a:endParaRPr lang="en-US"/>
        </a:p>
      </dgm:t>
    </dgm:pt>
    <dgm:pt modelId="{97462FC2-094E-488B-B46F-36A6CF727F2C}" type="parTrans" cxnId="{196C1BDA-3E23-47E5-948E-BEF00A068C19}">
      <dgm:prSet/>
      <dgm:spPr/>
      <dgm:t>
        <a:bodyPr/>
        <a:lstStyle/>
        <a:p>
          <a:endParaRPr lang="en-US"/>
        </a:p>
      </dgm:t>
    </dgm:pt>
    <dgm:pt modelId="{F8410675-E14E-488C-B06C-A955D8BF266A}" type="sibTrans" cxnId="{196C1BDA-3E23-47E5-948E-BEF00A068C19}">
      <dgm:prSet/>
      <dgm:spPr/>
      <dgm:t>
        <a:bodyPr/>
        <a:lstStyle/>
        <a:p>
          <a:endParaRPr lang="en-US"/>
        </a:p>
      </dgm:t>
    </dgm:pt>
    <dgm:pt modelId="{BC078721-257A-42B6-9E13-5B43C6A220E8}">
      <dgm:prSet/>
      <dgm:spPr/>
      <dgm:t>
        <a:bodyPr/>
        <a:lstStyle/>
        <a:p>
          <a:r>
            <a:rPr lang="fi-FI"/>
            <a:t>Syvä uni painottuu iltayön uneen</a:t>
          </a:r>
          <a:endParaRPr lang="en-US"/>
        </a:p>
      </dgm:t>
    </dgm:pt>
    <dgm:pt modelId="{28E5FA76-527C-4C53-B29F-E10C40A98211}" type="parTrans" cxnId="{355407A3-49BB-4CC6-885D-AAEBF72D81B9}">
      <dgm:prSet/>
      <dgm:spPr/>
      <dgm:t>
        <a:bodyPr/>
        <a:lstStyle/>
        <a:p>
          <a:endParaRPr lang="en-US"/>
        </a:p>
      </dgm:t>
    </dgm:pt>
    <dgm:pt modelId="{E2F05B84-43B1-4905-A4FE-C00C58DCA06F}" type="sibTrans" cxnId="{355407A3-49BB-4CC6-885D-AAEBF72D81B9}">
      <dgm:prSet/>
      <dgm:spPr/>
      <dgm:t>
        <a:bodyPr/>
        <a:lstStyle/>
        <a:p>
          <a:endParaRPr lang="en-US"/>
        </a:p>
      </dgm:t>
    </dgm:pt>
    <dgm:pt modelId="{AEC065D7-44A6-43AE-B8D5-012E0F8A87D5}">
      <dgm:prSet/>
      <dgm:spPr/>
      <dgm:t>
        <a:bodyPr/>
        <a:lstStyle/>
        <a:p>
          <a:r>
            <a:rPr lang="fi-FI"/>
            <a:t>Aamuyön uni voi tuntua kevyeltä ja pinnalliselta</a:t>
          </a:r>
          <a:endParaRPr lang="en-US"/>
        </a:p>
      </dgm:t>
    </dgm:pt>
    <dgm:pt modelId="{B9B1F5D1-496D-481A-88F5-EDF73F1A4758}" type="parTrans" cxnId="{E0CFCC20-ADA4-4AA6-94FE-F491E40FFCAA}">
      <dgm:prSet/>
      <dgm:spPr/>
      <dgm:t>
        <a:bodyPr/>
        <a:lstStyle/>
        <a:p>
          <a:endParaRPr lang="en-US"/>
        </a:p>
      </dgm:t>
    </dgm:pt>
    <dgm:pt modelId="{CBBE2C12-E006-4109-9185-F5F2215BE26D}" type="sibTrans" cxnId="{E0CFCC20-ADA4-4AA6-94FE-F491E40FFCAA}">
      <dgm:prSet/>
      <dgm:spPr/>
      <dgm:t>
        <a:bodyPr/>
        <a:lstStyle/>
        <a:p>
          <a:endParaRPr lang="en-US"/>
        </a:p>
      </dgm:t>
    </dgm:pt>
    <dgm:pt modelId="{EE6B70D2-2A01-4833-AF5E-B7401C0C052B}" type="pres">
      <dgm:prSet presAssocID="{44192873-7CF5-4F9C-9913-2696DD04D3A6}" presName="root" presStyleCnt="0">
        <dgm:presLayoutVars>
          <dgm:dir/>
          <dgm:resizeHandles val="exact"/>
        </dgm:presLayoutVars>
      </dgm:prSet>
      <dgm:spPr/>
    </dgm:pt>
    <dgm:pt modelId="{FA53B689-423F-4BAD-A559-53F76D765F02}" type="pres">
      <dgm:prSet presAssocID="{9461A72B-7145-4AF5-A69B-C16A0D93B51B}" presName="compNode" presStyleCnt="0"/>
      <dgm:spPr/>
    </dgm:pt>
    <dgm:pt modelId="{E1C98204-D9F7-41D2-8674-4847F5823B1C}" type="pres">
      <dgm:prSet presAssocID="{9461A72B-7145-4AF5-A69B-C16A0D93B51B}" presName="bgRect" presStyleLbl="bgShp" presStyleIdx="0" presStyleCnt="3"/>
      <dgm:spPr/>
    </dgm:pt>
    <dgm:pt modelId="{0D70D785-25B7-452B-B1FE-B6F602175A03}" type="pres">
      <dgm:prSet presAssocID="{9461A72B-7145-4AF5-A69B-C16A0D93B51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wnward trend"/>
        </a:ext>
      </dgm:extLst>
    </dgm:pt>
    <dgm:pt modelId="{C8A933CE-AFEF-4C3D-807E-ECD969F24CD4}" type="pres">
      <dgm:prSet presAssocID="{9461A72B-7145-4AF5-A69B-C16A0D93B51B}" presName="spaceRect" presStyleCnt="0"/>
      <dgm:spPr/>
    </dgm:pt>
    <dgm:pt modelId="{4CF0118C-9B8B-43CB-9B11-E4C1F4998D4E}" type="pres">
      <dgm:prSet presAssocID="{9461A72B-7145-4AF5-A69B-C16A0D93B51B}" presName="parTx" presStyleLbl="revTx" presStyleIdx="0" presStyleCnt="3">
        <dgm:presLayoutVars>
          <dgm:chMax val="0"/>
          <dgm:chPref val="0"/>
        </dgm:presLayoutVars>
      </dgm:prSet>
      <dgm:spPr/>
    </dgm:pt>
    <dgm:pt modelId="{343BD3C3-4C06-45AA-A7F5-8268E61F6EB8}" type="pres">
      <dgm:prSet presAssocID="{F8410675-E14E-488C-B06C-A955D8BF266A}" presName="sibTrans" presStyleCnt="0"/>
      <dgm:spPr/>
    </dgm:pt>
    <dgm:pt modelId="{F2D2EB4D-C482-4ACD-9D63-B29DC739A892}" type="pres">
      <dgm:prSet presAssocID="{BC078721-257A-42B6-9E13-5B43C6A220E8}" presName="compNode" presStyleCnt="0"/>
      <dgm:spPr/>
    </dgm:pt>
    <dgm:pt modelId="{58790926-AE7B-487D-9218-A40C795CA125}" type="pres">
      <dgm:prSet presAssocID="{BC078721-257A-42B6-9E13-5B43C6A220E8}" presName="bgRect" presStyleLbl="bgShp" presStyleIdx="1" presStyleCnt="3"/>
      <dgm:spPr/>
    </dgm:pt>
    <dgm:pt modelId="{BCE09FCD-8BA8-498B-890B-4FA8CB2C5BEA}" type="pres">
      <dgm:prSet presAssocID="{BC078721-257A-42B6-9E13-5B43C6A220E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ukkuminen"/>
        </a:ext>
      </dgm:extLst>
    </dgm:pt>
    <dgm:pt modelId="{98FF2737-7D60-433A-BC8B-3DFC382C3AA9}" type="pres">
      <dgm:prSet presAssocID="{BC078721-257A-42B6-9E13-5B43C6A220E8}" presName="spaceRect" presStyleCnt="0"/>
      <dgm:spPr/>
    </dgm:pt>
    <dgm:pt modelId="{7742CFB2-0A27-4B9C-B31F-4D7BC50F2812}" type="pres">
      <dgm:prSet presAssocID="{BC078721-257A-42B6-9E13-5B43C6A220E8}" presName="parTx" presStyleLbl="revTx" presStyleIdx="1" presStyleCnt="3">
        <dgm:presLayoutVars>
          <dgm:chMax val="0"/>
          <dgm:chPref val="0"/>
        </dgm:presLayoutVars>
      </dgm:prSet>
      <dgm:spPr/>
    </dgm:pt>
    <dgm:pt modelId="{C2574FC9-7004-4B5A-8A80-B4AFC2F53021}" type="pres">
      <dgm:prSet presAssocID="{E2F05B84-43B1-4905-A4FE-C00C58DCA06F}" presName="sibTrans" presStyleCnt="0"/>
      <dgm:spPr/>
    </dgm:pt>
    <dgm:pt modelId="{DCB26E02-4959-4FB9-8D9F-1830D4F7B0E2}" type="pres">
      <dgm:prSet presAssocID="{AEC065D7-44A6-43AE-B8D5-012E0F8A87D5}" presName="compNode" presStyleCnt="0"/>
      <dgm:spPr/>
    </dgm:pt>
    <dgm:pt modelId="{121583F8-D67C-4F53-8244-F693BC5755D0}" type="pres">
      <dgm:prSet presAssocID="{AEC065D7-44A6-43AE-B8D5-012E0F8A87D5}" presName="bgRect" presStyleLbl="bgShp" presStyleIdx="2" presStyleCnt="3"/>
      <dgm:spPr/>
    </dgm:pt>
    <dgm:pt modelId="{6F00E9A8-448C-468E-84DC-51023F1EF700}" type="pres">
      <dgm:prSet presAssocID="{AEC065D7-44A6-43AE-B8D5-012E0F8A87D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on and stars"/>
        </a:ext>
      </dgm:extLst>
    </dgm:pt>
    <dgm:pt modelId="{70C8BA5C-B5E7-4CC7-A7AA-C6D85464FB6D}" type="pres">
      <dgm:prSet presAssocID="{AEC065D7-44A6-43AE-B8D5-012E0F8A87D5}" presName="spaceRect" presStyleCnt="0"/>
      <dgm:spPr/>
    </dgm:pt>
    <dgm:pt modelId="{FD858149-0467-4F00-A852-F1BAFBCB5BD9}" type="pres">
      <dgm:prSet presAssocID="{AEC065D7-44A6-43AE-B8D5-012E0F8A87D5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34E29712-AA98-4B1D-BA96-EDC18936DF44}" type="presOf" srcId="{BC078721-257A-42B6-9E13-5B43C6A220E8}" destId="{7742CFB2-0A27-4B9C-B31F-4D7BC50F2812}" srcOrd="0" destOrd="0" presId="urn:microsoft.com/office/officeart/2018/2/layout/IconVerticalSolidList"/>
    <dgm:cxn modelId="{77F53D1C-043F-4A62-BF39-7C74B1EFBA97}" type="presOf" srcId="{9461A72B-7145-4AF5-A69B-C16A0D93B51B}" destId="{4CF0118C-9B8B-43CB-9B11-E4C1F4998D4E}" srcOrd="0" destOrd="0" presId="urn:microsoft.com/office/officeart/2018/2/layout/IconVerticalSolidList"/>
    <dgm:cxn modelId="{E0CFCC20-ADA4-4AA6-94FE-F491E40FFCAA}" srcId="{44192873-7CF5-4F9C-9913-2696DD04D3A6}" destId="{AEC065D7-44A6-43AE-B8D5-012E0F8A87D5}" srcOrd="2" destOrd="0" parTransId="{B9B1F5D1-496D-481A-88F5-EDF73F1A4758}" sibTransId="{CBBE2C12-E006-4109-9185-F5F2215BE26D}"/>
    <dgm:cxn modelId="{CC5E637B-AE21-4FFB-8B0E-800257354A56}" type="presOf" srcId="{AEC065D7-44A6-43AE-B8D5-012E0F8A87D5}" destId="{FD858149-0467-4F00-A852-F1BAFBCB5BD9}" srcOrd="0" destOrd="0" presId="urn:microsoft.com/office/officeart/2018/2/layout/IconVerticalSolidList"/>
    <dgm:cxn modelId="{355407A3-49BB-4CC6-885D-AAEBF72D81B9}" srcId="{44192873-7CF5-4F9C-9913-2696DD04D3A6}" destId="{BC078721-257A-42B6-9E13-5B43C6A220E8}" srcOrd="1" destOrd="0" parTransId="{28E5FA76-527C-4C53-B29F-E10C40A98211}" sibTransId="{E2F05B84-43B1-4905-A4FE-C00C58DCA06F}"/>
    <dgm:cxn modelId="{196C1BDA-3E23-47E5-948E-BEF00A068C19}" srcId="{44192873-7CF5-4F9C-9913-2696DD04D3A6}" destId="{9461A72B-7145-4AF5-A69B-C16A0D93B51B}" srcOrd="0" destOrd="0" parTransId="{97462FC2-094E-488B-B46F-36A6CF727F2C}" sibTransId="{F8410675-E14E-488C-B06C-A955D8BF266A}"/>
    <dgm:cxn modelId="{3CFF2AF2-0F95-4428-BBEF-B2AC326F49A0}" type="presOf" srcId="{44192873-7CF5-4F9C-9913-2696DD04D3A6}" destId="{EE6B70D2-2A01-4833-AF5E-B7401C0C052B}" srcOrd="0" destOrd="0" presId="urn:microsoft.com/office/officeart/2018/2/layout/IconVerticalSolidList"/>
    <dgm:cxn modelId="{885DD0AD-B0BE-49AB-B861-575569777941}" type="presParOf" srcId="{EE6B70D2-2A01-4833-AF5E-B7401C0C052B}" destId="{FA53B689-423F-4BAD-A559-53F76D765F02}" srcOrd="0" destOrd="0" presId="urn:microsoft.com/office/officeart/2018/2/layout/IconVerticalSolidList"/>
    <dgm:cxn modelId="{6DCC6A19-1F71-40D7-BBEE-DBBFF6213826}" type="presParOf" srcId="{FA53B689-423F-4BAD-A559-53F76D765F02}" destId="{E1C98204-D9F7-41D2-8674-4847F5823B1C}" srcOrd="0" destOrd="0" presId="urn:microsoft.com/office/officeart/2018/2/layout/IconVerticalSolidList"/>
    <dgm:cxn modelId="{2677AC8A-DB9F-450C-AD6E-945FF966DF71}" type="presParOf" srcId="{FA53B689-423F-4BAD-A559-53F76D765F02}" destId="{0D70D785-25B7-452B-B1FE-B6F602175A03}" srcOrd="1" destOrd="0" presId="urn:microsoft.com/office/officeart/2018/2/layout/IconVerticalSolidList"/>
    <dgm:cxn modelId="{C2C511C9-90AD-4E5A-8110-AED5DDAFF195}" type="presParOf" srcId="{FA53B689-423F-4BAD-A559-53F76D765F02}" destId="{C8A933CE-AFEF-4C3D-807E-ECD969F24CD4}" srcOrd="2" destOrd="0" presId="urn:microsoft.com/office/officeart/2018/2/layout/IconVerticalSolidList"/>
    <dgm:cxn modelId="{C276FB41-E6B4-4F72-908B-F7E9E1EF89BF}" type="presParOf" srcId="{FA53B689-423F-4BAD-A559-53F76D765F02}" destId="{4CF0118C-9B8B-43CB-9B11-E4C1F4998D4E}" srcOrd="3" destOrd="0" presId="urn:microsoft.com/office/officeart/2018/2/layout/IconVerticalSolidList"/>
    <dgm:cxn modelId="{5F7C650C-CC51-46F3-AB02-D29FA170E736}" type="presParOf" srcId="{EE6B70D2-2A01-4833-AF5E-B7401C0C052B}" destId="{343BD3C3-4C06-45AA-A7F5-8268E61F6EB8}" srcOrd="1" destOrd="0" presId="urn:microsoft.com/office/officeart/2018/2/layout/IconVerticalSolidList"/>
    <dgm:cxn modelId="{3E4CD2D2-C824-465B-B325-30A1AC1F38CB}" type="presParOf" srcId="{EE6B70D2-2A01-4833-AF5E-B7401C0C052B}" destId="{F2D2EB4D-C482-4ACD-9D63-B29DC739A892}" srcOrd="2" destOrd="0" presId="urn:microsoft.com/office/officeart/2018/2/layout/IconVerticalSolidList"/>
    <dgm:cxn modelId="{FAC5A773-F4DB-4688-B85C-71327829C433}" type="presParOf" srcId="{F2D2EB4D-C482-4ACD-9D63-B29DC739A892}" destId="{58790926-AE7B-487D-9218-A40C795CA125}" srcOrd="0" destOrd="0" presId="urn:microsoft.com/office/officeart/2018/2/layout/IconVerticalSolidList"/>
    <dgm:cxn modelId="{7C768EE8-5FEF-4079-8A1F-5EE7A7360CA9}" type="presParOf" srcId="{F2D2EB4D-C482-4ACD-9D63-B29DC739A892}" destId="{BCE09FCD-8BA8-498B-890B-4FA8CB2C5BEA}" srcOrd="1" destOrd="0" presId="urn:microsoft.com/office/officeart/2018/2/layout/IconVerticalSolidList"/>
    <dgm:cxn modelId="{9D61143D-42AA-4B01-91B5-1E5803E12588}" type="presParOf" srcId="{F2D2EB4D-C482-4ACD-9D63-B29DC739A892}" destId="{98FF2737-7D60-433A-BC8B-3DFC382C3AA9}" srcOrd="2" destOrd="0" presId="urn:microsoft.com/office/officeart/2018/2/layout/IconVerticalSolidList"/>
    <dgm:cxn modelId="{14A1A3A5-5D83-417E-A7A9-D38EBDA33F8E}" type="presParOf" srcId="{F2D2EB4D-C482-4ACD-9D63-B29DC739A892}" destId="{7742CFB2-0A27-4B9C-B31F-4D7BC50F2812}" srcOrd="3" destOrd="0" presId="urn:microsoft.com/office/officeart/2018/2/layout/IconVerticalSolidList"/>
    <dgm:cxn modelId="{5128649F-47F7-4E56-9B4D-691F0DCE116B}" type="presParOf" srcId="{EE6B70D2-2A01-4833-AF5E-B7401C0C052B}" destId="{C2574FC9-7004-4B5A-8A80-B4AFC2F53021}" srcOrd="3" destOrd="0" presId="urn:microsoft.com/office/officeart/2018/2/layout/IconVerticalSolidList"/>
    <dgm:cxn modelId="{A8445742-AAD8-42E5-B77E-8DCA7833A2B9}" type="presParOf" srcId="{EE6B70D2-2A01-4833-AF5E-B7401C0C052B}" destId="{DCB26E02-4959-4FB9-8D9F-1830D4F7B0E2}" srcOrd="4" destOrd="0" presId="urn:microsoft.com/office/officeart/2018/2/layout/IconVerticalSolidList"/>
    <dgm:cxn modelId="{5D4AAE98-9463-460E-A1C6-9D9620132F27}" type="presParOf" srcId="{DCB26E02-4959-4FB9-8D9F-1830D4F7B0E2}" destId="{121583F8-D67C-4F53-8244-F693BC5755D0}" srcOrd="0" destOrd="0" presId="urn:microsoft.com/office/officeart/2018/2/layout/IconVerticalSolidList"/>
    <dgm:cxn modelId="{E92A26B6-F718-4030-8701-9422E6A778C6}" type="presParOf" srcId="{DCB26E02-4959-4FB9-8D9F-1830D4F7B0E2}" destId="{6F00E9A8-448C-468E-84DC-51023F1EF700}" srcOrd="1" destOrd="0" presId="urn:microsoft.com/office/officeart/2018/2/layout/IconVerticalSolidList"/>
    <dgm:cxn modelId="{688400D4-C70A-4061-9DAF-A5E910671DBA}" type="presParOf" srcId="{DCB26E02-4959-4FB9-8D9F-1830D4F7B0E2}" destId="{70C8BA5C-B5E7-4CC7-A7AA-C6D85464FB6D}" srcOrd="2" destOrd="0" presId="urn:microsoft.com/office/officeart/2018/2/layout/IconVerticalSolidList"/>
    <dgm:cxn modelId="{F668928A-F3B5-4365-88EA-2297BCF4BD7A}" type="presParOf" srcId="{DCB26E02-4959-4FB9-8D9F-1830D4F7B0E2}" destId="{FD858149-0467-4F00-A852-F1BAFBCB5BD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C98204-D9F7-41D2-8674-4847F5823B1C}">
      <dsp:nvSpPr>
        <dsp:cNvPr id="0" name=""/>
        <dsp:cNvSpPr/>
      </dsp:nvSpPr>
      <dsp:spPr>
        <a:xfrm>
          <a:off x="0" y="682"/>
          <a:ext cx="6245265" cy="15965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70D785-25B7-452B-B1FE-B6F602175A03}">
      <dsp:nvSpPr>
        <dsp:cNvPr id="0" name=""/>
        <dsp:cNvSpPr/>
      </dsp:nvSpPr>
      <dsp:spPr>
        <a:xfrm>
          <a:off x="482961" y="359909"/>
          <a:ext cx="878111" cy="8781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F0118C-9B8B-43CB-9B11-E4C1F4998D4E}">
      <dsp:nvSpPr>
        <dsp:cNvPr id="0" name=""/>
        <dsp:cNvSpPr/>
      </dsp:nvSpPr>
      <dsp:spPr>
        <a:xfrm>
          <a:off x="1844034" y="682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kern="1200"/>
            <a:t>Syvän unen määrä vähenee</a:t>
          </a:r>
          <a:endParaRPr lang="en-US" sz="2500" kern="1200"/>
        </a:p>
      </dsp:txBody>
      <dsp:txXfrm>
        <a:off x="1844034" y="682"/>
        <a:ext cx="4401230" cy="1596566"/>
      </dsp:txXfrm>
    </dsp:sp>
    <dsp:sp modelId="{58790926-AE7B-487D-9218-A40C795CA125}">
      <dsp:nvSpPr>
        <dsp:cNvPr id="0" name=""/>
        <dsp:cNvSpPr/>
      </dsp:nvSpPr>
      <dsp:spPr>
        <a:xfrm>
          <a:off x="0" y="1996390"/>
          <a:ext cx="6245265" cy="15965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E09FCD-8BA8-498B-890B-4FA8CB2C5BEA}">
      <dsp:nvSpPr>
        <dsp:cNvPr id="0" name=""/>
        <dsp:cNvSpPr/>
      </dsp:nvSpPr>
      <dsp:spPr>
        <a:xfrm>
          <a:off x="482961" y="2355617"/>
          <a:ext cx="878111" cy="8781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42CFB2-0A27-4B9C-B31F-4D7BC50F2812}">
      <dsp:nvSpPr>
        <dsp:cNvPr id="0" name=""/>
        <dsp:cNvSpPr/>
      </dsp:nvSpPr>
      <dsp:spPr>
        <a:xfrm>
          <a:off x="1844034" y="1996390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kern="1200"/>
            <a:t>Syvä uni painottuu iltayön uneen</a:t>
          </a:r>
          <a:endParaRPr lang="en-US" sz="2500" kern="1200"/>
        </a:p>
      </dsp:txBody>
      <dsp:txXfrm>
        <a:off x="1844034" y="1996390"/>
        <a:ext cx="4401230" cy="1596566"/>
      </dsp:txXfrm>
    </dsp:sp>
    <dsp:sp modelId="{121583F8-D67C-4F53-8244-F693BC5755D0}">
      <dsp:nvSpPr>
        <dsp:cNvPr id="0" name=""/>
        <dsp:cNvSpPr/>
      </dsp:nvSpPr>
      <dsp:spPr>
        <a:xfrm>
          <a:off x="0" y="3992098"/>
          <a:ext cx="6245265" cy="15965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00E9A8-448C-468E-84DC-51023F1EF700}">
      <dsp:nvSpPr>
        <dsp:cNvPr id="0" name=""/>
        <dsp:cNvSpPr/>
      </dsp:nvSpPr>
      <dsp:spPr>
        <a:xfrm>
          <a:off x="482961" y="4351325"/>
          <a:ext cx="878111" cy="8781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858149-0467-4F00-A852-F1BAFBCB5BD9}">
      <dsp:nvSpPr>
        <dsp:cNvPr id="0" name=""/>
        <dsp:cNvSpPr/>
      </dsp:nvSpPr>
      <dsp:spPr>
        <a:xfrm>
          <a:off x="1844034" y="3992098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kern="1200"/>
            <a:t>Aamuyön uni voi tuntua kevyeltä ja pinnalliselta</a:t>
          </a:r>
          <a:endParaRPr lang="en-US" sz="2500" kern="1200"/>
        </a:p>
      </dsp:txBody>
      <dsp:txXfrm>
        <a:off x="1844034" y="3992098"/>
        <a:ext cx="4401230" cy="15965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4425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0434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9799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9147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3860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381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505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6784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761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1229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8657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11/15/2024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7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72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kkansanterveys.fi/wp-content/uploads/2016/05/Nuku-hyvin-Opaslehtinen-unesta-ik%c3%a4ihmisille.pdf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AAC4440-8C11-4E3A-9756-5BFDA56C5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!!Rectangle">
            <a:extLst>
              <a:ext uri="{FF2B5EF4-FFF2-40B4-BE49-F238E27FC236}">
                <a16:creationId xmlns:a16="http://schemas.microsoft.com/office/drawing/2014/main" id="{5E7AA7E8-8006-4E1F-A566-FCF37EE6F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pic>
        <p:nvPicPr>
          <p:cNvPr id="4" name="Picture 3" descr="Kissan pentu on lepo tilassa Rug">
            <a:extLst>
              <a:ext uri="{FF2B5EF4-FFF2-40B4-BE49-F238E27FC236}">
                <a16:creationId xmlns:a16="http://schemas.microsoft.com/office/drawing/2014/main" id="{82AFC513-9C4D-045F-F4F3-9EE2ADC24C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15730"/>
          <a:stretch/>
        </p:blipFill>
        <p:spPr>
          <a:xfrm>
            <a:off x="20" y="-8877"/>
            <a:ext cx="1219198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80425D01-E65B-F894-4726-CB94B7D4D5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910" y="1598246"/>
            <a:ext cx="11187081" cy="5122985"/>
          </a:xfrm>
        </p:spPr>
        <p:txBody>
          <a:bodyPr anchor="t">
            <a:normAutofit/>
          </a:bodyPr>
          <a:lstStyle/>
          <a:p>
            <a:pPr algn="r"/>
            <a:r>
              <a:rPr lang="fi-FI" sz="8800" dirty="0">
                <a:solidFill>
                  <a:srgbClr val="FFFFFF"/>
                </a:solidFill>
              </a:rPr>
              <a:t>Uni, lepo</a:t>
            </a:r>
            <a:br>
              <a:rPr lang="fi-FI" sz="8800" dirty="0">
                <a:solidFill>
                  <a:srgbClr val="FFFFFF"/>
                </a:solidFill>
              </a:rPr>
            </a:br>
            <a:r>
              <a:rPr lang="fi-FI" sz="8800" dirty="0">
                <a:solidFill>
                  <a:srgbClr val="FFFFFF"/>
                </a:solidFill>
              </a:rPr>
              <a:t>ja rentoutuminen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Kuva 2">
            <a:extLst>
              <a:ext uri="{FF2B5EF4-FFF2-40B4-BE49-F238E27FC236}">
                <a16:creationId xmlns:a16="http://schemas.microsoft.com/office/drawing/2014/main" id="{23A59FF1-E426-83DC-9133-6AD69F044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9" y="5079778"/>
            <a:ext cx="5562591" cy="2226544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E7C3124F-6C05-455A-3D95-6EF52DEBA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5" y="5530589"/>
            <a:ext cx="3231512" cy="125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2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19C4FF9-C080-07F9-057F-668E5DE94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Nukkuminen hoivakodissa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44A2A68-9294-E8C1-0AB6-469D6A318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0" y="1825624"/>
            <a:ext cx="11525250" cy="4860925"/>
          </a:xfrm>
        </p:spPr>
        <p:txBody>
          <a:bodyPr>
            <a:normAutofit/>
          </a:bodyPr>
          <a:lstStyle/>
          <a:p>
            <a:r>
              <a:rPr lang="fi-FI" dirty="0"/>
              <a:t>Riittävä lepo ja nukkuminen ovat tärkeitä mielihyvän tuottajia myös hoivakodissa.</a:t>
            </a:r>
          </a:p>
          <a:p>
            <a:endParaRPr lang="fi-FI" dirty="0"/>
          </a:p>
          <a:p>
            <a:r>
              <a:rPr lang="fi-FI" dirty="0"/>
              <a:t>Hoivakodissa on tärkeä kiinnittää huomiota ympäristötekijöihin nukkuessa esim. rauhallinen, pimeä, meluton ja sopivan lämmin huone tukee nukkumista.</a:t>
            </a:r>
          </a:p>
          <a:p>
            <a:endParaRPr lang="fi-FI" dirty="0"/>
          </a:p>
          <a:p>
            <a:r>
              <a:rPr lang="fi-FI" dirty="0"/>
              <a:t>Iltarutiinit ja nukkumisasu on tärkeä huomioida.</a:t>
            </a:r>
          </a:p>
          <a:p>
            <a:endParaRPr lang="fi-FI" dirty="0"/>
          </a:p>
          <a:p>
            <a:r>
              <a:rPr lang="fi-FI" dirty="0"/>
              <a:t>Nukahtamiseen voi auttaa rauhoittava keskustelu tai peittely.</a:t>
            </a:r>
          </a:p>
          <a:p>
            <a:endParaRPr lang="fi-FI" dirty="0"/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67596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C261E68-CD20-D125-15E8-4D813B3F8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19100"/>
            <a:ext cx="10515600" cy="5757863"/>
          </a:xfrm>
        </p:spPr>
        <p:txBody>
          <a:bodyPr>
            <a:normAutofit/>
          </a:bodyPr>
          <a:lstStyle/>
          <a:p>
            <a:r>
              <a:rPr lang="fi-FI" dirty="0"/>
              <a:t>Mahdollisuus noudattaa omaa unirytmiä hoivakodissakin on tärkeää.</a:t>
            </a:r>
          </a:p>
          <a:p>
            <a:endParaRPr lang="fi-FI" dirty="0"/>
          </a:p>
          <a:p>
            <a:r>
              <a:rPr lang="fi-FI" dirty="0"/>
              <a:t>Aktiivisuus päivällä tukee nukkumista yöaikaan.</a:t>
            </a:r>
          </a:p>
          <a:p>
            <a:endParaRPr lang="fi-FI" dirty="0"/>
          </a:p>
          <a:p>
            <a:r>
              <a:rPr lang="fi-FI" dirty="0"/>
              <a:t>Erityisesti muistisairaiden kohdalla on tärkeä pyrkiä erottamaan päivä- ja yöaika toisistaan.</a:t>
            </a:r>
          </a:p>
          <a:p>
            <a:endParaRPr lang="fi-FI" dirty="0"/>
          </a:p>
          <a:p>
            <a:r>
              <a:rPr lang="fi-FI" dirty="0"/>
              <a:t>Nukkumiseen liittyvät tavat ja tottumukset on tärkeä kartoittaa ja kirjata ylös (esim. hoito- ja kuntoutussuunnitelmaan).</a:t>
            </a:r>
          </a:p>
        </p:txBody>
      </p:sp>
    </p:spTree>
    <p:extLst>
      <p:ext uri="{BB962C8B-B14F-4D97-AF65-F5344CB8AC3E}">
        <p14:creationId xmlns:p14="http://schemas.microsoft.com/office/powerpoint/2010/main" val="1491067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FA9B6C6-A247-48A8-9A1C-1E36FA945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803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B5B57DD-F7CD-EDA5-0E30-F5A0C3A62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471" y="0"/>
            <a:ext cx="5926210" cy="28389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i="0" kern="1200" cap="all" baseline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Miten</a:t>
            </a:r>
            <a:r>
              <a:rPr lang="en-US" sz="3600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i="0" kern="1200" cap="all" baseline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huomioin</a:t>
            </a:r>
            <a:r>
              <a:rPr lang="en-US" sz="3600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i="0" kern="1200" cap="all" baseline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ikääntyneen</a:t>
            </a:r>
            <a:r>
              <a:rPr lang="en-US" sz="3600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cap="all" dirty="0" err="1">
                <a:solidFill>
                  <a:schemeClr val="bg1"/>
                </a:solidFill>
              </a:rPr>
              <a:t>nukkumis</a:t>
            </a:r>
            <a:r>
              <a:rPr lang="en-US" sz="3600" cap="all" dirty="0">
                <a:solidFill>
                  <a:schemeClr val="bg1"/>
                </a:solidFill>
              </a:rPr>
              <a:t>-/</a:t>
            </a:r>
            <a:r>
              <a:rPr lang="en-US" sz="3600" cap="all" dirty="0" err="1">
                <a:solidFill>
                  <a:schemeClr val="bg1"/>
                </a:solidFill>
              </a:rPr>
              <a:t>uniasiat</a:t>
            </a:r>
            <a:r>
              <a:rPr lang="en-US" sz="3600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i="0" kern="1200" cap="all" baseline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hoiva-avustajana</a:t>
            </a:r>
            <a:r>
              <a:rPr lang="en-US" sz="3600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4B81F33-11C4-347C-C3E9-95389DD7C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7680" y="3981868"/>
            <a:ext cx="5559654" cy="221046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MITEN TOIMIN, KUN ASUKAS SANOO, ETTEI SAA UNEN PÄÄSTÄ KIINNI?</a:t>
            </a:r>
            <a:endParaRPr lang="en-US" sz="36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Kuva 5" descr="Lääkäri pitelemässä potilaiden kättä">
            <a:extLst>
              <a:ext uri="{FF2B5EF4-FFF2-40B4-BE49-F238E27FC236}">
                <a16:creationId xmlns:a16="http://schemas.microsoft.com/office/drawing/2014/main" id="{7400C40C-CA87-3CB6-980D-E059548AA2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2" r="45427" b="-1"/>
          <a:stretch/>
        </p:blipFill>
        <p:spPr>
          <a:xfrm>
            <a:off x="7480300" y="10"/>
            <a:ext cx="4711700" cy="6857990"/>
          </a:xfrm>
          <a:prstGeom prst="rect">
            <a:avLst/>
          </a:prstGeom>
        </p:spPr>
      </p:pic>
      <p:sp>
        <p:nvSpPr>
          <p:cNvPr id="15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7334" y="19317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16112" y="214158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1794" y="23854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5145" y="3505200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iruutu 6">
            <a:extLst>
              <a:ext uri="{FF2B5EF4-FFF2-40B4-BE49-F238E27FC236}">
                <a16:creationId xmlns:a16="http://schemas.microsoft.com/office/drawing/2014/main" id="{F0CDE3FF-417C-175D-5FD7-9E44DB2163EA}"/>
              </a:ext>
            </a:extLst>
          </p:cNvPr>
          <p:cNvSpPr txBox="1"/>
          <p:nvPr/>
        </p:nvSpPr>
        <p:spPr>
          <a:xfrm>
            <a:off x="9551864" y="6158914"/>
            <a:ext cx="2621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Kuva: PowerPoint kuvapankki</a:t>
            </a:r>
          </a:p>
        </p:txBody>
      </p:sp>
    </p:spTree>
    <p:extLst>
      <p:ext uri="{BB962C8B-B14F-4D97-AF65-F5344CB8AC3E}">
        <p14:creationId xmlns:p14="http://schemas.microsoft.com/office/powerpoint/2010/main" val="4138223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9528" y="554152"/>
            <a:ext cx="5742189" cy="5742189"/>
          </a:xfrm>
          <a:prstGeom prst="ellipse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9722FE4-38A0-AFDF-EB1E-59379D84A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40" y="1289765"/>
            <a:ext cx="5596277" cy="4270963"/>
          </a:xfrm>
        </p:spPr>
        <p:txBody>
          <a:bodyPr anchor="ctr">
            <a:normAutofit/>
          </a:bodyPr>
          <a:lstStyle/>
          <a:p>
            <a:pPr algn="ctr"/>
            <a:r>
              <a:rPr lang="fi-FI" sz="4000" dirty="0">
                <a:solidFill>
                  <a:schemeClr val="bg1"/>
                </a:solidFill>
              </a:rPr>
              <a:t>RENTOUTUMINEN</a:t>
            </a:r>
          </a:p>
        </p:txBody>
      </p:sp>
      <p:sp>
        <p:nvSpPr>
          <p:cNvPr id="1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493" y="374394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109" y="1084507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BA484A-F15A-8ABB-58FC-5C533ABC4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7038" y="381935"/>
            <a:ext cx="5244849" cy="5974415"/>
          </a:xfrm>
        </p:spPr>
        <p:txBody>
          <a:bodyPr anchor="ctr">
            <a:normAutofit/>
          </a:bodyPr>
          <a:lstStyle/>
          <a:p>
            <a:r>
              <a:rPr lang="fi-FI" sz="2400" dirty="0"/>
              <a:t>Rentoutumisella on monia vaikutuksia.</a:t>
            </a:r>
          </a:p>
          <a:p>
            <a:endParaRPr lang="fi-FI" sz="2400" dirty="0"/>
          </a:p>
          <a:p>
            <a:r>
              <a:rPr lang="fi-FI" sz="2400" dirty="0"/>
              <a:t>Se voi lisätä terveyttä ja hyvinvointia sekä vähentää psyykkistä stressiä.</a:t>
            </a:r>
          </a:p>
          <a:p>
            <a:endParaRPr lang="fi-FI" sz="2400" dirty="0"/>
          </a:p>
          <a:p>
            <a:r>
              <a:rPr lang="fi-FI" sz="2400" dirty="0"/>
              <a:t>Rentouttavia menetelmiä/keinoja ovat mm. syvään hengittäminen (palleahengitys), rentoutus/</a:t>
            </a:r>
            <a:r>
              <a:rPr lang="fi-FI" sz="2400" dirty="0" err="1"/>
              <a:t>mindfulness</a:t>
            </a:r>
            <a:r>
              <a:rPr lang="fi-FI" sz="2400" dirty="0"/>
              <a:t>-harjoitukset, luonnossa kävely ja rauhoittavan musiikin kuuntelu</a:t>
            </a:r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547" y="5751820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848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isällön paikkamerkki 4" descr="Mies jooga-asennossa metsässä">
            <a:extLst>
              <a:ext uri="{FF2B5EF4-FFF2-40B4-BE49-F238E27FC236}">
                <a16:creationId xmlns:a16="http://schemas.microsoft.com/office/drawing/2014/main" id="{7D8A73B9-EFB2-FD71-97F8-444B35D7D1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0" b="4210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CF5238C-E3D7-85A1-9EB6-0CBD66AFF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200" b="1" i="0" kern="1200" cap="all" baseline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Etsi</a:t>
            </a:r>
            <a:r>
              <a:rPr lang="en-US" sz="42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b="1" i="0" kern="1200" cap="all" baseline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yksi</a:t>
            </a:r>
            <a:r>
              <a:rPr lang="en-US" sz="42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b="1" i="0" kern="1200" cap="all" baseline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rentoutus</a:t>
            </a:r>
            <a:r>
              <a:rPr lang="en-US" sz="42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-/mindfulness </a:t>
            </a:r>
            <a:r>
              <a:rPr lang="en-US" sz="4200" b="1" i="0" kern="1200" cap="all" baseline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harjoitus</a:t>
            </a:r>
            <a:r>
              <a:rPr lang="en-US" sz="42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ja </a:t>
            </a:r>
            <a:r>
              <a:rPr lang="en-US" sz="4200" b="1" i="0" kern="1200" cap="all" baseline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esittele</a:t>
            </a:r>
            <a:r>
              <a:rPr lang="en-US" sz="42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se </a:t>
            </a:r>
            <a:r>
              <a:rPr lang="en-US" sz="4200" b="1" i="0" kern="1200" cap="all" baseline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muille</a:t>
            </a:r>
            <a:endParaRPr lang="en-US" sz="4200" b="1" i="0" kern="1200" cap="all" baseline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82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6EA53C5-A6BE-406E-1047-8E2D4AD0A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Lähteet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5841993-D361-F523-5600-CBCDD2B33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/>
              <a:t>Kan</a:t>
            </a:r>
            <a:r>
              <a:rPr lang="fi-FI" dirty="0"/>
              <a:t>, S. 2022. Ikääntyneiden osallisuus ja kuntoutuminen. Helsinki: Suvi </a:t>
            </a:r>
            <a:r>
              <a:rPr lang="fi-FI" dirty="0" err="1"/>
              <a:t>Kan</a:t>
            </a:r>
            <a:r>
              <a:rPr lang="fi-FI" dirty="0"/>
              <a:t> ja Sanoma Pro Oy.</a:t>
            </a:r>
          </a:p>
          <a:p>
            <a:endParaRPr lang="fi-FI" dirty="0"/>
          </a:p>
          <a:p>
            <a:r>
              <a:rPr lang="fi-FI" dirty="0"/>
              <a:t>Malinen, J. &amp; </a:t>
            </a:r>
            <a:r>
              <a:rPr lang="fi-FI" dirty="0" err="1"/>
              <a:t>Ovskainen</a:t>
            </a:r>
            <a:r>
              <a:rPr lang="fi-FI" dirty="0"/>
              <a:t>, K. Nuku hyvin. Opaslehtinen unesta ikäihmisille. Ikäneuvola Ruori ja Ikääntyvien neuvolamallin käynnistys ja pilotointi –hanke. </a:t>
            </a:r>
            <a:r>
              <a:rPr lang="fi-FI" dirty="0">
                <a:hlinkClick r:id="rId2"/>
              </a:rPr>
              <a:t>Nuku-hyvin-Opaslehtinen-unesta-ikäihmisille.pdf (pkkansanterveys.fi)</a:t>
            </a:r>
            <a:endParaRPr lang="fi-FI" dirty="0"/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14711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46B563D-AA01-F0AA-D5FA-67585EAA2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Unen vaikutukset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541D0BA-A854-4E52-97DD-70AADCF32C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dirty="0"/>
              <a:t>Tarvitsemme kaiken ikäisenä riittävästi unta ja lepoa.</a:t>
            </a:r>
          </a:p>
          <a:p>
            <a:endParaRPr lang="fi-FI" dirty="0"/>
          </a:p>
          <a:p>
            <a:r>
              <a:rPr lang="fi-FI" dirty="0"/>
              <a:t>Unen aikana aivomme järjestelevät asioita ja tapahtumia. Myös uudet opitut asiat tallentuvat ja aivot palautuvat unen aikana.</a:t>
            </a:r>
          </a:p>
          <a:p>
            <a:endParaRPr lang="fi-FI" dirty="0"/>
          </a:p>
          <a:p>
            <a:r>
              <a:rPr lang="fi-FI" dirty="0"/>
              <a:t>Uni myös auttaa uudistamaan ja muovaamaan (muisti ja oppiminen!) solujamme ja puhdistaa aivojamme.</a:t>
            </a:r>
          </a:p>
          <a:p>
            <a:endParaRPr lang="fi-FI" dirty="0"/>
          </a:p>
          <a:p>
            <a:r>
              <a:rPr lang="fi-FI" dirty="0"/>
              <a:t>Unen pitää olla laadukasta ja sitä pitää olla riittävästi. Toimintakykymme ja mielen hyvinvointimme edellyttää tätä. Terveyden kannalta laatu on määrää oleellisempaa.</a:t>
            </a:r>
          </a:p>
        </p:txBody>
      </p:sp>
    </p:spTree>
    <p:extLst>
      <p:ext uri="{BB962C8B-B14F-4D97-AF65-F5344CB8AC3E}">
        <p14:creationId xmlns:p14="http://schemas.microsoft.com/office/powerpoint/2010/main" val="3443891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83F4F3A-DF89-453C-A499-8C259F6A2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991D057-E24A-05FA-A735-5FB81D855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62487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fi-FI" sz="4500">
                <a:solidFill>
                  <a:schemeClr val="bg1"/>
                </a:solidFill>
              </a:rPr>
              <a:t>Ikääntymisen vaikutukset uneen</a:t>
            </a:r>
          </a:p>
        </p:txBody>
      </p:sp>
      <p:sp>
        <p:nvSpPr>
          <p:cNvPr id="11" name="Graphic 12">
            <a:extLst>
              <a:ext uri="{FF2B5EF4-FFF2-40B4-BE49-F238E27FC236}">
                <a16:creationId xmlns:a16="http://schemas.microsoft.com/office/drawing/2014/main" id="{58BDB0EE-D238-415B-9ED8-62AA6AB2A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3111" y="696037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Graphic 11">
            <a:extLst>
              <a:ext uri="{FF2B5EF4-FFF2-40B4-BE49-F238E27FC236}">
                <a16:creationId xmlns:a16="http://schemas.microsoft.com/office/drawing/2014/main" id="{C5B55FC3-961D-4325-82F1-DE92B0D04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91891" y="925332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solidFill>
              <a:schemeClr val="lt1">
                <a:hueOff val="0"/>
                <a:satOff val="0"/>
                <a:lumOff val="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13">
            <a:extLst>
              <a:ext uri="{FF2B5EF4-FFF2-40B4-BE49-F238E27FC236}">
                <a16:creationId xmlns:a16="http://schemas.microsoft.com/office/drawing/2014/main" id="{4C8AB332-D09E-4F28-943C-DABDD4716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17571" y="144047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F08B14BC-1E0D-6829-2006-D162A7DE3B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009835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790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36C8CAE-A92B-692E-6214-A33E889DD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431" y="887729"/>
            <a:ext cx="6745104" cy="1182927"/>
          </a:xfrm>
        </p:spPr>
        <p:txBody>
          <a:bodyPr anchor="b">
            <a:normAutofit/>
          </a:bodyPr>
          <a:lstStyle/>
          <a:p>
            <a:r>
              <a:rPr lang="fi-FI" sz="3400" dirty="0"/>
              <a:t>Ikääntymisen myötä nukkuminen voi muuttua…</a:t>
            </a:r>
          </a:p>
        </p:txBody>
      </p:sp>
      <p:cxnSp>
        <p:nvCxnSpPr>
          <p:cNvPr id="12" name="!!Straight Connector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936BB3A-6EC1-6775-CAC5-FB4FE5E6A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2505924"/>
            <a:ext cx="7299565" cy="3916807"/>
          </a:xfrm>
        </p:spPr>
        <p:txBody>
          <a:bodyPr anchor="t">
            <a:normAutofit/>
          </a:bodyPr>
          <a:lstStyle/>
          <a:p>
            <a:r>
              <a:rPr lang="fi-FI" sz="2400" dirty="0"/>
              <a:t>Ikääntynyt voi tulla aamuvirkuksi</a:t>
            </a:r>
          </a:p>
          <a:p>
            <a:pPr marL="0" indent="0">
              <a:buNone/>
            </a:pPr>
            <a:endParaRPr lang="fi-FI" sz="2400" dirty="0"/>
          </a:p>
          <a:p>
            <a:r>
              <a:rPr lang="fi-FI" sz="2400" dirty="0"/>
              <a:t>Valvominen myöhään voi olla vaikeampaa</a:t>
            </a:r>
          </a:p>
          <a:p>
            <a:pPr marL="0" indent="0">
              <a:buNone/>
            </a:pPr>
            <a:endParaRPr lang="fi-FI" sz="2400" dirty="0"/>
          </a:p>
          <a:p>
            <a:r>
              <a:rPr lang="fi-FI" sz="2400" dirty="0"/>
              <a:t>Nukahtaminen voi viedä enemmän aikaa</a:t>
            </a:r>
          </a:p>
          <a:p>
            <a:pPr marL="0" indent="0">
              <a:buNone/>
            </a:pPr>
            <a:endParaRPr lang="fi-FI" sz="2400" dirty="0"/>
          </a:p>
          <a:p>
            <a:r>
              <a:rPr lang="fi-FI" sz="2400" dirty="0"/>
              <a:t>Päiväunien tarve voi kasvaa</a:t>
            </a:r>
          </a:p>
        </p:txBody>
      </p:sp>
      <p:pic>
        <p:nvPicPr>
          <p:cNvPr id="5" name="Kuva 4" descr="Vanhus mies rentoutuu ulkotila">
            <a:extLst>
              <a:ext uri="{FF2B5EF4-FFF2-40B4-BE49-F238E27FC236}">
                <a16:creationId xmlns:a16="http://schemas.microsoft.com/office/drawing/2014/main" id="{18676626-E4C5-580D-9B1F-17E00C2F70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4" r="24228" b="2"/>
          <a:stretch/>
        </p:blipFill>
        <p:spPr>
          <a:xfrm>
            <a:off x="7451965" y="1665519"/>
            <a:ext cx="4267645" cy="4267645"/>
          </a:xfrm>
          <a:custGeom>
            <a:avLst/>
            <a:gdLst/>
            <a:ahLst/>
            <a:cxnLst/>
            <a:rect l="l" t="t" r="r" b="b"/>
            <a:pathLst>
              <a:path w="2457864" h="2457864">
                <a:moveTo>
                  <a:pt x="1228932" y="0"/>
                </a:moveTo>
                <a:cubicBezTo>
                  <a:pt x="1907652" y="0"/>
                  <a:pt x="2457864" y="550212"/>
                  <a:pt x="2457864" y="1228932"/>
                </a:cubicBezTo>
                <a:cubicBezTo>
                  <a:pt x="2457864" y="1907652"/>
                  <a:pt x="1907652" y="2457864"/>
                  <a:pt x="1228932" y="2457864"/>
                </a:cubicBezTo>
                <a:cubicBezTo>
                  <a:pt x="550212" y="2457864"/>
                  <a:pt x="0" y="1907652"/>
                  <a:pt x="0" y="1228932"/>
                </a:cubicBezTo>
                <a:cubicBezTo>
                  <a:pt x="0" y="550212"/>
                  <a:pt x="550212" y="0"/>
                  <a:pt x="1228932" y="0"/>
                </a:cubicBezTo>
                <a:close/>
              </a:path>
            </a:pathLst>
          </a:custGeom>
        </p:spPr>
      </p:pic>
      <p:sp>
        <p:nvSpPr>
          <p:cNvPr id="14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9E5B0B33-4BD7-23AF-BB06-507F39D504AE}"/>
              </a:ext>
            </a:extLst>
          </p:cNvPr>
          <p:cNvSpPr txBox="1"/>
          <p:nvPr/>
        </p:nvSpPr>
        <p:spPr>
          <a:xfrm>
            <a:off x="8351520" y="6090644"/>
            <a:ext cx="3368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Kuva: PowerPoint kuvapankki</a:t>
            </a:r>
          </a:p>
        </p:txBody>
      </p:sp>
    </p:spTree>
    <p:extLst>
      <p:ext uri="{BB962C8B-B14F-4D97-AF65-F5344CB8AC3E}">
        <p14:creationId xmlns:p14="http://schemas.microsoft.com/office/powerpoint/2010/main" val="1825559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DA6E658-D1C2-FA37-713B-0DA46F20B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120" y="1127760"/>
            <a:ext cx="6669068" cy="5046029"/>
          </a:xfrm>
        </p:spPr>
        <p:txBody>
          <a:bodyPr anchor="t">
            <a:normAutofit/>
          </a:bodyPr>
          <a:lstStyle/>
          <a:p>
            <a:r>
              <a:rPr lang="fi-FI" sz="2400" dirty="0"/>
              <a:t>Ikääntyneen unentarve on 7-8,5 h/vrk. Ikääntynyt kuitenkin viettää pidemmän ajan vuoteessa kuin nuoremmat, keskimäärin 10 h/vrk.</a:t>
            </a:r>
          </a:p>
          <a:p>
            <a:endParaRPr lang="fi-FI" sz="2400" dirty="0"/>
          </a:p>
          <a:p>
            <a:r>
              <a:rPr lang="fi-FI" sz="2400" dirty="0"/>
              <a:t>He menevät nukkumaan aikaisemmin, mutta nukahtavat hitaammin. </a:t>
            </a:r>
          </a:p>
          <a:p>
            <a:endParaRPr lang="fi-FI" sz="2400" dirty="0"/>
          </a:p>
          <a:p>
            <a:r>
              <a:rPr lang="fi-FI" sz="2400" dirty="0" err="1"/>
              <a:t>Yöheräilyt</a:t>
            </a:r>
            <a:r>
              <a:rPr lang="fi-FI" sz="2400" dirty="0"/>
              <a:t> ja lyhyet heräämiset voivat lisääntyä (jopa 3-7 kertaa yössä).</a:t>
            </a:r>
          </a:p>
          <a:p>
            <a:endParaRPr lang="fi-FI" sz="1800" dirty="0"/>
          </a:p>
          <a:p>
            <a:pPr marL="0" indent="0">
              <a:buNone/>
            </a:pPr>
            <a:endParaRPr lang="fi-FI" sz="1800" dirty="0"/>
          </a:p>
          <a:p>
            <a:pPr marL="0" indent="0">
              <a:buNone/>
            </a:pPr>
            <a:endParaRPr lang="fi-FI" sz="1800" dirty="0"/>
          </a:p>
        </p:txBody>
      </p:sp>
      <p:pic>
        <p:nvPicPr>
          <p:cNvPr id="5" name="Kuva 4" descr="Vanha mies nukkuu sohvalla">
            <a:extLst>
              <a:ext uri="{FF2B5EF4-FFF2-40B4-BE49-F238E27FC236}">
                <a16:creationId xmlns:a16="http://schemas.microsoft.com/office/drawing/2014/main" id="{7F3CDF83-27EC-5AA5-9AEB-50DE627AA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652" y="2189929"/>
            <a:ext cx="4119009" cy="2749438"/>
          </a:xfrm>
          <a:prstGeom prst="rect">
            <a:avLst/>
          </a:prstGeom>
        </p:spPr>
      </p:pic>
      <p:sp>
        <p:nvSpPr>
          <p:cNvPr id="14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4552" y="189928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6862" y="218992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5232438B-BAD0-B79F-61AA-810A013492AF}"/>
              </a:ext>
            </a:extLst>
          </p:cNvPr>
          <p:cNvSpPr txBox="1"/>
          <p:nvPr/>
        </p:nvSpPr>
        <p:spPr>
          <a:xfrm>
            <a:off x="7721599" y="5120640"/>
            <a:ext cx="3970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Kuva: PowerPoint kuvapankki</a:t>
            </a:r>
          </a:p>
        </p:txBody>
      </p:sp>
    </p:spTree>
    <p:extLst>
      <p:ext uri="{BB962C8B-B14F-4D97-AF65-F5344CB8AC3E}">
        <p14:creationId xmlns:p14="http://schemas.microsoft.com/office/powerpoint/2010/main" val="2698518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B6D4099-C4D6-8307-674C-4F21C4FDD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355" y="215006"/>
            <a:ext cx="6190412" cy="1182927"/>
          </a:xfrm>
        </p:spPr>
        <p:txBody>
          <a:bodyPr anchor="b">
            <a:normAutofit/>
          </a:bodyPr>
          <a:lstStyle/>
          <a:p>
            <a:r>
              <a:rPr lang="fi-FI" sz="3800" dirty="0"/>
              <a:t>Jos ikääntynyt nukkuu liian vähän</a:t>
            </a:r>
          </a:p>
        </p:txBody>
      </p:sp>
      <p:cxnSp>
        <p:nvCxnSpPr>
          <p:cNvPr id="12" name="!!Straight Connector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69A8107-3A85-8746-2C3A-8BECD585D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355" y="1909460"/>
            <a:ext cx="7147610" cy="4948540"/>
          </a:xfrm>
        </p:spPr>
        <p:txBody>
          <a:bodyPr anchor="t">
            <a:normAutofit lnSpcReduction="10000"/>
          </a:bodyPr>
          <a:lstStyle/>
          <a:p>
            <a:r>
              <a:rPr lang="fi-FI" sz="2400" dirty="0"/>
              <a:t>hän voi olla väsynyt</a:t>
            </a:r>
          </a:p>
          <a:p>
            <a:pPr marL="0" indent="0">
              <a:buNone/>
            </a:pPr>
            <a:endParaRPr lang="fi-FI" sz="2400" dirty="0"/>
          </a:p>
          <a:p>
            <a:r>
              <a:rPr lang="fi-FI" sz="2400" dirty="0"/>
              <a:t>hänen keskittymisensä saattaa vaikeutua</a:t>
            </a:r>
          </a:p>
          <a:p>
            <a:pPr marL="0" indent="0">
              <a:buNone/>
            </a:pPr>
            <a:endParaRPr lang="fi-FI" sz="2400" dirty="0"/>
          </a:p>
          <a:p>
            <a:r>
              <a:rPr lang="fi-FI" sz="2400" dirty="0"/>
              <a:t>kaatumisriski lisääntyy</a:t>
            </a:r>
          </a:p>
          <a:p>
            <a:pPr marL="0" indent="0">
              <a:buNone/>
            </a:pPr>
            <a:endParaRPr lang="fi-FI" sz="2400" dirty="0"/>
          </a:p>
          <a:p>
            <a:r>
              <a:rPr lang="fi-FI" sz="2400" dirty="0"/>
              <a:t>vastustuskyky voi heikentyä</a:t>
            </a:r>
          </a:p>
          <a:p>
            <a:pPr marL="0" indent="0">
              <a:buNone/>
            </a:pPr>
            <a:endParaRPr lang="fi-FI" sz="2400" dirty="0"/>
          </a:p>
          <a:p>
            <a:r>
              <a:rPr lang="fi-FI" sz="2400" dirty="0"/>
              <a:t>voi pitkittyessään altistaa verenkiertoelimistön sairauksille ja tyypin 2 diabetekselle</a:t>
            </a:r>
          </a:p>
          <a:p>
            <a:pPr marL="0" indent="0">
              <a:buNone/>
            </a:pPr>
            <a:endParaRPr lang="fi-FI" sz="2400" dirty="0"/>
          </a:p>
          <a:p>
            <a:r>
              <a:rPr lang="fi-FI" sz="2400" dirty="0"/>
              <a:t>mielikuvitus ja </a:t>
            </a:r>
            <a:r>
              <a:rPr lang="fi-FI" sz="2400" dirty="0" err="1"/>
              <a:t>luovuuus</a:t>
            </a:r>
            <a:r>
              <a:rPr lang="fi-FI" sz="2400" dirty="0"/>
              <a:t> ei kukoista</a:t>
            </a:r>
          </a:p>
          <a:p>
            <a:endParaRPr lang="fi-FI" sz="2400" dirty="0"/>
          </a:p>
          <a:p>
            <a:endParaRPr lang="fi-FI" sz="1500" dirty="0"/>
          </a:p>
          <a:p>
            <a:endParaRPr lang="fi-FI" sz="1500" dirty="0"/>
          </a:p>
        </p:txBody>
      </p:sp>
      <p:pic>
        <p:nvPicPr>
          <p:cNvPr id="5" name="Kuva 4" descr="Nainen nukkuva">
            <a:extLst>
              <a:ext uri="{FF2B5EF4-FFF2-40B4-BE49-F238E27FC236}">
                <a16:creationId xmlns:a16="http://schemas.microsoft.com/office/drawing/2014/main" id="{5611ECC7-72F2-9A0D-E05E-0A852A903E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1" r="4700" b="1"/>
          <a:stretch/>
        </p:blipFill>
        <p:spPr>
          <a:xfrm>
            <a:off x="7451965" y="1665519"/>
            <a:ext cx="4267645" cy="4267645"/>
          </a:xfrm>
          <a:custGeom>
            <a:avLst/>
            <a:gdLst/>
            <a:ahLst/>
            <a:cxnLst/>
            <a:rect l="l" t="t" r="r" b="b"/>
            <a:pathLst>
              <a:path w="2457864" h="2457864">
                <a:moveTo>
                  <a:pt x="1228932" y="0"/>
                </a:moveTo>
                <a:cubicBezTo>
                  <a:pt x="1907652" y="0"/>
                  <a:pt x="2457864" y="550212"/>
                  <a:pt x="2457864" y="1228932"/>
                </a:cubicBezTo>
                <a:cubicBezTo>
                  <a:pt x="2457864" y="1907652"/>
                  <a:pt x="1907652" y="2457864"/>
                  <a:pt x="1228932" y="2457864"/>
                </a:cubicBezTo>
                <a:cubicBezTo>
                  <a:pt x="550212" y="2457864"/>
                  <a:pt x="0" y="1907652"/>
                  <a:pt x="0" y="1228932"/>
                </a:cubicBezTo>
                <a:cubicBezTo>
                  <a:pt x="0" y="550212"/>
                  <a:pt x="550212" y="0"/>
                  <a:pt x="1228932" y="0"/>
                </a:cubicBezTo>
                <a:close/>
              </a:path>
            </a:pathLst>
          </a:custGeom>
        </p:spPr>
      </p:pic>
      <p:sp>
        <p:nvSpPr>
          <p:cNvPr id="14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C469F051-AFDF-BE44-F139-0D34068F5FD3}"/>
              </a:ext>
            </a:extLst>
          </p:cNvPr>
          <p:cNvSpPr txBox="1"/>
          <p:nvPr/>
        </p:nvSpPr>
        <p:spPr>
          <a:xfrm>
            <a:off x="8453120" y="6051530"/>
            <a:ext cx="2516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Kuva: PowerPoint kuvapankki</a:t>
            </a:r>
          </a:p>
        </p:txBody>
      </p:sp>
    </p:spTree>
    <p:extLst>
      <p:ext uri="{BB962C8B-B14F-4D97-AF65-F5344CB8AC3E}">
        <p14:creationId xmlns:p14="http://schemas.microsoft.com/office/powerpoint/2010/main" val="1777787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EC7FE97-C2DA-674E-91D4-4B7E63555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62" y="887729"/>
            <a:ext cx="7335498" cy="1182927"/>
          </a:xfrm>
        </p:spPr>
        <p:txBody>
          <a:bodyPr anchor="b">
            <a:normAutofit/>
          </a:bodyPr>
          <a:lstStyle/>
          <a:p>
            <a:r>
              <a:rPr lang="fi-FI" sz="3400"/>
              <a:t>Miten tunnistan ikääntyneen unettomuuden?</a:t>
            </a:r>
          </a:p>
        </p:txBody>
      </p:sp>
      <p:cxnSp>
        <p:nvCxnSpPr>
          <p:cNvPr id="17" name="!!Straight Connector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9AF83B7-5140-725C-5A91-D595DAB15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261" y="2357120"/>
            <a:ext cx="7335497" cy="4165599"/>
          </a:xfrm>
        </p:spPr>
        <p:txBody>
          <a:bodyPr anchor="t">
            <a:noAutofit/>
          </a:bodyPr>
          <a:lstStyle/>
          <a:p>
            <a:r>
              <a:rPr lang="fi-FI" sz="2400" dirty="0"/>
              <a:t>Uni ei ole riittävän pitkää tai laadukasta</a:t>
            </a:r>
          </a:p>
          <a:p>
            <a:pPr marL="0" indent="0">
              <a:buNone/>
            </a:pPr>
            <a:endParaRPr lang="fi-FI" sz="2400" dirty="0"/>
          </a:p>
          <a:p>
            <a:r>
              <a:rPr lang="fi-FI" sz="2400" dirty="0"/>
              <a:t>Iltaisin on nukahtamisvaikeuksia</a:t>
            </a:r>
          </a:p>
          <a:p>
            <a:pPr marL="0" indent="0">
              <a:buNone/>
            </a:pPr>
            <a:endParaRPr lang="fi-FI" sz="2400" dirty="0"/>
          </a:p>
          <a:p>
            <a:r>
              <a:rPr lang="fi-FI" sz="2400" dirty="0"/>
              <a:t>Uni ei virkistä tai se on katkonaista</a:t>
            </a:r>
          </a:p>
          <a:p>
            <a:pPr marL="0" indent="0">
              <a:buNone/>
            </a:pPr>
            <a:endParaRPr lang="fi-FI" sz="2400" dirty="0"/>
          </a:p>
          <a:p>
            <a:r>
              <a:rPr lang="fi-FI" sz="2400" dirty="0"/>
              <a:t>Herää väsyneenä</a:t>
            </a:r>
          </a:p>
          <a:p>
            <a:pPr marL="0" indent="0">
              <a:buNone/>
            </a:pPr>
            <a:endParaRPr lang="fi-FI" sz="2400" dirty="0"/>
          </a:p>
          <a:p>
            <a:r>
              <a:rPr lang="fi-FI" sz="2400" dirty="0"/>
              <a:t>Olo on ärtyisä päivällä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89946E5C-42E6-4F55-3AE6-B0C20AD44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501" b="1"/>
          <a:stretch/>
        </p:blipFill>
        <p:spPr>
          <a:xfrm>
            <a:off x="7451965" y="1665519"/>
            <a:ext cx="4267645" cy="4267645"/>
          </a:xfrm>
          <a:custGeom>
            <a:avLst/>
            <a:gdLst/>
            <a:ahLst/>
            <a:cxnLst/>
            <a:rect l="l" t="t" r="r" b="b"/>
            <a:pathLst>
              <a:path w="2457864" h="2457864">
                <a:moveTo>
                  <a:pt x="1228932" y="0"/>
                </a:moveTo>
                <a:cubicBezTo>
                  <a:pt x="1907652" y="0"/>
                  <a:pt x="2457864" y="550212"/>
                  <a:pt x="2457864" y="1228932"/>
                </a:cubicBezTo>
                <a:cubicBezTo>
                  <a:pt x="2457864" y="1907652"/>
                  <a:pt x="1907652" y="2457864"/>
                  <a:pt x="1228932" y="2457864"/>
                </a:cubicBezTo>
                <a:cubicBezTo>
                  <a:pt x="550212" y="2457864"/>
                  <a:pt x="0" y="1907652"/>
                  <a:pt x="0" y="1228932"/>
                </a:cubicBezTo>
                <a:cubicBezTo>
                  <a:pt x="0" y="550212"/>
                  <a:pt x="550212" y="0"/>
                  <a:pt x="1228932" y="0"/>
                </a:cubicBezTo>
                <a:close/>
              </a:path>
            </a:pathLst>
          </a:custGeom>
        </p:spPr>
      </p:pic>
      <p:sp>
        <p:nvSpPr>
          <p:cNvPr id="18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CAE51AC5-1E0E-A2D0-845C-F0EDE6C99903}"/>
              </a:ext>
            </a:extLst>
          </p:cNvPr>
          <p:cNvSpPr txBox="1"/>
          <p:nvPr/>
        </p:nvSpPr>
        <p:spPr>
          <a:xfrm>
            <a:off x="8778190" y="6043275"/>
            <a:ext cx="2118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Kuva: </a:t>
            </a:r>
            <a:r>
              <a:rPr lang="fi-FI" dirty="0" err="1"/>
              <a:t>Pixabay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67755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F2A3138-27EC-3DBB-4443-C805888D0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075"/>
            <a:ext cx="10515600" cy="1325563"/>
          </a:xfrm>
        </p:spPr>
        <p:txBody>
          <a:bodyPr/>
          <a:lstStyle/>
          <a:p>
            <a:r>
              <a:rPr lang="fi-FI" dirty="0"/>
              <a:t>Unettomuus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112EA329-14F6-1048-3EBB-BD67DA47E772}"/>
              </a:ext>
            </a:extLst>
          </p:cNvPr>
          <p:cNvSpPr txBox="1"/>
          <p:nvPr/>
        </p:nvSpPr>
        <p:spPr>
          <a:xfrm>
            <a:off x="8620125" y="6267450"/>
            <a:ext cx="3076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Kuva: </a:t>
            </a:r>
            <a:r>
              <a:rPr lang="fi-FI" dirty="0" err="1"/>
              <a:t>Pixabay</a:t>
            </a:r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ACEF8D9D-386D-3D2C-CB7C-7EAE1F808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Ikääntyminen ei yksin aiheuta unettomuutta.</a:t>
            </a:r>
          </a:p>
          <a:p>
            <a:endParaRPr lang="fi-FI" dirty="0"/>
          </a:p>
          <a:p>
            <a:r>
              <a:rPr lang="fi-FI" dirty="0"/>
              <a:t>Unettomuutta voivat aiheuttaa mm. sairaudet, kivut, huolet, masennus ja yksinäisyys.</a:t>
            </a:r>
          </a:p>
          <a:p>
            <a:endParaRPr lang="fi-FI" dirty="0"/>
          </a:p>
          <a:p>
            <a:r>
              <a:rPr lang="fi-FI" dirty="0"/>
              <a:t>Unettomuuden yhteydessä tulisi huomioida</a:t>
            </a:r>
          </a:p>
          <a:p>
            <a:pPr marL="0" indent="0">
              <a:buNone/>
            </a:pPr>
            <a:r>
              <a:rPr lang="fi-FI" dirty="0"/>
              <a:t>elämäntavat, unitottumukset ja olosuhteet, </a:t>
            </a:r>
          </a:p>
          <a:p>
            <a:pPr marL="0" indent="0">
              <a:buNone/>
            </a:pPr>
            <a:r>
              <a:rPr lang="fi-FI" dirty="0"/>
              <a:t>joissa nukutaan.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84EB5227-E40D-1CF2-428C-49ED15D0F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00" y="4636887"/>
            <a:ext cx="2457450" cy="163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29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9528" y="554152"/>
            <a:ext cx="5742189" cy="5742189"/>
          </a:xfrm>
          <a:prstGeom prst="ellipse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2D5FE26-788E-B4CD-5F84-5581F3560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072" y="1289765"/>
            <a:ext cx="3651101" cy="4270963"/>
          </a:xfrm>
        </p:spPr>
        <p:txBody>
          <a:bodyPr anchor="ctr">
            <a:normAutofit/>
          </a:bodyPr>
          <a:lstStyle/>
          <a:p>
            <a:pPr algn="ctr"/>
            <a:r>
              <a:rPr lang="fi-FI" sz="4000">
                <a:solidFill>
                  <a:schemeClr val="bg1"/>
                </a:solidFill>
              </a:rPr>
              <a:t>Tutustu NUKU HYVIN Opaslehtinen unesta ikäihmisille-oppaaseen</a:t>
            </a:r>
            <a:endParaRPr lang="fi-FI" sz="4000" dirty="0">
              <a:solidFill>
                <a:schemeClr val="bg1"/>
              </a:solidFill>
            </a:endParaRPr>
          </a:p>
        </p:txBody>
      </p:sp>
      <p:sp>
        <p:nvSpPr>
          <p:cNvPr id="1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493" y="374394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109" y="1084507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5C51321-8611-7998-3E17-545B8C93C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7039" y="381935"/>
            <a:ext cx="4685916" cy="5974415"/>
          </a:xfrm>
        </p:spPr>
        <p:txBody>
          <a:bodyPr anchor="ctr">
            <a:normAutofit/>
          </a:bodyPr>
          <a:lstStyle/>
          <a:p>
            <a:endParaRPr lang="fi-FI" sz="1800" dirty="0"/>
          </a:p>
          <a:p>
            <a:r>
              <a:rPr lang="fi-FI" sz="2400"/>
              <a:t>Vastaa tämän perusteella Docsiin, miten ikääntynyt voi huolehtia unen kannalta hyvistä elintavoista, unitottumuksista, olosuhteista ja rentoutumisesta.</a:t>
            </a:r>
            <a:endParaRPr lang="fi-FI" sz="2400" dirty="0"/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547" y="5751820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413778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VTI">
  <a:themeElements>
    <a:clrScheme name="Office">
      <a:dk1>
        <a:srgbClr val="000000"/>
      </a:dk1>
      <a:lt1>
        <a:srgbClr val="FFFFFF"/>
      </a:lt1>
      <a:dk2>
        <a:srgbClr val="281B10"/>
      </a:dk2>
      <a:lt2>
        <a:srgbClr val="FFF9F5"/>
      </a:lt2>
      <a:accent1>
        <a:srgbClr val="EE7661"/>
      </a:accent1>
      <a:accent2>
        <a:srgbClr val="4E91F0"/>
      </a:accent2>
      <a:accent3>
        <a:srgbClr val="5B5260"/>
      </a:accent3>
      <a:accent4>
        <a:srgbClr val="2CC3B4"/>
      </a:accent4>
      <a:accent5>
        <a:srgbClr val="C097F8"/>
      </a:accent5>
      <a:accent6>
        <a:srgbClr val="FF9514"/>
      </a:accent6>
      <a:hlink>
        <a:srgbClr val="E50CBC"/>
      </a:hlink>
      <a:folHlink>
        <a:srgbClr val="6257FF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524</Words>
  <Application>Microsoft Office PowerPoint</Application>
  <PresentationFormat>Laajakuva</PresentationFormat>
  <Paragraphs>100</Paragraphs>
  <Slides>15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15</vt:i4>
      </vt:variant>
    </vt:vector>
  </HeadingPairs>
  <TitlesOfParts>
    <vt:vector size="18" baseType="lpstr">
      <vt:lpstr>Arial</vt:lpstr>
      <vt:lpstr>Univers</vt:lpstr>
      <vt:lpstr>GradientVTI</vt:lpstr>
      <vt:lpstr>Uni, lepo ja rentoutuminen</vt:lpstr>
      <vt:lpstr>Unen vaikutukset</vt:lpstr>
      <vt:lpstr>Ikääntymisen vaikutukset uneen</vt:lpstr>
      <vt:lpstr>Ikääntymisen myötä nukkuminen voi muuttua…</vt:lpstr>
      <vt:lpstr>PowerPoint-esitys</vt:lpstr>
      <vt:lpstr>Jos ikääntynyt nukkuu liian vähän</vt:lpstr>
      <vt:lpstr>Miten tunnistan ikääntyneen unettomuuden?</vt:lpstr>
      <vt:lpstr>Unettomuus</vt:lpstr>
      <vt:lpstr>Tutustu NUKU HYVIN Opaslehtinen unesta ikäihmisille-oppaaseen</vt:lpstr>
      <vt:lpstr>Nukkuminen hoivakodissa</vt:lpstr>
      <vt:lpstr>PowerPoint-esitys</vt:lpstr>
      <vt:lpstr>Miten huomioin ikääntyneen nukkumis-/uniasiat hoiva-avustajana?</vt:lpstr>
      <vt:lpstr>RENTOUTUMINEN</vt:lpstr>
      <vt:lpstr>Etsi yksi rentoutus-/mindfulness harjoitus ja esittele se muille</vt:lpstr>
      <vt:lpstr>Lähteet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Uni, lepo ja rentoutuminen</dc:title>
  <dc:creator>Heini Toivonen</dc:creator>
  <cp:lastModifiedBy>Heini Toivonen</cp:lastModifiedBy>
  <cp:revision>42</cp:revision>
  <dcterms:created xsi:type="dcterms:W3CDTF">2024-02-13T14:09:55Z</dcterms:created>
  <dcterms:modified xsi:type="dcterms:W3CDTF">2024-11-15T08:53:40Z</dcterms:modified>
</cp:coreProperties>
</file>