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60" r:id="rId7"/>
    <p:sldId id="261" r:id="rId8"/>
    <p:sldId id="265" r:id="rId9"/>
    <p:sldId id="262" r:id="rId10"/>
    <p:sldId id="266" r:id="rId11"/>
    <p:sldId id="267" r:id="rId12"/>
    <p:sldId id="263" r:id="rId13"/>
    <p:sldId id="269" r:id="rId14"/>
    <p:sldId id="259" r:id="rId15"/>
    <p:sldId id="270" r:id="rId16"/>
    <p:sldId id="264" r:id="rId17"/>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9FAC8-49A8-4A35-A45B-22F045EFA038}" v="16" dt="2024-06-14T10:14:56.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2" autoAdjust="0"/>
  </p:normalViewPr>
  <p:slideViewPr>
    <p:cSldViewPr snapToGrid="0">
      <p:cViewPr varScale="1">
        <p:scale>
          <a:sx n="96" d="100"/>
          <a:sy n="96" d="100"/>
        </p:scale>
        <p:origin x="86" y="130"/>
      </p:cViewPr>
      <p:guideLst/>
    </p:cSldViewPr>
  </p:slideViewPr>
  <p:notesTextViewPr>
    <p:cViewPr>
      <p:scale>
        <a:sx n="1" d="1"/>
        <a:sy n="1" d="1"/>
      </p:scale>
      <p:origin x="0" y="0"/>
    </p:cViewPr>
  </p:notesTextViewPr>
  <p:notesViewPr>
    <p:cSldViewPr snapToGrid="0" showGuides="1">
      <p:cViewPr varScale="1">
        <p:scale>
          <a:sx n="81" d="100"/>
          <a:sy n="81" d="100"/>
        </p:scale>
        <p:origin x="397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rala Satu" userId="S::satu.ohrala1@sastamala.fi::aa9b4548-920e-40f2-8ea6-288aca79bf63" providerId="AD" clId="Web-{5EA9FAC8-49A8-4A35-A45B-22F045EFA038}"/>
    <pc:docChg chg="modSld">
      <pc:chgData name="Ohrala Satu" userId="S::satu.ohrala1@sastamala.fi::aa9b4548-920e-40f2-8ea6-288aca79bf63" providerId="AD" clId="Web-{5EA9FAC8-49A8-4A35-A45B-22F045EFA038}" dt="2024-06-14T10:14:56.444" v="14"/>
      <pc:docMkLst>
        <pc:docMk/>
      </pc:docMkLst>
      <pc:sldChg chg="addSp delSp modSp">
        <pc:chgData name="Ohrala Satu" userId="S::satu.ohrala1@sastamala.fi::aa9b4548-920e-40f2-8ea6-288aca79bf63" providerId="AD" clId="Web-{5EA9FAC8-49A8-4A35-A45B-22F045EFA038}" dt="2024-06-14T10:09:10.261" v="9"/>
        <pc:sldMkLst>
          <pc:docMk/>
          <pc:sldMk cId="1136250268" sldId="256"/>
        </pc:sldMkLst>
        <pc:spChg chg="add del mod">
          <ac:chgData name="Ohrala Satu" userId="S::satu.ohrala1@sastamala.fi::aa9b4548-920e-40f2-8ea6-288aca79bf63" providerId="AD" clId="Web-{5EA9FAC8-49A8-4A35-A45B-22F045EFA038}" dt="2024-06-14T10:09:10.261" v="9"/>
          <ac:spMkLst>
            <pc:docMk/>
            <pc:sldMk cId="1136250268" sldId="256"/>
            <ac:spMk id="2" creationId="{0AF82597-5E5C-8CFF-006C-B70FA29DAF3F}"/>
          </ac:spMkLst>
        </pc:spChg>
        <pc:picChg chg="mod">
          <ac:chgData name="Ohrala Satu" userId="S::satu.ohrala1@sastamala.fi::aa9b4548-920e-40f2-8ea6-288aca79bf63" providerId="AD" clId="Web-{5EA9FAC8-49A8-4A35-A45B-22F045EFA038}" dt="2024-06-14T10:08:55.760" v="6"/>
          <ac:picMkLst>
            <pc:docMk/>
            <pc:sldMk cId="1136250268" sldId="256"/>
            <ac:picMk id="9" creationId="{91C58883-03DB-98D7-F387-F0C6425F2561}"/>
          </ac:picMkLst>
        </pc:picChg>
      </pc:sldChg>
      <pc:sldChg chg="modSp">
        <pc:chgData name="Ohrala Satu" userId="S::satu.ohrala1@sastamala.fi::aa9b4548-920e-40f2-8ea6-288aca79bf63" providerId="AD" clId="Web-{5EA9FAC8-49A8-4A35-A45B-22F045EFA038}" dt="2024-06-14T10:14:56.444" v="14"/>
        <pc:sldMkLst>
          <pc:docMk/>
          <pc:sldMk cId="3879804219" sldId="261"/>
        </pc:sldMkLst>
        <pc:picChg chg="mod">
          <ac:chgData name="Ohrala Satu" userId="S::satu.ohrala1@sastamala.fi::aa9b4548-920e-40f2-8ea6-288aca79bf63" providerId="AD" clId="Web-{5EA9FAC8-49A8-4A35-A45B-22F045EFA038}" dt="2024-06-14T10:14:56.444" v="14"/>
          <ac:picMkLst>
            <pc:docMk/>
            <pc:sldMk cId="3879804219" sldId="261"/>
            <ac:picMk id="12" creationId="{F2110C71-00D1-4949-9213-38E48FACED03}"/>
          </ac:picMkLst>
        </pc:picChg>
      </pc:sldChg>
      <pc:sldChg chg="modSp">
        <pc:chgData name="Ohrala Satu" userId="S::satu.ohrala1@sastamala.fi::aa9b4548-920e-40f2-8ea6-288aca79bf63" providerId="AD" clId="Web-{5EA9FAC8-49A8-4A35-A45B-22F045EFA038}" dt="2024-06-14T10:12:47.643" v="12" actId="1076"/>
        <pc:sldMkLst>
          <pc:docMk/>
          <pc:sldMk cId="3803842256" sldId="262"/>
        </pc:sldMkLst>
        <pc:picChg chg="mod">
          <ac:chgData name="Ohrala Satu" userId="S::satu.ohrala1@sastamala.fi::aa9b4548-920e-40f2-8ea6-288aca79bf63" providerId="AD" clId="Web-{5EA9FAC8-49A8-4A35-A45B-22F045EFA038}" dt="2024-06-14T10:12:47.643" v="12" actId="1076"/>
          <ac:picMkLst>
            <pc:docMk/>
            <pc:sldMk cId="3803842256" sldId="262"/>
            <ac:picMk id="9" creationId="{A2FAD6BB-2659-A9C1-855C-AD4B688C27B5}"/>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p>
          <a:pPr rtl="0"/>
          <a:endParaRPr lang="en-US"/>
        </a:p>
      </dgm:t>
    </dgm:pt>
    <dgm:pt modelId="{30269CC2-8DD6-4402-82F3-18F164A732FF}">
      <dgm:prSet/>
      <dgm:spPr/>
      <dgm:t>
        <a:bodyPr rtlCol="0"/>
        <a:lstStyle/>
        <a:p>
          <a:pPr rtl="0"/>
          <a:r>
            <a:rPr lang="fi" dirty="0">
              <a:solidFill>
                <a:schemeClr val="bg1"/>
              </a:solidFill>
            </a:rPr>
            <a:t>Kuka minä olen?</a:t>
          </a:r>
        </a:p>
      </dgm:t>
    </dgm:pt>
    <dgm:pt modelId="{4A8A3B18-A3DE-475C-8BF1-FB4B84DDA43B}" type="parTrans" cxnId="{813C1BD6-5A4A-43F4-8BF7-0645F72381AA}">
      <dgm:prSet/>
      <dgm:spPr/>
      <dgm:t>
        <a:bodyPr rtlCol="0"/>
        <a:lstStyle/>
        <a:p>
          <a:pPr rtl="0"/>
          <a:endParaRPr lang="en-US"/>
        </a:p>
      </dgm:t>
    </dgm:pt>
    <dgm:pt modelId="{2DAA2C1D-14F6-4BCA-B047-0B53ADD46F43}" type="sibTrans" cxnId="{813C1BD6-5A4A-43F4-8BF7-0645F72381AA}">
      <dgm:prSet/>
      <dgm:spPr/>
      <dgm:t>
        <a:bodyPr rtlCol="0"/>
        <a:lstStyle/>
        <a:p>
          <a:pPr rtl="0"/>
          <a:endParaRPr lang="en-US"/>
        </a:p>
      </dgm:t>
    </dgm:pt>
    <dgm:pt modelId="{2B87ECDB-C552-42F6-9B52-6548A18B206B}">
      <dgm:prSet/>
      <dgm:spPr/>
      <dgm:t>
        <a:bodyPr rtlCol="0"/>
        <a:lstStyle/>
        <a:p>
          <a:pPr rtl="0"/>
          <a:r>
            <a:rPr lang="fi" dirty="0">
              <a:solidFill>
                <a:schemeClr val="bg1"/>
              </a:solidFill>
            </a:rPr>
            <a:t>Harrastukset, taidot ja osaaminen</a:t>
          </a:r>
        </a:p>
      </dgm:t>
    </dgm:pt>
    <dgm:pt modelId="{0DC560D9-C62C-41BA-8D68-CB78933BFF0C}" type="parTrans" cxnId="{91AFA996-5E3B-401C-B400-E70DBD4A4AB6}">
      <dgm:prSet/>
      <dgm:spPr/>
      <dgm:t>
        <a:bodyPr rtlCol="0"/>
        <a:lstStyle/>
        <a:p>
          <a:pPr rtl="0"/>
          <a:endParaRPr lang="en-US"/>
        </a:p>
      </dgm:t>
    </dgm:pt>
    <dgm:pt modelId="{80EFB54F-1AC8-40D9-981D-4C85160A5799}" type="sibTrans" cxnId="{91AFA996-5E3B-401C-B400-E70DBD4A4AB6}">
      <dgm:prSet/>
      <dgm:spPr/>
      <dgm:t>
        <a:bodyPr rtlCol="0"/>
        <a:lstStyle/>
        <a:p>
          <a:pPr rtl="0"/>
          <a:endParaRPr lang="en-US"/>
        </a:p>
      </dgm:t>
    </dgm:pt>
    <dgm:pt modelId="{419DF63C-9792-4EF5-9125-1EEF4D07C33F}">
      <dgm:prSet/>
      <dgm:spPr/>
      <dgm:t>
        <a:bodyPr rtlCol="0"/>
        <a:lstStyle/>
        <a:p>
          <a:pPr rtl="0"/>
          <a:r>
            <a:rPr lang="fi" dirty="0">
              <a:solidFill>
                <a:schemeClr val="bg1"/>
              </a:solidFill>
            </a:rPr>
            <a:t>Opiskelu, kurssit ja työkokemus</a:t>
          </a:r>
        </a:p>
      </dgm:t>
    </dgm:pt>
    <dgm:pt modelId="{2B95E8EF-82FE-4F54-970D-D55C9AD8EC00}" type="parTrans" cxnId="{024B121E-3EE5-42C9-97D1-5E0D27C29DC3}">
      <dgm:prSet/>
      <dgm:spPr/>
      <dgm:t>
        <a:bodyPr rtlCol="0"/>
        <a:lstStyle/>
        <a:p>
          <a:pPr rtl="0"/>
          <a:endParaRPr lang="en-US"/>
        </a:p>
      </dgm:t>
    </dgm:pt>
    <dgm:pt modelId="{EA8773AB-BB82-4BF6-944E-80CD2086CE93}" type="sibTrans" cxnId="{024B121E-3EE5-42C9-97D1-5E0D27C29DC3}">
      <dgm:prSet/>
      <dgm:spPr/>
      <dgm:t>
        <a:bodyPr rtlCol="0"/>
        <a:lstStyle/>
        <a:p>
          <a:pPr rtl="0"/>
          <a:endParaRPr lang="en-US"/>
        </a:p>
      </dgm:t>
    </dgm:pt>
    <dgm:pt modelId="{1B1E513F-BEB7-483A-8F12-A8210AEF19E9}">
      <dgm:prSet/>
      <dgm:spPr/>
      <dgm:t>
        <a:bodyPr rtlCol="0"/>
        <a:lstStyle/>
        <a:p>
          <a:pPr rtl="0"/>
          <a:r>
            <a:rPr lang="fi" dirty="0">
              <a:solidFill>
                <a:schemeClr val="bg1"/>
              </a:solidFill>
            </a:rPr>
            <a:t>Omat vahvuuteni ja arvoni</a:t>
          </a:r>
        </a:p>
      </dgm:t>
    </dgm:pt>
    <dgm:pt modelId="{DB284026-3063-4705-B72C-ADE04469BE6D}" type="parTrans" cxnId="{9CD469EF-CF99-411A-B4B3-5B2C59AF684C}">
      <dgm:prSet/>
      <dgm:spPr/>
      <dgm:t>
        <a:bodyPr rtlCol="0"/>
        <a:lstStyle/>
        <a:p>
          <a:pPr rtl="0"/>
          <a:endParaRPr lang="en-US"/>
        </a:p>
      </dgm:t>
    </dgm:pt>
    <dgm:pt modelId="{D99C9B80-BA48-46B7-8B67-372E2AFD9E86}" type="sibTrans" cxnId="{9CD469EF-CF99-411A-B4B3-5B2C59AF684C}">
      <dgm:prSet/>
      <dgm:spPr/>
      <dgm:t>
        <a:bodyPr rtlCol="0"/>
        <a:lstStyle/>
        <a:p>
          <a:pPr rtl="0"/>
          <a:endParaRPr lang="en-US"/>
        </a:p>
      </dgm:t>
    </dgm:pt>
    <dgm:pt modelId="{F4A56385-3827-49D1-B533-953BA75136B7}">
      <dgm:prSet/>
      <dgm:spPr/>
      <dgm:t>
        <a:bodyPr rtlCol="0"/>
        <a:lstStyle/>
        <a:p>
          <a:pPr rtl="0"/>
          <a:r>
            <a:rPr lang="fi" dirty="0">
              <a:solidFill>
                <a:schemeClr val="bg1"/>
              </a:solidFill>
            </a:rPr>
            <a:t>Vinkit elementteihin</a:t>
          </a:r>
        </a:p>
      </dgm:t>
    </dgm:pt>
    <dgm:pt modelId="{5C6E35C5-B6D6-42D4-9FF2-63E3FEC1E45F}" type="parTrans" cxnId="{D572C096-14C8-487B-ABCD-6354192B80BA}">
      <dgm:prSet/>
      <dgm:spPr/>
      <dgm:t>
        <a:bodyPr rtlCol="0"/>
        <a:lstStyle/>
        <a:p>
          <a:pPr rtl="0"/>
          <a:endParaRPr lang="en-US"/>
        </a:p>
      </dgm:t>
    </dgm:pt>
    <dgm:pt modelId="{E866DA3A-B427-429E-A892-4812B432ED79}" type="sibTrans" cxnId="{D572C096-14C8-487B-ABCD-6354192B80BA}">
      <dgm:prSet/>
      <dgm:spPr/>
      <dgm:t>
        <a:bodyPr rtlCol="0"/>
        <a:lstStyle/>
        <a:p>
          <a:pPr rtl="0"/>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0"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rtlCol="0"/>
        <a:lstStyle/>
        <a:p>
          <a:pPr rtl="0"/>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rtlCol="0"/>
        <a:lstStyle/>
        <a:p>
          <a:pPr rtl="0"/>
          <a:r>
            <a:rPr lang="fi-FI" sz="2000" dirty="0">
              <a:solidFill>
                <a:schemeClr val="bg1"/>
              </a:solidFill>
            </a:rPr>
            <a:t>Koulutus </a:t>
          </a:r>
        </a:p>
        <a:p>
          <a:pPr rtl="0"/>
          <a:br>
            <a:rPr lang="fi-FI" sz="1600" dirty="0">
              <a:solidFill>
                <a:schemeClr val="bg1"/>
              </a:solidFill>
            </a:rPr>
          </a:br>
          <a:r>
            <a:rPr lang="fi-FI" sz="1600" dirty="0">
              <a:solidFill>
                <a:schemeClr val="bg1"/>
              </a:solidFill>
            </a:rPr>
            <a:t>Mitä tutkintoja olet opiskellut?</a:t>
          </a:r>
        </a:p>
        <a:p>
          <a:pPr rtl="0"/>
          <a:r>
            <a:rPr lang="fi-FI" sz="1600" noProof="1">
              <a:solidFill>
                <a:schemeClr val="bg1"/>
              </a:solidFill>
            </a:rPr>
            <a:t>Lyhyemmät kurssit?</a:t>
          </a:r>
        </a:p>
        <a:p>
          <a:pPr rtl="0"/>
          <a:r>
            <a:rPr lang="fi-FI" sz="1600" noProof="1">
              <a:solidFill>
                <a:schemeClr val="bg1"/>
              </a:solidFill>
            </a:rPr>
            <a:t>Työelämäkortit?</a:t>
          </a:r>
        </a:p>
        <a:p>
          <a:pPr rtl="0"/>
          <a:r>
            <a:rPr lang="fi-FI" sz="1600" noProof="1">
              <a:solidFill>
                <a:schemeClr val="bg1"/>
              </a:solidFill>
            </a:rPr>
            <a:t>Työkokeilut/harjoittelut?</a:t>
          </a:r>
        </a:p>
      </dgm:t>
    </dgm:pt>
    <dgm:pt modelId="{A40BCF22-228C-4E6F-A028-7BBDE5C12E5A}" type="parTrans" cxnId="{8FB3CA80-DD34-4F68-B118-EAE12645570F}">
      <dgm:prSet/>
      <dgm:spPr/>
      <dgm:t>
        <a:bodyPr rtlCol="0"/>
        <a:lstStyle/>
        <a:p>
          <a:pPr rtl="0"/>
          <a:endParaRPr lang="fi-FI" dirty="0"/>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fi-FI"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fi-FI" sz="2000" kern="1200" dirty="0">
              <a:solidFill>
                <a:srgbClr val="FFFFFF"/>
              </a:solidFill>
              <a:latin typeface="Calibri"/>
              <a:ea typeface="+mn-ea"/>
              <a:cs typeface="+mn-cs"/>
            </a:rPr>
            <a:t>Taidot </a:t>
          </a:r>
        </a:p>
        <a:p>
          <a:pPr marL="0" lvl="0" indent="0" algn="l" defTabSz="711200" rtl="0">
            <a:lnSpc>
              <a:spcPct val="90000"/>
            </a:lnSpc>
            <a:spcBef>
              <a:spcPct val="0"/>
            </a:spcBef>
            <a:spcAft>
              <a:spcPct val="35000"/>
            </a:spcAft>
            <a:buNone/>
          </a:pPr>
          <a:br>
            <a:rPr lang="fi-FI" sz="1600" kern="1200" dirty="0">
              <a:solidFill>
                <a:srgbClr val="FFFFFF"/>
              </a:solidFill>
              <a:latin typeface="Calibri"/>
              <a:ea typeface="+mn-ea"/>
              <a:cs typeface="+mn-cs"/>
            </a:rPr>
          </a:br>
          <a:r>
            <a:rPr lang="fi-FI" sz="1600" kern="1200" dirty="0">
              <a:solidFill>
                <a:srgbClr val="FFFFFF"/>
              </a:solidFill>
              <a:latin typeface="Calibri"/>
              <a:ea typeface="+mn-ea"/>
              <a:cs typeface="+mn-cs"/>
            </a:rPr>
            <a:t>Millaisesta tekemisestä nautit?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Mistä olet saanut positiivista palautetta?</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Harrastusten kautta tullut osaaminen</a:t>
          </a:r>
        </a:p>
        <a:p>
          <a:pPr marL="0" lvl="0" indent="0" algn="l" defTabSz="711200" rtl="0">
            <a:lnSpc>
              <a:spcPct val="90000"/>
            </a:lnSpc>
            <a:spcBef>
              <a:spcPct val="0"/>
            </a:spcBef>
            <a:spcAft>
              <a:spcPct val="35000"/>
            </a:spcAft>
            <a:buNone/>
          </a:pPr>
          <a:endParaRPr lang="fi-FI" sz="1600" kern="1200" dirty="0">
            <a:solidFill>
              <a:srgbClr val="FFFFFF"/>
            </a:solidFill>
            <a:latin typeface="Calibri"/>
            <a:ea typeface="+mn-ea"/>
            <a:cs typeface="+mn-cs"/>
          </a:endParaRPr>
        </a:p>
      </dgm:t>
    </dgm:pt>
    <dgm:pt modelId="{4A66CBC3-2E89-46E5-B2EA-1705F05E6FDD}" type="parTrans" cxnId="{2E9E5A02-0CE8-4569-9B67-05EE24CE2438}">
      <dgm:prSet/>
      <dgm:spPr/>
      <dgm:t>
        <a:bodyPr rtlCol="0"/>
        <a:lstStyle/>
        <a:p>
          <a:pPr rtl="0"/>
          <a:endParaRPr lang="fi-FI" dirty="0"/>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fi-FI"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p>
          <a:pPr marL="0" lvl="0" indent="0" algn="l" defTabSz="711200" rtl="0">
            <a:lnSpc>
              <a:spcPct val="90000"/>
            </a:lnSpc>
            <a:spcBef>
              <a:spcPct val="0"/>
            </a:spcBef>
            <a:spcAft>
              <a:spcPct val="35000"/>
            </a:spcAft>
            <a:buNone/>
          </a:pPr>
          <a:r>
            <a:rPr lang="fi-FI" sz="2000" kern="1200" dirty="0">
              <a:solidFill>
                <a:srgbClr val="FFFFFF"/>
              </a:solidFill>
              <a:latin typeface="Calibri"/>
              <a:ea typeface="+mn-ea"/>
              <a:cs typeface="+mn-cs"/>
            </a:rPr>
            <a:t>Työkokemus</a:t>
          </a:r>
        </a:p>
        <a:p>
          <a:pPr marL="0" lvl="0" indent="0" algn="l" defTabSz="711200" rtl="0">
            <a:lnSpc>
              <a:spcPct val="90000"/>
            </a:lnSpc>
            <a:spcBef>
              <a:spcPct val="0"/>
            </a:spcBef>
            <a:spcAft>
              <a:spcPct val="35000"/>
            </a:spcAft>
            <a:buNone/>
          </a:pPr>
          <a:br>
            <a:rPr lang="fi-FI" sz="1600" kern="1200" dirty="0">
              <a:solidFill>
                <a:srgbClr val="FFFFFF"/>
              </a:solidFill>
              <a:latin typeface="Calibri"/>
              <a:ea typeface="+mn-ea"/>
              <a:cs typeface="+mn-cs"/>
            </a:rPr>
          </a:br>
          <a:r>
            <a:rPr lang="fi-FI" sz="1600" kern="1200" dirty="0">
              <a:solidFill>
                <a:srgbClr val="FFFFFF"/>
              </a:solidFill>
              <a:latin typeface="Calibri"/>
              <a:ea typeface="+mn-ea"/>
              <a:cs typeface="+mn-cs"/>
            </a:rPr>
            <a:t>Aiemmat työpaikat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Työkokeilut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Harjoittelupaikat</a:t>
          </a:r>
        </a:p>
        <a:p>
          <a:pPr marL="0" lvl="0" indent="0" algn="l" defTabSz="711200" rtl="0">
            <a:lnSpc>
              <a:spcPct val="90000"/>
            </a:lnSpc>
            <a:spcBef>
              <a:spcPct val="0"/>
            </a:spcBef>
            <a:spcAft>
              <a:spcPct val="35000"/>
            </a:spcAft>
            <a:buNone/>
          </a:pPr>
          <a:endParaRPr lang="fi-FI"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fi-FI" sz="1600" kern="1200" dirty="0">
            <a:solidFill>
              <a:srgbClr val="FFFFFF"/>
            </a:solidFill>
            <a:latin typeface="Calibri"/>
            <a:ea typeface="+mn-ea"/>
            <a:cs typeface="+mn-cs"/>
          </a:endParaRPr>
        </a:p>
      </dgm:t>
    </dgm:pt>
    <dgm:pt modelId="{CE6B5045-A42D-4562-9588-2342D0E47934}" type="parTrans" cxnId="{B49FD08F-C9D7-4FC0-B446-ED9717719A00}">
      <dgm:prSet/>
      <dgm:spPr/>
      <dgm:t>
        <a:bodyPr rtlCol="0"/>
        <a:lstStyle/>
        <a:p>
          <a:pPr rtl="0"/>
          <a:endParaRPr lang="fi-FI" dirty="0"/>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p>
          <a:pPr rtl="0"/>
          <a:endParaRPr lang="fi-FI"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0" custLinFactNeighborY="-3095"/>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5395F473-4B00-496B-B453-6451BF799B09}">
      <dgm:prSet custT="1"/>
      <dgm:spPr>
        <a:noFill/>
        <a:ln>
          <a:noFill/>
        </a:ln>
      </dgm:spPr>
      <dgm:t>
        <a:bodyPr rtlCol="0"/>
        <a:lstStyle/>
        <a:p>
          <a:pPr rtl="0">
            <a:buClr>
              <a:schemeClr val="accent2"/>
            </a:buClr>
            <a:buFont typeface="Wingdings" panose="05000000000000000000" pitchFamily="2" charset="2"/>
            <a:buChar char="§"/>
          </a:pPr>
          <a:r>
            <a:rPr lang="fi-FI" sz="2400" noProof="0" dirty="0">
              <a:solidFill>
                <a:schemeClr val="bg1"/>
              </a:solidFill>
            </a:rPr>
            <a:t>Aikajärjestys</a:t>
          </a:r>
          <a:r>
            <a:rPr lang="fi-FI" sz="1600" noProof="0" dirty="0">
              <a:solidFill>
                <a:schemeClr val="bg1"/>
              </a:solidFill>
            </a:rPr>
            <a:t>: </a:t>
          </a:r>
          <a:r>
            <a:rPr lang="fi-FI" sz="1400" noProof="0" dirty="0">
              <a:solidFill>
                <a:schemeClr val="bg1"/>
              </a:solidFill>
            </a:rPr>
            <a:t>Työkokemustasi ja koulutustasi listatessasi, käytä käänteistä kronologista järjestystä eli nosta ensimmäisenä esiin viimeisin kokemus/koulutus ja alimpana kaukaisin relevantti kokemus. Muista, että jokaista elämäsi työpaikkaa ei tarvitse listata. </a:t>
          </a:r>
        </a:p>
      </dgm:t>
    </dgm:pt>
    <dgm:pt modelId="{9C1152B7-4D34-4CA0-9DDC-F21FD4AEAD28}" type="parTrans" cxnId="{5982C12B-3881-4E5F-910B-CA265FD5E102}">
      <dgm:prSet/>
      <dgm:spPr/>
      <dgm:t>
        <a:bodyPr rtlCol="0"/>
        <a:lstStyle/>
        <a:p>
          <a:pPr rtl="0"/>
          <a:endParaRPr lang="fi-FI" sz="2800" noProof="0" dirty="0"/>
        </a:p>
      </dgm:t>
    </dgm:pt>
    <dgm:pt modelId="{169C7AF9-916F-47C4-A9C3-3ACADEA4D272}" type="sibTrans" cxnId="{5982C12B-3881-4E5F-910B-CA265FD5E102}">
      <dgm:prSet/>
      <dgm:spPr/>
      <dgm:t>
        <a:bodyPr rtlCol="0"/>
        <a:lstStyle/>
        <a:p>
          <a:pPr rtl="0"/>
          <a:endParaRPr lang="fi-FI" sz="2800" noProof="0" dirty="0"/>
        </a:p>
      </dgm:t>
    </dgm:pt>
    <dgm:pt modelId="{ED7BFBCA-85AB-470A-B757-1414C645E6DE}">
      <dgm:prSet custT="1"/>
      <dgm:spPr>
        <a:noFill/>
        <a:ln>
          <a:noFill/>
        </a:ln>
      </dgm:spPr>
      <dgm:t>
        <a:bodyPr rtlCol="0"/>
        <a:lstStyle/>
        <a:p>
          <a:pPr rtl="0">
            <a:buClr>
              <a:schemeClr val="accent2"/>
            </a:buClr>
            <a:buFont typeface="Wingdings" panose="05000000000000000000" pitchFamily="2" charset="2"/>
            <a:buChar char="§"/>
          </a:pPr>
          <a:r>
            <a:rPr lang="fi-FI" sz="2400" noProof="0" dirty="0">
              <a:solidFill>
                <a:schemeClr val="bg1"/>
              </a:solidFill>
            </a:rPr>
            <a:t>Työkokemus</a:t>
          </a:r>
          <a:r>
            <a:rPr lang="fi-FI" sz="1400" noProof="0" dirty="0">
              <a:solidFill>
                <a:schemeClr val="bg1"/>
              </a:solidFill>
            </a:rPr>
            <a:t>: Avaa 1-3 alkuun haettavan tehtävän kannalta oleellista työkokemusta tarkemmin, pitäen samalla käänteisen aikajärjestyksen (uusin ensin). </a:t>
          </a:r>
        </a:p>
      </dgm:t>
    </dgm:pt>
    <dgm:pt modelId="{B49CC6F4-1BCE-47E4-B510-CFFABFF8574B}" type="parTrans" cxnId="{CADA49E7-D7E4-4B04-9DDF-B5A55F3314AF}">
      <dgm:prSet/>
      <dgm:spPr/>
      <dgm:t>
        <a:bodyPr rtlCol="0"/>
        <a:lstStyle/>
        <a:p>
          <a:pPr rtl="0"/>
          <a:endParaRPr lang="fi-FI" sz="2800" noProof="0" dirty="0"/>
        </a:p>
      </dgm:t>
    </dgm:pt>
    <dgm:pt modelId="{C0C02030-8E95-4FBF-B65E-3B9A5576FA0F}" type="sibTrans" cxnId="{CADA49E7-D7E4-4B04-9DDF-B5A55F3314AF}">
      <dgm:prSet/>
      <dgm:spPr/>
      <dgm:t>
        <a:bodyPr rtlCol="0"/>
        <a:lstStyle/>
        <a:p>
          <a:pPr rtl="0"/>
          <a:endParaRPr lang="fi-FI" sz="2800" noProof="0" dirty="0"/>
        </a:p>
      </dgm:t>
    </dgm:pt>
    <dgm:pt modelId="{C1111DA6-C6D5-48B5-8605-665688E6FFD0}">
      <dgm:prSet custT="1"/>
      <dgm:spPr>
        <a:noFill/>
        <a:ln>
          <a:noFill/>
        </a:ln>
      </dgm:spPr>
      <dgm:t>
        <a:bodyPr rtlCol="0"/>
        <a:lstStyle/>
        <a:p>
          <a:pPr rtl="0">
            <a:buClr>
              <a:schemeClr val="accent2"/>
            </a:buClr>
            <a:buFont typeface="Wingdings" panose="05000000000000000000" pitchFamily="2" charset="2"/>
            <a:buChar char="§"/>
          </a:pPr>
          <a:r>
            <a:rPr lang="fi-FI" sz="2400" b="0" i="0" dirty="0">
              <a:solidFill>
                <a:schemeClr val="bg1"/>
              </a:solidFill>
            </a:rPr>
            <a:t>Suosittelijat:</a:t>
          </a:r>
          <a:r>
            <a:rPr lang="fi-FI" sz="1600" b="0" i="0" dirty="0">
              <a:solidFill>
                <a:schemeClr val="bg1"/>
              </a:solidFill>
            </a:rPr>
            <a:t> </a:t>
          </a:r>
          <a:r>
            <a:rPr lang="fi-FI" sz="1400" b="0" i="0" dirty="0">
              <a:solidFill>
                <a:schemeClr val="bg1"/>
              </a:solidFill>
            </a:rPr>
            <a:t>Voit merkitä ansioluetteloosi valmiiksi suosittelijoittesi nimet, tittelit ja organisaatiot. Mikäli jostain syystä et halua ilmoittaa vielä suosittelijoita, voit merkitä CV:hen esimerkiksi "Suosittelijoiden yhteystiedot pyydettäessä." Tarkistathan työtä hakiessasi työpaikkailmoituksesta, pyydetäänkö suosittelijoiden yhteystiedot jo toisaalla erikseen. Muista myös kysyä suosittelijoiltasi lupa käyttää heitä suosittelijana!</a:t>
          </a:r>
          <a:endParaRPr lang="fi-FI" sz="1400" noProof="0" dirty="0">
            <a:solidFill>
              <a:schemeClr val="bg1"/>
            </a:solidFill>
          </a:endParaRPr>
        </a:p>
      </dgm:t>
    </dgm:pt>
    <dgm:pt modelId="{4FF9128B-50CC-4B82-8A86-887C36D68EA9}" type="parTrans" cxnId="{77D0B3BD-FCD7-4CD2-9D49-3A2E56AA774D}">
      <dgm:prSet/>
      <dgm:spPr/>
      <dgm:t>
        <a:bodyPr/>
        <a:lstStyle/>
        <a:p>
          <a:endParaRPr lang="fi-FI"/>
        </a:p>
      </dgm:t>
    </dgm:pt>
    <dgm:pt modelId="{F836C939-3F08-42A4-95ED-846F79A441DC}" type="sibTrans" cxnId="{77D0B3BD-FCD7-4CD2-9D49-3A2E56AA774D}">
      <dgm:prSet/>
      <dgm:spPr/>
      <dgm:t>
        <a:bodyPr/>
        <a:lstStyle/>
        <a:p>
          <a:endParaRPr lang="fi-FI"/>
        </a:p>
      </dgm:t>
    </dgm:pt>
    <dgm:pt modelId="{7A49DF98-867D-48FD-8C6A-11619CC54E26}">
      <dgm:prSet custT="1"/>
      <dgm:spPr>
        <a:solidFill>
          <a:schemeClr val="accent2"/>
        </a:solidFill>
        <a:ln>
          <a:noFill/>
        </a:ln>
      </dgm:spPr>
      <dgm:t>
        <a:bodyPr rtlCol="0"/>
        <a:lstStyle/>
        <a:p>
          <a:pPr rtl="0"/>
          <a:r>
            <a:rPr lang="fi-FI" sz="2800" noProof="0" dirty="0">
              <a:solidFill>
                <a:schemeClr val="tx1"/>
              </a:solidFill>
            </a:rPr>
            <a:t>Vinkkejä CV:n elementteihin:</a:t>
          </a:r>
        </a:p>
      </dgm:t>
    </dgm:pt>
    <dgm:pt modelId="{C8FD5B74-EA17-4780-8EAB-5CC8C9F831ED}" type="sibTrans" cxnId="{1514D9C3-0364-4D35-B599-B493CBB9F80D}">
      <dgm:prSet/>
      <dgm:spPr/>
      <dgm:t>
        <a:bodyPr rtlCol="0"/>
        <a:lstStyle/>
        <a:p>
          <a:pPr rtl="0"/>
          <a:endParaRPr lang="fi-FI" sz="2800" noProof="0" dirty="0"/>
        </a:p>
      </dgm:t>
    </dgm:pt>
    <dgm:pt modelId="{68E16295-5968-427D-8FEC-140904115879}" type="parTrans" cxnId="{1514D9C3-0364-4D35-B599-B493CBB9F80D}">
      <dgm:prSet/>
      <dgm:spPr/>
      <dgm:t>
        <a:bodyPr rtlCol="0"/>
        <a:lstStyle/>
        <a:p>
          <a:pPr rtl="0"/>
          <a:endParaRPr lang="fi-FI" sz="2800" noProof="0" dirty="0"/>
        </a:p>
      </dgm:t>
    </dgm:pt>
    <dgm:pt modelId="{48C506EB-5F95-4904-822B-C0CF03B38CD5}">
      <dgm:prSet custT="1"/>
      <dgm:spPr>
        <a:noFill/>
        <a:ln>
          <a:noFill/>
        </a:ln>
      </dgm:spPr>
      <dgm:t>
        <a:bodyPr rtlCol="0"/>
        <a:lstStyle/>
        <a:p>
          <a:pPr rtl="0">
            <a:buClr>
              <a:schemeClr val="accent2"/>
            </a:buClr>
            <a:buFont typeface="Wingdings" panose="05000000000000000000" pitchFamily="2" charset="2"/>
            <a:buChar char="§"/>
          </a:pPr>
          <a:r>
            <a:rPr lang="fi-FI" sz="1400" noProof="0" dirty="0">
              <a:solidFill>
                <a:schemeClr val="bg1"/>
              </a:solidFill>
            </a:rPr>
            <a:t>Jos haluat linkata LinkedIn-profiilisi CV:hen, muista päivittää tiedot sielläkin ajan tasalle sekä vastaamaan CV:ssä kertomaasi.</a:t>
          </a:r>
        </a:p>
      </dgm:t>
    </dgm:pt>
    <dgm:pt modelId="{66FC02C7-F2A2-4B2E-8A4B-4A4DA83807CB}" type="parTrans" cxnId="{0BC8430A-B0BE-4D64-AAEA-2DFA1AD23770}">
      <dgm:prSet/>
      <dgm:spPr/>
      <dgm:t>
        <a:bodyPr/>
        <a:lstStyle/>
        <a:p>
          <a:endParaRPr lang="fi-FI"/>
        </a:p>
      </dgm:t>
    </dgm:pt>
    <dgm:pt modelId="{DF4429A4-FC13-46BA-A5A0-23382A1E7F19}" type="sibTrans" cxnId="{0BC8430A-B0BE-4D64-AAEA-2DFA1AD23770}">
      <dgm:prSet/>
      <dgm:spPr/>
      <dgm:t>
        <a:bodyPr/>
        <a:lstStyle/>
        <a:p>
          <a:endParaRPr lang="fi-FI"/>
        </a:p>
      </dgm:t>
    </dgm:pt>
    <dgm:pt modelId="{CE238320-7A89-4856-9E5E-88B004EC73F6}">
      <dgm:prSet custT="1"/>
      <dgm:spPr>
        <a:noFill/>
        <a:ln>
          <a:noFill/>
        </a:ln>
      </dgm:spPr>
      <dgm:t>
        <a:bodyPr rtlCol="0"/>
        <a:lstStyle/>
        <a:p>
          <a:pPr rtl="0">
            <a:buClr>
              <a:schemeClr val="accent2"/>
            </a:buClr>
            <a:buFont typeface="Wingdings" panose="05000000000000000000" pitchFamily="2" charset="2"/>
            <a:buChar char="§"/>
          </a:pPr>
          <a:endParaRPr lang="fi-FI" sz="1400" noProof="0" dirty="0">
            <a:solidFill>
              <a:schemeClr val="bg1"/>
            </a:solidFill>
          </a:endParaRPr>
        </a:p>
      </dgm:t>
    </dgm:pt>
    <dgm:pt modelId="{47F69F74-7951-4933-A77F-7BCBA273A41C}" type="parTrans" cxnId="{510C888E-F271-4CD5-A3F9-491BE0F10387}">
      <dgm:prSet/>
      <dgm:spPr/>
      <dgm:t>
        <a:bodyPr/>
        <a:lstStyle/>
        <a:p>
          <a:endParaRPr lang="fi-FI"/>
        </a:p>
      </dgm:t>
    </dgm:pt>
    <dgm:pt modelId="{AEBF5DAC-B5ED-45BE-A873-A6D96516173A}" type="sibTrans" cxnId="{510C888E-F271-4CD5-A3F9-491BE0F10387}">
      <dgm:prSet/>
      <dgm:spPr/>
      <dgm:t>
        <a:bodyPr/>
        <a:lstStyle/>
        <a:p>
          <a:endParaRPr lang="fi-FI"/>
        </a:p>
      </dgm:t>
    </dgm:pt>
    <dgm:pt modelId="{D62C1763-FE37-43DE-A596-EB751C70CF29}">
      <dgm:prSet custT="1"/>
      <dgm:spPr>
        <a:noFill/>
        <a:ln>
          <a:noFill/>
        </a:ln>
      </dgm:spPr>
      <dgm:t>
        <a:bodyPr rtlCol="0"/>
        <a:lstStyle/>
        <a:p>
          <a:pPr rtl="0">
            <a:buClr>
              <a:schemeClr val="accent2"/>
            </a:buClr>
            <a:buFont typeface="Wingdings" panose="05000000000000000000" pitchFamily="2" charset="2"/>
            <a:buChar char="§"/>
          </a:pPr>
          <a:endParaRPr lang="fi-FI" sz="1400" noProof="0" dirty="0">
            <a:solidFill>
              <a:schemeClr val="bg1"/>
            </a:solidFill>
          </a:endParaRPr>
        </a:p>
      </dgm:t>
    </dgm:pt>
    <dgm:pt modelId="{41010A23-61E5-4983-AABC-035861686783}" type="parTrans" cxnId="{7009FF4B-9FE8-414E-92DF-E020583CBC6F}">
      <dgm:prSet/>
      <dgm:spPr/>
      <dgm:t>
        <a:bodyPr/>
        <a:lstStyle/>
        <a:p>
          <a:endParaRPr lang="fi-FI"/>
        </a:p>
      </dgm:t>
    </dgm:pt>
    <dgm:pt modelId="{DDA6876B-BCF2-472C-886E-2E46D3AC552E}" type="sibTrans" cxnId="{7009FF4B-9FE8-414E-92DF-E020583CBC6F}">
      <dgm:prSet/>
      <dgm:spPr/>
      <dgm:t>
        <a:bodyPr/>
        <a:lstStyle/>
        <a:p>
          <a:endParaRPr lang="fi-FI"/>
        </a:p>
      </dgm:t>
    </dgm:pt>
    <dgm:pt modelId="{FB5D41F4-B3B0-4F40-9F15-4A44E6069FF3}">
      <dgm:prSet custT="1"/>
      <dgm:spPr>
        <a:noFill/>
        <a:ln>
          <a:noFill/>
        </a:ln>
      </dgm:spPr>
      <dgm:t>
        <a:bodyPr rtlCol="0"/>
        <a:lstStyle/>
        <a:p>
          <a:pPr rtl="0">
            <a:buClr>
              <a:schemeClr val="accent2"/>
            </a:buClr>
            <a:buFont typeface="Wingdings" panose="05000000000000000000" pitchFamily="2" charset="2"/>
            <a:buChar char="§"/>
          </a:pPr>
          <a:endParaRPr lang="fi-FI" sz="1400" noProof="0" dirty="0">
            <a:solidFill>
              <a:schemeClr val="bg1"/>
            </a:solidFill>
          </a:endParaRPr>
        </a:p>
      </dgm:t>
    </dgm:pt>
    <dgm:pt modelId="{4FE2F42A-3BEA-4D46-9651-68471B0D1EE4}" type="parTrans" cxnId="{DC899FE3-605D-4AA5-B586-922561CD1D07}">
      <dgm:prSet/>
      <dgm:spPr/>
      <dgm:t>
        <a:bodyPr/>
        <a:lstStyle/>
        <a:p>
          <a:endParaRPr lang="fi-FI"/>
        </a:p>
      </dgm:t>
    </dgm:pt>
    <dgm:pt modelId="{42FB9432-7851-4996-9563-CFD8FAC06FAC}" type="sibTrans" cxnId="{DC899FE3-605D-4AA5-B586-922561CD1D07}">
      <dgm:prSet/>
      <dgm:spPr/>
      <dgm:t>
        <a:bodyPr/>
        <a:lstStyle/>
        <a:p>
          <a:endParaRPr lang="fi-FI"/>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25641" custScaleY="3348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0BC8430A-B0BE-4D64-AAEA-2DFA1AD23770}" srcId="{7A49DF98-867D-48FD-8C6A-11619CC54E26}" destId="{48C506EB-5F95-4904-822B-C0CF03B38CD5}" srcOrd="6" destOrd="0" parTransId="{66FC02C7-F2A2-4B2E-8A4B-4A4DA83807CB}" sibTransId="{DF4429A4-FC13-46BA-A5A0-23382A1E7F19}"/>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2AB22546-52B3-480B-A9C0-38D89DB95957}" type="presOf" srcId="{D62C1763-FE37-43DE-A596-EB751C70CF29}" destId="{A7174219-EC9E-4267-A04D-B18EE847387A}" srcOrd="0" destOrd="1" presId="urn:microsoft.com/office/officeart/2005/8/layout/list1"/>
    <dgm:cxn modelId="{7009FF4B-9FE8-414E-92DF-E020583CBC6F}" srcId="{7A49DF98-867D-48FD-8C6A-11619CC54E26}" destId="{D62C1763-FE37-43DE-A596-EB751C70CF29}" srcOrd="1" destOrd="0" parTransId="{41010A23-61E5-4983-AABC-035861686783}" sibTransId="{DDA6876B-BCF2-472C-886E-2E46D3AC552E}"/>
    <dgm:cxn modelId="{65ACE070-EDA6-44ED-AD02-04D92575CD43}" type="presOf" srcId="{CE238320-7A89-4856-9E5E-88B004EC73F6}" destId="{A7174219-EC9E-4267-A04D-B18EE847387A}" srcOrd="0" destOrd="5" presId="urn:microsoft.com/office/officeart/2005/8/layout/list1"/>
    <dgm:cxn modelId="{52B97074-99A6-49B7-A768-EE21EBEE1F77}" type="presOf" srcId="{C1111DA6-C6D5-48B5-8605-665688E6FFD0}" destId="{A7174219-EC9E-4267-A04D-B18EE847387A}" srcOrd="0" destOrd="4" presId="urn:microsoft.com/office/officeart/2005/8/layout/list1"/>
    <dgm:cxn modelId="{510C888E-F271-4CD5-A3F9-491BE0F10387}" srcId="{7A49DF98-867D-48FD-8C6A-11619CC54E26}" destId="{CE238320-7A89-4856-9E5E-88B004EC73F6}" srcOrd="5" destOrd="0" parTransId="{47F69F74-7951-4933-A77F-7BCBA273A41C}" sibTransId="{AEBF5DAC-B5ED-45BE-A873-A6D96516173A}"/>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35DDB8B9-D6A8-4C9A-AA94-F79A9ABE8C89}" type="presOf" srcId="{FB5D41F4-B3B0-4F40-9F15-4A44E6069FF3}" destId="{A7174219-EC9E-4267-A04D-B18EE847387A}" srcOrd="0" destOrd="3" presId="urn:microsoft.com/office/officeart/2005/8/layout/list1"/>
    <dgm:cxn modelId="{77D0B3BD-FCD7-4CD2-9D49-3A2E56AA774D}" srcId="{7A49DF98-867D-48FD-8C6A-11619CC54E26}" destId="{C1111DA6-C6D5-48B5-8605-665688E6FFD0}" srcOrd="4" destOrd="0" parTransId="{4FF9128B-50CC-4B82-8A86-887C36D68EA9}" sibTransId="{F836C939-3F08-42A4-95ED-846F79A441DC}"/>
    <dgm:cxn modelId="{1514D9C3-0364-4D35-B599-B493CBB9F80D}" srcId="{B192402E-D48E-4A20-9102-455829196172}" destId="{7A49DF98-867D-48FD-8C6A-11619CC54E26}" srcOrd="0" destOrd="0" parTransId="{68E16295-5968-427D-8FEC-140904115879}" sibTransId="{C8FD5B74-EA17-4780-8EAB-5CC8C9F831ED}"/>
    <dgm:cxn modelId="{463F2ADF-ECC9-4C0A-9225-83ADBB7DEFB2}" type="presOf" srcId="{48C506EB-5F95-4904-822B-C0CF03B38CD5}" destId="{A7174219-EC9E-4267-A04D-B18EE847387A}" srcOrd="0" destOrd="6" presId="urn:microsoft.com/office/officeart/2005/8/layout/list1"/>
    <dgm:cxn modelId="{DC899FE3-605D-4AA5-B586-922561CD1D07}" srcId="{7A49DF98-867D-48FD-8C6A-11619CC54E26}" destId="{FB5D41F4-B3B0-4F40-9F15-4A44E6069FF3}" srcOrd="3" destOrd="0" parTransId="{4FE2F42A-3BEA-4D46-9651-68471B0D1EE4}" sibTransId="{42FB9432-7851-4996-9563-CFD8FAC06FAC}"/>
    <dgm:cxn modelId="{DF88DBE6-53D6-489E-9FE7-EDD2A1456E39}" type="presOf" srcId="{ED7BFBCA-85AB-470A-B757-1414C645E6DE}" destId="{A7174219-EC9E-4267-A04D-B18EE847387A}" srcOrd="0" destOrd="2" presId="urn:microsoft.com/office/officeart/2005/8/layout/list1"/>
    <dgm:cxn modelId="{CADA49E7-D7E4-4B04-9DDF-B5A55F3314AF}" srcId="{7A49DF98-867D-48FD-8C6A-11619CC54E26}" destId="{ED7BFBCA-85AB-470A-B757-1414C645E6DE}" srcOrd="2"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4675"/>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fi" sz="1900" kern="1200" dirty="0">
              <a:solidFill>
                <a:schemeClr val="bg1"/>
              </a:solidFill>
            </a:rPr>
            <a:t>Kuka minä olen?</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fi" sz="1900" kern="1200" dirty="0">
              <a:solidFill>
                <a:schemeClr val="bg1"/>
              </a:solidFill>
            </a:rPr>
            <a:t>Harrastukset, taidot ja osaaminen</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fi" sz="1900" kern="1200" dirty="0">
              <a:solidFill>
                <a:schemeClr val="bg1"/>
              </a:solidFill>
            </a:rPr>
            <a:t>Opiskelu, kurssit ja työkokemus</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fi" sz="1900" kern="1200" dirty="0">
              <a:solidFill>
                <a:schemeClr val="bg1"/>
              </a:solidFill>
            </a:rPr>
            <a:t>Omat vahvuuteni ja arvoni</a:t>
          </a:r>
        </a:p>
      </dsp:txBody>
      <dsp:txXfrm>
        <a:off x="1150288" y="3739377"/>
        <a:ext cx="5641034" cy="995920"/>
      </dsp:txXfrm>
    </dsp:sp>
    <dsp:sp modelId="{343A76ED-9DD6-4B0A-830E-16ED952B3D06}">
      <dsp:nvSpPr>
        <dsp:cNvPr id="0" name=""/>
        <dsp:cNvSpPr/>
      </dsp:nvSpPr>
      <dsp:spPr>
        <a:xfrm>
          <a:off x="0" y="4988954"/>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fi" sz="1900" kern="1200" dirty="0">
              <a:solidFill>
                <a:schemeClr val="bg1"/>
              </a:solidFill>
            </a:rPr>
            <a:t>Vinkit elementteihin</a:t>
          </a:r>
        </a:p>
      </dsp:txBody>
      <dsp:txXfrm>
        <a:off x="1150288" y="4984278"/>
        <a:ext cx="5641034" cy="99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889000" rtl="0">
            <a:lnSpc>
              <a:spcPct val="90000"/>
            </a:lnSpc>
            <a:spcBef>
              <a:spcPct val="0"/>
            </a:spcBef>
            <a:spcAft>
              <a:spcPct val="35000"/>
            </a:spcAft>
            <a:buNone/>
          </a:pPr>
          <a:r>
            <a:rPr lang="fi-FI" sz="2000" kern="1200" dirty="0">
              <a:solidFill>
                <a:schemeClr val="bg1"/>
              </a:solidFill>
            </a:rPr>
            <a:t>Koulutus </a:t>
          </a:r>
        </a:p>
        <a:p>
          <a:pPr marL="0" lvl="0" indent="0" algn="l" defTabSz="889000" rtl="0">
            <a:lnSpc>
              <a:spcPct val="90000"/>
            </a:lnSpc>
            <a:spcBef>
              <a:spcPct val="0"/>
            </a:spcBef>
            <a:spcAft>
              <a:spcPct val="35000"/>
            </a:spcAft>
            <a:buNone/>
          </a:pPr>
          <a:br>
            <a:rPr lang="fi-FI" sz="1600" kern="1200" dirty="0">
              <a:solidFill>
                <a:schemeClr val="bg1"/>
              </a:solidFill>
            </a:rPr>
          </a:br>
          <a:r>
            <a:rPr lang="fi-FI" sz="1600" kern="1200" dirty="0">
              <a:solidFill>
                <a:schemeClr val="bg1"/>
              </a:solidFill>
            </a:rPr>
            <a:t>Mitä tutkintoja olet opiskellut?</a:t>
          </a:r>
        </a:p>
        <a:p>
          <a:pPr marL="0" lvl="0" indent="0" algn="l" defTabSz="889000" rtl="0">
            <a:lnSpc>
              <a:spcPct val="90000"/>
            </a:lnSpc>
            <a:spcBef>
              <a:spcPct val="0"/>
            </a:spcBef>
            <a:spcAft>
              <a:spcPct val="35000"/>
            </a:spcAft>
            <a:buNone/>
          </a:pPr>
          <a:r>
            <a:rPr lang="fi-FI" sz="1600" kern="1200" noProof="1">
              <a:solidFill>
                <a:schemeClr val="bg1"/>
              </a:solidFill>
            </a:rPr>
            <a:t>Lyhyemmät kurssit?</a:t>
          </a:r>
        </a:p>
        <a:p>
          <a:pPr marL="0" lvl="0" indent="0" algn="l" defTabSz="889000" rtl="0">
            <a:lnSpc>
              <a:spcPct val="90000"/>
            </a:lnSpc>
            <a:spcBef>
              <a:spcPct val="0"/>
            </a:spcBef>
            <a:spcAft>
              <a:spcPct val="35000"/>
            </a:spcAft>
            <a:buNone/>
          </a:pPr>
          <a:r>
            <a:rPr lang="fi-FI" sz="1600" kern="1200" noProof="1">
              <a:solidFill>
                <a:schemeClr val="bg1"/>
              </a:solidFill>
            </a:rPr>
            <a:t>Työelämäkortit?</a:t>
          </a:r>
        </a:p>
        <a:p>
          <a:pPr marL="0" lvl="0" indent="0" algn="l" defTabSz="889000" rtl="0">
            <a:lnSpc>
              <a:spcPct val="90000"/>
            </a:lnSpc>
            <a:spcBef>
              <a:spcPct val="0"/>
            </a:spcBef>
            <a:spcAft>
              <a:spcPct val="35000"/>
            </a:spcAft>
            <a:buNone/>
          </a:pPr>
          <a:r>
            <a:rPr lang="fi-FI" sz="1600" kern="1200" noProof="1">
              <a:solidFill>
                <a:schemeClr val="bg1"/>
              </a:solidFill>
            </a:rPr>
            <a:t>Työkokeilut/harjoittelut?</a:t>
          </a: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fi-FI"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fi-FI" sz="2000" kern="1200" dirty="0">
              <a:solidFill>
                <a:srgbClr val="FFFFFF"/>
              </a:solidFill>
              <a:latin typeface="Calibri"/>
              <a:ea typeface="+mn-ea"/>
              <a:cs typeface="+mn-cs"/>
            </a:rPr>
            <a:t>Taidot </a:t>
          </a:r>
        </a:p>
        <a:p>
          <a:pPr marL="0" lvl="0" indent="0" algn="l" defTabSz="711200" rtl="0">
            <a:lnSpc>
              <a:spcPct val="90000"/>
            </a:lnSpc>
            <a:spcBef>
              <a:spcPct val="0"/>
            </a:spcBef>
            <a:spcAft>
              <a:spcPct val="35000"/>
            </a:spcAft>
            <a:buNone/>
          </a:pPr>
          <a:br>
            <a:rPr lang="fi-FI" sz="1600" kern="1200" dirty="0">
              <a:solidFill>
                <a:srgbClr val="FFFFFF"/>
              </a:solidFill>
              <a:latin typeface="Calibri"/>
              <a:ea typeface="+mn-ea"/>
              <a:cs typeface="+mn-cs"/>
            </a:rPr>
          </a:br>
          <a:r>
            <a:rPr lang="fi-FI" sz="1600" kern="1200" dirty="0">
              <a:solidFill>
                <a:srgbClr val="FFFFFF"/>
              </a:solidFill>
              <a:latin typeface="Calibri"/>
              <a:ea typeface="+mn-ea"/>
              <a:cs typeface="+mn-cs"/>
            </a:rPr>
            <a:t>Millaisesta tekemisestä nautit?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Mistä olet saanut positiivista palautetta?</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Harrastusten kautta tullut osaaminen</a:t>
          </a:r>
        </a:p>
        <a:p>
          <a:pPr marL="0" lvl="0" indent="0" algn="l" defTabSz="711200" rtl="0">
            <a:lnSpc>
              <a:spcPct val="90000"/>
            </a:lnSpc>
            <a:spcBef>
              <a:spcPct val="0"/>
            </a:spcBef>
            <a:spcAft>
              <a:spcPct val="35000"/>
            </a:spcAft>
            <a:buNone/>
          </a:pPr>
          <a:endParaRPr lang="fi-FI"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fi-FI"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fi-FI" sz="2000" kern="1200" dirty="0">
              <a:solidFill>
                <a:srgbClr val="FFFFFF"/>
              </a:solidFill>
              <a:latin typeface="Calibri"/>
              <a:ea typeface="+mn-ea"/>
              <a:cs typeface="+mn-cs"/>
            </a:rPr>
            <a:t>Työkokemus</a:t>
          </a:r>
        </a:p>
        <a:p>
          <a:pPr marL="0" lvl="0" indent="0" algn="l" defTabSz="711200" rtl="0">
            <a:lnSpc>
              <a:spcPct val="90000"/>
            </a:lnSpc>
            <a:spcBef>
              <a:spcPct val="0"/>
            </a:spcBef>
            <a:spcAft>
              <a:spcPct val="35000"/>
            </a:spcAft>
            <a:buNone/>
          </a:pPr>
          <a:br>
            <a:rPr lang="fi-FI" sz="1600" kern="1200" dirty="0">
              <a:solidFill>
                <a:srgbClr val="FFFFFF"/>
              </a:solidFill>
              <a:latin typeface="Calibri"/>
              <a:ea typeface="+mn-ea"/>
              <a:cs typeface="+mn-cs"/>
            </a:rPr>
          </a:br>
          <a:r>
            <a:rPr lang="fi-FI" sz="1600" kern="1200" dirty="0">
              <a:solidFill>
                <a:srgbClr val="FFFFFF"/>
              </a:solidFill>
              <a:latin typeface="Calibri"/>
              <a:ea typeface="+mn-ea"/>
              <a:cs typeface="+mn-cs"/>
            </a:rPr>
            <a:t>Aiemmat työpaikat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Työkokeilut</a:t>
          </a:r>
        </a:p>
        <a:p>
          <a:pPr marL="0" lvl="0" indent="0" algn="l" defTabSz="711200" rtl="0">
            <a:lnSpc>
              <a:spcPct val="90000"/>
            </a:lnSpc>
            <a:spcBef>
              <a:spcPct val="0"/>
            </a:spcBef>
            <a:spcAft>
              <a:spcPct val="35000"/>
            </a:spcAft>
            <a:buNone/>
          </a:pPr>
          <a:r>
            <a:rPr lang="fi-FI" sz="1600" kern="1200" noProof="1">
              <a:solidFill>
                <a:srgbClr val="FFFFFF"/>
              </a:solidFill>
              <a:latin typeface="Calibri"/>
              <a:ea typeface="+mn-ea"/>
              <a:cs typeface="+mn-cs"/>
            </a:rPr>
            <a:t>Harjoittelupaikat</a:t>
          </a:r>
        </a:p>
        <a:p>
          <a:pPr marL="0" lvl="0" indent="0" algn="l" defTabSz="711200" rtl="0">
            <a:lnSpc>
              <a:spcPct val="90000"/>
            </a:lnSpc>
            <a:spcBef>
              <a:spcPct val="0"/>
            </a:spcBef>
            <a:spcAft>
              <a:spcPct val="35000"/>
            </a:spcAft>
            <a:buNone/>
          </a:pPr>
          <a:endParaRPr lang="fi-FI" sz="1600" kern="1200" noProof="1">
            <a:solidFill>
              <a:srgbClr val="FFFFFF"/>
            </a:solidFill>
            <a:latin typeface="Calibri"/>
            <a:ea typeface="+mn-ea"/>
            <a:cs typeface="+mn-cs"/>
          </a:endParaRPr>
        </a:p>
        <a:p>
          <a:pPr marL="0" lvl="0" indent="0" algn="l" defTabSz="711200" rtl="0">
            <a:lnSpc>
              <a:spcPct val="90000"/>
            </a:lnSpc>
            <a:spcBef>
              <a:spcPct val="0"/>
            </a:spcBef>
            <a:spcAft>
              <a:spcPct val="35000"/>
            </a:spcAft>
            <a:buNone/>
          </a:pPr>
          <a:endParaRPr lang="fi-FI"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rtlCol="0" anchor="ctr" anchorCtr="0">
          <a:noAutofit/>
        </a:bodyPr>
        <a:lstStyle/>
        <a:p>
          <a:pPr marL="0" lvl="0" indent="0" algn="ctr" defTabSz="2133600" rtl="0">
            <a:lnSpc>
              <a:spcPct val="90000"/>
            </a:lnSpc>
            <a:spcBef>
              <a:spcPct val="0"/>
            </a:spcBef>
            <a:spcAft>
              <a:spcPct val="35000"/>
            </a:spcAft>
            <a:buNone/>
          </a:pPr>
          <a:endParaRPr lang="fi-FI"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3562"/>
          <a:ext cx="6156323" cy="593775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353820" rIns="477799" bIns="170688" numCol="1" spcCol="1270" rtlCol="0" anchor="t" anchorCtr="0">
          <a:noAutofit/>
        </a:bodyPr>
        <a:lstStyle/>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noProof="0" dirty="0">
              <a:solidFill>
                <a:schemeClr val="bg1"/>
              </a:solidFill>
            </a:rPr>
            <a:t>Aikajärjestys</a:t>
          </a:r>
          <a:r>
            <a:rPr lang="fi-FI" sz="1600" kern="1200" noProof="0" dirty="0">
              <a:solidFill>
                <a:schemeClr val="bg1"/>
              </a:solidFill>
            </a:rPr>
            <a:t>: </a:t>
          </a:r>
          <a:r>
            <a:rPr lang="fi-FI" sz="1400" kern="1200" noProof="0" dirty="0">
              <a:solidFill>
                <a:schemeClr val="bg1"/>
              </a:solidFill>
            </a:rPr>
            <a:t>Työkokemustasi ja koulutustasi listatessasi, käytä käänteistä kronologista järjestystä eli nosta ensimmäisenä esiin viimeisin kokemus/koulutus ja alimpana kaukaisin relevantti kokemus. Muista, että jokaista elämäsi työpaikkaa ei tarvitse listata. </a:t>
          </a:r>
        </a:p>
        <a:p>
          <a:pPr marL="114300" lvl="1" indent="-114300" algn="l" defTabSz="622300" rtl="0">
            <a:lnSpc>
              <a:spcPct val="90000"/>
            </a:lnSpc>
            <a:spcBef>
              <a:spcPct val="0"/>
            </a:spcBef>
            <a:spcAft>
              <a:spcPct val="15000"/>
            </a:spcAft>
            <a:buClr>
              <a:schemeClr val="accent2"/>
            </a:buClr>
            <a:buFont typeface="Wingdings" panose="05000000000000000000" pitchFamily="2" charset="2"/>
            <a:buChar char="§"/>
          </a:pPr>
          <a:endParaRPr lang="fi-FI" sz="1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kern="1200" noProof="0" dirty="0">
              <a:solidFill>
                <a:schemeClr val="bg1"/>
              </a:solidFill>
            </a:rPr>
            <a:t>Työkokemus</a:t>
          </a:r>
          <a:r>
            <a:rPr lang="fi-FI" sz="1400" kern="1200" noProof="0" dirty="0">
              <a:solidFill>
                <a:schemeClr val="bg1"/>
              </a:solidFill>
            </a:rPr>
            <a:t>: Avaa 1-3 alkuun haettavan tehtävän kannalta oleellista työkokemusta tarkemmin, pitäen samalla käänteisen aikajärjestyksen (uusin ensin). </a:t>
          </a:r>
        </a:p>
        <a:p>
          <a:pPr marL="114300" lvl="1" indent="-114300" algn="l" defTabSz="622300" rtl="0">
            <a:lnSpc>
              <a:spcPct val="90000"/>
            </a:lnSpc>
            <a:spcBef>
              <a:spcPct val="0"/>
            </a:spcBef>
            <a:spcAft>
              <a:spcPct val="15000"/>
            </a:spcAft>
            <a:buClr>
              <a:schemeClr val="accent2"/>
            </a:buClr>
            <a:buFont typeface="Wingdings" panose="05000000000000000000" pitchFamily="2" charset="2"/>
            <a:buChar char="§"/>
          </a:pPr>
          <a:endParaRPr lang="fi-FI" sz="1400" kern="1200" noProof="0" dirty="0">
            <a:solidFill>
              <a:schemeClr val="bg1"/>
            </a:solidFill>
          </a:endParaRPr>
        </a:p>
        <a:p>
          <a:pPr marL="228600" lvl="1" indent="-228600" algn="l" defTabSz="1066800" rtl="0">
            <a:lnSpc>
              <a:spcPct val="90000"/>
            </a:lnSpc>
            <a:spcBef>
              <a:spcPct val="0"/>
            </a:spcBef>
            <a:spcAft>
              <a:spcPct val="15000"/>
            </a:spcAft>
            <a:buClr>
              <a:schemeClr val="accent2"/>
            </a:buClr>
            <a:buFont typeface="Wingdings" panose="05000000000000000000" pitchFamily="2" charset="2"/>
            <a:buChar char="§"/>
          </a:pPr>
          <a:r>
            <a:rPr lang="fi-FI" sz="2400" b="0" i="0" kern="1200" dirty="0">
              <a:solidFill>
                <a:schemeClr val="bg1"/>
              </a:solidFill>
            </a:rPr>
            <a:t>Suosittelijat:</a:t>
          </a:r>
          <a:r>
            <a:rPr lang="fi-FI" sz="1600" b="0" i="0" kern="1200" dirty="0">
              <a:solidFill>
                <a:schemeClr val="bg1"/>
              </a:solidFill>
            </a:rPr>
            <a:t> </a:t>
          </a:r>
          <a:r>
            <a:rPr lang="fi-FI" sz="1400" b="0" i="0" kern="1200" dirty="0">
              <a:solidFill>
                <a:schemeClr val="bg1"/>
              </a:solidFill>
            </a:rPr>
            <a:t>Voit merkitä ansioluetteloosi valmiiksi suosittelijoittesi nimet, tittelit ja organisaatiot. Mikäli jostain syystä et halua ilmoittaa vielä suosittelijoita, voit merkitä CV:hen esimerkiksi "Suosittelijoiden yhteystiedot pyydettäessä." Tarkistathan työtä hakiessasi työpaikkailmoituksesta, pyydetäänkö suosittelijoiden yhteystiedot jo toisaalla erikseen. Muista myös kysyä suosittelijoiltasi lupa käyttää heitä suosittelijana!</a:t>
          </a:r>
          <a:endParaRPr lang="fi-FI" sz="1400" kern="1200" noProof="0" dirty="0">
            <a:solidFill>
              <a:schemeClr val="bg1"/>
            </a:solidFill>
          </a:endParaRPr>
        </a:p>
        <a:p>
          <a:pPr marL="114300" lvl="1" indent="-114300" algn="l" defTabSz="622300" rtl="0">
            <a:lnSpc>
              <a:spcPct val="90000"/>
            </a:lnSpc>
            <a:spcBef>
              <a:spcPct val="0"/>
            </a:spcBef>
            <a:spcAft>
              <a:spcPct val="15000"/>
            </a:spcAft>
            <a:buClr>
              <a:schemeClr val="accent2"/>
            </a:buClr>
            <a:buFont typeface="Wingdings" panose="05000000000000000000" pitchFamily="2" charset="2"/>
            <a:buChar char="§"/>
          </a:pPr>
          <a:endParaRPr lang="fi-FI" sz="1400" kern="1200" noProof="0" dirty="0">
            <a:solidFill>
              <a:schemeClr val="bg1"/>
            </a:solidFill>
          </a:endParaRPr>
        </a:p>
        <a:p>
          <a:pPr marL="114300" lvl="1" indent="-114300" algn="l" defTabSz="622300" rtl="0">
            <a:lnSpc>
              <a:spcPct val="90000"/>
            </a:lnSpc>
            <a:spcBef>
              <a:spcPct val="0"/>
            </a:spcBef>
            <a:spcAft>
              <a:spcPct val="15000"/>
            </a:spcAft>
            <a:buClr>
              <a:schemeClr val="accent2"/>
            </a:buClr>
            <a:buFont typeface="Wingdings" panose="05000000000000000000" pitchFamily="2" charset="2"/>
            <a:buChar char="§"/>
          </a:pPr>
          <a:r>
            <a:rPr lang="fi-FI" sz="1400" kern="1200" noProof="0" dirty="0">
              <a:solidFill>
                <a:schemeClr val="bg1"/>
              </a:solidFill>
            </a:rPr>
            <a:t>Jos haluat linkata LinkedIn-profiilisi CV:hen, muista päivittää tiedot sielläkin ajan tasalle sekä vastaamaan CV:ssä kertomaasi.</a:t>
          </a:r>
        </a:p>
      </dsp:txBody>
      <dsp:txXfrm>
        <a:off x="0" y="23562"/>
        <a:ext cx="6156323" cy="5937750"/>
      </dsp:txXfrm>
    </dsp:sp>
    <dsp:sp modelId="{8EFCDC49-2431-44A7-9E88-01190BAF5B19}">
      <dsp:nvSpPr>
        <dsp:cNvPr id="0" name=""/>
        <dsp:cNvSpPr/>
      </dsp:nvSpPr>
      <dsp:spPr>
        <a:xfrm>
          <a:off x="307816" y="340548"/>
          <a:ext cx="5414406" cy="642414"/>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l" defTabSz="1244600" rtl="0">
            <a:lnSpc>
              <a:spcPct val="90000"/>
            </a:lnSpc>
            <a:spcBef>
              <a:spcPct val="0"/>
            </a:spcBef>
            <a:spcAft>
              <a:spcPct val="35000"/>
            </a:spcAft>
            <a:buNone/>
          </a:pPr>
          <a:r>
            <a:rPr lang="fi-FI" sz="2800" kern="1200" noProof="0" dirty="0">
              <a:solidFill>
                <a:schemeClr val="tx1"/>
              </a:solidFill>
            </a:rPr>
            <a:t>Vinkkejä CV:n elementteihin:</a:t>
          </a:r>
        </a:p>
      </dsp:txBody>
      <dsp:txXfrm>
        <a:off x="307816" y="340548"/>
        <a:ext cx="5414406" cy="6424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Pystysuuntainen kiinteä kuvakeluettelo"/>
  <dgm:desc val="Käytä tätä, kun haluat esittää ylhäältä alaspäin sarjan visualisointeja, joissa on tason 1 tai tason 1 ja tason 2 tekstiä ryhmitettynä muotoon. Soveltuu parhaiten kuvakkeisiin ja pieniin kuviin, joissa on pitkähkö kuvau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Process3">
  <dgm:title val="Perustason lineaarinen prosessi"/>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3EA1B90-5178-4170-92B1-8893BD08564F}" type="datetime1">
              <a:rPr lang="fi-FI" smtClean="0"/>
              <a:t>14.6.2024</a:t>
            </a:fld>
            <a:endParaRPr lang="fi-FI"/>
          </a:p>
        </p:txBody>
      </p:sp>
      <p:sp>
        <p:nvSpPr>
          <p:cNvPr id="4" name="Alatunnisteen paikkamerkki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89B6C8-888A-401B-9F9B-D41D36B6C3E9}" type="slidenum">
              <a:rPr lang="fi-FI" smtClean="0"/>
              <a:t>‹#›</a:t>
            </a:fld>
            <a:endParaRPr lang="fi-FI"/>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934DA7C-E4CC-4BCA-BF4B-EC009506CAB4}" type="datetime1">
              <a:rPr lang="fi-FI" noProof="0" smtClean="0"/>
              <a:t>14.6.2024</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F28A1F-3E69-47E5-AE93-E7F2155A242D}" type="slidenum">
              <a:rPr lang="fi-FI" noProof="0" smtClean="0"/>
              <a:t>‹#›</a:t>
            </a:fld>
            <a:endParaRPr lang="fi-FI"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1</a:t>
            </a:fld>
            <a:endParaRPr lang="fi-FI"/>
          </a:p>
        </p:txBody>
      </p:sp>
    </p:spTree>
    <p:extLst>
      <p:ext uri="{BB962C8B-B14F-4D97-AF65-F5344CB8AC3E}">
        <p14:creationId xmlns:p14="http://schemas.microsoft.com/office/powerpoint/2010/main" val="292714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2</a:t>
            </a:fld>
            <a:endParaRPr lang="fi-FI"/>
          </a:p>
        </p:txBody>
      </p:sp>
    </p:spTree>
    <p:extLst>
      <p:ext uri="{BB962C8B-B14F-4D97-AF65-F5344CB8AC3E}">
        <p14:creationId xmlns:p14="http://schemas.microsoft.com/office/powerpoint/2010/main" val="334461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3</a:t>
            </a:fld>
            <a:endParaRPr lang="fi-FI"/>
          </a:p>
        </p:txBody>
      </p:sp>
    </p:spTree>
    <p:extLst>
      <p:ext uri="{BB962C8B-B14F-4D97-AF65-F5344CB8AC3E}">
        <p14:creationId xmlns:p14="http://schemas.microsoft.com/office/powerpoint/2010/main" val="165731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4</a:t>
            </a:fld>
            <a:endParaRPr lang="fi-FI"/>
          </a:p>
        </p:txBody>
      </p:sp>
    </p:spTree>
    <p:extLst>
      <p:ext uri="{BB962C8B-B14F-4D97-AF65-F5344CB8AC3E}">
        <p14:creationId xmlns:p14="http://schemas.microsoft.com/office/powerpoint/2010/main" val="293498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6</a:t>
            </a:fld>
            <a:endParaRPr lang="fi-FI"/>
          </a:p>
        </p:txBody>
      </p:sp>
    </p:spTree>
    <p:extLst>
      <p:ext uri="{BB962C8B-B14F-4D97-AF65-F5344CB8AC3E}">
        <p14:creationId xmlns:p14="http://schemas.microsoft.com/office/powerpoint/2010/main" val="42166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9</a:t>
            </a:fld>
            <a:endParaRPr lang="fi-FI"/>
          </a:p>
        </p:txBody>
      </p:sp>
    </p:spTree>
    <p:extLst>
      <p:ext uri="{BB962C8B-B14F-4D97-AF65-F5344CB8AC3E}">
        <p14:creationId xmlns:p14="http://schemas.microsoft.com/office/powerpoint/2010/main" val="127794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F3F03-0B45-6DA2-8C6E-C3760036FFE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1DA9C82-E2E6-4278-F1AE-7B6146262AF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F6979FB-0B0F-B8EB-56E7-B617F10A96C1}"/>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72E186B-40E4-9E7C-CE1F-80EBB6DE69C4}"/>
              </a:ext>
            </a:extLst>
          </p:cNvPr>
          <p:cNvSpPr>
            <a:spLocks noGrp="1"/>
          </p:cNvSpPr>
          <p:nvPr>
            <p:ph type="sldNum" sz="quarter" idx="5"/>
          </p:nvPr>
        </p:nvSpPr>
        <p:spPr/>
        <p:txBody>
          <a:bodyPr/>
          <a:lstStyle/>
          <a:p>
            <a:pPr rtl="0"/>
            <a:fld id="{D3F28A1F-3E69-47E5-AE93-E7F2155A242D}" type="slidenum">
              <a:rPr lang="fi-FI" smtClean="0"/>
              <a:t>10</a:t>
            </a:fld>
            <a:endParaRPr lang="fi-FI"/>
          </a:p>
        </p:txBody>
      </p:sp>
    </p:spTree>
    <p:extLst>
      <p:ext uri="{BB962C8B-B14F-4D97-AF65-F5344CB8AC3E}">
        <p14:creationId xmlns:p14="http://schemas.microsoft.com/office/powerpoint/2010/main" val="79018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D3F28A1F-3E69-47E5-AE93-E7F2155A242D}" type="slidenum">
              <a:rPr lang="fi-FI" smtClean="0"/>
              <a:t>11</a:t>
            </a:fld>
            <a:endParaRPr lang="fi-FI"/>
          </a:p>
        </p:txBody>
      </p:sp>
    </p:spTree>
    <p:extLst>
      <p:ext uri="{BB962C8B-B14F-4D97-AF65-F5344CB8AC3E}">
        <p14:creationId xmlns:p14="http://schemas.microsoft.com/office/powerpoint/2010/main" val="398173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fi-FI" noProof="0"/>
              <a:t>Muokkaa otsikon perustyyliä napsauttamalla</a:t>
            </a:r>
          </a:p>
        </p:txBody>
      </p:sp>
      <p:sp>
        <p:nvSpPr>
          <p:cNvPr id="4" name="Tekstin paikkamerkki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cxnSp>
        <p:nvCxnSpPr>
          <p:cNvPr id="12" name="Suora yhdysviiva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Suorakulmi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3" name="Dian numeron paikkamerkki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1AB651-5612-4E6A-9B35-A555D082EC2F}"/>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Dian numeron paikkamerkki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776F88-2A37-410D-A685-E455AF3D07B4}"/>
              </a:ext>
            </a:extLst>
          </p:cNvPr>
          <p:cNvSpPr>
            <a:spLocks noGrp="1"/>
          </p:cNvSpPr>
          <p:nvPr>
            <p:ph type="title" hasCustomPrompt="1"/>
          </p:nvPr>
        </p:nvSpPr>
        <p:spPr>
          <a:xfrm>
            <a:off x="839788" y="365125"/>
            <a:ext cx="10515600" cy="1325563"/>
          </a:xfrm>
        </p:spPr>
        <p:txBody>
          <a:bodyPr rtlCol="0"/>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AF2623-2255-4BBA-9577-B3A3FD2AE8E8}"/>
              </a:ext>
            </a:extLst>
          </p:cNvPr>
          <p:cNvSpPr>
            <a:spLocks noGrp="1"/>
          </p:cNvSpPr>
          <p:nvPr>
            <p:ph type="title" hasCustomPrompt="1"/>
          </p:nvPr>
        </p:nvSpPr>
        <p:spPr/>
        <p:txBody>
          <a:bodyPr rtlCol="0"/>
          <a:lstStyle/>
          <a:p>
            <a:pPr rtl="0"/>
            <a:r>
              <a:rPr lang="fi-FI" noProof="0"/>
              <a:t>Muokkaa otsikon perustyyliä napsauttamalla</a:t>
            </a:r>
          </a:p>
        </p:txBody>
      </p:sp>
      <p:sp>
        <p:nvSpPr>
          <p:cNvPr id="3" name="Dian numeron paikkamerkki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51E51-BE82-4B1B-9CB6-89C26464DBE2}"/>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Dian numeron paikkamerkki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798B13-3B32-4354-B2B5-3165F2F6E65F}"/>
              </a:ext>
            </a:extLst>
          </p:cNvPr>
          <p:cNvSpPr>
            <a:spLocks noGrp="1"/>
          </p:cNvSpPr>
          <p:nvPr>
            <p:ph type="title" hasCustomPrompt="1"/>
          </p:nvPr>
        </p:nvSpPr>
        <p:spPr>
          <a:xfrm>
            <a:off x="7873611" y="1676409"/>
            <a:ext cx="3923999" cy="2436592"/>
          </a:xfrm>
        </p:spPr>
        <p:txBody>
          <a:bodyPr lIns="0" tIns="0" rIns="0" bIns="0" rtlCol="0" anchor="b">
            <a:noAutofit/>
          </a:bodyPr>
          <a:lstStyle>
            <a:lvl1pPr>
              <a:lnSpc>
                <a:spcPct val="70000"/>
              </a:lnSpc>
              <a:defRPr sz="7200" spc="-300"/>
            </a:lvl1pPr>
          </a:lstStyle>
          <a:p>
            <a:pPr rtl="0"/>
            <a:r>
              <a:rPr lang="fi-FI" noProof="0"/>
              <a:t>Muokkaa otsikon perustyyliä napsauttamalla</a:t>
            </a:r>
          </a:p>
        </p:txBody>
      </p:sp>
      <p:sp>
        <p:nvSpPr>
          <p:cNvPr id="4" name="Tekstin paikkamerkki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cxnSp>
        <p:nvCxnSpPr>
          <p:cNvPr id="12" name="Suora yhdysviiva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Suorakulmi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3" name="Dian numeron paikkamerkki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
        <p:nvSpPr>
          <p:cNvPr id="8" name="Kuvan paikkamerkki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tähän</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sz="40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leveä">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en-US" sz="4000"/>
            </a:lvl1pPr>
          </a:lstStyle>
          <a:p>
            <a:pPr lvl="0" rtl="0">
              <a:lnSpc>
                <a:spcPct val="100000"/>
              </a:lnSpc>
            </a:pPr>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oike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tähän</a:t>
            </a:r>
          </a:p>
        </p:txBody>
      </p:sp>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303301"/>
            <a:ext cx="4695825" cy="1449216"/>
          </a:xfrm>
          <a:solidFill>
            <a:schemeClr val="accent2">
              <a:lumMod val="50000"/>
            </a:schemeClr>
          </a:solidFill>
        </p:spPr>
        <p:txBody>
          <a:bodyPr wrap="square" tIns="108000" bIns="108000" rtlCol="0">
            <a:spAutoFit/>
          </a:bodyPr>
          <a:lstStyle>
            <a:lvl1pPr>
              <a:lnSpc>
                <a:spcPct val="100000"/>
              </a:lnSpc>
              <a:defRPr sz="4000"/>
            </a:lvl1pPr>
          </a:lstStyle>
          <a:p>
            <a:pPr rtl="0"/>
            <a:r>
              <a:rPr lang="fi-FI" noProof="0"/>
              <a:t>Muokkaa otsikon perustyyliä</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 vaakasuuntainen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91AD08-4E28-4191-9B62-EAD61608E5CF}"/>
              </a:ext>
            </a:extLst>
          </p:cNvPr>
          <p:cNvSpPr>
            <a:spLocks noGrp="1"/>
          </p:cNvSpPr>
          <p:nvPr>
            <p:ph type="title" hasCustomPrompt="1"/>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sz="2000"/>
            </a:lvl1pPr>
            <a:lvl2pPr>
              <a:defRPr sz="1800"/>
            </a:lvl2pPr>
            <a:lvl3pPr>
              <a:defRPr sz="1600"/>
            </a:lvl3pPr>
            <a:lvl4pPr>
              <a:defRPr sz="1400"/>
            </a:lvl4pPr>
            <a:lvl5pPr>
              <a:defRPr sz="1400"/>
            </a:lvl5p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4" name="Dian numeron paikkamerkki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 vaakasuuntainen 2">
    <p:spTree>
      <p:nvGrpSpPr>
        <p:cNvPr id="1" name=""/>
        <p:cNvGrpSpPr/>
        <p:nvPr/>
      </p:nvGrpSpPr>
      <p:grpSpPr>
        <a:xfrm>
          <a:off x="0" y="0"/>
          <a:ext cx="0" cy="0"/>
          <a:chOff x="0" y="0"/>
          <a:chExt cx="0" cy="0"/>
        </a:xfrm>
      </p:grpSpPr>
      <p:sp>
        <p:nvSpPr>
          <p:cNvPr id="17" name="Otsikko 16">
            <a:extLst>
              <a:ext uri="{FF2B5EF4-FFF2-40B4-BE49-F238E27FC236}">
                <a16:creationId xmlns:a16="http://schemas.microsoft.com/office/drawing/2014/main" id="{65237DA4-112F-40B2-8C8C-EB23506D9C45}"/>
              </a:ext>
            </a:extLst>
          </p:cNvPr>
          <p:cNvSpPr>
            <a:spLocks noGrp="1"/>
          </p:cNvSpPr>
          <p:nvPr>
            <p:ph type="title" hasCustomPrompt="1"/>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sz="5200" spc="-15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14" name="Dian numeron paikkamerkki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a:solidFill>
                  <a:schemeClr val="tx1">
                    <a:lumMod val="85000"/>
                    <a:lumOff val="15000"/>
                  </a:schemeClr>
                </a:solidFill>
              </a:defRPr>
            </a:lvl1pPr>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vaakasuuntainen 3">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
        <p:nvSpPr>
          <p:cNvPr id="5" name="Sisällön paikkamerkki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Otsikko 1">
            <a:extLst>
              <a:ext uri="{FF2B5EF4-FFF2-40B4-BE49-F238E27FC236}">
                <a16:creationId xmlns:a16="http://schemas.microsoft.com/office/drawing/2014/main" id="{D91A21B9-BA54-413B-940E-027C32E4D429}"/>
              </a:ext>
            </a:extLst>
          </p:cNvPr>
          <p:cNvSpPr>
            <a:spLocks noGrp="1"/>
          </p:cNvSpPr>
          <p:nvPr>
            <p:ph type="title" hasCustomPrompt="1"/>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sz="4000"/>
            </a:lvl1pPr>
          </a:lstStyle>
          <a:p>
            <a:pPr rtl="0"/>
            <a:r>
              <a:rPr lang="fi-FI" noProof="0"/>
              <a:t>Muokkaa otsikon perustyyliä napsauttamalla</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22BDA7-8BE9-42D5-ACF1-0F51423A206E}"/>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 napsauttamalla</a:t>
            </a:r>
          </a:p>
        </p:txBody>
      </p:sp>
      <p:sp>
        <p:nvSpPr>
          <p:cNvPr id="4" name="Dian numeron paikkamerkki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p>
            <a:pPr rtl="0"/>
            <a:r>
              <a:rPr lang="fi-FI" noProof="0"/>
              <a:t>SIVU </a:t>
            </a:r>
            <a:fld id="{4A9B5881-4007-4345-955A-79C2656F0C49}" type="slidenum">
              <a:rPr lang="fi-FI" noProof="0" smtClean="0"/>
              <a:pPr/>
              <a:t>‹#›</a:t>
            </a:fld>
            <a:endParaRPr lang="fi-FI" noProof="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Otsikon paikkamerkki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pPr rtl="0"/>
            <a:r>
              <a:rPr lang="fi-FI" noProof="0"/>
              <a:t>SIVU </a:t>
            </a:r>
            <a:fld id="{4A9B5881-4007-4345-955A-79C2656F0C49}" type="slidenum">
              <a:rPr lang="fi-FI" noProof="0" smtClean="0"/>
              <a:pPr/>
              <a:t>‹#›</a:t>
            </a:fld>
            <a:endParaRPr lang="fi-FI" noProof="0"/>
          </a:p>
        </p:txBody>
      </p:sp>
      <p:sp>
        <p:nvSpPr>
          <p:cNvPr id="7" name="Suorakulmio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
        <p:nvSpPr>
          <p:cNvPr id="8" name="Suorakulmio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noProof="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hyperlink" Target="https://sastamalanopisto.fi/hankkeet/tsemppia-urapolulle/"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7.sv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10C5037-DA4A-44E2-A9FB-84B1498768A7}"/>
              </a:ext>
            </a:extLst>
          </p:cNvPr>
          <p:cNvSpPr>
            <a:spLocks noGrp="1"/>
          </p:cNvSpPr>
          <p:nvPr>
            <p:ph type="title"/>
          </p:nvPr>
        </p:nvSpPr>
        <p:spPr/>
        <p:txBody>
          <a:bodyPr rtlCol="0"/>
          <a:lstStyle/>
          <a:p>
            <a:pPr rtl="0"/>
            <a:r>
              <a:rPr lang="fi-FI" dirty="0"/>
              <a:t>Uraklinikka</a:t>
            </a:r>
            <a:br>
              <a:rPr lang="fi-FI" dirty="0"/>
            </a:br>
            <a:r>
              <a:rPr lang="fi-FI" dirty="0"/>
              <a:t>CV</a:t>
            </a:r>
          </a:p>
        </p:txBody>
      </p:sp>
      <p:sp>
        <p:nvSpPr>
          <p:cNvPr id="6" name="Tekstin paikkamerkki 5">
            <a:extLst>
              <a:ext uri="{FF2B5EF4-FFF2-40B4-BE49-F238E27FC236}">
                <a16:creationId xmlns:a16="http://schemas.microsoft.com/office/drawing/2014/main" id="{1397C2DB-90F2-4971-AC44-7CDDF5A3B552}"/>
              </a:ext>
            </a:extLst>
          </p:cNvPr>
          <p:cNvSpPr>
            <a:spLocks noGrp="1"/>
          </p:cNvSpPr>
          <p:nvPr>
            <p:ph type="body" sz="half" idx="2"/>
          </p:nvPr>
        </p:nvSpPr>
        <p:spPr>
          <a:xfrm>
            <a:off x="7873612" y="4611900"/>
            <a:ext cx="3924000" cy="1311821"/>
          </a:xfrm>
        </p:spPr>
        <p:txBody>
          <a:bodyPr rtlCol="0">
            <a:normAutofit lnSpcReduction="10000"/>
          </a:bodyPr>
          <a:lstStyle/>
          <a:p>
            <a:pPr rtl="0"/>
            <a:r>
              <a:rPr lang="fi-FI" dirty="0"/>
              <a:t>Tsemppiä urapolulle! –hanke</a:t>
            </a:r>
          </a:p>
          <a:p>
            <a:pPr rtl="0"/>
            <a:r>
              <a:rPr lang="fi-FI" dirty="0"/>
              <a:t>Kouluttaja Satu Ohrala</a:t>
            </a:r>
          </a:p>
          <a:p>
            <a:pPr rtl="0"/>
            <a:r>
              <a:rPr lang="fi-FI" dirty="0"/>
              <a:t>Päivämäärä 26.3.2024</a:t>
            </a:r>
          </a:p>
          <a:p>
            <a:pPr rtl="0"/>
            <a:r>
              <a:rPr lang="en-US" sz="1200" dirty="0"/>
              <a:t>Uraklinikka CV © 2024 by Satu Ohrala is licensed under CC BY-NC-SA 4.0 </a:t>
            </a:r>
            <a:endParaRPr lang="fi-FI" sz="1200" dirty="0"/>
          </a:p>
          <a:p>
            <a:pPr rtl="0"/>
            <a:endParaRPr lang="fi-FI" dirty="0"/>
          </a:p>
          <a:p>
            <a:pPr rtl="0"/>
            <a:endParaRPr lang="fi-FI" dirty="0"/>
          </a:p>
        </p:txBody>
      </p:sp>
      <p:sp>
        <p:nvSpPr>
          <p:cNvPr id="15" name="Dian numeron paikkamerkki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p>
            <a:pPr rtl="0"/>
            <a:r>
              <a:rPr lang="fi-FI"/>
              <a:t>SIVU </a:t>
            </a:r>
            <a:fld id="{4A9B5881-4007-4345-955A-79C2656F0C49}" type="slidenum">
              <a:rPr lang="fi-FI" smtClean="0"/>
              <a:pPr/>
              <a:t>1</a:t>
            </a:fld>
            <a:endParaRPr lang="fi-FI"/>
          </a:p>
        </p:txBody>
      </p:sp>
      <p:pic>
        <p:nvPicPr>
          <p:cNvPr id="9" name="Kuvan paikkamerkki 8" descr="Ilmaisia Kuvia : muistikirja, kirjoittaminen, kirja, puu, kynä ...">
            <a:extLst>
              <a:ext uri="{FF2B5EF4-FFF2-40B4-BE49-F238E27FC236}">
                <a16:creationId xmlns:a16="http://schemas.microsoft.com/office/drawing/2014/main" id="{91C58883-03DB-98D7-F387-F0C6425F2561}"/>
              </a:ext>
            </a:extLst>
          </p:cNvPr>
          <p:cNvPicPr>
            <a:picLocks noGrp="1" noChangeAspect="1"/>
          </p:cNvPicPr>
          <p:nvPr>
            <p:ph type="pic" idx="1"/>
          </p:nvPr>
        </p:nvPicPr>
        <p:blipFill>
          <a:blip r:embed="rId3"/>
          <a:srcRect l="12782" r="12782"/>
          <a:stretch>
            <a:fillRect/>
          </a:stretch>
        </p:blipFill>
        <p:spPr>
          <a:xfrm>
            <a:off x="-1" y="0"/>
            <a:ext cx="7512001" cy="6727855"/>
          </a:xfrm>
        </p:spPr>
      </p:pic>
      <p:pic>
        <p:nvPicPr>
          <p:cNvPr id="13" name="Kuva 12" descr="Kuva, joka sisältää kohteen Fontti, Grafiikka, teksti, kuvakaappaus&#10;&#10;Kuvaus luotu automaattisesti">
            <a:extLst>
              <a:ext uri="{FF2B5EF4-FFF2-40B4-BE49-F238E27FC236}">
                <a16:creationId xmlns:a16="http://schemas.microsoft.com/office/drawing/2014/main" id="{1B343EDF-7206-4F52-33A8-E72DA5020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3611" y="5857475"/>
            <a:ext cx="2182069" cy="684000"/>
          </a:xfrm>
          <a:prstGeom prst="rect">
            <a:avLst/>
          </a:prstGeom>
        </p:spPr>
      </p:pic>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5FF7A-AE68-BDE0-92B8-7B392527728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2BAD6E7-8B3E-472A-8727-C8061A0CFC06}"/>
              </a:ext>
            </a:extLst>
          </p:cNvPr>
          <p:cNvSpPr>
            <a:spLocks noGrp="1"/>
          </p:cNvSpPr>
          <p:nvPr>
            <p:ph type="title"/>
          </p:nvPr>
        </p:nvSpPr>
        <p:spPr/>
        <p:txBody>
          <a:bodyPr rtlCol="0"/>
          <a:lstStyle/>
          <a:p>
            <a:pPr rtl="0">
              <a:lnSpc>
                <a:spcPct val="90000"/>
              </a:lnSpc>
            </a:pPr>
            <a:r>
              <a:rPr lang="fi-FI" dirty="0"/>
              <a:t>Millainen olen?</a:t>
            </a:r>
          </a:p>
        </p:txBody>
      </p:sp>
      <p:sp>
        <p:nvSpPr>
          <p:cNvPr id="4" name="Sisällön paikkamerkki 3">
            <a:extLst>
              <a:ext uri="{FF2B5EF4-FFF2-40B4-BE49-F238E27FC236}">
                <a16:creationId xmlns:a16="http://schemas.microsoft.com/office/drawing/2014/main" id="{F8A35D55-9B4E-AB60-59C5-1B1A04B3175D}"/>
              </a:ext>
            </a:extLst>
          </p:cNvPr>
          <p:cNvSpPr>
            <a:spLocks noGrp="1"/>
          </p:cNvSpPr>
          <p:nvPr>
            <p:ph idx="1"/>
          </p:nvPr>
        </p:nvSpPr>
        <p:spPr>
          <a:xfrm>
            <a:off x="4776912" y="286690"/>
            <a:ext cx="6648448" cy="5984875"/>
          </a:xfrm>
        </p:spPr>
        <p:txBody>
          <a:bodyPr rtlCol="0">
            <a:normAutofit/>
          </a:bodyPr>
          <a:lstStyle/>
          <a:p>
            <a:pPr marL="0" indent="0" rtl="0">
              <a:buNone/>
            </a:pPr>
            <a:r>
              <a:rPr lang="fi-FI" sz="3200" dirty="0"/>
              <a:t>Osaan etsiä keinoja palautumiseen</a:t>
            </a:r>
          </a:p>
          <a:p>
            <a:pPr marL="0" indent="0" rtl="0">
              <a:buNone/>
            </a:pPr>
            <a:endParaRPr lang="fi-FI" sz="3200" dirty="0"/>
          </a:p>
          <a:p>
            <a:pPr rtl="0"/>
            <a:r>
              <a:rPr lang="fi-FI" sz="1800" b="1" dirty="0"/>
              <a:t>Luova selviytyjä:</a:t>
            </a:r>
            <a:br>
              <a:rPr lang="fi-FI" sz="1800" dirty="0"/>
            </a:br>
            <a:r>
              <a:rPr lang="fi-FI" sz="1800" dirty="0"/>
              <a:t>Käytän mielikuvitustani. Ajattelen myönteisesti. Kuuntelen itseäni. Teen luovia asioita: kokkaan, piirrän, askartelen, nikkaroin…</a:t>
            </a:r>
          </a:p>
          <a:p>
            <a:pPr rtl="0"/>
            <a:endParaRPr lang="fi-FI" sz="1800" dirty="0"/>
          </a:p>
          <a:p>
            <a:pPr rtl="0"/>
            <a:r>
              <a:rPr lang="fi-FI" sz="1800" b="1" dirty="0"/>
              <a:t>Tunteellinen selviytyjä: </a:t>
            </a:r>
            <a:br>
              <a:rPr lang="fi-FI" sz="1800" dirty="0"/>
            </a:br>
            <a:r>
              <a:rPr lang="fi-FI" sz="1800" dirty="0"/>
              <a:t>Ilmaisen itseäni ja tunteitani taiteen keinoin; tanssin, soitan, maalaan, kirjoitan…</a:t>
            </a:r>
          </a:p>
          <a:p>
            <a:pPr rtl="0"/>
            <a:endParaRPr lang="fi-FI" sz="1800" dirty="0"/>
          </a:p>
          <a:p>
            <a:pPr rtl="0"/>
            <a:r>
              <a:rPr lang="fi-FI" sz="1800" b="1" dirty="0"/>
              <a:t>Sosiaalinen selviytyjä: </a:t>
            </a:r>
            <a:br>
              <a:rPr lang="fi-FI" sz="1800" dirty="0"/>
            </a:br>
            <a:r>
              <a:rPr lang="fi-FI" sz="1800" dirty="0"/>
              <a:t>Harrastan ja vietän aikaa kavereiden kanssa. Otan vastaan tukea ja tuen myös muita. Jaan kokemuksiani muiden kanssa. </a:t>
            </a:r>
          </a:p>
        </p:txBody>
      </p:sp>
      <p:sp>
        <p:nvSpPr>
          <p:cNvPr id="20" name="Dian numeron paikkamerkki 19">
            <a:extLst>
              <a:ext uri="{FF2B5EF4-FFF2-40B4-BE49-F238E27FC236}">
                <a16:creationId xmlns:a16="http://schemas.microsoft.com/office/drawing/2014/main" id="{5448ECEB-E678-170F-580F-92FA6BE77494}"/>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10</a:t>
            </a:fld>
            <a:endParaRPr lang="fi-FI"/>
          </a:p>
        </p:txBody>
      </p:sp>
      <p:sp>
        <p:nvSpPr>
          <p:cNvPr id="5" name="Suorakulmio 4">
            <a:extLst>
              <a:ext uri="{FF2B5EF4-FFF2-40B4-BE49-F238E27FC236}">
                <a16:creationId xmlns:a16="http://schemas.microsoft.com/office/drawing/2014/main" id="{7FEC6510-64BE-3884-A547-F1EE7495876A}"/>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Ensimmäinen osaamisalue</a:t>
            </a:r>
          </a:p>
        </p:txBody>
      </p:sp>
      <p:sp>
        <p:nvSpPr>
          <p:cNvPr id="6" name="Suorakulmio 5">
            <a:extLst>
              <a:ext uri="{FF2B5EF4-FFF2-40B4-BE49-F238E27FC236}">
                <a16:creationId xmlns:a16="http://schemas.microsoft.com/office/drawing/2014/main" id="{45E714CC-38DE-757F-DB63-2EB22245E1BA}"/>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Toinen osaamisalue</a:t>
            </a:r>
          </a:p>
        </p:txBody>
      </p:sp>
      <p:sp>
        <p:nvSpPr>
          <p:cNvPr id="7" name="Suorakulmio 6">
            <a:extLst>
              <a:ext uri="{FF2B5EF4-FFF2-40B4-BE49-F238E27FC236}">
                <a16:creationId xmlns:a16="http://schemas.microsoft.com/office/drawing/2014/main" id="{AF183F1A-846C-7174-78AD-9B82A0F74D72}"/>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Kolmas osaamisalue</a:t>
            </a:r>
          </a:p>
        </p:txBody>
      </p:sp>
      <p:sp>
        <p:nvSpPr>
          <p:cNvPr id="8" name="Suorakulmio 7">
            <a:extLst>
              <a:ext uri="{FF2B5EF4-FFF2-40B4-BE49-F238E27FC236}">
                <a16:creationId xmlns:a16="http://schemas.microsoft.com/office/drawing/2014/main" id="{C5F460CD-5F26-54F2-B6E3-E8B6B212B3CC}"/>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Yhteenveto</a:t>
            </a:r>
          </a:p>
        </p:txBody>
      </p:sp>
      <p:sp>
        <p:nvSpPr>
          <p:cNvPr id="10" name="Tasakylkinen kolmio 9">
            <a:extLst>
              <a:ext uri="{FF2B5EF4-FFF2-40B4-BE49-F238E27FC236}">
                <a16:creationId xmlns:a16="http://schemas.microsoft.com/office/drawing/2014/main" id="{92EA6EDE-0E2E-B53B-4816-F8B5E56EACC9}"/>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Tree>
    <p:extLst>
      <p:ext uri="{BB962C8B-B14F-4D97-AF65-F5344CB8AC3E}">
        <p14:creationId xmlns:p14="http://schemas.microsoft.com/office/powerpoint/2010/main" val="76505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rtlCol="0"/>
          <a:lstStyle/>
          <a:p>
            <a:pPr rtl="0"/>
            <a:r>
              <a:rPr lang="fi-FI" dirty="0"/>
              <a:t>Lisää vinkkejä </a:t>
            </a:r>
          </a:p>
        </p:txBody>
      </p:sp>
      <p:graphicFrame>
        <p:nvGraphicFramePr>
          <p:cNvPr id="3" name="Sisällön paikkamerkki 2" descr="Luettelon sisällön paikkamerkki">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541080508"/>
              </p:ext>
            </p:extLst>
          </p:nvPr>
        </p:nvGraphicFramePr>
        <p:xfrm>
          <a:off x="838200" y="365124"/>
          <a:ext cx="6156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dirty="0"/>
              <a:t>SIVU </a:t>
            </a:r>
            <a:fld id="{4A9B5881-4007-4345-955A-79C2656F0C49}" type="slidenum">
              <a:rPr lang="fi-FI" smtClean="0"/>
              <a:pPr rtl="0"/>
              <a:t>11</a:t>
            </a:fld>
            <a:endParaRPr lang="fi-FI" dirty="0"/>
          </a:p>
        </p:txBody>
      </p:sp>
    </p:spTree>
    <p:extLst>
      <p:ext uri="{BB962C8B-B14F-4D97-AF65-F5344CB8AC3E}">
        <p14:creationId xmlns:p14="http://schemas.microsoft.com/office/powerpoint/2010/main" val="308978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29A04-F005-59BD-B323-0DF6F3D32577}"/>
              </a:ext>
            </a:extLst>
          </p:cNvPr>
          <p:cNvSpPr>
            <a:spLocks noGrp="1"/>
          </p:cNvSpPr>
          <p:nvPr>
            <p:ph type="title"/>
          </p:nvPr>
        </p:nvSpPr>
        <p:spPr>
          <a:xfrm>
            <a:off x="0" y="1"/>
            <a:ext cx="4305300" cy="6721472"/>
          </a:xfrm>
        </p:spPr>
        <p:txBody>
          <a:bodyPr anchor="ctr">
            <a:normAutofit/>
          </a:bodyPr>
          <a:lstStyle/>
          <a:p>
            <a:r>
              <a:rPr lang="fi-FI" dirty="0"/>
              <a:t>Maksuttomia CV mallipohjia</a:t>
            </a:r>
            <a:br>
              <a:rPr lang="fi-FI" dirty="0"/>
            </a:br>
            <a:r>
              <a:rPr lang="fi-FI" sz="2400" dirty="0"/>
              <a:t>www.canva.com</a:t>
            </a:r>
            <a:br>
              <a:rPr lang="fi-FI" dirty="0"/>
            </a:br>
            <a:r>
              <a:rPr lang="fi-FI" dirty="0"/>
              <a:t> </a:t>
            </a:r>
            <a:endParaRPr lang="fi-FI" sz="1400" dirty="0"/>
          </a:p>
        </p:txBody>
      </p:sp>
      <p:sp>
        <p:nvSpPr>
          <p:cNvPr id="16" name="Slide Number Placeholder 3">
            <a:extLst>
              <a:ext uri="{FF2B5EF4-FFF2-40B4-BE49-F238E27FC236}">
                <a16:creationId xmlns:a16="http://schemas.microsoft.com/office/drawing/2014/main" id="{EC4D42F6-BAD7-20E0-1ABA-72EB19969D0C}"/>
              </a:ext>
            </a:extLst>
          </p:cNvPr>
          <p:cNvSpPr>
            <a:spLocks noGrp="1"/>
          </p:cNvSpPr>
          <p:nvPr>
            <p:ph type="sldNum" sz="quarter" idx="10"/>
          </p:nvPr>
        </p:nvSpPr>
        <p:spPr>
          <a:xfrm>
            <a:off x="11353800" y="6361475"/>
            <a:ext cx="838200" cy="360000"/>
          </a:xfrm>
        </p:spPr>
        <p:txBody>
          <a:bodyPr/>
          <a:lstStyle/>
          <a:p>
            <a:pPr rtl="0">
              <a:spcAft>
                <a:spcPts val="600"/>
              </a:spcAft>
            </a:pPr>
            <a:r>
              <a:rPr lang="fi-FI" noProof="0"/>
              <a:t>SIVU </a:t>
            </a:r>
            <a:fld id="{4A9B5881-4007-4345-955A-79C2656F0C49}" type="slidenum">
              <a:rPr lang="fi-FI" noProof="0" smtClean="0"/>
              <a:pPr rtl="0">
                <a:spcAft>
                  <a:spcPts val="600"/>
                </a:spcAft>
              </a:pPr>
              <a:t>12</a:t>
            </a:fld>
            <a:endParaRPr lang="fi-FI" noProof="0"/>
          </a:p>
        </p:txBody>
      </p:sp>
      <p:pic>
        <p:nvPicPr>
          <p:cNvPr id="7" name="Sisällön paikkamerkki 6">
            <a:extLst>
              <a:ext uri="{FF2B5EF4-FFF2-40B4-BE49-F238E27FC236}">
                <a16:creationId xmlns:a16="http://schemas.microsoft.com/office/drawing/2014/main" id="{34EDA5E9-1BC8-ACD3-0CE6-087DE5DB8EC6}"/>
              </a:ext>
            </a:extLst>
          </p:cNvPr>
          <p:cNvPicPr>
            <a:picLocks noChangeAspect="1"/>
          </p:cNvPicPr>
          <p:nvPr/>
        </p:nvPicPr>
        <p:blipFill>
          <a:blip r:embed="rId2"/>
          <a:stretch>
            <a:fillRect/>
          </a:stretch>
        </p:blipFill>
        <p:spPr>
          <a:xfrm>
            <a:off x="4705350" y="1864028"/>
            <a:ext cx="2005193" cy="2799011"/>
          </a:xfrm>
          <a:prstGeom prst="rect">
            <a:avLst/>
          </a:prstGeom>
        </p:spPr>
      </p:pic>
      <p:pic>
        <p:nvPicPr>
          <p:cNvPr id="9" name="Sisällön paikkamerkki 8">
            <a:extLst>
              <a:ext uri="{FF2B5EF4-FFF2-40B4-BE49-F238E27FC236}">
                <a16:creationId xmlns:a16="http://schemas.microsoft.com/office/drawing/2014/main" id="{2CF1A22F-9EB9-828B-52FC-B770BEDF06DC}"/>
              </a:ext>
            </a:extLst>
          </p:cNvPr>
          <p:cNvPicPr>
            <a:picLocks noChangeAspect="1"/>
          </p:cNvPicPr>
          <p:nvPr/>
        </p:nvPicPr>
        <p:blipFill>
          <a:blip r:embed="rId3"/>
          <a:stretch>
            <a:fillRect/>
          </a:stretch>
        </p:blipFill>
        <p:spPr>
          <a:xfrm>
            <a:off x="6913615" y="1864029"/>
            <a:ext cx="1973602" cy="2799011"/>
          </a:xfrm>
          <a:prstGeom prst="rect">
            <a:avLst/>
          </a:prstGeom>
        </p:spPr>
      </p:pic>
      <p:sp>
        <p:nvSpPr>
          <p:cNvPr id="5" name="Dian numeron paikkamerkki 4">
            <a:extLst>
              <a:ext uri="{FF2B5EF4-FFF2-40B4-BE49-F238E27FC236}">
                <a16:creationId xmlns:a16="http://schemas.microsoft.com/office/drawing/2014/main" id="{0FF99CC6-A4BF-90C6-E464-DC200EEDE7EA}"/>
              </a:ext>
            </a:extLst>
          </p:cNvPr>
          <p:cNvSpPr>
            <a:spLocks/>
          </p:cNvSpPr>
          <p:nvPr/>
        </p:nvSpPr>
        <p:spPr>
          <a:xfrm>
            <a:off x="10883885" y="4649271"/>
            <a:ext cx="469913" cy="201824"/>
          </a:xfrm>
          <a:prstGeom prst="rect">
            <a:avLst/>
          </a:prstGeom>
        </p:spPr>
        <p:txBody>
          <a:bodyPr/>
          <a:lstStyle/>
          <a:p>
            <a:pPr defTabSz="512064">
              <a:spcAft>
                <a:spcPts val="600"/>
              </a:spcAft>
            </a:pPr>
            <a:r>
              <a:rPr lang="fi-FI" sz="1008" kern="1200">
                <a:solidFill>
                  <a:schemeClr val="tx1"/>
                </a:solidFill>
                <a:latin typeface="+mn-lt"/>
                <a:ea typeface="+mn-ea"/>
                <a:cs typeface="+mn-cs"/>
              </a:rPr>
              <a:t>SIVU </a:t>
            </a:r>
            <a:fld id="{4A9B5881-4007-4345-955A-79C2656F0C49}" type="slidenum">
              <a:rPr lang="fi-FI" sz="1008" kern="1200">
                <a:solidFill>
                  <a:schemeClr val="tx1"/>
                </a:solidFill>
                <a:latin typeface="+mn-lt"/>
                <a:ea typeface="+mn-ea"/>
                <a:cs typeface="+mn-cs"/>
              </a:rPr>
              <a:pPr defTabSz="512064">
                <a:spcAft>
                  <a:spcPts val="600"/>
                </a:spcAft>
              </a:pPr>
              <a:t>12</a:t>
            </a:fld>
            <a:endParaRPr lang="fi-FI" noProof="0"/>
          </a:p>
        </p:txBody>
      </p:sp>
      <p:pic>
        <p:nvPicPr>
          <p:cNvPr id="11" name="Kuva 10">
            <a:extLst>
              <a:ext uri="{FF2B5EF4-FFF2-40B4-BE49-F238E27FC236}">
                <a16:creationId xmlns:a16="http://schemas.microsoft.com/office/drawing/2014/main" id="{24D14F22-A4F9-66FD-DADF-9C055F16845D}"/>
              </a:ext>
            </a:extLst>
          </p:cNvPr>
          <p:cNvPicPr>
            <a:picLocks noChangeAspect="1"/>
          </p:cNvPicPr>
          <p:nvPr/>
        </p:nvPicPr>
        <p:blipFill>
          <a:blip r:embed="rId4"/>
          <a:stretch>
            <a:fillRect/>
          </a:stretch>
        </p:blipFill>
        <p:spPr>
          <a:xfrm>
            <a:off x="9090288" y="1864028"/>
            <a:ext cx="2005193" cy="2813815"/>
          </a:xfrm>
          <a:prstGeom prst="rect">
            <a:avLst/>
          </a:prstGeom>
        </p:spPr>
      </p:pic>
    </p:spTree>
    <p:extLst>
      <p:ext uri="{BB962C8B-B14F-4D97-AF65-F5344CB8AC3E}">
        <p14:creationId xmlns:p14="http://schemas.microsoft.com/office/powerpoint/2010/main" val="225456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0A00AA4-6487-1D39-20CF-126D4ED1C9B8}"/>
              </a:ext>
            </a:extLst>
          </p:cNvPr>
          <p:cNvSpPr>
            <a:spLocks noGrp="1"/>
          </p:cNvSpPr>
          <p:nvPr>
            <p:ph type="sldNum" sz="quarter" idx="10"/>
          </p:nvPr>
        </p:nvSpPr>
        <p:spPr/>
        <p:txBody>
          <a:bodyPr/>
          <a:lstStyle/>
          <a:p>
            <a:pPr rtl="0"/>
            <a:r>
              <a:rPr lang="fi-FI" noProof="0"/>
              <a:t>SIVU </a:t>
            </a:r>
            <a:fld id="{4A9B5881-4007-4345-955A-79C2656F0C49}" type="slidenum">
              <a:rPr lang="fi-FI" noProof="0" smtClean="0"/>
              <a:pPr rtl="0"/>
              <a:t>13</a:t>
            </a:fld>
            <a:endParaRPr lang="fi-FI" noProof="0"/>
          </a:p>
        </p:txBody>
      </p:sp>
      <p:pic>
        <p:nvPicPr>
          <p:cNvPr id="4" name="Kuva 3" descr="Kuva, joka sisältää kohteen Fontti, Grafiikka, teksti, logo&#10;&#10;Kuvaus luotu automaattisesti">
            <a:extLst>
              <a:ext uri="{FF2B5EF4-FFF2-40B4-BE49-F238E27FC236}">
                <a16:creationId xmlns:a16="http://schemas.microsoft.com/office/drawing/2014/main" id="{72F05356-2BC6-2C35-DB1E-45968689D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654" y="744115"/>
            <a:ext cx="2027305" cy="1075823"/>
          </a:xfrm>
          <a:prstGeom prst="rect">
            <a:avLst/>
          </a:prstGeom>
        </p:spPr>
      </p:pic>
      <p:pic>
        <p:nvPicPr>
          <p:cNvPr id="10" name="Kuva 9" descr="Kuva, joka sisältää kohteen Fontti, Grafiikka, teksti, kuvakaappaus&#10;&#10;Kuvaus luotu automaattisesti">
            <a:extLst>
              <a:ext uri="{FF2B5EF4-FFF2-40B4-BE49-F238E27FC236}">
                <a16:creationId xmlns:a16="http://schemas.microsoft.com/office/drawing/2014/main" id="{BCFD1178-159C-E17B-388A-3BEB33A81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202" y="522987"/>
            <a:ext cx="4362798" cy="1367580"/>
          </a:xfrm>
          <a:prstGeom prst="rect">
            <a:avLst/>
          </a:prstGeom>
        </p:spPr>
      </p:pic>
      <p:pic>
        <p:nvPicPr>
          <p:cNvPr id="12" name="Kuva 11" descr="Kuva, joka sisältää kohteen teksti, Fontti, Grafiikka, graafinen suunnittelu&#10;&#10;Kuvaus luotu automaattisesti">
            <a:extLst>
              <a:ext uri="{FF2B5EF4-FFF2-40B4-BE49-F238E27FC236}">
                <a16:creationId xmlns:a16="http://schemas.microsoft.com/office/drawing/2014/main" id="{E961D769-1022-D2A6-B4CA-E7A7005B0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202" y="1843238"/>
            <a:ext cx="3961723" cy="1585762"/>
          </a:xfrm>
          <a:prstGeom prst="rect">
            <a:avLst/>
          </a:prstGeom>
        </p:spPr>
      </p:pic>
      <p:pic>
        <p:nvPicPr>
          <p:cNvPr id="16" name="Kuva 15" descr="Kuva, joka sisältää kohteen teksti, kuvakaappaus, Fontti, Grafiikka&#10;&#10;Kuvaus luotu automaattisesti">
            <a:extLst>
              <a:ext uri="{FF2B5EF4-FFF2-40B4-BE49-F238E27FC236}">
                <a16:creationId xmlns:a16="http://schemas.microsoft.com/office/drawing/2014/main" id="{A9F80009-1B78-80CB-D4BA-88485A661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374" y="1999146"/>
            <a:ext cx="4088128" cy="1075823"/>
          </a:xfrm>
          <a:prstGeom prst="rect">
            <a:avLst/>
          </a:prstGeom>
        </p:spPr>
      </p:pic>
      <p:sp>
        <p:nvSpPr>
          <p:cNvPr id="17" name="Tekstiruutu 16">
            <a:extLst>
              <a:ext uri="{FF2B5EF4-FFF2-40B4-BE49-F238E27FC236}">
                <a16:creationId xmlns:a16="http://schemas.microsoft.com/office/drawing/2014/main" id="{A0CE6BFF-2263-1371-781F-9A870F6B4233}"/>
              </a:ext>
            </a:extLst>
          </p:cNvPr>
          <p:cNvSpPr txBox="1"/>
          <p:nvPr/>
        </p:nvSpPr>
        <p:spPr>
          <a:xfrm>
            <a:off x="915971" y="3254177"/>
            <a:ext cx="10360058" cy="3139321"/>
          </a:xfrm>
          <a:prstGeom prst="rect">
            <a:avLst/>
          </a:prstGeom>
          <a:noFill/>
        </p:spPr>
        <p:txBody>
          <a:bodyPr wrap="square" rtlCol="0">
            <a:spAutoFit/>
          </a:bodyPr>
          <a:lstStyle/>
          <a:p>
            <a:pPr algn="l"/>
            <a:r>
              <a:rPr lang="fi-FI" b="0" i="0" dirty="0">
                <a:solidFill>
                  <a:schemeClr val="bg1"/>
                </a:solidFill>
                <a:effectLst/>
                <a:latin typeface="Asap" panose="020F0504030102060203" pitchFamily="34" charset="0"/>
              </a:rPr>
              <a:t>Koulutus on Jatkuvan oppimisen ja työllisyyden palvelukeskuksen rahoittama. Palvelukeskus edistää työikäisten osaamisen kehittämistä ja osaavan työvoiman saatavuutta. Palvelukeskuksen toimintaa ohjaavat opetus- ja kulttuuriministeriö sekä työ- ja elinkeinoministeriö.</a:t>
            </a:r>
          </a:p>
          <a:p>
            <a:pPr algn="l"/>
            <a:endParaRPr lang="fi-FI" dirty="0">
              <a:solidFill>
                <a:schemeClr val="bg1"/>
              </a:solidFill>
              <a:latin typeface="Asap" panose="020F0504030102060203" pitchFamily="34" charset="0"/>
            </a:endParaRPr>
          </a:p>
          <a:p>
            <a:pPr algn="l"/>
            <a:r>
              <a:rPr lang="fi-FI" b="0" i="0" dirty="0">
                <a:solidFill>
                  <a:schemeClr val="bg1"/>
                </a:solidFill>
                <a:effectLst/>
                <a:latin typeface="Asap" panose="020F0504030102060203" pitchFamily="34" charset="0"/>
              </a:rPr>
              <a:t>Koulutus on rahoitettu Euroopan unionin elpymis- ja palautumistukivälineellä (RRF), joka on EU:n elpymisvälineen (Next </a:t>
            </a:r>
            <a:r>
              <a:rPr lang="fi-FI" b="0" i="0" dirty="0" err="1">
                <a:solidFill>
                  <a:schemeClr val="bg1"/>
                </a:solidFill>
                <a:effectLst/>
                <a:latin typeface="Asap" panose="020F0504030102060203" pitchFamily="34" charset="0"/>
              </a:rPr>
              <a:t>Generation</a:t>
            </a:r>
            <a:r>
              <a:rPr lang="fi-FI" b="0" i="0" dirty="0">
                <a:solidFill>
                  <a:schemeClr val="bg1"/>
                </a:solidFill>
                <a:effectLst/>
                <a:latin typeface="Asap" panose="020F0504030102060203" pitchFamily="34" charset="0"/>
              </a:rPr>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a:p>
            <a:br>
              <a:rPr lang="fi-FI" dirty="0"/>
            </a:br>
            <a:r>
              <a:rPr lang="fi-FI" dirty="0">
                <a:solidFill>
                  <a:schemeClr val="bg1"/>
                </a:solidFill>
                <a:hlinkClick r:id="rId6"/>
              </a:rPr>
              <a:t>sastamalanopisto.fi/hankkeet/</a:t>
            </a:r>
            <a:r>
              <a:rPr lang="fi-FI" dirty="0" err="1">
                <a:solidFill>
                  <a:schemeClr val="bg1"/>
                </a:solidFill>
                <a:hlinkClick r:id="rId6"/>
              </a:rPr>
              <a:t>tsemppia</a:t>
            </a:r>
            <a:r>
              <a:rPr lang="fi-FI" dirty="0">
                <a:solidFill>
                  <a:schemeClr val="bg1"/>
                </a:solidFill>
                <a:hlinkClick r:id="rId6"/>
              </a:rPr>
              <a:t>-urapolulle</a:t>
            </a:r>
            <a:endParaRPr lang="fi-FI" dirty="0">
              <a:solidFill>
                <a:schemeClr val="bg1"/>
              </a:solidFill>
            </a:endParaRPr>
          </a:p>
        </p:txBody>
      </p:sp>
    </p:spTree>
    <p:extLst>
      <p:ext uri="{BB962C8B-B14F-4D97-AF65-F5344CB8AC3E}">
        <p14:creationId xmlns:p14="http://schemas.microsoft.com/office/powerpoint/2010/main" val="40076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rtlCol="0"/>
          <a:lstStyle/>
          <a:p>
            <a:pPr algn="r" rtl="0"/>
            <a:r>
              <a:rPr lang="fi-FI" dirty="0">
                <a:solidFill>
                  <a:schemeClr val="bg1"/>
                </a:solidFill>
              </a:rPr>
              <a:t>CV:n sisältö</a:t>
            </a:r>
          </a:p>
        </p:txBody>
      </p:sp>
      <p:graphicFrame>
        <p:nvGraphicFramePr>
          <p:cNvPr id="10" name="Sisällön paikkamerkki 2" descr="Luettelon sisällön paikkamerkk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707877464"/>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rtlCol="0"/>
          <a:lstStyle/>
          <a:p>
            <a:pPr rtl="0"/>
            <a:r>
              <a:rPr lang="fi-FI" dirty="0"/>
              <a:t>SIVU </a:t>
            </a:r>
            <a:fld id="{4A9B5881-4007-4345-955A-79C2656F0C49}" type="slidenum">
              <a:rPr lang="fi-FI" smtClean="0"/>
              <a:pPr/>
              <a:t>2</a:t>
            </a:fld>
            <a:endParaRPr lang="fi-FI"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99600F-A17E-4354-A7AB-0CC2A43A9354}"/>
              </a:ext>
            </a:extLst>
          </p:cNvPr>
          <p:cNvSpPr>
            <a:spLocks noGrp="1"/>
          </p:cNvSpPr>
          <p:nvPr>
            <p:ph type="title"/>
          </p:nvPr>
        </p:nvSpPr>
        <p:spPr>
          <a:xfrm>
            <a:off x="925665" y="462980"/>
            <a:ext cx="5695950" cy="648997"/>
          </a:xfrm>
        </p:spPr>
        <p:txBody>
          <a:bodyPr rtlCol="0"/>
          <a:lstStyle/>
          <a:p>
            <a:pPr rtl="0"/>
            <a:r>
              <a:rPr lang="fi-FI" sz="2800" b="0" i="0" u="none" strike="noStrike" baseline="0" dirty="0">
                <a:latin typeface="Chewy-Regular"/>
              </a:rPr>
              <a:t>Oma esittely, Minä olen…</a:t>
            </a:r>
            <a:endParaRPr lang="fi-FI" sz="2800" dirty="0"/>
          </a:p>
        </p:txBody>
      </p:sp>
      <p:sp>
        <p:nvSpPr>
          <p:cNvPr id="3" name="Sisällön paikkamerkki 2">
            <a:extLst>
              <a:ext uri="{FF2B5EF4-FFF2-40B4-BE49-F238E27FC236}">
                <a16:creationId xmlns:a16="http://schemas.microsoft.com/office/drawing/2014/main" id="{FA6A4B49-27C8-46B6-8B11-AD7E8F615E2C}"/>
              </a:ext>
            </a:extLst>
          </p:cNvPr>
          <p:cNvSpPr>
            <a:spLocks noGrp="1"/>
          </p:cNvSpPr>
          <p:nvPr>
            <p:ph idx="1"/>
          </p:nvPr>
        </p:nvSpPr>
        <p:spPr>
          <a:xfrm>
            <a:off x="771278" y="1561886"/>
            <a:ext cx="8277306" cy="4259771"/>
          </a:xfrm>
        </p:spPr>
        <p:txBody>
          <a:bodyPr rtlCol="0"/>
          <a:lstStyle/>
          <a:p>
            <a:pPr rtl="0"/>
            <a:r>
              <a:rPr lang="fi-FI" noProof="1"/>
              <a:t>Tuo esille asioita, joita haluat itsestäsi kertoa. Millaisia ovat omat vahvuutesi ja millaista osaamista sinulla on?</a:t>
            </a:r>
          </a:p>
          <a:p>
            <a:pPr rtl="0"/>
            <a:endParaRPr lang="fi-FI" noProof="1"/>
          </a:p>
          <a:p>
            <a:pPr rtl="0"/>
            <a:r>
              <a:rPr lang="fi-FI" noProof="1"/>
              <a:t>Voit mainita, mitä toivoisit tulevalta, ja missä haluaisit kehittyä lisää.</a:t>
            </a:r>
          </a:p>
          <a:p>
            <a:pPr rtl="0"/>
            <a:endParaRPr lang="fi-FI" noProof="1"/>
          </a:p>
          <a:p>
            <a:pPr rtl="0"/>
            <a:r>
              <a:rPr lang="fi-FI" noProof="1"/>
              <a:t>Voit lähteä miettimään, miten muut ovat kuvailleet sinua ja vahvuuksiasi kaveriporukassa,työelämässä tai harrasteissa.</a:t>
            </a:r>
          </a:p>
          <a:p>
            <a:pPr rtl="0"/>
            <a:endParaRPr lang="fi-FI" noProof="1"/>
          </a:p>
          <a:p>
            <a:pPr rtl="0"/>
            <a:r>
              <a:rPr lang="fi-FI" noProof="1"/>
              <a:t>Jos tuntuu hankalalta aloittaa- pohdi ensin omaa arkeasi, missä toimit, mitä teet, mitkä asiat koet tärkeäksi.</a:t>
            </a:r>
          </a:p>
        </p:txBody>
      </p:sp>
      <p:sp>
        <p:nvSpPr>
          <p:cNvPr id="4" name="Dian numeron paikkamerkki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3</a:t>
            </a:fld>
            <a:endParaRPr lang="fi-FI" dirty="0"/>
          </a:p>
        </p:txBody>
      </p:sp>
      <p:sp>
        <p:nvSpPr>
          <p:cNvPr id="8" name="Suorakulmio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Ensimmäinen osaamisalue</a:t>
            </a:r>
            <a:endParaRPr lang="fi-FI" sz="1200" dirty="0"/>
          </a:p>
        </p:txBody>
      </p:sp>
      <p:sp>
        <p:nvSpPr>
          <p:cNvPr id="10" name="Suorakulmio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Toinen osaamisalue</a:t>
            </a:r>
            <a:endParaRPr lang="fi-FI" sz="1200" dirty="0"/>
          </a:p>
        </p:txBody>
      </p:sp>
      <p:sp>
        <p:nvSpPr>
          <p:cNvPr id="11" name="Suorakulmio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Kolmas osaamisalue</a:t>
            </a:r>
            <a:endParaRPr lang="fi-FI" sz="1200" dirty="0"/>
          </a:p>
        </p:txBody>
      </p:sp>
      <p:sp>
        <p:nvSpPr>
          <p:cNvPr id="12" name="Suorakulmio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Yhteenveto</a:t>
            </a:r>
            <a:endParaRPr lang="fi-FI" sz="1200" dirty="0"/>
          </a:p>
        </p:txBody>
      </p:sp>
      <p:sp>
        <p:nvSpPr>
          <p:cNvPr id="14" name="Tasakylkinen kolmio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216983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8855392-9FED-4979-8AC6-A73037648D43}"/>
              </a:ext>
            </a:extLst>
          </p:cNvPr>
          <p:cNvSpPr>
            <a:spLocks noGrp="1"/>
          </p:cNvSpPr>
          <p:nvPr>
            <p:ph type="title"/>
          </p:nvPr>
        </p:nvSpPr>
        <p:spPr>
          <a:xfrm>
            <a:off x="840333" y="417225"/>
            <a:ext cx="8409168" cy="772107"/>
          </a:xfrm>
        </p:spPr>
        <p:txBody>
          <a:bodyPr rtlCol="0"/>
          <a:lstStyle/>
          <a:p>
            <a:pPr rtl="0"/>
            <a:r>
              <a:rPr lang="fi-FI" dirty="0"/>
              <a:t>Opiskelu, kurssit, taidot, työkokemus</a:t>
            </a:r>
          </a:p>
        </p:txBody>
      </p:sp>
      <p:graphicFrame>
        <p:nvGraphicFramePr>
          <p:cNvPr id="10" name="Sisällön paikkamerkki 2" descr="Sisällön paikkamerkki">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21686751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ikka 11" descr="Kartta, jossa on nasta">
            <a:extLst>
              <a:ext uri="{FF2B5EF4-FFF2-40B4-BE49-F238E27FC236}">
                <a16:creationId xmlns:a16="http://schemas.microsoft.com/office/drawing/2014/main" id="{F2110C71-00D1-4949-9213-38E48FACED0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30926" y="2545226"/>
            <a:ext cx="624548" cy="624548"/>
          </a:xfrm>
          <a:prstGeom prst="rect">
            <a:avLst/>
          </a:prstGeom>
        </p:spPr>
      </p:pic>
      <p:pic>
        <p:nvPicPr>
          <p:cNvPr id="14" name="Grafiikka 13" descr="Tienviitta">
            <a:extLst>
              <a:ext uri="{FF2B5EF4-FFF2-40B4-BE49-F238E27FC236}">
                <a16:creationId xmlns:a16="http://schemas.microsoft.com/office/drawing/2014/main" id="{F3D6B7B3-DCDF-47A1-B092-0D8D01630A4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783726" y="2545226"/>
            <a:ext cx="624548" cy="624548"/>
          </a:xfrm>
          <a:prstGeom prst="rect">
            <a:avLst/>
          </a:prstGeom>
        </p:spPr>
      </p:pic>
      <p:pic>
        <p:nvPicPr>
          <p:cNvPr id="16" name="Grafiikka 15" descr="Kanjonimaisema">
            <a:extLst>
              <a:ext uri="{FF2B5EF4-FFF2-40B4-BE49-F238E27FC236}">
                <a16:creationId xmlns:a16="http://schemas.microsoft.com/office/drawing/2014/main" id="{D988924E-5A5D-4D29-95C0-814C9160BBF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36526" y="2659526"/>
            <a:ext cx="624548" cy="624548"/>
          </a:xfrm>
          <a:prstGeom prst="rect">
            <a:avLst/>
          </a:prstGeom>
        </p:spPr>
      </p:pic>
      <p:sp>
        <p:nvSpPr>
          <p:cNvPr id="4" name="Dian numeron paikkamerkki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p>
            <a:pPr rtl="0"/>
            <a:r>
              <a:rPr lang="fi-FI" dirty="0"/>
              <a:t>SIVU </a:t>
            </a:r>
            <a:fld id="{4A9B5881-4007-4345-955A-79C2656F0C49}" type="slidenum">
              <a:rPr lang="fi-FI" smtClean="0"/>
              <a:pPr rtl="0"/>
              <a:t>4</a:t>
            </a:fld>
            <a:endParaRPr lang="fi-FI" dirty="0"/>
          </a:p>
        </p:txBody>
      </p:sp>
      <p:sp>
        <p:nvSpPr>
          <p:cNvPr id="8" name="Suorakulmio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Ensimmäinen osaamisalue</a:t>
            </a:r>
          </a:p>
        </p:txBody>
      </p:sp>
      <p:sp>
        <p:nvSpPr>
          <p:cNvPr id="9" name="Suorakulmio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Toinen osaamisalue</a:t>
            </a:r>
          </a:p>
        </p:txBody>
      </p:sp>
      <p:sp>
        <p:nvSpPr>
          <p:cNvPr id="11" name="Suorakulmio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Kolmas osaamisalue</a:t>
            </a:r>
          </a:p>
        </p:txBody>
      </p:sp>
      <p:sp>
        <p:nvSpPr>
          <p:cNvPr id="13" name="Suorakulmio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Yhteenveto</a:t>
            </a:r>
          </a:p>
        </p:txBody>
      </p:sp>
      <p:sp>
        <p:nvSpPr>
          <p:cNvPr id="17" name="Tasakylkinen kolmio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spTree>
    <p:extLst>
      <p:ext uri="{BB962C8B-B14F-4D97-AF65-F5344CB8AC3E}">
        <p14:creationId xmlns:p14="http://schemas.microsoft.com/office/powerpoint/2010/main" val="387980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FC9244-752C-BBC4-A635-719029E1C8D5}"/>
              </a:ext>
            </a:extLst>
          </p:cNvPr>
          <p:cNvSpPr>
            <a:spLocks noGrp="1"/>
          </p:cNvSpPr>
          <p:nvPr>
            <p:ph type="title"/>
          </p:nvPr>
        </p:nvSpPr>
        <p:spPr>
          <a:xfrm>
            <a:off x="838200" y="462364"/>
            <a:ext cx="8440972" cy="833663"/>
          </a:xfrm>
        </p:spPr>
        <p:txBody>
          <a:bodyPr/>
          <a:lstStyle/>
          <a:p>
            <a:r>
              <a:rPr lang="fi-FI" dirty="0"/>
              <a:t>Taitoja jotka tekevät CV:stä paremman</a:t>
            </a:r>
          </a:p>
        </p:txBody>
      </p:sp>
      <p:sp>
        <p:nvSpPr>
          <p:cNvPr id="3" name="Sisällön paikkamerkki 2">
            <a:extLst>
              <a:ext uri="{FF2B5EF4-FFF2-40B4-BE49-F238E27FC236}">
                <a16:creationId xmlns:a16="http://schemas.microsoft.com/office/drawing/2014/main" id="{A474D9DC-7168-7BBD-688E-BCD0721BC5DD}"/>
              </a:ext>
            </a:extLst>
          </p:cNvPr>
          <p:cNvSpPr>
            <a:spLocks noGrp="1"/>
          </p:cNvSpPr>
          <p:nvPr>
            <p:ph idx="1"/>
          </p:nvPr>
        </p:nvSpPr>
        <p:spPr>
          <a:xfrm>
            <a:off x="838199" y="1825625"/>
            <a:ext cx="9228151" cy="4351338"/>
          </a:xfrm>
        </p:spPr>
        <p:txBody>
          <a:bodyPr>
            <a:normAutofit lnSpcReduction="10000"/>
          </a:bodyPr>
          <a:lstStyle/>
          <a:p>
            <a:r>
              <a:rPr lang="fi-FI" sz="2400" dirty="0"/>
              <a:t>Tiimityötaidot</a:t>
            </a:r>
            <a:r>
              <a:rPr lang="fi-FI" dirty="0"/>
              <a:t>. Olet varmasti kerryttänyt kokemusta tiimissä toimimisesta vähintään opintojesi aikana, muista kertoa siitä!</a:t>
            </a:r>
          </a:p>
          <a:p>
            <a:endParaRPr lang="fi-FI" dirty="0"/>
          </a:p>
          <a:p>
            <a:r>
              <a:rPr lang="fi-FI" sz="2400" dirty="0"/>
              <a:t>Tunnetaidot</a:t>
            </a:r>
            <a:r>
              <a:rPr lang="fi-FI" dirty="0"/>
              <a:t>. Empatia on yhä tärkeämpi taito tulevaisuuden työelämässä. Kyky ymmärtää ja tunnistaa toisten ihmisten  tunteita on avainasemassa tiimityön onnistumisen kannalta. Osaatko asettua toisen asemaan?</a:t>
            </a:r>
          </a:p>
          <a:p>
            <a:endParaRPr lang="fi-FI" dirty="0"/>
          </a:p>
          <a:p>
            <a:r>
              <a:rPr lang="fi-FI" sz="2400" dirty="0"/>
              <a:t>Ongelmanratkaisutaidot</a:t>
            </a:r>
            <a:r>
              <a:rPr lang="fi-FI" dirty="0"/>
              <a:t>. Kerro aiemmin ratkaisemastasi ongelmatilanteesta esimerkin avulla. Pyri vakuuttamaan työnantaja siitä, ettet lamaannu silloin kun tilanne ei mene suunnitelmien mukaan.</a:t>
            </a:r>
          </a:p>
          <a:p>
            <a:endParaRPr lang="fi-FI" dirty="0"/>
          </a:p>
          <a:p>
            <a:r>
              <a:rPr lang="fi-FI" dirty="0"/>
              <a:t>Kyky sopeutua muutoksiin. Kehitys on huimaa ja joustavuus sekä sopeutuvuus  turvaavat asemasi työmarkkinoilla.</a:t>
            </a:r>
          </a:p>
        </p:txBody>
      </p:sp>
      <p:sp>
        <p:nvSpPr>
          <p:cNvPr id="4" name="Dian numeron paikkamerkki 3">
            <a:extLst>
              <a:ext uri="{FF2B5EF4-FFF2-40B4-BE49-F238E27FC236}">
                <a16:creationId xmlns:a16="http://schemas.microsoft.com/office/drawing/2014/main" id="{0C76F179-A58A-AFD0-7947-0A5E8F352D48}"/>
              </a:ext>
            </a:extLst>
          </p:cNvPr>
          <p:cNvSpPr>
            <a:spLocks noGrp="1"/>
          </p:cNvSpPr>
          <p:nvPr>
            <p:ph type="sldNum" sz="quarter" idx="10"/>
          </p:nvPr>
        </p:nvSpPr>
        <p:spPr/>
        <p:txBody>
          <a:bodyPr/>
          <a:lstStyle/>
          <a:p>
            <a:pPr rtl="0"/>
            <a:r>
              <a:rPr lang="fi-FI" noProof="0"/>
              <a:t>SIVU </a:t>
            </a:r>
            <a:fld id="{4A9B5881-4007-4345-955A-79C2656F0C49}" type="slidenum">
              <a:rPr lang="fi-FI" noProof="0" smtClean="0"/>
              <a:pPr rtl="0"/>
              <a:t>5</a:t>
            </a:fld>
            <a:endParaRPr lang="fi-FI" noProof="0"/>
          </a:p>
        </p:txBody>
      </p:sp>
    </p:spTree>
    <p:extLst>
      <p:ext uri="{BB962C8B-B14F-4D97-AF65-F5344CB8AC3E}">
        <p14:creationId xmlns:p14="http://schemas.microsoft.com/office/powerpoint/2010/main" val="50560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DDC5365-EA36-45A8-8DBD-A6D8461EB21D}"/>
              </a:ext>
            </a:extLst>
          </p:cNvPr>
          <p:cNvSpPr>
            <a:spLocks noGrp="1"/>
          </p:cNvSpPr>
          <p:nvPr>
            <p:ph type="title"/>
          </p:nvPr>
        </p:nvSpPr>
        <p:spPr>
          <a:xfrm>
            <a:off x="6657974" y="611078"/>
            <a:ext cx="4695825" cy="833663"/>
          </a:xfrm>
        </p:spPr>
        <p:txBody>
          <a:bodyPr rtlCol="0"/>
          <a:lstStyle/>
          <a:p>
            <a:pPr rtl="0"/>
            <a:r>
              <a:rPr lang="fi-FI" dirty="0"/>
              <a:t>Vahvuudet ja arvot</a:t>
            </a:r>
          </a:p>
        </p:txBody>
      </p:sp>
      <p:sp>
        <p:nvSpPr>
          <p:cNvPr id="4" name="Sisällön paikkamerkki 3">
            <a:extLst>
              <a:ext uri="{FF2B5EF4-FFF2-40B4-BE49-F238E27FC236}">
                <a16:creationId xmlns:a16="http://schemas.microsoft.com/office/drawing/2014/main" id="{0D250B89-C4D5-43CB-81F0-EFF4588D7E45}"/>
              </a:ext>
            </a:extLst>
          </p:cNvPr>
          <p:cNvSpPr>
            <a:spLocks noGrp="1"/>
          </p:cNvSpPr>
          <p:nvPr>
            <p:ph idx="1"/>
          </p:nvPr>
        </p:nvSpPr>
        <p:spPr/>
        <p:txBody>
          <a:bodyPr rtlCol="0">
            <a:normAutofit/>
          </a:bodyPr>
          <a:lstStyle/>
          <a:p>
            <a:pPr rtl="0"/>
            <a:r>
              <a:rPr lang="fi-FI" b="0" i="0" dirty="0">
                <a:effectLst/>
                <a:latin typeface="RohnText"/>
              </a:rPr>
              <a:t>Keskity vahvuuksiin, jotka ovat hakemasi työpaikan kannalta olennaisia ja kerro lyhyesti, miten vahvuutesi näkyisivät työn arjessa.</a:t>
            </a:r>
            <a:endParaRPr lang="fi-FI" noProof="1"/>
          </a:p>
          <a:p>
            <a:pPr rtl="0"/>
            <a:r>
              <a:rPr lang="fi-FI" b="0" i="0" dirty="0">
                <a:effectLst/>
                <a:latin typeface="RohnText"/>
              </a:rPr>
              <a:t>Älä painota sitä, mitä et vielä osaa. Kerro mieluummin, kuinka pyrit kehittämään niitä osa-alueita, jotka eivät vielä ole vahvuuksiasi. Tuleva työnantajasi arvostaa rehellisyyttäsi ja kykyäsi itsearviointiin – annat itsestäsi kuvan, että haluat oppia uutta ja kehittyä.</a:t>
            </a:r>
          </a:p>
          <a:p>
            <a:pPr rtl="0"/>
            <a:r>
              <a:rPr lang="fi-FI" noProof="1"/>
              <a:t>Onko sinulla arvoja, joita haluat korostaa? Miten arvot liittyvät osaamiseesi ja tulevaan työtehtävääsi.</a:t>
            </a:r>
          </a:p>
        </p:txBody>
      </p:sp>
      <p:sp>
        <p:nvSpPr>
          <p:cNvPr id="5" name="Dian numeron paikkamerkki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6</a:t>
            </a:fld>
            <a:endParaRPr lang="fi-FI" dirty="0"/>
          </a:p>
        </p:txBody>
      </p:sp>
      <p:sp>
        <p:nvSpPr>
          <p:cNvPr id="11" name="Suorakulmio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Ensimmäinen osaamisalue</a:t>
            </a:r>
            <a:endParaRPr lang="fi-FI" sz="1200" dirty="0"/>
          </a:p>
        </p:txBody>
      </p:sp>
      <p:sp>
        <p:nvSpPr>
          <p:cNvPr id="12" name="Suorakulmio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Toinen osaamisalue</a:t>
            </a:r>
            <a:endParaRPr lang="fi-FI" sz="1200" dirty="0"/>
          </a:p>
        </p:txBody>
      </p:sp>
      <p:sp>
        <p:nvSpPr>
          <p:cNvPr id="13" name="Suorakulmio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Kolmas osaamisalue</a:t>
            </a:r>
            <a:endParaRPr lang="fi-FI" sz="1200" dirty="0"/>
          </a:p>
        </p:txBody>
      </p:sp>
      <p:sp>
        <p:nvSpPr>
          <p:cNvPr id="14" name="Suorakulmio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Yhteenveto</a:t>
            </a:r>
            <a:endParaRPr lang="fi-FI" sz="1200" dirty="0"/>
          </a:p>
        </p:txBody>
      </p:sp>
      <p:sp>
        <p:nvSpPr>
          <p:cNvPr id="16" name="Tasakylkinen kolmio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pic>
        <p:nvPicPr>
          <p:cNvPr id="9" name="Kuvan paikkamerkki 8" descr="Pienoiskoossa Luvut Sydän Stone · Ilmainen valokuva Pixabayssa">
            <a:extLst>
              <a:ext uri="{FF2B5EF4-FFF2-40B4-BE49-F238E27FC236}">
                <a16:creationId xmlns:a16="http://schemas.microsoft.com/office/drawing/2014/main" id="{A2FAD6BB-2659-A9C1-855C-AD4B688C27B5}"/>
              </a:ext>
            </a:extLst>
          </p:cNvPr>
          <p:cNvPicPr>
            <a:picLocks noGrp="1" noChangeAspect="1"/>
          </p:cNvPicPr>
          <p:nvPr>
            <p:ph type="pic" idx="11"/>
          </p:nvPr>
        </p:nvPicPr>
        <p:blipFill>
          <a:blip r:embed="rId3"/>
          <a:srcRect l="23615" r="23615"/>
          <a:stretch>
            <a:fillRect/>
          </a:stretch>
        </p:blipFill>
        <p:spPr>
          <a:xfrm>
            <a:off x="134471" y="62753"/>
            <a:ext cx="6305550" cy="6721475"/>
          </a:xfrm>
        </p:spPr>
      </p:pic>
    </p:spTree>
    <p:extLst>
      <p:ext uri="{BB962C8B-B14F-4D97-AF65-F5344CB8AC3E}">
        <p14:creationId xmlns:p14="http://schemas.microsoft.com/office/powerpoint/2010/main" val="380384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11397E-A88C-109E-599B-678FA2953D65}"/>
              </a:ext>
            </a:extLst>
          </p:cNvPr>
          <p:cNvSpPr>
            <a:spLocks noGrp="1"/>
          </p:cNvSpPr>
          <p:nvPr>
            <p:ph type="title"/>
          </p:nvPr>
        </p:nvSpPr>
        <p:spPr>
          <a:xfrm>
            <a:off x="0" y="1"/>
            <a:ext cx="3549445" cy="6721472"/>
          </a:xfrm>
        </p:spPr>
        <p:txBody>
          <a:bodyPr anchor="ctr">
            <a:normAutofit/>
          </a:bodyPr>
          <a:lstStyle/>
          <a:p>
            <a:r>
              <a:rPr lang="fi-FI" dirty="0"/>
              <a:t>Vahvuudet</a:t>
            </a:r>
            <a:br>
              <a:rPr lang="fi-FI" dirty="0"/>
            </a:br>
            <a:r>
              <a:rPr lang="fi-FI" sz="1600" dirty="0"/>
              <a:t>© </a:t>
            </a:r>
            <a:r>
              <a:rPr lang="fi-FI" sz="1600" dirty="0" err="1"/>
              <a:t>BEEhappy</a:t>
            </a:r>
            <a:r>
              <a:rPr lang="fi-FI" sz="1600" dirty="0"/>
              <a:t> Publishing</a:t>
            </a:r>
          </a:p>
        </p:txBody>
      </p:sp>
      <p:pic>
        <p:nvPicPr>
          <p:cNvPr id="8" name="Sisällön paikkamerkki 7">
            <a:extLst>
              <a:ext uri="{FF2B5EF4-FFF2-40B4-BE49-F238E27FC236}">
                <a16:creationId xmlns:a16="http://schemas.microsoft.com/office/drawing/2014/main" id="{3055EF4E-FB0B-3DC8-CD4A-85154E7817CF}"/>
              </a:ext>
            </a:extLst>
          </p:cNvPr>
          <p:cNvPicPr>
            <a:picLocks noGrp="1" noChangeAspect="1"/>
          </p:cNvPicPr>
          <p:nvPr>
            <p:ph idx="1"/>
          </p:nvPr>
        </p:nvPicPr>
        <p:blipFill>
          <a:blip r:embed="rId2"/>
          <a:stretch>
            <a:fillRect/>
          </a:stretch>
        </p:blipFill>
        <p:spPr>
          <a:xfrm>
            <a:off x="3819575" y="688258"/>
            <a:ext cx="8074997" cy="5289121"/>
          </a:xfrm>
          <a:noFill/>
        </p:spPr>
      </p:pic>
      <p:sp>
        <p:nvSpPr>
          <p:cNvPr id="4" name="Dian numeron paikkamerkki 3">
            <a:extLst>
              <a:ext uri="{FF2B5EF4-FFF2-40B4-BE49-F238E27FC236}">
                <a16:creationId xmlns:a16="http://schemas.microsoft.com/office/drawing/2014/main" id="{6D73F132-55F7-F0E6-B361-7F1FE10EE50E}"/>
              </a:ext>
            </a:extLst>
          </p:cNvPr>
          <p:cNvSpPr>
            <a:spLocks noGrp="1"/>
          </p:cNvSpPr>
          <p:nvPr>
            <p:ph type="sldNum" sz="quarter" idx="10"/>
          </p:nvPr>
        </p:nvSpPr>
        <p:spPr>
          <a:xfrm>
            <a:off x="11353800" y="6361475"/>
            <a:ext cx="838200" cy="360000"/>
          </a:xfrm>
        </p:spPr>
        <p:txBody>
          <a:bodyPr anchor="ctr">
            <a:normAutofit/>
          </a:bodyPr>
          <a:lstStyle/>
          <a:p>
            <a:pPr rtl="0">
              <a:spcAft>
                <a:spcPts val="600"/>
              </a:spcAft>
            </a:pPr>
            <a:r>
              <a:rPr lang="fi-FI" noProof="0"/>
              <a:t>SIVU </a:t>
            </a:r>
            <a:fld id="{4A9B5881-4007-4345-955A-79C2656F0C49}" type="slidenum">
              <a:rPr lang="fi-FI" noProof="0" smtClean="0"/>
              <a:pPr rtl="0">
                <a:spcAft>
                  <a:spcPts val="600"/>
                </a:spcAft>
              </a:pPr>
              <a:t>7</a:t>
            </a:fld>
            <a:endParaRPr lang="fi-FI" noProof="0"/>
          </a:p>
        </p:txBody>
      </p:sp>
    </p:spTree>
    <p:extLst>
      <p:ext uri="{BB962C8B-B14F-4D97-AF65-F5344CB8AC3E}">
        <p14:creationId xmlns:p14="http://schemas.microsoft.com/office/powerpoint/2010/main" val="26899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D08656-D87F-562D-4961-864823A28F5E}"/>
              </a:ext>
            </a:extLst>
          </p:cNvPr>
          <p:cNvSpPr>
            <a:spLocks noGrp="1"/>
          </p:cNvSpPr>
          <p:nvPr>
            <p:ph type="title"/>
          </p:nvPr>
        </p:nvSpPr>
        <p:spPr>
          <a:xfrm>
            <a:off x="838200" y="364857"/>
            <a:ext cx="6492903" cy="956830"/>
          </a:xfrm>
        </p:spPr>
        <p:txBody>
          <a:bodyPr/>
          <a:lstStyle/>
          <a:p>
            <a:r>
              <a:rPr lang="fi-FI" dirty="0"/>
              <a:t>Arvot, mikä on sinulle tärkeää?</a:t>
            </a:r>
          </a:p>
        </p:txBody>
      </p:sp>
      <p:sp>
        <p:nvSpPr>
          <p:cNvPr id="3" name="Sisällön paikkamerkki 2">
            <a:extLst>
              <a:ext uri="{FF2B5EF4-FFF2-40B4-BE49-F238E27FC236}">
                <a16:creationId xmlns:a16="http://schemas.microsoft.com/office/drawing/2014/main" id="{D7944803-BB84-28ED-B666-8E774716E82F}"/>
              </a:ext>
            </a:extLst>
          </p:cNvPr>
          <p:cNvSpPr>
            <a:spLocks noGrp="1"/>
          </p:cNvSpPr>
          <p:nvPr>
            <p:ph idx="1"/>
          </p:nvPr>
        </p:nvSpPr>
        <p:spPr/>
        <p:txBody>
          <a:bodyPr>
            <a:normAutofit fontScale="92500" lnSpcReduction="10000"/>
          </a:bodyPr>
          <a:lstStyle/>
          <a:p>
            <a:pPr marL="0" indent="0">
              <a:buNone/>
            </a:pPr>
            <a:r>
              <a:rPr lang="fi-FI" dirty="0"/>
              <a:t>  	Hyväksyntä</a:t>
            </a:r>
          </a:p>
          <a:p>
            <a:pPr marL="0" indent="0">
              <a:buNone/>
            </a:pPr>
            <a:r>
              <a:rPr lang="fi-FI" dirty="0"/>
              <a:t>Tarkkuus</a:t>
            </a:r>
          </a:p>
          <a:p>
            <a:pPr marL="0" indent="0">
              <a:buNone/>
            </a:pPr>
            <a:r>
              <a:rPr lang="fi-FI" dirty="0"/>
              <a:t>           Suoritus</a:t>
            </a:r>
          </a:p>
          <a:p>
            <a:pPr marL="0" indent="0">
              <a:buNone/>
            </a:pPr>
            <a:r>
              <a:rPr lang="fi-FI" dirty="0"/>
              <a:t>		Siisteys</a:t>
            </a:r>
          </a:p>
          <a:p>
            <a:pPr marL="0" indent="0">
              <a:buNone/>
            </a:pPr>
            <a:r>
              <a:rPr lang="fi-FI" dirty="0"/>
              <a:t>   Muutos</a:t>
            </a:r>
          </a:p>
          <a:p>
            <a:pPr marL="0" indent="0">
              <a:buNone/>
            </a:pPr>
            <a:endParaRPr lang="fi-FI" dirty="0"/>
          </a:p>
          <a:p>
            <a:pPr marL="0" indent="0">
              <a:buNone/>
            </a:pPr>
            <a:r>
              <a:rPr lang="fi-FI" dirty="0"/>
              <a:t>Läsnäolo</a:t>
            </a:r>
          </a:p>
          <a:p>
            <a:pPr marL="0" indent="0">
              <a:buNone/>
            </a:pPr>
            <a:r>
              <a:rPr lang="fi-FI" dirty="0"/>
              <a:t>	        Haasteet</a:t>
            </a:r>
          </a:p>
          <a:p>
            <a:pPr marL="0" indent="0">
              <a:buNone/>
            </a:pPr>
            <a:r>
              <a:rPr lang="fi-FI" dirty="0"/>
              <a:t>					Hyvinvointi</a:t>
            </a:r>
          </a:p>
          <a:p>
            <a:pPr marL="0" indent="0">
              <a:buNone/>
            </a:pPr>
            <a:r>
              <a:rPr lang="fi-FI" dirty="0"/>
              <a:t>     Tasa-arvo</a:t>
            </a:r>
          </a:p>
          <a:p>
            <a:pPr marL="0" indent="0">
              <a:buNone/>
            </a:pPr>
            <a:r>
              <a:rPr lang="fi-FI" dirty="0"/>
              <a:t>		Luotettavuus</a:t>
            </a:r>
          </a:p>
          <a:p>
            <a:pPr marL="0" indent="0">
              <a:buNone/>
            </a:pPr>
            <a:r>
              <a:rPr lang="fi-FI" dirty="0"/>
              <a:t>Realistisuus</a:t>
            </a:r>
          </a:p>
        </p:txBody>
      </p:sp>
      <p:sp>
        <p:nvSpPr>
          <p:cNvPr id="4" name="Dian numeron paikkamerkki 3">
            <a:extLst>
              <a:ext uri="{FF2B5EF4-FFF2-40B4-BE49-F238E27FC236}">
                <a16:creationId xmlns:a16="http://schemas.microsoft.com/office/drawing/2014/main" id="{6800F922-ECA3-662F-B23D-FE99ACD18228}"/>
              </a:ext>
            </a:extLst>
          </p:cNvPr>
          <p:cNvSpPr>
            <a:spLocks noGrp="1"/>
          </p:cNvSpPr>
          <p:nvPr>
            <p:ph type="sldNum" sz="quarter" idx="10"/>
          </p:nvPr>
        </p:nvSpPr>
        <p:spPr/>
        <p:txBody>
          <a:bodyPr/>
          <a:lstStyle/>
          <a:p>
            <a:pPr rtl="0"/>
            <a:r>
              <a:rPr lang="fi-FI" noProof="0"/>
              <a:t>SIVU </a:t>
            </a:r>
            <a:fld id="{4A9B5881-4007-4345-955A-79C2656F0C49}" type="slidenum">
              <a:rPr lang="fi-FI" noProof="0" smtClean="0"/>
              <a:pPr rtl="0"/>
              <a:t>8</a:t>
            </a:fld>
            <a:endParaRPr lang="fi-FI" noProof="0"/>
          </a:p>
        </p:txBody>
      </p:sp>
      <p:sp>
        <p:nvSpPr>
          <p:cNvPr id="7" name="Tekstiruutu 6">
            <a:extLst>
              <a:ext uri="{FF2B5EF4-FFF2-40B4-BE49-F238E27FC236}">
                <a16:creationId xmlns:a16="http://schemas.microsoft.com/office/drawing/2014/main" id="{EA6CEA83-ECF3-01B8-3A13-48E18FE4E7B3}"/>
              </a:ext>
            </a:extLst>
          </p:cNvPr>
          <p:cNvSpPr txBox="1"/>
          <p:nvPr/>
        </p:nvSpPr>
        <p:spPr>
          <a:xfrm>
            <a:off x="3075430" y="3494265"/>
            <a:ext cx="2843917" cy="369332"/>
          </a:xfrm>
          <a:prstGeom prst="rect">
            <a:avLst/>
          </a:prstGeom>
          <a:noFill/>
        </p:spPr>
        <p:txBody>
          <a:bodyPr wrap="square" rtlCol="0">
            <a:spAutoFit/>
          </a:bodyPr>
          <a:lstStyle/>
          <a:p>
            <a:r>
              <a:rPr lang="fi-FI" dirty="0">
                <a:solidFill>
                  <a:schemeClr val="bg1"/>
                </a:solidFill>
              </a:rPr>
              <a:t>Huomaavaisuus</a:t>
            </a:r>
          </a:p>
        </p:txBody>
      </p:sp>
      <p:sp>
        <p:nvSpPr>
          <p:cNvPr id="8" name="Tekstiruutu 7">
            <a:extLst>
              <a:ext uri="{FF2B5EF4-FFF2-40B4-BE49-F238E27FC236}">
                <a16:creationId xmlns:a16="http://schemas.microsoft.com/office/drawing/2014/main" id="{604F7DB3-C147-79F0-811C-9EA6ECF67F39}"/>
              </a:ext>
            </a:extLst>
          </p:cNvPr>
          <p:cNvSpPr txBox="1"/>
          <p:nvPr/>
        </p:nvSpPr>
        <p:spPr>
          <a:xfrm>
            <a:off x="3455876" y="2166794"/>
            <a:ext cx="2957886" cy="369332"/>
          </a:xfrm>
          <a:prstGeom prst="rect">
            <a:avLst/>
          </a:prstGeom>
          <a:noFill/>
        </p:spPr>
        <p:txBody>
          <a:bodyPr wrap="square" rtlCol="0">
            <a:spAutoFit/>
          </a:bodyPr>
          <a:lstStyle/>
          <a:p>
            <a:r>
              <a:rPr lang="fi-FI" dirty="0">
                <a:solidFill>
                  <a:schemeClr val="bg1"/>
                </a:solidFill>
              </a:rPr>
              <a:t>Omistautuminen</a:t>
            </a:r>
          </a:p>
        </p:txBody>
      </p:sp>
      <p:sp>
        <p:nvSpPr>
          <p:cNvPr id="9" name="Tekstiruutu 8">
            <a:extLst>
              <a:ext uri="{FF2B5EF4-FFF2-40B4-BE49-F238E27FC236}">
                <a16:creationId xmlns:a16="http://schemas.microsoft.com/office/drawing/2014/main" id="{5B32A41A-E0ED-1A0A-C0BF-2C4D6944C3F6}"/>
              </a:ext>
            </a:extLst>
          </p:cNvPr>
          <p:cNvSpPr txBox="1"/>
          <p:nvPr/>
        </p:nvSpPr>
        <p:spPr>
          <a:xfrm>
            <a:off x="4703750" y="2883390"/>
            <a:ext cx="2490609" cy="369332"/>
          </a:xfrm>
          <a:prstGeom prst="rect">
            <a:avLst/>
          </a:prstGeom>
          <a:noFill/>
        </p:spPr>
        <p:txBody>
          <a:bodyPr wrap="square" rtlCol="0">
            <a:spAutoFit/>
          </a:bodyPr>
          <a:lstStyle/>
          <a:p>
            <a:r>
              <a:rPr lang="fi-FI" dirty="0">
                <a:solidFill>
                  <a:schemeClr val="bg1"/>
                </a:solidFill>
              </a:rPr>
              <a:t>Arvokkuus</a:t>
            </a:r>
            <a:endParaRPr lang="fi-FI" dirty="0"/>
          </a:p>
        </p:txBody>
      </p:sp>
      <p:sp>
        <p:nvSpPr>
          <p:cNvPr id="10" name="Tekstiruutu 9">
            <a:extLst>
              <a:ext uri="{FF2B5EF4-FFF2-40B4-BE49-F238E27FC236}">
                <a16:creationId xmlns:a16="http://schemas.microsoft.com/office/drawing/2014/main" id="{1A4149AA-AE03-F72A-C41C-B4BD8DB0EE7F}"/>
              </a:ext>
            </a:extLst>
          </p:cNvPr>
          <p:cNvSpPr txBox="1"/>
          <p:nvPr/>
        </p:nvSpPr>
        <p:spPr>
          <a:xfrm>
            <a:off x="3172570" y="3522428"/>
            <a:ext cx="2194560" cy="456796"/>
          </a:xfrm>
          <a:prstGeom prst="rect">
            <a:avLst/>
          </a:prstGeom>
          <a:noFill/>
        </p:spPr>
        <p:txBody>
          <a:bodyPr wrap="square" rtlCol="0">
            <a:spAutoFit/>
          </a:bodyPr>
          <a:lstStyle/>
          <a:p>
            <a:endParaRPr lang="fi-FI" dirty="0"/>
          </a:p>
        </p:txBody>
      </p:sp>
      <p:sp>
        <p:nvSpPr>
          <p:cNvPr id="5" name="Tekstiruutu 4">
            <a:extLst>
              <a:ext uri="{FF2B5EF4-FFF2-40B4-BE49-F238E27FC236}">
                <a16:creationId xmlns:a16="http://schemas.microsoft.com/office/drawing/2014/main" id="{F2837219-383C-E279-0869-8CDE1F8814B9}"/>
              </a:ext>
            </a:extLst>
          </p:cNvPr>
          <p:cNvSpPr txBox="1"/>
          <p:nvPr/>
        </p:nvSpPr>
        <p:spPr>
          <a:xfrm>
            <a:off x="4204913" y="4990572"/>
            <a:ext cx="2075291" cy="369332"/>
          </a:xfrm>
          <a:prstGeom prst="rect">
            <a:avLst/>
          </a:prstGeom>
          <a:noFill/>
        </p:spPr>
        <p:txBody>
          <a:bodyPr wrap="square" rtlCol="0">
            <a:spAutoFit/>
          </a:bodyPr>
          <a:lstStyle/>
          <a:p>
            <a:r>
              <a:rPr lang="fi-FI" dirty="0">
                <a:solidFill>
                  <a:schemeClr val="bg1"/>
                </a:solidFill>
              </a:rPr>
              <a:t>Vastuu</a:t>
            </a:r>
          </a:p>
        </p:txBody>
      </p:sp>
      <p:sp>
        <p:nvSpPr>
          <p:cNvPr id="6" name="Tekstiruutu 5">
            <a:extLst>
              <a:ext uri="{FF2B5EF4-FFF2-40B4-BE49-F238E27FC236}">
                <a16:creationId xmlns:a16="http://schemas.microsoft.com/office/drawing/2014/main" id="{5558A980-E96C-E874-1011-F90B8A45FD10}"/>
              </a:ext>
            </a:extLst>
          </p:cNvPr>
          <p:cNvSpPr txBox="1"/>
          <p:nvPr/>
        </p:nvSpPr>
        <p:spPr>
          <a:xfrm>
            <a:off x="4831266" y="4117301"/>
            <a:ext cx="1606164" cy="369332"/>
          </a:xfrm>
          <a:prstGeom prst="rect">
            <a:avLst/>
          </a:prstGeom>
          <a:noFill/>
        </p:spPr>
        <p:txBody>
          <a:bodyPr wrap="square" rtlCol="0">
            <a:spAutoFit/>
          </a:bodyPr>
          <a:lstStyle/>
          <a:p>
            <a:r>
              <a:rPr lang="fi-FI" dirty="0">
                <a:solidFill>
                  <a:schemeClr val="bg1"/>
                </a:solidFill>
              </a:rPr>
              <a:t>Luovuus</a:t>
            </a:r>
          </a:p>
        </p:txBody>
      </p:sp>
      <p:sp>
        <p:nvSpPr>
          <p:cNvPr id="13" name="Suorakulmio: Pyöristetyt kulmat 12">
            <a:extLst>
              <a:ext uri="{FF2B5EF4-FFF2-40B4-BE49-F238E27FC236}">
                <a16:creationId xmlns:a16="http://schemas.microsoft.com/office/drawing/2014/main" id="{6E1DDDCE-A029-6353-109F-83FD55B4AC3B}"/>
              </a:ext>
            </a:extLst>
          </p:cNvPr>
          <p:cNvSpPr/>
          <p:nvPr/>
        </p:nvSpPr>
        <p:spPr>
          <a:xfrm>
            <a:off x="7507730" y="1825625"/>
            <a:ext cx="4265170" cy="3498572"/>
          </a:xfrm>
          <a:prstGeom prst="roundRect">
            <a:avLst/>
          </a:prstGeom>
          <a:solidFill>
            <a:schemeClr val="accent2">
              <a:lumMod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i-FI" sz="4000" dirty="0"/>
              <a:t>Arvo</a:t>
            </a:r>
          </a:p>
          <a:p>
            <a:pPr algn="ctr"/>
            <a:r>
              <a:rPr lang="fi-FI" dirty="0"/>
              <a:t>Arvoilla tarkoitetaan toivottua asiaa, suotavaa käyttäytymistä tai päämäärää. Arvot ovat luonteeltaan käsitteellisiä ja ne ohjaavat ihmisten tai ihmisryhmien toimintaa. Esimerkiksi maailmanrauha tai sinnikkyys ovat arvoja, joita voidaan pitää tavoiteltavina tai toivottuina asioina. Wikipedia</a:t>
            </a:r>
          </a:p>
        </p:txBody>
      </p:sp>
      <p:sp>
        <p:nvSpPr>
          <p:cNvPr id="14" name="Tähti: 5-sakarainen 13">
            <a:extLst>
              <a:ext uri="{FF2B5EF4-FFF2-40B4-BE49-F238E27FC236}">
                <a16:creationId xmlns:a16="http://schemas.microsoft.com/office/drawing/2014/main" id="{7DF08488-9F89-A83C-1EEF-A4710F3D1433}"/>
              </a:ext>
            </a:extLst>
          </p:cNvPr>
          <p:cNvSpPr/>
          <p:nvPr/>
        </p:nvSpPr>
        <p:spPr>
          <a:xfrm>
            <a:off x="2690191" y="2268565"/>
            <a:ext cx="482379" cy="485030"/>
          </a:xfrm>
          <a:prstGeom prst="star5">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1DFBEF3C-B2D8-272E-BE34-932A7FFD5C15}"/>
              </a:ext>
            </a:extLst>
          </p:cNvPr>
          <p:cNvPicPr>
            <a:picLocks noChangeAspect="1"/>
          </p:cNvPicPr>
          <p:nvPr/>
        </p:nvPicPr>
        <p:blipFill>
          <a:blip r:embed="rId2"/>
          <a:stretch>
            <a:fillRect/>
          </a:stretch>
        </p:blipFill>
        <p:spPr>
          <a:xfrm>
            <a:off x="5836897" y="3166849"/>
            <a:ext cx="518205" cy="524301"/>
          </a:xfrm>
          <a:prstGeom prst="rect">
            <a:avLst/>
          </a:prstGeom>
        </p:spPr>
      </p:pic>
      <p:pic>
        <p:nvPicPr>
          <p:cNvPr id="16" name="Kuva 15">
            <a:extLst>
              <a:ext uri="{FF2B5EF4-FFF2-40B4-BE49-F238E27FC236}">
                <a16:creationId xmlns:a16="http://schemas.microsoft.com/office/drawing/2014/main" id="{5FC3C873-4958-63E6-AE1D-A9600BDD1E9F}"/>
              </a:ext>
            </a:extLst>
          </p:cNvPr>
          <p:cNvPicPr>
            <a:picLocks noChangeAspect="1"/>
          </p:cNvPicPr>
          <p:nvPr/>
        </p:nvPicPr>
        <p:blipFill>
          <a:blip r:embed="rId2"/>
          <a:stretch>
            <a:fillRect/>
          </a:stretch>
        </p:blipFill>
        <p:spPr>
          <a:xfrm>
            <a:off x="3589695" y="4204766"/>
            <a:ext cx="518205" cy="524301"/>
          </a:xfrm>
          <a:prstGeom prst="rect">
            <a:avLst/>
          </a:prstGeom>
        </p:spPr>
      </p:pic>
      <p:pic>
        <p:nvPicPr>
          <p:cNvPr id="17" name="Kuva 16">
            <a:extLst>
              <a:ext uri="{FF2B5EF4-FFF2-40B4-BE49-F238E27FC236}">
                <a16:creationId xmlns:a16="http://schemas.microsoft.com/office/drawing/2014/main" id="{B4122E94-E91D-CE48-5B90-331C5EA5AFB6}"/>
              </a:ext>
            </a:extLst>
          </p:cNvPr>
          <p:cNvPicPr>
            <a:picLocks noChangeAspect="1"/>
          </p:cNvPicPr>
          <p:nvPr/>
        </p:nvPicPr>
        <p:blipFill>
          <a:blip r:embed="rId2"/>
          <a:stretch>
            <a:fillRect/>
          </a:stretch>
        </p:blipFill>
        <p:spPr>
          <a:xfrm>
            <a:off x="5289610" y="5244132"/>
            <a:ext cx="518205" cy="524301"/>
          </a:xfrm>
          <a:prstGeom prst="rect">
            <a:avLst/>
          </a:prstGeom>
        </p:spPr>
      </p:pic>
    </p:spTree>
    <p:extLst>
      <p:ext uri="{BB962C8B-B14F-4D97-AF65-F5344CB8AC3E}">
        <p14:creationId xmlns:p14="http://schemas.microsoft.com/office/powerpoint/2010/main" val="404233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58AE6-56F6-44E8-8BBF-23277B1773E4}"/>
              </a:ext>
            </a:extLst>
          </p:cNvPr>
          <p:cNvSpPr>
            <a:spLocks noGrp="1"/>
          </p:cNvSpPr>
          <p:nvPr>
            <p:ph type="title"/>
          </p:nvPr>
        </p:nvSpPr>
        <p:spPr/>
        <p:txBody>
          <a:bodyPr rtlCol="0"/>
          <a:lstStyle/>
          <a:p>
            <a:pPr rtl="0">
              <a:lnSpc>
                <a:spcPct val="90000"/>
              </a:lnSpc>
            </a:pPr>
            <a:r>
              <a:rPr lang="fi-FI" dirty="0"/>
              <a:t>Millainen olen?</a:t>
            </a:r>
          </a:p>
        </p:txBody>
      </p:sp>
      <p:sp>
        <p:nvSpPr>
          <p:cNvPr id="4" name="Sisällön paikkamerkki 3">
            <a:extLst>
              <a:ext uri="{FF2B5EF4-FFF2-40B4-BE49-F238E27FC236}">
                <a16:creationId xmlns:a16="http://schemas.microsoft.com/office/drawing/2014/main" id="{8B863B31-6429-468C-9624-0D0BBDBACA62}"/>
              </a:ext>
            </a:extLst>
          </p:cNvPr>
          <p:cNvSpPr>
            <a:spLocks noGrp="1"/>
          </p:cNvSpPr>
          <p:nvPr>
            <p:ph idx="1"/>
          </p:nvPr>
        </p:nvSpPr>
        <p:spPr/>
        <p:txBody>
          <a:bodyPr rtlCol="0">
            <a:normAutofit/>
          </a:bodyPr>
          <a:lstStyle/>
          <a:p>
            <a:pPr marL="0" indent="0" rtl="0">
              <a:buNone/>
            </a:pPr>
            <a:r>
              <a:rPr lang="fi-FI" sz="2800" dirty="0"/>
              <a:t>Osaan pysähtyä ja kuunnella itseäni</a:t>
            </a:r>
          </a:p>
          <a:p>
            <a:pPr marL="0" indent="0" rtl="0">
              <a:buNone/>
            </a:pPr>
            <a:endParaRPr lang="fi-FI" sz="2800" dirty="0"/>
          </a:p>
          <a:p>
            <a:pPr rtl="0"/>
            <a:r>
              <a:rPr lang="fi-FI" sz="1800" b="1" dirty="0"/>
              <a:t>Fysiologinen selviytyjä:</a:t>
            </a:r>
            <a:br>
              <a:rPr lang="fi-FI" sz="1800" dirty="0"/>
            </a:br>
            <a:r>
              <a:rPr lang="fi-FI" sz="1800" dirty="0"/>
              <a:t>-Lenkkeilen tai ulkoilen. Harrastan lempiliikuntalajiani. Rentoudun ja palaudun. Syön hyvin. Nukun riittävästi.</a:t>
            </a:r>
          </a:p>
          <a:p>
            <a:pPr marL="0" indent="0" rtl="0">
              <a:buNone/>
            </a:pPr>
            <a:endParaRPr lang="fi-FI" sz="1800" dirty="0"/>
          </a:p>
          <a:p>
            <a:pPr rtl="0"/>
            <a:r>
              <a:rPr lang="fi-FI" sz="1800" b="1" dirty="0"/>
              <a:t>Älyllinen selviytyjä: </a:t>
            </a:r>
            <a:br>
              <a:rPr lang="fi-FI" sz="1800" dirty="0"/>
            </a:br>
            <a:r>
              <a:rPr lang="fi-FI" sz="1800" dirty="0"/>
              <a:t>Hankin asioista lisätietoa. Teen suunnitelmia. Kirjoitan asioita muistiin. Ratkaisen pulmia.</a:t>
            </a:r>
          </a:p>
          <a:p>
            <a:pPr rtl="0"/>
            <a:endParaRPr lang="fi-FI" sz="1800" dirty="0"/>
          </a:p>
          <a:p>
            <a:pPr rtl="0"/>
            <a:r>
              <a:rPr lang="fi-FI" sz="1800" b="1" dirty="0"/>
              <a:t>Henkinen selviytyjä: </a:t>
            </a:r>
            <a:br>
              <a:rPr lang="fi-FI" sz="1800" dirty="0"/>
            </a:br>
            <a:r>
              <a:rPr lang="fi-FI" sz="1800" dirty="0"/>
              <a:t>Haen turvaa ja toivoa uskonnosta, aatteista ja arvoista. Pohdin elämän merkitystä. Hiljennyn, mietiskelen, meditoin. Olen läsnä.</a:t>
            </a:r>
          </a:p>
        </p:txBody>
      </p:sp>
      <p:sp>
        <p:nvSpPr>
          <p:cNvPr id="20" name="Dian numeron paikkamerkki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p>
            <a:pPr rtl="0"/>
            <a:r>
              <a:rPr lang="fi-FI"/>
              <a:t>SIVU </a:t>
            </a:r>
            <a:fld id="{4A9B5881-4007-4345-955A-79C2656F0C49}" type="slidenum">
              <a:rPr lang="fi-FI" smtClean="0"/>
              <a:pPr rtl="0"/>
              <a:t>9</a:t>
            </a:fld>
            <a:endParaRPr lang="fi-FI"/>
          </a:p>
        </p:txBody>
      </p:sp>
      <p:sp>
        <p:nvSpPr>
          <p:cNvPr id="5" name="Suorakulmio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Ensimmäinen osaamisalue</a:t>
            </a:r>
          </a:p>
        </p:txBody>
      </p:sp>
      <p:sp>
        <p:nvSpPr>
          <p:cNvPr id="6" name="Suorakulmio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Toinen osaamisalue</a:t>
            </a:r>
          </a:p>
        </p:txBody>
      </p:sp>
      <p:sp>
        <p:nvSpPr>
          <p:cNvPr id="7" name="Suorakulmio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dirty="0"/>
              <a:t>Kolmas osaamisalue</a:t>
            </a:r>
          </a:p>
        </p:txBody>
      </p:sp>
      <p:sp>
        <p:nvSpPr>
          <p:cNvPr id="8" name="Suorakulmio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i-FI" sz="1200"/>
              <a:t>Yhteenveto</a:t>
            </a:r>
          </a:p>
        </p:txBody>
      </p:sp>
      <p:sp>
        <p:nvSpPr>
          <p:cNvPr id="10" name="Tasakylkinen kolmio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Tree>
    <p:extLst>
      <p:ext uri="{BB962C8B-B14F-4D97-AF65-F5344CB8AC3E}">
        <p14:creationId xmlns:p14="http://schemas.microsoft.com/office/powerpoint/2010/main" val="613291450"/>
      </p:ext>
    </p:extLst>
  </p:cSld>
  <p:clrMapOvr>
    <a:masterClrMapping/>
  </p:clrMapOvr>
</p:sld>
</file>

<file path=ppt/theme/theme1.xml><?xml version="1.0" encoding="utf-8"?>
<a:theme xmlns:a="http://schemas.openxmlformats.org/drawingml/2006/main" name="Office-teema">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9018_TF67543618_Win32" id="{FCC23AA6-3C7C-43D3-84A7-BA61F47ACE3D}" vid="{C5A7F82B-796F-47B8-816B-17FD9424C0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ae1392-95b0-4bcf-9040-86c3943ed1f5">
      <Terms xmlns="http://schemas.microsoft.com/office/infopath/2007/PartnerControls"/>
    </lcf76f155ced4ddcb4097134ff3c332f>
    <TaxCatchAll xmlns="499645c6-715d-4ebe-8be9-ea828130c0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3C9BE4C97390C4DB9CE6B00B5090941" ma:contentTypeVersion="15" ma:contentTypeDescription="Luo uusi asiakirja." ma:contentTypeScope="" ma:versionID="7992c07d00aa96a240ae1d3e61d3ba88">
  <xsd:schema xmlns:xsd="http://www.w3.org/2001/XMLSchema" xmlns:xs="http://www.w3.org/2001/XMLSchema" xmlns:p="http://schemas.microsoft.com/office/2006/metadata/properties" xmlns:ns2="aeae1392-95b0-4bcf-9040-86c3943ed1f5" xmlns:ns3="499645c6-715d-4ebe-8be9-ea828130c03f" targetNamespace="http://schemas.microsoft.com/office/2006/metadata/properties" ma:root="true" ma:fieldsID="5d9fe9f45876e3a3ff9419f0ed88107c" ns2:_="" ns3:_="">
    <xsd:import namespace="aeae1392-95b0-4bcf-9040-86c3943ed1f5"/>
    <xsd:import namespace="499645c6-715d-4ebe-8be9-ea828130c0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e1392-95b0-4bcf-9040-86c3943ed1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Kuvien tunnisteet" ma:readOnly="false" ma:fieldId="{5cf76f15-5ced-4ddc-b409-7134ff3c332f}" ma:taxonomyMulti="true" ma:sspId="85c5036b-b58d-4359-8d00-aaa95b1efad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9645c6-715d-4ebe-8be9-ea828130c03f" elementFormDefault="qualified">
    <xsd:import namespace="http://schemas.microsoft.com/office/2006/documentManagement/types"/>
    <xsd:import namespace="http://schemas.microsoft.com/office/infopath/2007/PartnerControls"/>
    <xsd:element name="SharedWithUsers" ma:index="1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Jakamisen tiedot" ma:internalName="SharedWithDetails" ma:readOnly="true">
      <xsd:simpleType>
        <xsd:restriction base="dms:Note">
          <xsd:maxLength value="255"/>
        </xsd:restriction>
      </xsd:simpleType>
    </xsd:element>
    <xsd:element name="TaxCatchAll" ma:index="15" nillable="true" ma:displayName="Taxonomy Catch All Column" ma:hidden="true" ma:list="{718ea9fe-a206-4685-8f0d-8d1c74b13406}" ma:internalName="TaxCatchAll" ma:showField="CatchAllData" ma:web="499645c6-715d-4ebe-8be9-ea828130c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177D3-07C8-40FC-A483-CF5E339086B0}">
  <ds:schemaRefs>
    <ds:schemaRef ds:uri="http://schemas.microsoft.com/office/2006/metadata/properties"/>
    <ds:schemaRef ds:uri="http://schemas.microsoft.com/office/infopath/2007/PartnerControls"/>
    <ds:schemaRef ds:uri="aeae1392-95b0-4bcf-9040-86c3943ed1f5"/>
    <ds:schemaRef ds:uri="499645c6-715d-4ebe-8be9-ea828130c03f"/>
  </ds:schemaRefs>
</ds:datastoreItem>
</file>

<file path=customXml/itemProps2.xml><?xml version="1.0" encoding="utf-8"?>
<ds:datastoreItem xmlns:ds="http://schemas.openxmlformats.org/officeDocument/2006/customXml" ds:itemID="{04088B4F-4797-45DE-99B0-333C16CF02CB}">
  <ds:schemaRefs>
    <ds:schemaRef ds:uri="http://schemas.microsoft.com/sharepoint/v3/contenttype/forms"/>
  </ds:schemaRefs>
</ds:datastoreItem>
</file>

<file path=customXml/itemProps3.xml><?xml version="1.0" encoding="utf-8"?>
<ds:datastoreItem xmlns:ds="http://schemas.openxmlformats.org/officeDocument/2006/customXml" ds:itemID="{987474F4-51D1-4470-8202-75303B1A3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e1392-95b0-4bcf-9040-86c3943ed1f5"/>
    <ds:schemaRef ds:uri="499645c6-715d-4ebe-8be9-ea828130c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Yrityksen kurssiopetus</Template>
  <TotalTime>253</TotalTime>
  <Words>887</Words>
  <Application>Microsoft Office PowerPoint</Application>
  <PresentationFormat>Laajakuva</PresentationFormat>
  <Paragraphs>135</Paragraphs>
  <Slides>13</Slides>
  <Notes>8</Notes>
  <HiddenSlides>0</HiddenSlides>
  <MMClips>0</MMClips>
  <ScaleCrop>false</ScaleCrop>
  <HeadingPairs>
    <vt:vector size="4" baseType="variant">
      <vt:variant>
        <vt:lpstr>Teema</vt:lpstr>
      </vt:variant>
      <vt:variant>
        <vt:i4>1</vt:i4>
      </vt:variant>
      <vt:variant>
        <vt:lpstr>Dian otsikot</vt:lpstr>
      </vt:variant>
      <vt:variant>
        <vt:i4>13</vt:i4>
      </vt:variant>
    </vt:vector>
  </HeadingPairs>
  <TitlesOfParts>
    <vt:vector size="14" baseType="lpstr">
      <vt:lpstr>Office-teema</vt:lpstr>
      <vt:lpstr>Uraklinikka CV</vt:lpstr>
      <vt:lpstr>CV:n sisältö</vt:lpstr>
      <vt:lpstr>Oma esittely, Minä olen…</vt:lpstr>
      <vt:lpstr>Opiskelu, kurssit, taidot, työkokemus</vt:lpstr>
      <vt:lpstr>Taitoja jotka tekevät CV:stä paremman</vt:lpstr>
      <vt:lpstr>Vahvuudet ja arvot</vt:lpstr>
      <vt:lpstr>Vahvuudet © BEEhappy Publishing</vt:lpstr>
      <vt:lpstr>Arvot, mikä on sinulle tärkeää?</vt:lpstr>
      <vt:lpstr>Millainen olen?</vt:lpstr>
      <vt:lpstr>Millainen olen?</vt:lpstr>
      <vt:lpstr>Lisää vinkkejä </vt:lpstr>
      <vt:lpstr>Maksuttomia CV mallipohjia www.canva.com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Pidä kurssi</dc:title>
  <dc:creator>Sahlgren Johanna</dc:creator>
  <cp:lastModifiedBy>Ohrala Satu</cp:lastModifiedBy>
  <cp:revision>27</cp:revision>
  <dcterms:created xsi:type="dcterms:W3CDTF">2024-03-05T11:36:25Z</dcterms:created>
  <dcterms:modified xsi:type="dcterms:W3CDTF">2024-06-14T10:14:58Z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0x010100E3C9BE4C97390C4DB9CE6B00B5090941</vt:lpwstr>
  </property>
  <property fmtid="{D5CDD505-2E9C-101B-9397-08002B2CF9AE}" pid="3" name="MediaServiceImageTags">
    <vt:lpwstr/>
  </property>
</Properties>
</file>