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256" r:id="rId5"/>
    <p:sldId id="257" r:id="rId6"/>
    <p:sldId id="263" r:id="rId7"/>
    <p:sldId id="265" r:id="rId8"/>
    <p:sldId id="260" r:id="rId9"/>
    <p:sldId id="266" r:id="rId10"/>
    <p:sldId id="261" r:id="rId11"/>
    <p:sldId id="262" r:id="rId12"/>
    <p:sldId id="267" r:id="rId13"/>
    <p:sldId id="264" r:id="rId14"/>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D601D-4688-4673-98EF-9BE28B70CEA9}" v="30" dt="2024-06-14T10:25:23.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712" autoAdjust="0"/>
  </p:normalViewPr>
  <p:slideViewPr>
    <p:cSldViewPr snapToGrid="0">
      <p:cViewPr varScale="1">
        <p:scale>
          <a:sx n="96" d="100"/>
          <a:sy n="96" d="100"/>
        </p:scale>
        <p:origin x="86" y="130"/>
      </p:cViewPr>
      <p:guideLst/>
    </p:cSldViewPr>
  </p:slideViewPr>
  <p:notesTextViewPr>
    <p:cViewPr>
      <p:scale>
        <a:sx n="1" d="1"/>
        <a:sy n="1" d="1"/>
      </p:scale>
      <p:origin x="0" y="0"/>
    </p:cViewPr>
  </p:notesTextViewPr>
  <p:notesViewPr>
    <p:cSldViewPr snapToGrid="0" showGuides="1">
      <p:cViewPr varScale="1">
        <p:scale>
          <a:sx n="81" d="100"/>
          <a:sy n="81" d="100"/>
        </p:scale>
        <p:origin x="3978"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hrala Satu" userId="S::satu.ohrala1@sastamala.fi::aa9b4548-920e-40f2-8ea6-288aca79bf63" providerId="AD" clId="Web-{C81D601D-4688-4673-98EF-9BE28B70CEA9}"/>
    <pc:docChg chg="modSld">
      <pc:chgData name="Ohrala Satu" userId="S::satu.ohrala1@sastamala.fi::aa9b4548-920e-40f2-8ea6-288aca79bf63" providerId="AD" clId="Web-{C81D601D-4688-4673-98EF-9BE28B70CEA9}" dt="2024-06-14T10:25:23.594" v="27"/>
      <pc:docMkLst>
        <pc:docMk/>
      </pc:docMkLst>
      <pc:sldChg chg="modSp">
        <pc:chgData name="Ohrala Satu" userId="S::satu.ohrala1@sastamala.fi::aa9b4548-920e-40f2-8ea6-288aca79bf63" providerId="AD" clId="Web-{C81D601D-4688-4673-98EF-9BE28B70CEA9}" dt="2024-06-14T10:25:23.594" v="27"/>
        <pc:sldMkLst>
          <pc:docMk/>
          <pc:sldMk cId="1136250268" sldId="256"/>
        </pc:sldMkLst>
        <pc:picChg chg="mod">
          <ac:chgData name="Ohrala Satu" userId="S::satu.ohrala1@sastamala.fi::aa9b4548-920e-40f2-8ea6-288aca79bf63" providerId="AD" clId="Web-{C81D601D-4688-4673-98EF-9BE28B70CEA9}" dt="2024-06-14T10:25:23.594" v="27"/>
          <ac:picMkLst>
            <pc:docMk/>
            <pc:sldMk cId="1136250268" sldId="256"/>
            <ac:picMk id="9" creationId="{91C58883-03DB-98D7-F387-F0C6425F2561}"/>
          </ac:picMkLst>
        </pc:picChg>
      </pc:sldChg>
      <pc:sldChg chg="addSp delSp modSp">
        <pc:chgData name="Ohrala Satu" userId="S::satu.ohrala1@sastamala.fi::aa9b4548-920e-40f2-8ea6-288aca79bf63" providerId="AD" clId="Web-{C81D601D-4688-4673-98EF-9BE28B70CEA9}" dt="2024-06-14T10:24:36.530" v="26"/>
        <pc:sldMkLst>
          <pc:docMk/>
          <pc:sldMk cId="3803842256" sldId="262"/>
        </pc:sldMkLst>
        <pc:spChg chg="add del mod">
          <ac:chgData name="Ohrala Satu" userId="S::satu.ohrala1@sastamala.fi::aa9b4548-920e-40f2-8ea6-288aca79bf63" providerId="AD" clId="Web-{C81D601D-4688-4673-98EF-9BE28B70CEA9}" dt="2024-06-14T10:20:43.678" v="7"/>
          <ac:spMkLst>
            <pc:docMk/>
            <pc:sldMk cId="3803842256" sldId="262"/>
            <ac:spMk id="2" creationId="{9139BD24-43D4-E211-5389-9D4933806A29}"/>
          </ac:spMkLst>
        </pc:spChg>
        <pc:spChg chg="add del mod">
          <ac:chgData name="Ohrala Satu" userId="S::satu.ohrala1@sastamala.fi::aa9b4548-920e-40f2-8ea6-288aca79bf63" providerId="AD" clId="Web-{C81D601D-4688-4673-98EF-9BE28B70CEA9}" dt="2024-06-14T10:24:36.530" v="26"/>
          <ac:spMkLst>
            <pc:docMk/>
            <pc:sldMk cId="3803842256" sldId="262"/>
            <ac:spMk id="7" creationId="{B5240DA9-010A-4788-8F98-5F1FAAB7118D}"/>
          </ac:spMkLst>
        </pc:spChg>
        <pc:spChg chg="add del mod">
          <ac:chgData name="Ohrala Satu" userId="S::satu.ohrala1@sastamala.fi::aa9b4548-920e-40f2-8ea6-288aca79bf63" providerId="AD" clId="Web-{C81D601D-4688-4673-98EF-9BE28B70CEA9}" dt="2024-06-14T10:24:28.233" v="21"/>
          <ac:spMkLst>
            <pc:docMk/>
            <pc:sldMk cId="3803842256" sldId="262"/>
            <ac:spMk id="10" creationId="{AB8C1986-8427-E4B2-2658-F32677E3B820}"/>
          </ac:spMkLst>
        </pc:spChg>
        <pc:picChg chg="mod">
          <ac:chgData name="Ohrala Satu" userId="S::satu.ohrala1@sastamala.fi::aa9b4548-920e-40f2-8ea6-288aca79bf63" providerId="AD" clId="Web-{C81D601D-4688-4673-98EF-9BE28B70CEA9}" dt="2024-06-14T10:24:12.076" v="17"/>
          <ac:picMkLst>
            <pc:docMk/>
            <pc:sldMk cId="3803842256" sldId="262"/>
            <ac:picMk id="9" creationId="{A2FAD6BB-2659-A9C1-855C-AD4B688C27B5}"/>
          </ac:picMkLst>
        </pc:picChg>
      </pc:sldChg>
    </pc:docChg>
  </pc:docChgLst>
  <pc:docChgLst>
    <pc:chgData name="Ohrala Satu" userId="S::satu.ohrala1@sastamala.fi::aa9b4548-920e-40f2-8ea6-288aca79bf63" providerId="AD" clId="Web-{DAE7FCFE-BEEE-43DF-8B43-4056CE493154}"/>
    <pc:docChg chg="modSld">
      <pc:chgData name="Ohrala Satu" userId="S::satu.ohrala1@sastamala.fi::aa9b4548-920e-40f2-8ea6-288aca79bf63" providerId="AD" clId="Web-{DAE7FCFE-BEEE-43DF-8B43-4056CE493154}" dt="2024-03-08T09:41:48.008" v="10" actId="20577"/>
      <pc:docMkLst>
        <pc:docMk/>
      </pc:docMkLst>
      <pc:sldChg chg="modSp">
        <pc:chgData name="Ohrala Satu" userId="S::satu.ohrala1@sastamala.fi::aa9b4548-920e-40f2-8ea6-288aca79bf63" providerId="AD" clId="Web-{DAE7FCFE-BEEE-43DF-8B43-4056CE493154}" dt="2024-03-08T09:39:53.896" v="1" actId="20577"/>
        <pc:sldMkLst>
          <pc:docMk/>
          <pc:sldMk cId="613291450" sldId="263"/>
        </pc:sldMkLst>
        <pc:spChg chg="mod">
          <ac:chgData name="Ohrala Satu" userId="S::satu.ohrala1@sastamala.fi::aa9b4548-920e-40f2-8ea6-288aca79bf63" providerId="AD" clId="Web-{DAE7FCFE-BEEE-43DF-8B43-4056CE493154}" dt="2024-03-08T09:39:53.896" v="1" actId="20577"/>
          <ac:spMkLst>
            <pc:docMk/>
            <pc:sldMk cId="613291450" sldId="263"/>
            <ac:spMk id="4" creationId="{8B863B31-6429-468C-9624-0D0BBDBACA62}"/>
          </ac:spMkLst>
        </pc:spChg>
      </pc:sldChg>
      <pc:sldChg chg="modSp">
        <pc:chgData name="Ohrala Satu" userId="S::satu.ohrala1@sastamala.fi::aa9b4548-920e-40f2-8ea6-288aca79bf63" providerId="AD" clId="Web-{DAE7FCFE-BEEE-43DF-8B43-4056CE493154}" dt="2024-03-08T09:40:35.115" v="9" actId="20577"/>
        <pc:sldMkLst>
          <pc:docMk/>
          <pc:sldMk cId="365671529" sldId="265"/>
        </pc:sldMkLst>
        <pc:spChg chg="mod">
          <ac:chgData name="Ohrala Satu" userId="S::satu.ohrala1@sastamala.fi::aa9b4548-920e-40f2-8ea6-288aca79bf63" providerId="AD" clId="Web-{DAE7FCFE-BEEE-43DF-8B43-4056CE493154}" dt="2024-03-08T09:40:35.115" v="9" actId="20577"/>
          <ac:spMkLst>
            <pc:docMk/>
            <pc:sldMk cId="365671529" sldId="265"/>
            <ac:spMk id="3" creationId="{EB251229-E86F-47F9-C02C-4B767E970768}"/>
          </ac:spMkLst>
        </pc:spChg>
      </pc:sldChg>
      <pc:sldChg chg="modSp">
        <pc:chgData name="Ohrala Satu" userId="S::satu.ohrala1@sastamala.fi::aa9b4548-920e-40f2-8ea6-288aca79bf63" providerId="AD" clId="Web-{DAE7FCFE-BEEE-43DF-8B43-4056CE493154}" dt="2024-03-08T09:41:48.008" v="10" actId="20577"/>
        <pc:sldMkLst>
          <pc:docMk/>
          <pc:sldMk cId="2683742038" sldId="267"/>
        </pc:sldMkLst>
        <pc:spChg chg="mod">
          <ac:chgData name="Ohrala Satu" userId="S::satu.ohrala1@sastamala.fi::aa9b4548-920e-40f2-8ea6-288aca79bf63" providerId="AD" clId="Web-{DAE7FCFE-BEEE-43DF-8B43-4056CE493154}" dt="2024-03-08T09:41:48.008" v="10" actId="20577"/>
          <ac:spMkLst>
            <pc:docMk/>
            <pc:sldMk cId="2683742038" sldId="267"/>
            <ac:spMk id="2" creationId="{3B15CD2E-4AAD-C96A-1219-74890323767F}"/>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rtlCol="0"/>
        <a:lstStyle/>
        <a:p>
          <a:pPr rtl="0"/>
          <a:endParaRPr lang="en-US"/>
        </a:p>
      </dgm:t>
    </dgm:pt>
    <dgm:pt modelId="{30269CC2-8DD6-4402-82F3-18F164A732FF}">
      <dgm:prSet/>
      <dgm:spPr/>
      <dgm:t>
        <a:bodyPr rtlCol="0"/>
        <a:lstStyle/>
        <a:p>
          <a:pPr rtl="0"/>
          <a:r>
            <a:rPr lang="fi" dirty="0">
              <a:solidFill>
                <a:schemeClr val="bg1"/>
              </a:solidFill>
            </a:rPr>
            <a:t>Esittelyteksti</a:t>
          </a:r>
        </a:p>
      </dgm:t>
    </dgm:pt>
    <dgm:pt modelId="{4A8A3B18-A3DE-475C-8BF1-FB4B84DDA43B}" type="parTrans" cxnId="{813C1BD6-5A4A-43F4-8BF7-0645F72381AA}">
      <dgm:prSet/>
      <dgm:spPr/>
      <dgm:t>
        <a:bodyPr rtlCol="0"/>
        <a:lstStyle/>
        <a:p>
          <a:pPr rtl="0"/>
          <a:endParaRPr lang="en-US"/>
        </a:p>
      </dgm:t>
    </dgm:pt>
    <dgm:pt modelId="{2DAA2C1D-14F6-4BCA-B047-0B53ADD46F43}" type="sibTrans" cxnId="{813C1BD6-5A4A-43F4-8BF7-0645F72381AA}">
      <dgm:prSet/>
      <dgm:spPr/>
      <dgm:t>
        <a:bodyPr rtlCol="0"/>
        <a:lstStyle/>
        <a:p>
          <a:pPr rtl="0"/>
          <a:endParaRPr lang="en-US"/>
        </a:p>
      </dgm:t>
    </dgm:pt>
    <dgm:pt modelId="{2B87ECDB-C552-42F6-9B52-6548A18B206B}">
      <dgm:prSet/>
      <dgm:spPr/>
      <dgm:t>
        <a:bodyPr rtlCol="0"/>
        <a:lstStyle/>
        <a:p>
          <a:pPr rtl="0"/>
          <a:r>
            <a:rPr lang="fi" dirty="0">
              <a:solidFill>
                <a:schemeClr val="bg1"/>
              </a:solidFill>
            </a:rPr>
            <a:t>Osaaminen ja kokemus</a:t>
          </a:r>
        </a:p>
      </dgm:t>
    </dgm:pt>
    <dgm:pt modelId="{0DC560D9-C62C-41BA-8D68-CB78933BFF0C}" type="parTrans" cxnId="{91AFA996-5E3B-401C-B400-E70DBD4A4AB6}">
      <dgm:prSet/>
      <dgm:spPr/>
      <dgm:t>
        <a:bodyPr rtlCol="0"/>
        <a:lstStyle/>
        <a:p>
          <a:pPr rtl="0"/>
          <a:endParaRPr lang="en-US"/>
        </a:p>
      </dgm:t>
    </dgm:pt>
    <dgm:pt modelId="{80EFB54F-1AC8-40D9-981D-4C85160A5799}" type="sibTrans" cxnId="{91AFA996-5E3B-401C-B400-E70DBD4A4AB6}">
      <dgm:prSet/>
      <dgm:spPr/>
      <dgm:t>
        <a:bodyPr rtlCol="0"/>
        <a:lstStyle/>
        <a:p>
          <a:pPr rtl="0"/>
          <a:endParaRPr lang="en-US"/>
        </a:p>
      </dgm:t>
    </dgm:pt>
    <dgm:pt modelId="{419DF63C-9792-4EF5-9125-1EEF4D07C33F}">
      <dgm:prSet/>
      <dgm:spPr/>
      <dgm:t>
        <a:bodyPr rtlCol="0"/>
        <a:lstStyle/>
        <a:p>
          <a:pPr rtl="0"/>
          <a:r>
            <a:rPr lang="fi" dirty="0">
              <a:solidFill>
                <a:schemeClr val="bg1"/>
              </a:solidFill>
            </a:rPr>
            <a:t>Motivaation osoittaminen</a:t>
          </a:r>
        </a:p>
      </dgm:t>
    </dgm:pt>
    <dgm:pt modelId="{2B95E8EF-82FE-4F54-970D-D55C9AD8EC00}" type="parTrans" cxnId="{024B121E-3EE5-42C9-97D1-5E0D27C29DC3}">
      <dgm:prSet/>
      <dgm:spPr/>
      <dgm:t>
        <a:bodyPr rtlCol="0"/>
        <a:lstStyle/>
        <a:p>
          <a:pPr rtl="0"/>
          <a:endParaRPr lang="en-US"/>
        </a:p>
      </dgm:t>
    </dgm:pt>
    <dgm:pt modelId="{EA8773AB-BB82-4BF6-944E-80CD2086CE93}" type="sibTrans" cxnId="{024B121E-3EE5-42C9-97D1-5E0D27C29DC3}">
      <dgm:prSet/>
      <dgm:spPr/>
      <dgm:t>
        <a:bodyPr rtlCol="0"/>
        <a:lstStyle/>
        <a:p>
          <a:pPr rtl="0"/>
          <a:endParaRPr lang="en-US"/>
        </a:p>
      </dgm:t>
    </dgm:pt>
    <dgm:pt modelId="{1B1E513F-BEB7-483A-8F12-A8210AEF19E9}">
      <dgm:prSet/>
      <dgm:spPr/>
      <dgm:t>
        <a:bodyPr rtlCol="0"/>
        <a:lstStyle/>
        <a:p>
          <a:pPr rtl="0"/>
          <a:r>
            <a:rPr lang="fi" dirty="0">
              <a:solidFill>
                <a:schemeClr val="bg1"/>
              </a:solidFill>
            </a:rPr>
            <a:t>Vahvuuksien esiintuominen hakemuksessa</a:t>
          </a:r>
        </a:p>
      </dgm:t>
    </dgm:pt>
    <dgm:pt modelId="{DB284026-3063-4705-B72C-ADE04469BE6D}" type="parTrans" cxnId="{9CD469EF-CF99-411A-B4B3-5B2C59AF684C}">
      <dgm:prSet/>
      <dgm:spPr/>
      <dgm:t>
        <a:bodyPr rtlCol="0"/>
        <a:lstStyle/>
        <a:p>
          <a:pPr rtl="0"/>
          <a:endParaRPr lang="en-US"/>
        </a:p>
      </dgm:t>
    </dgm:pt>
    <dgm:pt modelId="{D99C9B80-BA48-46B7-8B67-372E2AFD9E86}" type="sibTrans" cxnId="{9CD469EF-CF99-411A-B4B3-5B2C59AF684C}">
      <dgm:prSet/>
      <dgm:spPr/>
      <dgm:t>
        <a:bodyPr rtlCol="0"/>
        <a:lstStyle/>
        <a:p>
          <a:pPr rtl="0"/>
          <a:endParaRPr lang="en-US"/>
        </a:p>
      </dgm:t>
    </dgm:pt>
    <dgm:pt modelId="{F4A56385-3827-49D1-B533-953BA75136B7}">
      <dgm:prSet/>
      <dgm:spPr/>
      <dgm:t>
        <a:bodyPr rtlCol="0"/>
        <a:lstStyle/>
        <a:p>
          <a:pPr rtl="0"/>
          <a:r>
            <a:rPr lang="fi" dirty="0">
              <a:solidFill>
                <a:schemeClr val="bg1"/>
              </a:solidFill>
            </a:rPr>
            <a:t>Avainsanat</a:t>
          </a:r>
        </a:p>
      </dgm:t>
    </dgm:pt>
    <dgm:pt modelId="{5C6E35C5-B6D6-42D4-9FF2-63E3FEC1E45F}" type="parTrans" cxnId="{D572C096-14C8-487B-ABCD-6354192B80BA}">
      <dgm:prSet/>
      <dgm:spPr/>
      <dgm:t>
        <a:bodyPr rtlCol="0"/>
        <a:lstStyle/>
        <a:p>
          <a:pPr rtl="0"/>
          <a:endParaRPr lang="en-US"/>
        </a:p>
      </dgm:t>
    </dgm:pt>
    <dgm:pt modelId="{E866DA3A-B427-429E-A892-4812B432ED79}" type="sibTrans" cxnId="{D572C096-14C8-487B-ABCD-6354192B80BA}">
      <dgm:prSet/>
      <dgm:spPr/>
      <dgm:t>
        <a:bodyPr rtlCol="0"/>
        <a:lstStyle/>
        <a:p>
          <a:pPr rtl="0"/>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pPr>
        <a:prstGeom prst="rect">
          <a:avLst/>
        </a:prstGeom>
        <a:gradFill rotWithShape="0">
          <a:gsLst>
            <a:gs pos="0">
              <a:schemeClr val="tx1">
                <a:lumMod val="75000"/>
                <a:lumOff val="25000"/>
              </a:schemeClr>
            </a:gs>
            <a:gs pos="15929">
              <a:schemeClr val="tx1">
                <a:lumMod val="85000"/>
                <a:lumOff val="15000"/>
              </a:schemeClr>
            </a:gs>
            <a:gs pos="97000">
              <a:schemeClr val="tx1">
                <a:lumMod val="85000"/>
                <a:lumOff val="15000"/>
              </a:schemeClr>
            </a:gs>
            <a:gs pos="100000">
              <a:schemeClr val="accent2">
                <a:lumMod val="75000"/>
              </a:schemeClr>
            </a:gs>
          </a:gsLst>
          <a:lin ang="10800000" scaled="0"/>
        </a:gradFill>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FADE9C4E-BFE3-4374-BE2C-676ED238ACF2}" type="pres">
      <dgm:prSet presAssocID="{2B87ECDB-C552-42F6-9B52-6548A18B206B}"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0ECF89-2783-4E78-A209-A16EF114A1AA}" type="doc">
      <dgm:prSet loTypeId="urn:microsoft.com/office/officeart/2016/7/layout/LinProcess3" loCatId="list" qsTypeId="urn:microsoft.com/office/officeart/2005/8/quickstyle/simple1" qsCatId="simple" csTypeId="urn:microsoft.com/office/officeart/2018/5/colors/Iconchunking_neutralicontext_colorful1" csCatId="colorful" phldr="1"/>
      <dgm:spPr/>
      <dgm:t>
        <a:bodyPr rtlCol="0"/>
        <a:lstStyle/>
        <a:p>
          <a:pPr rtl="0"/>
          <a:endParaRPr lang="en-US"/>
        </a:p>
      </dgm:t>
    </dgm:pt>
    <dgm:pt modelId="{FFB58190-E438-47AF-86F3-FAEC2813ACF1}">
      <dgm:prSet custT="1"/>
      <dgm:spPr>
        <a:gradFill rotWithShape="0">
          <a:gsLst>
            <a:gs pos="1000">
              <a:schemeClr val="tx1">
                <a:lumMod val="85000"/>
                <a:lumOff val="15000"/>
              </a:schemeClr>
            </a:gs>
            <a:gs pos="100000">
              <a:schemeClr val="accent2">
                <a:lumMod val="50000"/>
              </a:schemeClr>
            </a:gs>
          </a:gsLst>
          <a:lin ang="12600000" scaled="0"/>
        </a:gradFill>
        <a:ln>
          <a:noFill/>
        </a:ln>
      </dgm:spPr>
      <dgm:t>
        <a:bodyPr rtlCol="0"/>
        <a:lstStyle/>
        <a:p>
          <a:pPr rtl="0"/>
          <a:r>
            <a:rPr lang="fi-FI" sz="2000" dirty="0">
              <a:solidFill>
                <a:schemeClr val="bg1"/>
              </a:solidFill>
            </a:rPr>
            <a:t>Motivaatio </a:t>
          </a:r>
          <a:br>
            <a:rPr lang="fi-FI" sz="1600" dirty="0">
              <a:solidFill>
                <a:schemeClr val="bg1"/>
              </a:solidFill>
            </a:rPr>
          </a:br>
          <a:r>
            <a:rPr lang="fi-FI" sz="1200" dirty="0">
              <a:solidFill>
                <a:schemeClr val="bg1"/>
              </a:solidFill>
            </a:rPr>
            <a:t>Kerro viimeistään tässä vaiheessa, miksi haet juuri tätä työpaikkaa juuri tässä yrityksessä. Mikä siinä on erityisen kiinnostavaa? ​</a:t>
          </a:r>
        </a:p>
        <a:p>
          <a:endParaRPr lang="fi-FI" sz="1200" dirty="0">
            <a:solidFill>
              <a:schemeClr val="bg1"/>
            </a:solidFill>
          </a:endParaRPr>
        </a:p>
        <a:p>
          <a:r>
            <a:rPr lang="fi-FI" sz="1200" dirty="0">
              <a:solidFill>
                <a:schemeClr val="bg1"/>
              </a:solidFill>
            </a:rPr>
            <a:t>Osoita, että olet tehnyt kotiläksysi ja kerro, miksi juuri tämä työ on poikkeuksellisen houkutteleva. Kerro myös, millainen (positiivinen) mielikuva sinulla on yrityksestä ja miksi haluaisit tuoda työpanoksesi juuri heille.​</a:t>
          </a:r>
          <a:endParaRPr lang="fi-FI" sz="1200" noProof="1">
            <a:solidFill>
              <a:schemeClr val="bg1"/>
            </a:solidFill>
          </a:endParaRPr>
        </a:p>
      </dgm:t>
    </dgm:pt>
    <dgm:pt modelId="{A40BCF22-228C-4E6F-A028-7BBDE5C12E5A}" type="parTrans" cxnId="{8FB3CA80-DD34-4F68-B118-EAE12645570F}">
      <dgm:prSet/>
      <dgm:spPr/>
      <dgm:t>
        <a:bodyPr rtlCol="0"/>
        <a:lstStyle/>
        <a:p>
          <a:pPr rtl="0"/>
          <a:endParaRPr lang="fi-FI" dirty="0"/>
        </a:p>
      </dgm:t>
    </dgm:pt>
    <dgm:pt modelId="{547F8894-C324-4B84-95BE-A51E4FE0FA16}" type="sibTrans" cxnId="{8FB3CA80-DD34-4F68-B118-EAE12645570F}">
      <dgm:prSet/>
      <dgm:spPr>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t>
        <a:bodyPr rtlCol="0"/>
        <a:lstStyle/>
        <a:p>
          <a:pPr rtl="0"/>
          <a:endParaRPr lang="fi-FI" dirty="0"/>
        </a:p>
      </dgm:t>
    </dgm:pt>
    <dgm:pt modelId="{CE11A269-561D-4BA1-BC45-87F6759FD368}">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rtlCol="0" anchor="t" anchorCtr="0"/>
        <a:lstStyle/>
        <a:p>
          <a:pPr marL="0" lvl="0" indent="0" algn="l" defTabSz="711200" rtl="0">
            <a:lnSpc>
              <a:spcPct val="90000"/>
            </a:lnSpc>
            <a:spcBef>
              <a:spcPct val="0"/>
            </a:spcBef>
            <a:spcAft>
              <a:spcPct val="35000"/>
            </a:spcAft>
            <a:buNone/>
          </a:pPr>
          <a:r>
            <a:rPr lang="fi-FI" sz="2000" kern="1200" dirty="0">
              <a:solidFill>
                <a:srgbClr val="FFFFFF"/>
              </a:solidFill>
              <a:latin typeface="Calibri"/>
              <a:ea typeface="+mn-ea"/>
              <a:cs typeface="+mn-cs"/>
            </a:rPr>
            <a:t>Kerro luonteestasi</a:t>
          </a:r>
          <a:br>
            <a:rPr lang="fi-FI" sz="1600" kern="1200" dirty="0">
              <a:solidFill>
                <a:srgbClr val="FFFFFF"/>
              </a:solidFill>
              <a:latin typeface="Calibri"/>
              <a:ea typeface="+mn-ea"/>
              <a:cs typeface="+mn-cs"/>
            </a:rPr>
          </a:br>
          <a:r>
            <a:rPr lang="fi-FI" sz="1200" kern="1200" noProof="1">
              <a:solidFill>
                <a:srgbClr val="FFFFFF"/>
              </a:solidFill>
              <a:latin typeface="Calibri"/>
              <a:ea typeface="+mn-ea"/>
              <a:cs typeface="+mn-cs"/>
            </a:rPr>
            <a:t>Avaa myös hieman persoonaasi ja kerro samalla tärkeimmistä ominaisuuksistasi, jotka voit tuoda työhön.​</a:t>
          </a:r>
        </a:p>
        <a:p>
          <a:r>
            <a:rPr lang="fi-FI" sz="1200" kern="1200" noProof="1">
              <a:solidFill>
                <a:srgbClr val="FFFFFF"/>
              </a:solidFill>
              <a:latin typeface="Calibri"/>
              <a:ea typeface="+mn-ea"/>
              <a:cs typeface="+mn-cs"/>
            </a:rPr>
            <a:t>Jos olet sinnikäs, looginen, äärimmäisen visuaalinen tai lyömättömän hyvä tiimikaveri, on tässä hyvä hetki kertoa siitä. Kerro myös, miten aiemmat kollegasi tai ystäväsi kuvailevat sinua ja miten ominaisuutesi näkyvät päivittäisessä työssäsi.</a:t>
          </a:r>
        </a:p>
        <a:p>
          <a:pPr marL="0" lvl="0" indent="0" algn="l" defTabSz="711200" rtl="0">
            <a:lnSpc>
              <a:spcPct val="90000"/>
            </a:lnSpc>
            <a:spcBef>
              <a:spcPct val="0"/>
            </a:spcBef>
            <a:spcAft>
              <a:spcPct val="35000"/>
            </a:spcAft>
            <a:buNone/>
          </a:pPr>
          <a:endParaRPr lang="fi-FI" sz="1600" kern="1200" dirty="0">
            <a:solidFill>
              <a:srgbClr val="FFFFFF"/>
            </a:solidFill>
            <a:latin typeface="Calibri"/>
            <a:ea typeface="+mn-ea"/>
            <a:cs typeface="+mn-cs"/>
          </a:endParaRPr>
        </a:p>
      </dgm:t>
    </dgm:pt>
    <dgm:pt modelId="{4A66CBC3-2E89-46E5-B2EA-1705F05E6FDD}" type="parTrans" cxnId="{2E9E5A02-0CE8-4569-9B67-05EE24CE2438}">
      <dgm:prSet/>
      <dgm:spPr/>
      <dgm:t>
        <a:bodyPr rtlCol="0"/>
        <a:lstStyle/>
        <a:p>
          <a:pPr rtl="0"/>
          <a:endParaRPr lang="fi-FI" dirty="0"/>
        </a:p>
      </dgm:t>
    </dgm:pt>
    <dgm:pt modelId="{C9DED455-19B5-45BA-AEF1-572CA46E947B}" type="sibTrans" cxnId="{2E9E5A02-0CE8-4569-9B67-05EE24CE2438}">
      <dgm:prSet/>
      <dgm:spPr>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t>
        <a:bodyPr rtlCol="0"/>
        <a:lstStyle/>
        <a:p>
          <a:pPr rtl="0"/>
          <a:endParaRPr lang="fi-FI" dirty="0"/>
        </a:p>
      </dgm:t>
    </dgm:pt>
    <dgm:pt modelId="{C2A3EC29-44BC-4E51-92DE-E27BF9CD4489}">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rtlCol="0" anchor="t" anchorCtr="0"/>
        <a:lstStyle/>
        <a:p>
          <a:pPr marL="0" lvl="0" indent="0" algn="l" defTabSz="711200" rtl="0">
            <a:lnSpc>
              <a:spcPct val="90000"/>
            </a:lnSpc>
            <a:spcBef>
              <a:spcPct val="0"/>
            </a:spcBef>
            <a:spcAft>
              <a:spcPct val="35000"/>
            </a:spcAft>
            <a:buNone/>
          </a:pPr>
          <a:r>
            <a:rPr lang="fi-FI" sz="2000" kern="1200" dirty="0">
              <a:solidFill>
                <a:srgbClr val="FFFFFF"/>
              </a:solidFill>
              <a:latin typeface="Calibri"/>
              <a:ea typeface="+mn-ea"/>
              <a:cs typeface="+mn-cs"/>
            </a:rPr>
            <a:t>Tärkeimmät ominaisuutesi </a:t>
          </a:r>
          <a:br>
            <a:rPr lang="fi-FI" sz="1600" kern="1200" dirty="0">
              <a:solidFill>
                <a:srgbClr val="FFFFFF"/>
              </a:solidFill>
              <a:latin typeface="Calibri"/>
              <a:ea typeface="+mn-ea"/>
              <a:cs typeface="+mn-cs"/>
            </a:rPr>
          </a:br>
          <a:endParaRPr lang="fi-FI" sz="1600" kern="1200" dirty="0">
            <a:solidFill>
              <a:srgbClr val="FFFFFF"/>
            </a:solidFill>
            <a:latin typeface="Calibri"/>
            <a:ea typeface="+mn-ea"/>
            <a:cs typeface="+mn-cs"/>
          </a:endParaRPr>
        </a:p>
        <a:p>
          <a:pPr marL="0" lvl="0" indent="0" algn="l" defTabSz="711200" rtl="0">
            <a:lnSpc>
              <a:spcPct val="90000"/>
            </a:lnSpc>
            <a:spcBef>
              <a:spcPct val="0"/>
            </a:spcBef>
            <a:spcAft>
              <a:spcPct val="35000"/>
            </a:spcAft>
            <a:buNone/>
          </a:pPr>
          <a:r>
            <a:rPr lang="fi-FI" sz="1200" kern="1200" noProof="1">
              <a:solidFill>
                <a:srgbClr val="FFFFFF"/>
              </a:solidFill>
              <a:latin typeface="Calibri"/>
              <a:ea typeface="+mn-ea"/>
              <a:cs typeface="+mn-cs"/>
            </a:rPr>
            <a:t>Tiivistä loppuun vielä kolme tärkeintä asiaa, jotka toisit mukanasi hakemaasi työhön – räätälöi nämä aina haetun paikan mukaan.</a:t>
          </a:r>
        </a:p>
        <a:p>
          <a:pPr marL="0" lvl="0" indent="0" algn="l" defTabSz="711200" rtl="0">
            <a:lnSpc>
              <a:spcPct val="90000"/>
            </a:lnSpc>
            <a:spcBef>
              <a:spcPct val="0"/>
            </a:spcBef>
            <a:spcAft>
              <a:spcPct val="35000"/>
            </a:spcAft>
            <a:buNone/>
          </a:pPr>
          <a:endParaRPr lang="fi-FI" sz="1200" kern="1200" noProof="1">
            <a:solidFill>
              <a:srgbClr val="FFFFFF"/>
            </a:solidFill>
            <a:latin typeface="Calibri"/>
            <a:ea typeface="+mn-ea"/>
            <a:cs typeface="+mn-cs"/>
          </a:endParaRPr>
        </a:p>
        <a:p>
          <a:pPr marL="0" lvl="0" indent="0" algn="l" defTabSz="711200" rtl="0">
            <a:lnSpc>
              <a:spcPct val="90000"/>
            </a:lnSpc>
            <a:spcBef>
              <a:spcPct val="0"/>
            </a:spcBef>
            <a:spcAft>
              <a:spcPct val="35000"/>
            </a:spcAft>
            <a:buNone/>
          </a:pPr>
          <a:r>
            <a:rPr lang="fi-FI" sz="1200" kern="1200" noProof="1">
              <a:solidFill>
                <a:srgbClr val="FFFFFF"/>
              </a:solidFill>
              <a:latin typeface="Calibri"/>
              <a:ea typeface="+mn-ea"/>
              <a:cs typeface="+mn-cs"/>
            </a:rPr>
            <a:t>Nämä voivat olla esimerkiksi alan asiantuntemuksesi, ongelmanratkaisukykysi sekä tinkimätön asenteesi.​</a:t>
          </a:r>
        </a:p>
        <a:p>
          <a:pPr marL="0" lvl="0" indent="0" algn="l" defTabSz="711200" rtl="0">
            <a:lnSpc>
              <a:spcPct val="90000"/>
            </a:lnSpc>
            <a:spcBef>
              <a:spcPct val="0"/>
            </a:spcBef>
            <a:spcAft>
              <a:spcPct val="35000"/>
            </a:spcAft>
            <a:buNone/>
          </a:pPr>
          <a:endParaRPr lang="fi-FI" sz="1600" kern="1200" dirty="0">
            <a:solidFill>
              <a:srgbClr val="FFFFFF"/>
            </a:solidFill>
            <a:latin typeface="Calibri"/>
            <a:ea typeface="+mn-ea"/>
            <a:cs typeface="+mn-cs"/>
          </a:endParaRPr>
        </a:p>
      </dgm:t>
    </dgm:pt>
    <dgm:pt modelId="{CE6B5045-A42D-4562-9588-2342D0E47934}" type="parTrans" cxnId="{B49FD08F-C9D7-4FC0-B446-ED9717719A00}">
      <dgm:prSet/>
      <dgm:spPr/>
      <dgm:t>
        <a:bodyPr rtlCol="0"/>
        <a:lstStyle/>
        <a:p>
          <a:pPr rtl="0"/>
          <a:endParaRPr lang="fi-FI" dirty="0"/>
        </a:p>
      </dgm:t>
    </dgm:pt>
    <dgm:pt modelId="{10254594-A53F-49FE-B0F2-BC233EE7109F}" type="sibTrans" cxnId="{B49FD08F-C9D7-4FC0-B446-ED9717719A00}">
      <dgm:prSet/>
      <dgm:spPr>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t>
        <a:bodyPr rtlCol="0"/>
        <a:lstStyle/>
        <a:p>
          <a:pPr rtl="0"/>
          <a:endParaRPr lang="fi-FI" dirty="0"/>
        </a:p>
      </dgm:t>
    </dgm:pt>
    <dgm:pt modelId="{ACE795D8-4182-4DF1-B098-DD0AD48044C8}" type="pres">
      <dgm:prSet presAssocID="{BB0ECF89-2783-4E78-A209-A16EF114A1AA}" presName="Name0" presStyleCnt="0">
        <dgm:presLayoutVars>
          <dgm:animLvl val="lvl"/>
          <dgm:resizeHandles val="exact"/>
        </dgm:presLayoutVars>
      </dgm:prSet>
      <dgm:spPr/>
    </dgm:pt>
    <dgm:pt modelId="{01457034-7B47-4E8B-B040-E0565D08290C}" type="pres">
      <dgm:prSet presAssocID="{FFB58190-E438-47AF-86F3-FAEC2813ACF1}" presName="compositeNode" presStyleCnt="0">
        <dgm:presLayoutVars>
          <dgm:bulletEnabled val="1"/>
        </dgm:presLayoutVars>
      </dgm:prSet>
      <dgm:spPr/>
    </dgm:pt>
    <dgm:pt modelId="{39A872F9-A5B8-4211-9FCD-79722E167124}" type="pres">
      <dgm:prSet presAssocID="{FFB58190-E438-47AF-86F3-FAEC2813ACF1}" presName="bgRect" presStyleLbl="bgAccFollowNode1" presStyleIdx="0" presStyleCnt="3"/>
      <dgm:spPr/>
    </dgm:pt>
    <dgm:pt modelId="{8157E768-0524-44F1-8F00-7DF53576D2D6}" type="pres">
      <dgm:prSet presAssocID="{547F8894-C324-4B84-95BE-A51E4FE0FA16}" presName="sibTransNodeCircle" presStyleLbl="alignNode1" presStyleIdx="0" presStyleCnt="6">
        <dgm:presLayoutVars>
          <dgm:chMax val="0"/>
          <dgm:bulletEnabled/>
        </dgm:presLayoutVars>
      </dgm:prSet>
      <dgm:spPr>
        <a:xfrm>
          <a:off x="990361" y="435133"/>
          <a:ext cx="1305401" cy="1305401"/>
        </a:xfrm>
        <a:prstGeom prst="rect">
          <a:avLst/>
        </a:prstGeom>
      </dgm:spPr>
    </dgm:pt>
    <dgm:pt modelId="{676D607A-85D2-4EAF-B264-A9D94B61A4FF}" type="pres">
      <dgm:prSet presAssocID="{FFB58190-E438-47AF-86F3-FAEC2813ACF1}" presName="bottomLine" presStyleLbl="alignNode1" presStyleIdx="1" presStyleCnt="6">
        <dgm:presLayoutVars/>
      </dgm:prSet>
      <dgm:spPr/>
    </dgm:pt>
    <dgm:pt modelId="{3DFCE59B-AEDE-4DE2-8B09-D05F047AB42F}" type="pres">
      <dgm:prSet presAssocID="{FFB58190-E438-47AF-86F3-FAEC2813ACF1}" presName="nodeText" presStyleLbl="bgAccFollowNode1" presStyleIdx="0" presStyleCnt="3">
        <dgm:presLayoutVars>
          <dgm:bulletEnabled val="1"/>
        </dgm:presLayoutVars>
      </dgm:prSet>
      <dgm:spPr/>
    </dgm:pt>
    <dgm:pt modelId="{AD65492C-54BB-4101-B1E0-86F57716A25E}" type="pres">
      <dgm:prSet presAssocID="{547F8894-C324-4B84-95BE-A51E4FE0FA16}" presName="sibTrans" presStyleCnt="0"/>
      <dgm:spPr/>
    </dgm:pt>
    <dgm:pt modelId="{9A0277E3-55B2-4FAA-BDD3-FFC27311B05B}" type="pres">
      <dgm:prSet presAssocID="{CE11A269-561D-4BA1-BC45-87F6759FD368}" presName="compositeNode" presStyleCnt="0">
        <dgm:presLayoutVars>
          <dgm:bulletEnabled val="1"/>
        </dgm:presLayoutVars>
      </dgm:prSet>
      <dgm:spPr/>
    </dgm:pt>
    <dgm:pt modelId="{AE95CEBE-1AD7-41D4-9CEE-5BA77CA8C01E}" type="pres">
      <dgm:prSet presAssocID="{CE11A269-561D-4BA1-BC45-87F6759FD368}" presName="bgRect" presStyleLbl="bgAccFollowNode1" presStyleIdx="1" presStyleCnt="3"/>
      <dgm:spPr>
        <a:xfrm>
          <a:off x="3614737" y="0"/>
          <a:ext cx="3286125" cy="4351338"/>
        </a:xfrm>
        <a:prstGeom prst="rect">
          <a:avLst/>
        </a:prstGeom>
      </dgm:spPr>
    </dgm:pt>
    <dgm:pt modelId="{AFA09309-0DCE-4477-82D3-AAF980A85A37}" type="pres">
      <dgm:prSet presAssocID="{C9DED455-19B5-45BA-AEF1-572CA46E947B}" presName="sibTransNodeCircle" presStyleLbl="alignNode1" presStyleIdx="2" presStyleCnt="6">
        <dgm:presLayoutVars>
          <dgm:chMax val="0"/>
          <dgm:bulletEnabled/>
        </dgm:presLayoutVars>
      </dgm:prSet>
      <dgm:spPr>
        <a:xfrm>
          <a:off x="4605099" y="435133"/>
          <a:ext cx="1305401" cy="1305401"/>
        </a:xfrm>
        <a:prstGeom prst="rect">
          <a:avLst/>
        </a:prstGeom>
      </dgm:spPr>
    </dgm:pt>
    <dgm:pt modelId="{70685E0F-5EC9-4D84-80D5-F2F78DC3CFFC}" type="pres">
      <dgm:prSet presAssocID="{CE11A269-561D-4BA1-BC45-87F6759FD368}" presName="bottomLine" presStyleLbl="alignNode1" presStyleIdx="3" presStyleCnt="6">
        <dgm:presLayoutVars/>
      </dgm:prSet>
      <dgm:spPr/>
    </dgm:pt>
    <dgm:pt modelId="{E8E0C55E-232A-41CA-87BA-45B86ABED6ED}" type="pres">
      <dgm:prSet presAssocID="{CE11A269-561D-4BA1-BC45-87F6759FD368}" presName="nodeText" presStyleLbl="bgAccFollowNode1" presStyleIdx="1" presStyleCnt="3">
        <dgm:presLayoutVars>
          <dgm:bulletEnabled val="1"/>
        </dgm:presLayoutVars>
      </dgm:prSet>
      <dgm:spPr/>
    </dgm:pt>
    <dgm:pt modelId="{556726A2-0416-41E0-99B4-BCA6885784BC}" type="pres">
      <dgm:prSet presAssocID="{C9DED455-19B5-45BA-AEF1-572CA46E947B}" presName="sibTrans" presStyleCnt="0"/>
      <dgm:spPr/>
    </dgm:pt>
    <dgm:pt modelId="{F4C4AEC7-6D64-4C71-ADC5-0F5CC45360C6}" type="pres">
      <dgm:prSet presAssocID="{C2A3EC29-44BC-4E51-92DE-E27BF9CD4489}" presName="compositeNode" presStyleCnt="0">
        <dgm:presLayoutVars>
          <dgm:bulletEnabled val="1"/>
        </dgm:presLayoutVars>
      </dgm:prSet>
      <dgm:spPr/>
    </dgm:pt>
    <dgm:pt modelId="{3AF3868F-681F-4EF9-8B83-F3B0F354A4C4}" type="pres">
      <dgm:prSet presAssocID="{C2A3EC29-44BC-4E51-92DE-E27BF9CD4489}" presName="bgRect" presStyleLbl="bgAccFollowNode1" presStyleIdx="2" presStyleCnt="3"/>
      <dgm:spPr>
        <a:xfrm>
          <a:off x="7229475" y="0"/>
          <a:ext cx="3286125" cy="4351338"/>
        </a:xfrm>
        <a:prstGeom prst="rect">
          <a:avLst/>
        </a:prstGeom>
      </dgm:spPr>
    </dgm:pt>
    <dgm:pt modelId="{9718E67E-2C8C-4093-AB5F-E3BEFAAEA31B}" type="pres">
      <dgm:prSet presAssocID="{10254594-A53F-49FE-B0F2-BC233EE7109F}" presName="sibTransNodeCircle" presStyleLbl="alignNode1" presStyleIdx="4" presStyleCnt="6">
        <dgm:presLayoutVars>
          <dgm:chMax val="0"/>
          <dgm:bulletEnabled/>
        </dgm:presLayoutVars>
      </dgm:prSet>
      <dgm:spPr>
        <a:xfrm>
          <a:off x="8219836" y="435133"/>
          <a:ext cx="1305401" cy="1305401"/>
        </a:xfrm>
        <a:prstGeom prst="rect">
          <a:avLst/>
        </a:prstGeom>
      </dgm:spPr>
    </dgm:pt>
    <dgm:pt modelId="{13CAC05E-7817-4F00-94BF-9DC0F20DF1D8}" type="pres">
      <dgm:prSet presAssocID="{C2A3EC29-44BC-4E51-92DE-E27BF9CD4489}" presName="bottomLine" presStyleLbl="alignNode1" presStyleIdx="5" presStyleCnt="6">
        <dgm:presLayoutVars/>
      </dgm:prSet>
      <dgm:spPr/>
    </dgm:pt>
    <dgm:pt modelId="{90A7E684-CAA3-435E-B654-85F1BA7D2B87}" type="pres">
      <dgm:prSet presAssocID="{C2A3EC29-44BC-4E51-92DE-E27BF9CD4489}" presName="nodeText" presStyleLbl="bgAccFollowNode1" presStyleIdx="2" presStyleCnt="3">
        <dgm:presLayoutVars>
          <dgm:bulletEnabled val="1"/>
        </dgm:presLayoutVars>
      </dgm:prSet>
      <dgm:spPr/>
    </dgm:pt>
  </dgm:ptLst>
  <dgm:cxnLst>
    <dgm:cxn modelId="{2E9E5A02-0CE8-4569-9B67-05EE24CE2438}" srcId="{BB0ECF89-2783-4E78-A209-A16EF114A1AA}" destId="{CE11A269-561D-4BA1-BC45-87F6759FD368}" srcOrd="1" destOrd="0" parTransId="{4A66CBC3-2E89-46E5-B2EA-1705F05E6FDD}" sibTransId="{C9DED455-19B5-45BA-AEF1-572CA46E947B}"/>
    <dgm:cxn modelId="{D2545B17-F0FC-41C0-8AE6-C63C564398B0}" type="presOf" srcId="{CE11A269-561D-4BA1-BC45-87F6759FD368}" destId="{AE95CEBE-1AD7-41D4-9CEE-5BA77CA8C01E}" srcOrd="0" destOrd="0" presId="urn:microsoft.com/office/officeart/2016/7/layout/LinProcess3"/>
    <dgm:cxn modelId="{36884E1A-39D3-4491-AFD6-BCBC6392A59E}" type="presOf" srcId="{CE11A269-561D-4BA1-BC45-87F6759FD368}" destId="{E8E0C55E-232A-41CA-87BA-45B86ABED6ED}" srcOrd="1" destOrd="0" presId="urn:microsoft.com/office/officeart/2016/7/layout/LinProcess3"/>
    <dgm:cxn modelId="{2229DB1B-DE4F-469E-8FA0-07BEC5B5F9D6}" type="presOf" srcId="{10254594-A53F-49FE-B0F2-BC233EE7109F}" destId="{9718E67E-2C8C-4093-AB5F-E3BEFAAEA31B}" srcOrd="0" destOrd="0" presId="urn:microsoft.com/office/officeart/2016/7/layout/LinProcess3"/>
    <dgm:cxn modelId="{0C140A6B-1B4A-4553-81FF-5591D9487696}" type="presOf" srcId="{C2A3EC29-44BC-4E51-92DE-E27BF9CD4489}" destId="{3AF3868F-681F-4EF9-8B83-F3B0F354A4C4}" srcOrd="0" destOrd="0" presId="urn:microsoft.com/office/officeart/2016/7/layout/LinProcess3"/>
    <dgm:cxn modelId="{025C3756-4F90-42F6-B826-13223FDABED0}" type="presOf" srcId="{547F8894-C324-4B84-95BE-A51E4FE0FA16}" destId="{8157E768-0524-44F1-8F00-7DF53576D2D6}" srcOrd="0" destOrd="0" presId="urn:microsoft.com/office/officeart/2016/7/layout/LinProcess3"/>
    <dgm:cxn modelId="{8FB3CA80-DD34-4F68-B118-EAE12645570F}" srcId="{BB0ECF89-2783-4E78-A209-A16EF114A1AA}" destId="{FFB58190-E438-47AF-86F3-FAEC2813ACF1}" srcOrd="0" destOrd="0" parTransId="{A40BCF22-228C-4E6F-A028-7BBDE5C12E5A}" sibTransId="{547F8894-C324-4B84-95BE-A51E4FE0FA16}"/>
    <dgm:cxn modelId="{B49FD08F-C9D7-4FC0-B446-ED9717719A00}" srcId="{BB0ECF89-2783-4E78-A209-A16EF114A1AA}" destId="{C2A3EC29-44BC-4E51-92DE-E27BF9CD4489}" srcOrd="2" destOrd="0" parTransId="{CE6B5045-A42D-4562-9588-2342D0E47934}" sibTransId="{10254594-A53F-49FE-B0F2-BC233EE7109F}"/>
    <dgm:cxn modelId="{469CA3A1-2EC0-458C-B828-8121A2D4750A}" type="presOf" srcId="{BB0ECF89-2783-4E78-A209-A16EF114A1AA}" destId="{ACE795D8-4182-4DF1-B098-DD0AD48044C8}" srcOrd="0" destOrd="0" presId="urn:microsoft.com/office/officeart/2016/7/layout/LinProcess3"/>
    <dgm:cxn modelId="{C8A4ECC3-0B95-497F-8D57-1124DFD9842C}" type="presOf" srcId="{C2A3EC29-44BC-4E51-92DE-E27BF9CD4489}" destId="{90A7E684-CAA3-435E-B654-85F1BA7D2B87}" srcOrd="1" destOrd="0" presId="urn:microsoft.com/office/officeart/2016/7/layout/LinProcess3"/>
    <dgm:cxn modelId="{13094BE1-4993-450F-9A18-CF0E62019EF7}" type="presOf" srcId="{FFB58190-E438-47AF-86F3-FAEC2813ACF1}" destId="{39A872F9-A5B8-4211-9FCD-79722E167124}" srcOrd="0" destOrd="0" presId="urn:microsoft.com/office/officeart/2016/7/layout/LinProcess3"/>
    <dgm:cxn modelId="{8A5C10EE-3A87-49FC-9945-C0118988EF8D}" type="presOf" srcId="{C9DED455-19B5-45BA-AEF1-572CA46E947B}" destId="{AFA09309-0DCE-4477-82D3-AAF980A85A37}" srcOrd="0" destOrd="0" presId="urn:microsoft.com/office/officeart/2016/7/layout/LinProcess3"/>
    <dgm:cxn modelId="{D24113F0-9FAB-4A26-B7AA-17C02606FE1D}" type="presOf" srcId="{FFB58190-E438-47AF-86F3-FAEC2813ACF1}" destId="{3DFCE59B-AEDE-4DE2-8B09-D05F047AB42F}" srcOrd="1" destOrd="0" presId="urn:microsoft.com/office/officeart/2016/7/layout/LinProcess3"/>
    <dgm:cxn modelId="{76481A27-79A5-48E5-BA29-16004448893C}" type="presParOf" srcId="{ACE795D8-4182-4DF1-B098-DD0AD48044C8}" destId="{01457034-7B47-4E8B-B040-E0565D08290C}" srcOrd="0" destOrd="0" presId="urn:microsoft.com/office/officeart/2016/7/layout/LinProcess3"/>
    <dgm:cxn modelId="{86BEA9C1-5DDA-42C2-937D-A7130110FF74}" type="presParOf" srcId="{01457034-7B47-4E8B-B040-E0565D08290C}" destId="{39A872F9-A5B8-4211-9FCD-79722E167124}" srcOrd="0" destOrd="0" presId="urn:microsoft.com/office/officeart/2016/7/layout/LinProcess3"/>
    <dgm:cxn modelId="{7DC5639C-5BDF-4F6D-A737-811AEFB16C12}" type="presParOf" srcId="{01457034-7B47-4E8B-B040-E0565D08290C}" destId="{8157E768-0524-44F1-8F00-7DF53576D2D6}" srcOrd="1" destOrd="0" presId="urn:microsoft.com/office/officeart/2016/7/layout/LinProcess3"/>
    <dgm:cxn modelId="{9BE7A881-53AA-46A4-B4D9-5952CA3DDD83}" type="presParOf" srcId="{01457034-7B47-4E8B-B040-E0565D08290C}" destId="{676D607A-85D2-4EAF-B264-A9D94B61A4FF}" srcOrd="2" destOrd="0" presId="urn:microsoft.com/office/officeart/2016/7/layout/LinProcess3"/>
    <dgm:cxn modelId="{3CDC6E8B-95DF-4144-9A43-8F1F01D9B5EA}" type="presParOf" srcId="{01457034-7B47-4E8B-B040-E0565D08290C}" destId="{3DFCE59B-AEDE-4DE2-8B09-D05F047AB42F}" srcOrd="3" destOrd="0" presId="urn:microsoft.com/office/officeart/2016/7/layout/LinProcess3"/>
    <dgm:cxn modelId="{050D0D46-967C-45EE-A82A-AD10E04485C1}" type="presParOf" srcId="{ACE795D8-4182-4DF1-B098-DD0AD48044C8}" destId="{AD65492C-54BB-4101-B1E0-86F57716A25E}" srcOrd="1" destOrd="0" presId="urn:microsoft.com/office/officeart/2016/7/layout/LinProcess3"/>
    <dgm:cxn modelId="{C5C3B0C4-18DC-4916-ABAF-6A287C00BAA9}" type="presParOf" srcId="{ACE795D8-4182-4DF1-B098-DD0AD48044C8}" destId="{9A0277E3-55B2-4FAA-BDD3-FFC27311B05B}" srcOrd="2" destOrd="0" presId="urn:microsoft.com/office/officeart/2016/7/layout/LinProcess3"/>
    <dgm:cxn modelId="{FA398688-6697-4B8B-A789-FF729FC50671}" type="presParOf" srcId="{9A0277E3-55B2-4FAA-BDD3-FFC27311B05B}" destId="{AE95CEBE-1AD7-41D4-9CEE-5BA77CA8C01E}" srcOrd="0" destOrd="0" presId="urn:microsoft.com/office/officeart/2016/7/layout/LinProcess3"/>
    <dgm:cxn modelId="{67EE8417-B6AF-43C7-AA8C-3B90AB6AE1FE}" type="presParOf" srcId="{9A0277E3-55B2-4FAA-BDD3-FFC27311B05B}" destId="{AFA09309-0DCE-4477-82D3-AAF980A85A37}" srcOrd="1" destOrd="0" presId="urn:microsoft.com/office/officeart/2016/7/layout/LinProcess3"/>
    <dgm:cxn modelId="{5CE89ECF-B3C2-499B-BBDE-19538F56547F}" type="presParOf" srcId="{9A0277E3-55B2-4FAA-BDD3-FFC27311B05B}" destId="{70685E0F-5EC9-4D84-80D5-F2F78DC3CFFC}" srcOrd="2" destOrd="0" presId="urn:microsoft.com/office/officeart/2016/7/layout/LinProcess3"/>
    <dgm:cxn modelId="{D77D220A-12C7-4499-9660-B4B666A87129}" type="presParOf" srcId="{9A0277E3-55B2-4FAA-BDD3-FFC27311B05B}" destId="{E8E0C55E-232A-41CA-87BA-45B86ABED6ED}" srcOrd="3" destOrd="0" presId="urn:microsoft.com/office/officeart/2016/7/layout/LinProcess3"/>
    <dgm:cxn modelId="{F3EEB326-7683-4D4B-BE0D-D7CC3EE67CB3}" type="presParOf" srcId="{ACE795D8-4182-4DF1-B098-DD0AD48044C8}" destId="{556726A2-0416-41E0-99B4-BCA6885784BC}" srcOrd="3" destOrd="0" presId="urn:microsoft.com/office/officeart/2016/7/layout/LinProcess3"/>
    <dgm:cxn modelId="{1694C3CA-CE7E-4D7A-B769-94D0C473B6D9}" type="presParOf" srcId="{ACE795D8-4182-4DF1-B098-DD0AD48044C8}" destId="{F4C4AEC7-6D64-4C71-ADC5-0F5CC45360C6}" srcOrd="4" destOrd="0" presId="urn:microsoft.com/office/officeart/2016/7/layout/LinProcess3"/>
    <dgm:cxn modelId="{01DA811B-E595-4B26-916D-A5B9420780B1}" type="presParOf" srcId="{F4C4AEC7-6D64-4C71-ADC5-0F5CC45360C6}" destId="{3AF3868F-681F-4EF9-8B83-F3B0F354A4C4}" srcOrd="0" destOrd="0" presId="urn:microsoft.com/office/officeart/2016/7/layout/LinProcess3"/>
    <dgm:cxn modelId="{65C50157-4E89-44E0-ADFE-2CDCD946EC0C}" type="presParOf" srcId="{F4C4AEC7-6D64-4C71-ADC5-0F5CC45360C6}" destId="{9718E67E-2C8C-4093-AB5F-E3BEFAAEA31B}" srcOrd="1" destOrd="0" presId="urn:microsoft.com/office/officeart/2016/7/layout/LinProcess3"/>
    <dgm:cxn modelId="{03312845-43B9-45C8-960A-3A8CADC652DB}" type="presParOf" srcId="{F4C4AEC7-6D64-4C71-ADC5-0F5CC45360C6}" destId="{13CAC05E-7817-4F00-94BF-9DC0F20DF1D8}" srcOrd="2" destOrd="0" presId="urn:microsoft.com/office/officeart/2016/7/layout/LinProcess3"/>
    <dgm:cxn modelId="{D7A81CCE-E542-4242-8542-3C297BE2D6C9}" type="presParOf" srcId="{F4C4AEC7-6D64-4C71-ADC5-0F5CC45360C6}" destId="{90A7E684-CAA3-435E-B654-85F1BA7D2B87}" srcOrd="3" destOrd="0" presId="urn:microsoft.com/office/officeart/2016/7/layout/Lin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rotWithShape="0">
          <a:gsLst>
            <a:gs pos="0">
              <a:schemeClr val="tx1">
                <a:lumMod val="75000"/>
                <a:lumOff val="25000"/>
              </a:schemeClr>
            </a:gs>
            <a:gs pos="15929">
              <a:schemeClr val="tx1">
                <a:lumMod val="85000"/>
                <a:lumOff val="15000"/>
              </a:schemeClr>
            </a:gs>
            <a:gs pos="97000">
              <a:schemeClr val="tx1">
                <a:lumMod val="85000"/>
                <a:lumOff val="15000"/>
              </a:schemeClr>
            </a:gs>
            <a:gs pos="100000">
              <a:schemeClr val="accent2">
                <a:lumMod val="75000"/>
              </a:schemeClr>
            </a:gs>
          </a:gsLst>
          <a:lin ang="10800000" scaled="0"/>
        </a:gra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rtlCol="0" anchor="ctr" anchorCtr="0">
          <a:noAutofit/>
        </a:bodyPr>
        <a:lstStyle/>
        <a:p>
          <a:pPr marL="0" lvl="0" indent="0" algn="l" defTabSz="844550" rtl="0">
            <a:lnSpc>
              <a:spcPct val="90000"/>
            </a:lnSpc>
            <a:spcBef>
              <a:spcPct val="0"/>
            </a:spcBef>
            <a:spcAft>
              <a:spcPct val="35000"/>
            </a:spcAft>
            <a:buNone/>
          </a:pPr>
          <a:r>
            <a:rPr lang="fi" sz="1900" kern="1200" dirty="0">
              <a:solidFill>
                <a:schemeClr val="bg1"/>
              </a:solidFill>
            </a:rPr>
            <a:t>Esittelyteksti</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rtlCol="0" anchor="ctr" anchorCtr="0">
          <a:noAutofit/>
        </a:bodyPr>
        <a:lstStyle/>
        <a:p>
          <a:pPr marL="0" lvl="0" indent="0" algn="l" defTabSz="844550" rtl="0">
            <a:lnSpc>
              <a:spcPct val="90000"/>
            </a:lnSpc>
            <a:spcBef>
              <a:spcPct val="0"/>
            </a:spcBef>
            <a:spcAft>
              <a:spcPct val="35000"/>
            </a:spcAft>
            <a:buNone/>
          </a:pPr>
          <a:r>
            <a:rPr lang="fi" sz="1900" kern="1200" dirty="0">
              <a:solidFill>
                <a:schemeClr val="bg1"/>
              </a:solidFill>
            </a:rPr>
            <a:t>Osaaminen ja kokemus</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rtlCol="0" anchor="ctr" anchorCtr="0">
          <a:noAutofit/>
        </a:bodyPr>
        <a:lstStyle/>
        <a:p>
          <a:pPr marL="0" lvl="0" indent="0" algn="l" defTabSz="844550" rtl="0">
            <a:lnSpc>
              <a:spcPct val="90000"/>
            </a:lnSpc>
            <a:spcBef>
              <a:spcPct val="0"/>
            </a:spcBef>
            <a:spcAft>
              <a:spcPct val="35000"/>
            </a:spcAft>
            <a:buNone/>
          </a:pPr>
          <a:r>
            <a:rPr lang="fi" sz="1900" kern="1200" dirty="0">
              <a:solidFill>
                <a:schemeClr val="bg1"/>
              </a:solidFill>
            </a:rPr>
            <a:t>Motivaation osoittaminen</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rtlCol="0" anchor="ctr" anchorCtr="0">
          <a:noAutofit/>
        </a:bodyPr>
        <a:lstStyle/>
        <a:p>
          <a:pPr marL="0" lvl="0" indent="0" algn="l" defTabSz="844550" rtl="0">
            <a:lnSpc>
              <a:spcPct val="90000"/>
            </a:lnSpc>
            <a:spcBef>
              <a:spcPct val="0"/>
            </a:spcBef>
            <a:spcAft>
              <a:spcPct val="35000"/>
            </a:spcAft>
            <a:buNone/>
          </a:pPr>
          <a:r>
            <a:rPr lang="fi" sz="1900" kern="1200" dirty="0">
              <a:solidFill>
                <a:schemeClr val="bg1"/>
              </a:solidFill>
            </a:rPr>
            <a:t>Vahvuuksien esiintuominen hakemuksessa</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rtlCol="0" anchor="ctr" anchorCtr="0">
          <a:noAutofit/>
        </a:bodyPr>
        <a:lstStyle/>
        <a:p>
          <a:pPr marL="0" lvl="0" indent="0" algn="l" defTabSz="844550" rtl="0">
            <a:lnSpc>
              <a:spcPct val="90000"/>
            </a:lnSpc>
            <a:spcBef>
              <a:spcPct val="0"/>
            </a:spcBef>
            <a:spcAft>
              <a:spcPct val="35000"/>
            </a:spcAft>
            <a:buNone/>
          </a:pPr>
          <a:r>
            <a:rPr lang="fi" sz="1900" kern="1200" dirty="0">
              <a:solidFill>
                <a:schemeClr val="bg1"/>
              </a:solidFill>
            </a:rPr>
            <a:t>Avainsanat</a:t>
          </a:r>
        </a:p>
      </dsp:txBody>
      <dsp:txXfrm>
        <a:off x="1150288" y="4984278"/>
        <a:ext cx="5641034" cy="99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872F9-A5B8-4211-9FCD-79722E167124}">
      <dsp:nvSpPr>
        <dsp:cNvPr id="0" name=""/>
        <dsp:cNvSpPr/>
      </dsp:nvSpPr>
      <dsp:spPr>
        <a:xfrm>
          <a:off x="0" y="0"/>
          <a:ext cx="3286125" cy="4351338"/>
        </a:xfrm>
        <a:prstGeom prst="rect">
          <a:avLst/>
        </a:prstGeom>
        <a:gradFill rotWithShape="0">
          <a:gsLst>
            <a:gs pos="1000">
              <a:schemeClr val="tx1">
                <a:lumMod val="85000"/>
                <a:lumOff val="15000"/>
              </a:schemeClr>
            </a:gs>
            <a:gs pos="100000">
              <a:schemeClr val="accent2">
                <a:lumMod val="50000"/>
              </a:scheme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rtlCol="0" anchor="t" anchorCtr="0">
          <a:noAutofit/>
        </a:bodyPr>
        <a:lstStyle/>
        <a:p>
          <a:pPr marL="0" lvl="0" indent="0" algn="l" defTabSz="889000" rtl="0">
            <a:lnSpc>
              <a:spcPct val="90000"/>
            </a:lnSpc>
            <a:spcBef>
              <a:spcPct val="0"/>
            </a:spcBef>
            <a:spcAft>
              <a:spcPct val="35000"/>
            </a:spcAft>
            <a:buNone/>
          </a:pPr>
          <a:r>
            <a:rPr lang="fi-FI" sz="2000" kern="1200" dirty="0">
              <a:solidFill>
                <a:schemeClr val="bg1"/>
              </a:solidFill>
            </a:rPr>
            <a:t>Motivaatio </a:t>
          </a:r>
          <a:br>
            <a:rPr lang="fi-FI" sz="1600" kern="1200" dirty="0">
              <a:solidFill>
                <a:schemeClr val="bg1"/>
              </a:solidFill>
            </a:rPr>
          </a:br>
          <a:r>
            <a:rPr lang="fi-FI" sz="1200" kern="1200" dirty="0">
              <a:solidFill>
                <a:schemeClr val="bg1"/>
              </a:solidFill>
            </a:rPr>
            <a:t>Kerro viimeistään tässä vaiheessa, miksi haet juuri tätä työpaikkaa juuri tässä yrityksessä. Mikä siinä on erityisen kiinnostavaa? ​</a:t>
          </a:r>
        </a:p>
        <a:p>
          <a:pPr marL="0" lvl="0" indent="0" algn="l" defTabSz="889000">
            <a:lnSpc>
              <a:spcPct val="90000"/>
            </a:lnSpc>
            <a:spcBef>
              <a:spcPct val="0"/>
            </a:spcBef>
            <a:spcAft>
              <a:spcPct val="35000"/>
            </a:spcAft>
            <a:buNone/>
          </a:pPr>
          <a:endParaRPr lang="fi-FI" sz="1200" kern="1200" dirty="0">
            <a:solidFill>
              <a:schemeClr val="bg1"/>
            </a:solidFill>
          </a:endParaRPr>
        </a:p>
        <a:p>
          <a:pPr marL="0" lvl="0" indent="0" algn="l" defTabSz="889000">
            <a:lnSpc>
              <a:spcPct val="90000"/>
            </a:lnSpc>
            <a:spcBef>
              <a:spcPct val="0"/>
            </a:spcBef>
            <a:spcAft>
              <a:spcPct val="35000"/>
            </a:spcAft>
            <a:buNone/>
          </a:pPr>
          <a:r>
            <a:rPr lang="fi-FI" sz="1200" kern="1200" dirty="0">
              <a:solidFill>
                <a:schemeClr val="bg1"/>
              </a:solidFill>
            </a:rPr>
            <a:t>Osoita, että olet tehnyt kotiläksysi ja kerro, miksi juuri tämä työ on poikkeuksellisen houkutteleva. Kerro myös, millainen (positiivinen) mielikuva sinulla on yrityksestä ja miksi haluaisit tuoda työpanoksesi juuri heille.​</a:t>
          </a:r>
          <a:endParaRPr lang="fi-FI" sz="1200" kern="1200" noProof="1">
            <a:solidFill>
              <a:schemeClr val="bg1"/>
            </a:solidFill>
          </a:endParaRPr>
        </a:p>
      </dsp:txBody>
      <dsp:txXfrm>
        <a:off x="0" y="1653508"/>
        <a:ext cx="3286125" cy="2610802"/>
      </dsp:txXfrm>
    </dsp:sp>
    <dsp:sp modelId="{8157E768-0524-44F1-8F00-7DF53576D2D6}">
      <dsp:nvSpPr>
        <dsp:cNvPr id="0" name=""/>
        <dsp:cNvSpPr/>
      </dsp:nvSpPr>
      <dsp:spPr>
        <a:xfrm>
          <a:off x="990361"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rtlCol="0" anchor="ctr" anchorCtr="0">
          <a:noAutofit/>
        </a:bodyPr>
        <a:lstStyle/>
        <a:p>
          <a:pPr marL="0" lvl="0" indent="0" algn="ctr" defTabSz="2133600" rtl="0">
            <a:lnSpc>
              <a:spcPct val="90000"/>
            </a:lnSpc>
            <a:spcBef>
              <a:spcPct val="0"/>
            </a:spcBef>
            <a:spcAft>
              <a:spcPct val="35000"/>
            </a:spcAft>
            <a:buNone/>
          </a:pPr>
          <a:endParaRPr lang="fi-FI" sz="4800" kern="1200" dirty="0"/>
        </a:p>
      </dsp:txBody>
      <dsp:txXfrm>
        <a:off x="990361" y="435133"/>
        <a:ext cx="1305401" cy="1305401"/>
      </dsp:txXfrm>
    </dsp:sp>
    <dsp:sp modelId="{676D607A-85D2-4EAF-B264-A9D94B61A4FF}">
      <dsp:nvSpPr>
        <dsp:cNvPr id="0" name=""/>
        <dsp:cNvSpPr/>
      </dsp:nvSpPr>
      <dsp:spPr>
        <a:xfrm>
          <a:off x="0" y="4351266"/>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5CEBE-1AD7-41D4-9CEE-5BA77CA8C01E}">
      <dsp:nvSpPr>
        <dsp:cNvPr id="0" name=""/>
        <dsp:cNvSpPr/>
      </dsp:nvSpPr>
      <dsp:spPr>
        <a:xfrm>
          <a:off x="3614737" y="0"/>
          <a:ext cx="3286125" cy="4351338"/>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rtlCol="0" anchor="t" anchorCtr="0">
          <a:noAutofit/>
        </a:bodyPr>
        <a:lstStyle/>
        <a:p>
          <a:pPr marL="0" lvl="0" indent="0" algn="l" defTabSz="711200" rtl="0">
            <a:lnSpc>
              <a:spcPct val="90000"/>
            </a:lnSpc>
            <a:spcBef>
              <a:spcPct val="0"/>
            </a:spcBef>
            <a:spcAft>
              <a:spcPct val="35000"/>
            </a:spcAft>
            <a:buNone/>
          </a:pPr>
          <a:r>
            <a:rPr lang="fi-FI" sz="2000" kern="1200" dirty="0">
              <a:solidFill>
                <a:srgbClr val="FFFFFF"/>
              </a:solidFill>
              <a:latin typeface="Calibri"/>
              <a:ea typeface="+mn-ea"/>
              <a:cs typeface="+mn-cs"/>
            </a:rPr>
            <a:t>Kerro luonteestasi</a:t>
          </a:r>
          <a:br>
            <a:rPr lang="fi-FI" sz="1600" kern="1200" dirty="0">
              <a:solidFill>
                <a:srgbClr val="FFFFFF"/>
              </a:solidFill>
              <a:latin typeface="Calibri"/>
              <a:ea typeface="+mn-ea"/>
              <a:cs typeface="+mn-cs"/>
            </a:rPr>
          </a:br>
          <a:r>
            <a:rPr lang="fi-FI" sz="1200" kern="1200" noProof="1">
              <a:solidFill>
                <a:srgbClr val="FFFFFF"/>
              </a:solidFill>
              <a:latin typeface="Calibri"/>
              <a:ea typeface="+mn-ea"/>
              <a:cs typeface="+mn-cs"/>
            </a:rPr>
            <a:t>Avaa myös hieman persoonaasi ja kerro samalla tärkeimmistä ominaisuuksistasi, jotka voit tuoda työhön.​</a:t>
          </a:r>
        </a:p>
        <a:p>
          <a:pPr>
            <a:spcBef>
              <a:spcPct val="0"/>
            </a:spcBef>
            <a:buNone/>
          </a:pPr>
          <a:r>
            <a:rPr lang="fi-FI" sz="1200" kern="1200" noProof="1">
              <a:solidFill>
                <a:srgbClr val="FFFFFF"/>
              </a:solidFill>
              <a:latin typeface="Calibri"/>
              <a:ea typeface="+mn-ea"/>
              <a:cs typeface="+mn-cs"/>
            </a:rPr>
            <a:t>Jos olet sinnikäs, looginen, äärimmäisen visuaalinen tai lyömättömän hyvä tiimikaveri, on tässä hyvä hetki kertoa siitä. Kerro myös, miten aiemmat kollegasi tai ystäväsi kuvailevat sinua ja miten ominaisuutesi näkyvät päivittäisessä työssäsi.</a:t>
          </a:r>
        </a:p>
        <a:p>
          <a:pPr marL="0" lvl="0" indent="0" algn="l" defTabSz="711200" rtl="0">
            <a:lnSpc>
              <a:spcPct val="90000"/>
            </a:lnSpc>
            <a:spcBef>
              <a:spcPct val="0"/>
            </a:spcBef>
            <a:spcAft>
              <a:spcPct val="35000"/>
            </a:spcAft>
            <a:buNone/>
          </a:pPr>
          <a:endParaRPr lang="fi-FI" sz="1600" kern="1200" dirty="0">
            <a:solidFill>
              <a:srgbClr val="FFFFFF"/>
            </a:solidFill>
            <a:latin typeface="Calibri"/>
            <a:ea typeface="+mn-ea"/>
            <a:cs typeface="+mn-cs"/>
          </a:endParaRPr>
        </a:p>
      </dsp:txBody>
      <dsp:txXfrm>
        <a:off x="3614737" y="1653508"/>
        <a:ext cx="3286125" cy="2610802"/>
      </dsp:txXfrm>
    </dsp:sp>
    <dsp:sp modelId="{AFA09309-0DCE-4477-82D3-AAF980A85A37}">
      <dsp:nvSpPr>
        <dsp:cNvPr id="0" name=""/>
        <dsp:cNvSpPr/>
      </dsp:nvSpPr>
      <dsp:spPr>
        <a:xfrm>
          <a:off x="4605099"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rtlCol="0" anchor="ctr" anchorCtr="0">
          <a:noAutofit/>
        </a:bodyPr>
        <a:lstStyle/>
        <a:p>
          <a:pPr marL="0" lvl="0" indent="0" algn="ctr" defTabSz="2133600" rtl="0">
            <a:lnSpc>
              <a:spcPct val="90000"/>
            </a:lnSpc>
            <a:spcBef>
              <a:spcPct val="0"/>
            </a:spcBef>
            <a:spcAft>
              <a:spcPct val="35000"/>
            </a:spcAft>
            <a:buNone/>
          </a:pPr>
          <a:endParaRPr lang="fi-FI" sz="4800" kern="1200" dirty="0"/>
        </a:p>
      </dsp:txBody>
      <dsp:txXfrm>
        <a:off x="4605099" y="435133"/>
        <a:ext cx="1305401" cy="1305401"/>
      </dsp:txXfrm>
    </dsp:sp>
    <dsp:sp modelId="{70685E0F-5EC9-4D84-80D5-F2F78DC3CFFC}">
      <dsp:nvSpPr>
        <dsp:cNvPr id="0" name=""/>
        <dsp:cNvSpPr/>
      </dsp:nvSpPr>
      <dsp:spPr>
        <a:xfrm>
          <a:off x="3614737" y="435126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868F-681F-4EF9-8B83-F3B0F354A4C4}">
      <dsp:nvSpPr>
        <dsp:cNvPr id="0" name=""/>
        <dsp:cNvSpPr/>
      </dsp:nvSpPr>
      <dsp:spPr>
        <a:xfrm>
          <a:off x="7229475" y="0"/>
          <a:ext cx="3286125" cy="4351338"/>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rtlCol="0" anchor="t" anchorCtr="0">
          <a:noAutofit/>
        </a:bodyPr>
        <a:lstStyle/>
        <a:p>
          <a:pPr marL="0" lvl="0" indent="0" algn="l" defTabSz="711200" rtl="0">
            <a:lnSpc>
              <a:spcPct val="90000"/>
            </a:lnSpc>
            <a:spcBef>
              <a:spcPct val="0"/>
            </a:spcBef>
            <a:spcAft>
              <a:spcPct val="35000"/>
            </a:spcAft>
            <a:buNone/>
          </a:pPr>
          <a:r>
            <a:rPr lang="fi-FI" sz="2000" kern="1200" dirty="0">
              <a:solidFill>
                <a:srgbClr val="FFFFFF"/>
              </a:solidFill>
              <a:latin typeface="Calibri"/>
              <a:ea typeface="+mn-ea"/>
              <a:cs typeface="+mn-cs"/>
            </a:rPr>
            <a:t>Tärkeimmät ominaisuutesi </a:t>
          </a:r>
          <a:br>
            <a:rPr lang="fi-FI" sz="1600" kern="1200" dirty="0">
              <a:solidFill>
                <a:srgbClr val="FFFFFF"/>
              </a:solidFill>
              <a:latin typeface="Calibri"/>
              <a:ea typeface="+mn-ea"/>
              <a:cs typeface="+mn-cs"/>
            </a:rPr>
          </a:br>
          <a:endParaRPr lang="fi-FI" sz="1600" kern="1200" dirty="0">
            <a:solidFill>
              <a:srgbClr val="FFFFFF"/>
            </a:solidFill>
            <a:latin typeface="Calibri"/>
            <a:ea typeface="+mn-ea"/>
            <a:cs typeface="+mn-cs"/>
          </a:endParaRPr>
        </a:p>
        <a:p>
          <a:pPr marL="0" lvl="0" indent="0" algn="l" defTabSz="711200" rtl="0">
            <a:lnSpc>
              <a:spcPct val="90000"/>
            </a:lnSpc>
            <a:spcBef>
              <a:spcPct val="0"/>
            </a:spcBef>
            <a:spcAft>
              <a:spcPct val="35000"/>
            </a:spcAft>
            <a:buNone/>
          </a:pPr>
          <a:r>
            <a:rPr lang="fi-FI" sz="1200" kern="1200" noProof="1">
              <a:solidFill>
                <a:srgbClr val="FFFFFF"/>
              </a:solidFill>
              <a:latin typeface="Calibri"/>
              <a:ea typeface="+mn-ea"/>
              <a:cs typeface="+mn-cs"/>
            </a:rPr>
            <a:t>Tiivistä loppuun vielä kolme tärkeintä asiaa, jotka toisit mukanasi hakemaasi työhön – räätälöi nämä aina haetun paikan mukaan.</a:t>
          </a:r>
        </a:p>
        <a:p>
          <a:pPr marL="0" lvl="0" indent="0" algn="l" defTabSz="711200" rtl="0">
            <a:lnSpc>
              <a:spcPct val="90000"/>
            </a:lnSpc>
            <a:spcBef>
              <a:spcPct val="0"/>
            </a:spcBef>
            <a:spcAft>
              <a:spcPct val="35000"/>
            </a:spcAft>
            <a:buNone/>
          </a:pPr>
          <a:endParaRPr lang="fi-FI" sz="1200" kern="1200" noProof="1">
            <a:solidFill>
              <a:srgbClr val="FFFFFF"/>
            </a:solidFill>
            <a:latin typeface="Calibri"/>
            <a:ea typeface="+mn-ea"/>
            <a:cs typeface="+mn-cs"/>
          </a:endParaRPr>
        </a:p>
        <a:p>
          <a:pPr marL="0" lvl="0" indent="0" algn="l" defTabSz="711200" rtl="0">
            <a:lnSpc>
              <a:spcPct val="90000"/>
            </a:lnSpc>
            <a:spcBef>
              <a:spcPct val="0"/>
            </a:spcBef>
            <a:spcAft>
              <a:spcPct val="35000"/>
            </a:spcAft>
            <a:buNone/>
          </a:pPr>
          <a:r>
            <a:rPr lang="fi-FI" sz="1200" kern="1200" noProof="1">
              <a:solidFill>
                <a:srgbClr val="FFFFFF"/>
              </a:solidFill>
              <a:latin typeface="Calibri"/>
              <a:ea typeface="+mn-ea"/>
              <a:cs typeface="+mn-cs"/>
            </a:rPr>
            <a:t>Nämä voivat olla esimerkiksi alan asiantuntemuksesi, ongelmanratkaisukykysi sekä tinkimätön asenteesi.​</a:t>
          </a:r>
        </a:p>
        <a:p>
          <a:pPr marL="0" lvl="0" indent="0" algn="l" defTabSz="711200" rtl="0">
            <a:lnSpc>
              <a:spcPct val="90000"/>
            </a:lnSpc>
            <a:spcBef>
              <a:spcPct val="0"/>
            </a:spcBef>
            <a:spcAft>
              <a:spcPct val="35000"/>
            </a:spcAft>
            <a:buNone/>
          </a:pPr>
          <a:endParaRPr lang="fi-FI" sz="1600" kern="1200" dirty="0">
            <a:solidFill>
              <a:srgbClr val="FFFFFF"/>
            </a:solidFill>
            <a:latin typeface="Calibri"/>
            <a:ea typeface="+mn-ea"/>
            <a:cs typeface="+mn-cs"/>
          </a:endParaRPr>
        </a:p>
      </dsp:txBody>
      <dsp:txXfrm>
        <a:off x="7229475" y="1653508"/>
        <a:ext cx="3286125" cy="2610802"/>
      </dsp:txXfrm>
    </dsp:sp>
    <dsp:sp modelId="{9718E67E-2C8C-4093-AB5F-E3BEFAAEA31B}">
      <dsp:nvSpPr>
        <dsp:cNvPr id="0" name=""/>
        <dsp:cNvSpPr/>
      </dsp:nvSpPr>
      <dsp:spPr>
        <a:xfrm>
          <a:off x="8219836"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rtlCol="0" anchor="ctr" anchorCtr="0">
          <a:noAutofit/>
        </a:bodyPr>
        <a:lstStyle/>
        <a:p>
          <a:pPr marL="0" lvl="0" indent="0" algn="ctr" defTabSz="2133600" rtl="0">
            <a:lnSpc>
              <a:spcPct val="90000"/>
            </a:lnSpc>
            <a:spcBef>
              <a:spcPct val="0"/>
            </a:spcBef>
            <a:spcAft>
              <a:spcPct val="35000"/>
            </a:spcAft>
            <a:buNone/>
          </a:pPr>
          <a:endParaRPr lang="fi-FI" sz="4800" kern="1200" dirty="0"/>
        </a:p>
      </dsp:txBody>
      <dsp:txXfrm>
        <a:off x="8219836" y="435133"/>
        <a:ext cx="1305401" cy="1305401"/>
      </dsp:txXfrm>
    </dsp:sp>
    <dsp:sp modelId="{13CAC05E-7817-4F00-94BF-9DC0F20DF1D8}">
      <dsp:nvSpPr>
        <dsp:cNvPr id="0" name=""/>
        <dsp:cNvSpPr/>
      </dsp:nvSpPr>
      <dsp:spPr>
        <a:xfrm>
          <a:off x="7229475" y="4351266"/>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Pystysuuntainen kiinteä kuvakeluettelo"/>
  <dgm:desc val="Käytä tätä, kun haluat esittää ylhäältä alaspäin sarjan visualisointeja, joissa on tason 1 tai tason 1 ja tason 2 tekstiä ryhmitettynä muotoon. Soveltuu parhaiten kuvakkeisiin ja pieniin kuviin, joissa on pitkähkö kuvau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Process3">
  <dgm:title val="Perustason lineaarinen prosessi"/>
  <dgm:desc val=""/>
  <dgm:catLst>
    <dgm:cat type="list" pri="500"/>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a:p>
        </p:txBody>
      </p:sp>
      <p:sp>
        <p:nvSpPr>
          <p:cNvPr id="3" name="Päivämäärän paikkamerkki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3EA1B90-5178-4170-92B1-8893BD08564F}" type="datetime1">
              <a:rPr lang="fi-FI" smtClean="0"/>
              <a:t>14.6.2024</a:t>
            </a:fld>
            <a:endParaRPr lang="fi-FI"/>
          </a:p>
        </p:txBody>
      </p:sp>
      <p:sp>
        <p:nvSpPr>
          <p:cNvPr id="4" name="Alatunnisteen paikkamerkki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a:p>
        </p:txBody>
      </p:sp>
      <p:sp>
        <p:nvSpPr>
          <p:cNvPr id="5" name="Dian numeron paikkamerkki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389B6C8-888A-401B-9F9B-D41D36B6C3E9}" type="slidenum">
              <a:rPr lang="fi-FI" smtClean="0"/>
              <a:t>‹#›</a:t>
            </a:fld>
            <a:endParaRPr lang="fi-FI"/>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934DA7C-E4CC-4BCA-BF4B-EC009506CAB4}" type="datetime1">
              <a:rPr lang="fi-FI" noProof="0" smtClean="0"/>
              <a:t>14.6.2024</a:t>
            </a:fld>
            <a:endParaRPr lang="fi-FI" noProof="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3F28A1F-3E69-47E5-AE93-E7F2155A242D}" type="slidenum">
              <a:rPr lang="fi-FI" noProof="0" smtClean="0"/>
              <a:t>‹#›</a:t>
            </a:fld>
            <a:endParaRPr lang="fi-FI" noProof="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3F28A1F-3E69-47E5-AE93-E7F2155A242D}" type="slidenum">
              <a:rPr lang="fi-FI" smtClean="0"/>
              <a:t>1</a:t>
            </a:fld>
            <a:endParaRPr lang="fi-FI"/>
          </a:p>
        </p:txBody>
      </p:sp>
    </p:spTree>
    <p:extLst>
      <p:ext uri="{BB962C8B-B14F-4D97-AF65-F5344CB8AC3E}">
        <p14:creationId xmlns:p14="http://schemas.microsoft.com/office/powerpoint/2010/main" val="292714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3F28A1F-3E69-47E5-AE93-E7F2155A242D}" type="slidenum">
              <a:rPr lang="fi-FI" smtClean="0"/>
              <a:t>2</a:t>
            </a:fld>
            <a:endParaRPr lang="fi-FI"/>
          </a:p>
        </p:txBody>
      </p:sp>
    </p:spTree>
    <p:extLst>
      <p:ext uri="{BB962C8B-B14F-4D97-AF65-F5344CB8AC3E}">
        <p14:creationId xmlns:p14="http://schemas.microsoft.com/office/powerpoint/2010/main" val="334461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3F28A1F-3E69-47E5-AE93-E7F2155A242D}" type="slidenum">
              <a:rPr lang="fi-FI" smtClean="0"/>
              <a:t>3</a:t>
            </a:fld>
            <a:endParaRPr lang="fi-FI"/>
          </a:p>
        </p:txBody>
      </p:sp>
    </p:spTree>
    <p:extLst>
      <p:ext uri="{BB962C8B-B14F-4D97-AF65-F5344CB8AC3E}">
        <p14:creationId xmlns:p14="http://schemas.microsoft.com/office/powerpoint/2010/main" val="127794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3F28A1F-3E69-47E5-AE93-E7F2155A242D}" type="slidenum">
              <a:rPr lang="fi-FI" smtClean="0"/>
              <a:t>5</a:t>
            </a:fld>
            <a:endParaRPr lang="fi-FI"/>
          </a:p>
        </p:txBody>
      </p:sp>
    </p:spTree>
    <p:extLst>
      <p:ext uri="{BB962C8B-B14F-4D97-AF65-F5344CB8AC3E}">
        <p14:creationId xmlns:p14="http://schemas.microsoft.com/office/powerpoint/2010/main" val="165731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3F28A1F-3E69-47E5-AE93-E7F2155A242D}" type="slidenum">
              <a:rPr lang="fi-FI" smtClean="0"/>
              <a:t>7</a:t>
            </a:fld>
            <a:endParaRPr lang="fi-FI"/>
          </a:p>
        </p:txBody>
      </p:sp>
    </p:spTree>
    <p:extLst>
      <p:ext uri="{BB962C8B-B14F-4D97-AF65-F5344CB8AC3E}">
        <p14:creationId xmlns:p14="http://schemas.microsoft.com/office/powerpoint/2010/main" val="293498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3F28A1F-3E69-47E5-AE93-E7F2155A242D}" type="slidenum">
              <a:rPr lang="fi-FI" smtClean="0"/>
              <a:t>8</a:t>
            </a:fld>
            <a:endParaRPr lang="fi-FI"/>
          </a:p>
        </p:txBody>
      </p:sp>
    </p:spTree>
    <p:extLst>
      <p:ext uri="{BB962C8B-B14F-4D97-AF65-F5344CB8AC3E}">
        <p14:creationId xmlns:p14="http://schemas.microsoft.com/office/powerpoint/2010/main" val="421662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798B13-3B32-4354-B2B5-3165F2F6E65F}"/>
              </a:ext>
            </a:extLst>
          </p:cNvPr>
          <p:cNvSpPr>
            <a:spLocks noGrp="1"/>
          </p:cNvSpPr>
          <p:nvPr>
            <p:ph type="title" hasCustomPrompt="1"/>
          </p:nvPr>
        </p:nvSpPr>
        <p:spPr>
          <a:xfrm>
            <a:off x="7873611" y="1676409"/>
            <a:ext cx="3923999" cy="2436592"/>
          </a:xfrm>
        </p:spPr>
        <p:txBody>
          <a:bodyPr lIns="0" tIns="0" rIns="0" bIns="0" rtlCol="0" anchor="b">
            <a:noAutofit/>
          </a:bodyPr>
          <a:lstStyle>
            <a:lvl1pPr>
              <a:lnSpc>
                <a:spcPct val="70000"/>
              </a:lnSpc>
              <a:defRPr sz="7200" spc="-300"/>
            </a:lvl1pPr>
          </a:lstStyle>
          <a:p>
            <a:pPr rtl="0"/>
            <a:r>
              <a:rPr lang="fi-FI" noProof="0"/>
              <a:t>Muokkaa otsikon perustyyliä napsauttamalla</a:t>
            </a:r>
          </a:p>
        </p:txBody>
      </p:sp>
      <p:sp>
        <p:nvSpPr>
          <p:cNvPr id="4" name="Tekstin paikkamerkki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cxnSp>
        <p:nvCxnSpPr>
          <p:cNvPr id="12" name="Suora yhdysviiva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Suorakulmio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 name="Dian numeron paikkamerkki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1AB651-5612-4E6A-9B35-A555D082EC2F}"/>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Dian numeron paikkamerkki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776F88-2A37-410D-A685-E455AF3D07B4}"/>
              </a:ext>
            </a:extLst>
          </p:cNvPr>
          <p:cNvSpPr>
            <a:spLocks noGrp="1"/>
          </p:cNvSpPr>
          <p:nvPr>
            <p:ph type="title" hasCustomPrompt="1"/>
          </p:nvPr>
        </p:nvSpPr>
        <p:spPr>
          <a:xfrm>
            <a:off x="839788" y="365125"/>
            <a:ext cx="10515600" cy="1325563"/>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Dian numeron paikkamerkki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AF2623-2255-4BBA-9577-B3A3FD2AE8E8}"/>
              </a:ext>
            </a:extLst>
          </p:cNvPr>
          <p:cNvSpPr>
            <a:spLocks noGrp="1"/>
          </p:cNvSpPr>
          <p:nvPr>
            <p:ph type="title" hasCustomPrompt="1"/>
          </p:nvPr>
        </p:nvSpPr>
        <p:spPr/>
        <p:txBody>
          <a:bodyPr rtlCol="0"/>
          <a:lstStyle/>
          <a:p>
            <a:pPr rtl="0"/>
            <a:r>
              <a:rPr lang="fi-FI" noProof="0"/>
              <a:t>Muokkaa otsikon perustyyliä napsauttamalla</a:t>
            </a:r>
          </a:p>
        </p:txBody>
      </p:sp>
      <p:sp>
        <p:nvSpPr>
          <p:cNvPr id="3" name="Dian numeron paikkamerkki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451E51-BE82-4B1B-9CB6-89C26464DBE2}"/>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5" name="Dian numeron paikkamerkki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798B13-3B32-4354-B2B5-3165F2F6E65F}"/>
              </a:ext>
            </a:extLst>
          </p:cNvPr>
          <p:cNvSpPr>
            <a:spLocks noGrp="1"/>
          </p:cNvSpPr>
          <p:nvPr>
            <p:ph type="title" hasCustomPrompt="1"/>
          </p:nvPr>
        </p:nvSpPr>
        <p:spPr>
          <a:xfrm>
            <a:off x="7873611" y="1676409"/>
            <a:ext cx="3923999" cy="2436592"/>
          </a:xfrm>
        </p:spPr>
        <p:txBody>
          <a:bodyPr lIns="0" tIns="0" rIns="0" bIns="0" rtlCol="0" anchor="b">
            <a:noAutofit/>
          </a:bodyPr>
          <a:lstStyle>
            <a:lvl1pPr>
              <a:lnSpc>
                <a:spcPct val="70000"/>
              </a:lnSpc>
              <a:defRPr sz="7200" spc="-300"/>
            </a:lvl1pPr>
          </a:lstStyle>
          <a:p>
            <a:pPr rtl="0"/>
            <a:r>
              <a:rPr lang="fi-FI" noProof="0"/>
              <a:t>Muokkaa otsikon perustyyliä napsauttamalla</a:t>
            </a:r>
          </a:p>
        </p:txBody>
      </p:sp>
      <p:sp>
        <p:nvSpPr>
          <p:cNvPr id="4" name="Tekstin paikkamerkki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cxnSp>
        <p:nvCxnSpPr>
          <p:cNvPr id="12" name="Suora yhdysviiva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Suorakulmio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 name="Dian numeron paikkamerkki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
        <p:nvSpPr>
          <p:cNvPr id="8" name="Kuvan paikkamerkki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rtlCol="0"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tähän</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91AD08-4E28-4191-9B62-EAD61608E5CF}"/>
              </a:ext>
            </a:extLst>
          </p:cNvPr>
          <p:cNvSpPr>
            <a:spLocks noGrp="1"/>
          </p:cNvSpPr>
          <p:nvPr>
            <p:ph type="title" hasCustomPrompt="1"/>
          </p:nvPr>
        </p:nvSpPr>
        <p:spPr>
          <a:xfrm>
            <a:off x="838200" y="303300"/>
            <a:ext cx="6273800" cy="1449216"/>
          </a:xfrm>
          <a:solidFill>
            <a:schemeClr val="accent2">
              <a:lumMod val="50000"/>
            </a:schemeClr>
          </a:solidFill>
        </p:spPr>
        <p:txBody>
          <a:bodyPr tIns="108000" bIns="108000" rtlCol="0">
            <a:spAutoFit/>
          </a:bodyPr>
          <a:lstStyle>
            <a:lvl1pPr>
              <a:lnSpc>
                <a:spcPct val="100000"/>
              </a:lnSpc>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Dian numeron paikkamerkki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leveä">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91AD08-4E28-4191-9B62-EAD61608E5CF}"/>
              </a:ext>
            </a:extLst>
          </p:cNvPr>
          <p:cNvSpPr>
            <a:spLocks noGrp="1"/>
          </p:cNvSpPr>
          <p:nvPr>
            <p:ph type="title" hasCustomPrompt="1"/>
          </p:nvPr>
        </p:nvSpPr>
        <p:spPr>
          <a:xfrm>
            <a:off x="838200" y="303301"/>
            <a:ext cx="6273800" cy="1449216"/>
          </a:xfrm>
          <a:solidFill>
            <a:schemeClr val="accent2">
              <a:lumMod val="50000"/>
            </a:schemeClr>
          </a:solidFill>
        </p:spPr>
        <p:txBody>
          <a:bodyPr vert="horz" lIns="91440" tIns="108000" rIns="91440" bIns="108000" rtlCol="0" anchor="ctr">
            <a:spAutoFit/>
          </a:bodyPr>
          <a:lstStyle>
            <a:lvl1pPr>
              <a:defRPr lang="en-US" sz="4000"/>
            </a:lvl1pPr>
          </a:lstStyle>
          <a:p>
            <a:pPr lvl="0" rtl="0">
              <a:lnSpc>
                <a:spcPct val="100000"/>
              </a:lnSpc>
            </a:pPr>
            <a:r>
              <a:rPr lang="fi-FI" noProof="0"/>
              <a:t>Muokkaa otsikon perustyyliä napsauttamalla</a:t>
            </a:r>
          </a:p>
        </p:txBody>
      </p:sp>
      <p:sp>
        <p:nvSpPr>
          <p:cNvPr id="3" name="Sisällön paikkamerkki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Dian numeron paikkamerkki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ja sisältö oike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rtlCol="0"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tähän</a:t>
            </a:r>
          </a:p>
        </p:txBody>
      </p:sp>
      <p:sp>
        <p:nvSpPr>
          <p:cNvPr id="2" name="Otsikko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303301"/>
            <a:ext cx="4695825" cy="1449216"/>
          </a:xfrm>
          <a:solidFill>
            <a:schemeClr val="accent2">
              <a:lumMod val="50000"/>
            </a:schemeClr>
          </a:solidFill>
        </p:spPr>
        <p:txBody>
          <a:bodyPr wrap="square" tIns="108000" bIns="108000" rtlCol="0">
            <a:spAutoFit/>
          </a:bodyPr>
          <a:lstStyle>
            <a:lvl1pPr>
              <a:lnSpc>
                <a:spcPct val="100000"/>
              </a:lnSpc>
              <a:defRPr sz="4000"/>
            </a:lvl1pPr>
          </a:lstStyle>
          <a:p>
            <a:pPr rtl="0"/>
            <a:r>
              <a:rPr lang="fi-FI" noProof="0"/>
              <a:t>Muokkaa otsikon perustyyliä</a:t>
            </a:r>
          </a:p>
        </p:txBody>
      </p:sp>
      <p:sp>
        <p:nvSpPr>
          <p:cNvPr id="3" name="Sisällön paikkamerkki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Dian numeron paikkamerkki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 vaakasuuntainen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91AD08-4E28-4191-9B62-EAD61608E5CF}"/>
              </a:ext>
            </a:extLst>
          </p:cNvPr>
          <p:cNvSpPr>
            <a:spLocks noGrp="1"/>
          </p:cNvSpPr>
          <p:nvPr>
            <p:ph type="title" hasCustomPrompt="1"/>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rtl="0"/>
            <a:r>
              <a:rPr lang="fi-FI" noProof="0"/>
              <a:t>Muokkaa otsikon perustyyliä napsauttamalla</a:t>
            </a:r>
          </a:p>
        </p:txBody>
      </p:sp>
      <p:sp>
        <p:nvSpPr>
          <p:cNvPr id="3" name="Sisällön paikkamerkki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rtlCol="0" anchor="ctr">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4" name="Dian numeron paikkamerkki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 vaakasuuntainen 2">
    <p:spTree>
      <p:nvGrpSpPr>
        <p:cNvPr id="1" name=""/>
        <p:cNvGrpSpPr/>
        <p:nvPr/>
      </p:nvGrpSpPr>
      <p:grpSpPr>
        <a:xfrm>
          <a:off x="0" y="0"/>
          <a:ext cx="0" cy="0"/>
          <a:chOff x="0" y="0"/>
          <a:chExt cx="0" cy="0"/>
        </a:xfrm>
      </p:grpSpPr>
      <p:sp>
        <p:nvSpPr>
          <p:cNvPr id="17" name="Otsikko 16">
            <a:extLst>
              <a:ext uri="{FF2B5EF4-FFF2-40B4-BE49-F238E27FC236}">
                <a16:creationId xmlns:a16="http://schemas.microsoft.com/office/drawing/2014/main" id="{65237DA4-112F-40B2-8C8C-EB23506D9C45}"/>
              </a:ext>
            </a:extLst>
          </p:cNvPr>
          <p:cNvSpPr>
            <a:spLocks noGrp="1"/>
          </p:cNvSpPr>
          <p:nvPr>
            <p:ph type="title" hasCustomPrompt="1"/>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rtlCol="0">
            <a:normAutofit/>
          </a:bodyPr>
          <a:lstStyle>
            <a:lvl1pPr>
              <a:lnSpc>
                <a:spcPct val="70000"/>
              </a:lnSpc>
              <a:defRPr sz="5200" spc="-15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rtlCol="0" anchor="ct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4" name="Dian numeron paikkamerkki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rtlCol="0"/>
          <a:lstStyle>
            <a:lvl1pPr>
              <a:defRPr>
                <a:solidFill>
                  <a:schemeClr val="tx1">
                    <a:lumMod val="85000"/>
                    <a:lumOff val="15000"/>
                  </a:schemeClr>
                </a:solidFill>
              </a:defRPr>
            </a:lvl1pPr>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sisältö – vaakasuuntainen 3">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
        <p:nvSpPr>
          <p:cNvPr id="5" name="Sisällön paikkamerkki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Otsikko 1">
            <a:extLst>
              <a:ext uri="{FF2B5EF4-FFF2-40B4-BE49-F238E27FC236}">
                <a16:creationId xmlns:a16="http://schemas.microsoft.com/office/drawing/2014/main" id="{D91A21B9-BA54-413B-940E-027C32E4D429}"/>
              </a:ext>
            </a:extLst>
          </p:cNvPr>
          <p:cNvSpPr>
            <a:spLocks noGrp="1"/>
          </p:cNvSpPr>
          <p:nvPr>
            <p:ph type="title" hasCustomPrompt="1"/>
          </p:nvPr>
        </p:nvSpPr>
        <p:spPr>
          <a:xfrm>
            <a:off x="838200" y="611076"/>
            <a:ext cx="3440502" cy="2680322"/>
          </a:xfrm>
          <a:solidFill>
            <a:schemeClr val="accent2">
              <a:lumMod val="50000"/>
            </a:schemeClr>
          </a:solidFill>
        </p:spPr>
        <p:txBody>
          <a:bodyPr wrap="square" tIns="108000" bIns="108000" rtlCol="0" anchor="t">
            <a:spAutoFit/>
          </a:bodyPr>
          <a:lstStyle>
            <a:lvl1pPr>
              <a:lnSpc>
                <a:spcPct val="100000"/>
              </a:lnSpc>
              <a:defRPr sz="4000"/>
            </a:lvl1pPr>
          </a:lstStyle>
          <a:p>
            <a:pPr rtl="0"/>
            <a:r>
              <a:rPr lang="fi-FI" noProof="0"/>
              <a:t>Muokkaa otsikon perustyyliä napsauttamalla</a:t>
            </a:r>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22BDA7-8BE9-42D5-ACF1-0F51423A206E}"/>
              </a:ext>
            </a:extLst>
          </p:cNvPr>
          <p:cNvSpPr>
            <a:spLocks noGrp="1"/>
          </p:cNvSpPr>
          <p:nvPr>
            <p:ph type="title" hasCustomPrompt="1"/>
          </p:nvPr>
        </p:nvSpPr>
        <p:spPr>
          <a:xfrm>
            <a:off x="831850" y="1709738"/>
            <a:ext cx="10515600" cy="2852737"/>
          </a:xfrm>
        </p:spPr>
        <p:txBody>
          <a:bodyPr rtlCol="0" anchor="b"/>
          <a:lstStyle>
            <a:lvl1pPr>
              <a:defRPr sz="6000"/>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i-FI" noProof="0"/>
              <a:t>Muokkaa tekstin perustyylejä napsauttamalla</a:t>
            </a:r>
          </a:p>
        </p:txBody>
      </p:sp>
      <p:sp>
        <p:nvSpPr>
          <p:cNvPr id="4" name="Dian numeron paikkamerkki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rtlCol="0"/>
          <a:lstStyle/>
          <a:p>
            <a:pPr rtl="0"/>
            <a:r>
              <a:rPr lang="fi-FI" noProof="0"/>
              <a:t>SIVU </a:t>
            </a:r>
            <a:fld id="{4A9B5881-4007-4345-955A-79C2656F0C49}" type="slidenum">
              <a:rPr lang="fi-FI" noProof="0" smtClean="0"/>
              <a:pPr/>
              <a:t>‹#›</a:t>
            </a:fld>
            <a:endParaRPr lang="fi-FI" noProof="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Otsikon paikkamerkki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pPr rtl="0"/>
            <a:r>
              <a:rPr lang="fi-FI" noProof="0"/>
              <a:t>SIVU </a:t>
            </a:r>
            <a:fld id="{4A9B5881-4007-4345-955A-79C2656F0C49}" type="slidenum">
              <a:rPr lang="fi-FI" noProof="0" smtClean="0"/>
              <a:pPr/>
              <a:t>‹#›</a:t>
            </a:fld>
            <a:endParaRPr lang="fi-FI" noProof="0"/>
          </a:p>
        </p:txBody>
      </p:sp>
      <p:sp>
        <p:nvSpPr>
          <p:cNvPr id="7" name="Suorakulmio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8" name="Suorakulmio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hyperlink" Target="https://sastamalanopisto.fi/hankkeet/tsemppia-urapolulle/"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17.svg"/><Relationship Id="rId5" Type="http://schemas.openxmlformats.org/officeDocument/2006/relationships/diagramQuickStyle" Target="../diagrams/quickStyle2.xml"/><Relationship Id="rId10" Type="http://schemas.openxmlformats.org/officeDocument/2006/relationships/image" Target="../media/image16.png"/><Relationship Id="rId4" Type="http://schemas.openxmlformats.org/officeDocument/2006/relationships/diagramLayout" Target="../diagrams/layout2.xml"/><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10C5037-DA4A-44E2-A9FB-84B1498768A7}"/>
              </a:ext>
            </a:extLst>
          </p:cNvPr>
          <p:cNvSpPr>
            <a:spLocks noGrp="1"/>
          </p:cNvSpPr>
          <p:nvPr>
            <p:ph type="title"/>
          </p:nvPr>
        </p:nvSpPr>
        <p:spPr/>
        <p:txBody>
          <a:bodyPr rtlCol="0"/>
          <a:lstStyle/>
          <a:p>
            <a:pPr rtl="0"/>
            <a:r>
              <a:rPr lang="fi-FI" sz="6000" dirty="0"/>
              <a:t>URAKLINIKKAToimiva työhakemus</a:t>
            </a:r>
          </a:p>
        </p:txBody>
      </p:sp>
      <p:sp>
        <p:nvSpPr>
          <p:cNvPr id="6" name="Tekstin paikkamerkki 5">
            <a:extLst>
              <a:ext uri="{FF2B5EF4-FFF2-40B4-BE49-F238E27FC236}">
                <a16:creationId xmlns:a16="http://schemas.microsoft.com/office/drawing/2014/main" id="{1397C2DB-90F2-4971-AC44-7CDDF5A3B552}"/>
              </a:ext>
            </a:extLst>
          </p:cNvPr>
          <p:cNvSpPr>
            <a:spLocks noGrp="1"/>
          </p:cNvSpPr>
          <p:nvPr>
            <p:ph type="body" sz="half" idx="2"/>
          </p:nvPr>
        </p:nvSpPr>
        <p:spPr>
          <a:xfrm>
            <a:off x="7873612" y="4611901"/>
            <a:ext cx="3924000" cy="1245574"/>
          </a:xfrm>
        </p:spPr>
        <p:txBody>
          <a:bodyPr rtlCol="0">
            <a:normAutofit lnSpcReduction="10000"/>
          </a:bodyPr>
          <a:lstStyle/>
          <a:p>
            <a:pPr rtl="0"/>
            <a:r>
              <a:rPr lang="fi-FI" sz="1400" dirty="0"/>
              <a:t>Tsemppiä urapolulle! –hanke</a:t>
            </a:r>
          </a:p>
          <a:p>
            <a:pPr rtl="0"/>
            <a:r>
              <a:rPr lang="fi-FI" sz="1400" dirty="0"/>
              <a:t>Kouluttaja Satu Ohrala</a:t>
            </a:r>
          </a:p>
          <a:p>
            <a:pPr rtl="0"/>
            <a:r>
              <a:rPr lang="fi-FI" sz="1400" dirty="0"/>
              <a:t>Päivämäärä 26.3.2024</a:t>
            </a:r>
          </a:p>
          <a:p>
            <a:pPr rtl="0"/>
            <a:r>
              <a:rPr lang="en-US" sz="1200" dirty="0"/>
              <a:t>URAKLINIKKA © 2024 BY SATU OHRALA IS LICENSED UNDER CC BY-SA 4.0 ​</a:t>
            </a:r>
            <a:endParaRPr lang="fi-FI" sz="1200" dirty="0"/>
          </a:p>
          <a:p>
            <a:pPr rtl="0"/>
            <a:endParaRPr lang="fi-FI" dirty="0"/>
          </a:p>
        </p:txBody>
      </p:sp>
      <p:sp>
        <p:nvSpPr>
          <p:cNvPr id="15" name="Dian numeron paikkamerkki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rtlCol="0"/>
          <a:lstStyle/>
          <a:p>
            <a:pPr rtl="0"/>
            <a:r>
              <a:rPr lang="fi-FI"/>
              <a:t>SIVU </a:t>
            </a:r>
            <a:fld id="{4A9B5881-4007-4345-955A-79C2656F0C49}" type="slidenum">
              <a:rPr lang="fi-FI" smtClean="0"/>
              <a:pPr/>
              <a:t>1</a:t>
            </a:fld>
            <a:endParaRPr lang="fi-FI"/>
          </a:p>
        </p:txBody>
      </p:sp>
      <p:pic>
        <p:nvPicPr>
          <p:cNvPr id="9" name="Kuvan paikkamerkki 8" descr="Kannettavaa tietokonetta käyttävä henkilö">
            <a:extLst>
              <a:ext uri="{FF2B5EF4-FFF2-40B4-BE49-F238E27FC236}">
                <a16:creationId xmlns:a16="http://schemas.microsoft.com/office/drawing/2014/main" id="{91C58883-03DB-98D7-F387-F0C6425F2561}"/>
              </a:ext>
            </a:extLst>
          </p:cNvPr>
          <p:cNvPicPr>
            <a:picLocks noGrp="1" noChangeAspect="1"/>
          </p:cNvPicPr>
          <p:nvPr>
            <p:ph type="pic" idx="1"/>
          </p:nvPr>
        </p:nvPicPr>
        <p:blipFill>
          <a:blip r:embed="rId3"/>
          <a:srcRect l="17915" r="17915"/>
          <a:stretch>
            <a:fillRect/>
          </a:stretch>
        </p:blipFill>
        <p:spPr>
          <a:xfrm>
            <a:off x="-1" y="0"/>
            <a:ext cx="7512001" cy="6727855"/>
          </a:xfrm>
        </p:spPr>
      </p:pic>
      <p:pic>
        <p:nvPicPr>
          <p:cNvPr id="13" name="Kuva 12" descr="Kuva, joka sisältää kohteen Fontti, Grafiikka, teksti, kuvakaappaus&#10;&#10;Kuvaus luotu automaattisesti">
            <a:extLst>
              <a:ext uri="{FF2B5EF4-FFF2-40B4-BE49-F238E27FC236}">
                <a16:creationId xmlns:a16="http://schemas.microsoft.com/office/drawing/2014/main" id="{1B343EDF-7206-4F52-33A8-E72DA5020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611" y="5857475"/>
            <a:ext cx="2182069" cy="684000"/>
          </a:xfrm>
          <a:prstGeom prst="rect">
            <a:avLst/>
          </a:prstGeom>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0A00AA4-6487-1D39-20CF-126D4ED1C9B8}"/>
              </a:ext>
            </a:extLst>
          </p:cNvPr>
          <p:cNvSpPr>
            <a:spLocks noGrp="1"/>
          </p:cNvSpPr>
          <p:nvPr>
            <p:ph type="sldNum" sz="quarter" idx="10"/>
          </p:nvPr>
        </p:nvSpPr>
        <p:spPr/>
        <p:txBody>
          <a:bodyPr/>
          <a:lstStyle/>
          <a:p>
            <a:pPr rtl="0"/>
            <a:r>
              <a:rPr lang="fi-FI" noProof="0"/>
              <a:t>SIVU </a:t>
            </a:r>
            <a:fld id="{4A9B5881-4007-4345-955A-79C2656F0C49}" type="slidenum">
              <a:rPr lang="fi-FI" noProof="0" smtClean="0"/>
              <a:pPr rtl="0"/>
              <a:t>10</a:t>
            </a:fld>
            <a:endParaRPr lang="fi-FI" noProof="0"/>
          </a:p>
        </p:txBody>
      </p:sp>
      <p:pic>
        <p:nvPicPr>
          <p:cNvPr id="4" name="Kuva 3" descr="Kuva, joka sisältää kohteen Fontti, Grafiikka, teksti, logo&#10;&#10;Kuvaus luotu automaattisesti">
            <a:extLst>
              <a:ext uri="{FF2B5EF4-FFF2-40B4-BE49-F238E27FC236}">
                <a16:creationId xmlns:a16="http://schemas.microsoft.com/office/drawing/2014/main" id="{72F05356-2BC6-2C35-DB1E-45968689D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654" y="744115"/>
            <a:ext cx="2027305" cy="1075823"/>
          </a:xfrm>
          <a:prstGeom prst="rect">
            <a:avLst/>
          </a:prstGeom>
        </p:spPr>
      </p:pic>
      <p:pic>
        <p:nvPicPr>
          <p:cNvPr id="10" name="Kuva 9" descr="Kuva, joka sisältää kohteen Fontti, Grafiikka, teksti, kuvakaappaus&#10;&#10;Kuvaus luotu automaattisesti">
            <a:extLst>
              <a:ext uri="{FF2B5EF4-FFF2-40B4-BE49-F238E27FC236}">
                <a16:creationId xmlns:a16="http://schemas.microsoft.com/office/drawing/2014/main" id="{BCFD1178-159C-E17B-388A-3BEB33A81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202" y="522987"/>
            <a:ext cx="4362798" cy="1367580"/>
          </a:xfrm>
          <a:prstGeom prst="rect">
            <a:avLst/>
          </a:prstGeom>
        </p:spPr>
      </p:pic>
      <p:pic>
        <p:nvPicPr>
          <p:cNvPr id="12" name="Kuva 11" descr="Kuva, joka sisältää kohteen teksti, Fontti, Grafiikka, graafinen suunnittelu&#10;&#10;Kuvaus luotu automaattisesti">
            <a:extLst>
              <a:ext uri="{FF2B5EF4-FFF2-40B4-BE49-F238E27FC236}">
                <a16:creationId xmlns:a16="http://schemas.microsoft.com/office/drawing/2014/main" id="{E961D769-1022-D2A6-B4CA-E7A7005B0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202" y="1843238"/>
            <a:ext cx="3961723" cy="1585762"/>
          </a:xfrm>
          <a:prstGeom prst="rect">
            <a:avLst/>
          </a:prstGeom>
        </p:spPr>
      </p:pic>
      <p:pic>
        <p:nvPicPr>
          <p:cNvPr id="16" name="Kuva 15" descr="Kuva, joka sisältää kohteen teksti, kuvakaappaus, Fontti, Grafiikka&#10;&#10;Kuvaus luotu automaattisesti">
            <a:extLst>
              <a:ext uri="{FF2B5EF4-FFF2-40B4-BE49-F238E27FC236}">
                <a16:creationId xmlns:a16="http://schemas.microsoft.com/office/drawing/2014/main" id="{A9F80009-1B78-80CB-D4BA-88485A661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374" y="1999146"/>
            <a:ext cx="4088128" cy="1075823"/>
          </a:xfrm>
          <a:prstGeom prst="rect">
            <a:avLst/>
          </a:prstGeom>
        </p:spPr>
      </p:pic>
      <p:sp>
        <p:nvSpPr>
          <p:cNvPr id="17" name="Tekstiruutu 16">
            <a:extLst>
              <a:ext uri="{FF2B5EF4-FFF2-40B4-BE49-F238E27FC236}">
                <a16:creationId xmlns:a16="http://schemas.microsoft.com/office/drawing/2014/main" id="{A0CE6BFF-2263-1371-781F-9A870F6B4233}"/>
              </a:ext>
            </a:extLst>
          </p:cNvPr>
          <p:cNvSpPr txBox="1"/>
          <p:nvPr/>
        </p:nvSpPr>
        <p:spPr>
          <a:xfrm>
            <a:off x="915971" y="3254177"/>
            <a:ext cx="10360058" cy="3139321"/>
          </a:xfrm>
          <a:prstGeom prst="rect">
            <a:avLst/>
          </a:prstGeom>
          <a:noFill/>
        </p:spPr>
        <p:txBody>
          <a:bodyPr wrap="square" rtlCol="0">
            <a:spAutoFit/>
          </a:bodyPr>
          <a:lstStyle/>
          <a:p>
            <a:pPr algn="l"/>
            <a:r>
              <a:rPr lang="fi-FI" b="0" i="0" dirty="0">
                <a:solidFill>
                  <a:schemeClr val="bg1"/>
                </a:solidFill>
                <a:effectLst/>
                <a:latin typeface="Asap" panose="020F0504030102060203" pitchFamily="34" charset="0"/>
              </a:rPr>
              <a:t>Koulutus on Jatkuvan oppimisen ja työllisyyden palvelukeskuksen rahoittama. Palvelukeskus edistää työikäisten osaamisen kehittämistä ja osaavan työvoiman saatavuutta. Palvelukeskuksen toimintaa ohjaavat opetus- ja kulttuuriministeriö sekä työ- ja elinkeinoministeriö.</a:t>
            </a:r>
          </a:p>
          <a:p>
            <a:pPr algn="l"/>
            <a:endParaRPr lang="fi-FI" dirty="0">
              <a:solidFill>
                <a:schemeClr val="bg1"/>
              </a:solidFill>
              <a:latin typeface="Asap" panose="020F0504030102060203" pitchFamily="34" charset="0"/>
            </a:endParaRPr>
          </a:p>
          <a:p>
            <a:pPr algn="l"/>
            <a:r>
              <a:rPr lang="fi-FI" b="0" i="0" dirty="0">
                <a:solidFill>
                  <a:schemeClr val="bg1"/>
                </a:solidFill>
                <a:effectLst/>
                <a:latin typeface="Asap" panose="020F0504030102060203" pitchFamily="34" charset="0"/>
              </a:rPr>
              <a:t>Koulutus on rahoitettu Euroopan unionin elpymis- ja palautumistukivälineellä (RRF), joka on EU:n elpymisvälineen (Next </a:t>
            </a:r>
            <a:r>
              <a:rPr lang="fi-FI" b="0" i="0" dirty="0" err="1">
                <a:solidFill>
                  <a:schemeClr val="bg1"/>
                </a:solidFill>
                <a:effectLst/>
                <a:latin typeface="Asap" panose="020F0504030102060203" pitchFamily="34" charset="0"/>
              </a:rPr>
              <a:t>Generation</a:t>
            </a:r>
            <a:r>
              <a:rPr lang="fi-FI" b="0" i="0" dirty="0">
                <a:solidFill>
                  <a:schemeClr val="bg1"/>
                </a:solidFill>
                <a:effectLst/>
                <a:latin typeface="Asap" panose="020F0504030102060203" pitchFamily="34" charset="0"/>
              </a:rPr>
              <a:t> EU) suurin ohjelma. Rahoituksen on myöntänyt Jatkuvan oppimisen ja työllisyyden palvelukeskus. Palvelukeskus edistää työikäisten osaamisen kehittämistä ja osaavan työvoiman saatavuutta. Palvelukeskuksen toimintaa ohjaavat opetus- ja kulttuuriministeriö sekä työ- ja elinkeinoministeriö.</a:t>
            </a:r>
          </a:p>
          <a:p>
            <a:br>
              <a:rPr lang="fi-FI" dirty="0"/>
            </a:br>
            <a:r>
              <a:rPr lang="fi-FI" dirty="0">
                <a:solidFill>
                  <a:schemeClr val="bg1"/>
                </a:solidFill>
                <a:hlinkClick r:id="rId6"/>
              </a:rPr>
              <a:t>sastamalanopisto.fi/hankkeet/</a:t>
            </a:r>
            <a:r>
              <a:rPr lang="fi-FI" dirty="0" err="1">
                <a:solidFill>
                  <a:schemeClr val="bg1"/>
                </a:solidFill>
                <a:hlinkClick r:id="rId6"/>
              </a:rPr>
              <a:t>tsemppia</a:t>
            </a:r>
            <a:r>
              <a:rPr lang="fi-FI" dirty="0">
                <a:solidFill>
                  <a:schemeClr val="bg1"/>
                </a:solidFill>
                <a:hlinkClick r:id="rId6"/>
              </a:rPr>
              <a:t>-urapolulle</a:t>
            </a:r>
            <a:endParaRPr lang="fi-FI" dirty="0">
              <a:solidFill>
                <a:schemeClr val="bg1"/>
              </a:solidFill>
            </a:endParaRPr>
          </a:p>
        </p:txBody>
      </p:sp>
    </p:spTree>
    <p:extLst>
      <p:ext uri="{BB962C8B-B14F-4D97-AF65-F5344CB8AC3E}">
        <p14:creationId xmlns:p14="http://schemas.microsoft.com/office/powerpoint/2010/main" val="400768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rtlCol="0"/>
          <a:lstStyle/>
          <a:p>
            <a:pPr algn="r" rtl="0"/>
            <a:r>
              <a:rPr lang="fi-FI" dirty="0"/>
              <a:t>Työhakemus</a:t>
            </a:r>
            <a:endParaRPr lang="fi-FI" dirty="0">
              <a:solidFill>
                <a:schemeClr val="bg1"/>
              </a:solidFill>
            </a:endParaRPr>
          </a:p>
        </p:txBody>
      </p:sp>
      <p:graphicFrame>
        <p:nvGraphicFramePr>
          <p:cNvPr id="10" name="Sisällön paikkamerkki 2" descr="Luettelon sisällön paikkamerkki">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4185454421"/>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Dian numeron paikkamerkki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rtlCol="0"/>
          <a:lstStyle/>
          <a:p>
            <a:pPr rtl="0"/>
            <a:r>
              <a:rPr lang="fi-FI" dirty="0"/>
              <a:t>SIVU </a:t>
            </a:r>
            <a:fld id="{4A9B5881-4007-4345-955A-79C2656F0C49}" type="slidenum">
              <a:rPr lang="fi-FI" smtClean="0"/>
              <a:pPr rtl="0"/>
              <a:t>2</a:t>
            </a:fld>
            <a:endParaRPr lang="fi-FI"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F58AE6-56F6-44E8-8BBF-23277B1773E4}"/>
              </a:ext>
            </a:extLst>
          </p:cNvPr>
          <p:cNvSpPr>
            <a:spLocks noGrp="1"/>
          </p:cNvSpPr>
          <p:nvPr>
            <p:ph type="title"/>
          </p:nvPr>
        </p:nvSpPr>
        <p:spPr/>
        <p:txBody>
          <a:bodyPr rtlCol="0"/>
          <a:lstStyle/>
          <a:p>
            <a:pPr rtl="0">
              <a:lnSpc>
                <a:spcPct val="90000"/>
              </a:lnSpc>
            </a:pPr>
            <a:r>
              <a:rPr lang="fi-FI" dirty="0"/>
              <a:t>Aloita tiiviillä esittelyllä itsestäsi</a:t>
            </a:r>
          </a:p>
        </p:txBody>
      </p:sp>
      <p:sp>
        <p:nvSpPr>
          <p:cNvPr id="4" name="Sisällön paikkamerkki 3">
            <a:extLst>
              <a:ext uri="{FF2B5EF4-FFF2-40B4-BE49-F238E27FC236}">
                <a16:creationId xmlns:a16="http://schemas.microsoft.com/office/drawing/2014/main" id="{8B863B31-6429-468C-9624-0D0BBDBACA62}"/>
              </a:ext>
            </a:extLst>
          </p:cNvPr>
          <p:cNvSpPr>
            <a:spLocks noGrp="1"/>
          </p:cNvSpPr>
          <p:nvPr>
            <p:ph idx="1"/>
          </p:nvPr>
        </p:nvSpPr>
        <p:spPr/>
        <p:txBody>
          <a:bodyPr rtlCol="0">
            <a:normAutofit/>
          </a:bodyPr>
          <a:lstStyle/>
          <a:p>
            <a:pPr marL="0" indent="0" rtl="0">
              <a:buNone/>
            </a:pPr>
            <a:endParaRPr lang="fi-FI" dirty="0"/>
          </a:p>
          <a:p>
            <a:pPr rtl="0"/>
            <a:r>
              <a:rPr lang="fi-FI" sz="1800" dirty="0"/>
              <a:t>Kerro itsestäsi informatiivisesti ja tiiviisti, mutta tuo rohkeasti mukaan myös persoonaa.</a:t>
            </a:r>
          </a:p>
          <a:p>
            <a:endParaRPr lang="fi-FI" sz="1800" dirty="0"/>
          </a:p>
          <a:p>
            <a:pPr rtl="0"/>
            <a:r>
              <a:rPr lang="fi-FI" sz="1800" dirty="0"/>
              <a:t> Rekrytoija haluaa löytää parhaimman tekijän työtehtävään, joten kuvaile, miten ja miksi olet hyvä juuri tässä työssä.</a:t>
            </a:r>
          </a:p>
          <a:p>
            <a:endParaRPr lang="fi-FI" sz="1800" dirty="0"/>
          </a:p>
          <a:p>
            <a:pPr rtl="0"/>
            <a:r>
              <a:rPr lang="fi-FI" sz="1800" dirty="0"/>
              <a:t> Korosta kyseisen tehtävän kannalta olennaisia vahvuuksiasi, kuten persoonasi piirteitä, kokemustasi ja taitojasi.</a:t>
            </a:r>
          </a:p>
          <a:p>
            <a:pPr rtl="0"/>
            <a:endParaRPr lang="fi-FI" sz="1800" dirty="0"/>
          </a:p>
          <a:p>
            <a:pPr rtl="0"/>
            <a:r>
              <a:rPr lang="fi-FI" sz="1800" dirty="0"/>
              <a:t>Käytä myös työpaikkailmoituksessa mainittuja avainsanoja. </a:t>
            </a:r>
          </a:p>
          <a:p>
            <a:pPr rtl="0"/>
            <a:endParaRPr lang="fi-FI" sz="1800" dirty="0"/>
          </a:p>
          <a:p>
            <a:pPr rtl="0"/>
            <a:r>
              <a:rPr lang="fi-FI" sz="1800" dirty="0"/>
              <a:t>Älä unohda työnantajan näkökulmaa – kerro etenkin ammatillisesta profiilistasi.</a:t>
            </a:r>
          </a:p>
        </p:txBody>
      </p:sp>
      <p:sp>
        <p:nvSpPr>
          <p:cNvPr id="20" name="Dian numeron paikkamerkki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rtlCol="0"/>
          <a:lstStyle/>
          <a:p>
            <a:pPr rtl="0"/>
            <a:r>
              <a:rPr lang="fi-FI"/>
              <a:t>SIVU </a:t>
            </a:r>
            <a:fld id="{4A9B5881-4007-4345-955A-79C2656F0C49}" type="slidenum">
              <a:rPr lang="fi-FI" smtClean="0"/>
              <a:pPr rtl="0"/>
              <a:t>3</a:t>
            </a:fld>
            <a:endParaRPr lang="fi-FI"/>
          </a:p>
        </p:txBody>
      </p:sp>
      <p:sp>
        <p:nvSpPr>
          <p:cNvPr id="5" name="Suorakulmio 4">
            <a:extLst>
              <a:ext uri="{FF2B5EF4-FFF2-40B4-BE49-F238E27FC236}">
                <a16:creationId xmlns:a16="http://schemas.microsoft.com/office/drawing/2014/main" id="{093D1241-4F6B-4523-A0D3-68E3CDBC0F28}"/>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Ensimmäinen osaamisalue</a:t>
            </a:r>
          </a:p>
        </p:txBody>
      </p:sp>
      <p:sp>
        <p:nvSpPr>
          <p:cNvPr id="6" name="Suorakulmio 5">
            <a:extLst>
              <a:ext uri="{FF2B5EF4-FFF2-40B4-BE49-F238E27FC236}">
                <a16:creationId xmlns:a16="http://schemas.microsoft.com/office/drawing/2014/main" id="{C7BF8379-6FA4-47C8-A343-950346DD4931}"/>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Toinen osaamisalue</a:t>
            </a:r>
          </a:p>
        </p:txBody>
      </p:sp>
      <p:sp>
        <p:nvSpPr>
          <p:cNvPr id="7" name="Suorakulmio 6">
            <a:extLst>
              <a:ext uri="{FF2B5EF4-FFF2-40B4-BE49-F238E27FC236}">
                <a16:creationId xmlns:a16="http://schemas.microsoft.com/office/drawing/2014/main" id="{CD0DE557-B4FF-44B4-B945-B5B41DBDA39C}"/>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Kolmas osaamisalue</a:t>
            </a:r>
          </a:p>
        </p:txBody>
      </p:sp>
      <p:sp>
        <p:nvSpPr>
          <p:cNvPr id="8" name="Suorakulmio 7">
            <a:extLst>
              <a:ext uri="{FF2B5EF4-FFF2-40B4-BE49-F238E27FC236}">
                <a16:creationId xmlns:a16="http://schemas.microsoft.com/office/drawing/2014/main" id="{BB801CDE-088C-4A56-83CA-BF9F271065B0}"/>
              </a:ext>
              <a:ext uri="{C183D7F6-B498-43B3-948B-1728B52AA6E4}">
                <adec:decorative xmlns:adec="http://schemas.microsoft.com/office/drawing/2017/decorative" val="1"/>
              </a:ext>
            </a:extLst>
          </p:cNvPr>
          <p:cNvSpPr/>
          <p:nvPr/>
        </p:nvSpPr>
        <p:spPr>
          <a:xfrm>
            <a:off x="8801677" y="6361475"/>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Yhteenveto</a:t>
            </a:r>
          </a:p>
        </p:txBody>
      </p:sp>
      <p:sp>
        <p:nvSpPr>
          <p:cNvPr id="10" name="Tasakylkinen kolmio 9">
            <a:extLst>
              <a:ext uri="{FF2B5EF4-FFF2-40B4-BE49-F238E27FC236}">
                <a16:creationId xmlns:a16="http://schemas.microsoft.com/office/drawing/2014/main" id="{792980D7-ED01-4955-83DB-59BA18C94FBA}"/>
              </a:ext>
              <a:ext uri="{C183D7F6-B498-43B3-948B-1728B52AA6E4}">
                <adec:decorative xmlns:adec="http://schemas.microsoft.com/office/drawing/2017/decorative" val="1"/>
              </a:ext>
            </a:extLst>
          </p:cNvPr>
          <p:cNvSpPr/>
          <p:nvPr/>
        </p:nvSpPr>
        <p:spPr>
          <a:xfrm rot="10800000">
            <a:off x="10006315"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61329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720580-5218-63B8-75C9-6063A79A5527}"/>
              </a:ext>
            </a:extLst>
          </p:cNvPr>
          <p:cNvSpPr>
            <a:spLocks noGrp="1"/>
          </p:cNvSpPr>
          <p:nvPr>
            <p:ph type="title"/>
          </p:nvPr>
        </p:nvSpPr>
        <p:spPr>
          <a:xfrm>
            <a:off x="838200" y="531056"/>
            <a:ext cx="6273800" cy="993706"/>
          </a:xfrm>
        </p:spPr>
        <p:txBody>
          <a:bodyPr/>
          <a:lstStyle/>
          <a:p>
            <a:r>
              <a:rPr lang="fi-FI" sz="2800" dirty="0"/>
              <a:t>Voit kokeilla esimerkiksi jotain seuraavankaltaista:</a:t>
            </a:r>
          </a:p>
        </p:txBody>
      </p:sp>
      <p:sp>
        <p:nvSpPr>
          <p:cNvPr id="3" name="Sisällön paikkamerkki 2">
            <a:extLst>
              <a:ext uri="{FF2B5EF4-FFF2-40B4-BE49-F238E27FC236}">
                <a16:creationId xmlns:a16="http://schemas.microsoft.com/office/drawing/2014/main" id="{EB251229-E86F-47F9-C02C-4B767E970768}"/>
              </a:ext>
            </a:extLst>
          </p:cNvPr>
          <p:cNvSpPr>
            <a:spLocks noGrp="1"/>
          </p:cNvSpPr>
          <p:nvPr>
            <p:ph idx="1"/>
          </p:nvPr>
        </p:nvSpPr>
        <p:spPr/>
        <p:txBody>
          <a:bodyPr vert="horz" lIns="91440" tIns="45720" rIns="91440" bIns="45720" rtlCol="0" anchor="t">
            <a:normAutofit/>
          </a:bodyPr>
          <a:lstStyle/>
          <a:p>
            <a:endParaRPr lang="fi-FI" dirty="0"/>
          </a:p>
          <a:p>
            <a:endParaRPr lang="fi-FI" dirty="0"/>
          </a:p>
          <a:p>
            <a:endParaRPr lang="fi-FI" dirty="0"/>
          </a:p>
          <a:p>
            <a:r>
              <a:rPr lang="fi-FI" dirty="0"/>
              <a:t>”Olen Matti, asiakaspalveluhenkinen tuleva markkinointimerkonomi, joka nauttii erityisesti ainutkertaisen asiakaskokemuksen luomisesta ja syttyy kinkkistenkin ongelmien ratkaisemisesta – juuri siksi liittyisinkin innosta kihisten (yrityksen nimi tähän) asiakaspalvelukeskuksen tiimiin.”</a:t>
            </a:r>
          </a:p>
        </p:txBody>
      </p:sp>
      <p:sp>
        <p:nvSpPr>
          <p:cNvPr id="4" name="Dian numeron paikkamerkki 3">
            <a:extLst>
              <a:ext uri="{FF2B5EF4-FFF2-40B4-BE49-F238E27FC236}">
                <a16:creationId xmlns:a16="http://schemas.microsoft.com/office/drawing/2014/main" id="{556A9DDA-7D4A-8919-9E76-7FBA889256E5}"/>
              </a:ext>
            </a:extLst>
          </p:cNvPr>
          <p:cNvSpPr>
            <a:spLocks noGrp="1"/>
          </p:cNvSpPr>
          <p:nvPr>
            <p:ph type="sldNum" sz="quarter" idx="10"/>
          </p:nvPr>
        </p:nvSpPr>
        <p:spPr/>
        <p:txBody>
          <a:bodyPr/>
          <a:lstStyle/>
          <a:p>
            <a:pPr rtl="0"/>
            <a:r>
              <a:rPr lang="fi-FI" noProof="0"/>
              <a:t>SIVU </a:t>
            </a:r>
            <a:fld id="{4A9B5881-4007-4345-955A-79C2656F0C49}" type="slidenum">
              <a:rPr lang="fi-FI" noProof="0" smtClean="0"/>
              <a:pPr rtl="0"/>
              <a:t>4</a:t>
            </a:fld>
            <a:endParaRPr lang="fi-FI" noProof="0"/>
          </a:p>
        </p:txBody>
      </p:sp>
    </p:spTree>
    <p:extLst>
      <p:ext uri="{BB962C8B-B14F-4D97-AF65-F5344CB8AC3E}">
        <p14:creationId xmlns:p14="http://schemas.microsoft.com/office/powerpoint/2010/main" val="36567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99600F-A17E-4354-A7AB-0CC2A43A9354}"/>
              </a:ext>
            </a:extLst>
          </p:cNvPr>
          <p:cNvSpPr>
            <a:spLocks noGrp="1"/>
          </p:cNvSpPr>
          <p:nvPr>
            <p:ph type="title"/>
          </p:nvPr>
        </p:nvSpPr>
        <p:spPr>
          <a:xfrm>
            <a:off x="838200" y="303300"/>
            <a:ext cx="5695950" cy="1449216"/>
          </a:xfrm>
        </p:spPr>
        <p:txBody>
          <a:bodyPr rtlCol="0"/>
          <a:lstStyle/>
          <a:p>
            <a:pPr rtl="0"/>
            <a:r>
              <a:rPr lang="fi-FI" dirty="0"/>
              <a:t>Kerro mitä voit tuoda työnantajalle</a:t>
            </a:r>
          </a:p>
        </p:txBody>
      </p:sp>
      <p:sp>
        <p:nvSpPr>
          <p:cNvPr id="3" name="Sisällön paikkamerkki 2">
            <a:extLst>
              <a:ext uri="{FF2B5EF4-FFF2-40B4-BE49-F238E27FC236}">
                <a16:creationId xmlns:a16="http://schemas.microsoft.com/office/drawing/2014/main" id="{FA6A4B49-27C8-46B6-8B11-AD7E8F615E2C}"/>
              </a:ext>
            </a:extLst>
          </p:cNvPr>
          <p:cNvSpPr>
            <a:spLocks noGrp="1"/>
          </p:cNvSpPr>
          <p:nvPr>
            <p:ph idx="1"/>
          </p:nvPr>
        </p:nvSpPr>
        <p:spPr/>
        <p:txBody>
          <a:bodyPr rtlCol="0">
            <a:normAutofit/>
          </a:bodyPr>
          <a:lstStyle/>
          <a:p>
            <a:pPr rtl="0"/>
            <a:endParaRPr lang="fi-FI" noProof="1"/>
          </a:p>
          <a:p>
            <a:pPr rtl="0"/>
            <a:endParaRPr lang="fi-FI" noProof="1"/>
          </a:p>
          <a:p>
            <a:pPr rtl="0"/>
            <a:r>
              <a:rPr lang="fi-FI" noProof="1"/>
              <a:t>Kerro tässä vaiheessa hakemusta, millaista tehtävään liittyvää osaamista tai kokemusta sinulle on kertynyt urasi tai opintojesi aikana. </a:t>
            </a:r>
          </a:p>
          <a:p>
            <a:pPr rtl="0"/>
            <a:r>
              <a:rPr lang="fi-FI" noProof="1"/>
              <a:t>Mainitse aiemmat työtehtäväsi, jotka ovat merkittäviä nyt hakemasi tehtävän kannalta. </a:t>
            </a:r>
          </a:p>
          <a:p>
            <a:pPr rtl="0"/>
            <a:r>
              <a:rPr lang="fi-FI" noProof="1"/>
              <a:t>Minkälainen ammatillinen taustasi on ja miten se vastaa työn vaatimuksiin. Minkälainen työntekijä ja kollega olet ja miksi sovellut yritykseen.</a:t>
            </a:r>
          </a:p>
          <a:p>
            <a:pPr rtl="0"/>
            <a:r>
              <a:rPr lang="fi-FI" noProof="1"/>
              <a:t>Korosta koulutustasi, mikäli se on suurin vahvuutesi juuri tähän tehtävään.​</a:t>
            </a:r>
          </a:p>
        </p:txBody>
      </p:sp>
      <p:sp>
        <p:nvSpPr>
          <p:cNvPr id="4" name="Dian numeron paikkamerkki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rtlCol="0"/>
          <a:lstStyle/>
          <a:p>
            <a:pPr rtl="0"/>
            <a:r>
              <a:rPr lang="fi-FI"/>
              <a:t>SIVU </a:t>
            </a:r>
            <a:fld id="{4A9B5881-4007-4345-955A-79C2656F0C49}" type="slidenum">
              <a:rPr lang="fi-FI" smtClean="0"/>
              <a:pPr rtl="0"/>
              <a:t>5</a:t>
            </a:fld>
            <a:endParaRPr lang="fi-FI" dirty="0"/>
          </a:p>
        </p:txBody>
      </p:sp>
      <p:sp>
        <p:nvSpPr>
          <p:cNvPr id="8" name="Suorakulmio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1145309"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Ensimmäinen osaamisalue</a:t>
            </a:r>
            <a:endParaRPr lang="fi-FI" sz="1200" dirty="0"/>
          </a:p>
        </p:txBody>
      </p:sp>
      <p:sp>
        <p:nvSpPr>
          <p:cNvPr id="10" name="Suorakulmio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3697432" y="6562004"/>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Toinen osaamisalue</a:t>
            </a:r>
            <a:endParaRPr lang="fi-FI" sz="1200" dirty="0"/>
          </a:p>
        </p:txBody>
      </p:sp>
      <p:sp>
        <p:nvSpPr>
          <p:cNvPr id="11" name="Suorakulmio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Kolmas osaamisalue</a:t>
            </a:r>
            <a:endParaRPr lang="fi-FI" sz="1200" dirty="0"/>
          </a:p>
        </p:txBody>
      </p:sp>
      <p:sp>
        <p:nvSpPr>
          <p:cNvPr id="12" name="Suorakulmio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Yhteenveto</a:t>
            </a:r>
            <a:endParaRPr lang="fi-FI" sz="1200" dirty="0"/>
          </a:p>
        </p:txBody>
      </p:sp>
      <p:sp>
        <p:nvSpPr>
          <p:cNvPr id="14" name="Tasakylkinen kolmio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2349947"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dirty="0"/>
          </a:p>
        </p:txBody>
      </p:sp>
    </p:spTree>
    <p:extLst>
      <p:ext uri="{BB962C8B-B14F-4D97-AF65-F5344CB8AC3E}">
        <p14:creationId xmlns:p14="http://schemas.microsoft.com/office/powerpoint/2010/main" val="216983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402D5C-6C9F-4992-DED2-5BC36AD35887}"/>
              </a:ext>
            </a:extLst>
          </p:cNvPr>
          <p:cNvSpPr>
            <a:spLocks noGrp="1"/>
          </p:cNvSpPr>
          <p:nvPr>
            <p:ph type="title"/>
          </p:nvPr>
        </p:nvSpPr>
        <p:spPr>
          <a:xfrm>
            <a:off x="838200" y="272523"/>
            <a:ext cx="6273800" cy="1309788"/>
          </a:xfrm>
        </p:spPr>
        <p:txBody>
          <a:bodyPr/>
          <a:lstStyle/>
          <a:p>
            <a:r>
              <a:rPr lang="fi-FI" sz="2800" dirty="0"/>
              <a:t>Mainitse aiemmat työtehtäväsi, jotka ovat merkittäviä nyt hakemasi tehtävän kannalta</a:t>
            </a:r>
          </a:p>
        </p:txBody>
      </p:sp>
      <p:sp>
        <p:nvSpPr>
          <p:cNvPr id="3" name="Sisällön paikkamerkki 2">
            <a:extLst>
              <a:ext uri="{FF2B5EF4-FFF2-40B4-BE49-F238E27FC236}">
                <a16:creationId xmlns:a16="http://schemas.microsoft.com/office/drawing/2014/main" id="{92B0F9AD-76B3-AA26-F4DC-0B49EFEC93AE}"/>
              </a:ext>
            </a:extLst>
          </p:cNvPr>
          <p:cNvSpPr>
            <a:spLocks noGrp="1"/>
          </p:cNvSpPr>
          <p:nvPr>
            <p:ph idx="1"/>
          </p:nvPr>
        </p:nvSpPr>
        <p:spPr>
          <a:xfrm>
            <a:off x="838200" y="2210463"/>
            <a:ext cx="6273800" cy="3966500"/>
          </a:xfrm>
        </p:spPr>
        <p:txBody>
          <a:bodyPr/>
          <a:lstStyle/>
          <a:p>
            <a:r>
              <a:rPr lang="fi-FI" dirty="0"/>
              <a:t>Tämä on myös hyvä paikka kertoa tavoitteistasi – tietysti niin, että se kytkeytyy siihen, mitä hakemassasi yrityksessä pääset tekemään. Voit esimerkiksi mainita, että tavoitteesi on kasvaa myyntityön huippuammattilaiseksi, ja että tekisit sen mieluiten juuri tämän firman ammattilaisten siivittämänä.</a:t>
            </a:r>
          </a:p>
          <a:p>
            <a:endParaRPr lang="fi-FI" dirty="0"/>
          </a:p>
          <a:p>
            <a:r>
              <a:rPr lang="fi-FI" dirty="0"/>
              <a:t>Mikäli kokemusta tai sopivaa koulutusta ei vielä takataskusta löydy, voit kertoa muista vahvuuksistasi. Voisiko esimerkiksi kielitaidostasi, sosiaalisen median osaamisestasi tai harrastustaustassasi olla jotain sellaista, joka kannattaisi nostaa esiin? </a:t>
            </a:r>
          </a:p>
        </p:txBody>
      </p:sp>
      <p:sp>
        <p:nvSpPr>
          <p:cNvPr id="4" name="Dian numeron paikkamerkki 3">
            <a:extLst>
              <a:ext uri="{FF2B5EF4-FFF2-40B4-BE49-F238E27FC236}">
                <a16:creationId xmlns:a16="http://schemas.microsoft.com/office/drawing/2014/main" id="{E508A327-DB62-DA81-D349-FED710C104B6}"/>
              </a:ext>
            </a:extLst>
          </p:cNvPr>
          <p:cNvSpPr>
            <a:spLocks noGrp="1"/>
          </p:cNvSpPr>
          <p:nvPr>
            <p:ph type="sldNum" sz="quarter" idx="10"/>
          </p:nvPr>
        </p:nvSpPr>
        <p:spPr/>
        <p:txBody>
          <a:bodyPr/>
          <a:lstStyle/>
          <a:p>
            <a:pPr rtl="0"/>
            <a:r>
              <a:rPr lang="fi-FI" noProof="0"/>
              <a:t>SIVU </a:t>
            </a:r>
            <a:fld id="{4A9B5881-4007-4345-955A-79C2656F0C49}" type="slidenum">
              <a:rPr lang="fi-FI" noProof="0" smtClean="0"/>
              <a:pPr rtl="0"/>
              <a:t>6</a:t>
            </a:fld>
            <a:endParaRPr lang="fi-FI" noProof="0"/>
          </a:p>
        </p:txBody>
      </p:sp>
    </p:spTree>
    <p:extLst>
      <p:ext uri="{BB962C8B-B14F-4D97-AF65-F5344CB8AC3E}">
        <p14:creationId xmlns:p14="http://schemas.microsoft.com/office/powerpoint/2010/main" val="332680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8855392-9FED-4979-8AC6-A73037648D43}"/>
              </a:ext>
            </a:extLst>
          </p:cNvPr>
          <p:cNvSpPr>
            <a:spLocks noGrp="1"/>
          </p:cNvSpPr>
          <p:nvPr>
            <p:ph type="title"/>
          </p:nvPr>
        </p:nvSpPr>
        <p:spPr>
          <a:xfrm>
            <a:off x="838199" y="364856"/>
            <a:ext cx="4206718" cy="1326105"/>
          </a:xfrm>
        </p:spPr>
        <p:txBody>
          <a:bodyPr rtlCol="0"/>
          <a:lstStyle/>
          <a:p>
            <a:pPr rtl="0"/>
            <a:r>
              <a:rPr lang="fi-FI" dirty="0"/>
              <a:t>Motivaatio ja ominaisuutesi</a:t>
            </a:r>
          </a:p>
        </p:txBody>
      </p:sp>
      <p:graphicFrame>
        <p:nvGraphicFramePr>
          <p:cNvPr id="10" name="Sisällön paikkamerkki 2" descr="Sisällön paikkamerkki">
            <a:extLst>
              <a:ext uri="{FF2B5EF4-FFF2-40B4-BE49-F238E27FC236}">
                <a16:creationId xmlns:a16="http://schemas.microsoft.com/office/drawing/2014/main" id="{47A11266-E870-4547-80E5-8133E862A757}"/>
              </a:ext>
            </a:extLst>
          </p:cNvPr>
          <p:cNvGraphicFramePr>
            <a:graphicFrameLocks noGrp="1"/>
          </p:cNvGraphicFramePr>
          <p:nvPr>
            <p:ph idx="1"/>
            <p:extLst>
              <p:ext uri="{D42A27DB-BD31-4B8C-83A1-F6EECF244321}">
                <p14:modId xmlns:p14="http://schemas.microsoft.com/office/powerpoint/2010/main" val="26924156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fiikka 11" descr="Kartta, jossa on nasta">
            <a:extLst>
              <a:ext uri="{FF2B5EF4-FFF2-40B4-BE49-F238E27FC236}">
                <a16:creationId xmlns:a16="http://schemas.microsoft.com/office/drawing/2014/main" id="{F2110C71-00D1-4949-9213-38E48FACED0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30926" y="2545226"/>
            <a:ext cx="624548" cy="624548"/>
          </a:xfrm>
          <a:prstGeom prst="rect">
            <a:avLst/>
          </a:prstGeom>
        </p:spPr>
      </p:pic>
      <p:pic>
        <p:nvPicPr>
          <p:cNvPr id="14" name="Grafiikka 13" descr="Tienviitta">
            <a:extLst>
              <a:ext uri="{FF2B5EF4-FFF2-40B4-BE49-F238E27FC236}">
                <a16:creationId xmlns:a16="http://schemas.microsoft.com/office/drawing/2014/main" id="{F3D6B7B3-DCDF-47A1-B092-0D8D01630A4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83726" y="2545226"/>
            <a:ext cx="624548" cy="624548"/>
          </a:xfrm>
          <a:prstGeom prst="rect">
            <a:avLst/>
          </a:prstGeom>
        </p:spPr>
      </p:pic>
      <p:pic>
        <p:nvPicPr>
          <p:cNvPr id="16" name="Grafiikka 15" descr="Kanjonimaisema">
            <a:extLst>
              <a:ext uri="{FF2B5EF4-FFF2-40B4-BE49-F238E27FC236}">
                <a16:creationId xmlns:a16="http://schemas.microsoft.com/office/drawing/2014/main" id="{D988924E-5A5D-4D29-95C0-814C9160BBF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436526" y="2659526"/>
            <a:ext cx="624548" cy="624548"/>
          </a:xfrm>
          <a:prstGeom prst="rect">
            <a:avLst/>
          </a:prstGeom>
        </p:spPr>
      </p:pic>
      <p:sp>
        <p:nvSpPr>
          <p:cNvPr id="4" name="Dian numeron paikkamerkki 3">
            <a:extLst>
              <a:ext uri="{FF2B5EF4-FFF2-40B4-BE49-F238E27FC236}">
                <a16:creationId xmlns:a16="http://schemas.microsoft.com/office/drawing/2014/main" id="{32934DE9-1653-4F9E-B307-C53A27B2182D}"/>
              </a:ext>
            </a:extLst>
          </p:cNvPr>
          <p:cNvSpPr>
            <a:spLocks noGrp="1"/>
          </p:cNvSpPr>
          <p:nvPr>
            <p:ph type="sldNum" sz="quarter" idx="10"/>
          </p:nvPr>
        </p:nvSpPr>
        <p:spPr/>
        <p:txBody>
          <a:bodyPr rtlCol="0"/>
          <a:lstStyle/>
          <a:p>
            <a:pPr rtl="0"/>
            <a:r>
              <a:rPr lang="fi-FI" dirty="0"/>
              <a:t>SIVU </a:t>
            </a:r>
            <a:fld id="{4A9B5881-4007-4345-955A-79C2656F0C49}" type="slidenum">
              <a:rPr lang="fi-FI" smtClean="0"/>
              <a:pPr rtl="0"/>
              <a:t>7</a:t>
            </a:fld>
            <a:endParaRPr lang="fi-FI" dirty="0"/>
          </a:p>
        </p:txBody>
      </p:sp>
      <p:sp>
        <p:nvSpPr>
          <p:cNvPr id="8" name="Suorakulmio 7">
            <a:extLst>
              <a:ext uri="{FF2B5EF4-FFF2-40B4-BE49-F238E27FC236}">
                <a16:creationId xmlns:a16="http://schemas.microsoft.com/office/drawing/2014/main" id="{5FE2B34C-7760-453F-8A81-50335F1BD6C4}"/>
              </a:ext>
              <a:ext uri="{C183D7F6-B498-43B3-948B-1728B52AA6E4}">
                <adec:decorative xmlns:adec="http://schemas.microsoft.com/office/drawing/2017/decorative" val="1"/>
              </a:ext>
            </a:extLst>
          </p:cNvPr>
          <p:cNvSpPr/>
          <p:nvPr/>
        </p:nvSpPr>
        <p:spPr>
          <a:xfrm>
            <a:off x="1145309" y="6557847"/>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dirty="0"/>
              <a:t>Ensimmäinen osaamisalue</a:t>
            </a:r>
          </a:p>
        </p:txBody>
      </p:sp>
      <p:sp>
        <p:nvSpPr>
          <p:cNvPr id="9" name="Suorakulmio 8">
            <a:extLst>
              <a:ext uri="{FF2B5EF4-FFF2-40B4-BE49-F238E27FC236}">
                <a16:creationId xmlns:a16="http://schemas.microsoft.com/office/drawing/2014/main" id="{8BED1379-2C64-4902-A414-90051165C903}"/>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dirty="0"/>
              <a:t>Toinen osaamisalue</a:t>
            </a:r>
          </a:p>
        </p:txBody>
      </p:sp>
      <p:sp>
        <p:nvSpPr>
          <p:cNvPr id="11" name="Suorakulmio 10">
            <a:extLst>
              <a:ext uri="{FF2B5EF4-FFF2-40B4-BE49-F238E27FC236}">
                <a16:creationId xmlns:a16="http://schemas.microsoft.com/office/drawing/2014/main" id="{774383B4-AACC-4685-AB80-6888FAA0B696}"/>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dirty="0"/>
              <a:t>Kolmas osaamisalue</a:t>
            </a:r>
          </a:p>
        </p:txBody>
      </p:sp>
      <p:sp>
        <p:nvSpPr>
          <p:cNvPr id="13" name="Suorakulmio 12">
            <a:extLst>
              <a:ext uri="{FF2B5EF4-FFF2-40B4-BE49-F238E27FC236}">
                <a16:creationId xmlns:a16="http://schemas.microsoft.com/office/drawing/2014/main" id="{EEC3D0FF-B59D-47D4-8EEE-5EF3EA7C3CC0}"/>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dirty="0"/>
              <a:t>Yhteenveto</a:t>
            </a:r>
          </a:p>
        </p:txBody>
      </p:sp>
      <p:sp>
        <p:nvSpPr>
          <p:cNvPr id="17" name="Tasakylkinen kolmio 16">
            <a:extLst>
              <a:ext uri="{FF2B5EF4-FFF2-40B4-BE49-F238E27FC236}">
                <a16:creationId xmlns:a16="http://schemas.microsoft.com/office/drawing/2014/main" id="{C1168A37-F12A-42E8-A95E-69747461C003}"/>
              </a:ext>
              <a:ext uri="{C183D7F6-B498-43B3-948B-1728B52AA6E4}">
                <adec:decorative xmlns:adec="http://schemas.microsoft.com/office/drawing/2017/decorative" val="1"/>
              </a:ext>
            </a:extLst>
          </p:cNvPr>
          <p:cNvSpPr/>
          <p:nvPr/>
        </p:nvSpPr>
        <p:spPr>
          <a:xfrm rot="10800000">
            <a:off x="4902070"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dirty="0"/>
          </a:p>
        </p:txBody>
      </p:sp>
    </p:spTree>
    <p:extLst>
      <p:ext uri="{BB962C8B-B14F-4D97-AF65-F5344CB8AC3E}">
        <p14:creationId xmlns:p14="http://schemas.microsoft.com/office/powerpoint/2010/main" val="387980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DDC5365-EA36-45A8-8DBD-A6D8461EB21D}"/>
              </a:ext>
            </a:extLst>
          </p:cNvPr>
          <p:cNvSpPr>
            <a:spLocks noGrp="1"/>
          </p:cNvSpPr>
          <p:nvPr>
            <p:ph type="title"/>
          </p:nvPr>
        </p:nvSpPr>
        <p:spPr>
          <a:xfrm>
            <a:off x="6657974" y="641856"/>
            <a:ext cx="4695825" cy="772107"/>
          </a:xfrm>
        </p:spPr>
        <p:txBody>
          <a:bodyPr rtlCol="0"/>
          <a:lstStyle/>
          <a:p>
            <a:pPr rtl="0"/>
            <a:r>
              <a:rPr lang="fi-FI" sz="3600" dirty="0"/>
              <a:t>Avainsanat työnhaussa</a:t>
            </a:r>
          </a:p>
        </p:txBody>
      </p:sp>
      <p:sp>
        <p:nvSpPr>
          <p:cNvPr id="4" name="Sisällön paikkamerkki 3">
            <a:extLst>
              <a:ext uri="{FF2B5EF4-FFF2-40B4-BE49-F238E27FC236}">
                <a16:creationId xmlns:a16="http://schemas.microsoft.com/office/drawing/2014/main" id="{0D250B89-C4D5-43CB-81F0-EFF4588D7E45}"/>
              </a:ext>
            </a:extLst>
          </p:cNvPr>
          <p:cNvSpPr>
            <a:spLocks noGrp="1"/>
          </p:cNvSpPr>
          <p:nvPr>
            <p:ph idx="1"/>
          </p:nvPr>
        </p:nvSpPr>
        <p:spPr/>
        <p:txBody>
          <a:bodyPr rtlCol="0">
            <a:normAutofit/>
          </a:bodyPr>
          <a:lstStyle/>
          <a:p>
            <a:pPr rtl="0"/>
            <a:r>
              <a:rPr lang="fi-FI" sz="1800" noProof="1"/>
              <a:t>Työnhakulomakkeen eli sähköisen järjestelmän kautta haettaessa avainsanojen merkitys korostuu.</a:t>
            </a:r>
          </a:p>
          <a:p>
            <a:pPr rtl="0"/>
            <a:r>
              <a:rPr lang="fi-FI" sz="1800" noProof="1"/>
              <a:t>Sähköinen järjestelmä helpottaa usein työnantajan puolelta hakemusten tutkimista ja lajittelua. Kun samaan työpaikkaan tulee kymmeniä tai satoja hakemuksia, käytetään hakemusten läpikäymiseen usein tiettyjä avainsanoja, joiden avulla hakemusten joukosta etsitään potentiaalisimmat.</a:t>
            </a:r>
          </a:p>
          <a:p>
            <a:pPr rtl="0"/>
            <a:r>
              <a:rPr lang="fi-FI" sz="1800" noProof="1"/>
              <a:t> Käytä avainsanoja sekä avoimissa vastauksissa että työkokemukseen ja koulutukseen liittyvissä kentissä.​</a:t>
            </a:r>
          </a:p>
          <a:p>
            <a:pPr rtl="0"/>
            <a:r>
              <a:rPr lang="fi-FI" sz="1800" noProof="1"/>
              <a:t>Huomioi myös oma erityisosaamisesi ja siihen liittyvät avainsanat.</a:t>
            </a:r>
          </a:p>
        </p:txBody>
      </p:sp>
      <p:sp>
        <p:nvSpPr>
          <p:cNvPr id="5" name="Dian numeron paikkamerkki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rtlCol="0"/>
          <a:lstStyle/>
          <a:p>
            <a:pPr rtl="0"/>
            <a:r>
              <a:rPr lang="fi-FI"/>
              <a:t>SIVU </a:t>
            </a:r>
            <a:fld id="{4A9B5881-4007-4345-955A-79C2656F0C49}" type="slidenum">
              <a:rPr lang="fi-FI" smtClean="0"/>
              <a:pPr rtl="0"/>
              <a:t>8</a:t>
            </a:fld>
            <a:endParaRPr lang="fi-FI" dirty="0"/>
          </a:p>
        </p:txBody>
      </p:sp>
      <p:sp>
        <p:nvSpPr>
          <p:cNvPr id="11" name="Suorakulmio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Ensimmäinen osaamisalue</a:t>
            </a:r>
            <a:endParaRPr lang="fi-FI" sz="1200" dirty="0"/>
          </a:p>
        </p:txBody>
      </p:sp>
      <p:sp>
        <p:nvSpPr>
          <p:cNvPr id="12" name="Suorakulmio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Toinen osaamisalue</a:t>
            </a:r>
            <a:endParaRPr lang="fi-FI" sz="1200" dirty="0"/>
          </a:p>
        </p:txBody>
      </p:sp>
      <p:sp>
        <p:nvSpPr>
          <p:cNvPr id="13" name="Suorakulmio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61475"/>
            <a:ext cx="2552123" cy="360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Kolmas osaamisalue</a:t>
            </a:r>
            <a:endParaRPr lang="fi-FI" sz="1200" dirty="0"/>
          </a:p>
        </p:txBody>
      </p:sp>
      <p:sp>
        <p:nvSpPr>
          <p:cNvPr id="14" name="Suorakulmio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200"/>
              <a:t>Yhteenveto</a:t>
            </a:r>
            <a:endParaRPr lang="fi-FI" sz="1200" dirty="0"/>
          </a:p>
        </p:txBody>
      </p:sp>
      <p:sp>
        <p:nvSpPr>
          <p:cNvPr id="16" name="Tasakylkinen kolmio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3"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dirty="0"/>
          </a:p>
        </p:txBody>
      </p:sp>
      <p:pic>
        <p:nvPicPr>
          <p:cNvPr id="9" name="Kuvan paikkamerkki 8" descr="Ihmiset töissä">
            <a:extLst>
              <a:ext uri="{FF2B5EF4-FFF2-40B4-BE49-F238E27FC236}">
                <a16:creationId xmlns:a16="http://schemas.microsoft.com/office/drawing/2014/main" id="{A2FAD6BB-2659-A9C1-855C-AD4B688C27B5}"/>
              </a:ext>
            </a:extLst>
          </p:cNvPr>
          <p:cNvPicPr>
            <a:picLocks noGrp="1" noChangeAspect="1"/>
          </p:cNvPicPr>
          <p:nvPr>
            <p:ph type="pic" idx="11"/>
          </p:nvPr>
        </p:nvPicPr>
        <p:blipFill>
          <a:blip r:embed="rId3"/>
          <a:srcRect l="22475" r="22475"/>
          <a:stretch>
            <a:fillRect/>
          </a:stretch>
        </p:blipFill>
        <p:spPr>
          <a:xfrm>
            <a:off x="0" y="0"/>
            <a:ext cx="6305550" cy="6721475"/>
          </a:xfrm>
        </p:spPr>
      </p:pic>
    </p:spTree>
    <p:extLst>
      <p:ext uri="{BB962C8B-B14F-4D97-AF65-F5344CB8AC3E}">
        <p14:creationId xmlns:p14="http://schemas.microsoft.com/office/powerpoint/2010/main" val="380384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15CD2E-4AAD-C96A-1219-74890323767F}"/>
              </a:ext>
            </a:extLst>
          </p:cNvPr>
          <p:cNvSpPr>
            <a:spLocks noGrp="1"/>
          </p:cNvSpPr>
          <p:nvPr>
            <p:ph type="title"/>
          </p:nvPr>
        </p:nvSpPr>
        <p:spPr>
          <a:xfrm>
            <a:off x="838200" y="212166"/>
            <a:ext cx="6273800" cy="1326105"/>
          </a:xfrm>
        </p:spPr>
        <p:txBody>
          <a:bodyPr/>
          <a:lstStyle/>
          <a:p>
            <a:r>
              <a:rPr lang="fi-FI" dirty="0"/>
              <a:t>Muistilista työhakemuksen laatimiseen:</a:t>
            </a:r>
          </a:p>
        </p:txBody>
      </p:sp>
      <p:sp>
        <p:nvSpPr>
          <p:cNvPr id="3" name="Sisällön paikkamerkki 2">
            <a:extLst>
              <a:ext uri="{FF2B5EF4-FFF2-40B4-BE49-F238E27FC236}">
                <a16:creationId xmlns:a16="http://schemas.microsoft.com/office/drawing/2014/main" id="{4A323420-E204-C86F-53BA-F621EA878FD0}"/>
              </a:ext>
            </a:extLst>
          </p:cNvPr>
          <p:cNvSpPr>
            <a:spLocks noGrp="1"/>
          </p:cNvSpPr>
          <p:nvPr>
            <p:ph idx="1"/>
          </p:nvPr>
        </p:nvSpPr>
        <p:spPr/>
        <p:txBody>
          <a:bodyPr>
            <a:normAutofit lnSpcReduction="10000"/>
          </a:bodyPr>
          <a:lstStyle/>
          <a:p>
            <a:pPr marL="0" indent="0">
              <a:buNone/>
            </a:pPr>
            <a:endParaRPr lang="fi-FI" dirty="0"/>
          </a:p>
          <a:p>
            <a:r>
              <a:rPr lang="fi-FI" dirty="0"/>
              <a:t>Aloita vahvalla esittelytekstillä</a:t>
            </a:r>
          </a:p>
          <a:p>
            <a:r>
              <a:rPr lang="fi-FI" dirty="0"/>
              <a:t>Kohdenna osaamisesi haettavaan tehtävään</a:t>
            </a:r>
          </a:p>
          <a:p>
            <a:r>
              <a:rPr lang="fi-FI" dirty="0"/>
              <a:t>Osoita motivaatiosi</a:t>
            </a:r>
          </a:p>
          <a:p>
            <a:r>
              <a:rPr lang="fi-FI" dirty="0"/>
              <a:t>Kuvaile vahvuuksiasi ja saavutuksiasi</a:t>
            </a:r>
          </a:p>
          <a:p>
            <a:r>
              <a:rPr lang="fi-FI" dirty="0"/>
              <a:t>Tiivistä olennaisin asia</a:t>
            </a:r>
          </a:p>
          <a:p>
            <a:r>
              <a:rPr lang="fi-FI" dirty="0"/>
              <a:t>Tuo esiin persoonaasi</a:t>
            </a:r>
          </a:p>
          <a:p>
            <a:r>
              <a:rPr lang="fi-FI" dirty="0"/>
              <a:t>Tarkista, että yhteystietosi ovat ajan tasalla</a:t>
            </a:r>
          </a:p>
          <a:p>
            <a:r>
              <a:rPr lang="fi-FI" dirty="0"/>
              <a:t>Linkitä mukaan sosiaalisen median profiilisi</a:t>
            </a:r>
          </a:p>
          <a:p>
            <a:r>
              <a:rPr lang="fi-FI" dirty="0"/>
              <a:t>Tarkista kirjoitusvirheet </a:t>
            </a:r>
          </a:p>
          <a:p>
            <a:r>
              <a:rPr lang="fi-FI" dirty="0"/>
              <a:t>Lähetä hakemus PDF-muodossa</a:t>
            </a:r>
          </a:p>
        </p:txBody>
      </p:sp>
      <p:sp>
        <p:nvSpPr>
          <p:cNvPr id="4" name="Dian numeron paikkamerkki 3">
            <a:extLst>
              <a:ext uri="{FF2B5EF4-FFF2-40B4-BE49-F238E27FC236}">
                <a16:creationId xmlns:a16="http://schemas.microsoft.com/office/drawing/2014/main" id="{92A749C3-6673-71BF-D84A-210C91F11946}"/>
              </a:ext>
            </a:extLst>
          </p:cNvPr>
          <p:cNvSpPr>
            <a:spLocks noGrp="1"/>
          </p:cNvSpPr>
          <p:nvPr>
            <p:ph type="sldNum" sz="quarter" idx="10"/>
          </p:nvPr>
        </p:nvSpPr>
        <p:spPr/>
        <p:txBody>
          <a:bodyPr/>
          <a:lstStyle/>
          <a:p>
            <a:pPr rtl="0"/>
            <a:r>
              <a:rPr lang="fi-FI" noProof="0"/>
              <a:t>SIVU </a:t>
            </a:r>
            <a:fld id="{4A9B5881-4007-4345-955A-79C2656F0C49}" type="slidenum">
              <a:rPr lang="fi-FI" noProof="0" smtClean="0"/>
              <a:pPr rtl="0"/>
              <a:t>9</a:t>
            </a:fld>
            <a:endParaRPr lang="fi-FI" noProof="0"/>
          </a:p>
        </p:txBody>
      </p:sp>
    </p:spTree>
    <p:extLst>
      <p:ext uri="{BB962C8B-B14F-4D97-AF65-F5344CB8AC3E}">
        <p14:creationId xmlns:p14="http://schemas.microsoft.com/office/powerpoint/2010/main" val="2683742038"/>
      </p:ext>
    </p:extLst>
  </p:cSld>
  <p:clrMapOvr>
    <a:masterClrMapping/>
  </p:clrMapOvr>
</p:sld>
</file>

<file path=ppt/theme/theme1.xml><?xml version="1.0" encoding="utf-8"?>
<a:theme xmlns:a="http://schemas.openxmlformats.org/drawingml/2006/main" name="Office-teema">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9018_TF67543618_Win32" id="{FCC23AA6-3C7C-43D3-84A7-BA61F47ACE3D}" vid="{C5A7F82B-796F-47B8-816B-17FD9424C0D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eae1392-95b0-4bcf-9040-86c3943ed1f5">
      <Terms xmlns="http://schemas.microsoft.com/office/infopath/2007/PartnerControls"/>
    </lcf76f155ced4ddcb4097134ff3c332f>
    <TaxCatchAll xmlns="499645c6-715d-4ebe-8be9-ea828130c03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E3C9BE4C97390C4DB9CE6B00B5090941" ma:contentTypeVersion="15" ma:contentTypeDescription="Luo uusi asiakirja." ma:contentTypeScope="" ma:versionID="7992c07d00aa96a240ae1d3e61d3ba88">
  <xsd:schema xmlns:xsd="http://www.w3.org/2001/XMLSchema" xmlns:xs="http://www.w3.org/2001/XMLSchema" xmlns:p="http://schemas.microsoft.com/office/2006/metadata/properties" xmlns:ns2="aeae1392-95b0-4bcf-9040-86c3943ed1f5" xmlns:ns3="499645c6-715d-4ebe-8be9-ea828130c03f" targetNamespace="http://schemas.microsoft.com/office/2006/metadata/properties" ma:root="true" ma:fieldsID="5d9fe9f45876e3a3ff9419f0ed88107c" ns2:_="" ns3:_="">
    <xsd:import namespace="aeae1392-95b0-4bcf-9040-86c3943ed1f5"/>
    <xsd:import namespace="499645c6-715d-4ebe-8be9-ea828130c0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e1392-95b0-4bcf-9040-86c3943ed1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Kuvien tunnisteet" ma:readOnly="false" ma:fieldId="{5cf76f15-5ced-4ddc-b409-7134ff3c332f}" ma:taxonomyMulti="true" ma:sspId="85c5036b-b58d-4359-8d00-aaa95b1efad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9645c6-715d-4ebe-8be9-ea828130c03f"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element name="TaxCatchAll" ma:index="15" nillable="true" ma:displayName="Taxonomy Catch All Column" ma:hidden="true" ma:list="{718ea9fe-a206-4685-8f0d-8d1c74b13406}" ma:internalName="TaxCatchAll" ma:showField="CatchAllData" ma:web="499645c6-715d-4ebe-8be9-ea828130c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4A325F-9221-4F11-A544-8F126CBCD1EE}">
  <ds:schemaRefs>
    <ds:schemaRef ds:uri="http://schemas.microsoft.com/sharepoint/v3/contenttype/forms"/>
  </ds:schemaRefs>
</ds:datastoreItem>
</file>

<file path=customXml/itemProps2.xml><?xml version="1.0" encoding="utf-8"?>
<ds:datastoreItem xmlns:ds="http://schemas.openxmlformats.org/officeDocument/2006/customXml" ds:itemID="{18F3B309-F830-4AC3-84AD-8363CD62D300}">
  <ds:schemaRefs>
    <ds:schemaRef ds:uri="http://schemas.microsoft.com/office/2006/metadata/properties"/>
    <ds:schemaRef ds:uri="http://schemas.microsoft.com/office/infopath/2007/PartnerControls"/>
    <ds:schemaRef ds:uri="aeae1392-95b0-4bcf-9040-86c3943ed1f5"/>
    <ds:schemaRef ds:uri="499645c6-715d-4ebe-8be9-ea828130c03f"/>
  </ds:schemaRefs>
</ds:datastoreItem>
</file>

<file path=customXml/itemProps3.xml><?xml version="1.0" encoding="utf-8"?>
<ds:datastoreItem xmlns:ds="http://schemas.openxmlformats.org/officeDocument/2006/customXml" ds:itemID="{B1BC9118-F5A2-4BF1-A3AD-947372A3F3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e1392-95b0-4bcf-9040-86c3943ed1f5"/>
    <ds:schemaRef ds:uri="499645c6-715d-4ebe-8be9-ea828130c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Yrityksen kurssiopetus</Template>
  <TotalTime>77</TotalTime>
  <Words>712</Words>
  <Application>Microsoft Office PowerPoint</Application>
  <PresentationFormat>Laajakuva</PresentationFormat>
  <Paragraphs>99</Paragraphs>
  <Slides>10</Slides>
  <Notes>6</Notes>
  <HiddenSlides>0</HiddenSlides>
  <MMClips>0</MMClips>
  <ScaleCrop>false</ScaleCrop>
  <HeadingPairs>
    <vt:vector size="4" baseType="variant">
      <vt:variant>
        <vt:lpstr>Teema</vt:lpstr>
      </vt:variant>
      <vt:variant>
        <vt:i4>1</vt:i4>
      </vt:variant>
      <vt:variant>
        <vt:lpstr>Dian otsikot</vt:lpstr>
      </vt:variant>
      <vt:variant>
        <vt:i4>10</vt:i4>
      </vt:variant>
    </vt:vector>
  </HeadingPairs>
  <TitlesOfParts>
    <vt:vector size="11" baseType="lpstr">
      <vt:lpstr>Office-teema</vt:lpstr>
      <vt:lpstr>URAKLINIKKAToimiva työhakemus</vt:lpstr>
      <vt:lpstr>Työhakemus</vt:lpstr>
      <vt:lpstr>Aloita tiiviillä esittelyllä itsestäsi</vt:lpstr>
      <vt:lpstr>Voit kokeilla esimerkiksi jotain seuraavankaltaista:</vt:lpstr>
      <vt:lpstr>Kerro mitä voit tuoda työnantajalle</vt:lpstr>
      <vt:lpstr>Mainitse aiemmat työtehtäväsi, jotka ovat merkittäviä nyt hakemasi tehtävän kannalta</vt:lpstr>
      <vt:lpstr>Motivaatio ja ominaisuutesi</vt:lpstr>
      <vt:lpstr>Avainsanat työnhaussa</vt:lpstr>
      <vt:lpstr>Muistilista työhakemuksen laatimiseen:</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Pidä kurssi</dc:title>
  <dc:creator>Sahlgren Johanna</dc:creator>
  <cp:lastModifiedBy>Ohrala Satu</cp:lastModifiedBy>
  <cp:revision>27</cp:revision>
  <dcterms:created xsi:type="dcterms:W3CDTF">2024-03-05T11:36:25Z</dcterms:created>
  <dcterms:modified xsi:type="dcterms:W3CDTF">2024-06-14T10:25:24Z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0x010100E3C9BE4C97390C4DB9CE6B00B5090941</vt:lpwstr>
  </property>
  <property fmtid="{D5CDD505-2E9C-101B-9397-08002B2CF9AE}" pid="3" name="MediaServiceImageTags">
    <vt:lpwstr/>
  </property>
</Properties>
</file>