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67" r:id="rId5"/>
    <p:sldId id="291" r:id="rId6"/>
    <p:sldId id="339" r:id="rId7"/>
    <p:sldId id="330" r:id="rId8"/>
    <p:sldId id="331" r:id="rId9"/>
    <p:sldId id="341" r:id="rId10"/>
    <p:sldId id="342" r:id="rId11"/>
    <p:sldId id="343" r:id="rId12"/>
    <p:sldId id="256" r:id="rId13"/>
    <p:sldId id="329" r:id="rId14"/>
    <p:sldId id="307" r:id="rId15"/>
    <p:sldId id="310" r:id="rId16"/>
    <p:sldId id="292" r:id="rId17"/>
    <p:sldId id="334" r:id="rId18"/>
    <p:sldId id="313" r:id="rId19"/>
    <p:sldId id="340" r:id="rId20"/>
    <p:sldId id="314" r:id="rId21"/>
    <p:sldId id="315" r:id="rId22"/>
    <p:sldId id="316" r:id="rId23"/>
    <p:sldId id="317" r:id="rId24"/>
    <p:sldId id="318" r:id="rId25"/>
    <p:sldId id="324" r:id="rId26"/>
    <p:sldId id="326" r:id="rId27"/>
    <p:sldId id="327" r:id="rId28"/>
    <p:sldId id="311" r:id="rId29"/>
    <p:sldId id="289" r:id="rId30"/>
    <p:sldId id="319" r:id="rId31"/>
    <p:sldId id="321" r:id="rId32"/>
    <p:sldId id="322" r:id="rId33"/>
    <p:sldId id="323" r:id="rId34"/>
    <p:sldId id="290" r:id="rId35"/>
    <p:sldId id="336" r:id="rId36"/>
    <p:sldId id="320" r:id="rId37"/>
    <p:sldId id="312" r:id="rId38"/>
    <p:sldId id="295" r:id="rId39"/>
    <p:sldId id="296" r:id="rId40"/>
    <p:sldId id="299" r:id="rId41"/>
    <p:sldId id="300" r:id="rId42"/>
    <p:sldId id="297" r:id="rId43"/>
    <p:sldId id="309" r:id="rId44"/>
    <p:sldId id="306" r:id="rId45"/>
    <p:sldId id="298" r:id="rId46"/>
    <p:sldId id="308" r:id="rId47"/>
    <p:sldId id="301" r:id="rId48"/>
    <p:sldId id="302" r:id="rId49"/>
    <p:sldId id="335" r:id="rId50"/>
    <p:sldId id="337" r:id="rId51"/>
    <p:sldId id="338" r:id="rId52"/>
    <p:sldId id="304" r:id="rId53"/>
    <p:sldId id="344" r:id="rId54"/>
    <p:sldId id="293" r:id="rId55"/>
    <p:sldId id="305" r:id="rId56"/>
    <p:sldId id="332" r:id="rId57"/>
    <p:sldId id="333" r:id="rId58"/>
    <p:sldId id="325" r:id="rId59"/>
    <p:sldId id="303" r:id="rId60"/>
    <p:sldId id="288" r:id="rId6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ilo Korhonen" initials="NK" lastIdx="1" clrIdx="0">
    <p:extLst>
      <p:ext uri="{19B8F6BF-5375-455C-9EA6-DF929625EA0E}">
        <p15:presenceInfo xmlns:p15="http://schemas.microsoft.com/office/powerpoint/2012/main" userId="S::niilo1@hamk.fi::9fbe831a-aa30-44b2-bb7f-715a151919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B"/>
    <a:srgbClr val="FFF6DD"/>
    <a:srgbClr val="FFF9E7"/>
    <a:srgbClr val="FFFD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79EA0-90A9-4186-86B0-351DCDD3D2B1}" v="34" dt="2024-03-25T13:39:27.720"/>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3" autoAdjust="0"/>
  </p:normalViewPr>
  <p:slideViewPr>
    <p:cSldViewPr snapToGrid="0">
      <p:cViewPr varScale="1">
        <p:scale>
          <a:sx n="102" d="100"/>
          <a:sy n="102" d="100"/>
        </p:scale>
        <p:origin x="2586"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ukka Pesonen" userId="f344eb69-18b5-4a1a-b7c4-5b40465b9c98" providerId="ADAL" clId="{78A79EA0-90A9-4186-86B0-351DCDD3D2B1}"/>
    <pc:docChg chg="undo custSel addSld delSld modSld delMainMaster">
      <pc:chgData name="Annukka Pesonen" userId="f344eb69-18b5-4a1a-b7c4-5b40465b9c98" providerId="ADAL" clId="{78A79EA0-90A9-4186-86B0-351DCDD3D2B1}" dt="2024-04-02T08:29:57.463" v="153" actId="2696"/>
      <pc:docMkLst>
        <pc:docMk/>
      </pc:docMkLst>
      <pc:sldChg chg="modSp mod">
        <pc:chgData name="Annukka Pesonen" userId="f344eb69-18b5-4a1a-b7c4-5b40465b9c98" providerId="ADAL" clId="{78A79EA0-90A9-4186-86B0-351DCDD3D2B1}" dt="2024-03-25T12:35:19.060" v="3" actId="20577"/>
        <pc:sldMkLst>
          <pc:docMk/>
          <pc:sldMk cId="92922432" sldId="256"/>
        </pc:sldMkLst>
        <pc:spChg chg="mod">
          <ac:chgData name="Annukka Pesonen" userId="f344eb69-18b5-4a1a-b7c4-5b40465b9c98" providerId="ADAL" clId="{78A79EA0-90A9-4186-86B0-351DCDD3D2B1}" dt="2024-03-25T12:35:19.060" v="3" actId="20577"/>
          <ac:spMkLst>
            <pc:docMk/>
            <pc:sldMk cId="92922432" sldId="256"/>
            <ac:spMk id="4" creationId="{ACDBAE0E-A985-5723-9186-104E2B0A84FA}"/>
          </ac:spMkLst>
        </pc:spChg>
        <pc:spChg chg="mod">
          <ac:chgData name="Annukka Pesonen" userId="f344eb69-18b5-4a1a-b7c4-5b40465b9c98" providerId="ADAL" clId="{78A79EA0-90A9-4186-86B0-351DCDD3D2B1}" dt="2024-03-25T12:35:15.418" v="2" actId="20577"/>
          <ac:spMkLst>
            <pc:docMk/>
            <pc:sldMk cId="92922432" sldId="256"/>
            <ac:spMk id="5" creationId="{DCEB6738-AA07-2BC3-654F-2F54BFA82EEE}"/>
          </ac:spMkLst>
        </pc:spChg>
      </pc:sldChg>
      <pc:sldChg chg="modSp mod">
        <pc:chgData name="Annukka Pesonen" userId="f344eb69-18b5-4a1a-b7c4-5b40465b9c98" providerId="ADAL" clId="{78A79EA0-90A9-4186-86B0-351DCDD3D2B1}" dt="2024-03-25T12:35:27.634" v="5" actId="20577"/>
        <pc:sldMkLst>
          <pc:docMk/>
          <pc:sldMk cId="3804256903" sldId="257"/>
        </pc:sldMkLst>
        <pc:spChg chg="mod">
          <ac:chgData name="Annukka Pesonen" userId="f344eb69-18b5-4a1a-b7c4-5b40465b9c98" providerId="ADAL" clId="{78A79EA0-90A9-4186-86B0-351DCDD3D2B1}" dt="2024-03-25T12:35:27.634" v="5" actId="20577"/>
          <ac:spMkLst>
            <pc:docMk/>
            <pc:sldMk cId="3804256903" sldId="257"/>
            <ac:spMk id="2" creationId="{67C9E93B-467D-6EBC-2E4B-6C47BA08FA62}"/>
          </ac:spMkLst>
        </pc:spChg>
        <pc:spChg chg="mod">
          <ac:chgData name="Annukka Pesonen" userId="f344eb69-18b5-4a1a-b7c4-5b40465b9c98" providerId="ADAL" clId="{78A79EA0-90A9-4186-86B0-351DCDD3D2B1}" dt="2024-03-25T12:35:23.944" v="4" actId="20577"/>
          <ac:spMkLst>
            <pc:docMk/>
            <pc:sldMk cId="3804256903" sldId="257"/>
            <ac:spMk id="3" creationId="{5F1C823A-CC9F-3917-62B7-7BDA789F1185}"/>
          </ac:spMkLst>
        </pc:spChg>
      </pc:sldChg>
      <pc:sldChg chg="del">
        <pc:chgData name="Annukka Pesonen" userId="f344eb69-18b5-4a1a-b7c4-5b40465b9c98" providerId="ADAL" clId="{78A79EA0-90A9-4186-86B0-351DCDD3D2B1}" dt="2024-04-02T08:29:57.463" v="153" actId="2696"/>
        <pc:sldMkLst>
          <pc:docMk/>
          <pc:sldMk cId="925422126" sldId="258"/>
        </pc:sldMkLst>
      </pc:sldChg>
      <pc:sldChg chg="del">
        <pc:chgData name="Annukka Pesonen" userId="f344eb69-18b5-4a1a-b7c4-5b40465b9c98" providerId="ADAL" clId="{78A79EA0-90A9-4186-86B0-351DCDD3D2B1}" dt="2024-04-02T08:29:57.463" v="153" actId="2696"/>
        <pc:sldMkLst>
          <pc:docMk/>
          <pc:sldMk cId="3312079126" sldId="259"/>
        </pc:sldMkLst>
      </pc:sldChg>
      <pc:sldChg chg="addSp delSp modSp del mod modClrScheme chgLayout">
        <pc:chgData name="Annukka Pesonen" userId="f344eb69-18b5-4a1a-b7c4-5b40465b9c98" providerId="ADAL" clId="{78A79EA0-90A9-4186-86B0-351DCDD3D2B1}" dt="2024-04-02T08:29:57.463" v="153" actId="2696"/>
        <pc:sldMkLst>
          <pc:docMk/>
          <pc:sldMk cId="1719725183" sldId="269"/>
        </pc:sldMkLst>
        <pc:spChg chg="mod ord">
          <ac:chgData name="Annukka Pesonen" userId="f344eb69-18b5-4a1a-b7c4-5b40465b9c98" providerId="ADAL" clId="{78A79EA0-90A9-4186-86B0-351DCDD3D2B1}" dt="2024-03-25T13:02:32.004" v="78" actId="700"/>
          <ac:spMkLst>
            <pc:docMk/>
            <pc:sldMk cId="1719725183" sldId="269"/>
            <ac:spMk id="2" creationId="{23381718-AEF9-4D7D-8319-714F74582E78}"/>
          </ac:spMkLst>
        </pc:spChg>
        <pc:spChg chg="mod ord">
          <ac:chgData name="Annukka Pesonen" userId="f344eb69-18b5-4a1a-b7c4-5b40465b9c98" providerId="ADAL" clId="{78A79EA0-90A9-4186-86B0-351DCDD3D2B1}" dt="2024-03-25T13:02:32.004" v="78" actId="700"/>
          <ac:spMkLst>
            <pc:docMk/>
            <pc:sldMk cId="1719725183" sldId="269"/>
            <ac:spMk id="3" creationId="{D97731E6-D8A4-43BB-B1F9-4084D6F51242}"/>
          </ac:spMkLst>
        </pc:spChg>
        <pc:picChg chg="add mod">
          <ac:chgData name="Annukka Pesonen" userId="f344eb69-18b5-4a1a-b7c4-5b40465b9c98" providerId="ADAL" clId="{78A79EA0-90A9-4186-86B0-351DCDD3D2B1}" dt="2024-03-25T13:39:31.130" v="152" actId="14100"/>
          <ac:picMkLst>
            <pc:docMk/>
            <pc:sldMk cId="1719725183" sldId="269"/>
            <ac:picMk id="4" creationId="{A76F9FC5-C708-D151-B03F-D3D72D7B627B}"/>
          </ac:picMkLst>
        </pc:picChg>
        <pc:picChg chg="del mod ord">
          <ac:chgData name="Annukka Pesonen" userId="f344eb69-18b5-4a1a-b7c4-5b40465b9c98" providerId="ADAL" clId="{78A79EA0-90A9-4186-86B0-351DCDD3D2B1}" dt="2024-03-25T13:07:30.101" v="82" actId="478"/>
          <ac:picMkLst>
            <pc:docMk/>
            <pc:sldMk cId="1719725183" sldId="269"/>
            <ac:picMk id="6" creationId="{952B1E72-8F0C-4A7D-A3C3-275145B90148}"/>
          </ac:picMkLst>
        </pc:picChg>
        <pc:picChg chg="add del mod">
          <ac:chgData name="Annukka Pesonen" userId="f344eb69-18b5-4a1a-b7c4-5b40465b9c98" providerId="ADAL" clId="{78A79EA0-90A9-4186-86B0-351DCDD3D2B1}" dt="2024-03-25T13:08:09.637" v="93" actId="21"/>
          <ac:picMkLst>
            <pc:docMk/>
            <pc:sldMk cId="1719725183" sldId="269"/>
            <ac:picMk id="1026" creationId="{DD15E25B-90AA-2C25-31B3-44DA54695FAC}"/>
          </ac:picMkLst>
        </pc:picChg>
      </pc:sldChg>
      <pc:sldChg chg="del">
        <pc:chgData name="Annukka Pesonen" userId="f344eb69-18b5-4a1a-b7c4-5b40465b9c98" providerId="ADAL" clId="{78A79EA0-90A9-4186-86B0-351DCDD3D2B1}" dt="2024-04-02T08:29:57.463" v="153" actId="2696"/>
        <pc:sldMkLst>
          <pc:docMk/>
          <pc:sldMk cId="3164826836" sldId="273"/>
        </pc:sldMkLst>
      </pc:sldChg>
      <pc:sldChg chg="modSp del mod">
        <pc:chgData name="Annukka Pesonen" userId="f344eb69-18b5-4a1a-b7c4-5b40465b9c98" providerId="ADAL" clId="{78A79EA0-90A9-4186-86B0-351DCDD3D2B1}" dt="2024-04-02T08:29:57.463" v="153" actId="2696"/>
        <pc:sldMkLst>
          <pc:docMk/>
          <pc:sldMk cId="1557910381" sldId="276"/>
        </pc:sldMkLst>
        <pc:spChg chg="mod">
          <ac:chgData name="Annukka Pesonen" userId="f344eb69-18b5-4a1a-b7c4-5b40465b9c98" providerId="ADAL" clId="{78A79EA0-90A9-4186-86B0-351DCDD3D2B1}" dt="2024-03-25T13:20:07.859" v="136" actId="20577"/>
          <ac:spMkLst>
            <pc:docMk/>
            <pc:sldMk cId="1557910381" sldId="276"/>
            <ac:spMk id="408" creationId="{00000000-0000-0000-0000-000000000000}"/>
          </ac:spMkLst>
        </pc:spChg>
        <pc:spChg chg="mod">
          <ac:chgData name="Annukka Pesonen" userId="f344eb69-18b5-4a1a-b7c4-5b40465b9c98" providerId="ADAL" clId="{78A79EA0-90A9-4186-86B0-351DCDD3D2B1}" dt="2024-03-25T13:24:50.846" v="137" actId="20577"/>
          <ac:spMkLst>
            <pc:docMk/>
            <pc:sldMk cId="1557910381" sldId="276"/>
            <ac:spMk id="409" creationId="{00000000-0000-0000-0000-000000000000}"/>
          </ac:spMkLst>
        </pc:spChg>
        <pc:spChg chg="mod">
          <ac:chgData name="Annukka Pesonen" userId="f344eb69-18b5-4a1a-b7c4-5b40465b9c98" providerId="ADAL" clId="{78A79EA0-90A9-4186-86B0-351DCDD3D2B1}" dt="2024-03-25T13:19:46.905" v="134" actId="6549"/>
          <ac:spMkLst>
            <pc:docMk/>
            <pc:sldMk cId="1557910381" sldId="276"/>
            <ac:spMk id="410" creationId="{00000000-0000-0000-0000-000000000000}"/>
          </ac:spMkLst>
        </pc:spChg>
        <pc:spChg chg="mod">
          <ac:chgData name="Annukka Pesonen" userId="f344eb69-18b5-4a1a-b7c4-5b40465b9c98" providerId="ADAL" clId="{78A79EA0-90A9-4186-86B0-351DCDD3D2B1}" dt="2024-03-25T13:25:26.896" v="143" actId="20577"/>
          <ac:spMkLst>
            <pc:docMk/>
            <pc:sldMk cId="1557910381" sldId="276"/>
            <ac:spMk id="411" creationId="{00000000-0000-0000-0000-000000000000}"/>
          </ac:spMkLst>
        </pc:spChg>
        <pc:spChg chg="mod">
          <ac:chgData name="Annukka Pesonen" userId="f344eb69-18b5-4a1a-b7c4-5b40465b9c98" providerId="ADAL" clId="{78A79EA0-90A9-4186-86B0-351DCDD3D2B1}" dt="2024-03-25T13:25:31.342" v="144" actId="20577"/>
          <ac:spMkLst>
            <pc:docMk/>
            <pc:sldMk cId="1557910381" sldId="276"/>
            <ac:spMk id="412" creationId="{00000000-0000-0000-0000-000000000000}"/>
          </ac:spMkLst>
        </pc:spChg>
      </pc:sldChg>
      <pc:sldChg chg="modSp del mod">
        <pc:chgData name="Annukka Pesonen" userId="f344eb69-18b5-4a1a-b7c4-5b40465b9c98" providerId="ADAL" clId="{78A79EA0-90A9-4186-86B0-351DCDD3D2B1}" dt="2024-03-25T12:43:10.595" v="9" actId="2696"/>
        <pc:sldMkLst>
          <pc:docMk/>
          <pc:sldMk cId="3215986397" sldId="284"/>
        </pc:sldMkLst>
        <pc:spChg chg="mod">
          <ac:chgData name="Annukka Pesonen" userId="f344eb69-18b5-4a1a-b7c4-5b40465b9c98" providerId="ADAL" clId="{78A79EA0-90A9-4186-86B0-351DCDD3D2B1}" dt="2024-03-25T12:35:09.186" v="1" actId="20577"/>
          <ac:spMkLst>
            <pc:docMk/>
            <pc:sldMk cId="3215986397" sldId="284"/>
            <ac:spMk id="4" creationId="{85CEFF18-E5A5-7E72-951C-154392317458}"/>
          </ac:spMkLst>
        </pc:spChg>
        <pc:spChg chg="mod">
          <ac:chgData name="Annukka Pesonen" userId="f344eb69-18b5-4a1a-b7c4-5b40465b9c98" providerId="ADAL" clId="{78A79EA0-90A9-4186-86B0-351DCDD3D2B1}" dt="2024-03-25T12:35:04.665" v="0" actId="20577"/>
          <ac:spMkLst>
            <pc:docMk/>
            <pc:sldMk cId="3215986397" sldId="284"/>
            <ac:spMk id="5" creationId="{2A51AECB-117D-FB67-9F46-34FFBF28F7DB}"/>
          </ac:spMkLst>
        </pc:spChg>
      </pc:sldChg>
      <pc:sldChg chg="modSp mod">
        <pc:chgData name="Annukka Pesonen" userId="f344eb69-18b5-4a1a-b7c4-5b40465b9c98" providerId="ADAL" clId="{78A79EA0-90A9-4186-86B0-351DCDD3D2B1}" dt="2024-03-25T12:35:34.636" v="7" actId="20577"/>
        <pc:sldMkLst>
          <pc:docMk/>
          <pc:sldMk cId="760093547" sldId="289"/>
        </pc:sldMkLst>
        <pc:spChg chg="mod">
          <ac:chgData name="Annukka Pesonen" userId="f344eb69-18b5-4a1a-b7c4-5b40465b9c98" providerId="ADAL" clId="{78A79EA0-90A9-4186-86B0-351DCDD3D2B1}" dt="2024-03-25T12:35:32.579" v="6" actId="20577"/>
          <ac:spMkLst>
            <pc:docMk/>
            <pc:sldMk cId="760093547" sldId="289"/>
            <ac:spMk id="2" creationId="{5A9133A7-8599-6E06-3F4A-6A1E13AC4527}"/>
          </ac:spMkLst>
        </pc:spChg>
        <pc:spChg chg="mod">
          <ac:chgData name="Annukka Pesonen" userId="f344eb69-18b5-4a1a-b7c4-5b40465b9c98" providerId="ADAL" clId="{78A79EA0-90A9-4186-86B0-351DCDD3D2B1}" dt="2024-03-25T12:35:34.636" v="7" actId="20577"/>
          <ac:spMkLst>
            <pc:docMk/>
            <pc:sldMk cId="760093547" sldId="289"/>
            <ac:spMk id="3" creationId="{79EFFA5E-C0D8-2071-E11D-A7C3F6624BF7}"/>
          </ac:spMkLst>
        </pc:spChg>
      </pc:sldChg>
      <pc:sldChg chg="del">
        <pc:chgData name="Annukka Pesonen" userId="f344eb69-18b5-4a1a-b7c4-5b40465b9c98" providerId="ADAL" clId="{78A79EA0-90A9-4186-86B0-351DCDD3D2B1}" dt="2024-04-02T08:29:57.463" v="153" actId="2696"/>
        <pc:sldMkLst>
          <pc:docMk/>
          <pc:sldMk cId="3867522829" sldId="306"/>
        </pc:sldMkLst>
      </pc:sldChg>
      <pc:sldChg chg="addSp delSp modSp del mod chgLayout">
        <pc:chgData name="Annukka Pesonen" userId="f344eb69-18b5-4a1a-b7c4-5b40465b9c98" providerId="ADAL" clId="{78A79EA0-90A9-4186-86B0-351DCDD3D2B1}" dt="2024-04-02T08:29:57.463" v="153" actId="2696"/>
        <pc:sldMkLst>
          <pc:docMk/>
          <pc:sldMk cId="970894097" sldId="406"/>
        </pc:sldMkLst>
        <pc:spChg chg="mod ord">
          <ac:chgData name="Annukka Pesonen" userId="f344eb69-18b5-4a1a-b7c4-5b40465b9c98" providerId="ADAL" clId="{78A79EA0-90A9-4186-86B0-351DCDD3D2B1}" dt="2024-03-25T13:02:18.028" v="75" actId="700"/>
          <ac:spMkLst>
            <pc:docMk/>
            <pc:sldMk cId="970894097" sldId="406"/>
            <ac:spMk id="2" creationId="{722D1660-99E8-4483-9CFB-5584C09AA444}"/>
          </ac:spMkLst>
        </pc:spChg>
        <pc:spChg chg="mod ord">
          <ac:chgData name="Annukka Pesonen" userId="f344eb69-18b5-4a1a-b7c4-5b40465b9c98" providerId="ADAL" clId="{78A79EA0-90A9-4186-86B0-351DCDD3D2B1}" dt="2024-03-25T13:14:01.029" v="117" actId="255"/>
          <ac:spMkLst>
            <pc:docMk/>
            <pc:sldMk cId="970894097" sldId="406"/>
            <ac:spMk id="3" creationId="{B10B27C5-8EA0-481A-BDF8-3587778E39AA}"/>
          </ac:spMkLst>
        </pc:spChg>
        <pc:picChg chg="add del mod">
          <ac:chgData name="Annukka Pesonen" userId="f344eb69-18b5-4a1a-b7c4-5b40465b9c98" providerId="ADAL" clId="{78A79EA0-90A9-4186-86B0-351DCDD3D2B1}" dt="2024-03-25T13:36:52.531" v="145" actId="478"/>
          <ac:picMkLst>
            <pc:docMk/>
            <pc:sldMk cId="970894097" sldId="406"/>
            <ac:picMk id="4" creationId="{B9C1B30D-6A86-134B-1486-8633CB5F2449}"/>
          </ac:picMkLst>
        </pc:picChg>
        <pc:picChg chg="add mod">
          <ac:chgData name="Annukka Pesonen" userId="f344eb69-18b5-4a1a-b7c4-5b40465b9c98" providerId="ADAL" clId="{78A79EA0-90A9-4186-86B0-351DCDD3D2B1}" dt="2024-03-25T13:37:04.809" v="149" actId="1076"/>
          <ac:picMkLst>
            <pc:docMk/>
            <pc:sldMk cId="970894097" sldId="406"/>
            <ac:picMk id="2050" creationId="{118C4F94-DB1F-931A-713B-1E87DF4BE8F8}"/>
          </ac:picMkLst>
        </pc:picChg>
      </pc:sldChg>
      <pc:sldChg chg="modSp del mod">
        <pc:chgData name="Annukka Pesonen" userId="f344eb69-18b5-4a1a-b7c4-5b40465b9c98" providerId="ADAL" clId="{78A79EA0-90A9-4186-86B0-351DCDD3D2B1}" dt="2024-04-02T08:29:57.463" v="153" actId="2696"/>
        <pc:sldMkLst>
          <pc:docMk/>
          <pc:sldMk cId="311771271" sldId="407"/>
        </pc:sldMkLst>
        <pc:spChg chg="mod">
          <ac:chgData name="Annukka Pesonen" userId="f344eb69-18b5-4a1a-b7c4-5b40465b9c98" providerId="ADAL" clId="{78A79EA0-90A9-4186-86B0-351DCDD3D2B1}" dt="2024-03-25T12:43:05.035" v="8" actId="27636"/>
          <ac:spMkLst>
            <pc:docMk/>
            <pc:sldMk cId="311771271" sldId="407"/>
            <ac:spMk id="3" creationId="{53C9D390-3673-3F3A-12BC-D07408D1FD3F}"/>
          </ac:spMkLst>
        </pc:spChg>
      </pc:sldChg>
      <pc:sldChg chg="addSp modSp del mod">
        <pc:chgData name="Annukka Pesonen" userId="f344eb69-18b5-4a1a-b7c4-5b40465b9c98" providerId="ADAL" clId="{78A79EA0-90A9-4186-86B0-351DCDD3D2B1}" dt="2024-04-02T08:29:57.463" v="153" actId="2696"/>
        <pc:sldMkLst>
          <pc:docMk/>
          <pc:sldMk cId="4081219713" sldId="413"/>
        </pc:sldMkLst>
        <pc:spChg chg="mod">
          <ac:chgData name="Annukka Pesonen" userId="f344eb69-18b5-4a1a-b7c4-5b40465b9c98" providerId="ADAL" clId="{78A79EA0-90A9-4186-86B0-351DCDD3D2B1}" dt="2024-03-25T12:44:08.811" v="16" actId="14100"/>
          <ac:spMkLst>
            <pc:docMk/>
            <pc:sldMk cId="4081219713" sldId="413"/>
            <ac:spMk id="7" creationId="{DF720807-E7AF-C1C9-3AE0-851416BEC0D1}"/>
          </ac:spMkLst>
        </pc:spChg>
        <pc:spChg chg="mod">
          <ac:chgData name="Annukka Pesonen" userId="f344eb69-18b5-4a1a-b7c4-5b40465b9c98" providerId="ADAL" clId="{78A79EA0-90A9-4186-86B0-351DCDD3D2B1}" dt="2024-03-25T12:58:22.762" v="74" actId="1076"/>
          <ac:spMkLst>
            <pc:docMk/>
            <pc:sldMk cId="4081219713" sldId="413"/>
            <ac:spMk id="13" creationId="{AF392414-56F1-CB92-AB8E-42AC5FCC0CFE}"/>
          </ac:spMkLst>
        </pc:spChg>
        <pc:spChg chg="add mod">
          <ac:chgData name="Annukka Pesonen" userId="f344eb69-18b5-4a1a-b7c4-5b40465b9c98" providerId="ADAL" clId="{78A79EA0-90A9-4186-86B0-351DCDD3D2B1}" dt="2024-03-25T12:56:28.232" v="46" actId="1076"/>
          <ac:spMkLst>
            <pc:docMk/>
            <pc:sldMk cId="4081219713" sldId="413"/>
            <ac:spMk id="14" creationId="{AF280061-D09C-0B6E-E9B0-8F4D2D4A4C14}"/>
          </ac:spMkLst>
        </pc:spChg>
        <pc:spChg chg="add mod">
          <ac:chgData name="Annukka Pesonen" userId="f344eb69-18b5-4a1a-b7c4-5b40465b9c98" providerId="ADAL" clId="{78A79EA0-90A9-4186-86B0-351DCDD3D2B1}" dt="2024-03-25T12:58:00.394" v="73" actId="20577"/>
          <ac:spMkLst>
            <pc:docMk/>
            <pc:sldMk cId="4081219713" sldId="413"/>
            <ac:spMk id="15" creationId="{F9928B2E-E7F6-09F4-D6DE-D3EBCB01E657}"/>
          </ac:spMkLst>
        </pc:spChg>
      </pc:sldChg>
      <pc:sldChg chg="modSp new del mod">
        <pc:chgData name="Annukka Pesonen" userId="f344eb69-18b5-4a1a-b7c4-5b40465b9c98" providerId="ADAL" clId="{78A79EA0-90A9-4186-86B0-351DCDD3D2B1}" dt="2024-04-02T08:29:57.463" v="153" actId="2696"/>
        <pc:sldMkLst>
          <pc:docMk/>
          <pc:sldMk cId="2048783975" sldId="414"/>
        </pc:sldMkLst>
        <pc:spChg chg="mod">
          <ac:chgData name="Annukka Pesonen" userId="f344eb69-18b5-4a1a-b7c4-5b40465b9c98" providerId="ADAL" clId="{78A79EA0-90A9-4186-86B0-351DCDD3D2B1}" dt="2024-03-25T12:43:36.858" v="12" actId="20577"/>
          <ac:spMkLst>
            <pc:docMk/>
            <pc:sldMk cId="2048783975" sldId="414"/>
            <ac:spMk id="2" creationId="{F7060834-8603-929F-113D-5E92DE5F521F}"/>
          </ac:spMkLst>
        </pc:spChg>
        <pc:spChg chg="mod">
          <ac:chgData name="Annukka Pesonen" userId="f344eb69-18b5-4a1a-b7c4-5b40465b9c98" providerId="ADAL" clId="{78A79EA0-90A9-4186-86B0-351DCDD3D2B1}" dt="2024-03-25T12:43:49.249" v="14" actId="20577"/>
          <ac:spMkLst>
            <pc:docMk/>
            <pc:sldMk cId="2048783975" sldId="414"/>
            <ac:spMk id="3" creationId="{14F75933-6C47-6391-A46C-0A937BB9E3FC}"/>
          </ac:spMkLst>
        </pc:spChg>
      </pc:sldChg>
      <pc:sldChg chg="modSp del mod delCm chgLayout">
        <pc:chgData name="Annukka Pesonen" userId="f344eb69-18b5-4a1a-b7c4-5b40465b9c98" providerId="ADAL" clId="{78A79EA0-90A9-4186-86B0-351DCDD3D2B1}" dt="2024-04-02T08:29:57.463" v="153" actId="2696"/>
        <pc:sldMkLst>
          <pc:docMk/>
          <pc:sldMk cId="571330594" sldId="415"/>
        </pc:sldMkLst>
        <pc:spChg chg="mod ord">
          <ac:chgData name="Annukka Pesonen" userId="f344eb69-18b5-4a1a-b7c4-5b40465b9c98" providerId="ADAL" clId="{78A79EA0-90A9-4186-86B0-351DCDD3D2B1}" dt="2024-03-25T13:02:25.714" v="77" actId="27636"/>
          <ac:spMkLst>
            <pc:docMk/>
            <pc:sldMk cId="571330594" sldId="415"/>
            <ac:spMk id="2" creationId="{0C1B6D65-5514-417D-B769-85DE2C906212}"/>
          </ac:spMkLst>
        </pc:spChg>
        <pc:spChg chg="mod">
          <ac:chgData name="Annukka Pesonen" userId="f344eb69-18b5-4a1a-b7c4-5b40465b9c98" providerId="ADAL" clId="{78A79EA0-90A9-4186-86B0-351DCDD3D2B1}" dt="2024-03-25T13:10:09.667" v="107" actId="1076"/>
          <ac:spMkLst>
            <pc:docMk/>
            <pc:sldMk cId="571330594" sldId="415"/>
            <ac:spMk id="3" creationId="{44C8A20C-E0B4-409D-BAD5-8386D3E5F17A}"/>
          </ac:spMkLst>
        </pc:spChg>
        <pc:spChg chg="mod">
          <ac:chgData name="Annukka Pesonen" userId="f344eb69-18b5-4a1a-b7c4-5b40465b9c98" providerId="ADAL" clId="{78A79EA0-90A9-4186-86B0-351DCDD3D2B1}" dt="2024-03-25T13:11:22.408" v="114" actId="1076"/>
          <ac:spMkLst>
            <pc:docMk/>
            <pc:sldMk cId="571330594" sldId="415"/>
            <ac:spMk id="5" creationId="{88218829-752F-443D-A150-4DC8CB8E22F2}"/>
          </ac:spMkLst>
        </pc:spChg>
        <pc:spChg chg="mod">
          <ac:chgData name="Annukka Pesonen" userId="f344eb69-18b5-4a1a-b7c4-5b40465b9c98" providerId="ADAL" clId="{78A79EA0-90A9-4186-86B0-351DCDD3D2B1}" dt="2024-03-25T13:09:18.777" v="98" actId="14100"/>
          <ac:spMkLst>
            <pc:docMk/>
            <pc:sldMk cId="571330594" sldId="415"/>
            <ac:spMk id="6" creationId="{0E9F6A1C-9D7C-488A-BCBB-57D752D8CD29}"/>
          </ac:spMkLst>
        </pc:spChg>
        <pc:spChg chg="mod">
          <ac:chgData name="Annukka Pesonen" userId="f344eb69-18b5-4a1a-b7c4-5b40465b9c98" providerId="ADAL" clId="{78A79EA0-90A9-4186-86B0-351DCDD3D2B1}" dt="2024-03-25T13:09:23.637" v="99" actId="14100"/>
          <ac:spMkLst>
            <pc:docMk/>
            <pc:sldMk cId="571330594" sldId="415"/>
            <ac:spMk id="7" creationId="{818699C9-478A-4474-825A-C68674ED0E0A}"/>
          </ac:spMkLst>
        </pc:spChg>
        <pc:spChg chg="mod">
          <ac:chgData name="Annukka Pesonen" userId="f344eb69-18b5-4a1a-b7c4-5b40465b9c98" providerId="ADAL" clId="{78A79EA0-90A9-4186-86B0-351DCDD3D2B1}" dt="2024-03-25T13:10:34.636" v="109" actId="14100"/>
          <ac:spMkLst>
            <pc:docMk/>
            <pc:sldMk cId="571330594" sldId="415"/>
            <ac:spMk id="9" creationId="{8C1E1681-A82B-435E-A27B-6782E1249080}"/>
          </ac:spMkLst>
        </pc:spChg>
        <pc:spChg chg="mod">
          <ac:chgData name="Annukka Pesonen" userId="f344eb69-18b5-4a1a-b7c4-5b40465b9c98" providerId="ADAL" clId="{78A79EA0-90A9-4186-86B0-351DCDD3D2B1}" dt="2024-03-25T13:09:33.476" v="100" actId="14100"/>
          <ac:spMkLst>
            <pc:docMk/>
            <pc:sldMk cId="571330594" sldId="415"/>
            <ac:spMk id="10" creationId="{D13CC6C3-673B-4F71-9D40-6A82840F9490}"/>
          </ac:spMkLst>
        </pc:spChg>
        <pc:graphicFrameChg chg="mod ord">
          <ac:chgData name="Annukka Pesonen" userId="f344eb69-18b5-4a1a-b7c4-5b40465b9c98" providerId="ADAL" clId="{78A79EA0-90A9-4186-86B0-351DCDD3D2B1}" dt="2024-03-25T13:09:42.205" v="101"/>
          <ac:graphicFrameMkLst>
            <pc:docMk/>
            <pc:sldMk cId="571330594" sldId="415"/>
            <ac:graphicFrameMk id="4" creationId="{B26CFA0C-4936-4B59-A590-31161DAF1AB3}"/>
          </ac:graphicFrameMkLst>
        </pc:graphicFrameChg>
      </pc:sldChg>
      <pc:sldMasterChg chg="del delSldLayout">
        <pc:chgData name="Annukka Pesonen" userId="f344eb69-18b5-4a1a-b7c4-5b40465b9c98" providerId="ADAL" clId="{78A79EA0-90A9-4186-86B0-351DCDD3D2B1}" dt="2024-04-02T08:29:57.463" v="153" actId="2696"/>
        <pc:sldMasterMkLst>
          <pc:docMk/>
          <pc:sldMasterMk cId="2550976918" sldId="2147483676"/>
        </pc:sldMasterMkLst>
        <pc:sldLayoutChg chg="del">
          <pc:chgData name="Annukka Pesonen" userId="f344eb69-18b5-4a1a-b7c4-5b40465b9c98" providerId="ADAL" clId="{78A79EA0-90A9-4186-86B0-351DCDD3D2B1}" dt="2024-04-02T08:29:57.463" v="153" actId="2696"/>
          <pc:sldLayoutMkLst>
            <pc:docMk/>
            <pc:sldMasterMk cId="2550976918" sldId="2147483676"/>
            <pc:sldLayoutMk cId="2982203270" sldId="2147483677"/>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2527442214" sldId="2147483678"/>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1874947190" sldId="2147483679"/>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4126077034" sldId="2147483680"/>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3489405749" sldId="2147483681"/>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1083754599" sldId="2147483682"/>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3174498000" sldId="2147483683"/>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3123140546" sldId="2147483684"/>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2387764757" sldId="2147483685"/>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4236699112" sldId="2147483686"/>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2117238901" sldId="2147483687"/>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3696078843" sldId="2147483688"/>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2376277959" sldId="2147483689"/>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2369544311" sldId="2147483690"/>
          </pc:sldLayoutMkLst>
        </pc:sldLayoutChg>
        <pc:sldLayoutChg chg="del">
          <pc:chgData name="Annukka Pesonen" userId="f344eb69-18b5-4a1a-b7c4-5b40465b9c98" providerId="ADAL" clId="{78A79EA0-90A9-4186-86B0-351DCDD3D2B1}" dt="2024-04-02T08:29:57.463" v="153" actId="2696"/>
          <pc:sldLayoutMkLst>
            <pc:docMk/>
            <pc:sldMasterMk cId="2550976918" sldId="2147483676"/>
            <pc:sldLayoutMk cId="672058244"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B3D1F-87A6-4C34-8546-76C59524FB19}" type="datetimeFigureOut">
              <a:rPr lang="fi-FI" smtClean="0"/>
              <a:t>5.12.2025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2038B-CA83-4C0D-9EEF-3576E268F480}" type="slidenum">
              <a:rPr lang="fi-FI" smtClean="0"/>
              <a:t>‹#›</a:t>
            </a:fld>
            <a:endParaRPr lang="fi-FI"/>
          </a:p>
        </p:txBody>
      </p:sp>
    </p:spTree>
    <p:extLst>
      <p:ext uri="{BB962C8B-B14F-4D97-AF65-F5344CB8AC3E}">
        <p14:creationId xmlns:p14="http://schemas.microsoft.com/office/powerpoint/2010/main" val="395165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502038B-CA83-4C0D-9EEF-3576E268F480}" type="slidenum">
              <a:rPr lang="fi-FI" smtClean="0"/>
              <a:t>1</a:t>
            </a:fld>
            <a:endParaRPr lang="fi-FI"/>
          </a:p>
        </p:txBody>
      </p:sp>
    </p:spTree>
    <p:extLst>
      <p:ext uri="{BB962C8B-B14F-4D97-AF65-F5344CB8AC3E}">
        <p14:creationId xmlns:p14="http://schemas.microsoft.com/office/powerpoint/2010/main" val="4018462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DE41C-A175-E51F-EB0E-523779B90FE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B73D71E-CB23-7521-C52C-A90E4CA82A6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548E7F5-D6F1-4539-1ED0-F165E891A262}"/>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7FE98427-0DA6-8D03-15B5-BB6EFF01C18C}"/>
              </a:ext>
            </a:extLst>
          </p:cNvPr>
          <p:cNvSpPr>
            <a:spLocks noGrp="1"/>
          </p:cNvSpPr>
          <p:nvPr>
            <p:ph type="sldNum" sz="quarter" idx="5"/>
          </p:nvPr>
        </p:nvSpPr>
        <p:spPr/>
        <p:txBody>
          <a:bodyPr/>
          <a:lstStyle/>
          <a:p>
            <a:fld id="{1502038B-CA83-4C0D-9EEF-3576E268F480}" type="slidenum">
              <a:rPr lang="fi-FI" smtClean="0"/>
              <a:t>21</a:t>
            </a:fld>
            <a:endParaRPr lang="fi-FI"/>
          </a:p>
        </p:txBody>
      </p:sp>
    </p:spTree>
    <p:extLst>
      <p:ext uri="{BB962C8B-B14F-4D97-AF65-F5344CB8AC3E}">
        <p14:creationId xmlns:p14="http://schemas.microsoft.com/office/powerpoint/2010/main" val="232775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3310-9C40-2324-C053-3A60D9A8BEB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0C536B-E173-6C8E-8093-74E8218ACA85}"/>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E79AB5C-08B6-A3F6-DCEA-D79C98E25938}"/>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AD73DE3B-542B-3F98-7B9B-A7EC7CCF55D8}"/>
              </a:ext>
            </a:extLst>
          </p:cNvPr>
          <p:cNvSpPr>
            <a:spLocks noGrp="1"/>
          </p:cNvSpPr>
          <p:nvPr>
            <p:ph type="sldNum" sz="quarter" idx="5"/>
          </p:nvPr>
        </p:nvSpPr>
        <p:spPr/>
        <p:txBody>
          <a:bodyPr/>
          <a:lstStyle/>
          <a:p>
            <a:fld id="{1502038B-CA83-4C0D-9EEF-3576E268F480}" type="slidenum">
              <a:rPr lang="fi-FI" smtClean="0"/>
              <a:t>22</a:t>
            </a:fld>
            <a:endParaRPr lang="fi-FI"/>
          </a:p>
        </p:txBody>
      </p:sp>
    </p:spTree>
    <p:extLst>
      <p:ext uri="{BB962C8B-B14F-4D97-AF65-F5344CB8AC3E}">
        <p14:creationId xmlns:p14="http://schemas.microsoft.com/office/powerpoint/2010/main" val="2724581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75DD8-28FA-E9AA-9D2C-A3046FDEE69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08E66D1-4631-660C-07BB-4E1029E60E4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A8B49F0-C4C5-D71B-1404-912B01CCB482}"/>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705F76D3-F32D-C7EC-BCA3-9289AF4A7524}"/>
              </a:ext>
            </a:extLst>
          </p:cNvPr>
          <p:cNvSpPr>
            <a:spLocks noGrp="1"/>
          </p:cNvSpPr>
          <p:nvPr>
            <p:ph type="sldNum" sz="quarter" idx="5"/>
          </p:nvPr>
        </p:nvSpPr>
        <p:spPr/>
        <p:txBody>
          <a:bodyPr/>
          <a:lstStyle/>
          <a:p>
            <a:fld id="{1502038B-CA83-4C0D-9EEF-3576E268F480}" type="slidenum">
              <a:rPr lang="fi-FI" smtClean="0"/>
              <a:t>23</a:t>
            </a:fld>
            <a:endParaRPr lang="fi-FI"/>
          </a:p>
        </p:txBody>
      </p:sp>
    </p:spTree>
    <p:extLst>
      <p:ext uri="{BB962C8B-B14F-4D97-AF65-F5344CB8AC3E}">
        <p14:creationId xmlns:p14="http://schemas.microsoft.com/office/powerpoint/2010/main" val="1570043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6F061-4BB3-8C87-D8E6-CCA3C286ACF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BAE86C2-1E1E-5B25-811E-87F72476096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EFC661C-0D4A-4060-0375-235B6530F10A}"/>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CD8233D9-CCDB-BC69-AE4F-BF4CA2D5DB9E}"/>
              </a:ext>
            </a:extLst>
          </p:cNvPr>
          <p:cNvSpPr>
            <a:spLocks noGrp="1"/>
          </p:cNvSpPr>
          <p:nvPr>
            <p:ph type="sldNum" sz="quarter" idx="5"/>
          </p:nvPr>
        </p:nvSpPr>
        <p:spPr/>
        <p:txBody>
          <a:bodyPr/>
          <a:lstStyle/>
          <a:p>
            <a:fld id="{1502038B-CA83-4C0D-9EEF-3576E268F480}" type="slidenum">
              <a:rPr lang="fi-FI" smtClean="0"/>
              <a:t>24</a:t>
            </a:fld>
            <a:endParaRPr lang="fi-FI"/>
          </a:p>
        </p:txBody>
      </p:sp>
    </p:spTree>
    <p:extLst>
      <p:ext uri="{BB962C8B-B14F-4D97-AF65-F5344CB8AC3E}">
        <p14:creationId xmlns:p14="http://schemas.microsoft.com/office/powerpoint/2010/main" val="2454640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74064-C077-7FE4-FDA5-9B968609FF3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5AABA8-CA3C-A5F7-A578-8FB1A55F827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ED2D6E8-1ED5-82D3-7130-6E8C39ADF08C}"/>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9D5E3E3D-DF06-42BA-35CA-6D5E146098FA}"/>
              </a:ext>
            </a:extLst>
          </p:cNvPr>
          <p:cNvSpPr>
            <a:spLocks noGrp="1"/>
          </p:cNvSpPr>
          <p:nvPr>
            <p:ph type="sldNum" sz="quarter" idx="5"/>
          </p:nvPr>
        </p:nvSpPr>
        <p:spPr/>
        <p:txBody>
          <a:bodyPr/>
          <a:lstStyle/>
          <a:p>
            <a:fld id="{1502038B-CA83-4C0D-9EEF-3576E268F480}" type="slidenum">
              <a:rPr lang="fi-FI" smtClean="0"/>
              <a:t>25</a:t>
            </a:fld>
            <a:endParaRPr lang="fi-FI"/>
          </a:p>
        </p:txBody>
      </p:sp>
    </p:spTree>
    <p:extLst>
      <p:ext uri="{BB962C8B-B14F-4D97-AF65-F5344CB8AC3E}">
        <p14:creationId xmlns:p14="http://schemas.microsoft.com/office/powerpoint/2010/main" val="1761825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p:cNvSpPr>
            <a:spLocks noGrp="1"/>
          </p:cNvSpPr>
          <p:nvPr>
            <p:ph type="sldNum" sz="quarter" idx="5"/>
          </p:nvPr>
        </p:nvSpPr>
        <p:spPr/>
        <p:txBody>
          <a:bodyPr/>
          <a:lstStyle/>
          <a:p>
            <a:fld id="{1502038B-CA83-4C0D-9EEF-3576E268F480}" type="slidenum">
              <a:rPr lang="fi-FI" smtClean="0"/>
              <a:t>26</a:t>
            </a:fld>
            <a:endParaRPr lang="fi-FI"/>
          </a:p>
        </p:txBody>
      </p:sp>
    </p:spTree>
    <p:extLst>
      <p:ext uri="{BB962C8B-B14F-4D97-AF65-F5344CB8AC3E}">
        <p14:creationId xmlns:p14="http://schemas.microsoft.com/office/powerpoint/2010/main" val="3926131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4995-4B3E-FC68-2FEB-ADD2419138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0FA41C6-3CBA-E553-E3ED-47F14BB1298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7DB0BA3-9A42-6FBA-13C3-E5CDA281442B}"/>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FA1BF782-E553-4487-B65B-5F7C46A4C5D0}"/>
              </a:ext>
            </a:extLst>
          </p:cNvPr>
          <p:cNvSpPr>
            <a:spLocks noGrp="1"/>
          </p:cNvSpPr>
          <p:nvPr>
            <p:ph type="sldNum" sz="quarter" idx="5"/>
          </p:nvPr>
        </p:nvSpPr>
        <p:spPr/>
        <p:txBody>
          <a:bodyPr/>
          <a:lstStyle/>
          <a:p>
            <a:fld id="{1502038B-CA83-4C0D-9EEF-3576E268F480}" type="slidenum">
              <a:rPr lang="fi-FI" smtClean="0"/>
              <a:t>27</a:t>
            </a:fld>
            <a:endParaRPr lang="fi-FI"/>
          </a:p>
        </p:txBody>
      </p:sp>
    </p:spTree>
    <p:extLst>
      <p:ext uri="{BB962C8B-B14F-4D97-AF65-F5344CB8AC3E}">
        <p14:creationId xmlns:p14="http://schemas.microsoft.com/office/powerpoint/2010/main" val="1936305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2F58-EAFE-DF48-E802-22D47E2179E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7C97C97-9807-8A84-EC88-79D5370D343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ABC1A50A-1C0E-C24A-A884-3DED8C48D5B3}"/>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9C50FDE7-4E4E-553A-570D-5FE35D9DCD41}"/>
              </a:ext>
            </a:extLst>
          </p:cNvPr>
          <p:cNvSpPr>
            <a:spLocks noGrp="1"/>
          </p:cNvSpPr>
          <p:nvPr>
            <p:ph type="sldNum" sz="quarter" idx="5"/>
          </p:nvPr>
        </p:nvSpPr>
        <p:spPr/>
        <p:txBody>
          <a:bodyPr/>
          <a:lstStyle/>
          <a:p>
            <a:fld id="{1502038B-CA83-4C0D-9EEF-3576E268F480}" type="slidenum">
              <a:rPr lang="fi-FI" smtClean="0"/>
              <a:t>28</a:t>
            </a:fld>
            <a:endParaRPr lang="fi-FI"/>
          </a:p>
        </p:txBody>
      </p:sp>
    </p:spTree>
    <p:extLst>
      <p:ext uri="{BB962C8B-B14F-4D97-AF65-F5344CB8AC3E}">
        <p14:creationId xmlns:p14="http://schemas.microsoft.com/office/powerpoint/2010/main" val="3881089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B194E-AF72-9822-FBFF-463CDC0870D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ED18750-030A-DC74-29A6-344A8BA15F25}"/>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F121EB2-E765-9BB7-D976-5F866A3BFF9D}"/>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3D7CEA04-1C04-A4C1-16EB-7715B74A4BB7}"/>
              </a:ext>
            </a:extLst>
          </p:cNvPr>
          <p:cNvSpPr>
            <a:spLocks noGrp="1"/>
          </p:cNvSpPr>
          <p:nvPr>
            <p:ph type="sldNum" sz="quarter" idx="5"/>
          </p:nvPr>
        </p:nvSpPr>
        <p:spPr/>
        <p:txBody>
          <a:bodyPr/>
          <a:lstStyle/>
          <a:p>
            <a:fld id="{1502038B-CA83-4C0D-9EEF-3576E268F480}" type="slidenum">
              <a:rPr lang="fi-FI" smtClean="0"/>
              <a:t>29</a:t>
            </a:fld>
            <a:endParaRPr lang="fi-FI"/>
          </a:p>
        </p:txBody>
      </p:sp>
    </p:spTree>
    <p:extLst>
      <p:ext uri="{BB962C8B-B14F-4D97-AF65-F5344CB8AC3E}">
        <p14:creationId xmlns:p14="http://schemas.microsoft.com/office/powerpoint/2010/main" val="2977896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A0D38-91B9-79B9-D1C4-AB7C2D3205A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6A85A5F-DA4F-5B6B-1AF8-29E732B3906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8C66804-2648-76BB-D9AD-724661617B29}"/>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7B8DBFFC-C472-B670-732F-1D62DFECD85D}"/>
              </a:ext>
            </a:extLst>
          </p:cNvPr>
          <p:cNvSpPr>
            <a:spLocks noGrp="1"/>
          </p:cNvSpPr>
          <p:nvPr>
            <p:ph type="sldNum" sz="quarter" idx="5"/>
          </p:nvPr>
        </p:nvSpPr>
        <p:spPr/>
        <p:txBody>
          <a:bodyPr/>
          <a:lstStyle/>
          <a:p>
            <a:fld id="{1502038B-CA83-4C0D-9EEF-3576E268F480}" type="slidenum">
              <a:rPr lang="fi-FI" smtClean="0"/>
              <a:t>30</a:t>
            </a:fld>
            <a:endParaRPr lang="fi-FI"/>
          </a:p>
        </p:txBody>
      </p:sp>
    </p:spTree>
    <p:extLst>
      <p:ext uri="{BB962C8B-B14F-4D97-AF65-F5344CB8AC3E}">
        <p14:creationId xmlns:p14="http://schemas.microsoft.com/office/powerpoint/2010/main" val="367090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780B-D9D4-2F07-FE83-93E29C360FE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E521FC1-ABD9-DAB6-0F69-C26A42DB385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314E22C-C512-2278-BEF5-E5B6378E6EF7}"/>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CDE3B815-F833-61D1-1A74-2FEC8039FDF0}"/>
              </a:ext>
            </a:extLst>
          </p:cNvPr>
          <p:cNvSpPr>
            <a:spLocks noGrp="1"/>
          </p:cNvSpPr>
          <p:nvPr>
            <p:ph type="sldNum" sz="quarter" idx="5"/>
          </p:nvPr>
        </p:nvSpPr>
        <p:spPr/>
        <p:txBody>
          <a:bodyPr/>
          <a:lstStyle/>
          <a:p>
            <a:fld id="{1502038B-CA83-4C0D-9EEF-3576E268F480}" type="slidenum">
              <a:rPr lang="fi-FI" smtClean="0"/>
              <a:t>13</a:t>
            </a:fld>
            <a:endParaRPr lang="fi-FI"/>
          </a:p>
        </p:txBody>
      </p:sp>
    </p:spTree>
    <p:extLst>
      <p:ext uri="{BB962C8B-B14F-4D97-AF65-F5344CB8AC3E}">
        <p14:creationId xmlns:p14="http://schemas.microsoft.com/office/powerpoint/2010/main" val="3487522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EA0D0-8DCF-D557-AA06-1EB9FDDBA7B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541B44C-14FF-86EF-31DC-BD35653FACF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CFCA256-E402-CD0E-94A4-2551DF4CE044}"/>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7BEAB65F-13D7-31CE-3192-16D08DBC39A4}"/>
              </a:ext>
            </a:extLst>
          </p:cNvPr>
          <p:cNvSpPr>
            <a:spLocks noGrp="1"/>
          </p:cNvSpPr>
          <p:nvPr>
            <p:ph type="sldNum" sz="quarter" idx="5"/>
          </p:nvPr>
        </p:nvSpPr>
        <p:spPr/>
        <p:txBody>
          <a:bodyPr/>
          <a:lstStyle/>
          <a:p>
            <a:fld id="{1502038B-CA83-4C0D-9EEF-3576E268F480}" type="slidenum">
              <a:rPr lang="fi-FI" smtClean="0"/>
              <a:t>31</a:t>
            </a:fld>
            <a:endParaRPr lang="fi-FI"/>
          </a:p>
        </p:txBody>
      </p:sp>
    </p:spTree>
    <p:extLst>
      <p:ext uri="{BB962C8B-B14F-4D97-AF65-F5344CB8AC3E}">
        <p14:creationId xmlns:p14="http://schemas.microsoft.com/office/powerpoint/2010/main" val="1673866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7A357-481C-B181-B835-97CE0340DEF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A4CF60F-94DE-E567-77F2-308C2999FF1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D3EAA28-A718-D5F8-939D-0351C171585E}"/>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B39B53F0-696F-C38C-31F7-127F74A6798C}"/>
              </a:ext>
            </a:extLst>
          </p:cNvPr>
          <p:cNvSpPr>
            <a:spLocks noGrp="1"/>
          </p:cNvSpPr>
          <p:nvPr>
            <p:ph type="sldNum" sz="quarter" idx="5"/>
          </p:nvPr>
        </p:nvSpPr>
        <p:spPr/>
        <p:txBody>
          <a:bodyPr/>
          <a:lstStyle/>
          <a:p>
            <a:fld id="{1502038B-CA83-4C0D-9EEF-3576E268F480}" type="slidenum">
              <a:rPr lang="fi-FI" smtClean="0"/>
              <a:t>32</a:t>
            </a:fld>
            <a:endParaRPr lang="fi-FI"/>
          </a:p>
        </p:txBody>
      </p:sp>
    </p:spTree>
    <p:extLst>
      <p:ext uri="{BB962C8B-B14F-4D97-AF65-F5344CB8AC3E}">
        <p14:creationId xmlns:p14="http://schemas.microsoft.com/office/powerpoint/2010/main" val="431012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0AE9-D35D-1117-AB44-44AD38BC4BF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DACAE20-DF4D-7B11-04AC-E05FA5270D4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5024166-0994-BB72-7F50-859C59B9521D}"/>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7AF8F777-01D5-7662-2EAA-4D7E66D473DA}"/>
              </a:ext>
            </a:extLst>
          </p:cNvPr>
          <p:cNvSpPr>
            <a:spLocks noGrp="1"/>
          </p:cNvSpPr>
          <p:nvPr>
            <p:ph type="sldNum" sz="quarter" idx="5"/>
          </p:nvPr>
        </p:nvSpPr>
        <p:spPr/>
        <p:txBody>
          <a:bodyPr/>
          <a:lstStyle/>
          <a:p>
            <a:fld id="{1502038B-CA83-4C0D-9EEF-3576E268F480}" type="slidenum">
              <a:rPr lang="fi-FI" smtClean="0"/>
              <a:t>33</a:t>
            </a:fld>
            <a:endParaRPr lang="fi-FI"/>
          </a:p>
        </p:txBody>
      </p:sp>
    </p:spTree>
    <p:extLst>
      <p:ext uri="{BB962C8B-B14F-4D97-AF65-F5344CB8AC3E}">
        <p14:creationId xmlns:p14="http://schemas.microsoft.com/office/powerpoint/2010/main" val="500160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9A022-FE0A-D683-1D20-D6ED3B07B90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64AE5DE-F375-9ED3-9E82-9BFB7EA927A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0A756A6-16E0-9204-06AD-3A8B8B6ACB9D}"/>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E310B361-04AD-1F69-B82A-E512D27B8219}"/>
              </a:ext>
            </a:extLst>
          </p:cNvPr>
          <p:cNvSpPr>
            <a:spLocks noGrp="1"/>
          </p:cNvSpPr>
          <p:nvPr>
            <p:ph type="sldNum" sz="quarter" idx="5"/>
          </p:nvPr>
        </p:nvSpPr>
        <p:spPr/>
        <p:txBody>
          <a:bodyPr/>
          <a:lstStyle/>
          <a:p>
            <a:fld id="{1502038B-CA83-4C0D-9EEF-3576E268F480}" type="slidenum">
              <a:rPr lang="fi-FI" smtClean="0"/>
              <a:t>34</a:t>
            </a:fld>
            <a:endParaRPr lang="fi-FI"/>
          </a:p>
        </p:txBody>
      </p:sp>
    </p:spTree>
    <p:extLst>
      <p:ext uri="{BB962C8B-B14F-4D97-AF65-F5344CB8AC3E}">
        <p14:creationId xmlns:p14="http://schemas.microsoft.com/office/powerpoint/2010/main" val="3954115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5EEA-751B-7871-56A1-52C2DEAE6E7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A615B1E-D619-B229-159D-0EAEED9BB4A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534CDA2-84DD-54E2-7D08-B2EFF0B1F235}"/>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81AB0CDA-5025-7B20-F7ED-9298E2E173C4}"/>
              </a:ext>
            </a:extLst>
          </p:cNvPr>
          <p:cNvSpPr>
            <a:spLocks noGrp="1"/>
          </p:cNvSpPr>
          <p:nvPr>
            <p:ph type="sldNum" sz="quarter" idx="5"/>
          </p:nvPr>
        </p:nvSpPr>
        <p:spPr/>
        <p:txBody>
          <a:bodyPr/>
          <a:lstStyle/>
          <a:p>
            <a:fld id="{1502038B-CA83-4C0D-9EEF-3576E268F480}" type="slidenum">
              <a:rPr lang="fi-FI" smtClean="0"/>
              <a:t>35</a:t>
            </a:fld>
            <a:endParaRPr lang="fi-FI"/>
          </a:p>
        </p:txBody>
      </p:sp>
    </p:spTree>
    <p:extLst>
      <p:ext uri="{BB962C8B-B14F-4D97-AF65-F5344CB8AC3E}">
        <p14:creationId xmlns:p14="http://schemas.microsoft.com/office/powerpoint/2010/main" val="3638781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0ADB9-0B3D-5DBE-8FFA-211CAB91BBD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3CAA9CA-13C7-63B5-44C5-9F0B77559E8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B94EAFD-5A97-4D07-B2DC-B3090106BD8A}"/>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33592AE0-B0A2-0D72-A725-FE24B382E9AD}"/>
              </a:ext>
            </a:extLst>
          </p:cNvPr>
          <p:cNvSpPr>
            <a:spLocks noGrp="1"/>
          </p:cNvSpPr>
          <p:nvPr>
            <p:ph type="sldNum" sz="quarter" idx="5"/>
          </p:nvPr>
        </p:nvSpPr>
        <p:spPr/>
        <p:txBody>
          <a:bodyPr/>
          <a:lstStyle/>
          <a:p>
            <a:fld id="{1502038B-CA83-4C0D-9EEF-3576E268F480}" type="slidenum">
              <a:rPr lang="fi-FI" smtClean="0"/>
              <a:t>36</a:t>
            </a:fld>
            <a:endParaRPr lang="fi-FI"/>
          </a:p>
        </p:txBody>
      </p:sp>
    </p:spTree>
    <p:extLst>
      <p:ext uri="{BB962C8B-B14F-4D97-AF65-F5344CB8AC3E}">
        <p14:creationId xmlns:p14="http://schemas.microsoft.com/office/powerpoint/2010/main" val="1883272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2CCF-E0FD-8382-CF33-EE03C329DA5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549C6A2-E01F-5799-8FA2-102D4B3E64B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A4CF588-14C1-A297-04D3-058F0D862C31}"/>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17D11C68-4E8D-2980-7F1D-158CEE0C111D}"/>
              </a:ext>
            </a:extLst>
          </p:cNvPr>
          <p:cNvSpPr>
            <a:spLocks noGrp="1"/>
          </p:cNvSpPr>
          <p:nvPr>
            <p:ph type="sldNum" sz="quarter" idx="5"/>
          </p:nvPr>
        </p:nvSpPr>
        <p:spPr/>
        <p:txBody>
          <a:bodyPr/>
          <a:lstStyle/>
          <a:p>
            <a:fld id="{1502038B-CA83-4C0D-9EEF-3576E268F480}" type="slidenum">
              <a:rPr lang="fi-FI" smtClean="0"/>
              <a:t>37</a:t>
            </a:fld>
            <a:endParaRPr lang="fi-FI"/>
          </a:p>
        </p:txBody>
      </p:sp>
    </p:spTree>
    <p:extLst>
      <p:ext uri="{BB962C8B-B14F-4D97-AF65-F5344CB8AC3E}">
        <p14:creationId xmlns:p14="http://schemas.microsoft.com/office/powerpoint/2010/main" val="4039751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0B301-4451-2B6E-4D29-2DB065A3705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9DB92FF-F0DB-0755-B530-413A0E6021C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CD92BE9-3463-42D8-2AF4-59B9C097E52B}"/>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6D9628B9-4EA1-B119-5627-A6A4EE69B71B}"/>
              </a:ext>
            </a:extLst>
          </p:cNvPr>
          <p:cNvSpPr>
            <a:spLocks noGrp="1"/>
          </p:cNvSpPr>
          <p:nvPr>
            <p:ph type="sldNum" sz="quarter" idx="5"/>
          </p:nvPr>
        </p:nvSpPr>
        <p:spPr/>
        <p:txBody>
          <a:bodyPr/>
          <a:lstStyle/>
          <a:p>
            <a:fld id="{1502038B-CA83-4C0D-9EEF-3576E268F480}" type="slidenum">
              <a:rPr lang="fi-FI" smtClean="0"/>
              <a:t>38</a:t>
            </a:fld>
            <a:endParaRPr lang="fi-FI"/>
          </a:p>
        </p:txBody>
      </p:sp>
    </p:spTree>
    <p:extLst>
      <p:ext uri="{BB962C8B-B14F-4D97-AF65-F5344CB8AC3E}">
        <p14:creationId xmlns:p14="http://schemas.microsoft.com/office/powerpoint/2010/main" val="4233448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CD4E8-75F4-A617-7687-14A8E3ADB6E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E358437-0BA5-D102-6F10-2F8049F526C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EBE8C9F-5A37-E661-0D1E-6FED03B07FD7}"/>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480E5C45-4BB8-AD26-8F55-DCB3E480EA15}"/>
              </a:ext>
            </a:extLst>
          </p:cNvPr>
          <p:cNvSpPr>
            <a:spLocks noGrp="1"/>
          </p:cNvSpPr>
          <p:nvPr>
            <p:ph type="sldNum" sz="quarter" idx="5"/>
          </p:nvPr>
        </p:nvSpPr>
        <p:spPr/>
        <p:txBody>
          <a:bodyPr/>
          <a:lstStyle/>
          <a:p>
            <a:fld id="{1502038B-CA83-4C0D-9EEF-3576E268F480}" type="slidenum">
              <a:rPr lang="fi-FI" smtClean="0"/>
              <a:t>39</a:t>
            </a:fld>
            <a:endParaRPr lang="fi-FI"/>
          </a:p>
        </p:txBody>
      </p:sp>
    </p:spTree>
    <p:extLst>
      <p:ext uri="{BB962C8B-B14F-4D97-AF65-F5344CB8AC3E}">
        <p14:creationId xmlns:p14="http://schemas.microsoft.com/office/powerpoint/2010/main" val="4084216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23A2-E2B2-E9E3-317A-7C2D0335397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C60B5DB-1360-94ED-4D8B-39D204FD1FE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3CA1FBE-610A-A6B0-6176-579286D1A9A7}"/>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07856354-5F4A-5D23-65A7-37AA940E6FCB}"/>
              </a:ext>
            </a:extLst>
          </p:cNvPr>
          <p:cNvSpPr>
            <a:spLocks noGrp="1"/>
          </p:cNvSpPr>
          <p:nvPr>
            <p:ph type="sldNum" sz="quarter" idx="5"/>
          </p:nvPr>
        </p:nvSpPr>
        <p:spPr/>
        <p:txBody>
          <a:bodyPr/>
          <a:lstStyle/>
          <a:p>
            <a:fld id="{1502038B-CA83-4C0D-9EEF-3576E268F480}" type="slidenum">
              <a:rPr lang="fi-FI" smtClean="0"/>
              <a:t>40</a:t>
            </a:fld>
            <a:endParaRPr lang="fi-FI"/>
          </a:p>
        </p:txBody>
      </p:sp>
    </p:spTree>
    <p:extLst>
      <p:ext uri="{BB962C8B-B14F-4D97-AF65-F5344CB8AC3E}">
        <p14:creationId xmlns:p14="http://schemas.microsoft.com/office/powerpoint/2010/main" val="1293922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40F1F-75A7-B00F-3BC7-9EE3B690111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935567-0161-E4B8-3ECE-694476D662A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F81D62F-307E-D70A-5DC3-D01BD7EF3814}"/>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E246F29B-CE37-9E7F-AA82-1B979073138A}"/>
              </a:ext>
            </a:extLst>
          </p:cNvPr>
          <p:cNvSpPr>
            <a:spLocks noGrp="1"/>
          </p:cNvSpPr>
          <p:nvPr>
            <p:ph type="sldNum" sz="quarter" idx="5"/>
          </p:nvPr>
        </p:nvSpPr>
        <p:spPr/>
        <p:txBody>
          <a:bodyPr/>
          <a:lstStyle/>
          <a:p>
            <a:fld id="{1502038B-CA83-4C0D-9EEF-3576E268F480}" type="slidenum">
              <a:rPr lang="fi-FI" smtClean="0"/>
              <a:t>14</a:t>
            </a:fld>
            <a:endParaRPr lang="fi-FI"/>
          </a:p>
        </p:txBody>
      </p:sp>
    </p:spTree>
    <p:extLst>
      <p:ext uri="{BB962C8B-B14F-4D97-AF65-F5344CB8AC3E}">
        <p14:creationId xmlns:p14="http://schemas.microsoft.com/office/powerpoint/2010/main" val="2207331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C3C9A-5B6D-0B06-F420-8881562D5FE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374AFC6-A866-E4E0-39DB-63716FC6E3F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A359CCA-42EE-1102-8CC0-E5DDF2CE94A5}"/>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D8304F50-EF75-8078-4CE3-B86225FFEAC1}"/>
              </a:ext>
            </a:extLst>
          </p:cNvPr>
          <p:cNvSpPr>
            <a:spLocks noGrp="1"/>
          </p:cNvSpPr>
          <p:nvPr>
            <p:ph type="sldNum" sz="quarter" idx="5"/>
          </p:nvPr>
        </p:nvSpPr>
        <p:spPr/>
        <p:txBody>
          <a:bodyPr/>
          <a:lstStyle/>
          <a:p>
            <a:fld id="{1502038B-CA83-4C0D-9EEF-3576E268F480}" type="slidenum">
              <a:rPr lang="fi-FI" smtClean="0"/>
              <a:t>41</a:t>
            </a:fld>
            <a:endParaRPr lang="fi-FI"/>
          </a:p>
        </p:txBody>
      </p:sp>
    </p:spTree>
    <p:extLst>
      <p:ext uri="{BB962C8B-B14F-4D97-AF65-F5344CB8AC3E}">
        <p14:creationId xmlns:p14="http://schemas.microsoft.com/office/powerpoint/2010/main" val="2866181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E206A-BAE0-4578-409C-DC8EE362981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AF5FD6C-3BAD-6D55-C734-8AAEAAB9115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66DB729-A1C3-069E-4F22-8AD23E2E9BC6}"/>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21165892-4B7A-66F2-7083-7F4D16081E13}"/>
              </a:ext>
            </a:extLst>
          </p:cNvPr>
          <p:cNvSpPr>
            <a:spLocks noGrp="1"/>
          </p:cNvSpPr>
          <p:nvPr>
            <p:ph type="sldNum" sz="quarter" idx="5"/>
          </p:nvPr>
        </p:nvSpPr>
        <p:spPr/>
        <p:txBody>
          <a:bodyPr/>
          <a:lstStyle/>
          <a:p>
            <a:fld id="{1502038B-CA83-4C0D-9EEF-3576E268F480}" type="slidenum">
              <a:rPr lang="fi-FI" smtClean="0"/>
              <a:t>42</a:t>
            </a:fld>
            <a:endParaRPr lang="fi-FI"/>
          </a:p>
        </p:txBody>
      </p:sp>
    </p:spTree>
    <p:extLst>
      <p:ext uri="{BB962C8B-B14F-4D97-AF65-F5344CB8AC3E}">
        <p14:creationId xmlns:p14="http://schemas.microsoft.com/office/powerpoint/2010/main" val="1158957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397E-E2E6-602C-348A-A0AB1BDC5B9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DD640B6-C9F3-4164-19CF-04F9420B505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7A5BC3D0-1627-EC4A-E03D-707D38F652A6}"/>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EF778333-750C-C733-A091-A5EE8EAD80CF}"/>
              </a:ext>
            </a:extLst>
          </p:cNvPr>
          <p:cNvSpPr>
            <a:spLocks noGrp="1"/>
          </p:cNvSpPr>
          <p:nvPr>
            <p:ph type="sldNum" sz="quarter" idx="5"/>
          </p:nvPr>
        </p:nvSpPr>
        <p:spPr/>
        <p:txBody>
          <a:bodyPr/>
          <a:lstStyle/>
          <a:p>
            <a:fld id="{1502038B-CA83-4C0D-9EEF-3576E268F480}" type="slidenum">
              <a:rPr lang="fi-FI" smtClean="0"/>
              <a:t>43</a:t>
            </a:fld>
            <a:endParaRPr lang="fi-FI"/>
          </a:p>
        </p:txBody>
      </p:sp>
    </p:spTree>
    <p:extLst>
      <p:ext uri="{BB962C8B-B14F-4D97-AF65-F5344CB8AC3E}">
        <p14:creationId xmlns:p14="http://schemas.microsoft.com/office/powerpoint/2010/main" val="2996518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958CF-54AF-60EC-08BC-6D5EB9DD1EA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E8B49FB-1FDC-DA8D-6B9B-8CCC15B8903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7E5F8E9-FC43-DA65-763A-A886C03E0709}"/>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385EE7A9-6842-2D59-9B88-169F435B8471}"/>
              </a:ext>
            </a:extLst>
          </p:cNvPr>
          <p:cNvSpPr>
            <a:spLocks noGrp="1"/>
          </p:cNvSpPr>
          <p:nvPr>
            <p:ph type="sldNum" sz="quarter" idx="5"/>
          </p:nvPr>
        </p:nvSpPr>
        <p:spPr/>
        <p:txBody>
          <a:bodyPr/>
          <a:lstStyle/>
          <a:p>
            <a:fld id="{1502038B-CA83-4C0D-9EEF-3576E268F480}" type="slidenum">
              <a:rPr lang="fi-FI" smtClean="0"/>
              <a:t>44</a:t>
            </a:fld>
            <a:endParaRPr lang="fi-FI"/>
          </a:p>
        </p:txBody>
      </p:sp>
    </p:spTree>
    <p:extLst>
      <p:ext uri="{BB962C8B-B14F-4D97-AF65-F5344CB8AC3E}">
        <p14:creationId xmlns:p14="http://schemas.microsoft.com/office/powerpoint/2010/main" val="406633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958CF-54AF-60EC-08BC-6D5EB9DD1EA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E8B49FB-1FDC-DA8D-6B9B-8CCC15B8903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7E5F8E9-FC43-DA65-763A-A886C03E0709}"/>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385EE7A9-6842-2D59-9B88-169F435B8471}"/>
              </a:ext>
            </a:extLst>
          </p:cNvPr>
          <p:cNvSpPr>
            <a:spLocks noGrp="1"/>
          </p:cNvSpPr>
          <p:nvPr>
            <p:ph type="sldNum" sz="quarter" idx="5"/>
          </p:nvPr>
        </p:nvSpPr>
        <p:spPr/>
        <p:txBody>
          <a:bodyPr/>
          <a:lstStyle/>
          <a:p>
            <a:fld id="{1502038B-CA83-4C0D-9EEF-3576E268F480}" type="slidenum">
              <a:rPr lang="fi-FI" smtClean="0"/>
              <a:t>45</a:t>
            </a:fld>
            <a:endParaRPr lang="fi-FI"/>
          </a:p>
        </p:txBody>
      </p:sp>
    </p:spTree>
    <p:extLst>
      <p:ext uri="{BB962C8B-B14F-4D97-AF65-F5344CB8AC3E}">
        <p14:creationId xmlns:p14="http://schemas.microsoft.com/office/powerpoint/2010/main" val="3939723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958CF-54AF-60EC-08BC-6D5EB9DD1EA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E8B49FB-1FDC-DA8D-6B9B-8CCC15B8903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7E5F8E9-FC43-DA65-763A-A886C03E0709}"/>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385EE7A9-6842-2D59-9B88-169F435B8471}"/>
              </a:ext>
            </a:extLst>
          </p:cNvPr>
          <p:cNvSpPr>
            <a:spLocks noGrp="1"/>
          </p:cNvSpPr>
          <p:nvPr>
            <p:ph type="sldNum" sz="quarter" idx="5"/>
          </p:nvPr>
        </p:nvSpPr>
        <p:spPr/>
        <p:txBody>
          <a:bodyPr/>
          <a:lstStyle/>
          <a:p>
            <a:fld id="{1502038B-CA83-4C0D-9EEF-3576E268F480}" type="slidenum">
              <a:rPr lang="fi-FI" smtClean="0"/>
              <a:t>46</a:t>
            </a:fld>
            <a:endParaRPr lang="fi-FI"/>
          </a:p>
        </p:txBody>
      </p:sp>
    </p:spTree>
    <p:extLst>
      <p:ext uri="{BB962C8B-B14F-4D97-AF65-F5344CB8AC3E}">
        <p14:creationId xmlns:p14="http://schemas.microsoft.com/office/powerpoint/2010/main" val="2009467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03043-F5DE-4012-528B-DA2B05513D6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70F2985-5684-D6E6-3922-2F9CC2C6210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8EAB62A-09AC-89D3-3C49-4372BDB89B0E}"/>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FA1F92C4-6FD7-B412-1FFC-C412D988CDC4}"/>
              </a:ext>
            </a:extLst>
          </p:cNvPr>
          <p:cNvSpPr>
            <a:spLocks noGrp="1"/>
          </p:cNvSpPr>
          <p:nvPr>
            <p:ph type="sldNum" sz="quarter" idx="5"/>
          </p:nvPr>
        </p:nvSpPr>
        <p:spPr/>
        <p:txBody>
          <a:bodyPr/>
          <a:lstStyle/>
          <a:p>
            <a:fld id="{1502038B-CA83-4C0D-9EEF-3576E268F480}" type="slidenum">
              <a:rPr lang="fi-FI" smtClean="0"/>
              <a:t>47</a:t>
            </a:fld>
            <a:endParaRPr lang="fi-FI"/>
          </a:p>
        </p:txBody>
      </p:sp>
    </p:spTree>
    <p:extLst>
      <p:ext uri="{BB962C8B-B14F-4D97-AF65-F5344CB8AC3E}">
        <p14:creationId xmlns:p14="http://schemas.microsoft.com/office/powerpoint/2010/main" val="2354486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A69BA-B282-14C9-EA8F-4388B5B3B75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120E617-3BB8-4979-775D-49F94169C24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4943B0E-45E4-5796-A902-70EEBADD2009}"/>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24CECFAE-A5A6-EB35-E141-2F9FAE71ED0E}"/>
              </a:ext>
            </a:extLst>
          </p:cNvPr>
          <p:cNvSpPr>
            <a:spLocks noGrp="1"/>
          </p:cNvSpPr>
          <p:nvPr>
            <p:ph type="sldNum" sz="quarter" idx="5"/>
          </p:nvPr>
        </p:nvSpPr>
        <p:spPr/>
        <p:txBody>
          <a:bodyPr/>
          <a:lstStyle/>
          <a:p>
            <a:fld id="{1502038B-CA83-4C0D-9EEF-3576E268F480}" type="slidenum">
              <a:rPr lang="fi-FI" smtClean="0"/>
              <a:t>48</a:t>
            </a:fld>
            <a:endParaRPr lang="fi-FI"/>
          </a:p>
        </p:txBody>
      </p:sp>
    </p:spTree>
    <p:extLst>
      <p:ext uri="{BB962C8B-B14F-4D97-AF65-F5344CB8AC3E}">
        <p14:creationId xmlns:p14="http://schemas.microsoft.com/office/powerpoint/2010/main" val="4093544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F6A3A-BA95-5049-9AF3-EFF2A8F5A4D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E592F4F-FB23-4591-250B-E7C9200A559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6739B3C-F2F6-445A-2D68-58C3F8F8F14C}"/>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D3D6CF8F-F3B9-BFBC-637B-817FA43C796E}"/>
              </a:ext>
            </a:extLst>
          </p:cNvPr>
          <p:cNvSpPr>
            <a:spLocks noGrp="1"/>
          </p:cNvSpPr>
          <p:nvPr>
            <p:ph type="sldNum" sz="quarter" idx="5"/>
          </p:nvPr>
        </p:nvSpPr>
        <p:spPr/>
        <p:txBody>
          <a:bodyPr/>
          <a:lstStyle/>
          <a:p>
            <a:fld id="{1502038B-CA83-4C0D-9EEF-3576E268F480}" type="slidenum">
              <a:rPr lang="fi-FI" smtClean="0"/>
              <a:t>49</a:t>
            </a:fld>
            <a:endParaRPr lang="fi-FI"/>
          </a:p>
        </p:txBody>
      </p:sp>
    </p:spTree>
    <p:extLst>
      <p:ext uri="{BB962C8B-B14F-4D97-AF65-F5344CB8AC3E}">
        <p14:creationId xmlns:p14="http://schemas.microsoft.com/office/powerpoint/2010/main" val="3771169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F6A3A-BA95-5049-9AF3-EFF2A8F5A4D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E592F4F-FB23-4591-250B-E7C9200A559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6739B3C-F2F6-445A-2D68-58C3F8F8F14C}"/>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D3D6CF8F-F3B9-BFBC-637B-817FA43C796E}"/>
              </a:ext>
            </a:extLst>
          </p:cNvPr>
          <p:cNvSpPr>
            <a:spLocks noGrp="1"/>
          </p:cNvSpPr>
          <p:nvPr>
            <p:ph type="sldNum" sz="quarter" idx="5"/>
          </p:nvPr>
        </p:nvSpPr>
        <p:spPr/>
        <p:txBody>
          <a:bodyPr/>
          <a:lstStyle/>
          <a:p>
            <a:fld id="{1502038B-CA83-4C0D-9EEF-3576E268F480}" type="slidenum">
              <a:rPr lang="fi-FI" smtClean="0"/>
              <a:t>50</a:t>
            </a:fld>
            <a:endParaRPr lang="fi-FI"/>
          </a:p>
        </p:txBody>
      </p:sp>
    </p:spTree>
    <p:extLst>
      <p:ext uri="{BB962C8B-B14F-4D97-AF65-F5344CB8AC3E}">
        <p14:creationId xmlns:p14="http://schemas.microsoft.com/office/powerpoint/2010/main" val="373183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20CB5-F573-6935-9D01-5F91D31805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FFB364F-E279-CEC2-F1F6-E61BD0755FF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061B631-333B-7CBC-0C39-9883BF595D6F}"/>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0947F3FE-8C24-4793-F89D-905C3A284464}"/>
              </a:ext>
            </a:extLst>
          </p:cNvPr>
          <p:cNvSpPr>
            <a:spLocks noGrp="1"/>
          </p:cNvSpPr>
          <p:nvPr>
            <p:ph type="sldNum" sz="quarter" idx="5"/>
          </p:nvPr>
        </p:nvSpPr>
        <p:spPr/>
        <p:txBody>
          <a:bodyPr/>
          <a:lstStyle/>
          <a:p>
            <a:fld id="{1502038B-CA83-4C0D-9EEF-3576E268F480}" type="slidenum">
              <a:rPr lang="fi-FI" smtClean="0"/>
              <a:t>15</a:t>
            </a:fld>
            <a:endParaRPr lang="fi-FI"/>
          </a:p>
        </p:txBody>
      </p:sp>
    </p:spTree>
    <p:extLst>
      <p:ext uri="{BB962C8B-B14F-4D97-AF65-F5344CB8AC3E}">
        <p14:creationId xmlns:p14="http://schemas.microsoft.com/office/powerpoint/2010/main" val="540325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633B0-02EA-FAD9-9703-B9133581745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5ED5923-BD75-88D5-441E-5DB8C74FC91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03C481C-A84E-0C6D-F18E-3D835A24F9C5}"/>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E5434625-0481-3DBD-5CFD-8A3C07FD778B}"/>
              </a:ext>
            </a:extLst>
          </p:cNvPr>
          <p:cNvSpPr>
            <a:spLocks noGrp="1"/>
          </p:cNvSpPr>
          <p:nvPr>
            <p:ph type="sldNum" sz="quarter" idx="5"/>
          </p:nvPr>
        </p:nvSpPr>
        <p:spPr/>
        <p:txBody>
          <a:bodyPr/>
          <a:lstStyle/>
          <a:p>
            <a:fld id="{1502038B-CA83-4C0D-9EEF-3576E268F480}" type="slidenum">
              <a:rPr lang="fi-FI" smtClean="0"/>
              <a:t>51</a:t>
            </a:fld>
            <a:endParaRPr lang="fi-FI"/>
          </a:p>
        </p:txBody>
      </p:sp>
    </p:spTree>
    <p:extLst>
      <p:ext uri="{BB962C8B-B14F-4D97-AF65-F5344CB8AC3E}">
        <p14:creationId xmlns:p14="http://schemas.microsoft.com/office/powerpoint/2010/main" val="2431680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FE16-5EF5-9260-8076-1FFDC47C307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E8E5C40-0105-12E0-B85A-FF077DE7505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93897618-2509-8004-1C68-D979E7ACCC64}"/>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9637F110-ED1A-FADB-01C4-59963372CE59}"/>
              </a:ext>
            </a:extLst>
          </p:cNvPr>
          <p:cNvSpPr>
            <a:spLocks noGrp="1"/>
          </p:cNvSpPr>
          <p:nvPr>
            <p:ph type="sldNum" sz="quarter" idx="5"/>
          </p:nvPr>
        </p:nvSpPr>
        <p:spPr/>
        <p:txBody>
          <a:bodyPr/>
          <a:lstStyle/>
          <a:p>
            <a:fld id="{1502038B-CA83-4C0D-9EEF-3576E268F480}" type="slidenum">
              <a:rPr lang="fi-FI" smtClean="0"/>
              <a:t>52</a:t>
            </a:fld>
            <a:endParaRPr lang="fi-FI"/>
          </a:p>
        </p:txBody>
      </p:sp>
    </p:spTree>
    <p:extLst>
      <p:ext uri="{BB962C8B-B14F-4D97-AF65-F5344CB8AC3E}">
        <p14:creationId xmlns:p14="http://schemas.microsoft.com/office/powerpoint/2010/main" val="227029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606DD-F3B3-00B3-66D6-B425BD49988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EB01E2F-67CF-28F7-9F19-29CB2C54EE7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3B439FA-901E-A85B-D368-D656CFAFA68D}"/>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661EC97A-E18B-33EE-76C7-EFE15870D53C}"/>
              </a:ext>
            </a:extLst>
          </p:cNvPr>
          <p:cNvSpPr>
            <a:spLocks noGrp="1"/>
          </p:cNvSpPr>
          <p:nvPr>
            <p:ph type="sldNum" sz="quarter" idx="5"/>
          </p:nvPr>
        </p:nvSpPr>
        <p:spPr/>
        <p:txBody>
          <a:bodyPr/>
          <a:lstStyle/>
          <a:p>
            <a:fld id="{1502038B-CA83-4C0D-9EEF-3576E268F480}" type="slidenum">
              <a:rPr lang="fi-FI" smtClean="0"/>
              <a:t>53</a:t>
            </a:fld>
            <a:endParaRPr lang="fi-FI"/>
          </a:p>
        </p:txBody>
      </p:sp>
    </p:spTree>
    <p:extLst>
      <p:ext uri="{BB962C8B-B14F-4D97-AF65-F5344CB8AC3E}">
        <p14:creationId xmlns:p14="http://schemas.microsoft.com/office/powerpoint/2010/main" val="3847934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5C682-0CBB-2769-1A86-8D7C48D345C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7F6AD4-89DA-C15A-262F-D550D92B788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4C7B11D-8560-5664-8F46-E2ECD78AD42B}"/>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83DA35D5-08B1-DDA7-FCC8-B4CE4A3C61A7}"/>
              </a:ext>
            </a:extLst>
          </p:cNvPr>
          <p:cNvSpPr>
            <a:spLocks noGrp="1"/>
          </p:cNvSpPr>
          <p:nvPr>
            <p:ph type="sldNum" sz="quarter" idx="5"/>
          </p:nvPr>
        </p:nvSpPr>
        <p:spPr/>
        <p:txBody>
          <a:bodyPr/>
          <a:lstStyle/>
          <a:p>
            <a:fld id="{1502038B-CA83-4C0D-9EEF-3576E268F480}" type="slidenum">
              <a:rPr lang="fi-FI" smtClean="0"/>
              <a:t>54</a:t>
            </a:fld>
            <a:endParaRPr lang="fi-FI"/>
          </a:p>
        </p:txBody>
      </p:sp>
    </p:spTree>
    <p:extLst>
      <p:ext uri="{BB962C8B-B14F-4D97-AF65-F5344CB8AC3E}">
        <p14:creationId xmlns:p14="http://schemas.microsoft.com/office/powerpoint/2010/main" val="217677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9F13A-91B5-9A1A-F034-CC93E22D3D4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1D185E-D6B8-B4CD-77AF-8108391D4E4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82DB27B-9715-2754-A49E-5F682A00BDFE}"/>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59D9C580-1EB4-83A5-B5FD-A2E93DFFFE62}"/>
              </a:ext>
            </a:extLst>
          </p:cNvPr>
          <p:cNvSpPr>
            <a:spLocks noGrp="1"/>
          </p:cNvSpPr>
          <p:nvPr>
            <p:ph type="sldNum" sz="quarter" idx="5"/>
          </p:nvPr>
        </p:nvSpPr>
        <p:spPr/>
        <p:txBody>
          <a:bodyPr/>
          <a:lstStyle/>
          <a:p>
            <a:fld id="{1502038B-CA83-4C0D-9EEF-3576E268F480}" type="slidenum">
              <a:rPr lang="fi-FI" smtClean="0"/>
              <a:t>55</a:t>
            </a:fld>
            <a:endParaRPr lang="fi-FI"/>
          </a:p>
        </p:txBody>
      </p:sp>
    </p:spTree>
    <p:extLst>
      <p:ext uri="{BB962C8B-B14F-4D97-AF65-F5344CB8AC3E}">
        <p14:creationId xmlns:p14="http://schemas.microsoft.com/office/powerpoint/2010/main" val="3485583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F6A3A-BA95-5049-9AF3-EFF2A8F5A4D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E592F4F-FB23-4591-250B-E7C9200A559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6739B3C-F2F6-445A-2D68-58C3F8F8F14C}"/>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D3D6CF8F-F3B9-BFBC-637B-817FA43C796E}"/>
              </a:ext>
            </a:extLst>
          </p:cNvPr>
          <p:cNvSpPr>
            <a:spLocks noGrp="1"/>
          </p:cNvSpPr>
          <p:nvPr>
            <p:ph type="sldNum" sz="quarter" idx="5"/>
          </p:nvPr>
        </p:nvSpPr>
        <p:spPr/>
        <p:txBody>
          <a:bodyPr/>
          <a:lstStyle/>
          <a:p>
            <a:fld id="{1502038B-CA83-4C0D-9EEF-3576E268F480}" type="slidenum">
              <a:rPr lang="fi-FI" smtClean="0"/>
              <a:t>56</a:t>
            </a:fld>
            <a:endParaRPr lang="fi-FI"/>
          </a:p>
        </p:txBody>
      </p:sp>
    </p:spTree>
    <p:extLst>
      <p:ext uri="{BB962C8B-B14F-4D97-AF65-F5344CB8AC3E}">
        <p14:creationId xmlns:p14="http://schemas.microsoft.com/office/powerpoint/2010/main" val="249197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875B-43B0-1C8C-F7DE-46416A1D99A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D3ECADA-C191-B833-9FF1-C1F3C30DF035}"/>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673F029-6D3A-7C13-9AA5-EF43D525015F}"/>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8E002AC4-43F0-B1EB-D880-DFA25160FB29}"/>
              </a:ext>
            </a:extLst>
          </p:cNvPr>
          <p:cNvSpPr>
            <a:spLocks noGrp="1"/>
          </p:cNvSpPr>
          <p:nvPr>
            <p:ph type="sldNum" sz="quarter" idx="5"/>
          </p:nvPr>
        </p:nvSpPr>
        <p:spPr/>
        <p:txBody>
          <a:bodyPr/>
          <a:lstStyle/>
          <a:p>
            <a:fld id="{1502038B-CA83-4C0D-9EEF-3576E268F480}" type="slidenum">
              <a:rPr lang="fi-FI" smtClean="0"/>
              <a:t>16</a:t>
            </a:fld>
            <a:endParaRPr lang="fi-FI"/>
          </a:p>
        </p:txBody>
      </p:sp>
    </p:spTree>
    <p:extLst>
      <p:ext uri="{BB962C8B-B14F-4D97-AF65-F5344CB8AC3E}">
        <p14:creationId xmlns:p14="http://schemas.microsoft.com/office/powerpoint/2010/main" val="239303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3FCC8-4DE9-1F6C-9003-00942747746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7D91962-A255-FDB3-6137-E297BF9C09C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139B753-C315-761C-851F-CF88499116DB}"/>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34D77AD3-D6E3-06F0-DD45-9FED10E5C7B0}"/>
              </a:ext>
            </a:extLst>
          </p:cNvPr>
          <p:cNvSpPr>
            <a:spLocks noGrp="1"/>
          </p:cNvSpPr>
          <p:nvPr>
            <p:ph type="sldNum" sz="quarter" idx="5"/>
          </p:nvPr>
        </p:nvSpPr>
        <p:spPr/>
        <p:txBody>
          <a:bodyPr/>
          <a:lstStyle/>
          <a:p>
            <a:fld id="{1502038B-CA83-4C0D-9EEF-3576E268F480}" type="slidenum">
              <a:rPr lang="fi-FI" smtClean="0"/>
              <a:t>17</a:t>
            </a:fld>
            <a:endParaRPr lang="fi-FI"/>
          </a:p>
        </p:txBody>
      </p:sp>
    </p:spTree>
    <p:extLst>
      <p:ext uri="{BB962C8B-B14F-4D97-AF65-F5344CB8AC3E}">
        <p14:creationId xmlns:p14="http://schemas.microsoft.com/office/powerpoint/2010/main" val="238257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906D-69F8-8E2A-F567-D40275F5D9C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78D9860-9CF8-A327-52D8-60DFFDBCECA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FE342A0-FC84-10D9-D5D2-F418DBB37FB0}"/>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95CA6B6F-EBFC-30A6-FFCA-C9B8EFDE49D3}"/>
              </a:ext>
            </a:extLst>
          </p:cNvPr>
          <p:cNvSpPr>
            <a:spLocks noGrp="1"/>
          </p:cNvSpPr>
          <p:nvPr>
            <p:ph type="sldNum" sz="quarter" idx="5"/>
          </p:nvPr>
        </p:nvSpPr>
        <p:spPr/>
        <p:txBody>
          <a:bodyPr/>
          <a:lstStyle/>
          <a:p>
            <a:fld id="{1502038B-CA83-4C0D-9EEF-3576E268F480}" type="slidenum">
              <a:rPr lang="fi-FI" smtClean="0"/>
              <a:t>18</a:t>
            </a:fld>
            <a:endParaRPr lang="fi-FI"/>
          </a:p>
        </p:txBody>
      </p:sp>
    </p:spTree>
    <p:extLst>
      <p:ext uri="{BB962C8B-B14F-4D97-AF65-F5344CB8AC3E}">
        <p14:creationId xmlns:p14="http://schemas.microsoft.com/office/powerpoint/2010/main" val="302629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7C6A7-D4DF-E6FB-66F4-39338E0F2C0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4501020-438C-6E67-9047-C12439467E5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5075144-B35E-B4C6-4B0C-3BE44F106F2C}"/>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6C247404-7F60-F8B5-FBD7-B96DBFC8DABE}"/>
              </a:ext>
            </a:extLst>
          </p:cNvPr>
          <p:cNvSpPr>
            <a:spLocks noGrp="1"/>
          </p:cNvSpPr>
          <p:nvPr>
            <p:ph type="sldNum" sz="quarter" idx="5"/>
          </p:nvPr>
        </p:nvSpPr>
        <p:spPr/>
        <p:txBody>
          <a:bodyPr/>
          <a:lstStyle/>
          <a:p>
            <a:fld id="{1502038B-CA83-4C0D-9EEF-3576E268F480}" type="slidenum">
              <a:rPr lang="fi-FI" smtClean="0"/>
              <a:t>19</a:t>
            </a:fld>
            <a:endParaRPr lang="fi-FI"/>
          </a:p>
        </p:txBody>
      </p:sp>
    </p:spTree>
    <p:extLst>
      <p:ext uri="{BB962C8B-B14F-4D97-AF65-F5344CB8AC3E}">
        <p14:creationId xmlns:p14="http://schemas.microsoft.com/office/powerpoint/2010/main" val="321606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D1DB2-7ED2-BDA6-F5E0-3F02BE66FA6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B7F7020-C907-FD15-4EAB-4E34EA0EF7E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7EF96A84-E984-E938-1A88-65B7EA927FFF}"/>
              </a:ext>
            </a:extLst>
          </p:cNvPr>
          <p:cNvSpPr>
            <a:spLocks noGrp="1"/>
          </p:cNvSpPr>
          <p:nvPr>
            <p:ph type="body" idx="1"/>
          </p:nvPr>
        </p:nvSpPr>
        <p:spPr/>
        <p:txBody>
          <a:bodyPr/>
          <a:lstStyle/>
          <a:p>
            <a:pPr algn="l"/>
            <a:r>
              <a:rPr lang="fi-FI" dirty="0" err="1"/>
              <a:t>HAMKin</a:t>
            </a:r>
            <a:r>
              <a:rPr lang="fi-FI" dirty="0"/>
              <a:t> hankekoodi </a:t>
            </a:r>
            <a:r>
              <a:rPr lang="fi-FI" sz="1800" b="0" i="0" u="none" strike="noStrike" baseline="0" dirty="0">
                <a:solidFill>
                  <a:srgbClr val="000000"/>
                </a:solidFill>
                <a:latin typeface="Arial" panose="020B0604020202020204" pitchFamily="34" charset="0"/>
              </a:rPr>
              <a:t> S30507	</a:t>
            </a:r>
          </a:p>
          <a:p>
            <a:endParaRPr lang="fi-FI" dirty="0"/>
          </a:p>
        </p:txBody>
      </p:sp>
      <p:sp>
        <p:nvSpPr>
          <p:cNvPr id="4" name="Dian numeron paikkamerkki 3">
            <a:extLst>
              <a:ext uri="{FF2B5EF4-FFF2-40B4-BE49-F238E27FC236}">
                <a16:creationId xmlns:a16="http://schemas.microsoft.com/office/drawing/2014/main" id="{EC936365-2E55-825F-AC1F-F27AFA85C6EF}"/>
              </a:ext>
            </a:extLst>
          </p:cNvPr>
          <p:cNvSpPr>
            <a:spLocks noGrp="1"/>
          </p:cNvSpPr>
          <p:nvPr>
            <p:ph type="sldNum" sz="quarter" idx="5"/>
          </p:nvPr>
        </p:nvSpPr>
        <p:spPr/>
        <p:txBody>
          <a:bodyPr/>
          <a:lstStyle/>
          <a:p>
            <a:fld id="{1502038B-CA83-4C0D-9EEF-3576E268F480}" type="slidenum">
              <a:rPr lang="fi-FI" smtClean="0"/>
              <a:t>20</a:t>
            </a:fld>
            <a:endParaRPr lang="fi-FI"/>
          </a:p>
        </p:txBody>
      </p:sp>
    </p:spTree>
    <p:extLst>
      <p:ext uri="{BB962C8B-B14F-4D97-AF65-F5344CB8AC3E}">
        <p14:creationId xmlns:p14="http://schemas.microsoft.com/office/powerpoint/2010/main" val="33523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en-US" noProof="0"/>
              <a:t>Click to edit Master title style</a:t>
            </a:r>
            <a:endParaRPr lang="fi-FI" noProof="0"/>
          </a:p>
        </p:txBody>
      </p:sp>
      <p:sp>
        <p:nvSpPr>
          <p:cNvPr id="4" name="Tekstin paikkamerkki 2">
            <a:extLst>
              <a:ext uri="{FF2B5EF4-FFF2-40B4-BE49-F238E27FC236}">
                <a16:creationId xmlns:a16="http://schemas.microsoft.com/office/drawing/2014/main" id="{F5D100CF-BE2E-9D42-9DFA-07F68F907EA1}"/>
              </a:ext>
            </a:extLst>
          </p:cNvPr>
          <p:cNvSpPr>
            <a:spLocks noGrp="1"/>
          </p:cNvSpPr>
          <p:nvPr>
            <p:ph type="body" idx="13"/>
          </p:nvPr>
        </p:nvSpPr>
        <p:spPr>
          <a:xfrm>
            <a:off x="3517107" y="4402697"/>
            <a:ext cx="5157787" cy="823912"/>
          </a:xfrm>
        </p:spPr>
        <p:txBody>
          <a:bodyPr lIns="0" tIns="0" rIns="0" bIns="0" anchor="t"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Alaotsikko 2">
            <a:extLst>
              <a:ext uri="{FF2B5EF4-FFF2-40B4-BE49-F238E27FC236}">
                <a16:creationId xmlns:a16="http://schemas.microsoft.com/office/drawing/2014/main" id="{E5FF0748-A3B1-8241-ADBD-A3017D48D4B7}"/>
              </a:ext>
            </a:extLst>
          </p:cNvPr>
          <p:cNvSpPr>
            <a:spLocks noGrp="1"/>
          </p:cNvSpPr>
          <p:nvPr>
            <p:ph type="subTitle" idx="1"/>
          </p:nvPr>
        </p:nvSpPr>
        <p:spPr>
          <a:xfrm>
            <a:off x="1524000" y="3602038"/>
            <a:ext cx="9144000" cy="78207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328109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0" y="1"/>
            <a:ext cx="12191999" cy="5892304"/>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3310918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1"/>
            <a:ext cx="5806440" cy="5536693"/>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1"/>
            <a:ext cx="5806440" cy="5536693"/>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636165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4" y="758762"/>
            <a:ext cx="9431782" cy="2852737"/>
          </a:xfrm>
        </p:spPr>
        <p:txBody>
          <a:bodyPr anchor="b"/>
          <a:lstStyle>
            <a:lvl1pPr algn="ctr">
              <a:defRPr sz="5400"/>
            </a:lvl1p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D9CBEED2-7281-4966-AB72-5E594107A5D8}"/>
              </a:ext>
            </a:extLst>
          </p:cNvPr>
          <p:cNvSpPr>
            <a:spLocks noGrp="1"/>
          </p:cNvSpPr>
          <p:nvPr>
            <p:ph type="body" idx="1" hasCustomPrompt="1"/>
          </p:nvPr>
        </p:nvSpPr>
        <p:spPr>
          <a:xfrm>
            <a:off x="1389536" y="4191846"/>
            <a:ext cx="9431782" cy="360000"/>
          </a:xfrm>
        </p:spPr>
        <p:txBody>
          <a:bodyPr anchor="ctr" anchorCtr="0"/>
          <a:lstStyle>
            <a:lvl1pPr marL="0" indent="0" algn="ctr">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BF2496A5-3E1B-4BA1-B42F-6D9B3BBB989A}"/>
              </a:ext>
            </a:extLst>
          </p:cNvPr>
          <p:cNvSpPr>
            <a:spLocks noGrp="1"/>
          </p:cNvSpPr>
          <p:nvPr>
            <p:ph type="body" idx="10" hasCustomPrompt="1"/>
          </p:nvPr>
        </p:nvSpPr>
        <p:spPr>
          <a:xfrm>
            <a:off x="1389536" y="4560256"/>
            <a:ext cx="9431782" cy="360000"/>
          </a:xfrm>
        </p:spPr>
        <p:txBody>
          <a:bodyPr anchor="ctr" anchorCtr="0"/>
          <a:lstStyle>
            <a:lvl1pPr marL="0" indent="0" algn="ctr">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4034427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2" y="365125"/>
            <a:ext cx="10663428" cy="626999"/>
          </a:xfrm>
        </p:spPr>
        <p:txBody>
          <a:bodyPr/>
          <a:lstStyle>
            <a:lvl1pPr>
              <a:defRPr b="0"/>
            </a:lvl1pPr>
          </a:lstStyle>
          <a:p>
            <a:r>
              <a:rPr lang="en-US" noProof="0"/>
              <a:t>Click to edit Master title style</a:t>
            </a:r>
            <a:endParaRPr lang="fi-FI" noProof="0"/>
          </a:p>
        </p:txBody>
      </p:sp>
    </p:spTree>
    <p:extLst>
      <p:ext uri="{BB962C8B-B14F-4D97-AF65-F5344CB8AC3E}">
        <p14:creationId xmlns:p14="http://schemas.microsoft.com/office/powerpoint/2010/main" val="2922315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010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2" name="Otsikko 1"/>
          <p:cNvSpPr>
            <a:spLocks noGrp="1"/>
          </p:cNvSpPr>
          <p:nvPr>
            <p:ph type="title"/>
          </p:nvPr>
        </p:nvSpPr>
        <p:spPr>
          <a:xfrm>
            <a:off x="838200" y="418915"/>
            <a:ext cx="10260000" cy="1325563"/>
          </a:xfrm>
        </p:spPr>
        <p:txBody>
          <a:bodyPr/>
          <a:lstStyle/>
          <a:p>
            <a:r>
              <a:rPr lang="en-US"/>
              <a:t>Click to edit Master title style</a:t>
            </a:r>
            <a:endParaRPr lang="fi-FI"/>
          </a:p>
        </p:txBody>
      </p:sp>
      <p:sp>
        <p:nvSpPr>
          <p:cNvPr id="3" name="Sisällön paikkamerkki 2"/>
          <p:cNvSpPr>
            <a:spLocks noGrp="1"/>
          </p:cNvSpPr>
          <p:nvPr>
            <p:ph sz="half" idx="1"/>
          </p:nvPr>
        </p:nvSpPr>
        <p:spPr>
          <a:xfrm>
            <a:off x="838200" y="1879415"/>
            <a:ext cx="5040000" cy="4177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058200" y="1879415"/>
            <a:ext cx="5040000" cy="4177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884786" y="6673811"/>
            <a:ext cx="771755" cy="172389"/>
          </a:xfrm>
          <a:prstGeom prst="rect">
            <a:avLst/>
          </a:prstGeom>
        </p:spPr>
        <p:txBody>
          <a:bodyPr/>
          <a:lstStyle/>
          <a:p>
            <a:fld id="{2491F094-F3D9-4B8D-BE18-DA275E4C80C8}" type="slidenum">
              <a:rPr lang="fi-FI" smtClean="0"/>
              <a:t>‹#›</a:t>
            </a:fld>
            <a:endParaRPr lang="fi-FI"/>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897" t="37949" r="982" b="33125"/>
          <a:stretch/>
        </p:blipFill>
        <p:spPr>
          <a:xfrm>
            <a:off x="9050393" y="6142162"/>
            <a:ext cx="2529099" cy="214184"/>
          </a:xfrm>
          <a:prstGeom prst="rect">
            <a:avLst/>
          </a:prstGeom>
        </p:spPr>
      </p:pic>
    </p:spTree>
    <p:extLst>
      <p:ext uri="{BB962C8B-B14F-4D97-AF65-F5344CB8AC3E}">
        <p14:creationId xmlns:p14="http://schemas.microsoft.com/office/powerpoint/2010/main" val="3973698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8C8AA788-1511-D443-BE5F-7908AB2BA881}"/>
              </a:ext>
            </a:extLst>
          </p:cNvPr>
          <p:cNvSpPr/>
          <p:nvPr/>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Tree>
    <p:extLst>
      <p:ext uri="{BB962C8B-B14F-4D97-AF65-F5344CB8AC3E}">
        <p14:creationId xmlns:p14="http://schemas.microsoft.com/office/powerpoint/2010/main" val="274088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6000"/>
            </a:lvl1pPr>
          </a:lstStyle>
          <a:p>
            <a:r>
              <a:rPr lang="en-US" noProof="0"/>
              <a:t>Click to edit Master title style</a:t>
            </a:r>
            <a:endParaRPr lang="fi-FI"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258377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815614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03731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898490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89"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86890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1004855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7" y="274319"/>
            <a:ext cx="5591556" cy="2633473"/>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7" y="3054095"/>
            <a:ext cx="5591556" cy="2633473"/>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37036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5"/>
            <a:ext cx="10515600" cy="1033907"/>
          </a:xfrm>
          <a:prstGeom prst="rect">
            <a:avLst/>
          </a:prstGeom>
        </p:spPr>
        <p:txBody>
          <a:bodyPr vert="horz" lIns="0" tIns="0" rIns="0" bIns="0" rtlCol="0" anchor="b" anchorCtr="0">
            <a:noAutofit/>
          </a:body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TextBox 5">
            <a:extLst>
              <a:ext uri="{FF2B5EF4-FFF2-40B4-BE49-F238E27FC236}">
                <a16:creationId xmlns:a16="http://schemas.microsoft.com/office/drawing/2014/main" id="{B0DB7AEB-FC4F-44E0-8373-3FBAF0071727}"/>
              </a:ext>
            </a:extLst>
          </p:cNvPr>
          <p:cNvSpPr txBox="1"/>
          <p:nvPr/>
        </p:nvSpPr>
        <p:spPr>
          <a:xfrm>
            <a:off x="2971800" y="6240780"/>
            <a:ext cx="6249924" cy="276999"/>
          </a:xfrm>
          <a:prstGeom prst="rect">
            <a:avLst/>
          </a:prstGeom>
          <a:noFill/>
        </p:spPr>
        <p:txBody>
          <a:bodyPr wrap="square" lIns="0" tIns="0" rIns="0" bIns="0" rtlCol="0" anchor="ctr" anchorCtr="0">
            <a:spAutoFit/>
          </a:bodyPr>
          <a:lstStyle/>
          <a:p>
            <a:pPr algn="ctr"/>
            <a:r>
              <a:rPr lang="fi-FI" noProof="0"/>
              <a:t>Uudistuva ja osaava Suomi 2021–2027</a:t>
            </a:r>
          </a:p>
        </p:txBody>
      </p:sp>
      <p:pic>
        <p:nvPicPr>
          <p:cNvPr id="10" name="Kuva 8">
            <a:extLst>
              <a:ext uri="{FF2B5EF4-FFF2-40B4-BE49-F238E27FC236}">
                <a16:creationId xmlns:a16="http://schemas.microsoft.com/office/drawing/2014/main" id="{52E1622E-5A65-4724-91BA-D79AA8AD7880}"/>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146219" y="6048766"/>
            <a:ext cx="3153035" cy="661519"/>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8CA71BB4-BBD5-35C1-9E3A-309DB300DB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26579" y="6248192"/>
            <a:ext cx="1219202" cy="434341"/>
          </a:xfrm>
          <a:prstGeom prst="rect">
            <a:avLst/>
          </a:prstGeom>
        </p:spPr>
      </p:pic>
      <p:pic>
        <p:nvPicPr>
          <p:cNvPr id="8" name="Picture 7" descr="A black and white text&#10;&#10;Description automatically generated">
            <a:extLst>
              <a:ext uri="{FF2B5EF4-FFF2-40B4-BE49-F238E27FC236}">
                <a16:creationId xmlns:a16="http://schemas.microsoft.com/office/drawing/2014/main" id="{6EA4446D-4F45-CDBA-B7FA-CA3AD9B9E39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13982" y="6235909"/>
            <a:ext cx="1005338" cy="383034"/>
          </a:xfrm>
          <a:prstGeom prst="rect">
            <a:avLst/>
          </a:prstGeom>
        </p:spPr>
      </p:pic>
      <p:pic>
        <p:nvPicPr>
          <p:cNvPr id="12" name="Picture 11" descr="A pink text on a black background&#10;&#10;Description automatically generated">
            <a:extLst>
              <a:ext uri="{FF2B5EF4-FFF2-40B4-BE49-F238E27FC236}">
                <a16:creationId xmlns:a16="http://schemas.microsoft.com/office/drawing/2014/main" id="{6241F08B-9ACD-ED60-529F-E40EDD92A59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720368" y="6243215"/>
            <a:ext cx="1106211" cy="429470"/>
          </a:xfrm>
          <a:prstGeom prst="rect">
            <a:avLst/>
          </a:prstGeom>
        </p:spPr>
      </p:pic>
    </p:spTree>
    <p:extLst>
      <p:ext uri="{BB962C8B-B14F-4D97-AF65-F5344CB8AC3E}">
        <p14:creationId xmlns:p14="http://schemas.microsoft.com/office/powerpoint/2010/main" val="360893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8" Type="http://schemas.openxmlformats.org/officeDocument/2006/relationships/image" Target="../media/image33.jpg"/><Relationship Id="rId3" Type="http://schemas.microsoft.com/office/2007/relationships/media" Target="../media/media2.mp4"/><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3.xml"/><Relationship Id="rId5" Type="http://schemas.openxmlformats.org/officeDocument/2006/relationships/slideLayout" Target="../slideLayouts/slideLayout4.xml"/><Relationship Id="rId4" Type="http://schemas.openxmlformats.org/officeDocument/2006/relationships/video" Target="../media/media2.mp4"/><Relationship Id="rId9" Type="http://schemas.openxmlformats.org/officeDocument/2006/relationships/image" Target="../media/image34.png"/></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microsoft.com/office/2007/relationships/media" Target="../media/media4.mp3"/><Relationship Id="rId7"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5" Type="http://schemas.microsoft.com/office/2007/relationships/media" Target="../media/media5.mp3"/><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ww.sesame.com/research/crossing_the_uncanny_valley_of_voice#demo"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app.sloyd.ai/edito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app.sloyd.ai/editor" TargetMode="Externa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9.png"/><Relationship Id="rId4"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0.png"/><Relationship Id="rId4"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hyperlink" Target="https://whattheai.tech/"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https://www.therundown.ai/"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6.png"/><Relationship Id="rId4"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digitalfinland.org/initiative/"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FBCCE3E5-4C53-71B4-A126-DED441B4869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6" name="Kuva 15">
            <a:extLst>
              <a:ext uri="{FF2B5EF4-FFF2-40B4-BE49-F238E27FC236}">
                <a16:creationId xmlns:a16="http://schemas.microsoft.com/office/drawing/2014/main" id="{FFFAD01E-536D-4FCF-860F-51B0F2C23C45}"/>
              </a:ext>
            </a:extLst>
          </p:cNvPr>
          <p:cNvPicPr>
            <a:picLocks noChangeAspect="1"/>
          </p:cNvPicPr>
          <p:nvPr/>
        </p:nvPicPr>
        <p:blipFill>
          <a:blip r:embed="rId3"/>
          <a:stretch>
            <a:fillRect/>
          </a:stretch>
        </p:blipFill>
        <p:spPr>
          <a:xfrm>
            <a:off x="-1" y="-18472"/>
            <a:ext cx="12191999" cy="5926808"/>
          </a:xfrm>
          <a:prstGeom prst="rect">
            <a:avLst/>
          </a:prstGeom>
        </p:spPr>
      </p:pic>
    </p:spTree>
    <p:extLst>
      <p:ext uri="{BB962C8B-B14F-4D97-AF65-F5344CB8AC3E}">
        <p14:creationId xmlns:p14="http://schemas.microsoft.com/office/powerpoint/2010/main" val="2361402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26F14-C6BA-1162-8AC3-750C2B386E2A}"/>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3823E89E-A815-C426-DFAC-55BB59AF1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832600"/>
          </a:xfrm>
          <a:prstGeom prst="rect">
            <a:avLst/>
          </a:prstGeom>
          <a:noFill/>
          <a:extLst>
            <a:ext uri="{909E8E84-426E-40DD-AFC4-6F175D3DCCD1}">
              <a14:hiddenFill xmlns:a14="http://schemas.microsoft.com/office/drawing/2010/main">
                <a:solidFill>
                  <a:srgbClr val="FFFFFF"/>
                </a:solidFill>
              </a14:hiddenFill>
            </a:ext>
          </a:extLst>
        </p:spPr>
      </p:pic>
      <p:sp>
        <p:nvSpPr>
          <p:cNvPr id="4" name="Otsikko 3">
            <a:extLst>
              <a:ext uri="{FF2B5EF4-FFF2-40B4-BE49-F238E27FC236}">
                <a16:creationId xmlns:a16="http://schemas.microsoft.com/office/drawing/2014/main" id="{8BCFD14B-24B0-6950-55A0-31F7B4223659}"/>
              </a:ext>
            </a:extLst>
          </p:cNvPr>
          <p:cNvSpPr>
            <a:spLocks noGrp="1"/>
          </p:cNvSpPr>
          <p:nvPr>
            <p:ph type="title"/>
          </p:nvPr>
        </p:nvSpPr>
        <p:spPr>
          <a:xfrm>
            <a:off x="838200" y="365125"/>
            <a:ext cx="10515600" cy="5319683"/>
          </a:xfrm>
        </p:spPr>
        <p:txBody>
          <a:bodyPr/>
          <a:lstStyle/>
          <a:p>
            <a:pPr algn="ctr"/>
            <a:r>
              <a:rPr lang="fi-FI" sz="6000" dirty="0">
                <a:solidFill>
                  <a:schemeClr val="bg1"/>
                </a:solidFill>
              </a:rPr>
              <a:t>tekoäly = tukiäly</a:t>
            </a:r>
            <a:br>
              <a:rPr lang="fi-FI" sz="6000" dirty="0">
                <a:solidFill>
                  <a:schemeClr val="bg1"/>
                </a:solidFill>
              </a:rPr>
            </a:br>
            <a:r>
              <a:rPr lang="fi-FI" sz="1200" dirty="0">
                <a:solidFill>
                  <a:schemeClr val="bg1"/>
                </a:solidFill>
              </a:rPr>
              <a:t> </a:t>
            </a:r>
            <a:br>
              <a:rPr lang="fi-FI" sz="6000" dirty="0">
                <a:solidFill>
                  <a:schemeClr val="bg1"/>
                </a:solidFill>
              </a:rPr>
            </a:br>
            <a:r>
              <a:rPr lang="fi-FI" dirty="0">
                <a:solidFill>
                  <a:schemeClr val="bg1"/>
                </a:solidFill>
              </a:rPr>
              <a:t>sparrauskaveri</a:t>
            </a:r>
          </a:p>
        </p:txBody>
      </p:sp>
      <p:sp>
        <p:nvSpPr>
          <p:cNvPr id="2" name="TextBox 1">
            <a:extLst>
              <a:ext uri="{FF2B5EF4-FFF2-40B4-BE49-F238E27FC236}">
                <a16:creationId xmlns:a16="http://schemas.microsoft.com/office/drawing/2014/main" id="{1DEEDD17-51FD-034C-5885-837A4ABEE475}"/>
              </a:ext>
            </a:extLst>
          </p:cNvPr>
          <p:cNvSpPr txBox="1"/>
          <p:nvPr/>
        </p:nvSpPr>
        <p:spPr>
          <a:xfrm>
            <a:off x="9096003" y="6400542"/>
            <a:ext cx="2763192"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r>
              <a:rPr lang="en-US" sz="1200" dirty="0">
                <a:solidFill>
                  <a:srgbClr val="FFC000"/>
                </a:solidFill>
              </a:rPr>
              <a:t> (</a:t>
            </a:r>
            <a:r>
              <a:rPr lang="en-US" sz="1200" dirty="0" err="1">
                <a:solidFill>
                  <a:srgbClr val="FFC000"/>
                </a:solidFill>
              </a:rPr>
              <a:t>itsemaksettu</a:t>
            </a:r>
            <a:r>
              <a:rPr lang="en-US" sz="1200" dirty="0">
                <a:solidFill>
                  <a:srgbClr val="FFC000"/>
                </a:solidFill>
              </a:rPr>
              <a:t> </a:t>
            </a:r>
            <a:r>
              <a:rPr lang="en-US" sz="1200" dirty="0" err="1">
                <a:solidFill>
                  <a:srgbClr val="FFC000"/>
                </a:solidFill>
              </a:rPr>
              <a:t>lisenssi</a:t>
            </a:r>
            <a:r>
              <a:rPr lang="en-US" sz="1200" dirty="0">
                <a:solidFill>
                  <a:srgbClr val="FFC000"/>
                </a:solidFill>
              </a:rPr>
              <a:t>)</a:t>
            </a:r>
            <a:endParaRPr lang="en-FI" sz="1200" dirty="0" err="1">
              <a:solidFill>
                <a:srgbClr val="FFC000"/>
              </a:solidFill>
            </a:endParaRPr>
          </a:p>
        </p:txBody>
      </p:sp>
    </p:spTree>
    <p:extLst>
      <p:ext uri="{BB962C8B-B14F-4D97-AF65-F5344CB8AC3E}">
        <p14:creationId xmlns:p14="http://schemas.microsoft.com/office/powerpoint/2010/main" val="78032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053FB-18D4-AF62-3A83-DC7F9B60C756}"/>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9021528F-C8F2-7F36-DFCE-C70A5EB1ACBB}"/>
              </a:ext>
            </a:extLst>
          </p:cNvPr>
          <p:cNvSpPr>
            <a:spLocks noGrp="1"/>
          </p:cNvSpPr>
          <p:nvPr>
            <p:ph type="title"/>
          </p:nvPr>
        </p:nvSpPr>
        <p:spPr/>
        <p:txBody>
          <a:bodyPr anchor="t"/>
          <a:lstStyle/>
          <a:p>
            <a:r>
              <a:rPr lang="fi-FI" sz="3200" dirty="0">
                <a:solidFill>
                  <a:schemeClr val="bg1"/>
                </a:solidFill>
              </a:rPr>
              <a:t>Tekoäly</a:t>
            </a:r>
          </a:p>
        </p:txBody>
      </p:sp>
      <p:sp>
        <p:nvSpPr>
          <p:cNvPr id="8" name="TextBox 7">
            <a:extLst>
              <a:ext uri="{FF2B5EF4-FFF2-40B4-BE49-F238E27FC236}">
                <a16:creationId xmlns:a16="http://schemas.microsoft.com/office/drawing/2014/main" id="{8565983D-F05F-D23D-707E-B2A08BA98DBE}"/>
              </a:ext>
            </a:extLst>
          </p:cNvPr>
          <p:cNvSpPr txBox="1"/>
          <p:nvPr/>
        </p:nvSpPr>
        <p:spPr>
          <a:xfrm>
            <a:off x="10437299" y="5589659"/>
            <a:ext cx="1303626" cy="184666"/>
          </a:xfrm>
          <a:prstGeom prst="rect">
            <a:avLst/>
          </a:prstGeom>
          <a:noFill/>
        </p:spPr>
        <p:txBody>
          <a:bodyPr wrap="none" lIns="0" tIns="0" rIns="0" bIns="0" rtlCol="0">
            <a:spAutoFit/>
          </a:bodyPr>
          <a:lstStyle/>
          <a:p>
            <a:pPr algn="r"/>
            <a:r>
              <a:rPr lang="en-US" sz="1200" dirty="0" err="1"/>
              <a:t>Kuvat</a:t>
            </a:r>
            <a:r>
              <a:rPr lang="en-US" sz="1200" dirty="0"/>
              <a:t>: </a:t>
            </a:r>
            <a:r>
              <a:rPr lang="en-US" sz="1200" dirty="0" err="1"/>
              <a:t>MidJourney</a:t>
            </a:r>
            <a:endParaRPr lang="en-FI" sz="1200" dirty="0" err="1"/>
          </a:p>
        </p:txBody>
      </p:sp>
      <p:pic>
        <p:nvPicPr>
          <p:cNvPr id="2050" name="Picture 2">
            <a:extLst>
              <a:ext uri="{FF2B5EF4-FFF2-40B4-BE49-F238E27FC236}">
                <a16:creationId xmlns:a16="http://schemas.microsoft.com/office/drawing/2014/main" id="{7BEAD35B-79DA-A5B5-FD69-83D0B6A3A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832"/>
            <a:ext cx="12192000" cy="683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555B7CC-5184-6D90-9FA4-E6DE50571DD7}"/>
              </a:ext>
            </a:extLst>
          </p:cNvPr>
          <p:cNvSpPr txBox="1"/>
          <p:nvPr/>
        </p:nvSpPr>
        <p:spPr>
          <a:xfrm>
            <a:off x="9096003" y="5476216"/>
            <a:ext cx="2763192" cy="184666"/>
          </a:xfrm>
          <a:prstGeom prst="rect">
            <a:avLst/>
          </a:prstGeom>
          <a:noFill/>
        </p:spPr>
        <p:txBody>
          <a:bodyPr wrap="none" lIns="0" tIns="0" rIns="0" bIns="0" rtlCol="0">
            <a:spAutoFit/>
          </a:bodyPr>
          <a:lstStyle/>
          <a:p>
            <a:pPr algn="r"/>
            <a:r>
              <a:rPr lang="en-US" sz="1200" dirty="0">
                <a:solidFill>
                  <a:schemeClr val="bg1"/>
                </a:solidFill>
              </a:rPr>
              <a:t>Kuva: </a:t>
            </a:r>
            <a:r>
              <a:rPr lang="en-US" sz="1200" dirty="0" err="1">
                <a:solidFill>
                  <a:schemeClr val="bg1"/>
                </a:solidFill>
              </a:rPr>
              <a:t>MidJourney</a:t>
            </a:r>
            <a:r>
              <a:rPr lang="en-US" sz="1200" dirty="0">
                <a:solidFill>
                  <a:schemeClr val="bg1"/>
                </a:solidFill>
              </a:rPr>
              <a:t> (</a:t>
            </a:r>
            <a:r>
              <a:rPr lang="en-US" sz="1200" dirty="0" err="1">
                <a:solidFill>
                  <a:schemeClr val="bg1"/>
                </a:solidFill>
              </a:rPr>
              <a:t>itsemaksettu</a:t>
            </a:r>
            <a:r>
              <a:rPr lang="en-US" sz="1200" dirty="0">
                <a:solidFill>
                  <a:schemeClr val="bg1"/>
                </a:solidFill>
              </a:rPr>
              <a:t> </a:t>
            </a:r>
            <a:r>
              <a:rPr lang="en-US" sz="1200" dirty="0" err="1">
                <a:solidFill>
                  <a:schemeClr val="bg1"/>
                </a:solidFill>
              </a:rPr>
              <a:t>lisenssi</a:t>
            </a:r>
            <a:r>
              <a:rPr lang="en-US" sz="1200" dirty="0">
                <a:solidFill>
                  <a:schemeClr val="bg1"/>
                </a:solidFill>
              </a:rPr>
              <a:t>)</a:t>
            </a:r>
            <a:endParaRPr lang="en-FI" sz="1200" dirty="0" err="1">
              <a:solidFill>
                <a:schemeClr val="bg1"/>
              </a:solidFill>
            </a:endParaRPr>
          </a:p>
        </p:txBody>
      </p:sp>
      <p:sp>
        <p:nvSpPr>
          <p:cNvPr id="9" name="Otsikko 3">
            <a:extLst>
              <a:ext uri="{FF2B5EF4-FFF2-40B4-BE49-F238E27FC236}">
                <a16:creationId xmlns:a16="http://schemas.microsoft.com/office/drawing/2014/main" id="{7B03C9EC-3126-8134-C6B9-ED9B688DA794}"/>
              </a:ext>
            </a:extLst>
          </p:cNvPr>
          <p:cNvSpPr txBox="1">
            <a:spLocks/>
          </p:cNvSpPr>
          <p:nvPr/>
        </p:nvSpPr>
        <p:spPr>
          <a:xfrm>
            <a:off x="990600" y="517525"/>
            <a:ext cx="10515600" cy="103390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fi-FI" sz="3200" dirty="0">
              <a:solidFill>
                <a:schemeClr val="bg1"/>
              </a:solidFill>
            </a:endParaRPr>
          </a:p>
          <a:p>
            <a:endParaRPr lang="fi-FI" sz="3200" dirty="0">
              <a:solidFill>
                <a:schemeClr val="bg1"/>
              </a:solidFill>
            </a:endParaRPr>
          </a:p>
          <a:p>
            <a:endParaRPr lang="fi-FI" sz="3200" dirty="0">
              <a:solidFill>
                <a:schemeClr val="bg1"/>
              </a:solidFill>
            </a:endParaRPr>
          </a:p>
          <a:p>
            <a:endParaRPr lang="fi-FI" sz="3200" dirty="0">
              <a:solidFill>
                <a:schemeClr val="bg1"/>
              </a:solidFill>
            </a:endParaRPr>
          </a:p>
          <a:p>
            <a:endParaRPr lang="fi-FI" sz="3200" dirty="0">
              <a:solidFill>
                <a:schemeClr val="bg1"/>
              </a:solidFill>
            </a:endParaRPr>
          </a:p>
          <a:p>
            <a:endParaRPr lang="fi-FI" sz="3200" dirty="0">
              <a:solidFill>
                <a:schemeClr val="bg1"/>
              </a:solidFill>
            </a:endParaRPr>
          </a:p>
          <a:p>
            <a:endParaRPr lang="fi-FI" sz="3200" dirty="0">
              <a:solidFill>
                <a:schemeClr val="bg1"/>
              </a:solidFill>
            </a:endParaRPr>
          </a:p>
          <a:p>
            <a:endParaRPr lang="fi-FI" sz="3200" dirty="0">
              <a:solidFill>
                <a:schemeClr val="bg1"/>
              </a:solidFill>
            </a:endParaRPr>
          </a:p>
          <a:p>
            <a:endParaRPr lang="fi-FI" sz="3200" dirty="0">
              <a:solidFill>
                <a:schemeClr val="bg1"/>
              </a:solidFill>
            </a:endParaRPr>
          </a:p>
          <a:p>
            <a:r>
              <a:rPr lang="fi-FI" sz="3200" dirty="0">
                <a:solidFill>
                  <a:schemeClr val="bg1"/>
                </a:solidFill>
              </a:rPr>
              <a:t>Oppilaitokset…</a:t>
            </a:r>
          </a:p>
        </p:txBody>
      </p:sp>
    </p:spTree>
    <p:extLst>
      <p:ext uri="{BB962C8B-B14F-4D97-AF65-F5344CB8AC3E}">
        <p14:creationId xmlns:p14="http://schemas.microsoft.com/office/powerpoint/2010/main" val="1098810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55FA2-689C-2A4C-561F-855733E2A500}"/>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BA9CAFC5-7CD6-2E3E-5335-FF17C32CE2BB}"/>
              </a:ext>
            </a:extLst>
          </p:cNvPr>
          <p:cNvSpPr>
            <a:spLocks noGrp="1"/>
          </p:cNvSpPr>
          <p:nvPr>
            <p:ph type="title"/>
          </p:nvPr>
        </p:nvSpPr>
        <p:spPr/>
        <p:txBody>
          <a:bodyPr anchor="t"/>
          <a:lstStyle/>
          <a:p>
            <a:r>
              <a:rPr lang="fi-FI" sz="3200" dirty="0">
                <a:solidFill>
                  <a:schemeClr val="bg1"/>
                </a:solidFill>
              </a:rPr>
              <a:t>Tekoäly</a:t>
            </a:r>
          </a:p>
        </p:txBody>
      </p:sp>
      <p:sp>
        <p:nvSpPr>
          <p:cNvPr id="8" name="TextBox 7">
            <a:extLst>
              <a:ext uri="{FF2B5EF4-FFF2-40B4-BE49-F238E27FC236}">
                <a16:creationId xmlns:a16="http://schemas.microsoft.com/office/drawing/2014/main" id="{E3D8BF72-65BE-B45D-6A6D-4261A48A687A}"/>
              </a:ext>
            </a:extLst>
          </p:cNvPr>
          <p:cNvSpPr txBox="1"/>
          <p:nvPr/>
        </p:nvSpPr>
        <p:spPr>
          <a:xfrm>
            <a:off x="10437299" y="5589659"/>
            <a:ext cx="1303626" cy="184666"/>
          </a:xfrm>
          <a:prstGeom prst="rect">
            <a:avLst/>
          </a:prstGeom>
          <a:noFill/>
        </p:spPr>
        <p:txBody>
          <a:bodyPr wrap="none" lIns="0" tIns="0" rIns="0" bIns="0" rtlCol="0">
            <a:spAutoFit/>
          </a:bodyPr>
          <a:lstStyle/>
          <a:p>
            <a:pPr algn="r"/>
            <a:r>
              <a:rPr lang="en-US" sz="1200" dirty="0" err="1"/>
              <a:t>Kuvat</a:t>
            </a:r>
            <a:r>
              <a:rPr lang="en-US" sz="1200" dirty="0"/>
              <a:t>: </a:t>
            </a:r>
            <a:r>
              <a:rPr lang="en-US" sz="1200" dirty="0" err="1"/>
              <a:t>MidJourney</a:t>
            </a:r>
            <a:endParaRPr lang="en-FI" sz="1200" dirty="0" err="1"/>
          </a:p>
        </p:txBody>
      </p:sp>
      <p:pic>
        <p:nvPicPr>
          <p:cNvPr id="2050" name="Picture 2">
            <a:extLst>
              <a:ext uri="{FF2B5EF4-FFF2-40B4-BE49-F238E27FC236}">
                <a16:creationId xmlns:a16="http://schemas.microsoft.com/office/drawing/2014/main" id="{76676FCF-2F46-F374-708E-38F224A57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832"/>
            <a:ext cx="12192000" cy="683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75F1FD-1759-B504-DB8C-A2184356B655}"/>
              </a:ext>
            </a:extLst>
          </p:cNvPr>
          <p:cNvSpPr txBox="1"/>
          <p:nvPr/>
        </p:nvSpPr>
        <p:spPr>
          <a:xfrm>
            <a:off x="9096003" y="5476216"/>
            <a:ext cx="2763192" cy="184666"/>
          </a:xfrm>
          <a:prstGeom prst="rect">
            <a:avLst/>
          </a:prstGeom>
          <a:noFill/>
        </p:spPr>
        <p:txBody>
          <a:bodyPr wrap="none" lIns="0" tIns="0" rIns="0" bIns="0" rtlCol="0">
            <a:spAutoFit/>
          </a:bodyPr>
          <a:lstStyle/>
          <a:p>
            <a:pPr algn="r"/>
            <a:r>
              <a:rPr lang="en-US" sz="1200" dirty="0">
                <a:solidFill>
                  <a:schemeClr val="bg1"/>
                </a:solidFill>
              </a:rPr>
              <a:t>Kuva: </a:t>
            </a:r>
            <a:r>
              <a:rPr lang="en-US" sz="1200" dirty="0" err="1">
                <a:solidFill>
                  <a:schemeClr val="bg1"/>
                </a:solidFill>
              </a:rPr>
              <a:t>MidJourney</a:t>
            </a:r>
            <a:r>
              <a:rPr lang="en-US" sz="1200" dirty="0">
                <a:solidFill>
                  <a:schemeClr val="bg1"/>
                </a:solidFill>
              </a:rPr>
              <a:t> (</a:t>
            </a:r>
            <a:r>
              <a:rPr lang="en-US" sz="1200" dirty="0" err="1">
                <a:solidFill>
                  <a:schemeClr val="bg1"/>
                </a:solidFill>
              </a:rPr>
              <a:t>itsemaksettu</a:t>
            </a:r>
            <a:r>
              <a:rPr lang="en-US" sz="1200" dirty="0">
                <a:solidFill>
                  <a:schemeClr val="bg1"/>
                </a:solidFill>
              </a:rPr>
              <a:t> </a:t>
            </a:r>
            <a:r>
              <a:rPr lang="en-US" sz="1200" dirty="0" err="1">
                <a:solidFill>
                  <a:schemeClr val="bg1"/>
                </a:solidFill>
              </a:rPr>
              <a:t>lisenssi</a:t>
            </a:r>
            <a:r>
              <a:rPr lang="en-US" sz="1200" dirty="0">
                <a:solidFill>
                  <a:schemeClr val="bg1"/>
                </a:solidFill>
              </a:rPr>
              <a:t>)</a:t>
            </a:r>
            <a:endParaRPr lang="en-FI" sz="1200" dirty="0" err="1">
              <a:solidFill>
                <a:schemeClr val="bg1"/>
              </a:solidFill>
            </a:endParaRPr>
          </a:p>
        </p:txBody>
      </p:sp>
      <p:sp>
        <p:nvSpPr>
          <p:cNvPr id="2" name="TextBox 1">
            <a:extLst>
              <a:ext uri="{FF2B5EF4-FFF2-40B4-BE49-F238E27FC236}">
                <a16:creationId xmlns:a16="http://schemas.microsoft.com/office/drawing/2014/main" id="{F9C56ECD-CEDE-25E6-2728-7A558A1CDEA4}"/>
              </a:ext>
            </a:extLst>
          </p:cNvPr>
          <p:cNvSpPr txBox="1"/>
          <p:nvPr/>
        </p:nvSpPr>
        <p:spPr>
          <a:xfrm>
            <a:off x="698740" y="2708989"/>
            <a:ext cx="4743286" cy="2462213"/>
          </a:xfrm>
          <a:prstGeom prst="rect">
            <a:avLst/>
          </a:prstGeom>
          <a:noFill/>
        </p:spPr>
        <p:txBody>
          <a:bodyPr wrap="none" lIns="0" tIns="0" rIns="0" bIns="0" rtlCol="0">
            <a:spAutoFit/>
          </a:bodyPr>
          <a:lstStyle/>
          <a:p>
            <a:pPr algn="l"/>
            <a:r>
              <a:rPr lang="en-US" sz="4000" b="1" dirty="0">
                <a:solidFill>
                  <a:schemeClr val="bg1"/>
                </a:solidFill>
                <a:effectLst/>
              </a:rPr>
              <a:t>“</a:t>
            </a:r>
            <a:r>
              <a:rPr lang="en-US" sz="4000" b="1" dirty="0" err="1">
                <a:solidFill>
                  <a:schemeClr val="bg1"/>
                </a:solidFill>
                <a:effectLst/>
              </a:rPr>
              <a:t>Tekoäly</a:t>
            </a:r>
            <a:r>
              <a:rPr lang="en-US" sz="4000" b="1" dirty="0">
                <a:solidFill>
                  <a:schemeClr val="bg1"/>
                </a:solidFill>
                <a:effectLst/>
              </a:rPr>
              <a:t> </a:t>
            </a:r>
            <a:r>
              <a:rPr lang="en-US" sz="4000" b="1" dirty="0" err="1">
                <a:solidFill>
                  <a:schemeClr val="bg1"/>
                </a:solidFill>
                <a:effectLst/>
              </a:rPr>
              <a:t>ei</a:t>
            </a:r>
            <a:r>
              <a:rPr lang="en-US" sz="4000" b="1" dirty="0">
                <a:solidFill>
                  <a:schemeClr val="bg1"/>
                </a:solidFill>
                <a:effectLst/>
              </a:rPr>
              <a:t> vie </a:t>
            </a:r>
          </a:p>
          <a:p>
            <a:pPr algn="l"/>
            <a:r>
              <a:rPr lang="en-US" sz="4000" b="1" dirty="0" err="1">
                <a:solidFill>
                  <a:schemeClr val="bg1"/>
                </a:solidFill>
                <a:effectLst/>
              </a:rPr>
              <a:t>työtäsi</a:t>
            </a:r>
            <a:r>
              <a:rPr lang="en-US" sz="4000" b="1" dirty="0">
                <a:solidFill>
                  <a:schemeClr val="bg1"/>
                </a:solidFill>
                <a:effectLst/>
              </a:rPr>
              <a:t> – </a:t>
            </a:r>
          </a:p>
          <a:p>
            <a:pPr algn="l"/>
            <a:r>
              <a:rPr lang="en-US" sz="4000" b="1" dirty="0" err="1">
                <a:solidFill>
                  <a:schemeClr val="bg1"/>
                </a:solidFill>
                <a:effectLst/>
              </a:rPr>
              <a:t>sen</a:t>
            </a:r>
            <a:r>
              <a:rPr lang="en-US" sz="4000" b="1" dirty="0">
                <a:solidFill>
                  <a:schemeClr val="bg1"/>
                </a:solidFill>
                <a:effectLst/>
              </a:rPr>
              <a:t> vie </a:t>
            </a:r>
            <a:r>
              <a:rPr lang="en-US" sz="4000" b="1" dirty="0" err="1">
                <a:solidFill>
                  <a:schemeClr val="bg1"/>
                </a:solidFill>
                <a:effectLst/>
              </a:rPr>
              <a:t>teköälyä</a:t>
            </a:r>
            <a:endParaRPr lang="en-US" sz="4000" b="1" dirty="0">
              <a:solidFill>
                <a:schemeClr val="bg1"/>
              </a:solidFill>
              <a:effectLst/>
            </a:endParaRPr>
          </a:p>
          <a:p>
            <a:pPr algn="l"/>
            <a:r>
              <a:rPr lang="en-US" sz="4000" b="1" dirty="0" err="1">
                <a:solidFill>
                  <a:schemeClr val="bg1"/>
                </a:solidFill>
                <a:effectLst/>
              </a:rPr>
              <a:t>käyttävä</a:t>
            </a:r>
            <a:r>
              <a:rPr lang="en-US" sz="4000" b="1" dirty="0">
                <a:solidFill>
                  <a:schemeClr val="bg1"/>
                </a:solidFill>
                <a:effectLst/>
              </a:rPr>
              <a:t> </a:t>
            </a:r>
            <a:r>
              <a:rPr lang="en-US" sz="4000" b="1" dirty="0" err="1">
                <a:solidFill>
                  <a:schemeClr val="bg1"/>
                </a:solidFill>
                <a:effectLst/>
              </a:rPr>
              <a:t>ihminen</a:t>
            </a:r>
            <a:r>
              <a:rPr lang="en-US" sz="4000" b="1" dirty="0">
                <a:solidFill>
                  <a:schemeClr val="bg1"/>
                </a:solidFill>
                <a:effectLst/>
              </a:rPr>
              <a:t>”</a:t>
            </a:r>
            <a:endParaRPr lang="en-FI" sz="4000" b="1" dirty="0" err="1">
              <a:solidFill>
                <a:schemeClr val="bg1"/>
              </a:solidFill>
              <a:effectLst/>
            </a:endParaRPr>
          </a:p>
        </p:txBody>
      </p:sp>
    </p:spTree>
    <p:extLst>
      <p:ext uri="{BB962C8B-B14F-4D97-AF65-F5344CB8AC3E}">
        <p14:creationId xmlns:p14="http://schemas.microsoft.com/office/powerpoint/2010/main" val="813091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C759E-5C74-139F-0B67-059235B2D815}"/>
            </a:ext>
          </a:extLst>
        </p:cNvPr>
        <p:cNvGrpSpPr/>
        <p:nvPr/>
      </p:nvGrpSpPr>
      <p:grpSpPr>
        <a:xfrm>
          <a:off x="0" y="0"/>
          <a:ext cx="0" cy="0"/>
          <a:chOff x="0" y="0"/>
          <a:chExt cx="0" cy="0"/>
        </a:xfrm>
      </p:grpSpPr>
      <p:pic>
        <p:nvPicPr>
          <p:cNvPr id="10" name="Picture 9" descr="A person standing in a room with many cubes&#10;&#10;AI-generated content may be incorrect.">
            <a:extLst>
              <a:ext uri="{FF2B5EF4-FFF2-40B4-BE49-F238E27FC236}">
                <a16:creationId xmlns:a16="http://schemas.microsoft.com/office/drawing/2014/main" id="{42422728-3D70-1708-A2F6-289441E28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9665"/>
            <a:ext cx="12192000" cy="6832879"/>
          </a:xfrm>
          <a:prstGeom prst="rect">
            <a:avLst/>
          </a:prstGeom>
        </p:spPr>
      </p:pic>
      <p:sp>
        <p:nvSpPr>
          <p:cNvPr id="2" name="Otsikko 1">
            <a:extLst>
              <a:ext uri="{FF2B5EF4-FFF2-40B4-BE49-F238E27FC236}">
                <a16:creationId xmlns:a16="http://schemas.microsoft.com/office/drawing/2014/main" id="{D23048C3-08D9-D5EF-85E3-9C5675AFFEE9}"/>
              </a:ext>
            </a:extLst>
          </p:cNvPr>
          <p:cNvSpPr>
            <a:spLocks noGrp="1"/>
          </p:cNvSpPr>
          <p:nvPr>
            <p:ph type="title"/>
          </p:nvPr>
        </p:nvSpPr>
        <p:spPr/>
        <p:txBody>
          <a:bodyPr anchor="t"/>
          <a:lstStyle/>
          <a:p>
            <a:r>
              <a:rPr lang="fi-FI" sz="3200" dirty="0">
                <a:solidFill>
                  <a:schemeClr val="bg1"/>
                </a:solidFill>
              </a:rPr>
              <a:t>AI – </a:t>
            </a:r>
            <a:br>
              <a:rPr lang="fi-FI" sz="3200" dirty="0">
                <a:solidFill>
                  <a:schemeClr val="bg1"/>
                </a:solidFill>
              </a:rPr>
            </a:br>
            <a:r>
              <a:rPr lang="fi-FI" sz="3200" dirty="0">
                <a:solidFill>
                  <a:schemeClr val="bg1"/>
                </a:solidFill>
              </a:rPr>
              <a:t>pelkkä kielimalli?</a:t>
            </a:r>
          </a:p>
        </p:txBody>
      </p:sp>
      <p:sp>
        <p:nvSpPr>
          <p:cNvPr id="3" name="Sisällön paikkamerkki 2">
            <a:extLst>
              <a:ext uri="{FF2B5EF4-FFF2-40B4-BE49-F238E27FC236}">
                <a16:creationId xmlns:a16="http://schemas.microsoft.com/office/drawing/2014/main" id="{9F80F2E4-AED8-BE8C-B010-767105C62E44}"/>
              </a:ext>
            </a:extLst>
          </p:cNvPr>
          <p:cNvSpPr>
            <a:spLocks noGrp="1"/>
          </p:cNvSpPr>
          <p:nvPr>
            <p:ph idx="1"/>
          </p:nvPr>
        </p:nvSpPr>
        <p:spPr>
          <a:xfrm>
            <a:off x="6711350" y="500332"/>
            <a:ext cx="4642449" cy="4666891"/>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fi-FI" sz="2800" b="1" dirty="0">
                <a:solidFill>
                  <a:srgbClr val="FFC000"/>
                </a:solidFill>
              </a:rPr>
              <a:t>Teksti / data</a:t>
            </a:r>
          </a:p>
          <a:p>
            <a:pPr marL="0" indent="0" algn="ctr">
              <a:buNone/>
            </a:pPr>
            <a:r>
              <a:rPr lang="fi-FI" sz="2800" b="1" dirty="0">
                <a:solidFill>
                  <a:srgbClr val="FFC000"/>
                </a:solidFill>
              </a:rPr>
              <a:t>Kuva</a:t>
            </a:r>
          </a:p>
          <a:p>
            <a:pPr marL="0" indent="0" algn="ctr">
              <a:buNone/>
            </a:pPr>
            <a:r>
              <a:rPr lang="fi-FI" sz="2800" b="1" dirty="0">
                <a:solidFill>
                  <a:srgbClr val="FFC000"/>
                </a:solidFill>
              </a:rPr>
              <a:t>Ääni</a:t>
            </a:r>
          </a:p>
          <a:p>
            <a:pPr marL="0" indent="0" algn="ctr">
              <a:buNone/>
            </a:pPr>
            <a:r>
              <a:rPr lang="fi-FI" sz="2800" b="1" dirty="0">
                <a:solidFill>
                  <a:schemeClr val="bg1"/>
                </a:solidFill>
              </a:rPr>
              <a:t>Musiikki</a:t>
            </a:r>
          </a:p>
          <a:p>
            <a:pPr marL="0" indent="0" algn="ctr">
              <a:buNone/>
            </a:pPr>
            <a:r>
              <a:rPr lang="fi-FI" sz="2800" b="1" dirty="0">
                <a:solidFill>
                  <a:schemeClr val="bg1"/>
                </a:solidFill>
              </a:rPr>
              <a:t>Video</a:t>
            </a:r>
          </a:p>
          <a:p>
            <a:pPr marL="0" indent="0" algn="ctr">
              <a:buNone/>
            </a:pPr>
            <a:r>
              <a:rPr lang="fi-FI" sz="2800" b="1" dirty="0">
                <a:solidFill>
                  <a:schemeClr val="bg1"/>
                </a:solidFill>
              </a:rPr>
              <a:t>3D-mallit / animaatio</a:t>
            </a:r>
          </a:p>
          <a:p>
            <a:pPr marL="0" indent="0" algn="ctr">
              <a:buNone/>
            </a:pPr>
            <a:r>
              <a:rPr lang="fi-FI" sz="2800" b="1" dirty="0">
                <a:solidFill>
                  <a:schemeClr val="bg1"/>
                </a:solidFill>
              </a:rPr>
              <a:t>Koodaus</a:t>
            </a:r>
          </a:p>
        </p:txBody>
      </p:sp>
      <p:sp>
        <p:nvSpPr>
          <p:cNvPr id="6" name="TextBox 5">
            <a:extLst>
              <a:ext uri="{FF2B5EF4-FFF2-40B4-BE49-F238E27FC236}">
                <a16:creationId xmlns:a16="http://schemas.microsoft.com/office/drawing/2014/main" id="{16743268-48B7-22C2-78BE-06DDD6C198A1}"/>
              </a:ext>
            </a:extLst>
          </p:cNvPr>
          <p:cNvSpPr txBox="1"/>
          <p:nvPr/>
        </p:nvSpPr>
        <p:spPr>
          <a:xfrm>
            <a:off x="9096003" y="5476216"/>
            <a:ext cx="2763192" cy="184666"/>
          </a:xfrm>
          <a:prstGeom prst="rect">
            <a:avLst/>
          </a:prstGeom>
          <a:noFill/>
        </p:spPr>
        <p:txBody>
          <a:bodyPr wrap="none" lIns="0" tIns="0" rIns="0" bIns="0" rtlCol="0">
            <a:spAutoFit/>
          </a:bodyPr>
          <a:lstStyle/>
          <a:p>
            <a:pPr algn="r"/>
            <a:r>
              <a:rPr lang="en-US" sz="1200" dirty="0">
                <a:solidFill>
                  <a:schemeClr val="bg1"/>
                </a:solidFill>
              </a:rPr>
              <a:t>Kuva: </a:t>
            </a:r>
            <a:r>
              <a:rPr lang="en-US" sz="1200" dirty="0" err="1">
                <a:solidFill>
                  <a:schemeClr val="bg1"/>
                </a:solidFill>
              </a:rPr>
              <a:t>MidJourney</a:t>
            </a:r>
            <a:r>
              <a:rPr lang="en-US" sz="1200" dirty="0">
                <a:solidFill>
                  <a:schemeClr val="bg1"/>
                </a:solidFill>
              </a:rPr>
              <a:t> (</a:t>
            </a:r>
            <a:r>
              <a:rPr lang="en-US" sz="1200" dirty="0" err="1">
                <a:solidFill>
                  <a:schemeClr val="bg1"/>
                </a:solidFill>
              </a:rPr>
              <a:t>itsemaksettu</a:t>
            </a:r>
            <a:r>
              <a:rPr lang="en-US" sz="1200" dirty="0">
                <a:solidFill>
                  <a:schemeClr val="bg1"/>
                </a:solidFill>
              </a:rPr>
              <a:t> </a:t>
            </a:r>
            <a:r>
              <a:rPr lang="en-US" sz="1200" dirty="0" err="1">
                <a:solidFill>
                  <a:schemeClr val="bg1"/>
                </a:solidFill>
              </a:rPr>
              <a:t>lisenssi</a:t>
            </a:r>
            <a:r>
              <a:rPr lang="en-US" sz="1200" dirty="0">
                <a:solidFill>
                  <a:schemeClr val="bg1"/>
                </a:solidFill>
              </a:rPr>
              <a:t>)</a:t>
            </a:r>
            <a:endParaRPr lang="en-FI" sz="1200" dirty="0" err="1">
              <a:solidFill>
                <a:schemeClr val="bg1"/>
              </a:solidFill>
            </a:endParaRPr>
          </a:p>
        </p:txBody>
      </p:sp>
    </p:spTree>
    <p:extLst>
      <p:ext uri="{BB962C8B-B14F-4D97-AF65-F5344CB8AC3E}">
        <p14:creationId xmlns:p14="http://schemas.microsoft.com/office/powerpoint/2010/main" val="3229346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818F8-C213-5114-92E3-ABC069AB29A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843E00E-B899-0BDE-B854-07A15C57D59A}"/>
              </a:ext>
            </a:extLst>
          </p:cNvPr>
          <p:cNvPicPr>
            <a:picLocks noChangeAspect="1"/>
          </p:cNvPicPr>
          <p:nvPr/>
        </p:nvPicPr>
        <p:blipFill>
          <a:blip r:embed="rId3"/>
          <a:stretch>
            <a:fillRect/>
          </a:stretch>
        </p:blipFill>
        <p:spPr>
          <a:xfrm>
            <a:off x="1375674" y="180837"/>
            <a:ext cx="9440651" cy="5551886"/>
          </a:xfrm>
          <a:prstGeom prst="rect">
            <a:avLst/>
          </a:prstGeom>
        </p:spPr>
      </p:pic>
    </p:spTree>
    <p:extLst>
      <p:ext uri="{BB962C8B-B14F-4D97-AF65-F5344CB8AC3E}">
        <p14:creationId xmlns:p14="http://schemas.microsoft.com/office/powerpoint/2010/main" val="774296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E4CC7-C958-7669-EFA9-62A64BE3769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FB10173-4492-109E-6C9E-37B6DD98EC21}"/>
              </a:ext>
            </a:extLst>
          </p:cNvPr>
          <p:cNvSpPr>
            <a:spLocks noGrp="1"/>
          </p:cNvSpPr>
          <p:nvPr>
            <p:ph type="title"/>
          </p:nvPr>
        </p:nvSpPr>
        <p:spPr>
          <a:xfrm>
            <a:off x="838200" y="365126"/>
            <a:ext cx="10515600" cy="469376"/>
          </a:xfrm>
        </p:spPr>
        <p:txBody>
          <a:bodyPr/>
          <a:lstStyle/>
          <a:p>
            <a:r>
              <a:rPr lang="fi-FI" sz="2800" dirty="0"/>
              <a:t>Yleisimmät tekoälyt</a:t>
            </a:r>
          </a:p>
        </p:txBody>
      </p:sp>
      <p:sp>
        <p:nvSpPr>
          <p:cNvPr id="3" name="Sisällön paikkamerkki 2">
            <a:extLst>
              <a:ext uri="{FF2B5EF4-FFF2-40B4-BE49-F238E27FC236}">
                <a16:creationId xmlns:a16="http://schemas.microsoft.com/office/drawing/2014/main" id="{30579E6A-57BB-6B51-CE92-CD39009ABFB3}"/>
              </a:ext>
            </a:extLst>
          </p:cNvPr>
          <p:cNvSpPr>
            <a:spLocks noGrp="1"/>
          </p:cNvSpPr>
          <p:nvPr>
            <p:ph idx="1"/>
          </p:nvPr>
        </p:nvSpPr>
        <p:spPr>
          <a:xfrm>
            <a:off x="838200" y="1029810"/>
            <a:ext cx="10515600" cy="4502310"/>
          </a:xfrm>
        </p:spPr>
        <p:txBody>
          <a:bodyPr/>
          <a:lstStyle/>
          <a:p>
            <a:pPr marL="0" indent="0">
              <a:buNone/>
            </a:pPr>
            <a:r>
              <a:rPr lang="fi-FI" sz="1200" b="1" dirty="0" err="1"/>
              <a:t>ChatGPT</a:t>
            </a:r>
            <a:r>
              <a:rPr lang="fi-FI" sz="1200" b="1" dirty="0"/>
              <a:t> (</a:t>
            </a:r>
            <a:r>
              <a:rPr lang="fi-FI" sz="1200" b="1" dirty="0" err="1"/>
              <a:t>OpenAI</a:t>
            </a:r>
            <a:r>
              <a:rPr lang="fi-FI" sz="1200" b="1" dirty="0"/>
              <a:t>), Claude (</a:t>
            </a:r>
            <a:r>
              <a:rPr lang="fi-FI" sz="1200" b="1" dirty="0" err="1"/>
              <a:t>Anthropic</a:t>
            </a:r>
            <a:r>
              <a:rPr lang="fi-FI" sz="1200" b="1" dirty="0"/>
              <a:t>), </a:t>
            </a:r>
            <a:r>
              <a:rPr lang="fi-FI" sz="1200" b="1" dirty="0" err="1"/>
              <a:t>Gemini</a:t>
            </a:r>
            <a:r>
              <a:rPr lang="fi-FI" sz="1200" b="1" dirty="0"/>
              <a:t> (Google), </a:t>
            </a:r>
            <a:r>
              <a:rPr lang="fi-FI" sz="1200" b="1" dirty="0" err="1"/>
              <a:t>DeepSeek</a:t>
            </a:r>
            <a:r>
              <a:rPr lang="fi-FI" sz="1200" b="1" dirty="0"/>
              <a:t>:</a:t>
            </a:r>
            <a:r>
              <a:rPr lang="fi-FI" sz="1200" dirty="0"/>
              <a:t> </a:t>
            </a:r>
            <a:br>
              <a:rPr lang="fi-FI" sz="1200" dirty="0"/>
            </a:br>
            <a:endParaRPr lang="fi-FI" sz="1200" dirty="0"/>
          </a:p>
          <a:p>
            <a:pPr marL="742950" lvl="1" indent="-285750">
              <a:buFont typeface="Arial" panose="020B0604020202020204" pitchFamily="34" charset="0"/>
              <a:buChar char="•"/>
            </a:pPr>
            <a:r>
              <a:rPr lang="fi-FI" sz="1200" dirty="0"/>
              <a:t>Nämä laajat kielimallit ovat erinomaisia tekstin tuottamisessa, kääntämisessä, yhteenvedon tekemisessä ja analysoinnissa.</a:t>
            </a:r>
          </a:p>
          <a:p>
            <a:pPr marL="742950" lvl="1" indent="-285750">
              <a:buFont typeface="Arial" panose="020B0604020202020204" pitchFamily="34" charset="0"/>
              <a:buChar char="•"/>
            </a:pPr>
            <a:r>
              <a:rPr lang="fi-FI" sz="1200" dirty="0"/>
              <a:t>Niitä käytetään laajasti asiakaspalvelussa, sisällöntuotannossa, ohjelmoinnissa ja tutkimuksessa.</a:t>
            </a:r>
          </a:p>
          <a:p>
            <a:pPr marL="742950" lvl="1" indent="-285750">
              <a:buFont typeface="Arial" panose="020B0604020202020204" pitchFamily="34" charset="0"/>
              <a:buChar char="•"/>
            </a:pPr>
            <a:r>
              <a:rPr lang="fi-FI" sz="1200" dirty="0"/>
              <a:t>Ne ovat parhaimmillaan monimutkaisten kysymysten vastaamisessa ja luovassa kirjoittamisessa.</a:t>
            </a:r>
          </a:p>
          <a:p>
            <a:pPr marL="0" indent="0">
              <a:buNone/>
            </a:pPr>
            <a:r>
              <a:rPr lang="fi-FI" sz="1200" b="1" dirty="0" err="1"/>
              <a:t>Copilot</a:t>
            </a:r>
            <a:r>
              <a:rPr lang="fi-FI" sz="1200" b="1" dirty="0"/>
              <a:t> (Microsoft 365):</a:t>
            </a:r>
            <a:br>
              <a:rPr lang="fi-FI" sz="1200" b="1" dirty="0"/>
            </a:br>
            <a:r>
              <a:rPr lang="fi-FI" sz="1200" dirty="0"/>
              <a:t> </a:t>
            </a:r>
          </a:p>
          <a:p>
            <a:pPr marL="742950" lvl="1" indent="-285750">
              <a:buFont typeface="Arial" panose="020B0604020202020204" pitchFamily="34" charset="0"/>
              <a:buChar char="•"/>
            </a:pPr>
            <a:r>
              <a:rPr lang="fi-FI" sz="1200" dirty="0"/>
              <a:t>Integroitu Microsoftin toimistosovelluksiin (Word, Excel, PowerPoint).</a:t>
            </a:r>
          </a:p>
          <a:p>
            <a:pPr marL="742950" lvl="1" indent="-285750">
              <a:buFont typeface="Arial" panose="020B0604020202020204" pitchFamily="34" charset="0"/>
              <a:buChar char="•"/>
            </a:pPr>
            <a:r>
              <a:rPr lang="fi-FI" sz="1200" dirty="0"/>
              <a:t>Auttaa käyttäjiä luomaan ja muokkaamaan asiakirjoja, taulukoita ja esityksiä.</a:t>
            </a:r>
          </a:p>
          <a:p>
            <a:pPr marL="742950" lvl="1" indent="-285750">
              <a:buFont typeface="Arial" panose="020B0604020202020204" pitchFamily="34" charset="0"/>
              <a:buChar char="•"/>
            </a:pPr>
            <a:r>
              <a:rPr lang="fi-FI" sz="1200" dirty="0"/>
              <a:t>Parhaimmillaan tehostamassa tuottavuutta ja automatisoimassa rutiinitehtäviä.</a:t>
            </a:r>
          </a:p>
          <a:p>
            <a:pPr marL="0" indent="0">
              <a:buNone/>
            </a:pPr>
            <a:r>
              <a:rPr lang="fi-FI" sz="1200" b="1" dirty="0" err="1"/>
              <a:t>Midjourney</a:t>
            </a:r>
            <a:r>
              <a:rPr lang="fi-FI" sz="1200" b="1" dirty="0"/>
              <a:t>, DALL·E (</a:t>
            </a:r>
            <a:r>
              <a:rPr lang="fi-FI" sz="1200" b="1" dirty="0" err="1"/>
              <a:t>OpenAI</a:t>
            </a:r>
            <a:r>
              <a:rPr lang="fi-FI" sz="1200" b="1" dirty="0"/>
              <a:t>), </a:t>
            </a:r>
            <a:r>
              <a:rPr lang="fi-FI" sz="1200" b="1" dirty="0" err="1"/>
              <a:t>Stable</a:t>
            </a:r>
            <a:r>
              <a:rPr lang="fi-FI" sz="1200" b="1" dirty="0"/>
              <a:t> </a:t>
            </a:r>
            <a:r>
              <a:rPr lang="fi-FI" sz="1200" b="1" dirty="0" err="1"/>
              <a:t>Diffusion</a:t>
            </a:r>
            <a:r>
              <a:rPr lang="fi-FI" sz="1200" b="1" dirty="0"/>
              <a:t>:</a:t>
            </a:r>
            <a:r>
              <a:rPr lang="fi-FI" sz="1200" dirty="0"/>
              <a:t> </a:t>
            </a:r>
            <a:br>
              <a:rPr lang="fi-FI" sz="1200" dirty="0"/>
            </a:br>
            <a:endParaRPr lang="fi-FI" sz="1200" dirty="0"/>
          </a:p>
          <a:p>
            <a:pPr marL="742950" lvl="1" indent="-285750">
              <a:buFont typeface="Arial" panose="020B0604020202020204" pitchFamily="34" charset="0"/>
              <a:buChar char="•"/>
            </a:pPr>
            <a:r>
              <a:rPr lang="fi-FI" sz="1200" dirty="0"/>
              <a:t>Nämä mallit luovat uusia kuvia tekstikuvauksista.</a:t>
            </a:r>
          </a:p>
          <a:p>
            <a:pPr marL="742950" lvl="1" indent="-285750">
              <a:buFont typeface="Arial" panose="020B0604020202020204" pitchFamily="34" charset="0"/>
              <a:buChar char="•"/>
            </a:pPr>
            <a:r>
              <a:rPr lang="fi-FI" sz="1200" dirty="0"/>
              <a:t>Käytetään laajasti taiteessa, suunnittelussa, markkinoinnissa ja viihdeteollisuudessa.</a:t>
            </a:r>
          </a:p>
          <a:p>
            <a:pPr marL="742950" lvl="1" indent="-285750">
              <a:buFont typeface="Arial" panose="020B0604020202020204" pitchFamily="34" charset="0"/>
              <a:buChar char="•"/>
            </a:pPr>
            <a:r>
              <a:rPr lang="fi-FI" sz="1200" dirty="0"/>
              <a:t>Parhaimmillaan luomassa ainutlaatuisia ja mielikuvituksellisia visualisointeja.</a:t>
            </a:r>
          </a:p>
          <a:p>
            <a:pPr marL="0" indent="0">
              <a:buNone/>
            </a:pPr>
            <a:r>
              <a:rPr lang="fi-FI" sz="1200" b="1" dirty="0"/>
              <a:t>Siri (Apple), Google Assistant, Alexa (Amazon):</a:t>
            </a:r>
            <a:r>
              <a:rPr lang="fi-FI" sz="1200" dirty="0"/>
              <a:t> </a:t>
            </a:r>
            <a:br>
              <a:rPr lang="fi-FI" sz="1200" dirty="0"/>
            </a:br>
            <a:endParaRPr lang="fi-FI" sz="1200" dirty="0"/>
          </a:p>
          <a:p>
            <a:pPr marL="742950" lvl="1" indent="-285750">
              <a:buFont typeface="Arial" panose="020B0604020202020204" pitchFamily="34" charset="0"/>
              <a:buChar char="•"/>
            </a:pPr>
            <a:r>
              <a:rPr lang="fi-FI" sz="1200" dirty="0"/>
              <a:t>Nämä virtuaaliassistentit ymmärtävät puhetta ja suorittavat erilaisia tehtäviä, kuten soittavat puheluita, lähettävät viestejä, asettavat muistutuksia ja ohjaavat älykotilaitteita.</a:t>
            </a:r>
          </a:p>
          <a:p>
            <a:pPr marL="742950" lvl="1" indent="-285750">
              <a:buFont typeface="Arial" panose="020B0604020202020204" pitchFamily="34" charset="0"/>
              <a:buChar char="•"/>
            </a:pPr>
            <a:r>
              <a:rPr lang="fi-FI" sz="1200" dirty="0"/>
              <a:t>Käytetään laajasti arjen helpottamisessa ja tiedon hakemisessa.</a:t>
            </a:r>
          </a:p>
          <a:p>
            <a:pPr marL="742950" lvl="1" indent="-285750">
              <a:buFont typeface="Arial" panose="020B0604020202020204" pitchFamily="34" charset="0"/>
              <a:buChar char="•"/>
            </a:pPr>
            <a:r>
              <a:rPr lang="fi-FI" sz="1200" dirty="0"/>
              <a:t>Parhaimmillaan nopeissa ja yksinkertaisissa tehtävissä, jotka voidaan suorittaa äänikomennoilla.</a:t>
            </a:r>
          </a:p>
        </p:txBody>
      </p:sp>
    </p:spTree>
    <p:extLst>
      <p:ext uri="{BB962C8B-B14F-4D97-AF65-F5344CB8AC3E}">
        <p14:creationId xmlns:p14="http://schemas.microsoft.com/office/powerpoint/2010/main" val="2309925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D38FB-98B4-0E4D-6282-FC01D79B94C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F53CEA0-846D-5C00-3602-A087403154E0}"/>
              </a:ext>
            </a:extLst>
          </p:cNvPr>
          <p:cNvSpPr>
            <a:spLocks noGrp="1"/>
          </p:cNvSpPr>
          <p:nvPr>
            <p:ph type="title"/>
          </p:nvPr>
        </p:nvSpPr>
        <p:spPr>
          <a:xfrm>
            <a:off x="838200" y="365126"/>
            <a:ext cx="10515600" cy="469376"/>
          </a:xfrm>
        </p:spPr>
        <p:txBody>
          <a:bodyPr/>
          <a:lstStyle/>
          <a:p>
            <a:r>
              <a:rPr lang="fi-FI" sz="2800" dirty="0"/>
              <a:t>AI-käyttökohteet</a:t>
            </a:r>
          </a:p>
        </p:txBody>
      </p:sp>
      <p:sp>
        <p:nvSpPr>
          <p:cNvPr id="3" name="Sisällön paikkamerkki 2">
            <a:extLst>
              <a:ext uri="{FF2B5EF4-FFF2-40B4-BE49-F238E27FC236}">
                <a16:creationId xmlns:a16="http://schemas.microsoft.com/office/drawing/2014/main" id="{F4A5922A-0455-16DF-5F6C-14D70D7C55BC}"/>
              </a:ext>
            </a:extLst>
          </p:cNvPr>
          <p:cNvSpPr>
            <a:spLocks noGrp="1"/>
          </p:cNvSpPr>
          <p:nvPr>
            <p:ph idx="1"/>
          </p:nvPr>
        </p:nvSpPr>
        <p:spPr>
          <a:xfrm>
            <a:off x="838200" y="1029810"/>
            <a:ext cx="10515600" cy="4502310"/>
          </a:xfrm>
        </p:spPr>
        <p:txBody>
          <a:bodyPr/>
          <a:lstStyle/>
          <a:p>
            <a:pPr marL="0" indent="0">
              <a:buNone/>
            </a:pPr>
            <a:br>
              <a:rPr lang="fi-FI" sz="1400" b="1" dirty="0"/>
            </a:br>
            <a:r>
              <a:rPr lang="fi-FI" b="1" dirty="0"/>
              <a:t>1. Tekstin käsittely ja luominen</a:t>
            </a:r>
          </a:p>
          <a:p>
            <a:pPr marL="0" indent="0">
              <a:buNone/>
            </a:pPr>
            <a:br>
              <a:rPr lang="fi-FI" sz="1400" b="1" dirty="0"/>
            </a:br>
            <a:r>
              <a:rPr lang="fi-FI" sz="1400" b="1" dirty="0"/>
              <a:t>Käyttökohteet</a:t>
            </a:r>
            <a:br>
              <a:rPr lang="fi-FI" sz="1400" b="1" dirty="0"/>
            </a:br>
            <a:endParaRPr lang="fi-FI" sz="1400" b="1" dirty="0"/>
          </a:p>
          <a:p>
            <a:pPr>
              <a:buFont typeface="Arial" panose="020B0604020202020204" pitchFamily="34" charset="0"/>
              <a:buChar char="•"/>
            </a:pPr>
            <a:r>
              <a:rPr lang="fi-FI" sz="1400" b="1" dirty="0"/>
              <a:t>Sisällöntuotanto</a:t>
            </a:r>
            <a:r>
              <a:rPr lang="fi-FI" sz="1400" dirty="0"/>
              <a:t>: Artikkelien, blogikirjoitusten, raporttien ja markkinointitekstien luominen.</a:t>
            </a:r>
          </a:p>
          <a:p>
            <a:pPr>
              <a:buFont typeface="Arial" panose="020B0604020202020204" pitchFamily="34" charset="0"/>
              <a:buChar char="•"/>
            </a:pPr>
            <a:r>
              <a:rPr lang="fi-FI" sz="1400" b="1" dirty="0"/>
              <a:t>Käännökset</a:t>
            </a:r>
            <a:r>
              <a:rPr lang="fi-FI" sz="1400" dirty="0"/>
              <a:t>: Automatisoidut käännöspalvelut, kuten Google </a:t>
            </a:r>
            <a:r>
              <a:rPr lang="fi-FI" sz="1400" dirty="0" err="1"/>
              <a:t>Translate</a:t>
            </a:r>
            <a:r>
              <a:rPr lang="fi-FI" sz="1400" dirty="0"/>
              <a:t> ja </a:t>
            </a:r>
            <a:r>
              <a:rPr lang="fi-FI" sz="1400" dirty="0" err="1"/>
              <a:t>DeepL</a:t>
            </a:r>
            <a:r>
              <a:rPr lang="fi-FI" sz="1400" dirty="0"/>
              <a:t>.</a:t>
            </a:r>
          </a:p>
          <a:p>
            <a:pPr>
              <a:buFont typeface="Arial" panose="020B0604020202020204" pitchFamily="34" charset="0"/>
              <a:buChar char="•"/>
            </a:pPr>
            <a:r>
              <a:rPr lang="fi-FI" sz="1400" b="1" dirty="0"/>
              <a:t>Tiivistelmät ja analyysit</a:t>
            </a:r>
            <a:r>
              <a:rPr lang="fi-FI" sz="1400" dirty="0"/>
              <a:t>: Pitkien tekstien ja dokumenttien tiivistäminen ja analysointi, myös videot (</a:t>
            </a:r>
            <a:r>
              <a:rPr lang="fi-FI" sz="1400" dirty="0" err="1"/>
              <a:t>Teams</a:t>
            </a:r>
            <a:r>
              <a:rPr lang="fi-FI" sz="1400" dirty="0"/>
              <a:t>).</a:t>
            </a:r>
          </a:p>
          <a:p>
            <a:pPr marL="0" indent="0">
              <a:buNone/>
            </a:pPr>
            <a:br>
              <a:rPr lang="fi-FI" sz="1400" b="1" dirty="0"/>
            </a:br>
            <a:r>
              <a:rPr lang="fi-FI" sz="1400" b="1" dirty="0"/>
              <a:t>Hyödyt</a:t>
            </a:r>
            <a:br>
              <a:rPr lang="fi-FI" sz="1400" b="1" dirty="0"/>
            </a:br>
            <a:endParaRPr lang="fi-FI" sz="1400" b="1" dirty="0"/>
          </a:p>
          <a:p>
            <a:pPr>
              <a:buFont typeface="Arial" panose="020B0604020202020204" pitchFamily="34" charset="0"/>
              <a:buChar char="•"/>
            </a:pPr>
            <a:r>
              <a:rPr lang="fi-FI" sz="1400" dirty="0"/>
              <a:t>Nopeuttaa ja tehostaa tekstintuotantoa.</a:t>
            </a:r>
          </a:p>
          <a:p>
            <a:pPr>
              <a:buFont typeface="Arial" panose="020B0604020202020204" pitchFamily="34" charset="0"/>
              <a:buChar char="•"/>
            </a:pPr>
            <a:r>
              <a:rPr lang="fi-FI" sz="1400" dirty="0"/>
              <a:t>Auttaa kielellisten esteiden ylittämisessä (kielioppi, eri kielet).</a:t>
            </a:r>
          </a:p>
          <a:p>
            <a:pPr>
              <a:buFont typeface="Arial" panose="020B0604020202020204" pitchFamily="34" charset="0"/>
              <a:buChar char="•"/>
            </a:pPr>
            <a:r>
              <a:rPr lang="fi-FI" sz="1400" dirty="0"/>
              <a:t>Nopeuttaa tiedonhakua</a:t>
            </a:r>
          </a:p>
        </p:txBody>
      </p:sp>
    </p:spTree>
    <p:extLst>
      <p:ext uri="{BB962C8B-B14F-4D97-AF65-F5344CB8AC3E}">
        <p14:creationId xmlns:p14="http://schemas.microsoft.com/office/powerpoint/2010/main" val="794235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00E1A-4FFD-ADF4-4909-AD31799E734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6E9C599-FD7B-DC5C-5C18-94A83666B92F}"/>
              </a:ext>
            </a:extLst>
          </p:cNvPr>
          <p:cNvSpPr>
            <a:spLocks noGrp="1"/>
          </p:cNvSpPr>
          <p:nvPr>
            <p:ph type="title"/>
          </p:nvPr>
        </p:nvSpPr>
        <p:spPr>
          <a:xfrm>
            <a:off x="838200" y="365126"/>
            <a:ext cx="10515600" cy="469376"/>
          </a:xfrm>
        </p:spPr>
        <p:txBody>
          <a:bodyPr/>
          <a:lstStyle/>
          <a:p>
            <a:r>
              <a:rPr lang="fi-FI" sz="2800" dirty="0"/>
              <a:t>AI-käyttökohteet</a:t>
            </a:r>
          </a:p>
        </p:txBody>
      </p:sp>
      <p:sp>
        <p:nvSpPr>
          <p:cNvPr id="3" name="Sisällön paikkamerkki 2">
            <a:extLst>
              <a:ext uri="{FF2B5EF4-FFF2-40B4-BE49-F238E27FC236}">
                <a16:creationId xmlns:a16="http://schemas.microsoft.com/office/drawing/2014/main" id="{54040398-3220-C3E5-1BFD-D21E1B3092FD}"/>
              </a:ext>
            </a:extLst>
          </p:cNvPr>
          <p:cNvSpPr>
            <a:spLocks noGrp="1"/>
          </p:cNvSpPr>
          <p:nvPr>
            <p:ph idx="1"/>
          </p:nvPr>
        </p:nvSpPr>
        <p:spPr>
          <a:xfrm>
            <a:off x="838200" y="1029810"/>
            <a:ext cx="10515600" cy="4502310"/>
          </a:xfrm>
        </p:spPr>
        <p:txBody>
          <a:bodyPr/>
          <a:lstStyle/>
          <a:p>
            <a:pPr marL="0" indent="0">
              <a:buNone/>
            </a:pPr>
            <a:br>
              <a:rPr lang="fi-FI" sz="1400" b="1" dirty="0"/>
            </a:br>
            <a:r>
              <a:rPr lang="fi-FI" b="1" dirty="0"/>
              <a:t>2. Kuvan luominen ja muokkaus</a:t>
            </a:r>
          </a:p>
          <a:p>
            <a:pPr marL="0" indent="0">
              <a:buNone/>
            </a:pPr>
            <a:br>
              <a:rPr lang="fi-FI" sz="1400" b="1" dirty="0"/>
            </a:br>
            <a:r>
              <a:rPr lang="fi-FI" sz="1400" b="1" dirty="0"/>
              <a:t>Käyttökohteet</a:t>
            </a:r>
            <a:br>
              <a:rPr lang="fi-FI" sz="1400" b="1" dirty="0"/>
            </a:br>
            <a:endParaRPr lang="fi-FI" sz="1400" b="1" dirty="0"/>
          </a:p>
          <a:p>
            <a:pPr>
              <a:buFont typeface="Arial" panose="020B0604020202020204" pitchFamily="34" charset="0"/>
              <a:buChar char="•"/>
            </a:pPr>
            <a:r>
              <a:rPr lang="fi-FI" sz="1400" b="1" dirty="0"/>
              <a:t>Generatiivinen taide</a:t>
            </a:r>
            <a:r>
              <a:rPr lang="fi-FI" sz="1400" dirty="0"/>
              <a:t>: Kuvien luonti AI-malleilla, kuten </a:t>
            </a:r>
            <a:r>
              <a:rPr lang="fi-FI" sz="1400" dirty="0" err="1"/>
              <a:t>MidJourney</a:t>
            </a:r>
            <a:r>
              <a:rPr lang="fi-FI" sz="1400" dirty="0"/>
              <a:t> ja DALL·E.</a:t>
            </a:r>
          </a:p>
          <a:p>
            <a:pPr>
              <a:buFont typeface="Arial" panose="020B0604020202020204" pitchFamily="34" charset="0"/>
              <a:buChar char="•"/>
            </a:pPr>
            <a:r>
              <a:rPr lang="fi-FI" sz="1400" b="1" dirty="0"/>
              <a:t>Kuvankäsittely</a:t>
            </a:r>
            <a:r>
              <a:rPr lang="fi-FI" sz="1400" dirty="0"/>
              <a:t>: Kuvien parantaminen, muokkaaminen ja tekoälypohjaiset suodattimet.</a:t>
            </a:r>
          </a:p>
          <a:p>
            <a:pPr>
              <a:buFont typeface="Arial" panose="020B0604020202020204" pitchFamily="34" charset="0"/>
              <a:buChar char="•"/>
            </a:pPr>
            <a:r>
              <a:rPr lang="fi-FI" sz="1400" b="1" dirty="0"/>
              <a:t>Objektien tunnistus</a:t>
            </a:r>
            <a:r>
              <a:rPr lang="fi-FI" sz="1400" dirty="0"/>
              <a:t>: Kuvan sisällön analysointi ja kohteiden luokittelu.</a:t>
            </a:r>
          </a:p>
          <a:p>
            <a:pPr marL="0" indent="0">
              <a:buNone/>
            </a:pPr>
            <a:br>
              <a:rPr lang="fi-FI" sz="1400" b="1" dirty="0"/>
            </a:br>
            <a:r>
              <a:rPr lang="fi-FI" sz="1400" b="1" dirty="0"/>
              <a:t>Hyödyt</a:t>
            </a:r>
            <a:br>
              <a:rPr lang="fi-FI" sz="1400" b="1" dirty="0"/>
            </a:br>
            <a:endParaRPr lang="fi-FI" sz="1400" b="1" dirty="0"/>
          </a:p>
          <a:p>
            <a:pPr>
              <a:buFont typeface="Arial" panose="020B0604020202020204" pitchFamily="34" charset="0"/>
              <a:buChar char="•"/>
            </a:pPr>
            <a:r>
              <a:rPr lang="fi-FI" sz="1400" dirty="0"/>
              <a:t>Luo korkealaatuisia kuvia nopeasti ilman taiteellisia taitoja.</a:t>
            </a:r>
          </a:p>
          <a:p>
            <a:pPr>
              <a:buFont typeface="Arial" panose="020B0604020202020204" pitchFamily="34" charset="0"/>
              <a:buChar char="•"/>
            </a:pPr>
            <a:r>
              <a:rPr lang="fi-FI" sz="1400" dirty="0"/>
              <a:t>Automatisoi ja nopeuttaa kuvien muokkausta.</a:t>
            </a:r>
          </a:p>
        </p:txBody>
      </p:sp>
    </p:spTree>
    <p:extLst>
      <p:ext uri="{BB962C8B-B14F-4D97-AF65-F5344CB8AC3E}">
        <p14:creationId xmlns:p14="http://schemas.microsoft.com/office/powerpoint/2010/main" val="1986151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CA9DD-600A-8BCF-41D0-BBDCA144B0D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47485EC-EA1A-9BB2-80A7-1F1E2B383C5C}"/>
              </a:ext>
            </a:extLst>
          </p:cNvPr>
          <p:cNvSpPr>
            <a:spLocks noGrp="1"/>
          </p:cNvSpPr>
          <p:nvPr>
            <p:ph type="title"/>
          </p:nvPr>
        </p:nvSpPr>
        <p:spPr>
          <a:xfrm>
            <a:off x="838200" y="365126"/>
            <a:ext cx="10515600" cy="469376"/>
          </a:xfrm>
        </p:spPr>
        <p:txBody>
          <a:bodyPr/>
          <a:lstStyle/>
          <a:p>
            <a:r>
              <a:rPr lang="fi-FI" sz="2800" dirty="0"/>
              <a:t>AI-käyttökohteet</a:t>
            </a:r>
          </a:p>
        </p:txBody>
      </p:sp>
      <p:sp>
        <p:nvSpPr>
          <p:cNvPr id="3" name="Sisällön paikkamerkki 2">
            <a:extLst>
              <a:ext uri="{FF2B5EF4-FFF2-40B4-BE49-F238E27FC236}">
                <a16:creationId xmlns:a16="http://schemas.microsoft.com/office/drawing/2014/main" id="{60881A7D-186F-98EC-2F53-F4F8DB67C2FA}"/>
              </a:ext>
            </a:extLst>
          </p:cNvPr>
          <p:cNvSpPr>
            <a:spLocks noGrp="1"/>
          </p:cNvSpPr>
          <p:nvPr>
            <p:ph idx="1"/>
          </p:nvPr>
        </p:nvSpPr>
        <p:spPr>
          <a:xfrm>
            <a:off x="838200" y="1029810"/>
            <a:ext cx="10515600" cy="4502310"/>
          </a:xfrm>
        </p:spPr>
        <p:txBody>
          <a:bodyPr/>
          <a:lstStyle/>
          <a:p>
            <a:pPr marL="0" indent="0">
              <a:buNone/>
            </a:pPr>
            <a:br>
              <a:rPr lang="fi-FI" sz="1400" b="1" dirty="0"/>
            </a:br>
            <a:r>
              <a:rPr lang="fi-FI" b="1" dirty="0"/>
              <a:t>3. Äänen käsittely ja generointi</a:t>
            </a:r>
          </a:p>
          <a:p>
            <a:pPr marL="0" indent="0">
              <a:buNone/>
            </a:pPr>
            <a:br>
              <a:rPr lang="fi-FI" sz="1400" b="1" dirty="0"/>
            </a:br>
            <a:r>
              <a:rPr lang="fi-FI" sz="1400" b="1" dirty="0"/>
              <a:t>Käyttökohteet</a:t>
            </a:r>
            <a:br>
              <a:rPr lang="fi-FI" sz="1400" b="1" dirty="0"/>
            </a:br>
            <a:endParaRPr lang="fi-FI" sz="1400" b="1" dirty="0"/>
          </a:p>
          <a:p>
            <a:pPr>
              <a:buFont typeface="Arial" panose="020B0604020202020204" pitchFamily="34" charset="0"/>
              <a:buChar char="•"/>
            </a:pPr>
            <a:r>
              <a:rPr lang="fi-FI" sz="1400" b="1" dirty="0"/>
              <a:t>Tekstistä puheeksi (TTS)</a:t>
            </a:r>
            <a:r>
              <a:rPr lang="fi-FI" sz="1400" dirty="0"/>
              <a:t>: Tekoälypohjaiset puhesynteesipalvelut, kuten </a:t>
            </a:r>
            <a:r>
              <a:rPr lang="fi-FI" sz="1400" dirty="0" err="1"/>
              <a:t>ElevenLabs</a:t>
            </a:r>
            <a:r>
              <a:rPr lang="fi-FI" sz="1400" dirty="0"/>
              <a:t> ja Amazon </a:t>
            </a:r>
            <a:r>
              <a:rPr lang="fi-FI" sz="1400" dirty="0" err="1"/>
              <a:t>Polly</a:t>
            </a:r>
            <a:r>
              <a:rPr lang="fi-FI" sz="1400" dirty="0"/>
              <a:t>.</a:t>
            </a:r>
          </a:p>
          <a:p>
            <a:r>
              <a:rPr lang="fi-FI" sz="1400" b="1" dirty="0"/>
              <a:t>Puheesta tekstiksi (STT)</a:t>
            </a:r>
            <a:r>
              <a:rPr lang="fi-FI" sz="1400" dirty="0"/>
              <a:t>: Puhutun puheen muuntaminen tekstiksi, video tai podcast yms.</a:t>
            </a:r>
          </a:p>
          <a:p>
            <a:pPr>
              <a:buFont typeface="Arial" panose="020B0604020202020204" pitchFamily="34" charset="0"/>
              <a:buChar char="•"/>
            </a:pPr>
            <a:r>
              <a:rPr lang="fi-FI" sz="1400" b="1" dirty="0"/>
              <a:t>Äänen muokkaus ja parantaminen</a:t>
            </a:r>
            <a:r>
              <a:rPr lang="fi-FI" sz="1400" dirty="0"/>
              <a:t>: Kohinanpoisto, äänen muokkaus ja parannus, ääniraidan erottelu.</a:t>
            </a:r>
          </a:p>
          <a:p>
            <a:pPr>
              <a:buFont typeface="Arial" panose="020B0604020202020204" pitchFamily="34" charset="0"/>
              <a:buChar char="•"/>
            </a:pPr>
            <a:r>
              <a:rPr lang="fi-FI" sz="1400" b="1" dirty="0"/>
              <a:t>Musiikin generointi</a:t>
            </a:r>
            <a:r>
              <a:rPr lang="fi-FI" sz="1400" dirty="0"/>
              <a:t>: AI-pohjaiset säveltäjät ja musiikin luominen, </a:t>
            </a:r>
            <a:r>
              <a:rPr lang="fi-FI" sz="1400" dirty="0" err="1"/>
              <a:t>Suno</a:t>
            </a:r>
            <a:r>
              <a:rPr lang="fi-FI" sz="1400" dirty="0"/>
              <a:t>, AIVA, </a:t>
            </a:r>
            <a:r>
              <a:rPr lang="fi-FI" sz="1400" dirty="0" err="1"/>
              <a:t>Amper</a:t>
            </a:r>
            <a:r>
              <a:rPr lang="fi-FI" sz="1400" dirty="0"/>
              <a:t> Music ja </a:t>
            </a:r>
            <a:r>
              <a:rPr lang="fi-FI" sz="1400" dirty="0" err="1"/>
              <a:t>OpenAI:n</a:t>
            </a:r>
            <a:r>
              <a:rPr lang="fi-FI" sz="1400" dirty="0"/>
              <a:t> Jukebox.</a:t>
            </a:r>
          </a:p>
          <a:p>
            <a:pPr marL="0" indent="0">
              <a:buNone/>
            </a:pPr>
            <a:br>
              <a:rPr lang="fi-FI" sz="1400" b="1" dirty="0"/>
            </a:br>
            <a:r>
              <a:rPr lang="fi-FI" sz="1400" b="1" dirty="0"/>
              <a:t>Hyödyt</a:t>
            </a:r>
            <a:br>
              <a:rPr lang="fi-FI" sz="1400" b="1" dirty="0"/>
            </a:br>
            <a:endParaRPr lang="fi-FI" sz="1400" b="1" dirty="0"/>
          </a:p>
          <a:p>
            <a:pPr>
              <a:buFont typeface="Arial" panose="020B0604020202020204" pitchFamily="34" charset="0"/>
              <a:buChar char="•"/>
            </a:pPr>
            <a:r>
              <a:rPr lang="fi-FI" sz="1400" dirty="0"/>
              <a:t>Parantaa saavutettavuutta ja käytettävyyttä.</a:t>
            </a:r>
          </a:p>
          <a:p>
            <a:pPr>
              <a:buFont typeface="Arial" panose="020B0604020202020204" pitchFamily="34" charset="0"/>
              <a:buChar char="•"/>
            </a:pPr>
            <a:r>
              <a:rPr lang="fi-FI" sz="1400" dirty="0"/>
              <a:t>Säästää aikaa äänisisältöjen ja musiikin tuottamisessa ja muunnoksissa.</a:t>
            </a:r>
          </a:p>
          <a:p>
            <a:pPr marL="0" indent="0">
              <a:buNone/>
            </a:pPr>
            <a:endParaRPr lang="fi-FI" sz="1400" dirty="0"/>
          </a:p>
        </p:txBody>
      </p:sp>
    </p:spTree>
    <p:extLst>
      <p:ext uri="{BB962C8B-B14F-4D97-AF65-F5344CB8AC3E}">
        <p14:creationId xmlns:p14="http://schemas.microsoft.com/office/powerpoint/2010/main" val="525186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99EA7-6B96-19CA-BD9C-08DD9354A64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44CF54E-F3F8-509F-229B-1A81C2D84942}"/>
              </a:ext>
            </a:extLst>
          </p:cNvPr>
          <p:cNvSpPr>
            <a:spLocks noGrp="1"/>
          </p:cNvSpPr>
          <p:nvPr>
            <p:ph type="title"/>
          </p:nvPr>
        </p:nvSpPr>
        <p:spPr>
          <a:xfrm>
            <a:off x="838200" y="365126"/>
            <a:ext cx="10515600" cy="469376"/>
          </a:xfrm>
        </p:spPr>
        <p:txBody>
          <a:bodyPr/>
          <a:lstStyle/>
          <a:p>
            <a:r>
              <a:rPr lang="fi-FI" sz="2800" dirty="0"/>
              <a:t>AI-käyttökohteet</a:t>
            </a:r>
          </a:p>
        </p:txBody>
      </p:sp>
      <p:sp>
        <p:nvSpPr>
          <p:cNvPr id="3" name="Sisällön paikkamerkki 2">
            <a:extLst>
              <a:ext uri="{FF2B5EF4-FFF2-40B4-BE49-F238E27FC236}">
                <a16:creationId xmlns:a16="http://schemas.microsoft.com/office/drawing/2014/main" id="{68DD4690-DEAC-6353-AC4A-8015C84A67AF}"/>
              </a:ext>
            </a:extLst>
          </p:cNvPr>
          <p:cNvSpPr>
            <a:spLocks noGrp="1"/>
          </p:cNvSpPr>
          <p:nvPr>
            <p:ph idx="1"/>
          </p:nvPr>
        </p:nvSpPr>
        <p:spPr>
          <a:xfrm>
            <a:off x="838200" y="1029810"/>
            <a:ext cx="10515600" cy="4502310"/>
          </a:xfrm>
        </p:spPr>
        <p:txBody>
          <a:bodyPr/>
          <a:lstStyle/>
          <a:p>
            <a:pPr marL="0" indent="0">
              <a:buNone/>
            </a:pPr>
            <a:br>
              <a:rPr lang="fi-FI" sz="1400" b="1" dirty="0"/>
            </a:br>
            <a:r>
              <a:rPr lang="fi-FI" b="1" dirty="0"/>
              <a:t>4. Videon käsittely ja generointi</a:t>
            </a:r>
          </a:p>
          <a:p>
            <a:pPr marL="0" indent="0">
              <a:buNone/>
            </a:pPr>
            <a:br>
              <a:rPr lang="fi-FI" sz="1400" b="1" dirty="0"/>
            </a:br>
            <a:r>
              <a:rPr lang="fi-FI" sz="1400" b="1" dirty="0"/>
              <a:t>Käyttökohteet</a:t>
            </a:r>
            <a:br>
              <a:rPr lang="fi-FI" sz="1400" b="1" dirty="0"/>
            </a:br>
            <a:endParaRPr lang="fi-FI" sz="1400" b="1" dirty="0"/>
          </a:p>
          <a:p>
            <a:pPr>
              <a:buFont typeface="Arial" panose="020B0604020202020204" pitchFamily="34" charset="0"/>
              <a:buChar char="•"/>
            </a:pPr>
            <a:r>
              <a:rPr lang="fi-FI" sz="1400" b="1" dirty="0"/>
              <a:t>Videoeditointi</a:t>
            </a:r>
            <a:r>
              <a:rPr lang="fi-FI" sz="1400" dirty="0"/>
              <a:t>: Automaattinen leikkaus, värikorjailu ja efektien lisäys.</a:t>
            </a:r>
          </a:p>
          <a:p>
            <a:pPr>
              <a:buFont typeface="Arial" panose="020B0604020202020204" pitchFamily="34" charset="0"/>
              <a:buChar char="•"/>
            </a:pPr>
            <a:r>
              <a:rPr lang="fi-FI" sz="1400" b="1" dirty="0" err="1"/>
              <a:t>Deepfake</a:t>
            </a:r>
            <a:r>
              <a:rPr lang="fi-FI" sz="1400" b="1" dirty="0"/>
              <a:t>-tekniikka</a:t>
            </a:r>
            <a:r>
              <a:rPr lang="fi-FI" sz="1400" dirty="0"/>
              <a:t>: Kasvojen ja äänen manipulointi eri tarkoituksiin.</a:t>
            </a:r>
          </a:p>
          <a:p>
            <a:pPr>
              <a:buFont typeface="Arial" panose="020B0604020202020204" pitchFamily="34" charset="0"/>
              <a:buChar char="•"/>
            </a:pPr>
            <a:r>
              <a:rPr lang="fi-FI" sz="1400" b="1" dirty="0"/>
              <a:t>Tekoälyavusteinen animaatio</a:t>
            </a:r>
            <a:r>
              <a:rPr lang="fi-FI" sz="1400" dirty="0"/>
              <a:t>: Automatisoitu hahmoanimaatio ja liikkeentunnistus.</a:t>
            </a:r>
          </a:p>
          <a:p>
            <a:pPr>
              <a:buFont typeface="Arial" panose="020B0604020202020204" pitchFamily="34" charset="0"/>
              <a:buChar char="•"/>
            </a:pPr>
            <a:r>
              <a:rPr lang="fi-FI" sz="1400" b="1" dirty="0"/>
              <a:t>Automaattinen tekstitys ja transkriptio</a:t>
            </a:r>
            <a:r>
              <a:rPr lang="fi-FI" sz="1400" dirty="0"/>
              <a:t>: Puheen muuttaminen tekstiksi videoissa.</a:t>
            </a:r>
          </a:p>
          <a:p>
            <a:pPr marL="0" indent="0">
              <a:buNone/>
            </a:pPr>
            <a:br>
              <a:rPr lang="fi-FI" sz="1400" b="1" dirty="0"/>
            </a:br>
            <a:r>
              <a:rPr lang="fi-FI" sz="1400" b="1" dirty="0"/>
              <a:t>Hyödyt</a:t>
            </a:r>
            <a:br>
              <a:rPr lang="fi-FI" sz="1400" b="1" dirty="0"/>
            </a:br>
            <a:endParaRPr lang="fi-FI" sz="1400" b="1" dirty="0"/>
          </a:p>
          <a:p>
            <a:pPr>
              <a:buFont typeface="Arial" panose="020B0604020202020204" pitchFamily="34" charset="0"/>
              <a:buChar char="•"/>
            </a:pPr>
            <a:r>
              <a:rPr lang="fi-FI" sz="1400" dirty="0"/>
              <a:t>Säästää aikaa ja resursseja videotuotannossa.</a:t>
            </a:r>
          </a:p>
          <a:p>
            <a:pPr>
              <a:buFont typeface="Arial" panose="020B0604020202020204" pitchFamily="34" charset="0"/>
              <a:buChar char="•"/>
            </a:pPr>
            <a:r>
              <a:rPr lang="fi-FI" sz="1400" dirty="0"/>
              <a:t>Mahdollistaa monimutkaiset efektit ilman manuaalista työtä.</a:t>
            </a:r>
          </a:p>
          <a:p>
            <a:pPr>
              <a:buFont typeface="Arial" panose="020B0604020202020204" pitchFamily="34" charset="0"/>
              <a:buChar char="•"/>
            </a:pPr>
            <a:r>
              <a:rPr lang="fi-FI" sz="1400" dirty="0"/>
              <a:t>Parantaa saavutettavuutta automaattisilla tekstityksillä.</a:t>
            </a:r>
          </a:p>
          <a:p>
            <a:pPr marL="0" indent="0">
              <a:buNone/>
            </a:pPr>
            <a:endParaRPr lang="fi-FI" sz="1400" dirty="0"/>
          </a:p>
        </p:txBody>
      </p:sp>
    </p:spTree>
    <p:extLst>
      <p:ext uri="{BB962C8B-B14F-4D97-AF65-F5344CB8AC3E}">
        <p14:creationId xmlns:p14="http://schemas.microsoft.com/office/powerpoint/2010/main" val="151521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A178C-806E-CA60-1077-00B8BA7C5FF9}"/>
            </a:ext>
          </a:extLst>
        </p:cNvPr>
        <p:cNvGrpSpPr/>
        <p:nvPr/>
      </p:nvGrpSpPr>
      <p:grpSpPr>
        <a:xfrm>
          <a:off x="0" y="0"/>
          <a:ext cx="0" cy="0"/>
          <a:chOff x="0" y="0"/>
          <a:chExt cx="0" cy="0"/>
        </a:xfrm>
      </p:grpSpPr>
      <p:pic>
        <p:nvPicPr>
          <p:cNvPr id="8" name="Picture 7" descr="A steampunk train with a large clock&#10;&#10;AI-generated content may be incorrect.">
            <a:extLst>
              <a:ext uri="{FF2B5EF4-FFF2-40B4-BE49-F238E27FC236}">
                <a16:creationId xmlns:a16="http://schemas.microsoft.com/office/drawing/2014/main" id="{994FF363-A164-6C7D-58A4-6B15EC2A7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8104"/>
            <a:ext cx="12192000" cy="7794208"/>
          </a:xfrm>
          <a:prstGeom prst="rect">
            <a:avLst/>
          </a:prstGeom>
        </p:spPr>
      </p:pic>
      <p:sp>
        <p:nvSpPr>
          <p:cNvPr id="2" name="TextBox 1">
            <a:extLst>
              <a:ext uri="{FF2B5EF4-FFF2-40B4-BE49-F238E27FC236}">
                <a16:creationId xmlns:a16="http://schemas.microsoft.com/office/drawing/2014/main" id="{5555AC88-275A-A941-7184-2C780F97AC58}"/>
              </a:ext>
            </a:extLst>
          </p:cNvPr>
          <p:cNvSpPr txBox="1"/>
          <p:nvPr/>
        </p:nvSpPr>
        <p:spPr>
          <a:xfrm>
            <a:off x="9096003" y="6400542"/>
            <a:ext cx="2763192"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r>
              <a:rPr lang="en-US" sz="1200" dirty="0">
                <a:solidFill>
                  <a:srgbClr val="FFC000"/>
                </a:solidFill>
              </a:rPr>
              <a:t> (</a:t>
            </a:r>
            <a:r>
              <a:rPr lang="en-US" sz="1200" dirty="0" err="1">
                <a:solidFill>
                  <a:srgbClr val="FFC000"/>
                </a:solidFill>
              </a:rPr>
              <a:t>itsemaksettu</a:t>
            </a:r>
            <a:r>
              <a:rPr lang="en-US" sz="1200" dirty="0">
                <a:solidFill>
                  <a:srgbClr val="FFC000"/>
                </a:solidFill>
              </a:rPr>
              <a:t> </a:t>
            </a:r>
            <a:r>
              <a:rPr lang="en-US" sz="1200" dirty="0" err="1">
                <a:solidFill>
                  <a:srgbClr val="FFC000"/>
                </a:solidFill>
              </a:rPr>
              <a:t>lisenssi</a:t>
            </a:r>
            <a:r>
              <a:rPr lang="en-US" sz="1200" dirty="0">
                <a:solidFill>
                  <a:srgbClr val="FFC000"/>
                </a:solidFill>
              </a:rPr>
              <a:t>)</a:t>
            </a:r>
            <a:endParaRPr lang="en-FI" sz="1200" dirty="0" err="1">
              <a:solidFill>
                <a:srgbClr val="FFC000"/>
              </a:solidFill>
            </a:endParaRPr>
          </a:p>
        </p:txBody>
      </p:sp>
      <p:sp>
        <p:nvSpPr>
          <p:cNvPr id="6" name="AutoShape 2" descr="Image">
            <a:extLst>
              <a:ext uri="{FF2B5EF4-FFF2-40B4-BE49-F238E27FC236}">
                <a16:creationId xmlns:a16="http://schemas.microsoft.com/office/drawing/2014/main" id="{5E4B6347-0E71-72E4-0533-3263A9DF47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FI"/>
          </a:p>
        </p:txBody>
      </p:sp>
    </p:spTree>
    <p:extLst>
      <p:ext uri="{BB962C8B-B14F-4D97-AF65-F5344CB8AC3E}">
        <p14:creationId xmlns:p14="http://schemas.microsoft.com/office/powerpoint/2010/main" val="1501652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9ECD-54E4-4BD0-63ED-308F0A52197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88B5307-D9C6-8A38-87EB-3A5CC49C8757}"/>
              </a:ext>
            </a:extLst>
          </p:cNvPr>
          <p:cNvSpPr>
            <a:spLocks noGrp="1"/>
          </p:cNvSpPr>
          <p:nvPr>
            <p:ph type="title"/>
          </p:nvPr>
        </p:nvSpPr>
        <p:spPr>
          <a:xfrm>
            <a:off x="838200" y="365126"/>
            <a:ext cx="10515600" cy="469376"/>
          </a:xfrm>
        </p:spPr>
        <p:txBody>
          <a:bodyPr/>
          <a:lstStyle/>
          <a:p>
            <a:r>
              <a:rPr lang="fi-FI" sz="2800" dirty="0"/>
              <a:t>AI-käyttökohteet</a:t>
            </a:r>
          </a:p>
        </p:txBody>
      </p:sp>
      <p:sp>
        <p:nvSpPr>
          <p:cNvPr id="3" name="Sisällön paikkamerkki 2">
            <a:extLst>
              <a:ext uri="{FF2B5EF4-FFF2-40B4-BE49-F238E27FC236}">
                <a16:creationId xmlns:a16="http://schemas.microsoft.com/office/drawing/2014/main" id="{B0570320-75ED-520D-5B0C-CAA54EA13C1A}"/>
              </a:ext>
            </a:extLst>
          </p:cNvPr>
          <p:cNvSpPr>
            <a:spLocks noGrp="1"/>
          </p:cNvSpPr>
          <p:nvPr>
            <p:ph idx="1"/>
          </p:nvPr>
        </p:nvSpPr>
        <p:spPr>
          <a:xfrm>
            <a:off x="838200" y="1029810"/>
            <a:ext cx="10515600" cy="4502310"/>
          </a:xfrm>
        </p:spPr>
        <p:txBody>
          <a:bodyPr/>
          <a:lstStyle/>
          <a:p>
            <a:pPr marL="0" indent="0">
              <a:buNone/>
            </a:pPr>
            <a:br>
              <a:rPr lang="fi-FI" sz="1400" b="1" dirty="0"/>
            </a:br>
            <a:r>
              <a:rPr lang="fi-FI" b="1" dirty="0"/>
              <a:t>5. Tekoäly </a:t>
            </a:r>
            <a:r>
              <a:rPr lang="fi-FI" b="1" dirty="0" err="1"/>
              <a:t>pelillistetyssä</a:t>
            </a:r>
            <a:r>
              <a:rPr lang="fi-FI" b="1" dirty="0"/>
              <a:t> oppimisessa</a:t>
            </a:r>
          </a:p>
          <a:p>
            <a:pPr marL="0" indent="0">
              <a:buNone/>
            </a:pPr>
            <a:br>
              <a:rPr lang="fi-FI" sz="1400" b="1" dirty="0"/>
            </a:br>
            <a:r>
              <a:rPr lang="fi-FI" sz="1400" b="1" dirty="0"/>
              <a:t>Käyttökohteet</a:t>
            </a:r>
            <a:br>
              <a:rPr lang="fi-FI" sz="1400" b="1" dirty="0"/>
            </a:br>
            <a:endParaRPr lang="fi-FI" sz="1400" b="1" dirty="0"/>
          </a:p>
          <a:p>
            <a:pPr>
              <a:buFont typeface="Arial" panose="020B0604020202020204" pitchFamily="34" charset="0"/>
              <a:buChar char="•"/>
            </a:pPr>
            <a:r>
              <a:rPr lang="fi-FI" sz="1400" b="1" dirty="0"/>
              <a:t>Älykkäät NPC-hahmot</a:t>
            </a:r>
            <a:r>
              <a:rPr lang="fi-FI" sz="1400" dirty="0"/>
              <a:t>: Pelihahmojen realistinen käyttäytyminen ja reagointi pelaajan toimintaan.</a:t>
            </a:r>
          </a:p>
          <a:p>
            <a:pPr>
              <a:buFont typeface="Arial" panose="020B0604020202020204" pitchFamily="34" charset="0"/>
              <a:buChar char="•"/>
            </a:pPr>
            <a:r>
              <a:rPr lang="fi-FI" sz="1400" b="1" dirty="0"/>
              <a:t>Pelimaailman generointi</a:t>
            </a:r>
            <a:r>
              <a:rPr lang="fi-FI" sz="1400" dirty="0"/>
              <a:t>: Dynaaminen ympäristö ja automaattisesti luodut pelitasot.</a:t>
            </a:r>
          </a:p>
          <a:p>
            <a:pPr>
              <a:buFont typeface="Arial" panose="020B0604020202020204" pitchFamily="34" charset="0"/>
              <a:buChar char="•"/>
            </a:pPr>
            <a:r>
              <a:rPr lang="fi-FI" sz="1400" b="1" dirty="0"/>
              <a:t>Pelaajan analyysi ja mukautuminen</a:t>
            </a:r>
            <a:r>
              <a:rPr lang="fi-FI" sz="1400" dirty="0"/>
              <a:t>: AI mukauttaa vaikeustasoa pelaajan taitojen mukaan (adaptiivinen oppiminen).</a:t>
            </a:r>
          </a:p>
          <a:p>
            <a:pPr marL="0" indent="0">
              <a:buNone/>
            </a:pPr>
            <a:br>
              <a:rPr lang="fi-FI" sz="1400" b="1" dirty="0"/>
            </a:br>
            <a:r>
              <a:rPr lang="fi-FI" sz="1400" b="1" dirty="0"/>
              <a:t>Hyödyt</a:t>
            </a:r>
            <a:br>
              <a:rPr lang="fi-FI" sz="1400" b="1" dirty="0"/>
            </a:br>
            <a:endParaRPr lang="fi-FI" sz="1400" b="1" dirty="0"/>
          </a:p>
          <a:p>
            <a:pPr>
              <a:buFont typeface="Arial" panose="020B0604020202020204" pitchFamily="34" charset="0"/>
              <a:buChar char="•"/>
            </a:pPr>
            <a:r>
              <a:rPr lang="fi-FI" sz="1400" dirty="0"/>
              <a:t>Luo realistisempia ja mukaansatempaavia </a:t>
            </a:r>
            <a:r>
              <a:rPr lang="fi-FI" sz="1400" dirty="0" err="1"/>
              <a:t>pelillistettyjä</a:t>
            </a:r>
            <a:r>
              <a:rPr lang="fi-FI" sz="1400" dirty="0"/>
              <a:t> kokemuksia.</a:t>
            </a:r>
          </a:p>
          <a:p>
            <a:pPr>
              <a:buFont typeface="Arial" panose="020B0604020202020204" pitchFamily="34" charset="0"/>
              <a:buChar char="•"/>
            </a:pPr>
            <a:r>
              <a:rPr lang="fi-FI" sz="1400" dirty="0"/>
              <a:t>Vähentää manuaalista työtä pelikehityksessä.</a:t>
            </a:r>
          </a:p>
          <a:p>
            <a:pPr>
              <a:buFont typeface="Arial" panose="020B0604020202020204" pitchFamily="34" charset="0"/>
              <a:buChar char="•"/>
            </a:pPr>
            <a:r>
              <a:rPr lang="fi-FI" sz="1400" dirty="0"/>
              <a:t>Tarjoaa personoitua oppimista ja kokemusta.</a:t>
            </a:r>
          </a:p>
          <a:p>
            <a:pPr marL="0" indent="0">
              <a:buNone/>
            </a:pPr>
            <a:endParaRPr lang="fi-FI" sz="1400" dirty="0"/>
          </a:p>
        </p:txBody>
      </p:sp>
    </p:spTree>
    <p:extLst>
      <p:ext uri="{BB962C8B-B14F-4D97-AF65-F5344CB8AC3E}">
        <p14:creationId xmlns:p14="http://schemas.microsoft.com/office/powerpoint/2010/main" val="3226882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ACFC4-223A-6552-2F9C-9D977E82037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E6F8E4F-2945-5DA6-98C3-6B62A3867345}"/>
              </a:ext>
            </a:extLst>
          </p:cNvPr>
          <p:cNvSpPr>
            <a:spLocks noGrp="1"/>
          </p:cNvSpPr>
          <p:nvPr>
            <p:ph type="title"/>
          </p:nvPr>
        </p:nvSpPr>
        <p:spPr>
          <a:xfrm>
            <a:off x="838200" y="365126"/>
            <a:ext cx="10515600" cy="469376"/>
          </a:xfrm>
        </p:spPr>
        <p:txBody>
          <a:bodyPr/>
          <a:lstStyle/>
          <a:p>
            <a:r>
              <a:rPr lang="fi-FI" sz="2800" dirty="0"/>
              <a:t>AI-käyttökohteet</a:t>
            </a:r>
          </a:p>
        </p:txBody>
      </p:sp>
      <p:sp>
        <p:nvSpPr>
          <p:cNvPr id="3" name="Sisällön paikkamerkki 2">
            <a:extLst>
              <a:ext uri="{FF2B5EF4-FFF2-40B4-BE49-F238E27FC236}">
                <a16:creationId xmlns:a16="http://schemas.microsoft.com/office/drawing/2014/main" id="{D635034C-2860-6AD7-AB65-044F843997DB}"/>
              </a:ext>
            </a:extLst>
          </p:cNvPr>
          <p:cNvSpPr>
            <a:spLocks noGrp="1"/>
          </p:cNvSpPr>
          <p:nvPr>
            <p:ph idx="1"/>
          </p:nvPr>
        </p:nvSpPr>
        <p:spPr>
          <a:xfrm>
            <a:off x="838200" y="1029810"/>
            <a:ext cx="10515600" cy="4502310"/>
          </a:xfrm>
        </p:spPr>
        <p:txBody>
          <a:bodyPr/>
          <a:lstStyle/>
          <a:p>
            <a:pPr marL="0" indent="0">
              <a:buNone/>
            </a:pPr>
            <a:br>
              <a:rPr lang="fi-FI" sz="1400" b="1" dirty="0"/>
            </a:br>
            <a:r>
              <a:rPr lang="fi-FI" b="1" dirty="0"/>
              <a:t>6. Autonomiset järjestelmät ja robotiikka</a:t>
            </a:r>
          </a:p>
          <a:p>
            <a:pPr marL="0" indent="0">
              <a:buNone/>
            </a:pPr>
            <a:br>
              <a:rPr lang="fi-FI" sz="1400" b="1" dirty="0"/>
            </a:br>
            <a:r>
              <a:rPr lang="fi-FI" sz="1400" b="1" dirty="0"/>
              <a:t>Käyttökohteet</a:t>
            </a:r>
            <a:br>
              <a:rPr lang="fi-FI" sz="1400" b="1" dirty="0"/>
            </a:br>
            <a:endParaRPr lang="fi-FI" sz="1400" b="1" dirty="0"/>
          </a:p>
          <a:p>
            <a:pPr>
              <a:buFont typeface="Arial" panose="020B0604020202020204" pitchFamily="34" charset="0"/>
              <a:buChar char="•"/>
            </a:pPr>
            <a:r>
              <a:rPr lang="fi-FI" sz="1400" b="1" dirty="0"/>
              <a:t>Itseajavat autot</a:t>
            </a:r>
            <a:r>
              <a:rPr lang="fi-FI" sz="1400" dirty="0"/>
              <a:t>: </a:t>
            </a:r>
            <a:r>
              <a:rPr lang="fi-FI" sz="1400" dirty="0" err="1"/>
              <a:t>AI:n</a:t>
            </a:r>
            <a:r>
              <a:rPr lang="fi-FI" sz="1400" dirty="0"/>
              <a:t> avulla toimivat autonomiset ajoneuvot, Tesla yms.</a:t>
            </a:r>
          </a:p>
          <a:p>
            <a:pPr>
              <a:buFont typeface="Arial" panose="020B0604020202020204" pitchFamily="34" charset="0"/>
              <a:buChar char="•"/>
            </a:pPr>
            <a:r>
              <a:rPr lang="fi-FI" sz="1400" b="1" dirty="0"/>
              <a:t>Teollisuusautomaatio</a:t>
            </a:r>
            <a:r>
              <a:rPr lang="fi-FI" sz="1400" dirty="0"/>
              <a:t>: Robotit ja AI-järjestelmät tehostavat tuotantolinjoja.</a:t>
            </a:r>
          </a:p>
          <a:p>
            <a:pPr>
              <a:buFont typeface="Arial" panose="020B0604020202020204" pitchFamily="34" charset="0"/>
              <a:buChar char="•"/>
            </a:pPr>
            <a:r>
              <a:rPr lang="fi-FI" sz="1400" b="1" dirty="0" err="1"/>
              <a:t>Droonit</a:t>
            </a:r>
            <a:r>
              <a:rPr lang="fi-FI" sz="1400" b="1" dirty="0"/>
              <a:t> ja logistiikka</a:t>
            </a:r>
            <a:r>
              <a:rPr lang="fi-FI" sz="1400" dirty="0"/>
              <a:t>: Älykkäät </a:t>
            </a:r>
            <a:r>
              <a:rPr lang="fi-FI" sz="1400" dirty="0" err="1"/>
              <a:t>droonit</a:t>
            </a:r>
            <a:r>
              <a:rPr lang="fi-FI" sz="1400" dirty="0"/>
              <a:t> ja automaattiset toimitusjärjestelmät (Alepa).</a:t>
            </a:r>
          </a:p>
          <a:p>
            <a:pPr>
              <a:buFont typeface="Arial" panose="020B0604020202020204" pitchFamily="34" charset="0"/>
              <a:buChar char="•"/>
            </a:pPr>
            <a:r>
              <a:rPr lang="fi-FI" sz="1400" b="1" dirty="0"/>
              <a:t>Koti- ja palvelurobotit</a:t>
            </a:r>
            <a:r>
              <a:rPr lang="fi-FI" sz="1400" dirty="0"/>
              <a:t>: Älykodit ja avustavat robotit, myös terveydenhoidossa.</a:t>
            </a:r>
          </a:p>
          <a:p>
            <a:pPr marL="0" indent="0">
              <a:buNone/>
            </a:pPr>
            <a:br>
              <a:rPr lang="fi-FI" sz="1400" b="1" dirty="0"/>
            </a:br>
            <a:r>
              <a:rPr lang="fi-FI" sz="1400" b="1" dirty="0"/>
              <a:t>Hyödyt</a:t>
            </a:r>
            <a:br>
              <a:rPr lang="fi-FI" sz="1400" b="1" dirty="0"/>
            </a:br>
            <a:endParaRPr lang="fi-FI" sz="1400" b="1" dirty="0"/>
          </a:p>
          <a:p>
            <a:pPr>
              <a:buFont typeface="Arial" panose="020B0604020202020204" pitchFamily="34" charset="0"/>
              <a:buChar char="•"/>
            </a:pPr>
            <a:r>
              <a:rPr lang="fi-FI" sz="1400" dirty="0"/>
              <a:t>Lisää turvallisuutta ja tehokkuutta liikenteessä.</a:t>
            </a:r>
          </a:p>
          <a:p>
            <a:pPr>
              <a:buFont typeface="Arial" panose="020B0604020202020204" pitchFamily="34" charset="0"/>
              <a:buChar char="•"/>
            </a:pPr>
            <a:r>
              <a:rPr lang="fi-FI" sz="1400" dirty="0"/>
              <a:t>Parantaa logistiikkaa ja toimitusketjun hallintaa.</a:t>
            </a:r>
          </a:p>
          <a:p>
            <a:r>
              <a:rPr lang="fi-FI" sz="1400" dirty="0"/>
              <a:t>Vähentää ihmistyön tarvetta ja siten kustannuksia, ja lisää palveluiden saatavuutta.</a:t>
            </a:r>
          </a:p>
          <a:p>
            <a:pPr marL="0" indent="0">
              <a:buNone/>
            </a:pPr>
            <a:endParaRPr lang="fi-FI" sz="1400" dirty="0"/>
          </a:p>
        </p:txBody>
      </p:sp>
    </p:spTree>
    <p:extLst>
      <p:ext uri="{BB962C8B-B14F-4D97-AF65-F5344CB8AC3E}">
        <p14:creationId xmlns:p14="http://schemas.microsoft.com/office/powerpoint/2010/main" val="2199723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081D-E56F-1B3C-D3A0-87F74AC6B0C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733E56A-6D67-2DFA-0704-BD2407D821C3}"/>
              </a:ext>
            </a:extLst>
          </p:cNvPr>
          <p:cNvSpPr>
            <a:spLocks noGrp="1"/>
          </p:cNvSpPr>
          <p:nvPr>
            <p:ph type="title"/>
          </p:nvPr>
        </p:nvSpPr>
        <p:spPr>
          <a:xfrm>
            <a:off x="838200" y="399631"/>
            <a:ext cx="10515600" cy="469376"/>
          </a:xfrm>
        </p:spPr>
        <p:txBody>
          <a:bodyPr/>
          <a:lstStyle/>
          <a:p>
            <a:r>
              <a:rPr lang="fi-FI" sz="2800" dirty="0"/>
              <a:t>AI-käyttökohteet</a:t>
            </a:r>
          </a:p>
        </p:txBody>
      </p:sp>
      <p:graphicFrame>
        <p:nvGraphicFramePr>
          <p:cNvPr id="7" name="Table 6">
            <a:extLst>
              <a:ext uri="{FF2B5EF4-FFF2-40B4-BE49-F238E27FC236}">
                <a16:creationId xmlns:a16="http://schemas.microsoft.com/office/drawing/2014/main" id="{F7A3949E-D8B1-2296-6277-A9750DCA1EAA}"/>
              </a:ext>
            </a:extLst>
          </p:cNvPr>
          <p:cNvGraphicFramePr>
            <a:graphicFrameLocks noGrp="1"/>
          </p:cNvGraphicFramePr>
          <p:nvPr>
            <p:extLst>
              <p:ext uri="{D42A27DB-BD31-4B8C-83A1-F6EECF244321}">
                <p14:modId xmlns:p14="http://schemas.microsoft.com/office/powerpoint/2010/main" val="340874515"/>
              </p:ext>
            </p:extLst>
          </p:nvPr>
        </p:nvGraphicFramePr>
        <p:xfrm>
          <a:off x="838201" y="1335851"/>
          <a:ext cx="10515600" cy="4057620"/>
        </p:xfrm>
        <a:graphic>
          <a:graphicData uri="http://schemas.openxmlformats.org/drawingml/2006/table">
            <a:tbl>
              <a:tblPr firstRow="1" bandRow="1">
                <a:tableStyleId>{00A15C55-8517-42AA-B614-E9B94910E393}</a:tableStyleId>
              </a:tblPr>
              <a:tblGrid>
                <a:gridCol w="2129286">
                  <a:extLst>
                    <a:ext uri="{9D8B030D-6E8A-4147-A177-3AD203B41FA5}">
                      <a16:colId xmlns:a16="http://schemas.microsoft.com/office/drawing/2014/main" val="3101710347"/>
                    </a:ext>
                  </a:extLst>
                </a:gridCol>
                <a:gridCol w="3303917">
                  <a:extLst>
                    <a:ext uri="{9D8B030D-6E8A-4147-A177-3AD203B41FA5}">
                      <a16:colId xmlns:a16="http://schemas.microsoft.com/office/drawing/2014/main" val="817367256"/>
                    </a:ext>
                  </a:extLst>
                </a:gridCol>
                <a:gridCol w="5082397">
                  <a:extLst>
                    <a:ext uri="{9D8B030D-6E8A-4147-A177-3AD203B41FA5}">
                      <a16:colId xmlns:a16="http://schemas.microsoft.com/office/drawing/2014/main" val="2606977076"/>
                    </a:ext>
                  </a:extLst>
                </a:gridCol>
              </a:tblGrid>
              <a:tr h="375561">
                <a:tc>
                  <a:txBody>
                    <a:bodyPr/>
                    <a:lstStyle/>
                    <a:p>
                      <a:r>
                        <a:rPr lang="en-US" sz="1200" dirty="0" err="1">
                          <a:ln>
                            <a:noFill/>
                          </a:ln>
                          <a:solidFill>
                            <a:schemeClr val="tx1"/>
                          </a:solidFill>
                        </a:rPr>
                        <a:t>Sovellusala</a:t>
                      </a:r>
                      <a:endParaRPr lang="en-US" sz="1200" dirty="0">
                        <a:ln>
                          <a:noFill/>
                        </a:ln>
                        <a:solidFill>
                          <a:schemeClr val="tx1"/>
                        </a:solidFill>
                      </a:endParaRPr>
                    </a:p>
                    <a:p>
                      <a:endParaRPr lang="en-US" sz="1200" dirty="0">
                        <a:ln>
                          <a:noFill/>
                        </a:ln>
                        <a:solidFill>
                          <a:schemeClr val="tx1"/>
                        </a:solidFill>
                      </a:endParaRPr>
                    </a:p>
                  </a:txBody>
                  <a:tcPr marL="40002" marR="40002" marT="20001" marB="20001" anchor="ctr"/>
                </a:tc>
                <a:tc>
                  <a:txBody>
                    <a:bodyPr/>
                    <a:lstStyle/>
                    <a:p>
                      <a:r>
                        <a:rPr lang="en-US" sz="1200" dirty="0" err="1">
                          <a:ln>
                            <a:noFill/>
                          </a:ln>
                          <a:solidFill>
                            <a:schemeClr val="tx1"/>
                          </a:solidFill>
                        </a:rPr>
                        <a:t>Esimerkkejä</a:t>
                      </a:r>
                      <a:endParaRPr lang="en-US" sz="1200" dirty="0">
                        <a:ln>
                          <a:noFill/>
                        </a:ln>
                        <a:solidFill>
                          <a:schemeClr val="tx1"/>
                        </a:solidFill>
                      </a:endParaRPr>
                    </a:p>
                    <a:p>
                      <a:endParaRPr lang="en-US" sz="1200" dirty="0">
                        <a:ln>
                          <a:noFill/>
                        </a:ln>
                        <a:solidFill>
                          <a:schemeClr val="tx1"/>
                        </a:solidFill>
                      </a:endParaRPr>
                    </a:p>
                  </a:txBody>
                  <a:tcPr marL="40002" marR="40002" marT="20001" marB="20001" anchor="ctr"/>
                </a:tc>
                <a:tc>
                  <a:txBody>
                    <a:bodyPr/>
                    <a:lstStyle/>
                    <a:p>
                      <a:r>
                        <a:rPr lang="en-US" sz="1200" dirty="0" err="1">
                          <a:ln>
                            <a:noFill/>
                          </a:ln>
                          <a:solidFill>
                            <a:schemeClr val="tx1"/>
                          </a:solidFill>
                        </a:rPr>
                        <a:t>Tekoäly</a:t>
                      </a:r>
                      <a:br>
                        <a:rPr lang="en-US" sz="1200" dirty="0">
                          <a:ln>
                            <a:noFill/>
                          </a:ln>
                          <a:solidFill>
                            <a:schemeClr val="tx1"/>
                          </a:solidFill>
                        </a:rPr>
                      </a:br>
                      <a:endParaRPr lang="en-US" sz="1200" dirty="0">
                        <a:ln>
                          <a:noFill/>
                        </a:ln>
                        <a:solidFill>
                          <a:schemeClr val="tx1"/>
                        </a:solidFill>
                      </a:endParaRPr>
                    </a:p>
                  </a:txBody>
                  <a:tcPr marL="40002" marR="40002" marT="20001" marB="20001" anchor="ctr"/>
                </a:tc>
                <a:extLst>
                  <a:ext uri="{0D108BD9-81ED-4DB2-BD59-A6C34878D82A}">
                    <a16:rowId xmlns:a16="http://schemas.microsoft.com/office/drawing/2014/main" val="3935901274"/>
                  </a:ext>
                </a:extLst>
              </a:tr>
              <a:tr h="296082">
                <a:tc>
                  <a:txBody>
                    <a:bodyPr/>
                    <a:lstStyle/>
                    <a:p>
                      <a:r>
                        <a:rPr lang="en-US" sz="1200" dirty="0" err="1">
                          <a:ln>
                            <a:noFill/>
                          </a:ln>
                        </a:rPr>
                        <a:t>Henkilökohtainen</a:t>
                      </a:r>
                      <a:r>
                        <a:rPr lang="en-US" sz="1200" dirty="0">
                          <a:ln>
                            <a:noFill/>
                          </a:ln>
                        </a:rPr>
                        <a:t> </a:t>
                      </a:r>
                      <a:r>
                        <a:rPr lang="en-US" sz="1200" dirty="0" err="1">
                          <a:ln>
                            <a:noFill/>
                          </a:ln>
                        </a:rPr>
                        <a:t>avustaja</a:t>
                      </a:r>
                      <a:endParaRPr lang="en-US" sz="1200" dirty="0">
                        <a:ln>
                          <a:noFill/>
                        </a:ln>
                      </a:endParaRPr>
                    </a:p>
                    <a:p>
                      <a:endParaRPr lang="en-US" sz="1200" dirty="0">
                        <a:ln>
                          <a:noFill/>
                        </a:ln>
                      </a:endParaRPr>
                    </a:p>
                  </a:txBody>
                  <a:tcPr marL="40002" marR="40002" marT="20001" marB="20001" anchor="ctr"/>
                </a:tc>
                <a:tc>
                  <a:txBody>
                    <a:bodyPr/>
                    <a:lstStyle/>
                    <a:p>
                      <a:r>
                        <a:rPr lang="en-US" sz="1200">
                          <a:ln>
                            <a:noFill/>
                          </a:ln>
                        </a:rPr>
                        <a:t>Siri, Alexa, Google Assistant</a:t>
                      </a:r>
                    </a:p>
                  </a:txBody>
                  <a:tcPr marL="40002" marR="40002" marT="20001" marB="20001" anchor="ctr"/>
                </a:tc>
                <a:tc>
                  <a:txBody>
                    <a:bodyPr/>
                    <a:lstStyle/>
                    <a:p>
                      <a:r>
                        <a:rPr lang="fi-FI" sz="1200" dirty="0">
                          <a:ln>
                            <a:noFill/>
                          </a:ln>
                        </a:rPr>
                        <a:t>Äänentunnistus, luonnollisen kielen käsittely (tehtävät ja tiedonhaku)</a:t>
                      </a:r>
                    </a:p>
                  </a:txBody>
                  <a:tcPr marL="40002" marR="40002" marT="20001" marB="20001" anchor="ctr"/>
                </a:tc>
                <a:extLst>
                  <a:ext uri="{0D108BD9-81ED-4DB2-BD59-A6C34878D82A}">
                    <a16:rowId xmlns:a16="http://schemas.microsoft.com/office/drawing/2014/main" val="1853961453"/>
                  </a:ext>
                </a:extLst>
              </a:tr>
              <a:tr h="296082">
                <a:tc>
                  <a:txBody>
                    <a:bodyPr/>
                    <a:lstStyle/>
                    <a:p>
                      <a:r>
                        <a:rPr lang="en-US" sz="1200" dirty="0" err="1">
                          <a:ln>
                            <a:noFill/>
                          </a:ln>
                        </a:rPr>
                        <a:t>Sosiaalinen</a:t>
                      </a:r>
                      <a:r>
                        <a:rPr lang="en-US" sz="1200" dirty="0">
                          <a:ln>
                            <a:noFill/>
                          </a:ln>
                        </a:rPr>
                        <a:t> media</a:t>
                      </a:r>
                    </a:p>
                    <a:p>
                      <a:endParaRPr lang="en-US" sz="1200" dirty="0">
                        <a:ln>
                          <a:noFill/>
                        </a:ln>
                      </a:endParaRPr>
                    </a:p>
                  </a:txBody>
                  <a:tcPr marL="40002" marR="40002" marT="20001" marB="20001" anchor="ctr"/>
                </a:tc>
                <a:tc>
                  <a:txBody>
                    <a:bodyPr/>
                    <a:lstStyle/>
                    <a:p>
                      <a:r>
                        <a:rPr lang="en-US" sz="1200" dirty="0">
                          <a:ln>
                            <a:noFill/>
                          </a:ln>
                        </a:rPr>
                        <a:t>Facebook, Instagram, TikTok</a:t>
                      </a:r>
                    </a:p>
                  </a:txBody>
                  <a:tcPr marL="40002" marR="40002" marT="20001" marB="20001" anchor="ctr"/>
                </a:tc>
                <a:tc>
                  <a:txBody>
                    <a:bodyPr/>
                    <a:lstStyle/>
                    <a:p>
                      <a:r>
                        <a:rPr lang="fi-FI" sz="1200" dirty="0">
                          <a:ln>
                            <a:noFill/>
                          </a:ln>
                        </a:rPr>
                        <a:t>Sisällön </a:t>
                      </a:r>
                      <a:r>
                        <a:rPr lang="fi-FI" sz="1200" dirty="0" err="1">
                          <a:ln>
                            <a:noFill/>
                          </a:ln>
                        </a:rPr>
                        <a:t>kuratointi</a:t>
                      </a:r>
                      <a:r>
                        <a:rPr lang="fi-FI" sz="1200" dirty="0">
                          <a:ln>
                            <a:noFill/>
                          </a:ln>
                        </a:rPr>
                        <a:t>, kasvojentunnistus, kohdennettu mainonta</a:t>
                      </a:r>
                    </a:p>
                  </a:txBody>
                  <a:tcPr marL="40002" marR="40002" marT="20001" marB="20001" anchor="ctr"/>
                </a:tc>
                <a:extLst>
                  <a:ext uri="{0D108BD9-81ED-4DB2-BD59-A6C34878D82A}">
                    <a16:rowId xmlns:a16="http://schemas.microsoft.com/office/drawing/2014/main" val="2326703764"/>
                  </a:ext>
                </a:extLst>
              </a:tr>
              <a:tr h="296082">
                <a:tc>
                  <a:txBody>
                    <a:bodyPr/>
                    <a:lstStyle/>
                    <a:p>
                      <a:r>
                        <a:rPr lang="en-US" sz="1200" dirty="0" err="1">
                          <a:ln>
                            <a:noFill/>
                          </a:ln>
                        </a:rPr>
                        <a:t>Verkkokauppa</a:t>
                      </a:r>
                      <a:endParaRPr lang="en-US" sz="1200" dirty="0">
                        <a:ln>
                          <a:noFill/>
                        </a:ln>
                      </a:endParaRPr>
                    </a:p>
                    <a:p>
                      <a:endParaRPr lang="en-US" sz="1200" dirty="0">
                        <a:ln>
                          <a:noFill/>
                        </a:ln>
                      </a:endParaRPr>
                    </a:p>
                  </a:txBody>
                  <a:tcPr marL="40002" marR="40002" marT="20001" marB="20001" anchor="ctr"/>
                </a:tc>
                <a:tc>
                  <a:txBody>
                    <a:bodyPr/>
                    <a:lstStyle/>
                    <a:p>
                      <a:r>
                        <a:rPr lang="en-US" sz="1200" dirty="0">
                          <a:ln>
                            <a:noFill/>
                          </a:ln>
                        </a:rPr>
                        <a:t>Amazon, eBay, Verkkokauppa.com</a:t>
                      </a:r>
                    </a:p>
                  </a:txBody>
                  <a:tcPr marL="40002" marR="40002" marT="20001" marB="20001" anchor="ctr"/>
                </a:tc>
                <a:tc>
                  <a:txBody>
                    <a:bodyPr/>
                    <a:lstStyle/>
                    <a:p>
                      <a:r>
                        <a:rPr lang="en-US" sz="1200" dirty="0" err="1">
                          <a:ln>
                            <a:noFill/>
                          </a:ln>
                        </a:rPr>
                        <a:t>Henkilökohtaiset</a:t>
                      </a:r>
                      <a:r>
                        <a:rPr lang="en-US" sz="1200" dirty="0">
                          <a:ln>
                            <a:noFill/>
                          </a:ln>
                        </a:rPr>
                        <a:t> </a:t>
                      </a:r>
                      <a:r>
                        <a:rPr lang="en-US" sz="1200" dirty="0" err="1">
                          <a:ln>
                            <a:noFill/>
                          </a:ln>
                        </a:rPr>
                        <a:t>tuotesuositukset</a:t>
                      </a:r>
                      <a:r>
                        <a:rPr lang="en-US" sz="1200" dirty="0">
                          <a:ln>
                            <a:noFill/>
                          </a:ln>
                        </a:rPr>
                        <a:t>, </a:t>
                      </a:r>
                      <a:r>
                        <a:rPr lang="en-US" sz="1200" dirty="0" err="1">
                          <a:ln>
                            <a:noFill/>
                          </a:ln>
                        </a:rPr>
                        <a:t>varastonhallinta</a:t>
                      </a:r>
                      <a:endParaRPr lang="en-US" sz="1200" dirty="0">
                        <a:ln>
                          <a:noFill/>
                        </a:ln>
                      </a:endParaRPr>
                    </a:p>
                  </a:txBody>
                  <a:tcPr marL="40002" marR="40002" marT="20001" marB="20001" anchor="ctr"/>
                </a:tc>
                <a:extLst>
                  <a:ext uri="{0D108BD9-81ED-4DB2-BD59-A6C34878D82A}">
                    <a16:rowId xmlns:a16="http://schemas.microsoft.com/office/drawing/2014/main" val="2402975573"/>
                  </a:ext>
                </a:extLst>
              </a:tr>
              <a:tr h="296082">
                <a:tc>
                  <a:txBody>
                    <a:bodyPr/>
                    <a:lstStyle/>
                    <a:p>
                      <a:r>
                        <a:rPr lang="en-US" sz="1200" dirty="0" err="1">
                          <a:ln>
                            <a:noFill/>
                          </a:ln>
                        </a:rPr>
                        <a:t>Liikenne</a:t>
                      </a:r>
                      <a:endParaRPr lang="en-US" sz="1200" dirty="0">
                        <a:ln>
                          <a:noFill/>
                        </a:ln>
                      </a:endParaRPr>
                    </a:p>
                    <a:p>
                      <a:endParaRPr lang="en-US" sz="1200" dirty="0">
                        <a:ln>
                          <a:noFill/>
                        </a:ln>
                      </a:endParaRPr>
                    </a:p>
                  </a:txBody>
                  <a:tcPr marL="40002" marR="40002" marT="20001" marB="20001" anchor="ctr"/>
                </a:tc>
                <a:tc>
                  <a:txBody>
                    <a:bodyPr/>
                    <a:lstStyle/>
                    <a:p>
                      <a:r>
                        <a:rPr lang="en-US" sz="1200" dirty="0">
                          <a:ln>
                            <a:noFill/>
                          </a:ln>
                        </a:rPr>
                        <a:t>Google Maps, HSL </a:t>
                      </a:r>
                      <a:r>
                        <a:rPr lang="en-US" sz="1200" dirty="0" err="1">
                          <a:ln>
                            <a:noFill/>
                          </a:ln>
                        </a:rPr>
                        <a:t>Reittiopas</a:t>
                      </a:r>
                      <a:r>
                        <a:rPr lang="en-US" sz="1200" dirty="0">
                          <a:ln>
                            <a:noFill/>
                          </a:ln>
                        </a:rPr>
                        <a:t>, Tesla Autopilot</a:t>
                      </a:r>
                    </a:p>
                  </a:txBody>
                  <a:tcPr marL="40002" marR="40002" marT="20001" marB="20001" anchor="ctr"/>
                </a:tc>
                <a:tc>
                  <a:txBody>
                    <a:bodyPr/>
                    <a:lstStyle/>
                    <a:p>
                      <a:r>
                        <a:rPr lang="fi-FI" sz="1200" dirty="0">
                          <a:ln>
                            <a:noFill/>
                          </a:ln>
                        </a:rPr>
                        <a:t>Reitin optimointi, liikenne-ennusteet, autonomiset ajoneuvot</a:t>
                      </a:r>
                    </a:p>
                  </a:txBody>
                  <a:tcPr marL="40002" marR="40002" marT="20001" marB="20001" anchor="ctr"/>
                </a:tc>
                <a:extLst>
                  <a:ext uri="{0D108BD9-81ED-4DB2-BD59-A6C34878D82A}">
                    <a16:rowId xmlns:a16="http://schemas.microsoft.com/office/drawing/2014/main" val="732777478"/>
                  </a:ext>
                </a:extLst>
              </a:tr>
              <a:tr h="296082">
                <a:tc>
                  <a:txBody>
                    <a:bodyPr/>
                    <a:lstStyle/>
                    <a:p>
                      <a:r>
                        <a:rPr lang="en-US" sz="1200" dirty="0" err="1">
                          <a:ln>
                            <a:noFill/>
                          </a:ln>
                        </a:rPr>
                        <a:t>Pankki</a:t>
                      </a:r>
                      <a:r>
                        <a:rPr lang="en-US" sz="1200" dirty="0">
                          <a:ln>
                            <a:noFill/>
                          </a:ln>
                        </a:rPr>
                        <a:t> ja </a:t>
                      </a:r>
                      <a:r>
                        <a:rPr lang="en-US" sz="1200" dirty="0" err="1">
                          <a:ln>
                            <a:noFill/>
                          </a:ln>
                        </a:rPr>
                        <a:t>rahoitus</a:t>
                      </a:r>
                      <a:endParaRPr lang="en-US" sz="1200" dirty="0">
                        <a:ln>
                          <a:noFill/>
                        </a:ln>
                      </a:endParaRPr>
                    </a:p>
                    <a:p>
                      <a:endParaRPr lang="en-US" sz="1200" dirty="0">
                        <a:ln>
                          <a:noFill/>
                        </a:ln>
                      </a:endParaRPr>
                    </a:p>
                  </a:txBody>
                  <a:tcPr marL="40002" marR="40002" marT="20001" marB="20001" anchor="ctr"/>
                </a:tc>
                <a:tc>
                  <a:txBody>
                    <a:bodyPr/>
                    <a:lstStyle/>
                    <a:p>
                      <a:r>
                        <a:rPr lang="en-US" sz="1200">
                          <a:ln>
                            <a:noFill/>
                          </a:ln>
                        </a:rPr>
                        <a:t>Petosten havaitseminen, robo-neuvojat</a:t>
                      </a:r>
                    </a:p>
                  </a:txBody>
                  <a:tcPr marL="40002" marR="40002" marT="20001" marB="20001" anchor="ctr"/>
                </a:tc>
                <a:tc>
                  <a:txBody>
                    <a:bodyPr/>
                    <a:lstStyle/>
                    <a:p>
                      <a:r>
                        <a:rPr lang="fi-FI" sz="1200" dirty="0">
                          <a:ln>
                            <a:noFill/>
                          </a:ln>
                        </a:rPr>
                        <a:t>Reaaliaikaiset petosvaroitukset, automatisoitu sijoitussalkun hallinta</a:t>
                      </a:r>
                    </a:p>
                  </a:txBody>
                  <a:tcPr marL="40002" marR="40002" marT="20001" marB="20001" anchor="ctr"/>
                </a:tc>
                <a:extLst>
                  <a:ext uri="{0D108BD9-81ED-4DB2-BD59-A6C34878D82A}">
                    <a16:rowId xmlns:a16="http://schemas.microsoft.com/office/drawing/2014/main" val="3702240647"/>
                  </a:ext>
                </a:extLst>
              </a:tr>
              <a:tr h="296082">
                <a:tc>
                  <a:txBody>
                    <a:bodyPr/>
                    <a:lstStyle/>
                    <a:p>
                      <a:r>
                        <a:rPr lang="en-US" sz="1200" dirty="0" err="1">
                          <a:ln>
                            <a:noFill/>
                          </a:ln>
                        </a:rPr>
                        <a:t>Terveydenhuolto</a:t>
                      </a:r>
                      <a:endParaRPr lang="en-US" sz="1200" dirty="0">
                        <a:ln>
                          <a:noFill/>
                        </a:ln>
                      </a:endParaRPr>
                    </a:p>
                    <a:p>
                      <a:endParaRPr lang="en-US" sz="1200" dirty="0">
                        <a:ln>
                          <a:noFill/>
                        </a:ln>
                      </a:endParaRPr>
                    </a:p>
                  </a:txBody>
                  <a:tcPr marL="40002" marR="40002" marT="20001" marB="20001" anchor="ctr"/>
                </a:tc>
                <a:tc>
                  <a:txBody>
                    <a:bodyPr/>
                    <a:lstStyle/>
                    <a:p>
                      <a:r>
                        <a:rPr lang="en-US" sz="1200" dirty="0" err="1">
                          <a:ln>
                            <a:noFill/>
                          </a:ln>
                        </a:rPr>
                        <a:t>Kuntoilurannekkeet</a:t>
                      </a:r>
                      <a:r>
                        <a:rPr lang="en-US" sz="1200" dirty="0">
                          <a:ln>
                            <a:noFill/>
                          </a:ln>
                        </a:rPr>
                        <a:t>, </a:t>
                      </a:r>
                      <a:r>
                        <a:rPr lang="en-US" sz="1200" dirty="0" err="1">
                          <a:ln>
                            <a:noFill/>
                          </a:ln>
                        </a:rPr>
                        <a:t>tekoälydiagnostiikka</a:t>
                      </a:r>
                      <a:endParaRPr lang="en-US" sz="1200" dirty="0">
                        <a:ln>
                          <a:noFill/>
                        </a:ln>
                      </a:endParaRPr>
                    </a:p>
                  </a:txBody>
                  <a:tcPr marL="40002" marR="40002" marT="20001" marB="20001" anchor="ctr"/>
                </a:tc>
                <a:tc>
                  <a:txBody>
                    <a:bodyPr/>
                    <a:lstStyle/>
                    <a:p>
                      <a:r>
                        <a:rPr lang="fi-FI" sz="1200" dirty="0">
                          <a:ln>
                            <a:noFill/>
                          </a:ln>
                        </a:rPr>
                        <a:t>Terveydentilan seuranta, sairauksien ennustaminen, virtuaalisavustajat</a:t>
                      </a:r>
                    </a:p>
                  </a:txBody>
                  <a:tcPr marL="40002" marR="40002" marT="20001" marB="20001" anchor="ctr"/>
                </a:tc>
                <a:extLst>
                  <a:ext uri="{0D108BD9-81ED-4DB2-BD59-A6C34878D82A}">
                    <a16:rowId xmlns:a16="http://schemas.microsoft.com/office/drawing/2014/main" val="2663754271"/>
                  </a:ext>
                </a:extLst>
              </a:tr>
              <a:tr h="207258">
                <a:tc>
                  <a:txBody>
                    <a:bodyPr/>
                    <a:lstStyle/>
                    <a:p>
                      <a:r>
                        <a:rPr lang="en-US" sz="1200" dirty="0" err="1">
                          <a:ln>
                            <a:noFill/>
                          </a:ln>
                        </a:rPr>
                        <a:t>Asiakaspalvelu</a:t>
                      </a:r>
                      <a:endParaRPr lang="en-US" sz="1200" dirty="0">
                        <a:ln>
                          <a:noFill/>
                        </a:ln>
                      </a:endParaRPr>
                    </a:p>
                    <a:p>
                      <a:endParaRPr lang="en-US" sz="1200" dirty="0">
                        <a:ln>
                          <a:noFill/>
                        </a:ln>
                      </a:endParaRPr>
                    </a:p>
                  </a:txBody>
                  <a:tcPr marL="40002" marR="40002" marT="20001" marB="20001" anchor="b"/>
                </a:tc>
                <a:tc>
                  <a:txBody>
                    <a:bodyPr/>
                    <a:lstStyle/>
                    <a:p>
                      <a:r>
                        <a:rPr lang="en-US" sz="1200" dirty="0" err="1">
                          <a:ln>
                            <a:noFill/>
                          </a:ln>
                        </a:rPr>
                        <a:t>Chatbotit</a:t>
                      </a:r>
                      <a:r>
                        <a:rPr lang="en-US" sz="1200" dirty="0">
                          <a:ln>
                            <a:noFill/>
                          </a:ln>
                        </a:rPr>
                        <a:t>, </a:t>
                      </a:r>
                      <a:r>
                        <a:rPr lang="en-US" sz="1200" dirty="0" err="1">
                          <a:ln>
                            <a:noFill/>
                          </a:ln>
                        </a:rPr>
                        <a:t>virtuaaliset</a:t>
                      </a:r>
                      <a:r>
                        <a:rPr lang="en-US" sz="1200" dirty="0">
                          <a:ln>
                            <a:noFill/>
                          </a:ln>
                        </a:rPr>
                        <a:t> </a:t>
                      </a:r>
                      <a:r>
                        <a:rPr lang="en-US" sz="1200" dirty="0" err="1">
                          <a:ln>
                            <a:noFill/>
                          </a:ln>
                        </a:rPr>
                        <a:t>avustajat</a:t>
                      </a:r>
                      <a:endParaRPr lang="en-US" sz="1200" dirty="0">
                        <a:ln>
                          <a:noFill/>
                        </a:ln>
                      </a:endParaRPr>
                    </a:p>
                  </a:txBody>
                  <a:tcPr marL="40002" marR="40002" marT="20001" marB="20001" anchor="ctr"/>
                </a:tc>
                <a:tc>
                  <a:txBody>
                    <a:bodyPr/>
                    <a:lstStyle/>
                    <a:p>
                      <a:r>
                        <a:rPr lang="fi-FI" sz="1200" dirty="0">
                          <a:ln>
                            <a:noFill/>
                          </a:ln>
                        </a:rPr>
                        <a:t>24/7-tuki, automatisoitu kyselyjen ratkaisu</a:t>
                      </a:r>
                    </a:p>
                  </a:txBody>
                  <a:tcPr marL="40002" marR="40002" marT="20001" marB="20001" anchor="ctr"/>
                </a:tc>
                <a:extLst>
                  <a:ext uri="{0D108BD9-81ED-4DB2-BD59-A6C34878D82A}">
                    <a16:rowId xmlns:a16="http://schemas.microsoft.com/office/drawing/2014/main" val="711756159"/>
                  </a:ext>
                </a:extLst>
              </a:tr>
              <a:tr h="296082">
                <a:tc>
                  <a:txBody>
                    <a:bodyPr/>
                    <a:lstStyle/>
                    <a:p>
                      <a:r>
                        <a:rPr lang="en-US" sz="1200" dirty="0" err="1">
                          <a:ln>
                            <a:noFill/>
                          </a:ln>
                        </a:rPr>
                        <a:t>Viihde</a:t>
                      </a:r>
                      <a:endParaRPr lang="en-US" sz="1200" dirty="0">
                        <a:ln>
                          <a:noFill/>
                        </a:ln>
                      </a:endParaRPr>
                    </a:p>
                    <a:p>
                      <a:endParaRPr lang="en-US" sz="1200" dirty="0">
                        <a:ln>
                          <a:noFill/>
                        </a:ln>
                      </a:endParaRPr>
                    </a:p>
                  </a:txBody>
                  <a:tcPr marL="40002" marR="40002" marT="20001" marB="20001" anchor="ctr"/>
                </a:tc>
                <a:tc>
                  <a:txBody>
                    <a:bodyPr/>
                    <a:lstStyle/>
                    <a:p>
                      <a:r>
                        <a:rPr lang="en-US" sz="1200" dirty="0">
                          <a:ln>
                            <a:noFill/>
                          </a:ln>
                        </a:rPr>
                        <a:t>Netflix, Spotify, YouTube</a:t>
                      </a:r>
                    </a:p>
                  </a:txBody>
                  <a:tcPr marL="40002" marR="40002" marT="20001" marB="20001" anchor="ctr"/>
                </a:tc>
                <a:tc>
                  <a:txBody>
                    <a:bodyPr/>
                    <a:lstStyle/>
                    <a:p>
                      <a:r>
                        <a:rPr lang="fi-FI" sz="1200" dirty="0">
                          <a:ln>
                            <a:noFill/>
                          </a:ln>
                        </a:rPr>
                        <a:t>Tekoälypohjaiset sisältösuositukset, dynaamiset käyttökokemukset</a:t>
                      </a:r>
                    </a:p>
                  </a:txBody>
                  <a:tcPr marL="40002" marR="40002" marT="20001" marB="20001" anchor="ctr"/>
                </a:tc>
                <a:extLst>
                  <a:ext uri="{0D108BD9-81ED-4DB2-BD59-A6C34878D82A}">
                    <a16:rowId xmlns:a16="http://schemas.microsoft.com/office/drawing/2014/main" val="2078735321"/>
                  </a:ext>
                </a:extLst>
              </a:tr>
              <a:tr h="296082">
                <a:tc>
                  <a:txBody>
                    <a:bodyPr/>
                    <a:lstStyle/>
                    <a:p>
                      <a:r>
                        <a:rPr lang="en-US" sz="1200" dirty="0" err="1">
                          <a:ln>
                            <a:noFill/>
                          </a:ln>
                        </a:rPr>
                        <a:t>Kotiautomaatio</a:t>
                      </a:r>
                      <a:endParaRPr lang="en-US" sz="1200" dirty="0">
                        <a:ln>
                          <a:noFill/>
                        </a:ln>
                      </a:endParaRPr>
                    </a:p>
                    <a:p>
                      <a:endParaRPr lang="en-US" sz="1200" dirty="0">
                        <a:ln>
                          <a:noFill/>
                        </a:ln>
                      </a:endParaRPr>
                    </a:p>
                  </a:txBody>
                  <a:tcPr marL="40002" marR="40002" marT="20001" marB="20001" anchor="ctr"/>
                </a:tc>
                <a:tc>
                  <a:txBody>
                    <a:bodyPr/>
                    <a:lstStyle/>
                    <a:p>
                      <a:r>
                        <a:rPr lang="en-US" sz="1200">
                          <a:ln>
                            <a:noFill/>
                          </a:ln>
                        </a:rPr>
                        <a:t>Älykkäät termostaatit, robotti-imurit</a:t>
                      </a:r>
                    </a:p>
                  </a:txBody>
                  <a:tcPr marL="40002" marR="40002" marT="20001" marB="20001" anchor="ctr"/>
                </a:tc>
                <a:tc>
                  <a:txBody>
                    <a:bodyPr/>
                    <a:lstStyle/>
                    <a:p>
                      <a:r>
                        <a:rPr lang="fi-FI" sz="1200" dirty="0">
                          <a:ln>
                            <a:noFill/>
                          </a:ln>
                        </a:rPr>
                        <a:t>Tekoälyn avulla mahdollistettu energianhallinta ja kotitalouksien siivous</a:t>
                      </a:r>
                    </a:p>
                  </a:txBody>
                  <a:tcPr marL="40002" marR="40002" marT="20001" marB="20001" anchor="ctr"/>
                </a:tc>
                <a:extLst>
                  <a:ext uri="{0D108BD9-81ED-4DB2-BD59-A6C34878D82A}">
                    <a16:rowId xmlns:a16="http://schemas.microsoft.com/office/drawing/2014/main" val="3217343192"/>
                  </a:ext>
                </a:extLst>
              </a:tr>
            </a:tbl>
          </a:graphicData>
        </a:graphic>
      </p:graphicFrame>
    </p:spTree>
    <p:extLst>
      <p:ext uri="{BB962C8B-B14F-4D97-AF65-F5344CB8AC3E}">
        <p14:creationId xmlns:p14="http://schemas.microsoft.com/office/powerpoint/2010/main" val="4161757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ECD9-DFB1-2177-BC60-61DD1336B5C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6A04842-CAE9-DB00-3EEA-FAAE8179D10E}"/>
              </a:ext>
            </a:extLst>
          </p:cNvPr>
          <p:cNvSpPr>
            <a:spLocks noGrp="1"/>
          </p:cNvSpPr>
          <p:nvPr>
            <p:ph type="title"/>
          </p:nvPr>
        </p:nvSpPr>
        <p:spPr>
          <a:xfrm>
            <a:off x="838200" y="399631"/>
            <a:ext cx="10515600" cy="469376"/>
          </a:xfrm>
        </p:spPr>
        <p:txBody>
          <a:bodyPr/>
          <a:lstStyle/>
          <a:p>
            <a:r>
              <a:rPr lang="fi-FI" sz="2800" dirty="0"/>
              <a:t>Käyttökohteet opettajille / opetukseen</a:t>
            </a:r>
          </a:p>
        </p:txBody>
      </p:sp>
      <p:sp>
        <p:nvSpPr>
          <p:cNvPr id="3" name="Sisällön paikkamerkki 2">
            <a:extLst>
              <a:ext uri="{FF2B5EF4-FFF2-40B4-BE49-F238E27FC236}">
                <a16:creationId xmlns:a16="http://schemas.microsoft.com/office/drawing/2014/main" id="{20114C07-ADC6-1C37-C44D-28399EFB2708}"/>
              </a:ext>
            </a:extLst>
          </p:cNvPr>
          <p:cNvSpPr>
            <a:spLocks noGrp="1"/>
          </p:cNvSpPr>
          <p:nvPr>
            <p:ph idx="1"/>
          </p:nvPr>
        </p:nvSpPr>
        <p:spPr>
          <a:xfrm>
            <a:off x="838200" y="1029810"/>
            <a:ext cx="10515600" cy="4502310"/>
          </a:xfrm>
        </p:spPr>
        <p:txBody>
          <a:bodyPr/>
          <a:lstStyle/>
          <a:p>
            <a:pPr marL="0" indent="0">
              <a:buNone/>
            </a:pPr>
            <a:br>
              <a:rPr lang="fi-FI" sz="1200" dirty="0"/>
            </a:br>
            <a:r>
              <a:rPr lang="fi-FI" sz="1200" dirty="0"/>
              <a:t>Tekoäly tarjoaa opettajille monia hyödyllisiä työkaluja ja ratkaisuja. Tässä muutamia keskeisiä käyttökohteita ja niiden hyötyjä</a:t>
            </a:r>
            <a:br>
              <a:rPr lang="fi-FI" sz="1200" dirty="0"/>
            </a:br>
            <a:endParaRPr lang="fi-FI" sz="1200" dirty="0"/>
          </a:p>
          <a:p>
            <a:pPr marL="0" indent="0">
              <a:buNone/>
            </a:pPr>
            <a:r>
              <a:rPr lang="fi-FI" sz="1200" b="1" dirty="0"/>
              <a:t>1. Oppimateriaalin luonti ja räätälöinti</a:t>
            </a:r>
          </a:p>
          <a:p>
            <a:pPr marL="0" indent="0">
              <a:buNone/>
            </a:pPr>
            <a:r>
              <a:rPr lang="fi-FI" sz="1200" dirty="0"/>
              <a:t>	- Tekoäly voi auttaa luomaan räätälöityjä opetusmateriaaleja erilaisille oppijoille.</a:t>
            </a:r>
          </a:p>
          <a:p>
            <a:pPr marL="0" indent="0">
              <a:buNone/>
            </a:pPr>
            <a:r>
              <a:rPr lang="fi-FI" sz="1200" dirty="0"/>
              <a:t>	- Oppituntien suunnittelu ja interaktiivisten tehtävien luominen nopeutuu.</a:t>
            </a:r>
          </a:p>
          <a:p>
            <a:pPr marL="0" indent="0">
              <a:buNone/>
            </a:pPr>
            <a:endParaRPr lang="fi-FI" sz="1200" dirty="0"/>
          </a:p>
          <a:p>
            <a:pPr marL="0" indent="0">
              <a:buNone/>
            </a:pPr>
            <a:r>
              <a:rPr lang="fi-FI" sz="1200" b="1" dirty="0"/>
              <a:t>2. Opiskelijoiden arviointi ja palautteenanto</a:t>
            </a:r>
          </a:p>
          <a:p>
            <a:pPr marL="0" indent="0">
              <a:buNone/>
            </a:pPr>
            <a:r>
              <a:rPr lang="fi-FI" sz="1200" dirty="0"/>
              <a:t>	- Tekoäly voi automaattisesti arvioida tehtäviä ja antaa yksityiskohtaista palautetta.</a:t>
            </a:r>
          </a:p>
          <a:p>
            <a:pPr marL="0" indent="0">
              <a:buNone/>
            </a:pPr>
            <a:r>
              <a:rPr lang="fi-FI" sz="1200" dirty="0"/>
              <a:t>	- Säästää aikaa ja mahdollistaa henkilökohtaisemman ohjauksen.</a:t>
            </a:r>
          </a:p>
          <a:p>
            <a:pPr marL="0" indent="0">
              <a:buNone/>
            </a:pPr>
            <a:endParaRPr lang="fi-FI" sz="1200" dirty="0"/>
          </a:p>
          <a:p>
            <a:pPr marL="0" indent="0">
              <a:buNone/>
            </a:pPr>
            <a:r>
              <a:rPr lang="fi-FI" sz="1200" b="1" dirty="0"/>
              <a:t>3. Oppilaiden yksilöllinen tukeminen</a:t>
            </a:r>
          </a:p>
          <a:p>
            <a:pPr marL="0" indent="0">
              <a:buNone/>
            </a:pPr>
            <a:r>
              <a:rPr lang="fi-FI" sz="1200" dirty="0"/>
              <a:t>	- Tekoäly voi tunnistaa oppimisvaikeuksia ja ehdottaa yksilöllisiä oppimispolkuja (adaptiivinen oppiminen).</a:t>
            </a:r>
          </a:p>
          <a:p>
            <a:pPr marL="0" indent="0">
              <a:buNone/>
            </a:pPr>
            <a:r>
              <a:rPr lang="fi-FI" sz="1200" dirty="0"/>
              <a:t>	- Chatbotit ja virtuaalioppaat voivat tarjota lisätukea opiskelijoille (”</a:t>
            </a:r>
            <a:r>
              <a:rPr lang="fi-FI" sz="1200" dirty="0" err="1"/>
              <a:t>Study</a:t>
            </a:r>
            <a:r>
              <a:rPr lang="fi-FI" sz="1200" dirty="0"/>
              <a:t> </a:t>
            </a:r>
            <a:r>
              <a:rPr lang="fi-FI" sz="1200" dirty="0" err="1"/>
              <a:t>Buddy</a:t>
            </a:r>
            <a:r>
              <a:rPr lang="fi-FI" sz="1200" dirty="0"/>
              <a:t>”).</a:t>
            </a:r>
          </a:p>
        </p:txBody>
      </p:sp>
    </p:spTree>
    <p:extLst>
      <p:ext uri="{BB962C8B-B14F-4D97-AF65-F5344CB8AC3E}">
        <p14:creationId xmlns:p14="http://schemas.microsoft.com/office/powerpoint/2010/main" val="1984300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9AFC-1AA1-BB7A-FEF4-29FA25355D3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2626F5B-A6F2-C1DE-9D49-A4A7E2E5F299}"/>
              </a:ext>
            </a:extLst>
          </p:cNvPr>
          <p:cNvSpPr>
            <a:spLocks noGrp="1"/>
          </p:cNvSpPr>
          <p:nvPr>
            <p:ph type="title"/>
          </p:nvPr>
        </p:nvSpPr>
        <p:spPr>
          <a:xfrm>
            <a:off x="838200" y="399631"/>
            <a:ext cx="10515600" cy="469376"/>
          </a:xfrm>
        </p:spPr>
        <p:txBody>
          <a:bodyPr/>
          <a:lstStyle/>
          <a:p>
            <a:r>
              <a:rPr lang="fi-FI" sz="2800" dirty="0"/>
              <a:t>Käyttökohteet opettajille / opetukseen</a:t>
            </a:r>
          </a:p>
        </p:txBody>
      </p:sp>
      <p:sp>
        <p:nvSpPr>
          <p:cNvPr id="3" name="Sisällön paikkamerkki 2">
            <a:extLst>
              <a:ext uri="{FF2B5EF4-FFF2-40B4-BE49-F238E27FC236}">
                <a16:creationId xmlns:a16="http://schemas.microsoft.com/office/drawing/2014/main" id="{D8AA1879-D8C1-238E-A8BE-C02DD1BD6780}"/>
              </a:ext>
            </a:extLst>
          </p:cNvPr>
          <p:cNvSpPr>
            <a:spLocks noGrp="1"/>
          </p:cNvSpPr>
          <p:nvPr>
            <p:ph idx="1"/>
          </p:nvPr>
        </p:nvSpPr>
        <p:spPr>
          <a:xfrm>
            <a:off x="838200" y="1029810"/>
            <a:ext cx="10515600" cy="4502310"/>
          </a:xfrm>
        </p:spPr>
        <p:txBody>
          <a:bodyPr/>
          <a:lstStyle/>
          <a:p>
            <a:pPr marL="0" indent="0">
              <a:buNone/>
            </a:pPr>
            <a:br>
              <a:rPr lang="fi-FI" sz="1200" b="1" dirty="0"/>
            </a:br>
            <a:r>
              <a:rPr lang="fi-FI" sz="1200" b="1" dirty="0"/>
              <a:t>4. Käännökset ja saavutettavuus</a:t>
            </a:r>
          </a:p>
          <a:p>
            <a:pPr marL="0" indent="0">
              <a:buNone/>
            </a:pPr>
            <a:r>
              <a:rPr lang="fi-FI" sz="1200" dirty="0"/>
              <a:t>	- Tekoäly voi kääntää opetussisältöjä eri kielille ja auttaa monikielisissä luokissa.</a:t>
            </a:r>
          </a:p>
          <a:p>
            <a:pPr marL="0" indent="0">
              <a:buNone/>
            </a:pPr>
            <a:r>
              <a:rPr lang="fi-FI" sz="1200" dirty="0"/>
              <a:t>	- Puhesynteesi ja tekstistä puheeksi -työkalut tukevat saavutettavuutta. </a:t>
            </a:r>
          </a:p>
          <a:p>
            <a:pPr marL="0" indent="0">
              <a:buNone/>
            </a:pPr>
            <a:endParaRPr lang="fi-FI" sz="1200" b="1" dirty="0"/>
          </a:p>
          <a:p>
            <a:pPr marL="0" indent="0">
              <a:buNone/>
            </a:pPr>
            <a:r>
              <a:rPr lang="fi-FI" sz="1200" b="1" dirty="0"/>
              <a:t>5. Hallinnollisten tehtävien automatisointi</a:t>
            </a:r>
          </a:p>
          <a:p>
            <a:pPr marL="0" indent="0">
              <a:buNone/>
            </a:pPr>
            <a:r>
              <a:rPr lang="fi-FI" sz="1200" dirty="0"/>
              <a:t>	- Tekoäly voi käsitellä aikatauluja, oppilashallintoa ja raportointia.</a:t>
            </a:r>
          </a:p>
          <a:p>
            <a:pPr marL="0" indent="0">
              <a:buNone/>
            </a:pPr>
            <a:r>
              <a:rPr lang="fi-FI" sz="1200" dirty="0"/>
              <a:t>	- Vapauttaa opettajien aikaa keskittymään opetukseen.</a:t>
            </a:r>
            <a:br>
              <a:rPr lang="fi-FI" sz="1200" dirty="0"/>
            </a:br>
            <a:endParaRPr lang="fi-FI" sz="1200" dirty="0"/>
          </a:p>
          <a:p>
            <a:pPr marL="0" indent="0">
              <a:buNone/>
            </a:pPr>
            <a:r>
              <a:rPr lang="fi-FI" sz="1200" b="1" dirty="0"/>
              <a:t>6. Simulaatiot ja virtuaalitodellisuus</a:t>
            </a:r>
          </a:p>
          <a:p>
            <a:pPr marL="0" indent="0">
              <a:buNone/>
            </a:pPr>
            <a:r>
              <a:rPr lang="fi-FI" sz="1200" dirty="0"/>
              <a:t>	- Tekoäly-pohjaiset simulaatiot ja VR voivat tehdä oppimisesta hauskaa ja syvempää.</a:t>
            </a:r>
          </a:p>
          <a:p>
            <a:pPr marL="0" indent="0">
              <a:buNone/>
            </a:pPr>
            <a:r>
              <a:rPr lang="fi-FI" sz="1200" dirty="0"/>
              <a:t>	- Mahdollistaa esimerkiksi historiallisten tapahtumien tai luonnontieteellisten ilmiöiden havainnollistamisen.</a:t>
            </a:r>
          </a:p>
          <a:p>
            <a:pPr marL="0" indent="0">
              <a:buNone/>
            </a:pPr>
            <a:br>
              <a:rPr lang="fi-FI" sz="1200" b="1" dirty="0"/>
            </a:br>
            <a:r>
              <a:rPr lang="fi-FI" sz="1200" b="1" dirty="0"/>
              <a:t>7. Tekoälyavusteinen tutkimus ja tiedonhaku</a:t>
            </a:r>
          </a:p>
          <a:p>
            <a:pPr marL="0" indent="0">
              <a:buNone/>
            </a:pPr>
            <a:r>
              <a:rPr lang="fi-FI" sz="1200" dirty="0"/>
              <a:t>	- Tekoäly voi auttaa opettajia löytämään nopeasti ajankohtaista tutkimusta ja materiaaleja (Deep </a:t>
            </a:r>
            <a:r>
              <a:rPr lang="fi-FI" sz="1200" dirty="0" err="1"/>
              <a:t>Research</a:t>
            </a:r>
            <a:r>
              <a:rPr lang="fi-FI" sz="1200" dirty="0"/>
              <a:t> AI).</a:t>
            </a:r>
          </a:p>
          <a:p>
            <a:pPr marL="0" indent="0">
              <a:buNone/>
            </a:pPr>
            <a:r>
              <a:rPr lang="fi-FI" sz="1200" dirty="0"/>
              <a:t>	- Auttaa analysoimaan suuria tietomääriä ja tunnistamaan opetukseen liittyviä trendejä.</a:t>
            </a:r>
          </a:p>
          <a:p>
            <a:pPr marL="0" indent="0">
              <a:buNone/>
            </a:pPr>
            <a:endParaRPr lang="fi-FI" sz="1200" dirty="0"/>
          </a:p>
        </p:txBody>
      </p:sp>
    </p:spTree>
    <p:extLst>
      <p:ext uri="{BB962C8B-B14F-4D97-AF65-F5344CB8AC3E}">
        <p14:creationId xmlns:p14="http://schemas.microsoft.com/office/powerpoint/2010/main" val="519134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4432A-B365-15B7-9D6C-B9D26B4269CE}"/>
            </a:ext>
          </a:extLst>
        </p:cNvPr>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15B69E3C-0F87-0983-456C-DC606BDB64CF}"/>
              </a:ext>
            </a:extLst>
          </p:cNvPr>
          <p:cNvGraphicFramePr>
            <a:graphicFrameLocks noChangeAspect="1"/>
          </p:cNvGraphicFramePr>
          <p:nvPr>
            <p:extLst>
              <p:ext uri="{D42A27DB-BD31-4B8C-83A1-F6EECF244321}">
                <p14:modId xmlns:p14="http://schemas.microsoft.com/office/powerpoint/2010/main" val="2813474407"/>
              </p:ext>
            </p:extLst>
          </p:nvPr>
        </p:nvGraphicFramePr>
        <p:xfrm>
          <a:off x="-370608" y="-932412"/>
          <a:ext cx="12933215" cy="6832879"/>
        </p:xfrm>
        <a:graphic>
          <a:graphicData uri="http://schemas.openxmlformats.org/presentationml/2006/ole">
            <mc:AlternateContent xmlns:mc="http://schemas.openxmlformats.org/markup-compatibility/2006">
              <mc:Choice xmlns:v="urn:schemas-microsoft-com:vml" Requires="v">
                <p:oleObj r:id="rId3" imgW="16555147" imgH="8745490" progId="">
                  <p:embed/>
                </p:oleObj>
              </mc:Choice>
              <mc:Fallback>
                <p:oleObj r:id="rId3" imgW="16555147" imgH="8745490" progId="">
                  <p:embed/>
                  <p:pic>
                    <p:nvPicPr>
                      <p:cNvPr id="0" name=""/>
                      <p:cNvPicPr/>
                      <p:nvPr/>
                    </p:nvPicPr>
                    <p:blipFill>
                      <a:blip r:embed="rId4"/>
                      <a:stretch>
                        <a:fillRect/>
                      </a:stretch>
                    </p:blipFill>
                    <p:spPr>
                      <a:xfrm>
                        <a:off x="-370608" y="-932412"/>
                        <a:ext cx="12933215" cy="683287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93A3C14-F9F6-1D9A-DEF0-514B183F1968}"/>
              </a:ext>
            </a:extLst>
          </p:cNvPr>
          <p:cNvSpPr txBox="1"/>
          <p:nvPr/>
        </p:nvSpPr>
        <p:spPr>
          <a:xfrm>
            <a:off x="9096003" y="5476216"/>
            <a:ext cx="2763192" cy="184666"/>
          </a:xfrm>
          <a:prstGeom prst="rect">
            <a:avLst/>
          </a:prstGeom>
          <a:noFill/>
        </p:spPr>
        <p:txBody>
          <a:bodyPr wrap="none" lIns="0" tIns="0" rIns="0" bIns="0" rtlCol="0">
            <a:spAutoFit/>
          </a:bodyPr>
          <a:lstStyle/>
          <a:p>
            <a:pPr algn="r"/>
            <a:r>
              <a:rPr lang="en-US" sz="1200" dirty="0">
                <a:solidFill>
                  <a:schemeClr val="bg1"/>
                </a:solidFill>
              </a:rPr>
              <a:t>Kuva: </a:t>
            </a:r>
            <a:r>
              <a:rPr lang="en-US" sz="1200" dirty="0" err="1">
                <a:solidFill>
                  <a:schemeClr val="bg1"/>
                </a:solidFill>
              </a:rPr>
              <a:t>MidJourney</a:t>
            </a:r>
            <a:r>
              <a:rPr lang="en-US" sz="1200" dirty="0">
                <a:solidFill>
                  <a:schemeClr val="bg1"/>
                </a:solidFill>
              </a:rPr>
              <a:t> (</a:t>
            </a:r>
            <a:r>
              <a:rPr lang="en-US" sz="1200" dirty="0" err="1">
                <a:solidFill>
                  <a:schemeClr val="bg1"/>
                </a:solidFill>
              </a:rPr>
              <a:t>itsemaksettu</a:t>
            </a:r>
            <a:r>
              <a:rPr lang="en-US" sz="1200" dirty="0">
                <a:solidFill>
                  <a:schemeClr val="bg1"/>
                </a:solidFill>
              </a:rPr>
              <a:t> </a:t>
            </a:r>
            <a:r>
              <a:rPr lang="en-US" sz="1200" dirty="0" err="1">
                <a:solidFill>
                  <a:schemeClr val="bg1"/>
                </a:solidFill>
              </a:rPr>
              <a:t>lisenssi</a:t>
            </a:r>
            <a:r>
              <a:rPr lang="en-US" sz="1200" dirty="0">
                <a:solidFill>
                  <a:schemeClr val="bg1"/>
                </a:solidFill>
              </a:rPr>
              <a:t>)</a:t>
            </a:r>
            <a:endParaRPr lang="en-FI" sz="1200" dirty="0" err="1">
              <a:solidFill>
                <a:schemeClr val="bg1"/>
              </a:solidFill>
            </a:endParaRPr>
          </a:p>
        </p:txBody>
      </p:sp>
      <p:sp>
        <p:nvSpPr>
          <p:cNvPr id="16" name="Otsikko 1">
            <a:extLst>
              <a:ext uri="{FF2B5EF4-FFF2-40B4-BE49-F238E27FC236}">
                <a16:creationId xmlns:a16="http://schemas.microsoft.com/office/drawing/2014/main" id="{1B9FBEC2-84EC-884E-AECB-A5439D7AE3AE}"/>
              </a:ext>
            </a:extLst>
          </p:cNvPr>
          <p:cNvSpPr txBox="1">
            <a:spLocks/>
          </p:cNvSpPr>
          <p:nvPr/>
        </p:nvSpPr>
        <p:spPr>
          <a:xfrm>
            <a:off x="838199" y="680164"/>
            <a:ext cx="10515600" cy="103390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fi-FI" sz="4000" b="1" dirty="0">
                <a:solidFill>
                  <a:schemeClr val="bg1"/>
                </a:solidFill>
              </a:rPr>
              <a:t>Tekoälyn </a:t>
            </a:r>
          </a:p>
          <a:p>
            <a:r>
              <a:rPr lang="fi-FI" dirty="0">
                <a:solidFill>
                  <a:schemeClr val="bg1"/>
                </a:solidFill>
              </a:rPr>
              <a:t>tietoturva </a:t>
            </a:r>
          </a:p>
          <a:p>
            <a:r>
              <a:rPr lang="fi-FI" dirty="0">
                <a:solidFill>
                  <a:schemeClr val="bg1"/>
                </a:solidFill>
              </a:rPr>
              <a:t>&amp; riskit - </a:t>
            </a:r>
          </a:p>
          <a:p>
            <a:r>
              <a:rPr lang="fi-FI" dirty="0">
                <a:solidFill>
                  <a:schemeClr val="bg1"/>
                </a:solidFill>
              </a:rPr>
              <a:t>eli mitä </a:t>
            </a:r>
          </a:p>
          <a:p>
            <a:r>
              <a:rPr lang="fi-FI" dirty="0">
                <a:solidFill>
                  <a:schemeClr val="bg1"/>
                </a:solidFill>
              </a:rPr>
              <a:t>tietoa sille</a:t>
            </a:r>
          </a:p>
          <a:p>
            <a:r>
              <a:rPr lang="fi-FI" dirty="0">
                <a:solidFill>
                  <a:schemeClr val="bg1"/>
                </a:solidFill>
              </a:rPr>
              <a:t>EI kannata</a:t>
            </a:r>
          </a:p>
          <a:p>
            <a:r>
              <a:rPr lang="fi-FI" dirty="0">
                <a:solidFill>
                  <a:schemeClr val="bg1"/>
                </a:solidFill>
              </a:rPr>
              <a:t>antaa</a:t>
            </a:r>
          </a:p>
        </p:txBody>
      </p:sp>
    </p:spTree>
    <p:extLst>
      <p:ext uri="{BB962C8B-B14F-4D97-AF65-F5344CB8AC3E}">
        <p14:creationId xmlns:p14="http://schemas.microsoft.com/office/powerpoint/2010/main" val="1451181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9133A7-8599-6E06-3F4A-6A1E13AC4527}"/>
              </a:ext>
            </a:extLst>
          </p:cNvPr>
          <p:cNvSpPr>
            <a:spLocks noGrp="1"/>
          </p:cNvSpPr>
          <p:nvPr>
            <p:ph type="title"/>
          </p:nvPr>
        </p:nvSpPr>
        <p:spPr>
          <a:xfrm>
            <a:off x="838200" y="365126"/>
            <a:ext cx="10515600" cy="469376"/>
          </a:xfrm>
        </p:spPr>
        <p:txBody>
          <a:bodyPr/>
          <a:lstStyle/>
          <a:p>
            <a:r>
              <a:rPr lang="fi-FI" sz="2800" b="1" dirty="0"/>
              <a:t>Tekoäly ja tietoturvallisuus</a:t>
            </a:r>
            <a:endParaRPr lang="fi-FI" sz="2800" dirty="0"/>
          </a:p>
        </p:txBody>
      </p:sp>
      <p:sp>
        <p:nvSpPr>
          <p:cNvPr id="3" name="Sisällön paikkamerkki 2">
            <a:extLst>
              <a:ext uri="{FF2B5EF4-FFF2-40B4-BE49-F238E27FC236}">
                <a16:creationId xmlns:a16="http://schemas.microsoft.com/office/drawing/2014/main" id="{79EFFA5E-C0D8-2071-E11D-A7C3F6624BF7}"/>
              </a:ext>
            </a:extLst>
          </p:cNvPr>
          <p:cNvSpPr>
            <a:spLocks noGrp="1"/>
          </p:cNvSpPr>
          <p:nvPr>
            <p:ph idx="1"/>
          </p:nvPr>
        </p:nvSpPr>
        <p:spPr>
          <a:xfrm>
            <a:off x="838200" y="1029810"/>
            <a:ext cx="10515600" cy="4502310"/>
          </a:xfrm>
        </p:spPr>
        <p:txBody>
          <a:bodyPr/>
          <a:lstStyle/>
          <a:p>
            <a:pPr marL="0" indent="0">
              <a:buNone/>
            </a:pPr>
            <a:br>
              <a:rPr lang="fi-FI" sz="1400" b="1" dirty="0"/>
            </a:br>
            <a:br>
              <a:rPr lang="fi-FI" sz="1400" b="1" dirty="0"/>
            </a:br>
            <a:r>
              <a:rPr lang="fi-FI" sz="1400" b="1" dirty="0"/>
              <a:t>1. Henkilökohtaiset ja arkaluontoiset tiedot</a:t>
            </a:r>
            <a:br>
              <a:rPr lang="fi-FI" sz="1400" b="1" dirty="0"/>
            </a:br>
            <a:endParaRPr lang="fi-FI" sz="1400" b="1" dirty="0"/>
          </a:p>
          <a:p>
            <a:pPr>
              <a:buFont typeface="Arial" panose="020B0604020202020204" pitchFamily="34" charset="0"/>
              <a:buChar char="•"/>
            </a:pPr>
            <a:r>
              <a:rPr lang="fi-FI" sz="1400" dirty="0"/>
              <a:t>Henkilötunnukset, osoitteet, puhelinnumerot</a:t>
            </a:r>
          </a:p>
          <a:p>
            <a:pPr>
              <a:buFont typeface="Arial" panose="020B0604020202020204" pitchFamily="34" charset="0"/>
              <a:buChar char="•"/>
            </a:pPr>
            <a:r>
              <a:rPr lang="fi-FI" sz="1400" dirty="0"/>
              <a:t>Pankkitiedot, luottokorttinumerot</a:t>
            </a:r>
          </a:p>
          <a:p>
            <a:pPr>
              <a:buFont typeface="Arial" panose="020B0604020202020204" pitchFamily="34" charset="0"/>
              <a:buChar char="•"/>
            </a:pPr>
            <a:r>
              <a:rPr lang="fi-FI" sz="1400" dirty="0"/>
              <a:t>Terveyteen liittyvät tiedot, kuten diagnoosit tai lääkemääräykset</a:t>
            </a:r>
          </a:p>
          <a:p>
            <a:pPr>
              <a:buFont typeface="Arial" panose="020B0604020202020204" pitchFamily="34" charset="0"/>
              <a:buChar char="•"/>
            </a:pPr>
            <a:r>
              <a:rPr lang="fi-FI" sz="1400" dirty="0"/>
              <a:t>Salasanat ja muut kirjautumistiedot</a:t>
            </a:r>
          </a:p>
          <a:p>
            <a:pPr marL="0" indent="0">
              <a:buNone/>
            </a:pPr>
            <a:br>
              <a:rPr lang="fi-FI" sz="1400" b="1" dirty="0"/>
            </a:br>
            <a:r>
              <a:rPr lang="fi-FI" sz="1400" b="1" dirty="0"/>
              <a:t>Miksi?</a:t>
            </a:r>
            <a:br>
              <a:rPr lang="fi-FI" sz="1400" b="1" dirty="0"/>
            </a:br>
            <a:endParaRPr lang="fi-FI" sz="1400" dirty="0"/>
          </a:p>
          <a:p>
            <a:pPr>
              <a:buFont typeface="Arial" panose="020B0604020202020204" pitchFamily="34" charset="0"/>
              <a:buChar char="•"/>
            </a:pPr>
            <a:r>
              <a:rPr lang="fi-FI" sz="1400" dirty="0"/>
              <a:t>AI-mallit eivät ole yleensä suunniteltu säilyttämään tietoja turvallisesti.</a:t>
            </a:r>
          </a:p>
          <a:p>
            <a:pPr>
              <a:buFont typeface="Arial" panose="020B0604020202020204" pitchFamily="34" charset="0"/>
              <a:buChar char="•"/>
            </a:pPr>
            <a:r>
              <a:rPr lang="fi-FI" sz="1400" dirty="0"/>
              <a:t>Henkilötietojen jakaminen voi johtaa identiteettivarkauksiin tai tietovuotoihin.</a:t>
            </a:r>
          </a:p>
        </p:txBody>
      </p:sp>
    </p:spTree>
    <p:extLst>
      <p:ext uri="{BB962C8B-B14F-4D97-AF65-F5344CB8AC3E}">
        <p14:creationId xmlns:p14="http://schemas.microsoft.com/office/powerpoint/2010/main" val="760093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12D6-61B3-3F56-3274-C084FFBDCE7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2A8FF01-200F-3043-87EE-1C0E53731951}"/>
              </a:ext>
            </a:extLst>
          </p:cNvPr>
          <p:cNvSpPr>
            <a:spLocks noGrp="1"/>
          </p:cNvSpPr>
          <p:nvPr>
            <p:ph type="title"/>
          </p:nvPr>
        </p:nvSpPr>
        <p:spPr>
          <a:xfrm>
            <a:off x="838200" y="365126"/>
            <a:ext cx="10515600" cy="469376"/>
          </a:xfrm>
        </p:spPr>
        <p:txBody>
          <a:bodyPr/>
          <a:lstStyle/>
          <a:p>
            <a:r>
              <a:rPr lang="fi-FI" sz="2800" b="1" dirty="0"/>
              <a:t>Tekoäly ja tietoturvallisuus</a:t>
            </a:r>
            <a:endParaRPr lang="fi-FI" sz="2800" dirty="0"/>
          </a:p>
        </p:txBody>
      </p:sp>
      <p:sp>
        <p:nvSpPr>
          <p:cNvPr id="3" name="Sisällön paikkamerkki 2">
            <a:extLst>
              <a:ext uri="{FF2B5EF4-FFF2-40B4-BE49-F238E27FC236}">
                <a16:creationId xmlns:a16="http://schemas.microsoft.com/office/drawing/2014/main" id="{B7E19A60-E336-846E-96F8-5A2B127FCEAC}"/>
              </a:ext>
            </a:extLst>
          </p:cNvPr>
          <p:cNvSpPr>
            <a:spLocks noGrp="1"/>
          </p:cNvSpPr>
          <p:nvPr>
            <p:ph idx="1"/>
          </p:nvPr>
        </p:nvSpPr>
        <p:spPr>
          <a:xfrm>
            <a:off x="838200" y="1029810"/>
            <a:ext cx="10515600" cy="4502310"/>
          </a:xfrm>
        </p:spPr>
        <p:txBody>
          <a:bodyPr/>
          <a:lstStyle/>
          <a:p>
            <a:pPr marL="0" indent="0">
              <a:buNone/>
            </a:pPr>
            <a:br>
              <a:rPr lang="fi-FI" sz="1400" b="1" dirty="0"/>
            </a:br>
            <a:br>
              <a:rPr lang="fi-FI" sz="1400" b="1" dirty="0"/>
            </a:br>
            <a:r>
              <a:rPr lang="fi-FI" sz="1400" b="1" dirty="0"/>
              <a:t>2. Yrityssalaisuudet ja luottamukselliset asiakirjat</a:t>
            </a:r>
            <a:br>
              <a:rPr lang="fi-FI" sz="1400" b="1" dirty="0"/>
            </a:br>
            <a:endParaRPr lang="fi-FI" sz="1400" b="1" dirty="0"/>
          </a:p>
          <a:p>
            <a:pPr>
              <a:buFont typeface="Arial" panose="020B0604020202020204" pitchFamily="34" charset="0"/>
              <a:buChar char="•"/>
            </a:pPr>
            <a:r>
              <a:rPr lang="fi-FI" sz="1400" dirty="0"/>
              <a:t>Liiketoimintasuunnitelmat ja strategiat</a:t>
            </a:r>
          </a:p>
          <a:p>
            <a:pPr>
              <a:buFont typeface="Arial" panose="020B0604020202020204" pitchFamily="34" charset="0"/>
              <a:buChar char="•"/>
            </a:pPr>
            <a:r>
              <a:rPr lang="fi-FI" sz="1400" dirty="0"/>
              <a:t>Sisäiset raportit ja taloustiedot</a:t>
            </a:r>
          </a:p>
          <a:p>
            <a:pPr>
              <a:buFont typeface="Arial" panose="020B0604020202020204" pitchFamily="34" charset="0"/>
              <a:buChar char="•"/>
            </a:pPr>
            <a:r>
              <a:rPr lang="fi-FI" sz="1400" dirty="0"/>
              <a:t>Asiakas- ja työntekijätiedot</a:t>
            </a:r>
          </a:p>
          <a:p>
            <a:pPr>
              <a:buFont typeface="Arial" panose="020B0604020202020204" pitchFamily="34" charset="0"/>
              <a:buChar char="•"/>
            </a:pPr>
            <a:r>
              <a:rPr lang="fi-FI" sz="1400" dirty="0"/>
              <a:t>Kehitteillä olevat tuotteet ja patenttihakemukset</a:t>
            </a:r>
            <a:br>
              <a:rPr lang="fi-FI" sz="1400" dirty="0"/>
            </a:br>
            <a:endParaRPr lang="fi-FI" sz="1400" dirty="0"/>
          </a:p>
          <a:p>
            <a:pPr marL="0" indent="0">
              <a:buNone/>
            </a:pPr>
            <a:r>
              <a:rPr lang="fi-FI" sz="1400" b="1" dirty="0"/>
              <a:t>Miksi?</a:t>
            </a:r>
            <a:br>
              <a:rPr lang="fi-FI" sz="1400" b="1" dirty="0"/>
            </a:br>
            <a:endParaRPr lang="fi-FI" sz="1400" dirty="0"/>
          </a:p>
          <a:p>
            <a:pPr>
              <a:buFont typeface="Arial" panose="020B0604020202020204" pitchFamily="34" charset="0"/>
              <a:buChar char="•"/>
            </a:pPr>
            <a:r>
              <a:rPr lang="fi-FI" sz="1400" dirty="0"/>
              <a:t>AI-palvelut voivat käyttää syötettyjä tietoja mallien kouluttamiseen, mikä voi vaarantaa yrityksen kilpailuedun.</a:t>
            </a:r>
          </a:p>
          <a:p>
            <a:pPr>
              <a:buFont typeface="Arial" panose="020B0604020202020204" pitchFamily="34" charset="0"/>
              <a:buChar char="•"/>
            </a:pPr>
            <a:r>
              <a:rPr lang="fi-FI" sz="1400" dirty="0"/>
              <a:t>Luottamuksellisten tietojen vuotaminen voi aiheuttaa oikeudellisia ja taloudellisia riskejä.</a:t>
            </a:r>
          </a:p>
          <a:p>
            <a:pPr>
              <a:buFont typeface="Arial" panose="020B0604020202020204" pitchFamily="34" charset="0"/>
              <a:buChar char="•"/>
            </a:pPr>
            <a:endParaRPr lang="fi-FI" sz="1400" dirty="0"/>
          </a:p>
        </p:txBody>
      </p:sp>
    </p:spTree>
    <p:extLst>
      <p:ext uri="{BB962C8B-B14F-4D97-AF65-F5344CB8AC3E}">
        <p14:creationId xmlns:p14="http://schemas.microsoft.com/office/powerpoint/2010/main" val="3052660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669B2-EFE8-46C1-604B-E2808065C17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6B0D318-50F2-78CF-1B1B-926815CE070C}"/>
              </a:ext>
            </a:extLst>
          </p:cNvPr>
          <p:cNvSpPr>
            <a:spLocks noGrp="1"/>
          </p:cNvSpPr>
          <p:nvPr>
            <p:ph type="title"/>
          </p:nvPr>
        </p:nvSpPr>
        <p:spPr>
          <a:xfrm>
            <a:off x="838200" y="365126"/>
            <a:ext cx="10515600" cy="469376"/>
          </a:xfrm>
        </p:spPr>
        <p:txBody>
          <a:bodyPr/>
          <a:lstStyle/>
          <a:p>
            <a:r>
              <a:rPr lang="fi-FI" sz="2800" b="1" dirty="0"/>
              <a:t>Tekoäly ja tietoturvallisuus</a:t>
            </a:r>
            <a:endParaRPr lang="fi-FI" sz="2800" dirty="0"/>
          </a:p>
        </p:txBody>
      </p:sp>
      <p:sp>
        <p:nvSpPr>
          <p:cNvPr id="3" name="Sisällön paikkamerkki 2">
            <a:extLst>
              <a:ext uri="{FF2B5EF4-FFF2-40B4-BE49-F238E27FC236}">
                <a16:creationId xmlns:a16="http://schemas.microsoft.com/office/drawing/2014/main" id="{0DBD6EA9-6751-DAEC-DCFC-6F0405515E72}"/>
              </a:ext>
            </a:extLst>
          </p:cNvPr>
          <p:cNvSpPr>
            <a:spLocks noGrp="1"/>
          </p:cNvSpPr>
          <p:nvPr>
            <p:ph idx="1"/>
          </p:nvPr>
        </p:nvSpPr>
        <p:spPr>
          <a:xfrm>
            <a:off x="838200" y="1029810"/>
            <a:ext cx="10515600" cy="4502310"/>
          </a:xfrm>
        </p:spPr>
        <p:txBody>
          <a:bodyPr/>
          <a:lstStyle/>
          <a:p>
            <a:pPr marL="0" indent="0">
              <a:buNone/>
            </a:pPr>
            <a:br>
              <a:rPr lang="fi-FI" sz="1400" b="1" dirty="0"/>
            </a:br>
            <a:br>
              <a:rPr lang="fi-FI" sz="1400" b="1" dirty="0"/>
            </a:br>
            <a:r>
              <a:rPr lang="fi-FI" sz="1400" b="1" dirty="0"/>
              <a:t>3. Turvaluokiteltu tai arkaluonteinen julkinen tieto</a:t>
            </a:r>
            <a:br>
              <a:rPr lang="fi-FI" sz="1400" b="1" dirty="0"/>
            </a:br>
            <a:endParaRPr lang="fi-FI" sz="1400" b="1" dirty="0"/>
          </a:p>
          <a:p>
            <a:pPr>
              <a:buFont typeface="Arial" panose="020B0604020202020204" pitchFamily="34" charset="0"/>
              <a:buChar char="•"/>
            </a:pPr>
            <a:r>
              <a:rPr lang="fi-FI" sz="1400" dirty="0"/>
              <a:t>Valtion ja viranomaisten asiakirjat, jotka eivät ole julkisia</a:t>
            </a:r>
          </a:p>
          <a:p>
            <a:pPr>
              <a:buFont typeface="Arial" panose="020B0604020202020204" pitchFamily="34" charset="0"/>
              <a:buChar char="•"/>
            </a:pPr>
            <a:r>
              <a:rPr lang="fi-FI" sz="1400" dirty="0"/>
              <a:t>Sotilaalliset tai kansallisen turvallisuuden tiedot</a:t>
            </a:r>
          </a:p>
          <a:p>
            <a:pPr>
              <a:buFont typeface="Arial" panose="020B0604020202020204" pitchFamily="34" charset="0"/>
              <a:buChar char="•"/>
            </a:pPr>
            <a:r>
              <a:rPr lang="fi-FI" sz="1400" dirty="0"/>
              <a:t>Arkaluonteiset tutkimus- ja kehitystiedot</a:t>
            </a:r>
            <a:br>
              <a:rPr lang="fi-FI" sz="1400" dirty="0"/>
            </a:br>
            <a:endParaRPr lang="fi-FI" sz="1400" dirty="0"/>
          </a:p>
          <a:p>
            <a:pPr marL="0" indent="0">
              <a:buNone/>
            </a:pPr>
            <a:r>
              <a:rPr lang="fi-FI" sz="1400" b="1" dirty="0"/>
              <a:t>Miksi?</a:t>
            </a:r>
            <a:br>
              <a:rPr lang="fi-FI" sz="1400" b="1" dirty="0"/>
            </a:br>
            <a:endParaRPr lang="fi-FI" sz="1400" dirty="0"/>
          </a:p>
          <a:p>
            <a:pPr>
              <a:buFont typeface="Arial" panose="020B0604020202020204" pitchFamily="34" charset="0"/>
              <a:buChar char="•"/>
            </a:pPr>
            <a:r>
              <a:rPr lang="fi-FI" sz="1400" dirty="0"/>
              <a:t>Monet tekoäly-palvelut käsittelevät dataa kolmansien osapuolten kautta, mikä voi lisätä tietoturvariskejä.</a:t>
            </a:r>
          </a:p>
          <a:p>
            <a:pPr>
              <a:buFont typeface="Arial" panose="020B0604020202020204" pitchFamily="34" charset="0"/>
              <a:buChar char="•"/>
            </a:pPr>
            <a:r>
              <a:rPr lang="fi-FI" sz="1400" dirty="0"/>
              <a:t>Arkaluontoisen tiedon joutuminen vääriin käsiin voi aiheuttaa vakavia seurauksia.</a:t>
            </a:r>
          </a:p>
          <a:p>
            <a:pPr>
              <a:buFont typeface="Arial" panose="020B0604020202020204" pitchFamily="34" charset="0"/>
              <a:buChar char="•"/>
            </a:pPr>
            <a:endParaRPr lang="fi-FI" sz="1400" dirty="0"/>
          </a:p>
        </p:txBody>
      </p:sp>
    </p:spTree>
    <p:extLst>
      <p:ext uri="{BB962C8B-B14F-4D97-AF65-F5344CB8AC3E}">
        <p14:creationId xmlns:p14="http://schemas.microsoft.com/office/powerpoint/2010/main" val="3682801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01C9D-0490-2A7C-2439-D5750D20942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8FFEF39-23D4-5BA2-5798-0EE946B5B54D}"/>
              </a:ext>
            </a:extLst>
          </p:cNvPr>
          <p:cNvSpPr>
            <a:spLocks noGrp="1"/>
          </p:cNvSpPr>
          <p:nvPr>
            <p:ph type="title"/>
          </p:nvPr>
        </p:nvSpPr>
        <p:spPr>
          <a:xfrm>
            <a:off x="838200" y="365126"/>
            <a:ext cx="10515600" cy="469376"/>
          </a:xfrm>
        </p:spPr>
        <p:txBody>
          <a:bodyPr/>
          <a:lstStyle/>
          <a:p>
            <a:r>
              <a:rPr lang="fi-FI" sz="2800" b="1" dirty="0"/>
              <a:t>Tekoäly ja tietoturvallisuus</a:t>
            </a:r>
            <a:endParaRPr lang="fi-FI" sz="2800" dirty="0"/>
          </a:p>
        </p:txBody>
      </p:sp>
      <p:sp>
        <p:nvSpPr>
          <p:cNvPr id="3" name="Sisällön paikkamerkki 2">
            <a:extLst>
              <a:ext uri="{FF2B5EF4-FFF2-40B4-BE49-F238E27FC236}">
                <a16:creationId xmlns:a16="http://schemas.microsoft.com/office/drawing/2014/main" id="{75A749B3-A9B8-CFF5-3789-160D32A6233C}"/>
              </a:ext>
            </a:extLst>
          </p:cNvPr>
          <p:cNvSpPr>
            <a:spLocks noGrp="1"/>
          </p:cNvSpPr>
          <p:nvPr>
            <p:ph idx="1"/>
          </p:nvPr>
        </p:nvSpPr>
        <p:spPr>
          <a:xfrm>
            <a:off x="838200" y="1029810"/>
            <a:ext cx="10515600" cy="4502310"/>
          </a:xfrm>
        </p:spPr>
        <p:txBody>
          <a:bodyPr/>
          <a:lstStyle/>
          <a:p>
            <a:pPr marL="0" indent="0">
              <a:buNone/>
            </a:pPr>
            <a:br>
              <a:rPr lang="fi-FI" sz="1400" b="1" dirty="0"/>
            </a:br>
            <a:br>
              <a:rPr lang="fi-FI" sz="1400" b="1" dirty="0"/>
            </a:br>
            <a:r>
              <a:rPr lang="fi-FI" sz="1400" b="1" dirty="0"/>
              <a:t>4. Tekijänoikeuden alainen tai suojattu aineisto</a:t>
            </a:r>
            <a:br>
              <a:rPr lang="fi-FI" sz="1400" b="1" dirty="0"/>
            </a:br>
            <a:endParaRPr lang="fi-FI" sz="1400" b="1" dirty="0"/>
          </a:p>
          <a:p>
            <a:pPr>
              <a:buFont typeface="Arial" panose="020B0604020202020204" pitchFamily="34" charset="0"/>
              <a:buChar char="•"/>
            </a:pPr>
            <a:r>
              <a:rPr lang="fi-FI" sz="1400" dirty="0"/>
              <a:t>Käsikirjoitukset, kirjat ja artikkelit, joita ei ole julkaistu</a:t>
            </a:r>
          </a:p>
          <a:p>
            <a:pPr>
              <a:buFont typeface="Arial" panose="020B0604020202020204" pitchFamily="34" charset="0"/>
              <a:buChar char="•"/>
            </a:pPr>
            <a:r>
              <a:rPr lang="fi-FI" sz="1400" dirty="0"/>
              <a:t>Ohjelmakoodi, joka on yrityksen tai yksityishenkilön omistamaa</a:t>
            </a:r>
          </a:p>
          <a:p>
            <a:pPr>
              <a:buFont typeface="Arial" panose="020B0604020202020204" pitchFamily="34" charset="0"/>
              <a:buChar char="•"/>
            </a:pPr>
            <a:r>
              <a:rPr lang="fi-FI" sz="1400" dirty="0"/>
              <a:t>Valokuvat, videot ja musiikki ilman oikeuksia</a:t>
            </a:r>
            <a:br>
              <a:rPr lang="fi-FI" sz="1400" dirty="0"/>
            </a:br>
            <a:endParaRPr lang="fi-FI" sz="1400" dirty="0"/>
          </a:p>
          <a:p>
            <a:pPr marL="0" indent="0">
              <a:buNone/>
            </a:pPr>
            <a:r>
              <a:rPr lang="fi-FI" sz="1400" b="1" dirty="0"/>
              <a:t>Miksi?</a:t>
            </a:r>
            <a:br>
              <a:rPr lang="fi-FI" sz="1400" b="1" dirty="0"/>
            </a:br>
            <a:endParaRPr lang="fi-FI" sz="1400" dirty="0"/>
          </a:p>
          <a:p>
            <a:pPr>
              <a:buFont typeface="Arial" panose="020B0604020202020204" pitchFamily="34" charset="0"/>
              <a:buChar char="•"/>
            </a:pPr>
            <a:r>
              <a:rPr lang="fi-FI" sz="1400" dirty="0"/>
              <a:t>Tekoäly-palvelut eivät voi varmistaa, että tekijänoikeussuojattu materiaali pysyy luottamuksellisena.</a:t>
            </a:r>
          </a:p>
          <a:p>
            <a:pPr>
              <a:buFont typeface="Arial" panose="020B0604020202020204" pitchFamily="34" charset="0"/>
              <a:buChar char="•"/>
            </a:pPr>
            <a:r>
              <a:rPr lang="fi-FI" sz="1400" dirty="0"/>
              <a:t>Käyttöehdot saattavat sallia materiaalin analysoinnin, mikä voi johtaa oikeudellisiin ongelmiin.</a:t>
            </a:r>
          </a:p>
          <a:p>
            <a:pPr marL="0" indent="0" algn="ctr">
              <a:buNone/>
            </a:pPr>
            <a:br>
              <a:rPr lang="fi-FI" sz="1400" dirty="0"/>
            </a:br>
            <a:br>
              <a:rPr lang="fi-FI" sz="1400" dirty="0"/>
            </a:br>
            <a:br>
              <a:rPr lang="fi-FI" sz="1400" dirty="0"/>
            </a:br>
            <a:r>
              <a:rPr lang="fi-FI" sz="1400" dirty="0">
                <a:solidFill>
                  <a:srgbClr val="FF0000"/>
                </a:solidFill>
              </a:rPr>
              <a:t>Tämä on sinänsä hieman hassua, ottaen huomioon kuinka kaikki AI-systeemit ovat koulutettu…</a:t>
            </a:r>
          </a:p>
          <a:p>
            <a:pPr>
              <a:buFont typeface="Arial" panose="020B0604020202020204" pitchFamily="34" charset="0"/>
              <a:buChar char="•"/>
            </a:pPr>
            <a:endParaRPr lang="fi-FI" sz="1400" dirty="0"/>
          </a:p>
        </p:txBody>
      </p:sp>
    </p:spTree>
    <p:extLst>
      <p:ext uri="{BB962C8B-B14F-4D97-AF65-F5344CB8AC3E}">
        <p14:creationId xmlns:p14="http://schemas.microsoft.com/office/powerpoint/2010/main" val="82821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074E8-2FB5-5158-631A-84FBA5FA820A}"/>
            </a:ext>
          </a:extLst>
        </p:cNvPr>
        <p:cNvGrpSpPr/>
        <p:nvPr/>
      </p:nvGrpSpPr>
      <p:grpSpPr>
        <a:xfrm>
          <a:off x="0" y="0"/>
          <a:ext cx="0" cy="0"/>
          <a:chOff x="0" y="0"/>
          <a:chExt cx="0" cy="0"/>
        </a:xfrm>
      </p:grpSpPr>
      <p:pic>
        <p:nvPicPr>
          <p:cNvPr id="5" name="Picture 4" descr="A red and black car on a road&#10;&#10;AI-generated content may be incorrect.">
            <a:extLst>
              <a:ext uri="{FF2B5EF4-FFF2-40B4-BE49-F238E27FC236}">
                <a16:creationId xmlns:a16="http://schemas.microsoft.com/office/drawing/2014/main" id="{C1D8F46D-BBFE-CBCB-C685-02A88CCF3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
            <a:ext cx="12192000" cy="6831243"/>
          </a:xfrm>
          <a:prstGeom prst="rect">
            <a:avLst/>
          </a:prstGeom>
        </p:spPr>
      </p:pic>
      <p:sp>
        <p:nvSpPr>
          <p:cNvPr id="4" name="Otsikko 3">
            <a:extLst>
              <a:ext uri="{FF2B5EF4-FFF2-40B4-BE49-F238E27FC236}">
                <a16:creationId xmlns:a16="http://schemas.microsoft.com/office/drawing/2014/main" id="{1AA6164B-D070-3A61-4788-4971B34288B9}"/>
              </a:ext>
            </a:extLst>
          </p:cNvPr>
          <p:cNvSpPr>
            <a:spLocks noGrp="1"/>
          </p:cNvSpPr>
          <p:nvPr>
            <p:ph type="title"/>
          </p:nvPr>
        </p:nvSpPr>
        <p:spPr>
          <a:xfrm>
            <a:off x="838200" y="365125"/>
            <a:ext cx="10515600" cy="5319683"/>
          </a:xfrm>
        </p:spPr>
        <p:txBody>
          <a:bodyPr anchor="t"/>
          <a:lstStyle/>
          <a:p>
            <a:r>
              <a:rPr lang="fi-FI" sz="6000" dirty="0" err="1">
                <a:solidFill>
                  <a:srgbClr val="FFC000"/>
                </a:solidFill>
                <a:highlight>
                  <a:srgbClr val="000000"/>
                </a:highlight>
              </a:rPr>
              <a:t>Metaversumi</a:t>
            </a:r>
            <a:r>
              <a:rPr lang="fi-FI" sz="6000" dirty="0">
                <a:solidFill>
                  <a:srgbClr val="002060"/>
                </a:solidFill>
                <a:highlight>
                  <a:srgbClr val="000000"/>
                </a:highlight>
              </a:rPr>
              <a:t> </a:t>
            </a:r>
          </a:p>
        </p:txBody>
      </p:sp>
      <p:sp>
        <p:nvSpPr>
          <p:cNvPr id="2" name="TextBox 1">
            <a:extLst>
              <a:ext uri="{FF2B5EF4-FFF2-40B4-BE49-F238E27FC236}">
                <a16:creationId xmlns:a16="http://schemas.microsoft.com/office/drawing/2014/main" id="{61554CED-EF7D-94D1-5617-4BAE34BFC351}"/>
              </a:ext>
            </a:extLst>
          </p:cNvPr>
          <p:cNvSpPr txBox="1"/>
          <p:nvPr/>
        </p:nvSpPr>
        <p:spPr>
          <a:xfrm>
            <a:off x="9096003" y="6400542"/>
            <a:ext cx="2763192"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r>
              <a:rPr lang="en-US" sz="1200" dirty="0">
                <a:solidFill>
                  <a:srgbClr val="FFC000"/>
                </a:solidFill>
              </a:rPr>
              <a:t> (</a:t>
            </a:r>
            <a:r>
              <a:rPr lang="en-US" sz="1200" dirty="0" err="1">
                <a:solidFill>
                  <a:srgbClr val="FFC000"/>
                </a:solidFill>
              </a:rPr>
              <a:t>itsemaksettu</a:t>
            </a:r>
            <a:r>
              <a:rPr lang="en-US" sz="1200" dirty="0">
                <a:solidFill>
                  <a:srgbClr val="FFC000"/>
                </a:solidFill>
              </a:rPr>
              <a:t> </a:t>
            </a:r>
            <a:r>
              <a:rPr lang="en-US" sz="1200" dirty="0" err="1">
                <a:solidFill>
                  <a:srgbClr val="FFC000"/>
                </a:solidFill>
              </a:rPr>
              <a:t>lisenssi</a:t>
            </a:r>
            <a:r>
              <a:rPr lang="en-US" sz="1200" dirty="0">
                <a:solidFill>
                  <a:srgbClr val="FFC000"/>
                </a:solidFill>
              </a:rPr>
              <a:t>)</a:t>
            </a:r>
            <a:endParaRPr lang="en-FI" sz="1200" dirty="0" err="1">
              <a:solidFill>
                <a:srgbClr val="FFC000"/>
              </a:solidFill>
            </a:endParaRPr>
          </a:p>
        </p:txBody>
      </p:sp>
    </p:spTree>
    <p:extLst>
      <p:ext uri="{BB962C8B-B14F-4D97-AF65-F5344CB8AC3E}">
        <p14:creationId xmlns:p14="http://schemas.microsoft.com/office/powerpoint/2010/main" val="2589532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10E8-2608-3360-4B4C-2F2BD7CE693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B7C63A3-F53F-1EA8-D550-464431060EAE}"/>
              </a:ext>
            </a:extLst>
          </p:cNvPr>
          <p:cNvSpPr>
            <a:spLocks noGrp="1"/>
          </p:cNvSpPr>
          <p:nvPr>
            <p:ph type="title"/>
          </p:nvPr>
        </p:nvSpPr>
        <p:spPr>
          <a:xfrm>
            <a:off x="838200" y="365126"/>
            <a:ext cx="10515600" cy="469376"/>
          </a:xfrm>
        </p:spPr>
        <p:txBody>
          <a:bodyPr/>
          <a:lstStyle/>
          <a:p>
            <a:r>
              <a:rPr lang="fi-FI" sz="2800" b="1" dirty="0"/>
              <a:t>Miten varmistaa tekoälyn turvallinen käyttö?</a:t>
            </a:r>
          </a:p>
        </p:txBody>
      </p:sp>
      <p:sp>
        <p:nvSpPr>
          <p:cNvPr id="3" name="Sisällön paikkamerkki 2">
            <a:extLst>
              <a:ext uri="{FF2B5EF4-FFF2-40B4-BE49-F238E27FC236}">
                <a16:creationId xmlns:a16="http://schemas.microsoft.com/office/drawing/2014/main" id="{CB7B0A7A-4306-1106-4C22-F1A9D0166E46}"/>
              </a:ext>
            </a:extLst>
          </p:cNvPr>
          <p:cNvSpPr>
            <a:spLocks noGrp="1"/>
          </p:cNvSpPr>
          <p:nvPr>
            <p:ph idx="1"/>
          </p:nvPr>
        </p:nvSpPr>
        <p:spPr>
          <a:xfrm>
            <a:off x="838200" y="1029810"/>
            <a:ext cx="10515600" cy="4502310"/>
          </a:xfrm>
        </p:spPr>
        <p:txBody>
          <a:bodyPr/>
          <a:lstStyle/>
          <a:p>
            <a:pPr marL="0" indent="0">
              <a:buNone/>
            </a:pPr>
            <a:br>
              <a:rPr lang="fi-FI" sz="1400" b="1" dirty="0"/>
            </a:br>
            <a:r>
              <a:rPr lang="fi-FI" sz="1400" b="1" dirty="0"/>
              <a:t>1. Lue tekoäly-palvelun käyttöehdot</a:t>
            </a:r>
            <a:br>
              <a:rPr lang="fi-FI" sz="1400" b="1" dirty="0"/>
            </a:br>
            <a:endParaRPr lang="fi-FI" sz="1400" b="1" dirty="0"/>
          </a:p>
          <a:p>
            <a:pPr lvl="1">
              <a:buFont typeface="Arial" panose="020B0604020202020204" pitchFamily="34" charset="0"/>
              <a:buChar char="•"/>
            </a:pPr>
            <a:r>
              <a:rPr lang="fi-FI" sz="1200" dirty="0"/>
              <a:t>Tarkista, miten tekoäly käsittelee ja tallentaa syötettyä dataa.</a:t>
            </a:r>
          </a:p>
          <a:p>
            <a:pPr lvl="1">
              <a:buFont typeface="Arial" panose="020B0604020202020204" pitchFamily="34" charset="0"/>
              <a:buChar char="•"/>
            </a:pPr>
            <a:r>
              <a:rPr lang="fi-FI" sz="1200" dirty="0"/>
              <a:t>Selvitä, käytetäänkö syötettyä tietoa mallien kouluttamiseen.</a:t>
            </a:r>
            <a:br>
              <a:rPr lang="fi-FI" sz="1200" dirty="0"/>
            </a:br>
            <a:endParaRPr lang="fi-FI" sz="1200" dirty="0"/>
          </a:p>
          <a:p>
            <a:pPr marL="0" indent="0">
              <a:buNone/>
            </a:pPr>
            <a:r>
              <a:rPr lang="fi-FI" sz="1400" b="1" dirty="0"/>
              <a:t>2. Käytä </a:t>
            </a:r>
            <a:r>
              <a:rPr lang="fi-FI" sz="1400" b="1" dirty="0" err="1"/>
              <a:t>anonymisoitua</a:t>
            </a:r>
            <a:r>
              <a:rPr lang="fi-FI" sz="1400" b="1" dirty="0"/>
              <a:t> dataa</a:t>
            </a:r>
            <a:br>
              <a:rPr lang="fi-FI" sz="1400" b="1" dirty="0"/>
            </a:br>
            <a:endParaRPr lang="fi-FI" sz="1400" b="1" dirty="0"/>
          </a:p>
          <a:p>
            <a:pPr lvl="1">
              <a:buFont typeface="Arial" panose="020B0604020202020204" pitchFamily="34" charset="0"/>
              <a:buChar char="•"/>
            </a:pPr>
            <a:r>
              <a:rPr lang="fi-FI" sz="1200" dirty="0"/>
              <a:t>Jos testaat </a:t>
            </a:r>
            <a:r>
              <a:rPr lang="fi-FI" sz="1200" dirty="0" err="1"/>
              <a:t>teköälyä</a:t>
            </a:r>
            <a:r>
              <a:rPr lang="fi-FI" sz="1200" dirty="0"/>
              <a:t> työympäristössä, poista kaikki tunnistettavat tiedot.</a:t>
            </a:r>
          </a:p>
          <a:p>
            <a:pPr lvl="1">
              <a:buFont typeface="Arial" panose="020B0604020202020204" pitchFamily="34" charset="0"/>
              <a:buChar char="•"/>
            </a:pPr>
            <a:r>
              <a:rPr lang="fi-FI" sz="1200" dirty="0"/>
              <a:t>Käytä esimerkkitapauksia tai yleisiä kuvauksia.</a:t>
            </a:r>
            <a:br>
              <a:rPr lang="fi-FI" sz="1200" dirty="0"/>
            </a:br>
            <a:endParaRPr lang="fi-FI" sz="1200" dirty="0"/>
          </a:p>
          <a:p>
            <a:pPr marL="0" indent="0">
              <a:buNone/>
            </a:pPr>
            <a:r>
              <a:rPr lang="fi-FI" sz="1400" b="1" dirty="0"/>
              <a:t>3. Vältä arkaluonteisten tietojen syöttämistä julkisiin AI-palveluihin</a:t>
            </a:r>
            <a:br>
              <a:rPr lang="fi-FI" sz="1400" b="1" dirty="0"/>
            </a:br>
            <a:endParaRPr lang="fi-FI" sz="1400" b="1" dirty="0"/>
          </a:p>
          <a:p>
            <a:pPr lvl="1">
              <a:buFont typeface="Arial" panose="020B0604020202020204" pitchFamily="34" charset="0"/>
              <a:buChar char="•"/>
            </a:pPr>
            <a:r>
              <a:rPr lang="fi-FI" sz="1200" dirty="0"/>
              <a:t>Jos tarvitset </a:t>
            </a:r>
            <a:r>
              <a:rPr lang="fi-FI" sz="1200" dirty="0" err="1"/>
              <a:t>tekoälun</a:t>
            </a:r>
            <a:r>
              <a:rPr lang="fi-FI" sz="1200" dirty="0"/>
              <a:t> apua yrityskäytössä, harkitse yksityisiä (paikallisia) ratkaisuja.</a:t>
            </a:r>
          </a:p>
          <a:p>
            <a:pPr lvl="1">
              <a:buFont typeface="Arial" panose="020B0604020202020204" pitchFamily="34" charset="0"/>
              <a:buChar char="•"/>
            </a:pPr>
            <a:r>
              <a:rPr lang="fi-FI" sz="1200" dirty="0"/>
              <a:t>Käytä yrityksille suunnattuja palveluita, jotka noudattavat tiukkoja tietoturvavaatimuksia.</a:t>
            </a:r>
            <a:br>
              <a:rPr lang="fi-FI" sz="1200" dirty="0"/>
            </a:br>
            <a:endParaRPr lang="fi-FI" sz="1200" dirty="0"/>
          </a:p>
          <a:p>
            <a:pPr marL="0" indent="0">
              <a:buNone/>
            </a:pPr>
            <a:r>
              <a:rPr lang="fi-FI" sz="1400" b="1" dirty="0"/>
              <a:t>4. Tiedosta tekoälyn rajoitukset</a:t>
            </a:r>
            <a:br>
              <a:rPr lang="fi-FI" sz="1400" b="1" dirty="0"/>
            </a:br>
            <a:endParaRPr lang="fi-FI" sz="1400" b="1" dirty="0"/>
          </a:p>
          <a:p>
            <a:pPr lvl="1">
              <a:buFont typeface="Arial" panose="020B0604020202020204" pitchFamily="34" charset="0"/>
              <a:buChar char="•"/>
            </a:pPr>
            <a:r>
              <a:rPr lang="fi-FI" sz="1200" dirty="0"/>
              <a:t>Tekoäly ei aina ymmärrä kontekstia täysin oikein.</a:t>
            </a:r>
          </a:p>
          <a:p>
            <a:pPr lvl="1">
              <a:buFont typeface="Arial" panose="020B0604020202020204" pitchFamily="34" charset="0"/>
              <a:buChar char="•"/>
            </a:pPr>
            <a:r>
              <a:rPr lang="fi-FI" sz="1200" dirty="0"/>
              <a:t>Tekoäly voi tuottaa virheellistä tietoa, joten tarkista aina tekoälyn antamat vastaukset, </a:t>
            </a:r>
            <a:r>
              <a:rPr lang="fi-FI" sz="1200" b="1" dirty="0"/>
              <a:t>muista lähdekritiikki.</a:t>
            </a:r>
          </a:p>
          <a:p>
            <a:pPr>
              <a:buFont typeface="Arial" panose="020B0604020202020204" pitchFamily="34" charset="0"/>
              <a:buChar char="•"/>
            </a:pPr>
            <a:endParaRPr lang="fi-FI" sz="1400" dirty="0"/>
          </a:p>
        </p:txBody>
      </p:sp>
    </p:spTree>
    <p:extLst>
      <p:ext uri="{BB962C8B-B14F-4D97-AF65-F5344CB8AC3E}">
        <p14:creationId xmlns:p14="http://schemas.microsoft.com/office/powerpoint/2010/main" val="1122034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75983-B347-7040-1446-EC0F8EAE295A}"/>
            </a:ext>
          </a:extLst>
        </p:cNvPr>
        <p:cNvGrpSpPr/>
        <p:nvPr/>
      </p:nvGrpSpPr>
      <p:grpSpPr>
        <a:xfrm>
          <a:off x="0" y="0"/>
          <a:ext cx="0" cy="0"/>
          <a:chOff x="0" y="0"/>
          <a:chExt cx="0" cy="0"/>
        </a:xfrm>
      </p:grpSpPr>
      <p:pic>
        <p:nvPicPr>
          <p:cNvPr id="5" name="Content Placeholder 4" descr="A screenshot of a chat&#10;&#10;AI-generated content may be incorrect.">
            <a:extLst>
              <a:ext uri="{FF2B5EF4-FFF2-40B4-BE49-F238E27FC236}">
                <a16:creationId xmlns:a16="http://schemas.microsoft.com/office/drawing/2014/main" id="{3C218829-6949-B691-B2FA-3ED0869D4D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0478" y="295626"/>
            <a:ext cx="7303322" cy="5236814"/>
          </a:xfrm>
          <a:ln>
            <a:solidFill>
              <a:schemeClr val="tx1"/>
            </a:solidFill>
          </a:ln>
        </p:spPr>
      </p:pic>
      <p:sp>
        <p:nvSpPr>
          <p:cNvPr id="2" name="Otsikko 1">
            <a:extLst>
              <a:ext uri="{FF2B5EF4-FFF2-40B4-BE49-F238E27FC236}">
                <a16:creationId xmlns:a16="http://schemas.microsoft.com/office/drawing/2014/main" id="{0F5244A8-B592-B0E8-3A8E-72A2188F3941}"/>
              </a:ext>
            </a:extLst>
          </p:cNvPr>
          <p:cNvSpPr>
            <a:spLocks noGrp="1"/>
          </p:cNvSpPr>
          <p:nvPr>
            <p:ph type="title"/>
          </p:nvPr>
        </p:nvSpPr>
        <p:spPr/>
        <p:txBody>
          <a:bodyPr anchor="t"/>
          <a:lstStyle/>
          <a:p>
            <a:br>
              <a:rPr lang="fi-FI" dirty="0"/>
            </a:br>
            <a:r>
              <a:rPr lang="fi-FI" dirty="0"/>
              <a:t>Totta vai</a:t>
            </a:r>
            <a:br>
              <a:rPr lang="fi-FI" dirty="0"/>
            </a:br>
            <a:r>
              <a:rPr lang="fi-FI" dirty="0"/>
              <a:t>tarua?</a:t>
            </a:r>
            <a:br>
              <a:rPr lang="fi-FI" dirty="0"/>
            </a:br>
            <a:br>
              <a:rPr lang="fi-FI" dirty="0"/>
            </a:br>
            <a:r>
              <a:rPr lang="fi-FI" sz="1800" dirty="0"/>
              <a:t>Muista lähdekritiikki</a:t>
            </a:r>
          </a:p>
        </p:txBody>
      </p:sp>
    </p:spTree>
    <p:extLst>
      <p:ext uri="{BB962C8B-B14F-4D97-AF65-F5344CB8AC3E}">
        <p14:creationId xmlns:p14="http://schemas.microsoft.com/office/powerpoint/2010/main" val="280784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7816-268F-6EA5-B265-E8D8B24E9D0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754E65B-4CF7-AD9D-FE8A-627A7D4404B8}"/>
              </a:ext>
            </a:extLst>
          </p:cNvPr>
          <p:cNvSpPr>
            <a:spLocks noGrp="1"/>
          </p:cNvSpPr>
          <p:nvPr>
            <p:ph type="title"/>
          </p:nvPr>
        </p:nvSpPr>
        <p:spPr/>
        <p:txBody>
          <a:bodyPr anchor="t"/>
          <a:lstStyle/>
          <a:p>
            <a:br>
              <a:rPr lang="fi-FI" dirty="0"/>
            </a:br>
            <a:r>
              <a:rPr lang="fi-FI" dirty="0" err="1"/>
              <a:t>Copilot</a:t>
            </a:r>
            <a:r>
              <a:rPr lang="fi-FI" dirty="0"/>
              <a:t> - PowerPoint-demo</a:t>
            </a:r>
          </a:p>
        </p:txBody>
      </p:sp>
      <p:pic>
        <p:nvPicPr>
          <p:cNvPr id="7" name="Picture 6">
            <a:extLst>
              <a:ext uri="{FF2B5EF4-FFF2-40B4-BE49-F238E27FC236}">
                <a16:creationId xmlns:a16="http://schemas.microsoft.com/office/drawing/2014/main" id="{CD6E06A2-6660-2D5A-B759-514FDDA1C4B2}"/>
              </a:ext>
            </a:extLst>
          </p:cNvPr>
          <p:cNvPicPr>
            <a:picLocks noChangeAspect="1"/>
          </p:cNvPicPr>
          <p:nvPr/>
        </p:nvPicPr>
        <p:blipFill>
          <a:blip r:embed="rId3"/>
          <a:stretch>
            <a:fillRect/>
          </a:stretch>
        </p:blipFill>
        <p:spPr>
          <a:xfrm>
            <a:off x="1262022" y="1696825"/>
            <a:ext cx="9667955" cy="3897394"/>
          </a:xfrm>
          <a:prstGeom prst="rect">
            <a:avLst/>
          </a:prstGeom>
        </p:spPr>
      </p:pic>
    </p:spTree>
    <p:extLst>
      <p:ext uri="{BB962C8B-B14F-4D97-AF65-F5344CB8AC3E}">
        <p14:creationId xmlns:p14="http://schemas.microsoft.com/office/powerpoint/2010/main" val="1037995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5149A-D675-D4B6-2C45-04F3E617F253}"/>
            </a:ext>
          </a:extLst>
        </p:cNvPr>
        <p:cNvGrpSpPr/>
        <p:nvPr/>
      </p:nvGrpSpPr>
      <p:grpSpPr>
        <a:xfrm>
          <a:off x="0" y="0"/>
          <a:ext cx="0" cy="0"/>
          <a:chOff x="0" y="0"/>
          <a:chExt cx="0" cy="0"/>
        </a:xfrm>
      </p:grpSpPr>
      <p:pic>
        <p:nvPicPr>
          <p:cNvPr id="5" name="Picture 4" descr="A group of kids playing football in a puddle&#10;&#10;AI-generated content may be incorrect.">
            <a:extLst>
              <a:ext uri="{FF2B5EF4-FFF2-40B4-BE49-F238E27FC236}">
                <a16:creationId xmlns:a16="http://schemas.microsoft.com/office/drawing/2014/main" id="{A2A39D82-594C-D834-A996-47FBCC22CF57}"/>
              </a:ext>
            </a:extLst>
          </p:cNvPr>
          <p:cNvPicPr>
            <a:picLocks noChangeAspect="1"/>
          </p:cNvPicPr>
          <p:nvPr/>
        </p:nvPicPr>
        <p:blipFill>
          <a:blip r:embed="rId3"/>
          <a:stretch>
            <a:fillRect/>
          </a:stretch>
        </p:blipFill>
        <p:spPr>
          <a:xfrm>
            <a:off x="0" y="-927720"/>
            <a:ext cx="12192000" cy="6832879"/>
          </a:xfrm>
          <a:prstGeom prst="rect">
            <a:avLst/>
          </a:prstGeom>
        </p:spPr>
      </p:pic>
      <p:sp>
        <p:nvSpPr>
          <p:cNvPr id="6" name="TextBox 5">
            <a:extLst>
              <a:ext uri="{FF2B5EF4-FFF2-40B4-BE49-F238E27FC236}">
                <a16:creationId xmlns:a16="http://schemas.microsoft.com/office/drawing/2014/main" id="{07D07617-334C-2D01-E513-B1C49A6CDB07}"/>
              </a:ext>
            </a:extLst>
          </p:cNvPr>
          <p:cNvSpPr txBox="1"/>
          <p:nvPr/>
        </p:nvSpPr>
        <p:spPr>
          <a:xfrm>
            <a:off x="9096003" y="5476216"/>
            <a:ext cx="2763192" cy="184666"/>
          </a:xfrm>
          <a:prstGeom prst="rect">
            <a:avLst/>
          </a:prstGeom>
          <a:noFill/>
        </p:spPr>
        <p:txBody>
          <a:bodyPr wrap="none" lIns="0" tIns="0" rIns="0" bIns="0" rtlCol="0">
            <a:spAutoFit/>
          </a:bodyPr>
          <a:lstStyle/>
          <a:p>
            <a:pPr algn="r"/>
            <a:r>
              <a:rPr lang="en-US" sz="1200" dirty="0">
                <a:solidFill>
                  <a:schemeClr val="bg1"/>
                </a:solidFill>
              </a:rPr>
              <a:t>Kuva: </a:t>
            </a:r>
            <a:r>
              <a:rPr lang="en-US" sz="1200" dirty="0" err="1">
                <a:solidFill>
                  <a:schemeClr val="bg1"/>
                </a:solidFill>
              </a:rPr>
              <a:t>MidJourney</a:t>
            </a:r>
            <a:r>
              <a:rPr lang="en-US" sz="1200" dirty="0">
                <a:solidFill>
                  <a:schemeClr val="bg1"/>
                </a:solidFill>
              </a:rPr>
              <a:t> (</a:t>
            </a:r>
            <a:r>
              <a:rPr lang="en-US" sz="1200" dirty="0" err="1">
                <a:solidFill>
                  <a:schemeClr val="bg1"/>
                </a:solidFill>
              </a:rPr>
              <a:t>itsemaksettu</a:t>
            </a:r>
            <a:r>
              <a:rPr lang="en-US" sz="1200" dirty="0">
                <a:solidFill>
                  <a:schemeClr val="bg1"/>
                </a:solidFill>
              </a:rPr>
              <a:t> </a:t>
            </a:r>
            <a:r>
              <a:rPr lang="en-US" sz="1200" dirty="0" err="1">
                <a:solidFill>
                  <a:schemeClr val="bg1"/>
                </a:solidFill>
              </a:rPr>
              <a:t>lisenssi</a:t>
            </a:r>
            <a:r>
              <a:rPr lang="en-US" sz="1200" dirty="0">
                <a:solidFill>
                  <a:schemeClr val="bg1"/>
                </a:solidFill>
              </a:rPr>
              <a:t>)</a:t>
            </a:r>
            <a:endParaRPr lang="en-FI" sz="1200" dirty="0" err="1">
              <a:solidFill>
                <a:schemeClr val="bg1"/>
              </a:solidFill>
            </a:endParaRPr>
          </a:p>
        </p:txBody>
      </p:sp>
      <p:sp>
        <p:nvSpPr>
          <p:cNvPr id="11" name="Otsikko 1">
            <a:extLst>
              <a:ext uri="{FF2B5EF4-FFF2-40B4-BE49-F238E27FC236}">
                <a16:creationId xmlns:a16="http://schemas.microsoft.com/office/drawing/2014/main" id="{C417D68F-935C-ED75-9C16-98845EAC2DF2}"/>
              </a:ext>
            </a:extLst>
          </p:cNvPr>
          <p:cNvSpPr txBox="1">
            <a:spLocks/>
          </p:cNvSpPr>
          <p:nvPr/>
        </p:nvSpPr>
        <p:spPr>
          <a:xfrm>
            <a:off x="838199" y="680164"/>
            <a:ext cx="10515600" cy="103390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fi-FI" dirty="0">
                <a:solidFill>
                  <a:schemeClr val="bg1"/>
                </a:solidFill>
              </a:rPr>
              <a:t>Tekoäly ja</a:t>
            </a:r>
          </a:p>
          <a:p>
            <a:r>
              <a:rPr lang="fi-FI" dirty="0">
                <a:solidFill>
                  <a:schemeClr val="bg1"/>
                </a:solidFill>
              </a:rPr>
              <a:t>kehotepelin </a:t>
            </a:r>
          </a:p>
          <a:p>
            <a:r>
              <a:rPr lang="fi-FI" dirty="0">
                <a:solidFill>
                  <a:schemeClr val="bg1"/>
                </a:solidFill>
              </a:rPr>
              <a:t>pelaaminen</a:t>
            </a:r>
          </a:p>
          <a:p>
            <a:r>
              <a:rPr lang="fi-FI" dirty="0">
                <a:solidFill>
                  <a:schemeClr val="bg1"/>
                </a:solidFill>
              </a:rPr>
              <a:t>- millainen on </a:t>
            </a:r>
          </a:p>
          <a:p>
            <a:r>
              <a:rPr lang="fi-FI" dirty="0">
                <a:solidFill>
                  <a:schemeClr val="bg1"/>
                </a:solidFill>
              </a:rPr>
              <a:t>hyvä kehote?</a:t>
            </a:r>
          </a:p>
        </p:txBody>
      </p:sp>
    </p:spTree>
    <p:extLst>
      <p:ext uri="{BB962C8B-B14F-4D97-AF65-F5344CB8AC3E}">
        <p14:creationId xmlns:p14="http://schemas.microsoft.com/office/powerpoint/2010/main" val="3902701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B46A7-6B22-7119-45FE-D18F871F0CF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527F19B-5F4E-763F-9C25-D6E7EF51EA73}"/>
              </a:ext>
            </a:extLst>
          </p:cNvPr>
          <p:cNvSpPr>
            <a:spLocks noGrp="1"/>
          </p:cNvSpPr>
          <p:nvPr>
            <p:ph type="title"/>
          </p:nvPr>
        </p:nvSpPr>
        <p:spPr>
          <a:xfrm>
            <a:off x="838200" y="365126"/>
            <a:ext cx="10515600" cy="469376"/>
          </a:xfrm>
        </p:spPr>
        <p:txBody>
          <a:bodyPr/>
          <a:lstStyle/>
          <a:p>
            <a:r>
              <a:rPr lang="fi-FI" sz="2800" dirty="0"/>
              <a:t>Tehokas AI-kehote (</a:t>
            </a:r>
            <a:r>
              <a:rPr lang="fi-FI" sz="2800" dirty="0" err="1"/>
              <a:t>prompt</a:t>
            </a:r>
            <a:r>
              <a:rPr lang="fi-FI" sz="2800" dirty="0"/>
              <a:t>)</a:t>
            </a:r>
          </a:p>
        </p:txBody>
      </p:sp>
      <p:sp>
        <p:nvSpPr>
          <p:cNvPr id="3" name="Sisällön paikkamerkki 2">
            <a:extLst>
              <a:ext uri="{FF2B5EF4-FFF2-40B4-BE49-F238E27FC236}">
                <a16:creationId xmlns:a16="http://schemas.microsoft.com/office/drawing/2014/main" id="{3A1CAE27-A264-B2C5-DA71-2163AD0BC658}"/>
              </a:ext>
            </a:extLst>
          </p:cNvPr>
          <p:cNvSpPr>
            <a:spLocks noGrp="1"/>
          </p:cNvSpPr>
          <p:nvPr>
            <p:ph idx="1"/>
          </p:nvPr>
        </p:nvSpPr>
        <p:spPr>
          <a:xfrm>
            <a:off x="838200" y="1029810"/>
            <a:ext cx="10515600" cy="4502310"/>
          </a:xfrm>
        </p:spPr>
        <p:txBody>
          <a:bodyPr/>
          <a:lstStyle/>
          <a:p>
            <a:pPr marL="0" indent="0">
              <a:buNone/>
            </a:pPr>
            <a:br>
              <a:rPr lang="fi-FI" sz="1400" b="1" dirty="0"/>
            </a:br>
            <a:r>
              <a:rPr lang="fi-FI" sz="1400" b="1" dirty="0"/>
              <a:t>Määrittele kohdeyleisö</a:t>
            </a:r>
          </a:p>
          <a:p>
            <a:pPr marL="457200" lvl="1" indent="0">
              <a:buNone/>
            </a:pPr>
            <a:br>
              <a:rPr lang="fi-FI" sz="1000" dirty="0"/>
            </a:br>
            <a:r>
              <a:rPr lang="fi-FI" sz="1400" dirty="0"/>
              <a:t>Kerro kenelle sisältö on suunnattu. Jos pyydät ihonhoitoneuvoja niin täsmennä haluatko neuvoja ihotautilääkäreille, kauneudenhoidon harrastajille vai teinille joilla on akne. Tämä auttaa </a:t>
            </a:r>
            <a:r>
              <a:rPr lang="fi-FI" sz="1400" dirty="0" err="1"/>
              <a:t>AI:ta</a:t>
            </a:r>
            <a:r>
              <a:rPr lang="fi-FI" sz="1400" dirty="0"/>
              <a:t> mukauttamaan vastauksen sopivaksi.</a:t>
            </a:r>
          </a:p>
          <a:p>
            <a:pPr marL="457200" lvl="1" indent="0">
              <a:buNone/>
            </a:pPr>
            <a:endParaRPr lang="fi-FI" sz="1400" dirty="0"/>
          </a:p>
          <a:p>
            <a:pPr marL="0" indent="0">
              <a:buNone/>
            </a:pPr>
            <a:r>
              <a:rPr lang="fi-FI" sz="1400" b="1" dirty="0"/>
              <a:t>Kerro kuka olet</a:t>
            </a:r>
          </a:p>
          <a:p>
            <a:pPr marL="457200" lvl="1" indent="0">
              <a:buNone/>
            </a:pPr>
            <a:br>
              <a:rPr lang="fi-FI" sz="1400" dirty="0"/>
            </a:br>
            <a:r>
              <a:rPr lang="fi-FI" sz="1400" dirty="0"/>
              <a:t>Kerro AI-työkalulle kuka olet. Esimerkiksi lause "Olen opettaja ja teen tietokilpailua delfiineistä oppilailleni" johtaa parempaan vastaukseen kuin yleinen pyyntö saada tietokilpailukysymyksiä.</a:t>
            </a:r>
          </a:p>
          <a:p>
            <a:pPr marL="457200" lvl="1" indent="0">
              <a:buNone/>
            </a:pPr>
            <a:endParaRPr lang="fi-FI" sz="1400" dirty="0"/>
          </a:p>
          <a:p>
            <a:pPr marL="0" indent="0">
              <a:buNone/>
            </a:pPr>
            <a:r>
              <a:rPr lang="fi-FI" sz="1400" b="1" dirty="0"/>
              <a:t>Kerro haluamasi formaatti</a:t>
            </a:r>
          </a:p>
          <a:p>
            <a:pPr marL="457200" lvl="1" indent="0">
              <a:buNone/>
            </a:pPr>
            <a:br>
              <a:rPr lang="fi-FI" sz="1400" dirty="0"/>
            </a:br>
            <a:r>
              <a:rPr lang="fi-FI" sz="1400" dirty="0"/>
              <a:t>Kerro haluatko lopputuloksen artikkelina, käsikirjoituksena, luettelona vai oppaana. Voit myös määrittää haluamasi sanamäärän.</a:t>
            </a:r>
          </a:p>
          <a:p>
            <a:pPr marL="457200" lvl="1" indent="0">
              <a:buNone/>
            </a:pPr>
            <a:endParaRPr lang="fi-FI" sz="1400" dirty="0"/>
          </a:p>
          <a:p>
            <a:pPr marL="0" indent="0">
              <a:buNone/>
            </a:pPr>
            <a:r>
              <a:rPr lang="fi-FI" sz="1400" b="1" dirty="0"/>
              <a:t>Määrittele sävy</a:t>
            </a:r>
          </a:p>
          <a:p>
            <a:pPr marL="457200" lvl="1" indent="0">
              <a:buNone/>
            </a:pPr>
            <a:br>
              <a:rPr lang="fi-FI" sz="800" dirty="0"/>
            </a:br>
            <a:r>
              <a:rPr lang="fi-FI" sz="1400" dirty="0"/>
              <a:t>Kerro haluamasi sävy. Tyylin määrittely etukäteen auttaa tarkentamaan </a:t>
            </a:r>
            <a:r>
              <a:rPr lang="fi-FI" sz="1400" dirty="0" err="1"/>
              <a:t>AI:n</a:t>
            </a:r>
            <a:r>
              <a:rPr lang="fi-FI" sz="1400" dirty="0"/>
              <a:t> tuottamaa sisältöä. Voit myös antaa esimerkkejä tai linkkejä referenssimateriaaliin tarkemman lopputuloksen saamiseksi.</a:t>
            </a:r>
            <a:endParaRPr lang="fi-FI" dirty="0"/>
          </a:p>
        </p:txBody>
      </p:sp>
    </p:spTree>
    <p:extLst>
      <p:ext uri="{BB962C8B-B14F-4D97-AF65-F5344CB8AC3E}">
        <p14:creationId xmlns:p14="http://schemas.microsoft.com/office/powerpoint/2010/main" val="2354033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3B2DE-8A5D-DF2F-81C5-FFD625CE401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AB851BD-088E-CAA3-1736-AA82B325CB62}"/>
              </a:ext>
            </a:extLst>
          </p:cNvPr>
          <p:cNvSpPr>
            <a:spLocks noGrp="1"/>
          </p:cNvSpPr>
          <p:nvPr>
            <p:ph type="title"/>
          </p:nvPr>
        </p:nvSpPr>
        <p:spPr>
          <a:xfrm>
            <a:off x="838200" y="365126"/>
            <a:ext cx="10515600" cy="469376"/>
          </a:xfrm>
        </p:spPr>
        <p:txBody>
          <a:bodyPr/>
          <a:lstStyle/>
          <a:p>
            <a:r>
              <a:rPr lang="fi-FI" sz="2800" dirty="0"/>
              <a:t>Tehokas AI-kehote (</a:t>
            </a:r>
            <a:r>
              <a:rPr lang="fi-FI" sz="2800" dirty="0" err="1"/>
              <a:t>prompt</a:t>
            </a:r>
            <a:r>
              <a:rPr lang="fi-FI" sz="2800" dirty="0"/>
              <a:t>)</a:t>
            </a:r>
          </a:p>
        </p:txBody>
      </p:sp>
      <p:sp>
        <p:nvSpPr>
          <p:cNvPr id="3" name="Sisällön paikkamerkki 2">
            <a:extLst>
              <a:ext uri="{FF2B5EF4-FFF2-40B4-BE49-F238E27FC236}">
                <a16:creationId xmlns:a16="http://schemas.microsoft.com/office/drawing/2014/main" id="{77152F39-7C34-65AD-C7C3-AF5E76CAC822}"/>
              </a:ext>
            </a:extLst>
          </p:cNvPr>
          <p:cNvSpPr>
            <a:spLocks noGrp="1"/>
          </p:cNvSpPr>
          <p:nvPr>
            <p:ph idx="1"/>
          </p:nvPr>
        </p:nvSpPr>
        <p:spPr>
          <a:xfrm>
            <a:off x="838200" y="1029810"/>
            <a:ext cx="10515600" cy="4502310"/>
          </a:xfrm>
        </p:spPr>
        <p:txBody>
          <a:bodyPr/>
          <a:lstStyle/>
          <a:p>
            <a:pPr marL="0" indent="0">
              <a:buNone/>
            </a:pPr>
            <a:br>
              <a:rPr lang="fi-FI" sz="1400" b="1" dirty="0"/>
            </a:br>
            <a:r>
              <a:rPr lang="fi-FI" sz="1400" b="1" dirty="0"/>
              <a:t>Käytä luonnollista kieltä</a:t>
            </a:r>
          </a:p>
          <a:p>
            <a:pPr marL="457200" lvl="1" indent="0">
              <a:buNone/>
            </a:pPr>
            <a:br>
              <a:rPr lang="fi-FI" sz="1400" dirty="0"/>
            </a:br>
            <a:r>
              <a:rPr lang="fi-FI" sz="1400" dirty="0"/>
              <a:t>AI-mallit on suunniteltu ymmärtämään luonnollista kieltä, joten selkeät, suorat ja keskustelunomaiset kehotteet antavat parhaita tuloksia.</a:t>
            </a:r>
          </a:p>
          <a:p>
            <a:pPr marL="457200" lvl="1" indent="0">
              <a:buNone/>
            </a:pPr>
            <a:endParaRPr lang="fi-FI" sz="1400" dirty="0"/>
          </a:p>
          <a:p>
            <a:pPr marL="0" indent="0">
              <a:buNone/>
            </a:pPr>
            <a:r>
              <a:rPr lang="fi-FI" sz="1400" b="1" dirty="0"/>
              <a:t>Tarkenna kehotetta tarpeen mukaan</a:t>
            </a:r>
          </a:p>
          <a:p>
            <a:pPr marL="457200" lvl="1" indent="0">
              <a:buNone/>
            </a:pPr>
            <a:br>
              <a:rPr lang="fi-FI" sz="1400" dirty="0"/>
            </a:br>
            <a:r>
              <a:rPr lang="fi-FI" sz="1400" dirty="0"/>
              <a:t>Vaikka kehote olisi hyvin laadittu niin ensimmäinen vastaus ei välttämättä ole täydellinen. AI toimii parhaiten, kun kehotetta hiotaan. Jos vastaus on liian epämääräinen tai menee harhaan, tarkenna kehotteen sävyä, yksityiskohtia tai sanavalintoja. Pienilläkin muutoksilla voi olla suuri vaikutus.</a:t>
            </a:r>
          </a:p>
          <a:p>
            <a:pPr marL="457200" lvl="1" indent="0">
              <a:buNone/>
            </a:pPr>
            <a:endParaRPr lang="fi-FI" sz="1400" dirty="0"/>
          </a:p>
          <a:p>
            <a:pPr marL="457200" lvl="1" indent="0">
              <a:buNone/>
            </a:pPr>
            <a:endParaRPr lang="fi-FI" sz="1400" dirty="0"/>
          </a:p>
          <a:p>
            <a:pPr marL="0" indent="0" algn="ctr">
              <a:buNone/>
            </a:pPr>
            <a:r>
              <a:rPr lang="fi-FI" sz="1600" dirty="0"/>
              <a:t>Keskustele tekoälyn kanssa kuin juttelisit kaverillesi - tai 5-vuotiaalle lapselle. </a:t>
            </a:r>
          </a:p>
          <a:p>
            <a:pPr marL="0" indent="0" algn="ctr">
              <a:buNone/>
            </a:pPr>
            <a:endParaRPr lang="fi-FI" sz="1600" dirty="0"/>
          </a:p>
          <a:p>
            <a:pPr marL="0" indent="0" algn="ctr">
              <a:buNone/>
            </a:pPr>
            <a:r>
              <a:rPr lang="fi-FI" sz="1600" dirty="0"/>
              <a:t>Tekoäly on väsymätön sparrauskaveri jonka kanssa voit hioa vastauksia loputtomiin. Se ei hermostu jos pyydät tarkennuksia ja lisäyksiä.</a:t>
            </a:r>
          </a:p>
        </p:txBody>
      </p:sp>
    </p:spTree>
    <p:extLst>
      <p:ext uri="{BB962C8B-B14F-4D97-AF65-F5344CB8AC3E}">
        <p14:creationId xmlns:p14="http://schemas.microsoft.com/office/powerpoint/2010/main" val="2943131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689AA-9B1C-D44F-9849-DB844BA2BAE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C58AAA8-2100-6D26-B465-E2D13E77FC04}"/>
              </a:ext>
            </a:extLst>
          </p:cNvPr>
          <p:cNvSpPr>
            <a:spLocks noGrp="1"/>
          </p:cNvSpPr>
          <p:nvPr>
            <p:ph type="title"/>
          </p:nvPr>
        </p:nvSpPr>
        <p:spPr>
          <a:xfrm>
            <a:off x="838200" y="365126"/>
            <a:ext cx="10515600" cy="469376"/>
          </a:xfrm>
        </p:spPr>
        <p:txBody>
          <a:bodyPr/>
          <a:lstStyle/>
          <a:p>
            <a:r>
              <a:rPr lang="fi-FI" sz="2800" dirty="0"/>
              <a:t>Tehokas AI-kehote (</a:t>
            </a:r>
            <a:r>
              <a:rPr lang="fi-FI" sz="2800" dirty="0" err="1"/>
              <a:t>prompt</a:t>
            </a:r>
            <a:r>
              <a:rPr lang="fi-FI" sz="2800" dirty="0"/>
              <a:t>)</a:t>
            </a:r>
          </a:p>
        </p:txBody>
      </p:sp>
      <p:sp>
        <p:nvSpPr>
          <p:cNvPr id="3" name="Sisällön paikkamerkki 2">
            <a:extLst>
              <a:ext uri="{FF2B5EF4-FFF2-40B4-BE49-F238E27FC236}">
                <a16:creationId xmlns:a16="http://schemas.microsoft.com/office/drawing/2014/main" id="{0A65F260-A937-EFFB-4ED9-B61288CB5065}"/>
              </a:ext>
            </a:extLst>
          </p:cNvPr>
          <p:cNvSpPr>
            <a:spLocks noGrp="1"/>
          </p:cNvSpPr>
          <p:nvPr>
            <p:ph idx="1"/>
          </p:nvPr>
        </p:nvSpPr>
        <p:spPr>
          <a:xfrm>
            <a:off x="838200" y="1029810"/>
            <a:ext cx="10515600" cy="4502310"/>
          </a:xfrm>
        </p:spPr>
        <p:txBody>
          <a:bodyPr/>
          <a:lstStyle/>
          <a:p>
            <a:pPr marL="0" indent="0">
              <a:buNone/>
            </a:pPr>
            <a:br>
              <a:rPr lang="fi-FI" sz="1400" b="1" dirty="0"/>
            </a:br>
            <a:r>
              <a:rPr lang="fi-FI" sz="1400" b="1" dirty="0"/>
              <a:t>Tekstin tuottaminen</a:t>
            </a:r>
            <a:br>
              <a:rPr lang="fi-FI" sz="1200" b="1" dirty="0"/>
            </a:br>
            <a:endParaRPr lang="fi-FI" sz="1200" b="1" dirty="0"/>
          </a:p>
          <a:p>
            <a:r>
              <a:rPr lang="fi-FI" sz="1200" b="1" dirty="0"/>
              <a:t>Huono kehote:</a:t>
            </a:r>
          </a:p>
          <a:p>
            <a:pPr marL="0" indent="0">
              <a:buNone/>
            </a:pPr>
            <a:r>
              <a:rPr lang="fi-FI" sz="1200" dirty="0">
                <a:solidFill>
                  <a:srgbClr val="FF0000"/>
                </a:solidFill>
              </a:rPr>
              <a:t>	"Kerro sodasta."</a:t>
            </a:r>
          </a:p>
          <a:p>
            <a:r>
              <a:rPr lang="fi-FI" sz="1200" b="1" dirty="0"/>
              <a:t>Miksi tämä on huono?</a:t>
            </a:r>
            <a:endParaRPr lang="fi-FI" sz="1200" dirty="0"/>
          </a:p>
          <a:p>
            <a:pPr marL="0" indent="0">
              <a:buNone/>
            </a:pPr>
            <a:r>
              <a:rPr lang="fi-FI" sz="1200" dirty="0">
                <a:solidFill>
                  <a:srgbClr val="FF0000"/>
                </a:solidFill>
              </a:rPr>
              <a:t>	- Epämääräinen: Mikä sota? Missä ajassa? Minkä näkökulman haluat?</a:t>
            </a:r>
          </a:p>
          <a:p>
            <a:pPr marL="0" indent="0">
              <a:buNone/>
            </a:pPr>
            <a:r>
              <a:rPr lang="fi-FI" sz="1200" dirty="0">
                <a:solidFill>
                  <a:srgbClr val="FF0000"/>
                </a:solidFill>
              </a:rPr>
              <a:t>	- Ei määritä haluttua pituutta tai tarkkuutta.</a:t>
            </a:r>
            <a:br>
              <a:rPr lang="fi-FI" sz="1200" dirty="0"/>
            </a:br>
            <a:endParaRPr lang="fi-FI" sz="1200" dirty="0"/>
          </a:p>
          <a:p>
            <a:r>
              <a:rPr lang="fi-FI" sz="1200" b="1" dirty="0"/>
              <a:t>Hyvä kehote:</a:t>
            </a:r>
          </a:p>
          <a:p>
            <a:pPr marL="0" indent="0">
              <a:buNone/>
            </a:pPr>
            <a:r>
              <a:rPr lang="fi-FI" sz="1200" dirty="0">
                <a:solidFill>
                  <a:srgbClr val="00B050"/>
                </a:solidFill>
              </a:rPr>
              <a:t>	"Selitä toisen maailmansodan syyt ja seuraukset Euroopassa 500 sanalla, painottaen poliittisia ja taloudellisia tekijöitä."</a:t>
            </a:r>
          </a:p>
          <a:p>
            <a:r>
              <a:rPr lang="fi-FI" sz="1200" b="1" dirty="0"/>
              <a:t>Miksi tämä on hyvä?</a:t>
            </a:r>
            <a:endParaRPr lang="fi-FI" sz="1200" dirty="0"/>
          </a:p>
          <a:p>
            <a:pPr marL="0" indent="0">
              <a:buNone/>
            </a:pPr>
            <a:r>
              <a:rPr lang="fi-FI" sz="1200" dirty="0">
                <a:solidFill>
                  <a:srgbClr val="00B050"/>
                </a:solidFill>
              </a:rPr>
              <a:t>	- Tarkentaa aiheen (toinen maailmansota, Eurooppa).</a:t>
            </a:r>
          </a:p>
          <a:p>
            <a:pPr marL="0" indent="0">
              <a:buNone/>
            </a:pPr>
            <a:r>
              <a:rPr lang="fi-FI" sz="1200" dirty="0">
                <a:solidFill>
                  <a:srgbClr val="00B050"/>
                </a:solidFill>
              </a:rPr>
              <a:t>	- Määrittää pituuden (500 sanaa).</a:t>
            </a:r>
          </a:p>
          <a:p>
            <a:pPr marL="0" indent="0">
              <a:buNone/>
            </a:pPr>
            <a:r>
              <a:rPr lang="fi-FI" sz="1200" dirty="0">
                <a:solidFill>
                  <a:srgbClr val="00B050"/>
                </a:solidFill>
              </a:rPr>
              <a:t>	- Rajaa näkökulman (poliittiset ja taloudelliset tekijät).</a:t>
            </a:r>
          </a:p>
          <a:p>
            <a:pPr marL="0" indent="0">
              <a:buNone/>
            </a:pPr>
            <a:endParaRPr lang="fi-FI" sz="1600" dirty="0"/>
          </a:p>
        </p:txBody>
      </p:sp>
    </p:spTree>
    <p:extLst>
      <p:ext uri="{BB962C8B-B14F-4D97-AF65-F5344CB8AC3E}">
        <p14:creationId xmlns:p14="http://schemas.microsoft.com/office/powerpoint/2010/main" val="3340599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82FD8-BAD2-48E4-6EE2-68EDB5BA376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79951BE-5A6E-5632-ACBD-B9BFE572DEEE}"/>
              </a:ext>
            </a:extLst>
          </p:cNvPr>
          <p:cNvSpPr>
            <a:spLocks noGrp="1"/>
          </p:cNvSpPr>
          <p:nvPr>
            <p:ph type="title"/>
          </p:nvPr>
        </p:nvSpPr>
        <p:spPr>
          <a:xfrm>
            <a:off x="838200" y="365126"/>
            <a:ext cx="10515600" cy="469376"/>
          </a:xfrm>
        </p:spPr>
        <p:txBody>
          <a:bodyPr/>
          <a:lstStyle/>
          <a:p>
            <a:r>
              <a:rPr lang="fi-FI" sz="2800" dirty="0"/>
              <a:t>Tehokas AI-kehote (</a:t>
            </a:r>
            <a:r>
              <a:rPr lang="fi-FI" sz="2800" dirty="0" err="1"/>
              <a:t>prompt</a:t>
            </a:r>
            <a:r>
              <a:rPr lang="fi-FI" sz="2800" dirty="0"/>
              <a:t>)</a:t>
            </a:r>
          </a:p>
        </p:txBody>
      </p:sp>
      <p:sp>
        <p:nvSpPr>
          <p:cNvPr id="3" name="Sisällön paikkamerkki 2">
            <a:extLst>
              <a:ext uri="{FF2B5EF4-FFF2-40B4-BE49-F238E27FC236}">
                <a16:creationId xmlns:a16="http://schemas.microsoft.com/office/drawing/2014/main" id="{F62E4085-6440-0D49-4BC8-7D0A4B3BE38D}"/>
              </a:ext>
            </a:extLst>
          </p:cNvPr>
          <p:cNvSpPr>
            <a:spLocks noGrp="1"/>
          </p:cNvSpPr>
          <p:nvPr>
            <p:ph idx="1"/>
          </p:nvPr>
        </p:nvSpPr>
        <p:spPr>
          <a:xfrm>
            <a:off x="838200" y="1029810"/>
            <a:ext cx="10515600" cy="4502310"/>
          </a:xfrm>
        </p:spPr>
        <p:txBody>
          <a:bodyPr/>
          <a:lstStyle/>
          <a:p>
            <a:pPr marL="0" indent="0" algn="l">
              <a:buNone/>
            </a:pPr>
            <a:r>
              <a:rPr lang="fi-FI" sz="1400" b="1" i="0" dirty="0">
                <a:solidFill>
                  <a:srgbClr val="242424"/>
                </a:solidFill>
                <a:effectLst/>
                <a:latin typeface="+mj-lt"/>
              </a:rPr>
              <a:t>Microsoft </a:t>
            </a:r>
            <a:r>
              <a:rPr lang="fi-FI" sz="1400" b="1" i="0" dirty="0" err="1">
                <a:solidFill>
                  <a:srgbClr val="242424"/>
                </a:solidFill>
                <a:effectLst/>
                <a:latin typeface="+mj-lt"/>
              </a:rPr>
              <a:t>Copilot</a:t>
            </a:r>
            <a:r>
              <a:rPr lang="fi-FI" sz="1400" b="1" i="0" dirty="0">
                <a:solidFill>
                  <a:srgbClr val="242424"/>
                </a:solidFill>
                <a:effectLst/>
                <a:latin typeface="+mj-lt"/>
              </a:rPr>
              <a:t> (HAMK lisenssi)</a:t>
            </a:r>
            <a:br>
              <a:rPr lang="fi-FI" sz="1400" b="1" dirty="0">
                <a:solidFill>
                  <a:srgbClr val="242424"/>
                </a:solidFill>
                <a:latin typeface="+mj-lt"/>
              </a:rPr>
            </a:br>
            <a:br>
              <a:rPr lang="fi-FI" sz="1400" b="1" i="0" dirty="0">
                <a:solidFill>
                  <a:srgbClr val="242424"/>
                </a:solidFill>
                <a:effectLst/>
                <a:latin typeface="+mj-lt"/>
              </a:rPr>
            </a:br>
            <a:br>
              <a:rPr lang="fi-FI" sz="1400" b="1" i="0" dirty="0">
                <a:solidFill>
                  <a:srgbClr val="242424"/>
                </a:solidFill>
                <a:effectLst/>
                <a:latin typeface="+mj-lt"/>
              </a:rPr>
            </a:br>
            <a:r>
              <a:rPr lang="fi-FI" sz="1400" b="1" i="0" dirty="0">
                <a:solidFill>
                  <a:srgbClr val="242424"/>
                </a:solidFill>
                <a:effectLst/>
                <a:latin typeface="+mj-lt"/>
              </a:rPr>
              <a:t>”Kerro sodasta”</a:t>
            </a:r>
            <a:br>
              <a:rPr lang="fi-FI" sz="1100" b="0" i="0" dirty="0">
                <a:solidFill>
                  <a:srgbClr val="242424"/>
                </a:solidFill>
                <a:effectLst/>
                <a:latin typeface="+mj-lt"/>
              </a:rPr>
            </a:br>
            <a:br>
              <a:rPr lang="fi-FI" sz="1100" b="0" i="0" dirty="0">
                <a:solidFill>
                  <a:srgbClr val="242424"/>
                </a:solidFill>
                <a:effectLst/>
                <a:latin typeface="+mj-lt"/>
              </a:rPr>
            </a:br>
            <a:r>
              <a:rPr lang="fi-FI" sz="1400" b="0" i="0" dirty="0">
                <a:solidFill>
                  <a:srgbClr val="242424"/>
                </a:solidFill>
                <a:effectLst/>
                <a:latin typeface="+mj-lt"/>
              </a:rPr>
              <a:t>Sota on valitettavasti yleinen ilmiö, joka aiheuttaa suurta kärsimystä ja tuhoa. Esimerkiksi Ukrainan sota on järkyttänyt monia ympäri maailmaa. Hämeen Ammattikorkeakoulu (HAMK) on ilmaissut tukensa opiskelijoilleen tämän kriisin aikana ja korostanut yhteisön merkitystä vaikeina aikoina [</a:t>
            </a:r>
            <a:r>
              <a:rPr lang="fi-FI" sz="1400" u="none" strike="noStrike" dirty="0">
                <a:effectLst/>
                <a:latin typeface="+mj-lt"/>
              </a:rPr>
              <a:t>1][2].</a:t>
            </a:r>
            <a:endParaRPr lang="fi-FI" sz="1400" dirty="0">
              <a:effectLst/>
              <a:latin typeface="+mj-lt"/>
            </a:endParaRPr>
          </a:p>
          <a:p>
            <a:pPr marL="0" indent="0" algn="l">
              <a:buNone/>
            </a:pPr>
            <a:r>
              <a:rPr lang="fi-FI" sz="1400" b="0" i="0" dirty="0">
                <a:solidFill>
                  <a:srgbClr val="242424"/>
                </a:solidFill>
                <a:effectLst/>
                <a:latin typeface="+mj-lt"/>
              </a:rPr>
              <a:t>Ukrainan sodan vaikutukset ovat olleet laajoja, ja HAMK on tarjonnut tukea opiskelijoilleen, joilla on yhteyksiä Ukrainaan tai Venäjään. Opiskelijahyvinvointi on koonnut listan eri tahoista, joihin voi olla yhteydessä, jos kriisi ahdistaa [1].</a:t>
            </a:r>
            <a:endParaRPr lang="fi-FI" sz="1400" dirty="0">
              <a:effectLst/>
              <a:latin typeface="+mj-lt"/>
            </a:endParaRPr>
          </a:p>
          <a:p>
            <a:pPr marL="0" indent="0">
              <a:buNone/>
            </a:pPr>
            <a:r>
              <a:rPr lang="fi-FI" sz="1400" dirty="0">
                <a:latin typeface="+mj-lt"/>
              </a:rPr>
              <a:t>Lisäksi HAMK on järjestänyt lipaskeräyksiä sodasta kärsivien ihmisten auttamiseksi [</a:t>
            </a:r>
            <a:r>
              <a:rPr lang="fi-FI" sz="1400" u="none" strike="noStrike" dirty="0">
                <a:effectLst/>
                <a:latin typeface="+mj-lt"/>
              </a:rPr>
              <a:t>3].</a:t>
            </a:r>
            <a:endParaRPr lang="fi-FI" sz="1400" dirty="0">
              <a:effectLst/>
              <a:latin typeface="+mj-lt"/>
            </a:endParaRPr>
          </a:p>
          <a:p>
            <a:pPr marL="0" indent="0" algn="l">
              <a:buNone/>
            </a:pPr>
            <a:r>
              <a:rPr lang="fi-FI" sz="1400" b="0" i="0" dirty="0">
                <a:solidFill>
                  <a:srgbClr val="242424"/>
                </a:solidFill>
                <a:effectLst/>
                <a:latin typeface="+mj-lt"/>
              </a:rPr>
              <a:t>Jos haluat tietää lisää sodan vaikutuksista tai tarvitset tukea, voit ottaa yhteyttä opiskelijahyvinvointiin tai muihin tukipalveluihin. On tärkeää, että pidämme huolta toisistamme ja tuemme toisiamme näinä vaikeina aikoina.</a:t>
            </a:r>
          </a:p>
          <a:p>
            <a:pPr marL="0" indent="0">
              <a:buNone/>
            </a:pPr>
            <a:endParaRPr lang="fi-FI" sz="1600" dirty="0"/>
          </a:p>
        </p:txBody>
      </p:sp>
    </p:spTree>
    <p:extLst>
      <p:ext uri="{BB962C8B-B14F-4D97-AF65-F5344CB8AC3E}">
        <p14:creationId xmlns:p14="http://schemas.microsoft.com/office/powerpoint/2010/main" val="3519513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129B0-1E8E-DC8C-53D2-650A3279B4B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0FA7B55-74E5-04EB-DAF6-6F20B1AB58A6}"/>
              </a:ext>
            </a:extLst>
          </p:cNvPr>
          <p:cNvSpPr>
            <a:spLocks noGrp="1"/>
          </p:cNvSpPr>
          <p:nvPr>
            <p:ph type="title"/>
          </p:nvPr>
        </p:nvSpPr>
        <p:spPr>
          <a:xfrm>
            <a:off x="838200" y="365126"/>
            <a:ext cx="10515600" cy="469376"/>
          </a:xfrm>
        </p:spPr>
        <p:txBody>
          <a:bodyPr/>
          <a:lstStyle/>
          <a:p>
            <a:r>
              <a:rPr lang="fi-FI" sz="2800" dirty="0"/>
              <a:t>Tehokas AI-kehote (</a:t>
            </a:r>
            <a:r>
              <a:rPr lang="fi-FI" sz="2800" dirty="0" err="1"/>
              <a:t>prompt</a:t>
            </a:r>
            <a:r>
              <a:rPr lang="fi-FI" sz="2800" dirty="0"/>
              <a:t>)</a:t>
            </a:r>
          </a:p>
        </p:txBody>
      </p:sp>
      <p:sp>
        <p:nvSpPr>
          <p:cNvPr id="3" name="Sisällön paikkamerkki 2">
            <a:extLst>
              <a:ext uri="{FF2B5EF4-FFF2-40B4-BE49-F238E27FC236}">
                <a16:creationId xmlns:a16="http://schemas.microsoft.com/office/drawing/2014/main" id="{FBB76F9B-B1A2-51B6-0C25-A949D45981B4}"/>
              </a:ext>
            </a:extLst>
          </p:cNvPr>
          <p:cNvSpPr>
            <a:spLocks noGrp="1"/>
          </p:cNvSpPr>
          <p:nvPr>
            <p:ph idx="1"/>
          </p:nvPr>
        </p:nvSpPr>
        <p:spPr>
          <a:xfrm>
            <a:off x="838200" y="1029810"/>
            <a:ext cx="10515600" cy="4502310"/>
          </a:xfrm>
        </p:spPr>
        <p:txBody>
          <a:bodyPr/>
          <a:lstStyle/>
          <a:p>
            <a:pPr marL="0" indent="0">
              <a:buNone/>
            </a:pPr>
            <a:r>
              <a:rPr lang="fi-FI" sz="1400" b="1" dirty="0"/>
              <a:t>"Selitä toisen maailmansodan syyt ja seuraukset Euroopassa 500 sanalla, painottaen poliittisia ja taloudellisia tekijöitä."</a:t>
            </a:r>
          </a:p>
          <a:p>
            <a:pPr marL="0" indent="0" algn="l">
              <a:buNone/>
            </a:pPr>
            <a:r>
              <a:rPr lang="fi-FI" sz="1000" b="0" i="0" dirty="0">
                <a:solidFill>
                  <a:srgbClr val="242424"/>
                </a:solidFill>
                <a:effectLst/>
                <a:latin typeface="Segoe UI" panose="020B0502040204020203" pitchFamily="34" charset="0"/>
              </a:rPr>
              <a:t>Toisen maailmansodan syyt ja seuraukset Euroopassa ovat monimutkaisia ja monitasoisia, ja ne voidaan jakaa poliittisiin ja taloudellisiin tekijöihin.</a:t>
            </a:r>
          </a:p>
          <a:p>
            <a:pPr marL="0" indent="0" algn="l">
              <a:buNone/>
            </a:pPr>
            <a:r>
              <a:rPr lang="fi-FI" sz="1000" b="0" i="0" dirty="0">
                <a:solidFill>
                  <a:srgbClr val="242424"/>
                </a:solidFill>
                <a:effectLst/>
                <a:latin typeface="Segoe UI" panose="020B0502040204020203" pitchFamily="34" charset="0"/>
              </a:rPr>
              <a:t>Poliittisesti toisen maailmansodan syyt juontavat juurensa ensimmäisen maailmansodan jälkeisiin tapahtumiin. </a:t>
            </a:r>
            <a:r>
              <a:rPr lang="fi-FI" sz="1000" b="0" i="0" dirty="0" err="1">
                <a:solidFill>
                  <a:srgbClr val="242424"/>
                </a:solidFill>
                <a:effectLst/>
                <a:latin typeface="Segoe UI" panose="020B0502040204020203" pitchFamily="34" charset="0"/>
              </a:rPr>
              <a:t>Versailles'n</a:t>
            </a:r>
            <a:r>
              <a:rPr lang="fi-FI" sz="1000" b="0" i="0" dirty="0">
                <a:solidFill>
                  <a:srgbClr val="242424"/>
                </a:solidFill>
                <a:effectLst/>
                <a:latin typeface="Segoe UI" panose="020B0502040204020203" pitchFamily="34" charset="0"/>
              </a:rPr>
              <a:t> rauhansopimus vuonna 1919 asetti Saksalle ankarat rangaistukset, mukaan lukien suurten sotakorvausten maksamisen ja alueelliset menetykset. Tämä loi katkeruutta ja taloudellista ahdinkoa Saksassa, mikä osaltaan mahdollisti Adolf Hitlerin ja natsipuolueen nousun valtaan. Hitler lupasi palauttaa Saksan suuruuden ja alkoi rikkoa </a:t>
            </a:r>
            <a:r>
              <a:rPr lang="fi-FI" sz="1000" b="0" i="0" dirty="0" err="1">
                <a:solidFill>
                  <a:srgbClr val="242424"/>
                </a:solidFill>
                <a:effectLst/>
                <a:latin typeface="Segoe UI" panose="020B0502040204020203" pitchFamily="34" charset="0"/>
              </a:rPr>
              <a:t>Versailles'n</a:t>
            </a:r>
            <a:r>
              <a:rPr lang="fi-FI" sz="1000" b="0" i="0" dirty="0">
                <a:solidFill>
                  <a:srgbClr val="242424"/>
                </a:solidFill>
                <a:effectLst/>
                <a:latin typeface="Segoe UI" panose="020B0502040204020203" pitchFamily="34" charset="0"/>
              </a:rPr>
              <a:t> sopimuksen ehtoja, kuten </a:t>
            </a:r>
            <a:r>
              <a:rPr lang="fi-FI" sz="1000" b="0" i="0" dirty="0" err="1">
                <a:solidFill>
                  <a:srgbClr val="242424"/>
                </a:solidFill>
                <a:effectLst/>
                <a:latin typeface="Segoe UI" panose="020B0502040204020203" pitchFamily="34" charset="0"/>
              </a:rPr>
              <a:t>jälleenaseistamalla</a:t>
            </a:r>
            <a:r>
              <a:rPr lang="fi-FI" sz="1000" b="0" i="0" dirty="0">
                <a:solidFill>
                  <a:srgbClr val="242424"/>
                </a:solidFill>
                <a:effectLst/>
                <a:latin typeface="Segoe UI" panose="020B0502040204020203" pitchFamily="34" charset="0"/>
              </a:rPr>
              <a:t> maan ja liittämällä Itävallan Saksaan vuonna 1938 [</a:t>
            </a:r>
            <a:r>
              <a:rPr lang="fi-FI" sz="1000" u="none" strike="noStrike" dirty="0">
                <a:effectLst/>
                <a:latin typeface="var(--fontFamilyBase)"/>
              </a:rPr>
              <a:t>1].</a:t>
            </a:r>
            <a:endParaRPr lang="fi-FI" sz="1000" dirty="0">
              <a:effectLst/>
            </a:endParaRPr>
          </a:p>
          <a:p>
            <a:pPr marL="0" indent="0" algn="l">
              <a:buNone/>
            </a:pPr>
            <a:r>
              <a:rPr lang="fi-FI" sz="1000" b="0" i="0" dirty="0">
                <a:solidFill>
                  <a:srgbClr val="242424"/>
                </a:solidFill>
                <a:effectLst/>
                <a:latin typeface="Segoe UI" panose="020B0502040204020203" pitchFamily="34" charset="0"/>
              </a:rPr>
              <a:t>Taloudellisesti 1930-luvun suuri lama vaikutti merkittävästi toisen maailmansodan syttymiseen. Lama aiheutti laajaa työttömyyttä ja taloudellista epävarmuutta, mikä johti poliittisen ääriliikkeiden nousuun monissa maissa. Saksassa natsit käyttivät taloudellista kriisiä hyväkseen ja lupasivat työtä ja hyvinvointia, mikä lisäsi heidän kannatustaan. Myös muissa maissa, kuten Italiassa ja Japanissa, taloudelliset vaikeudet johtivat aggressiiviseen ulkopolitiikkaan ja alueellisiin laajentumispyrkimyksiin [</a:t>
            </a:r>
            <a:r>
              <a:rPr lang="fi-FI" sz="1000" u="none" strike="noStrike" dirty="0">
                <a:effectLst/>
                <a:latin typeface="var(--fontFamilyBase)"/>
              </a:rPr>
              <a:t>1].</a:t>
            </a:r>
            <a:endParaRPr lang="fi-FI" sz="1000" dirty="0">
              <a:effectLst/>
            </a:endParaRPr>
          </a:p>
          <a:p>
            <a:pPr marL="0" indent="0" algn="l">
              <a:buNone/>
            </a:pPr>
            <a:r>
              <a:rPr lang="fi-FI" sz="1000" b="0" i="0" dirty="0">
                <a:solidFill>
                  <a:srgbClr val="242424"/>
                </a:solidFill>
                <a:effectLst/>
                <a:latin typeface="Segoe UI" panose="020B0502040204020203" pitchFamily="34" charset="0"/>
              </a:rPr>
              <a:t>Toisen maailmansodan seuraukset Euroopassa olivat laajat ja kauaskantoiset. Poliittisesti sota johti merkittäviin muutoksiin Euroopan kartalla. Saksa jaettiin neljään miehitysvyöhykkeeseen, joita hallitsivat Yhdysvallat, Neuvostoliitto, Iso-Britannia ja Ranska. Tämä jako johti myöhemmin Saksan liittotasavallan (Länsi-Saksa) ja Saksan demokraattisen tasavallan (Itä-Saksa) perustamiseen. Lisäksi Itä-Euroopan maat joutuivat Neuvostoliiton vaikutuspiiriin, mikä johti kommunististen hallitusten perustamiseen näissä maissa [</a:t>
            </a:r>
            <a:r>
              <a:rPr lang="fi-FI" sz="1000" u="none" strike="noStrike" dirty="0">
                <a:effectLst/>
                <a:latin typeface="var(--fontFamilyBase)"/>
              </a:rPr>
              <a:t>1].</a:t>
            </a:r>
            <a:endParaRPr lang="fi-FI" sz="1000" dirty="0">
              <a:effectLst/>
            </a:endParaRPr>
          </a:p>
          <a:p>
            <a:pPr marL="0" indent="0" algn="l">
              <a:buNone/>
            </a:pPr>
            <a:r>
              <a:rPr lang="fi-FI" sz="1000" b="0" i="0" dirty="0">
                <a:solidFill>
                  <a:srgbClr val="242424"/>
                </a:solidFill>
                <a:effectLst/>
                <a:latin typeface="Segoe UI" panose="020B0502040204020203" pitchFamily="34" charset="0"/>
              </a:rPr>
              <a:t>Taloudellisesti sota aiheutti valtavia tuhoja Euroopan infrastruktuurille, teollisuudelle ja maataloudelle. Monet kaupungit, kuten Varsova ja Berliini, olivat raunioina, ja miljoonat ihmiset olivat menettäneet kotinsa. Sodan jälkeinen jälleenrakennus oli valtava haaste, mutta se loi myös mahdollisuuksia taloudelliselle kasvulle. Yhdysvallat käynnisti Marshall-avun, joka tarjosi taloudellista tukea Euroopan jälleenrakennukseen. Tämä auttoi vakauttamaan talouksia ja edisti taloudellista yhteistyötä Euroopan maiden välillä [</a:t>
            </a:r>
            <a:r>
              <a:rPr lang="fi-FI" sz="1000" u="none" strike="noStrike" dirty="0">
                <a:effectLst/>
                <a:latin typeface="var(--fontFamilyBase)"/>
              </a:rPr>
              <a:t>1].</a:t>
            </a:r>
            <a:endParaRPr lang="fi-FI" sz="1000" dirty="0">
              <a:effectLst/>
            </a:endParaRPr>
          </a:p>
          <a:p>
            <a:pPr marL="0" indent="0" algn="l">
              <a:buNone/>
            </a:pPr>
            <a:r>
              <a:rPr lang="fi-FI" sz="1000" b="0" i="0" dirty="0">
                <a:solidFill>
                  <a:srgbClr val="242424"/>
                </a:solidFill>
                <a:effectLst/>
                <a:latin typeface="Segoe UI" panose="020B0502040204020203" pitchFamily="34" charset="0"/>
              </a:rPr>
              <a:t>Toisen maailmansodan seurauksena syntyi myös uusia kansainvälisiä järjestöjä, kuten Yhdistyneet kansakunnat (YK), jonka tavoitteena oli edistää kansainvälistä rauhaa ja turvallisuutta. Lisäksi sota johti siirtomaajärjestelmän hajoamiseen, kun monet siirtomaat alkoivat vaatia itsenäisyyttä [</a:t>
            </a:r>
            <a:r>
              <a:rPr lang="fi-FI" sz="1000" u="none" strike="noStrike" dirty="0">
                <a:effectLst/>
                <a:latin typeface="var(--fontFamilyBase)"/>
              </a:rPr>
              <a:t>1].</a:t>
            </a:r>
            <a:endParaRPr lang="fi-FI" sz="1000" dirty="0">
              <a:effectLst/>
            </a:endParaRPr>
          </a:p>
          <a:p>
            <a:pPr marL="0" indent="0">
              <a:buNone/>
            </a:pPr>
            <a:r>
              <a:rPr lang="fi-FI" sz="1000" b="0" i="0" dirty="0">
                <a:solidFill>
                  <a:srgbClr val="242424"/>
                </a:solidFill>
                <a:effectLst/>
                <a:latin typeface="Segoe UI" panose="020B0502040204020203" pitchFamily="34" charset="0"/>
              </a:rPr>
              <a:t>Yhteenvetona voidaan todeta, että toisen maailmansodan syyt ja seuraukset Euroopassa olivat moninaisia ja monimutkaisia. Poliittiset ja taloudelliset tekijät, kuten </a:t>
            </a:r>
            <a:r>
              <a:rPr lang="fi-FI" sz="1000" b="0" i="0" dirty="0" err="1">
                <a:solidFill>
                  <a:srgbClr val="242424"/>
                </a:solidFill>
                <a:effectLst/>
                <a:latin typeface="Segoe UI" panose="020B0502040204020203" pitchFamily="34" charset="0"/>
              </a:rPr>
              <a:t>Versailles'n</a:t>
            </a:r>
            <a:r>
              <a:rPr lang="fi-FI" sz="1000" b="0" i="0" dirty="0">
                <a:solidFill>
                  <a:srgbClr val="242424"/>
                </a:solidFill>
                <a:effectLst/>
                <a:latin typeface="Segoe UI" panose="020B0502040204020203" pitchFamily="34" charset="0"/>
              </a:rPr>
              <a:t> rauhansopimus, suuri lama ja natsien nousu, olivat keskeisiä syitä sodan syttymiselle. Sodan seuraukset olivat laajat ja kauaskantoiset, ja ne vaikuttivat merkittävästi Euroopan poliittiseen ja taloudelliseen maisemaan [</a:t>
            </a:r>
            <a:r>
              <a:rPr lang="fi-FI" sz="1100" u="none" strike="noStrike" dirty="0">
                <a:effectLst/>
                <a:latin typeface="var(--fontFamilyBase)"/>
              </a:rPr>
              <a:t>1].</a:t>
            </a:r>
          </a:p>
          <a:p>
            <a:pPr marL="0" indent="0" algn="ctr">
              <a:buNone/>
            </a:pPr>
            <a:br>
              <a:rPr lang="fi-FI" sz="1100" u="none" strike="noStrike" dirty="0">
                <a:effectLst/>
                <a:latin typeface="var(--fontFamilyBase)"/>
              </a:rPr>
            </a:br>
            <a:r>
              <a:rPr lang="fi-FI" sz="1400" b="1" u="none" strike="noStrike" dirty="0">
                <a:effectLst/>
                <a:latin typeface="var(--fontFamilyBase)"/>
              </a:rPr>
              <a:t>319 sanaa</a:t>
            </a:r>
            <a:endParaRPr lang="fi-FI" sz="1400" b="1" dirty="0"/>
          </a:p>
        </p:txBody>
      </p:sp>
    </p:spTree>
    <p:extLst>
      <p:ext uri="{BB962C8B-B14F-4D97-AF65-F5344CB8AC3E}">
        <p14:creationId xmlns:p14="http://schemas.microsoft.com/office/powerpoint/2010/main" val="2648186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318A2-A0EC-9F3D-5078-4C5CF2CFC63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D605571-ADA7-B733-C979-0B0A6B29C83D}"/>
              </a:ext>
            </a:extLst>
          </p:cNvPr>
          <p:cNvSpPr>
            <a:spLocks noGrp="1"/>
          </p:cNvSpPr>
          <p:nvPr>
            <p:ph type="title"/>
          </p:nvPr>
        </p:nvSpPr>
        <p:spPr>
          <a:xfrm>
            <a:off x="838200" y="365126"/>
            <a:ext cx="10515600" cy="469376"/>
          </a:xfrm>
        </p:spPr>
        <p:txBody>
          <a:bodyPr/>
          <a:lstStyle/>
          <a:p>
            <a:r>
              <a:rPr lang="fi-FI" sz="2800" dirty="0"/>
              <a:t>Tehokas AI-kehote (</a:t>
            </a:r>
            <a:r>
              <a:rPr lang="fi-FI" sz="2800" dirty="0" err="1"/>
              <a:t>prompt</a:t>
            </a:r>
            <a:r>
              <a:rPr lang="fi-FI" sz="2800" dirty="0"/>
              <a:t>)</a:t>
            </a:r>
          </a:p>
        </p:txBody>
      </p:sp>
      <p:sp>
        <p:nvSpPr>
          <p:cNvPr id="3" name="Sisällön paikkamerkki 2">
            <a:extLst>
              <a:ext uri="{FF2B5EF4-FFF2-40B4-BE49-F238E27FC236}">
                <a16:creationId xmlns:a16="http://schemas.microsoft.com/office/drawing/2014/main" id="{4C145327-79A7-2175-7CCB-F9EF53F9555A}"/>
              </a:ext>
            </a:extLst>
          </p:cNvPr>
          <p:cNvSpPr>
            <a:spLocks noGrp="1"/>
          </p:cNvSpPr>
          <p:nvPr>
            <p:ph idx="1"/>
          </p:nvPr>
        </p:nvSpPr>
        <p:spPr>
          <a:xfrm>
            <a:off x="838200" y="1029810"/>
            <a:ext cx="10515600" cy="4502310"/>
          </a:xfrm>
        </p:spPr>
        <p:txBody>
          <a:bodyPr/>
          <a:lstStyle/>
          <a:p>
            <a:pPr marL="0" indent="0">
              <a:buNone/>
            </a:pPr>
            <a:r>
              <a:rPr lang="fi-FI" sz="1400" b="1" dirty="0"/>
              <a:t>Kuvien tuottaminen</a:t>
            </a:r>
            <a:br>
              <a:rPr lang="fi-FI" sz="1400" b="1" dirty="0"/>
            </a:br>
            <a:endParaRPr lang="fi-FI" sz="1400" b="1" dirty="0"/>
          </a:p>
          <a:p>
            <a:r>
              <a:rPr lang="fi-FI" sz="1200" b="1" dirty="0"/>
              <a:t>Huono kehote:</a:t>
            </a:r>
          </a:p>
          <a:p>
            <a:pPr marL="0" indent="0">
              <a:buNone/>
            </a:pPr>
            <a:r>
              <a:rPr lang="fi-FI" sz="1200" dirty="0">
                <a:solidFill>
                  <a:srgbClr val="FF0000"/>
                </a:solidFill>
              </a:rPr>
              <a:t>	"Tee kuva koirasta."</a:t>
            </a:r>
          </a:p>
          <a:p>
            <a:r>
              <a:rPr lang="fi-FI" sz="1200" b="1" dirty="0"/>
              <a:t>Miksi tämä on huono?</a:t>
            </a:r>
            <a:endParaRPr lang="fi-FI" sz="1200" dirty="0"/>
          </a:p>
          <a:p>
            <a:pPr marL="0" indent="0">
              <a:buNone/>
            </a:pPr>
            <a:r>
              <a:rPr lang="fi-FI" sz="1200" dirty="0">
                <a:solidFill>
                  <a:srgbClr val="FF0000"/>
                </a:solidFill>
              </a:rPr>
              <a:t>	- Ei määrittele tyyliä, rotua, väriä tai taustaa.</a:t>
            </a:r>
          </a:p>
          <a:p>
            <a:pPr marL="0" indent="0">
              <a:buNone/>
            </a:pPr>
            <a:r>
              <a:rPr lang="fi-FI" sz="1200" dirty="0">
                <a:solidFill>
                  <a:srgbClr val="FF0000"/>
                </a:solidFill>
              </a:rPr>
              <a:t>	- AI ei tiedä, haluatko realistisen vai piirrosmaisen kuvan.</a:t>
            </a:r>
            <a:br>
              <a:rPr lang="fi-FI" sz="1200" dirty="0"/>
            </a:br>
            <a:endParaRPr lang="fi-FI" sz="1200" dirty="0"/>
          </a:p>
          <a:p>
            <a:r>
              <a:rPr lang="fi-FI" sz="1200" b="1" dirty="0"/>
              <a:t>Hyvä kehote:</a:t>
            </a:r>
          </a:p>
          <a:p>
            <a:pPr marL="0" indent="0">
              <a:buNone/>
            </a:pPr>
            <a:r>
              <a:rPr lang="fi-FI" sz="1200" dirty="0">
                <a:solidFill>
                  <a:srgbClr val="00B050"/>
                </a:solidFill>
              </a:rPr>
              <a:t>	”Tee realistinen kuva kultaisesta noutajasta istumassa puistossa syksyllä, taustalla lehtien lämpimiä sävyjä. Koira näyttää iloiselta ja sen turkki 	heijastaa auringonvaloa."</a:t>
            </a:r>
          </a:p>
          <a:p>
            <a:r>
              <a:rPr lang="fi-FI" sz="1200" b="1" dirty="0"/>
              <a:t>Miksi tämä on hyvä?</a:t>
            </a:r>
            <a:endParaRPr lang="fi-FI" sz="1200" dirty="0"/>
          </a:p>
          <a:p>
            <a:pPr marL="0" indent="0">
              <a:buNone/>
            </a:pPr>
            <a:r>
              <a:rPr lang="fi-FI" sz="1200" dirty="0">
                <a:solidFill>
                  <a:srgbClr val="00B050"/>
                </a:solidFill>
              </a:rPr>
              <a:t>	- Määrittelee tarkasti aiheen (kultainen noutaja, syksyinen puisto).</a:t>
            </a:r>
          </a:p>
          <a:p>
            <a:pPr marL="0" indent="0">
              <a:buNone/>
            </a:pPr>
            <a:r>
              <a:rPr lang="fi-FI" sz="1200" dirty="0">
                <a:solidFill>
                  <a:srgbClr val="00B050"/>
                </a:solidFill>
              </a:rPr>
              <a:t>	- Antaa yksityiskohtia värimaailmasta ja tunnelmasta.</a:t>
            </a:r>
          </a:p>
          <a:p>
            <a:pPr marL="0" indent="0">
              <a:buNone/>
            </a:pPr>
            <a:r>
              <a:rPr lang="fi-FI" sz="1200" dirty="0">
                <a:solidFill>
                  <a:srgbClr val="00B050"/>
                </a:solidFill>
              </a:rPr>
              <a:t>	- Selittää, miltä koira näyttää (iloinen, auringonvalossa kiiltävä turkki).</a:t>
            </a:r>
          </a:p>
          <a:p>
            <a:pPr marL="0" indent="0">
              <a:buNone/>
            </a:pPr>
            <a:endParaRPr lang="fi-FI" sz="1600" dirty="0"/>
          </a:p>
        </p:txBody>
      </p:sp>
    </p:spTree>
    <p:extLst>
      <p:ext uri="{BB962C8B-B14F-4D97-AF65-F5344CB8AC3E}">
        <p14:creationId xmlns:p14="http://schemas.microsoft.com/office/powerpoint/2010/main" val="242315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DD377-E6FA-46C6-6E82-507EA605981F}"/>
            </a:ext>
          </a:extLst>
        </p:cNvPr>
        <p:cNvGrpSpPr/>
        <p:nvPr/>
      </p:nvGrpSpPr>
      <p:grpSpPr>
        <a:xfrm>
          <a:off x="0" y="0"/>
          <a:ext cx="0" cy="0"/>
          <a:chOff x="0" y="0"/>
          <a:chExt cx="0" cy="0"/>
        </a:xfrm>
      </p:grpSpPr>
      <p:pic>
        <p:nvPicPr>
          <p:cNvPr id="5" name="Picture 4" descr="A red and black car on a road&#10;&#10;AI-generated content may be incorrect.">
            <a:extLst>
              <a:ext uri="{FF2B5EF4-FFF2-40B4-BE49-F238E27FC236}">
                <a16:creationId xmlns:a16="http://schemas.microsoft.com/office/drawing/2014/main" id="{E5D7F037-49AC-98F5-444C-D19E9E013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
            <a:ext cx="12192000" cy="6831243"/>
          </a:xfrm>
          <a:prstGeom prst="rect">
            <a:avLst/>
          </a:prstGeom>
        </p:spPr>
      </p:pic>
      <p:sp>
        <p:nvSpPr>
          <p:cNvPr id="4" name="Otsikko 3">
            <a:extLst>
              <a:ext uri="{FF2B5EF4-FFF2-40B4-BE49-F238E27FC236}">
                <a16:creationId xmlns:a16="http://schemas.microsoft.com/office/drawing/2014/main" id="{77199804-0D55-4754-75B8-7D3A4824F4E4}"/>
              </a:ext>
            </a:extLst>
          </p:cNvPr>
          <p:cNvSpPr>
            <a:spLocks noGrp="1"/>
          </p:cNvSpPr>
          <p:nvPr>
            <p:ph type="title"/>
          </p:nvPr>
        </p:nvSpPr>
        <p:spPr>
          <a:xfrm>
            <a:off x="838200" y="365125"/>
            <a:ext cx="10515600" cy="5319683"/>
          </a:xfrm>
        </p:spPr>
        <p:txBody>
          <a:bodyPr anchor="t"/>
          <a:lstStyle/>
          <a:p>
            <a:r>
              <a:rPr lang="fi-FI" sz="6000" dirty="0" err="1">
                <a:solidFill>
                  <a:srgbClr val="FFC000"/>
                </a:solidFill>
                <a:highlight>
                  <a:srgbClr val="000000"/>
                </a:highlight>
              </a:rPr>
              <a:t>Metaversumi</a:t>
            </a:r>
            <a:endParaRPr lang="fi-FI" dirty="0">
              <a:solidFill>
                <a:srgbClr val="FFC000"/>
              </a:solidFill>
              <a:highlight>
                <a:srgbClr val="000000"/>
              </a:highlight>
            </a:endParaRPr>
          </a:p>
        </p:txBody>
      </p:sp>
      <p:sp>
        <p:nvSpPr>
          <p:cNvPr id="2" name="TextBox 1">
            <a:extLst>
              <a:ext uri="{FF2B5EF4-FFF2-40B4-BE49-F238E27FC236}">
                <a16:creationId xmlns:a16="http://schemas.microsoft.com/office/drawing/2014/main" id="{8343A53B-A808-CC3E-B4E4-F6FA952A51D6}"/>
              </a:ext>
            </a:extLst>
          </p:cNvPr>
          <p:cNvSpPr txBox="1"/>
          <p:nvPr/>
        </p:nvSpPr>
        <p:spPr>
          <a:xfrm>
            <a:off x="9096003" y="6400542"/>
            <a:ext cx="2763192"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r>
              <a:rPr lang="en-US" sz="1200" dirty="0">
                <a:solidFill>
                  <a:srgbClr val="FFC000"/>
                </a:solidFill>
              </a:rPr>
              <a:t> (</a:t>
            </a:r>
            <a:r>
              <a:rPr lang="en-US" sz="1200" dirty="0" err="1">
                <a:solidFill>
                  <a:srgbClr val="FFC000"/>
                </a:solidFill>
              </a:rPr>
              <a:t>itsemaksettu</a:t>
            </a:r>
            <a:r>
              <a:rPr lang="en-US" sz="1200" dirty="0">
                <a:solidFill>
                  <a:srgbClr val="FFC000"/>
                </a:solidFill>
              </a:rPr>
              <a:t> </a:t>
            </a:r>
            <a:r>
              <a:rPr lang="en-US" sz="1200" dirty="0" err="1">
                <a:solidFill>
                  <a:srgbClr val="FFC000"/>
                </a:solidFill>
              </a:rPr>
              <a:t>lisenssi</a:t>
            </a:r>
            <a:r>
              <a:rPr lang="en-US" sz="1200" dirty="0">
                <a:solidFill>
                  <a:srgbClr val="FFC000"/>
                </a:solidFill>
              </a:rPr>
              <a:t>)</a:t>
            </a:r>
            <a:endParaRPr lang="en-FI" sz="1200" dirty="0" err="1">
              <a:solidFill>
                <a:srgbClr val="FFC000"/>
              </a:solidFill>
            </a:endParaRPr>
          </a:p>
        </p:txBody>
      </p:sp>
      <p:pic>
        <p:nvPicPr>
          <p:cNvPr id="6" name="Picture 5" descr="A cover of a book&#10;&#10;AI-generated content may be incorrect.">
            <a:extLst>
              <a:ext uri="{FF2B5EF4-FFF2-40B4-BE49-F238E27FC236}">
                <a16:creationId xmlns:a16="http://schemas.microsoft.com/office/drawing/2014/main" id="{8CB4618D-BB8A-298D-579D-5AAB25C5E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7868">
            <a:off x="5671096" y="578320"/>
            <a:ext cx="3792576" cy="5677509"/>
          </a:xfrm>
          <a:prstGeom prst="rect">
            <a:avLst/>
          </a:prstGeom>
          <a:ln w="28575">
            <a:solidFill>
              <a:schemeClr val="bg1"/>
            </a:solidFill>
          </a:ln>
        </p:spPr>
      </p:pic>
    </p:spTree>
    <p:extLst>
      <p:ext uri="{BB962C8B-B14F-4D97-AF65-F5344CB8AC3E}">
        <p14:creationId xmlns:p14="http://schemas.microsoft.com/office/powerpoint/2010/main" val="4165006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5356F-33DD-6D4E-474A-855E2CA2411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253587F-3F76-F412-4BBD-BE4E376E9328}"/>
              </a:ext>
            </a:extLst>
          </p:cNvPr>
          <p:cNvSpPr>
            <a:spLocks noGrp="1"/>
          </p:cNvSpPr>
          <p:nvPr>
            <p:ph type="title"/>
          </p:nvPr>
        </p:nvSpPr>
        <p:spPr>
          <a:xfrm>
            <a:off x="838200" y="365126"/>
            <a:ext cx="10515600" cy="469376"/>
          </a:xfrm>
        </p:spPr>
        <p:txBody>
          <a:bodyPr/>
          <a:lstStyle/>
          <a:p>
            <a:r>
              <a:rPr lang="fi-FI" sz="2800" b="1" i="0" dirty="0">
                <a:solidFill>
                  <a:srgbClr val="242424"/>
                </a:solidFill>
                <a:effectLst/>
                <a:latin typeface="+mj-lt"/>
              </a:rPr>
              <a:t>Microsoft </a:t>
            </a:r>
            <a:r>
              <a:rPr lang="fi-FI" sz="2800" b="1" i="0" dirty="0" err="1">
                <a:solidFill>
                  <a:srgbClr val="242424"/>
                </a:solidFill>
                <a:effectLst/>
                <a:latin typeface="+mj-lt"/>
              </a:rPr>
              <a:t>Copilot</a:t>
            </a:r>
            <a:r>
              <a:rPr lang="fi-FI" sz="2800" b="1" i="0" dirty="0">
                <a:solidFill>
                  <a:srgbClr val="242424"/>
                </a:solidFill>
                <a:effectLst/>
                <a:latin typeface="+mj-lt"/>
              </a:rPr>
              <a:t> (HAMK lisenssi)</a:t>
            </a:r>
            <a:endParaRPr lang="fi-FI" sz="2800" dirty="0"/>
          </a:p>
        </p:txBody>
      </p:sp>
      <p:sp>
        <p:nvSpPr>
          <p:cNvPr id="5" name="TextBox 4">
            <a:extLst>
              <a:ext uri="{FF2B5EF4-FFF2-40B4-BE49-F238E27FC236}">
                <a16:creationId xmlns:a16="http://schemas.microsoft.com/office/drawing/2014/main" id="{657F3D50-D745-737D-A779-333411259678}"/>
              </a:ext>
            </a:extLst>
          </p:cNvPr>
          <p:cNvSpPr txBox="1"/>
          <p:nvPr/>
        </p:nvSpPr>
        <p:spPr>
          <a:xfrm>
            <a:off x="848264" y="1011217"/>
            <a:ext cx="10515600" cy="215444"/>
          </a:xfrm>
          <a:prstGeom prst="rect">
            <a:avLst/>
          </a:prstGeom>
          <a:noFill/>
        </p:spPr>
        <p:txBody>
          <a:bodyPr wrap="square" lIns="0" tIns="0" rIns="0" bIns="0" rtlCol="0">
            <a:spAutoFit/>
          </a:bodyPr>
          <a:lstStyle/>
          <a:p>
            <a:pPr algn="l"/>
            <a:r>
              <a:rPr lang="en-US" sz="1400" b="1" i="0">
                <a:effectLst/>
                <a:latin typeface="inherit"/>
              </a:rPr>
              <a:t>"Tee kuva koirasta."</a:t>
            </a:r>
            <a:endParaRPr lang="en-FI" sz="1400" dirty="0" err="1"/>
          </a:p>
        </p:txBody>
      </p:sp>
      <p:sp>
        <p:nvSpPr>
          <p:cNvPr id="6" name="TextBox 5">
            <a:extLst>
              <a:ext uri="{FF2B5EF4-FFF2-40B4-BE49-F238E27FC236}">
                <a16:creationId xmlns:a16="http://schemas.microsoft.com/office/drawing/2014/main" id="{7A7038D1-F6F0-9636-4AF5-56383ED54817}"/>
              </a:ext>
            </a:extLst>
          </p:cNvPr>
          <p:cNvSpPr txBox="1"/>
          <p:nvPr/>
        </p:nvSpPr>
        <p:spPr>
          <a:xfrm>
            <a:off x="838200" y="5415895"/>
            <a:ext cx="10515600" cy="430887"/>
          </a:xfrm>
          <a:prstGeom prst="rect">
            <a:avLst/>
          </a:prstGeom>
          <a:noFill/>
        </p:spPr>
        <p:txBody>
          <a:bodyPr wrap="square" lIns="0" tIns="0" rIns="0" bIns="0" rtlCol="0">
            <a:spAutoFit/>
          </a:bodyPr>
          <a:lstStyle/>
          <a:p>
            <a:pPr algn="r"/>
            <a:r>
              <a:rPr lang="fi-FI" sz="1400" b="1" i="0" dirty="0">
                <a:effectLst/>
                <a:latin typeface="inherit"/>
              </a:rPr>
              <a:t>”Tee realistinen kuva kultaisesta noutajasta istumassa puistossa syksyllä, taustalla lehtien lämpimiä sävyjä. </a:t>
            </a:r>
          </a:p>
          <a:p>
            <a:pPr algn="r"/>
            <a:r>
              <a:rPr lang="fi-FI" sz="1400" b="1" i="0" dirty="0">
                <a:effectLst/>
                <a:latin typeface="inherit"/>
              </a:rPr>
              <a:t>Koira näyttää iloiselta ja sen turkki heijastaa auringonvaloa."</a:t>
            </a:r>
            <a:endParaRPr lang="en-FI" sz="1400" dirty="0" err="1"/>
          </a:p>
        </p:txBody>
      </p:sp>
      <p:pic>
        <p:nvPicPr>
          <p:cNvPr id="4" name="Picture 3">
            <a:extLst>
              <a:ext uri="{FF2B5EF4-FFF2-40B4-BE49-F238E27FC236}">
                <a16:creationId xmlns:a16="http://schemas.microsoft.com/office/drawing/2014/main" id="{8DACFB34-913E-8474-1687-B2B73EF6815A}"/>
              </a:ext>
            </a:extLst>
          </p:cNvPr>
          <p:cNvPicPr>
            <a:picLocks noChangeAspect="1"/>
          </p:cNvPicPr>
          <p:nvPr/>
        </p:nvPicPr>
        <p:blipFill>
          <a:blip r:embed="rId3"/>
          <a:stretch>
            <a:fillRect/>
          </a:stretch>
        </p:blipFill>
        <p:spPr>
          <a:xfrm>
            <a:off x="2086153" y="1312258"/>
            <a:ext cx="4009846" cy="4009846"/>
          </a:xfrm>
          <a:prstGeom prst="rect">
            <a:avLst/>
          </a:prstGeom>
        </p:spPr>
      </p:pic>
      <p:pic>
        <p:nvPicPr>
          <p:cNvPr id="14" name="Picture 13">
            <a:extLst>
              <a:ext uri="{FF2B5EF4-FFF2-40B4-BE49-F238E27FC236}">
                <a16:creationId xmlns:a16="http://schemas.microsoft.com/office/drawing/2014/main" id="{CD157404-89CA-7ECC-F455-5665A10BB0A2}"/>
              </a:ext>
            </a:extLst>
          </p:cNvPr>
          <p:cNvPicPr>
            <a:picLocks noChangeAspect="1"/>
          </p:cNvPicPr>
          <p:nvPr/>
        </p:nvPicPr>
        <p:blipFill>
          <a:blip r:embed="rId4"/>
          <a:stretch>
            <a:fillRect/>
          </a:stretch>
        </p:blipFill>
        <p:spPr>
          <a:xfrm>
            <a:off x="6095999" y="1312258"/>
            <a:ext cx="4009846" cy="4009846"/>
          </a:xfrm>
          <a:prstGeom prst="rect">
            <a:avLst/>
          </a:prstGeom>
        </p:spPr>
      </p:pic>
      <p:sp>
        <p:nvSpPr>
          <p:cNvPr id="3" name="TextBox 4">
            <a:extLst>
              <a:ext uri="{FF2B5EF4-FFF2-40B4-BE49-F238E27FC236}">
                <a16:creationId xmlns:a16="http://schemas.microsoft.com/office/drawing/2014/main" id="{78FABDA4-E7A0-DBCF-ED96-B34B78DAA84B}"/>
              </a:ext>
            </a:extLst>
          </p:cNvPr>
          <p:cNvSpPr txBox="1"/>
          <p:nvPr/>
        </p:nvSpPr>
        <p:spPr>
          <a:xfrm>
            <a:off x="838199" y="5106660"/>
            <a:ext cx="10515600" cy="215444"/>
          </a:xfrm>
          <a:prstGeom prst="rect">
            <a:avLst/>
          </a:prstGeom>
          <a:noFill/>
        </p:spPr>
        <p:txBody>
          <a:bodyPr wrap="square" lIns="0" tIns="0" rIns="0" bIns="0" rtlCol="0">
            <a:spAutoFit/>
          </a:bodyPr>
          <a:lstStyle/>
          <a:p>
            <a:pPr algn="l"/>
            <a:r>
              <a:rPr lang="en-US" sz="1400" b="1" i="0">
                <a:effectLst/>
                <a:latin typeface="inherit"/>
              </a:rPr>
              <a:t>Kuvat: Copilot</a:t>
            </a:r>
          </a:p>
        </p:txBody>
      </p:sp>
    </p:spTree>
    <p:extLst>
      <p:ext uri="{BB962C8B-B14F-4D97-AF65-F5344CB8AC3E}">
        <p14:creationId xmlns:p14="http://schemas.microsoft.com/office/powerpoint/2010/main" val="1169648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09944-9CF2-B4D8-6966-3B7FF1ACE11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9365328-3B3F-9B31-801E-D560F03BF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06678"/>
            <a:ext cx="12192000" cy="683260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4ACCF959-0B56-E94F-7D15-3E35A8CAA842}"/>
              </a:ext>
            </a:extLst>
          </p:cNvPr>
          <p:cNvSpPr>
            <a:spLocks noGrp="1"/>
          </p:cNvSpPr>
          <p:nvPr>
            <p:ph type="title"/>
          </p:nvPr>
        </p:nvSpPr>
        <p:spPr>
          <a:xfrm>
            <a:off x="838200" y="365126"/>
            <a:ext cx="10515600" cy="469376"/>
          </a:xfrm>
        </p:spPr>
        <p:txBody>
          <a:bodyPr/>
          <a:lstStyle/>
          <a:p>
            <a:r>
              <a:rPr lang="fi-FI" sz="2800" dirty="0">
                <a:solidFill>
                  <a:schemeClr val="bg1"/>
                </a:solidFill>
              </a:rPr>
              <a:t>Tehokas AI-kehote (</a:t>
            </a:r>
            <a:r>
              <a:rPr lang="fi-FI" sz="2800" dirty="0" err="1">
                <a:solidFill>
                  <a:schemeClr val="bg1"/>
                </a:solidFill>
              </a:rPr>
              <a:t>prompt</a:t>
            </a:r>
            <a:r>
              <a:rPr lang="fi-FI" sz="2800" dirty="0">
                <a:solidFill>
                  <a:schemeClr val="bg1"/>
                </a:solidFill>
              </a:rPr>
              <a:t>)</a:t>
            </a:r>
          </a:p>
        </p:txBody>
      </p:sp>
      <p:sp>
        <p:nvSpPr>
          <p:cNvPr id="6" name="Otsikko 1">
            <a:extLst>
              <a:ext uri="{FF2B5EF4-FFF2-40B4-BE49-F238E27FC236}">
                <a16:creationId xmlns:a16="http://schemas.microsoft.com/office/drawing/2014/main" id="{EB121CB5-2534-2085-A643-6A97AFD06833}"/>
              </a:ext>
            </a:extLst>
          </p:cNvPr>
          <p:cNvSpPr txBox="1">
            <a:spLocks/>
          </p:cNvSpPr>
          <p:nvPr/>
        </p:nvSpPr>
        <p:spPr>
          <a:xfrm>
            <a:off x="838200" y="5294784"/>
            <a:ext cx="10515600" cy="46937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1200" b="1" i="0" dirty="0">
                <a:solidFill>
                  <a:schemeClr val="bg1"/>
                </a:solidFill>
                <a:effectLst/>
                <a:latin typeface="inherit"/>
              </a:rPr>
              <a:t>hyper realistic image, hi-tech stylish &amp; sleek Tesla type </a:t>
            </a:r>
            <a:r>
              <a:rPr lang="en-US" sz="1200" b="1" i="0" dirty="0">
                <a:solidFill>
                  <a:srgbClr val="FFC000"/>
                </a:solidFill>
                <a:effectLst/>
                <a:latin typeface="inherit"/>
              </a:rPr>
              <a:t>android-bot</a:t>
            </a:r>
            <a:r>
              <a:rPr lang="en-US" sz="1200" b="1" i="0" dirty="0">
                <a:solidFill>
                  <a:schemeClr val="bg1"/>
                </a:solidFill>
                <a:effectLst/>
                <a:latin typeface="inherit"/>
              </a:rPr>
              <a:t>, in front of blackboard </a:t>
            </a:r>
            <a:r>
              <a:rPr lang="en-US" sz="1200" b="1" i="0" dirty="0">
                <a:solidFill>
                  <a:srgbClr val="FFC000"/>
                </a:solidFill>
                <a:effectLst/>
                <a:latin typeface="inherit"/>
              </a:rPr>
              <a:t>writing math formulas with chalk</a:t>
            </a:r>
            <a:r>
              <a:rPr lang="en-US" sz="1200" b="1" i="0" dirty="0">
                <a:solidFill>
                  <a:schemeClr val="bg1"/>
                </a:solidFill>
                <a:effectLst/>
                <a:latin typeface="inherit"/>
              </a:rPr>
              <a:t>, 40's classroom --</a:t>
            </a:r>
            <a:r>
              <a:rPr lang="en-US" sz="1200" b="1" i="0" dirty="0" err="1">
                <a:solidFill>
                  <a:schemeClr val="bg1"/>
                </a:solidFill>
                <a:effectLst/>
                <a:latin typeface="inherit"/>
              </a:rPr>
              <a:t>ar</a:t>
            </a:r>
            <a:r>
              <a:rPr lang="en-US" sz="1200" b="1" i="0" dirty="0">
                <a:solidFill>
                  <a:schemeClr val="bg1"/>
                </a:solidFill>
                <a:effectLst/>
                <a:latin typeface="inherit"/>
              </a:rPr>
              <a:t> 16:9 --style raw --v 6.1</a:t>
            </a:r>
            <a:r>
              <a:rPr lang="en-US" sz="1200" b="0" i="0" dirty="0">
                <a:solidFill>
                  <a:schemeClr val="bg1"/>
                </a:solidFill>
                <a:effectLst/>
                <a:latin typeface="gg sans"/>
              </a:rPr>
              <a:t> </a:t>
            </a:r>
            <a:endParaRPr lang="fi-FI" sz="2800" dirty="0">
              <a:solidFill>
                <a:schemeClr val="bg1"/>
              </a:solidFill>
            </a:endParaRPr>
          </a:p>
        </p:txBody>
      </p:sp>
      <p:sp>
        <p:nvSpPr>
          <p:cNvPr id="7" name="TextBox 6">
            <a:extLst>
              <a:ext uri="{FF2B5EF4-FFF2-40B4-BE49-F238E27FC236}">
                <a16:creationId xmlns:a16="http://schemas.microsoft.com/office/drawing/2014/main" id="{582442F4-BF97-3A91-B307-62591F38D95C}"/>
              </a:ext>
            </a:extLst>
          </p:cNvPr>
          <p:cNvSpPr txBox="1"/>
          <p:nvPr/>
        </p:nvSpPr>
        <p:spPr>
          <a:xfrm>
            <a:off x="9105430" y="111031"/>
            <a:ext cx="2763192" cy="184666"/>
          </a:xfrm>
          <a:prstGeom prst="rect">
            <a:avLst/>
          </a:prstGeom>
          <a:noFill/>
        </p:spPr>
        <p:txBody>
          <a:bodyPr wrap="none" lIns="0" tIns="0" rIns="0" bIns="0" rtlCol="0">
            <a:spAutoFit/>
          </a:bodyPr>
          <a:lstStyle/>
          <a:p>
            <a:pPr algn="r"/>
            <a:r>
              <a:rPr lang="en-US" sz="1200" dirty="0">
                <a:solidFill>
                  <a:schemeClr val="bg1"/>
                </a:solidFill>
              </a:rPr>
              <a:t>Kuva: </a:t>
            </a:r>
            <a:r>
              <a:rPr lang="en-US" sz="1200" dirty="0" err="1">
                <a:solidFill>
                  <a:schemeClr val="bg1"/>
                </a:solidFill>
              </a:rPr>
              <a:t>MidJourney</a:t>
            </a:r>
            <a:r>
              <a:rPr lang="en-US" sz="1200" dirty="0">
                <a:solidFill>
                  <a:schemeClr val="bg1"/>
                </a:solidFill>
              </a:rPr>
              <a:t> (</a:t>
            </a:r>
            <a:r>
              <a:rPr lang="en-US" sz="1200" dirty="0" err="1">
                <a:solidFill>
                  <a:schemeClr val="bg1"/>
                </a:solidFill>
              </a:rPr>
              <a:t>itsemaksettu</a:t>
            </a:r>
            <a:r>
              <a:rPr lang="en-US" sz="1200" dirty="0">
                <a:solidFill>
                  <a:schemeClr val="bg1"/>
                </a:solidFill>
              </a:rPr>
              <a:t> </a:t>
            </a:r>
            <a:r>
              <a:rPr lang="en-US" sz="1200" dirty="0" err="1">
                <a:solidFill>
                  <a:schemeClr val="bg1"/>
                </a:solidFill>
              </a:rPr>
              <a:t>lisenssi</a:t>
            </a:r>
            <a:r>
              <a:rPr lang="en-US" sz="1200" dirty="0">
                <a:solidFill>
                  <a:schemeClr val="bg1"/>
                </a:solidFill>
              </a:rPr>
              <a:t>)</a:t>
            </a:r>
            <a:endParaRPr lang="en-FI" sz="1200" dirty="0" err="1">
              <a:solidFill>
                <a:schemeClr val="bg1"/>
              </a:solidFill>
            </a:endParaRPr>
          </a:p>
        </p:txBody>
      </p:sp>
    </p:spTree>
    <p:extLst>
      <p:ext uri="{BB962C8B-B14F-4D97-AF65-F5344CB8AC3E}">
        <p14:creationId xmlns:p14="http://schemas.microsoft.com/office/powerpoint/2010/main" val="1786833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4F9E4-70DF-0CB1-F45C-8C8CA5385F0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56394A7-A8FB-C467-F435-2306CECFEFDB}"/>
              </a:ext>
            </a:extLst>
          </p:cNvPr>
          <p:cNvSpPr>
            <a:spLocks noGrp="1"/>
          </p:cNvSpPr>
          <p:nvPr>
            <p:ph type="title"/>
          </p:nvPr>
        </p:nvSpPr>
        <p:spPr>
          <a:xfrm>
            <a:off x="838200" y="365126"/>
            <a:ext cx="10515600" cy="469376"/>
          </a:xfrm>
        </p:spPr>
        <p:txBody>
          <a:bodyPr/>
          <a:lstStyle/>
          <a:p>
            <a:r>
              <a:rPr lang="fi-FI" sz="2800" dirty="0" err="1"/>
              <a:t>MidJourney</a:t>
            </a:r>
            <a:r>
              <a:rPr lang="fi-FI" sz="2800" dirty="0"/>
              <a:t> (oma maksullinen lisenssi)</a:t>
            </a:r>
          </a:p>
        </p:txBody>
      </p:sp>
      <p:pic>
        <p:nvPicPr>
          <p:cNvPr id="1028" name="Picture 4">
            <a:extLst>
              <a:ext uri="{FF2B5EF4-FFF2-40B4-BE49-F238E27FC236}">
                <a16:creationId xmlns:a16="http://schemas.microsoft.com/office/drawing/2014/main" id="{E79E0FBC-A136-995F-2EFE-1B406EEA7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155" y="1324873"/>
            <a:ext cx="4009845" cy="40098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67CE5B-8A3C-5D34-DC9D-CC7D04598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324873"/>
            <a:ext cx="4009846" cy="40098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F28786-4688-7B15-C590-863D0821122E}"/>
              </a:ext>
            </a:extLst>
          </p:cNvPr>
          <p:cNvSpPr txBox="1"/>
          <p:nvPr/>
        </p:nvSpPr>
        <p:spPr>
          <a:xfrm>
            <a:off x="838200" y="1015206"/>
            <a:ext cx="10515600" cy="215444"/>
          </a:xfrm>
          <a:prstGeom prst="rect">
            <a:avLst/>
          </a:prstGeom>
          <a:noFill/>
        </p:spPr>
        <p:txBody>
          <a:bodyPr wrap="square" lIns="0" tIns="0" rIns="0" bIns="0" rtlCol="0">
            <a:spAutoFit/>
          </a:bodyPr>
          <a:lstStyle/>
          <a:p>
            <a:pPr algn="l"/>
            <a:r>
              <a:rPr lang="en-US" sz="1400" b="1" i="0" dirty="0">
                <a:effectLst/>
                <a:latin typeface="inherit"/>
              </a:rPr>
              <a:t>young girl holding a toy teddy, style: </a:t>
            </a:r>
            <a:r>
              <a:rPr lang="en-US" sz="1400" b="1" i="0" dirty="0">
                <a:solidFill>
                  <a:srgbClr val="00B050"/>
                </a:solidFill>
                <a:effectLst/>
                <a:latin typeface="inherit"/>
              </a:rPr>
              <a:t>oil painting </a:t>
            </a:r>
            <a:r>
              <a:rPr lang="en-US" sz="1400" b="1" i="0" dirty="0">
                <a:effectLst/>
                <a:latin typeface="inherit"/>
              </a:rPr>
              <a:t>--</a:t>
            </a:r>
            <a:r>
              <a:rPr lang="en-US" sz="1400" b="1" i="0" dirty="0" err="1">
                <a:effectLst/>
                <a:latin typeface="inherit"/>
              </a:rPr>
              <a:t>ar</a:t>
            </a:r>
            <a:r>
              <a:rPr lang="en-US" sz="1400" b="1" i="0" dirty="0">
                <a:effectLst/>
                <a:latin typeface="inherit"/>
              </a:rPr>
              <a:t> 1:1 --style raw --v 6.1</a:t>
            </a:r>
            <a:r>
              <a:rPr lang="en-US" sz="1400" b="0" i="0" dirty="0">
                <a:effectLst/>
                <a:latin typeface="gg sans"/>
              </a:rPr>
              <a:t> </a:t>
            </a:r>
            <a:endParaRPr lang="en-FI" sz="1400" dirty="0" err="1"/>
          </a:p>
        </p:txBody>
      </p:sp>
      <p:sp>
        <p:nvSpPr>
          <p:cNvPr id="6" name="TextBox 5">
            <a:extLst>
              <a:ext uri="{FF2B5EF4-FFF2-40B4-BE49-F238E27FC236}">
                <a16:creationId xmlns:a16="http://schemas.microsoft.com/office/drawing/2014/main" id="{61820FE7-C980-0158-EF2A-0C872DA69C1C}"/>
              </a:ext>
            </a:extLst>
          </p:cNvPr>
          <p:cNvSpPr txBox="1"/>
          <p:nvPr/>
        </p:nvSpPr>
        <p:spPr>
          <a:xfrm>
            <a:off x="838200" y="5415895"/>
            <a:ext cx="10515600" cy="215444"/>
          </a:xfrm>
          <a:prstGeom prst="rect">
            <a:avLst/>
          </a:prstGeom>
          <a:noFill/>
        </p:spPr>
        <p:txBody>
          <a:bodyPr wrap="square" lIns="0" tIns="0" rIns="0" bIns="0" rtlCol="0">
            <a:spAutoFit/>
          </a:bodyPr>
          <a:lstStyle/>
          <a:p>
            <a:pPr algn="r"/>
            <a:r>
              <a:rPr lang="en-US" sz="1400" b="1" i="0" dirty="0">
                <a:effectLst/>
                <a:latin typeface="inherit"/>
              </a:rPr>
              <a:t>young girl holding a toy teddy, style: </a:t>
            </a:r>
            <a:r>
              <a:rPr lang="en-US" sz="1400" b="1" i="0" dirty="0">
                <a:solidFill>
                  <a:srgbClr val="00B050"/>
                </a:solidFill>
                <a:effectLst/>
                <a:latin typeface="inherit"/>
              </a:rPr>
              <a:t>Shigeru Mizuki </a:t>
            </a:r>
            <a:r>
              <a:rPr lang="en-US" sz="1400" b="1" i="0" dirty="0">
                <a:effectLst/>
                <a:latin typeface="inherit"/>
              </a:rPr>
              <a:t>--</a:t>
            </a:r>
            <a:r>
              <a:rPr lang="en-US" sz="1400" b="1" i="0" dirty="0" err="1">
                <a:effectLst/>
                <a:latin typeface="inherit"/>
              </a:rPr>
              <a:t>ar</a:t>
            </a:r>
            <a:r>
              <a:rPr lang="en-US" sz="1400" b="1" i="0" dirty="0">
                <a:effectLst/>
                <a:latin typeface="inherit"/>
              </a:rPr>
              <a:t> 1:1 --style raw --v 6.1</a:t>
            </a:r>
            <a:r>
              <a:rPr lang="en-US" sz="1400" b="0" i="0" dirty="0">
                <a:effectLst/>
                <a:latin typeface="gg sans"/>
              </a:rPr>
              <a:t> </a:t>
            </a:r>
            <a:endParaRPr lang="en-FI" sz="1400" dirty="0" err="1"/>
          </a:p>
        </p:txBody>
      </p:sp>
      <p:sp>
        <p:nvSpPr>
          <p:cNvPr id="4" name="TextBox 4">
            <a:extLst>
              <a:ext uri="{FF2B5EF4-FFF2-40B4-BE49-F238E27FC236}">
                <a16:creationId xmlns:a16="http://schemas.microsoft.com/office/drawing/2014/main" id="{5050C4C1-5F89-F972-3A8B-BE09340E92EA}"/>
              </a:ext>
            </a:extLst>
          </p:cNvPr>
          <p:cNvSpPr txBox="1"/>
          <p:nvPr/>
        </p:nvSpPr>
        <p:spPr>
          <a:xfrm>
            <a:off x="838199" y="4903831"/>
            <a:ext cx="10515600" cy="430887"/>
          </a:xfrm>
          <a:prstGeom prst="rect">
            <a:avLst/>
          </a:prstGeom>
          <a:noFill/>
        </p:spPr>
        <p:txBody>
          <a:bodyPr wrap="square" lIns="0" tIns="0" rIns="0" bIns="0" rtlCol="0">
            <a:spAutoFit/>
          </a:bodyPr>
          <a:lstStyle/>
          <a:p>
            <a:pPr algn="l"/>
            <a:r>
              <a:rPr lang="en-US" sz="1400" b="1" i="0">
                <a:effectLst/>
                <a:latin typeface="inherit"/>
              </a:rPr>
              <a:t>Kuvat: </a:t>
            </a:r>
          </a:p>
          <a:p>
            <a:pPr algn="l"/>
            <a:r>
              <a:rPr lang="en-US" sz="1400" b="1" i="0">
                <a:effectLst/>
                <a:latin typeface="inherit"/>
              </a:rPr>
              <a:t>MidJourney</a:t>
            </a:r>
          </a:p>
        </p:txBody>
      </p:sp>
    </p:spTree>
    <p:extLst>
      <p:ext uri="{BB962C8B-B14F-4D97-AF65-F5344CB8AC3E}">
        <p14:creationId xmlns:p14="http://schemas.microsoft.com/office/powerpoint/2010/main" val="2078130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A58FA-C9B5-09ED-ADE3-62191040D95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08F8526-0CB5-98D3-8A05-4BE748443C93}"/>
              </a:ext>
            </a:extLst>
          </p:cNvPr>
          <p:cNvSpPr>
            <a:spLocks noGrp="1"/>
          </p:cNvSpPr>
          <p:nvPr>
            <p:ph type="title"/>
          </p:nvPr>
        </p:nvSpPr>
        <p:spPr>
          <a:xfrm>
            <a:off x="838200" y="365126"/>
            <a:ext cx="10515600" cy="469376"/>
          </a:xfrm>
        </p:spPr>
        <p:txBody>
          <a:bodyPr/>
          <a:lstStyle/>
          <a:p>
            <a:r>
              <a:rPr lang="fi-FI" sz="2800" b="1" i="0" dirty="0">
                <a:solidFill>
                  <a:srgbClr val="242424"/>
                </a:solidFill>
                <a:effectLst/>
                <a:latin typeface="+mj-lt"/>
              </a:rPr>
              <a:t>Microsoft </a:t>
            </a:r>
            <a:r>
              <a:rPr lang="fi-FI" sz="2800" b="1" i="0" dirty="0" err="1">
                <a:solidFill>
                  <a:srgbClr val="242424"/>
                </a:solidFill>
                <a:effectLst/>
                <a:latin typeface="+mj-lt"/>
              </a:rPr>
              <a:t>Copilot</a:t>
            </a:r>
            <a:r>
              <a:rPr lang="fi-FI" sz="2800" b="1" i="0" dirty="0">
                <a:solidFill>
                  <a:srgbClr val="242424"/>
                </a:solidFill>
                <a:effectLst/>
                <a:latin typeface="+mj-lt"/>
              </a:rPr>
              <a:t> (HAMK lisenssi)</a:t>
            </a:r>
            <a:endParaRPr lang="fi-FI" sz="2800" dirty="0"/>
          </a:p>
        </p:txBody>
      </p:sp>
      <p:sp>
        <p:nvSpPr>
          <p:cNvPr id="5" name="TextBox 4">
            <a:extLst>
              <a:ext uri="{FF2B5EF4-FFF2-40B4-BE49-F238E27FC236}">
                <a16:creationId xmlns:a16="http://schemas.microsoft.com/office/drawing/2014/main" id="{9DC4F8DE-1867-F592-0605-A68465765946}"/>
              </a:ext>
            </a:extLst>
          </p:cNvPr>
          <p:cNvSpPr txBox="1"/>
          <p:nvPr/>
        </p:nvSpPr>
        <p:spPr>
          <a:xfrm>
            <a:off x="838200" y="1015206"/>
            <a:ext cx="10515600" cy="215444"/>
          </a:xfrm>
          <a:prstGeom prst="rect">
            <a:avLst/>
          </a:prstGeom>
          <a:noFill/>
        </p:spPr>
        <p:txBody>
          <a:bodyPr wrap="square" lIns="0" tIns="0" rIns="0" bIns="0" rtlCol="0">
            <a:spAutoFit/>
          </a:bodyPr>
          <a:lstStyle/>
          <a:p>
            <a:pPr algn="l"/>
            <a:r>
              <a:rPr lang="en-US" sz="1400" b="1" i="0" dirty="0">
                <a:effectLst/>
                <a:latin typeface="inherit"/>
              </a:rPr>
              <a:t>Tee </a:t>
            </a:r>
            <a:r>
              <a:rPr lang="en-US" sz="1400" b="1" i="0" dirty="0" err="1">
                <a:effectLst/>
                <a:latin typeface="inherit"/>
              </a:rPr>
              <a:t>kuva</a:t>
            </a:r>
            <a:r>
              <a:rPr lang="en-US" sz="1400" b="1" i="0" dirty="0">
                <a:effectLst/>
                <a:latin typeface="inherit"/>
              </a:rPr>
              <a:t>: young girl holding a toy teddy, style: oil</a:t>
            </a:r>
            <a:endParaRPr lang="en-FI" sz="1400" dirty="0" err="1"/>
          </a:p>
        </p:txBody>
      </p:sp>
      <p:sp>
        <p:nvSpPr>
          <p:cNvPr id="6" name="TextBox 5">
            <a:extLst>
              <a:ext uri="{FF2B5EF4-FFF2-40B4-BE49-F238E27FC236}">
                <a16:creationId xmlns:a16="http://schemas.microsoft.com/office/drawing/2014/main" id="{EB3E8924-128F-B0FF-D824-FEB439F69BF0}"/>
              </a:ext>
            </a:extLst>
          </p:cNvPr>
          <p:cNvSpPr txBox="1"/>
          <p:nvPr/>
        </p:nvSpPr>
        <p:spPr>
          <a:xfrm>
            <a:off x="838200" y="5415895"/>
            <a:ext cx="10515600" cy="215444"/>
          </a:xfrm>
          <a:prstGeom prst="rect">
            <a:avLst/>
          </a:prstGeom>
          <a:noFill/>
        </p:spPr>
        <p:txBody>
          <a:bodyPr wrap="square" lIns="0" tIns="0" rIns="0" bIns="0" rtlCol="0">
            <a:spAutoFit/>
          </a:bodyPr>
          <a:lstStyle/>
          <a:p>
            <a:pPr algn="r"/>
            <a:r>
              <a:rPr lang="en-US" sz="1400" b="1" i="0" dirty="0">
                <a:effectLst/>
                <a:latin typeface="inherit"/>
              </a:rPr>
              <a:t>Tee </a:t>
            </a:r>
            <a:r>
              <a:rPr lang="en-US" sz="1400" b="1" i="0" dirty="0" err="1">
                <a:effectLst/>
                <a:latin typeface="inherit"/>
              </a:rPr>
              <a:t>kuva</a:t>
            </a:r>
            <a:r>
              <a:rPr lang="en-US" sz="1400" b="1" i="0" dirty="0">
                <a:effectLst/>
                <a:latin typeface="inherit"/>
              </a:rPr>
              <a:t>: young girl holding a toy teddy, style: Shigeru Mizuki </a:t>
            </a:r>
            <a:endParaRPr lang="en-FI" sz="1400" dirty="0" err="1"/>
          </a:p>
        </p:txBody>
      </p:sp>
      <p:pic>
        <p:nvPicPr>
          <p:cNvPr id="10" name="Picture 9">
            <a:extLst>
              <a:ext uri="{FF2B5EF4-FFF2-40B4-BE49-F238E27FC236}">
                <a16:creationId xmlns:a16="http://schemas.microsoft.com/office/drawing/2014/main" id="{61D1F242-8A65-C20A-6F76-5D85C26BF6E3}"/>
              </a:ext>
            </a:extLst>
          </p:cNvPr>
          <p:cNvPicPr>
            <a:picLocks noChangeAspect="1"/>
          </p:cNvPicPr>
          <p:nvPr/>
        </p:nvPicPr>
        <p:blipFill>
          <a:blip r:embed="rId3"/>
          <a:stretch>
            <a:fillRect/>
          </a:stretch>
        </p:blipFill>
        <p:spPr>
          <a:xfrm>
            <a:off x="6096000" y="1324873"/>
            <a:ext cx="4009844" cy="4009844"/>
          </a:xfrm>
          <a:prstGeom prst="rect">
            <a:avLst/>
          </a:prstGeom>
        </p:spPr>
      </p:pic>
      <p:pic>
        <p:nvPicPr>
          <p:cNvPr id="12" name="Picture 11">
            <a:extLst>
              <a:ext uri="{FF2B5EF4-FFF2-40B4-BE49-F238E27FC236}">
                <a16:creationId xmlns:a16="http://schemas.microsoft.com/office/drawing/2014/main" id="{8DF706BC-5851-B2CE-BC99-86A6C5AE4F9C}"/>
              </a:ext>
            </a:extLst>
          </p:cNvPr>
          <p:cNvPicPr>
            <a:picLocks noChangeAspect="1"/>
          </p:cNvPicPr>
          <p:nvPr/>
        </p:nvPicPr>
        <p:blipFill>
          <a:blip r:embed="rId4"/>
          <a:stretch>
            <a:fillRect/>
          </a:stretch>
        </p:blipFill>
        <p:spPr>
          <a:xfrm>
            <a:off x="2086156" y="1324874"/>
            <a:ext cx="4009844" cy="4009844"/>
          </a:xfrm>
          <a:prstGeom prst="rect">
            <a:avLst/>
          </a:prstGeom>
        </p:spPr>
      </p:pic>
      <p:sp>
        <p:nvSpPr>
          <p:cNvPr id="3" name="TextBox 4">
            <a:extLst>
              <a:ext uri="{FF2B5EF4-FFF2-40B4-BE49-F238E27FC236}">
                <a16:creationId xmlns:a16="http://schemas.microsoft.com/office/drawing/2014/main" id="{4FE5704A-4372-89B2-C645-098717722F50}"/>
              </a:ext>
            </a:extLst>
          </p:cNvPr>
          <p:cNvSpPr txBox="1"/>
          <p:nvPr/>
        </p:nvSpPr>
        <p:spPr>
          <a:xfrm>
            <a:off x="838199" y="5106660"/>
            <a:ext cx="10515600" cy="215444"/>
          </a:xfrm>
          <a:prstGeom prst="rect">
            <a:avLst/>
          </a:prstGeom>
          <a:noFill/>
        </p:spPr>
        <p:txBody>
          <a:bodyPr wrap="square" lIns="0" tIns="0" rIns="0" bIns="0" rtlCol="0">
            <a:spAutoFit/>
          </a:bodyPr>
          <a:lstStyle/>
          <a:p>
            <a:pPr algn="l"/>
            <a:r>
              <a:rPr lang="en-US" sz="1400" b="1" i="0">
                <a:effectLst/>
                <a:latin typeface="inherit"/>
              </a:rPr>
              <a:t>Kuvat: Copilot</a:t>
            </a:r>
          </a:p>
        </p:txBody>
      </p:sp>
    </p:spTree>
    <p:extLst>
      <p:ext uri="{BB962C8B-B14F-4D97-AF65-F5344CB8AC3E}">
        <p14:creationId xmlns:p14="http://schemas.microsoft.com/office/powerpoint/2010/main" val="2446905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B2C1-D964-21DF-10EC-376072EDA59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F7A4E23-3FF4-2295-B1E5-278E9673CD9B}"/>
              </a:ext>
            </a:extLst>
          </p:cNvPr>
          <p:cNvSpPr>
            <a:spLocks noGrp="1"/>
          </p:cNvSpPr>
          <p:nvPr>
            <p:ph type="title"/>
          </p:nvPr>
        </p:nvSpPr>
        <p:spPr/>
        <p:txBody>
          <a:bodyPr anchor="t"/>
          <a:lstStyle/>
          <a:p>
            <a:r>
              <a:rPr lang="fi-FI" sz="3200" dirty="0"/>
              <a:t>Tekoälyllä valokuva + ääni = video</a:t>
            </a:r>
          </a:p>
        </p:txBody>
      </p:sp>
      <p:pic>
        <p:nvPicPr>
          <p:cNvPr id="4" name="ElevenLabs_2025-02-24T16_32_35_Brian_pre_s31_sb75_se10_b_m2">
            <a:hlinkClick r:id="" action="ppaction://media"/>
            <a:extLst>
              <a:ext uri="{FF2B5EF4-FFF2-40B4-BE49-F238E27FC236}">
                <a16:creationId xmlns:a16="http://schemas.microsoft.com/office/drawing/2014/main" id="{600E4C90-D834-1BDA-DC78-0E7CD77938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01941" y="2787023"/>
            <a:ext cx="609600" cy="609600"/>
          </a:xfrm>
          <a:prstGeom prst="rect">
            <a:avLst/>
          </a:prstGeom>
        </p:spPr>
      </p:pic>
      <p:pic>
        <p:nvPicPr>
          <p:cNvPr id="10" name="Picture 9" descr="A person wearing glasses and a black shirt&#10;&#10;AI-generated content may be incorrect.">
            <a:extLst>
              <a:ext uri="{FF2B5EF4-FFF2-40B4-BE49-F238E27FC236}">
                <a16:creationId xmlns:a16="http://schemas.microsoft.com/office/drawing/2014/main" id="{9F041540-25FB-308F-8FF6-62B2421A30C2}"/>
              </a:ext>
            </a:extLst>
          </p:cNvPr>
          <p:cNvPicPr>
            <a:picLocks noChangeAspect="1"/>
          </p:cNvPicPr>
          <p:nvPr/>
        </p:nvPicPr>
        <p:blipFill>
          <a:blip r:embed="rId8"/>
          <a:stretch>
            <a:fillRect/>
          </a:stretch>
        </p:blipFill>
        <p:spPr>
          <a:xfrm>
            <a:off x="838200" y="1406159"/>
            <a:ext cx="3725174" cy="3725174"/>
          </a:xfrm>
          <a:prstGeom prst="rect">
            <a:avLst/>
          </a:prstGeom>
        </p:spPr>
      </p:pic>
      <p:sp>
        <p:nvSpPr>
          <p:cNvPr id="11" name="TextBox 10">
            <a:extLst>
              <a:ext uri="{FF2B5EF4-FFF2-40B4-BE49-F238E27FC236}">
                <a16:creationId xmlns:a16="http://schemas.microsoft.com/office/drawing/2014/main" id="{7336F419-C267-67CB-6635-AFCC0A319D5F}"/>
              </a:ext>
            </a:extLst>
          </p:cNvPr>
          <p:cNvSpPr txBox="1"/>
          <p:nvPr/>
        </p:nvSpPr>
        <p:spPr>
          <a:xfrm>
            <a:off x="4886060" y="2565626"/>
            <a:ext cx="559449" cy="923330"/>
          </a:xfrm>
          <a:prstGeom prst="rect">
            <a:avLst/>
          </a:prstGeom>
          <a:noFill/>
        </p:spPr>
        <p:txBody>
          <a:bodyPr wrap="none" lIns="0" tIns="0" rIns="0" bIns="0" rtlCol="0">
            <a:spAutoFit/>
          </a:bodyPr>
          <a:lstStyle/>
          <a:p>
            <a:pPr algn="l"/>
            <a:r>
              <a:rPr lang="en-US" sz="6000" dirty="0"/>
              <a:t>+</a:t>
            </a:r>
            <a:endParaRPr lang="en-FI" sz="6000" dirty="0" err="1"/>
          </a:p>
        </p:txBody>
      </p:sp>
      <p:sp>
        <p:nvSpPr>
          <p:cNvPr id="14" name="TextBox 13">
            <a:extLst>
              <a:ext uri="{FF2B5EF4-FFF2-40B4-BE49-F238E27FC236}">
                <a16:creationId xmlns:a16="http://schemas.microsoft.com/office/drawing/2014/main" id="{F8F62474-B843-DC8A-EBF8-92D248A2A1CE}"/>
              </a:ext>
            </a:extLst>
          </p:cNvPr>
          <p:cNvSpPr txBox="1"/>
          <p:nvPr/>
        </p:nvSpPr>
        <p:spPr>
          <a:xfrm>
            <a:off x="6740108" y="2565626"/>
            <a:ext cx="559449" cy="923330"/>
          </a:xfrm>
          <a:prstGeom prst="rect">
            <a:avLst/>
          </a:prstGeom>
          <a:noFill/>
        </p:spPr>
        <p:txBody>
          <a:bodyPr wrap="none" lIns="0" tIns="0" rIns="0" bIns="0" rtlCol="0">
            <a:spAutoFit/>
          </a:bodyPr>
          <a:lstStyle/>
          <a:p>
            <a:pPr algn="l"/>
            <a:r>
              <a:rPr lang="en-US" sz="6000" dirty="0"/>
              <a:t>=</a:t>
            </a:r>
            <a:endParaRPr lang="en-FI" sz="6000" dirty="0" err="1"/>
          </a:p>
        </p:txBody>
      </p:sp>
      <p:pic>
        <p:nvPicPr>
          <p:cNvPr id="15" name="DupDub">
            <a:hlinkClick r:id="" action="ppaction://media"/>
            <a:extLst>
              <a:ext uri="{FF2B5EF4-FFF2-40B4-BE49-F238E27FC236}">
                <a16:creationId xmlns:a16="http://schemas.microsoft.com/office/drawing/2014/main" id="{DCAF1A5C-A59D-826B-99CC-51BE1CA3C29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628124" y="1399032"/>
            <a:ext cx="3732301" cy="3732301"/>
          </a:xfrm>
          <a:prstGeom prst="rect">
            <a:avLst/>
          </a:prstGeom>
        </p:spPr>
      </p:pic>
      <p:sp>
        <p:nvSpPr>
          <p:cNvPr id="17" name="TextBox 16">
            <a:extLst>
              <a:ext uri="{FF2B5EF4-FFF2-40B4-BE49-F238E27FC236}">
                <a16:creationId xmlns:a16="http://schemas.microsoft.com/office/drawing/2014/main" id="{347FE4AF-BD12-2C55-9A9D-6724F31D753B}"/>
              </a:ext>
            </a:extLst>
          </p:cNvPr>
          <p:cNvSpPr txBox="1"/>
          <p:nvPr/>
        </p:nvSpPr>
        <p:spPr>
          <a:xfrm>
            <a:off x="5282875" y="5589659"/>
            <a:ext cx="6458050" cy="184666"/>
          </a:xfrm>
          <a:prstGeom prst="rect">
            <a:avLst/>
          </a:prstGeom>
          <a:noFill/>
        </p:spPr>
        <p:txBody>
          <a:bodyPr wrap="none" lIns="0" tIns="0" rIns="0" bIns="0" rtlCol="0">
            <a:spAutoFit/>
          </a:bodyPr>
          <a:lstStyle/>
          <a:p>
            <a:pPr algn="r"/>
            <a:r>
              <a:rPr lang="en-US" sz="1200" dirty="0"/>
              <a:t>Kuva: Adobe Firefly (HAMK-</a:t>
            </a:r>
            <a:r>
              <a:rPr lang="en-US" sz="1200" dirty="0" err="1"/>
              <a:t>lisenssi</a:t>
            </a:r>
            <a:r>
              <a:rPr lang="en-US" sz="1200" dirty="0"/>
              <a:t>) - </a:t>
            </a:r>
            <a:r>
              <a:rPr lang="en-US" sz="1200" dirty="0" err="1"/>
              <a:t>ääni</a:t>
            </a:r>
            <a:r>
              <a:rPr lang="en-US" sz="1200" dirty="0"/>
              <a:t>: </a:t>
            </a:r>
            <a:r>
              <a:rPr lang="en-US" sz="1200" dirty="0" err="1"/>
              <a:t>Elevenlabs</a:t>
            </a:r>
            <a:r>
              <a:rPr lang="en-US" sz="1200" dirty="0"/>
              <a:t> (</a:t>
            </a:r>
            <a:r>
              <a:rPr lang="en-US" sz="1200" dirty="0" err="1"/>
              <a:t>itsemaksettu</a:t>
            </a:r>
            <a:r>
              <a:rPr lang="en-US" sz="1200" dirty="0"/>
              <a:t> </a:t>
            </a:r>
            <a:r>
              <a:rPr lang="en-US" sz="1200" dirty="0" err="1"/>
              <a:t>lisenssi</a:t>
            </a:r>
            <a:r>
              <a:rPr lang="en-US" sz="1200" dirty="0"/>
              <a:t>) - video: </a:t>
            </a:r>
            <a:r>
              <a:rPr lang="en-US" sz="1200" dirty="0" err="1"/>
              <a:t>DupDub</a:t>
            </a:r>
            <a:endParaRPr lang="en-FI" sz="1200" dirty="0" err="1"/>
          </a:p>
        </p:txBody>
      </p:sp>
    </p:spTree>
    <p:extLst>
      <p:ext uri="{BB962C8B-B14F-4D97-AF65-F5344CB8AC3E}">
        <p14:creationId xmlns:p14="http://schemas.microsoft.com/office/powerpoint/2010/main" val="4384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3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68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video>
              <p:cMediaNode vol="80000">
                <p:cTn id="12" fill="hold" display="0">
                  <p:stCondLst>
                    <p:cond delay="indefinite"/>
                  </p:st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B2C1-D964-21DF-10EC-376072EDA59D}"/>
            </a:ext>
          </a:extLst>
        </p:cNvPr>
        <p:cNvGrpSpPr/>
        <p:nvPr/>
      </p:nvGrpSpPr>
      <p:grpSpPr>
        <a:xfrm>
          <a:off x="0" y="0"/>
          <a:ext cx="0" cy="0"/>
          <a:chOff x="0" y="0"/>
          <a:chExt cx="0" cy="0"/>
        </a:xfrm>
      </p:grpSpPr>
      <p:pic>
        <p:nvPicPr>
          <p:cNvPr id="3076" name="Picture 4">
            <a:extLst>
              <a:ext uri="{FF2B5EF4-FFF2-40B4-BE49-F238E27FC236}">
                <a16:creationId xmlns:a16="http://schemas.microsoft.com/office/drawing/2014/main" id="{CB36B27F-BD59-11F5-3D40-46D413C227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641708" y="0"/>
            <a:ext cx="5901141" cy="59011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731D8D8-6505-BEF1-40F2-6734778FAC93}"/>
              </a:ext>
            </a:extLst>
          </p:cNvPr>
          <p:cNvSpPr txBox="1"/>
          <p:nvPr/>
        </p:nvSpPr>
        <p:spPr>
          <a:xfrm>
            <a:off x="838200" y="4330496"/>
            <a:ext cx="2674189" cy="307777"/>
          </a:xfrm>
          <a:prstGeom prst="rect">
            <a:avLst/>
          </a:prstGeom>
          <a:noFill/>
        </p:spPr>
        <p:txBody>
          <a:bodyPr wrap="square" lIns="0" tIns="0" rIns="0" bIns="0" rtlCol="0">
            <a:spAutoFit/>
          </a:bodyPr>
          <a:lstStyle/>
          <a:p>
            <a:pPr algn="l"/>
            <a:r>
              <a:rPr lang="en-US" sz="2000" dirty="0" err="1"/>
              <a:t>Ruotsi</a:t>
            </a:r>
            <a:endParaRPr lang="en-FI" sz="2000" dirty="0" err="1"/>
          </a:p>
        </p:txBody>
      </p:sp>
      <p:sp>
        <p:nvSpPr>
          <p:cNvPr id="3" name="TextBox 2">
            <a:extLst>
              <a:ext uri="{FF2B5EF4-FFF2-40B4-BE49-F238E27FC236}">
                <a16:creationId xmlns:a16="http://schemas.microsoft.com/office/drawing/2014/main" id="{8258FD4D-8B66-B8F7-470C-45B7A523ED99}"/>
              </a:ext>
            </a:extLst>
          </p:cNvPr>
          <p:cNvSpPr txBox="1"/>
          <p:nvPr/>
        </p:nvSpPr>
        <p:spPr>
          <a:xfrm>
            <a:off x="838200" y="1557708"/>
            <a:ext cx="2674189" cy="307777"/>
          </a:xfrm>
          <a:prstGeom prst="rect">
            <a:avLst/>
          </a:prstGeom>
          <a:noFill/>
        </p:spPr>
        <p:txBody>
          <a:bodyPr wrap="square" lIns="0" tIns="0" rIns="0" bIns="0" rtlCol="0">
            <a:spAutoFit/>
          </a:bodyPr>
          <a:lstStyle/>
          <a:p>
            <a:pPr algn="l"/>
            <a:r>
              <a:rPr lang="en-US" sz="2000" dirty="0"/>
              <a:t>Suomi</a:t>
            </a:r>
            <a:endParaRPr lang="en-FI" sz="2000" dirty="0" err="1"/>
          </a:p>
        </p:txBody>
      </p:sp>
      <p:sp>
        <p:nvSpPr>
          <p:cNvPr id="8" name="TextBox 7">
            <a:extLst>
              <a:ext uri="{FF2B5EF4-FFF2-40B4-BE49-F238E27FC236}">
                <a16:creationId xmlns:a16="http://schemas.microsoft.com/office/drawing/2014/main" id="{E1348331-7E36-DE08-9CB3-9C3BEA6F7D96}"/>
              </a:ext>
            </a:extLst>
          </p:cNvPr>
          <p:cNvSpPr txBox="1"/>
          <p:nvPr/>
        </p:nvSpPr>
        <p:spPr>
          <a:xfrm>
            <a:off x="838200" y="2944073"/>
            <a:ext cx="2674189" cy="307777"/>
          </a:xfrm>
          <a:prstGeom prst="rect">
            <a:avLst/>
          </a:prstGeom>
          <a:noFill/>
        </p:spPr>
        <p:txBody>
          <a:bodyPr wrap="square" lIns="0" tIns="0" rIns="0" bIns="0" rtlCol="0">
            <a:spAutoFit/>
          </a:bodyPr>
          <a:lstStyle/>
          <a:p>
            <a:pPr algn="l"/>
            <a:r>
              <a:rPr lang="en-US" sz="2000" dirty="0"/>
              <a:t>Saksa</a:t>
            </a:r>
            <a:endParaRPr lang="en-FI" sz="2000" dirty="0" err="1"/>
          </a:p>
        </p:txBody>
      </p:sp>
      <p:sp>
        <p:nvSpPr>
          <p:cNvPr id="2" name="Otsikko 1">
            <a:extLst>
              <a:ext uri="{FF2B5EF4-FFF2-40B4-BE49-F238E27FC236}">
                <a16:creationId xmlns:a16="http://schemas.microsoft.com/office/drawing/2014/main" id="{EF7A4E23-3FF4-2295-B1E5-278E9673CD9B}"/>
              </a:ext>
            </a:extLst>
          </p:cNvPr>
          <p:cNvSpPr>
            <a:spLocks noGrp="1"/>
          </p:cNvSpPr>
          <p:nvPr>
            <p:ph type="title"/>
          </p:nvPr>
        </p:nvSpPr>
        <p:spPr/>
        <p:txBody>
          <a:bodyPr anchor="t"/>
          <a:lstStyle/>
          <a:p>
            <a:r>
              <a:rPr lang="fi-FI" sz="3200" dirty="0"/>
              <a:t>Tekoäly + kielitaito</a:t>
            </a:r>
          </a:p>
        </p:txBody>
      </p:sp>
      <p:sp>
        <p:nvSpPr>
          <p:cNvPr id="17" name="TextBox 16">
            <a:extLst>
              <a:ext uri="{FF2B5EF4-FFF2-40B4-BE49-F238E27FC236}">
                <a16:creationId xmlns:a16="http://schemas.microsoft.com/office/drawing/2014/main" id="{347FE4AF-BD12-2C55-9A9D-6724F31D753B}"/>
              </a:ext>
            </a:extLst>
          </p:cNvPr>
          <p:cNvSpPr txBox="1"/>
          <p:nvPr/>
        </p:nvSpPr>
        <p:spPr>
          <a:xfrm>
            <a:off x="422158" y="5495230"/>
            <a:ext cx="6823215" cy="184666"/>
          </a:xfrm>
          <a:prstGeom prst="rect">
            <a:avLst/>
          </a:prstGeom>
          <a:noFill/>
        </p:spPr>
        <p:txBody>
          <a:bodyPr wrap="none" lIns="0" tIns="0" rIns="0" bIns="0" rtlCol="0">
            <a:spAutoFit/>
          </a:bodyPr>
          <a:lstStyle/>
          <a:p>
            <a:r>
              <a:rPr lang="en-US" sz="1200" dirty="0"/>
              <a:t>Kuva: </a:t>
            </a:r>
            <a:r>
              <a:rPr lang="en-US" sz="1200" dirty="0" err="1"/>
              <a:t>MidJourney</a:t>
            </a:r>
            <a:r>
              <a:rPr lang="en-US" sz="1200" dirty="0"/>
              <a:t> (</a:t>
            </a:r>
            <a:r>
              <a:rPr lang="en-US" sz="1200" dirty="0" err="1"/>
              <a:t>itsemaksettu</a:t>
            </a:r>
            <a:r>
              <a:rPr lang="en-US" sz="1200" dirty="0"/>
              <a:t> </a:t>
            </a:r>
            <a:r>
              <a:rPr lang="en-US" sz="1200" dirty="0" err="1"/>
              <a:t>lisenssi</a:t>
            </a:r>
            <a:r>
              <a:rPr lang="en-US" sz="1200" dirty="0"/>
              <a:t>) - </a:t>
            </a:r>
            <a:r>
              <a:rPr lang="en-US" sz="1200" dirty="0" err="1"/>
              <a:t>käännös</a:t>
            </a:r>
            <a:r>
              <a:rPr lang="en-US" sz="1200" dirty="0"/>
              <a:t>: </a:t>
            </a:r>
            <a:r>
              <a:rPr lang="en-US" sz="1200" dirty="0" err="1"/>
              <a:t>DeepL</a:t>
            </a:r>
            <a:r>
              <a:rPr lang="en-US" sz="1200" dirty="0"/>
              <a:t> - </a:t>
            </a:r>
            <a:r>
              <a:rPr lang="en-US" sz="1200" dirty="0" err="1"/>
              <a:t>ääni</a:t>
            </a:r>
            <a:r>
              <a:rPr lang="en-US" sz="1200" dirty="0"/>
              <a:t>: </a:t>
            </a:r>
            <a:r>
              <a:rPr lang="en-US" sz="1200" dirty="0" err="1"/>
              <a:t>Elevenlabs</a:t>
            </a:r>
            <a:r>
              <a:rPr lang="en-US" sz="1200" dirty="0"/>
              <a:t> (</a:t>
            </a:r>
            <a:r>
              <a:rPr lang="en-US" sz="1200" dirty="0" err="1"/>
              <a:t>itsemaksettu</a:t>
            </a:r>
            <a:r>
              <a:rPr lang="en-US" sz="1200" dirty="0"/>
              <a:t> </a:t>
            </a:r>
            <a:r>
              <a:rPr lang="en-US" sz="1200" dirty="0" err="1"/>
              <a:t>lisenssi</a:t>
            </a:r>
            <a:r>
              <a:rPr lang="en-US" sz="1200" dirty="0"/>
              <a:t>)</a:t>
            </a:r>
            <a:endParaRPr lang="en-FI" sz="1200" dirty="0" err="1"/>
          </a:p>
        </p:txBody>
      </p:sp>
      <p:sp>
        <p:nvSpPr>
          <p:cNvPr id="16" name="TextBox 15">
            <a:extLst>
              <a:ext uri="{FF2B5EF4-FFF2-40B4-BE49-F238E27FC236}">
                <a16:creationId xmlns:a16="http://schemas.microsoft.com/office/drawing/2014/main" id="{49740E8A-C5E9-F944-60A7-5873297975CE}"/>
              </a:ext>
            </a:extLst>
          </p:cNvPr>
          <p:cNvSpPr txBox="1"/>
          <p:nvPr/>
        </p:nvSpPr>
        <p:spPr>
          <a:xfrm>
            <a:off x="2799314" y="1244664"/>
            <a:ext cx="3931490" cy="923330"/>
          </a:xfrm>
          <a:prstGeom prst="rect">
            <a:avLst/>
          </a:prstGeom>
          <a:noFill/>
        </p:spPr>
        <p:txBody>
          <a:bodyPr wrap="square">
            <a:spAutoFit/>
          </a:bodyPr>
          <a:lstStyle/>
          <a:p>
            <a:r>
              <a:rPr lang="fi-FI" dirty="0"/>
              <a:t>Tulevaisuuden työelämä ja oppilaitokset tarvitsevat monipuolisia osaajia.</a:t>
            </a:r>
            <a:endParaRPr lang="en-FI" dirty="0"/>
          </a:p>
        </p:txBody>
      </p:sp>
      <p:sp>
        <p:nvSpPr>
          <p:cNvPr id="18" name="TextBox 17">
            <a:extLst>
              <a:ext uri="{FF2B5EF4-FFF2-40B4-BE49-F238E27FC236}">
                <a16:creationId xmlns:a16="http://schemas.microsoft.com/office/drawing/2014/main" id="{5419553F-C74C-3AE7-D279-1ADCC0094B9B}"/>
              </a:ext>
            </a:extLst>
          </p:cNvPr>
          <p:cNvSpPr txBox="1"/>
          <p:nvPr/>
        </p:nvSpPr>
        <p:spPr>
          <a:xfrm>
            <a:off x="2799314" y="2645264"/>
            <a:ext cx="3931490" cy="923330"/>
          </a:xfrm>
          <a:prstGeom prst="rect">
            <a:avLst/>
          </a:prstGeom>
          <a:noFill/>
        </p:spPr>
        <p:txBody>
          <a:bodyPr wrap="square">
            <a:spAutoFit/>
          </a:bodyPr>
          <a:lstStyle/>
          <a:p>
            <a:r>
              <a:rPr lang="de-DE" dirty="0"/>
              <a:t>Das zukünftige Arbeitsleben und die Bildungseinrichtungen brauchen einen vielfältigen Pool an Talenten.</a:t>
            </a:r>
            <a:endParaRPr lang="en-FI" dirty="0"/>
          </a:p>
        </p:txBody>
      </p:sp>
      <p:sp>
        <p:nvSpPr>
          <p:cNvPr id="19" name="TextBox 18">
            <a:extLst>
              <a:ext uri="{FF2B5EF4-FFF2-40B4-BE49-F238E27FC236}">
                <a16:creationId xmlns:a16="http://schemas.microsoft.com/office/drawing/2014/main" id="{2CF43808-5B8E-E5C0-3CD5-26B879A29B7A}"/>
              </a:ext>
            </a:extLst>
          </p:cNvPr>
          <p:cNvSpPr txBox="1"/>
          <p:nvPr/>
        </p:nvSpPr>
        <p:spPr>
          <a:xfrm>
            <a:off x="2799314" y="4030964"/>
            <a:ext cx="4093192" cy="923330"/>
          </a:xfrm>
          <a:prstGeom prst="rect">
            <a:avLst/>
          </a:prstGeom>
          <a:noFill/>
        </p:spPr>
        <p:txBody>
          <a:bodyPr wrap="square">
            <a:spAutoFit/>
          </a:bodyPr>
          <a:lstStyle/>
          <a:p>
            <a:r>
              <a:rPr lang="sv-SE" dirty="0"/>
              <a:t>Framtidens arbetsliv och utbildningsinstitutioner behöver en mångfald av talanger.</a:t>
            </a:r>
            <a:endParaRPr lang="en-FI" dirty="0"/>
          </a:p>
        </p:txBody>
      </p:sp>
      <p:pic>
        <p:nvPicPr>
          <p:cNvPr id="20" name="ElevenLabs_2025-02-25T10_43_26_Alice_pre_s50_sb75_se0_b_m2">
            <a:hlinkClick r:id="" action="ppaction://media"/>
            <a:extLst>
              <a:ext uri="{FF2B5EF4-FFF2-40B4-BE49-F238E27FC236}">
                <a16:creationId xmlns:a16="http://schemas.microsoft.com/office/drawing/2014/main" id="{F1E1663C-788B-DADB-D3EF-601B39B37E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70495" y="4182561"/>
            <a:ext cx="609600" cy="609600"/>
          </a:xfrm>
          <a:prstGeom prst="rect">
            <a:avLst/>
          </a:prstGeom>
        </p:spPr>
      </p:pic>
      <p:pic>
        <p:nvPicPr>
          <p:cNvPr id="21" name="ElevenLabs_2025-02-25T10_43_01_Alice_pre_s50_sb75_se0_b_m2">
            <a:hlinkClick r:id="" action="ppaction://media"/>
            <a:extLst>
              <a:ext uri="{FF2B5EF4-FFF2-40B4-BE49-F238E27FC236}">
                <a16:creationId xmlns:a16="http://schemas.microsoft.com/office/drawing/2014/main" id="{E63060BF-EB62-255A-21FC-9434AC75C42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70495" y="2802129"/>
            <a:ext cx="609600" cy="609600"/>
          </a:xfrm>
          <a:prstGeom prst="rect">
            <a:avLst/>
          </a:prstGeom>
        </p:spPr>
      </p:pic>
      <p:pic>
        <p:nvPicPr>
          <p:cNvPr id="22" name="ElevenLabs_2025-02-25T10_42_38_Alice_pre_s50_sb75_se0_b_m2">
            <a:hlinkClick r:id="" action="ppaction://media"/>
            <a:extLst>
              <a:ext uri="{FF2B5EF4-FFF2-40B4-BE49-F238E27FC236}">
                <a16:creationId xmlns:a16="http://schemas.microsoft.com/office/drawing/2014/main" id="{41A63395-9DD2-1F99-04F4-D358BCA80675}"/>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870495" y="1419885"/>
            <a:ext cx="609600" cy="609600"/>
          </a:xfrm>
          <a:prstGeom prst="rect">
            <a:avLst/>
          </a:prstGeom>
        </p:spPr>
      </p:pic>
    </p:spTree>
    <p:extLst>
      <p:ext uri="{BB962C8B-B14F-4D97-AF65-F5344CB8AC3E}">
        <p14:creationId xmlns:p14="http://schemas.microsoft.com/office/powerpoint/2010/main" val="223258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8"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48"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7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audio>
              <p:cMediaNode vol="80000">
                <p:cTn id="16" fill="hold" display="0">
                  <p:stCondLst>
                    <p:cond delay="indefinite"/>
                  </p:stCondLst>
                  <p:endCondLst>
                    <p:cond evt="onStopAudio" delay="0">
                      <p:tgtEl>
                        <p:sldTgt/>
                      </p:tgtEl>
                    </p:cond>
                  </p:endCondLst>
                </p:cTn>
                <p:tgtEl>
                  <p:spTgt spid="21"/>
                </p:tgtEl>
              </p:cMediaNode>
            </p:audio>
            <p:audio>
              <p:cMediaNode vol="80000">
                <p:cTn id="17" fill="hold" display="0">
                  <p:stCondLst>
                    <p:cond delay="indefinite"/>
                  </p:stCondLst>
                  <p:endCondLst>
                    <p:cond evt="onStopAudio" delay="0">
                      <p:tgtEl>
                        <p:sldTgt/>
                      </p:tgtEl>
                    </p:cond>
                  </p:endCondLst>
                </p:cTn>
                <p:tgtEl>
                  <p:spTgt spid="2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B2C1-D964-21DF-10EC-376072EDA59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F7A4E23-3FF4-2295-B1E5-278E9673CD9B}"/>
              </a:ext>
            </a:extLst>
          </p:cNvPr>
          <p:cNvSpPr>
            <a:spLocks noGrp="1"/>
          </p:cNvSpPr>
          <p:nvPr>
            <p:ph type="title"/>
          </p:nvPr>
        </p:nvSpPr>
        <p:spPr/>
        <p:txBody>
          <a:bodyPr anchor="t"/>
          <a:lstStyle/>
          <a:p>
            <a:r>
              <a:rPr lang="fi-FI" sz="3200" dirty="0"/>
              <a:t>Tekoäly + kielitaito</a:t>
            </a:r>
            <a:br>
              <a:rPr lang="fi-FI" sz="3200" dirty="0"/>
            </a:br>
            <a:br>
              <a:rPr lang="fi-FI" sz="3200" dirty="0"/>
            </a:br>
            <a:br>
              <a:rPr lang="fi-FI" sz="3200" dirty="0"/>
            </a:br>
            <a:br>
              <a:rPr lang="fi-FI" sz="3200" dirty="0"/>
            </a:br>
            <a:br>
              <a:rPr lang="fi-FI" sz="3200" dirty="0"/>
            </a:br>
            <a:br>
              <a:rPr lang="fi-FI" sz="3200" dirty="0"/>
            </a:br>
            <a:br>
              <a:rPr lang="fi-FI" sz="3200" dirty="0"/>
            </a:br>
            <a:br>
              <a:rPr lang="fi-FI" sz="3200" dirty="0"/>
            </a:br>
            <a:br>
              <a:rPr lang="fi-FI" sz="3200" dirty="0"/>
            </a:br>
            <a:endParaRPr lang="fi-FI" sz="3200" dirty="0"/>
          </a:p>
        </p:txBody>
      </p:sp>
      <p:pic>
        <p:nvPicPr>
          <p:cNvPr id="5" name="Picture 4">
            <a:extLst>
              <a:ext uri="{FF2B5EF4-FFF2-40B4-BE49-F238E27FC236}">
                <a16:creationId xmlns:a16="http://schemas.microsoft.com/office/drawing/2014/main" id="{D0315833-EBA5-4A39-5C49-A6BA662CB888}"/>
              </a:ext>
            </a:extLst>
          </p:cNvPr>
          <p:cNvPicPr>
            <a:picLocks noChangeAspect="1"/>
          </p:cNvPicPr>
          <p:nvPr/>
        </p:nvPicPr>
        <p:blipFill>
          <a:blip r:embed="rId3"/>
          <a:stretch>
            <a:fillRect/>
          </a:stretch>
        </p:blipFill>
        <p:spPr>
          <a:xfrm>
            <a:off x="2767076" y="1023480"/>
            <a:ext cx="6657847" cy="3915366"/>
          </a:xfrm>
          <a:prstGeom prst="rect">
            <a:avLst/>
          </a:prstGeom>
        </p:spPr>
      </p:pic>
      <p:sp>
        <p:nvSpPr>
          <p:cNvPr id="10" name="TextBox 9">
            <a:extLst>
              <a:ext uri="{FF2B5EF4-FFF2-40B4-BE49-F238E27FC236}">
                <a16:creationId xmlns:a16="http://schemas.microsoft.com/office/drawing/2014/main" id="{92579D9F-3EBC-3A16-283A-5D7719001824}"/>
              </a:ext>
            </a:extLst>
          </p:cNvPr>
          <p:cNvSpPr txBox="1"/>
          <p:nvPr/>
        </p:nvSpPr>
        <p:spPr>
          <a:xfrm>
            <a:off x="497656" y="5134953"/>
            <a:ext cx="11196685" cy="369332"/>
          </a:xfrm>
          <a:prstGeom prst="rect">
            <a:avLst/>
          </a:prstGeom>
          <a:noFill/>
        </p:spPr>
        <p:txBody>
          <a:bodyPr wrap="square">
            <a:spAutoFit/>
          </a:bodyPr>
          <a:lstStyle/>
          <a:p>
            <a:pPr algn="ctr"/>
            <a:r>
              <a:rPr lang="fi-FI" sz="1800" dirty="0">
                <a:hlinkClick r:id="rId4"/>
              </a:rPr>
              <a:t>https://www.sesame.com/research/crossing_the_uncanny_valley_of_voice#demo</a:t>
            </a:r>
            <a:endParaRPr lang="en-FI" dirty="0"/>
          </a:p>
        </p:txBody>
      </p:sp>
    </p:spTree>
    <p:extLst>
      <p:ext uri="{BB962C8B-B14F-4D97-AF65-F5344CB8AC3E}">
        <p14:creationId xmlns:p14="http://schemas.microsoft.com/office/powerpoint/2010/main" val="507453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9D873-3A9B-16F5-EAD8-6E1CFC7397D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62031C-1308-AC27-5044-DD6DC939FD08}"/>
              </a:ext>
            </a:extLst>
          </p:cNvPr>
          <p:cNvPicPr>
            <a:picLocks noChangeAspect="1"/>
          </p:cNvPicPr>
          <p:nvPr/>
        </p:nvPicPr>
        <p:blipFill>
          <a:blip r:embed="rId3"/>
          <a:stretch>
            <a:fillRect/>
          </a:stretch>
        </p:blipFill>
        <p:spPr>
          <a:xfrm>
            <a:off x="3690899" y="544235"/>
            <a:ext cx="8126838" cy="4779255"/>
          </a:xfrm>
          <a:prstGeom prst="rect">
            <a:avLst/>
          </a:prstGeom>
        </p:spPr>
      </p:pic>
      <p:sp>
        <p:nvSpPr>
          <p:cNvPr id="2" name="Otsikko 1">
            <a:extLst>
              <a:ext uri="{FF2B5EF4-FFF2-40B4-BE49-F238E27FC236}">
                <a16:creationId xmlns:a16="http://schemas.microsoft.com/office/drawing/2014/main" id="{D2E4842D-3D47-2BCA-D422-6291CF08E774}"/>
              </a:ext>
            </a:extLst>
          </p:cNvPr>
          <p:cNvSpPr>
            <a:spLocks noGrp="1"/>
          </p:cNvSpPr>
          <p:nvPr>
            <p:ph type="title"/>
          </p:nvPr>
        </p:nvSpPr>
        <p:spPr/>
        <p:txBody>
          <a:bodyPr anchor="t"/>
          <a:lstStyle/>
          <a:p>
            <a:r>
              <a:rPr lang="fi-FI" sz="3200" dirty="0"/>
              <a:t>Tekoäly </a:t>
            </a:r>
            <a:br>
              <a:rPr lang="fi-FI" sz="3200" dirty="0"/>
            </a:br>
            <a:r>
              <a:rPr lang="fi-FI" sz="3200" dirty="0"/>
              <a:t>+ 3D</a:t>
            </a:r>
            <a:br>
              <a:rPr lang="fi-FI" sz="3200" dirty="0"/>
            </a:br>
            <a:br>
              <a:rPr lang="fi-FI" sz="3200" dirty="0"/>
            </a:br>
            <a:br>
              <a:rPr lang="fi-FI" sz="3200" dirty="0"/>
            </a:br>
            <a:br>
              <a:rPr lang="fi-FI" sz="3200" dirty="0"/>
            </a:br>
            <a:br>
              <a:rPr lang="fi-FI" sz="3200" dirty="0"/>
            </a:br>
            <a:br>
              <a:rPr lang="fi-FI" sz="3200" dirty="0"/>
            </a:br>
            <a:br>
              <a:rPr lang="fi-FI" sz="3200" dirty="0"/>
            </a:br>
            <a:br>
              <a:rPr lang="fi-FI" sz="3200" dirty="0"/>
            </a:br>
            <a:br>
              <a:rPr lang="fi-FI" sz="3200" dirty="0"/>
            </a:br>
            <a:endParaRPr lang="fi-FI" sz="3200" dirty="0"/>
          </a:p>
        </p:txBody>
      </p:sp>
      <p:sp>
        <p:nvSpPr>
          <p:cNvPr id="7" name="TextBox 6">
            <a:extLst>
              <a:ext uri="{FF2B5EF4-FFF2-40B4-BE49-F238E27FC236}">
                <a16:creationId xmlns:a16="http://schemas.microsoft.com/office/drawing/2014/main" id="{61F0E7A9-0F09-CA36-EBCA-4D61E6830CE4}"/>
              </a:ext>
            </a:extLst>
          </p:cNvPr>
          <p:cNvSpPr txBox="1"/>
          <p:nvPr/>
        </p:nvSpPr>
        <p:spPr>
          <a:xfrm>
            <a:off x="748798" y="1399032"/>
            <a:ext cx="3154053" cy="369332"/>
          </a:xfrm>
          <a:prstGeom prst="rect">
            <a:avLst/>
          </a:prstGeom>
          <a:noFill/>
        </p:spPr>
        <p:txBody>
          <a:bodyPr wrap="square">
            <a:spAutoFit/>
          </a:bodyPr>
          <a:lstStyle/>
          <a:p>
            <a:r>
              <a:rPr lang="en-FI" dirty="0">
                <a:hlinkClick r:id="rId4"/>
              </a:rPr>
              <a:t>https://app.sloyd.ai/editor</a:t>
            </a:r>
            <a:endParaRPr lang="en-FI" dirty="0"/>
          </a:p>
        </p:txBody>
      </p:sp>
    </p:spTree>
    <p:extLst>
      <p:ext uri="{BB962C8B-B14F-4D97-AF65-F5344CB8AC3E}">
        <p14:creationId xmlns:p14="http://schemas.microsoft.com/office/powerpoint/2010/main" val="3541774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3CB15-7BFE-5906-6240-A2A27F78A8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3D7F3-8A80-ABBC-C320-3FCBAD4E8F60}"/>
              </a:ext>
            </a:extLst>
          </p:cNvPr>
          <p:cNvPicPr>
            <a:picLocks noChangeAspect="1"/>
          </p:cNvPicPr>
          <p:nvPr/>
        </p:nvPicPr>
        <p:blipFill>
          <a:blip r:embed="rId3"/>
          <a:stretch>
            <a:fillRect/>
          </a:stretch>
        </p:blipFill>
        <p:spPr>
          <a:xfrm>
            <a:off x="3690899" y="544236"/>
            <a:ext cx="8126838" cy="4779254"/>
          </a:xfrm>
          <a:prstGeom prst="rect">
            <a:avLst/>
          </a:prstGeom>
        </p:spPr>
      </p:pic>
      <p:sp>
        <p:nvSpPr>
          <p:cNvPr id="2" name="Otsikko 1">
            <a:extLst>
              <a:ext uri="{FF2B5EF4-FFF2-40B4-BE49-F238E27FC236}">
                <a16:creationId xmlns:a16="http://schemas.microsoft.com/office/drawing/2014/main" id="{7C07452F-4E9A-DDD2-E060-34099D7E0DCE}"/>
              </a:ext>
            </a:extLst>
          </p:cNvPr>
          <p:cNvSpPr>
            <a:spLocks noGrp="1"/>
          </p:cNvSpPr>
          <p:nvPr>
            <p:ph type="title"/>
          </p:nvPr>
        </p:nvSpPr>
        <p:spPr/>
        <p:txBody>
          <a:bodyPr anchor="t"/>
          <a:lstStyle/>
          <a:p>
            <a:r>
              <a:rPr lang="fi-FI" sz="3200" dirty="0"/>
              <a:t>Tekoäly </a:t>
            </a:r>
            <a:br>
              <a:rPr lang="fi-FI" sz="3200" dirty="0"/>
            </a:br>
            <a:r>
              <a:rPr lang="fi-FI" sz="3200" dirty="0"/>
              <a:t>+ 3D</a:t>
            </a:r>
            <a:br>
              <a:rPr lang="fi-FI" sz="3200" dirty="0"/>
            </a:br>
            <a:br>
              <a:rPr lang="fi-FI" sz="3200" dirty="0"/>
            </a:br>
            <a:br>
              <a:rPr lang="fi-FI" sz="3200" dirty="0"/>
            </a:br>
            <a:br>
              <a:rPr lang="fi-FI" sz="3200" dirty="0"/>
            </a:br>
            <a:br>
              <a:rPr lang="fi-FI" sz="3200" dirty="0"/>
            </a:br>
            <a:br>
              <a:rPr lang="fi-FI" sz="3200" dirty="0"/>
            </a:br>
            <a:br>
              <a:rPr lang="fi-FI" sz="3200" dirty="0"/>
            </a:br>
            <a:br>
              <a:rPr lang="fi-FI" sz="3200" dirty="0"/>
            </a:br>
            <a:br>
              <a:rPr lang="fi-FI" sz="3200" dirty="0"/>
            </a:br>
            <a:endParaRPr lang="fi-FI" sz="3200" dirty="0"/>
          </a:p>
        </p:txBody>
      </p:sp>
      <p:sp>
        <p:nvSpPr>
          <p:cNvPr id="7" name="TextBox 6">
            <a:extLst>
              <a:ext uri="{FF2B5EF4-FFF2-40B4-BE49-F238E27FC236}">
                <a16:creationId xmlns:a16="http://schemas.microsoft.com/office/drawing/2014/main" id="{6D8B1EED-6609-2A7B-F336-2119B563F89B}"/>
              </a:ext>
            </a:extLst>
          </p:cNvPr>
          <p:cNvSpPr txBox="1"/>
          <p:nvPr/>
        </p:nvSpPr>
        <p:spPr>
          <a:xfrm>
            <a:off x="748798" y="1399032"/>
            <a:ext cx="3154053" cy="369332"/>
          </a:xfrm>
          <a:prstGeom prst="rect">
            <a:avLst/>
          </a:prstGeom>
          <a:noFill/>
        </p:spPr>
        <p:txBody>
          <a:bodyPr wrap="square">
            <a:spAutoFit/>
          </a:bodyPr>
          <a:lstStyle/>
          <a:p>
            <a:r>
              <a:rPr lang="en-FI" dirty="0">
                <a:hlinkClick r:id="rId4"/>
              </a:rPr>
              <a:t>https://app.sloyd.ai/editor</a:t>
            </a:r>
            <a:endParaRPr lang="en-FI" dirty="0"/>
          </a:p>
        </p:txBody>
      </p:sp>
    </p:spTree>
    <p:extLst>
      <p:ext uri="{BB962C8B-B14F-4D97-AF65-F5344CB8AC3E}">
        <p14:creationId xmlns:p14="http://schemas.microsoft.com/office/powerpoint/2010/main" val="887244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0147-D33F-907D-73C3-B907CA5B928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82EE483-B0B8-E764-1A76-2B1D74C483A6}"/>
              </a:ext>
            </a:extLst>
          </p:cNvPr>
          <p:cNvSpPr/>
          <p:nvPr/>
        </p:nvSpPr>
        <p:spPr>
          <a:xfrm>
            <a:off x="0" y="0"/>
            <a:ext cx="12192000" cy="58918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 name="Meta RayBans Real Time Live AI and Translation Demo720p">
            <a:hlinkClick r:id="" action="ppaction://media"/>
            <a:extLst>
              <a:ext uri="{FF2B5EF4-FFF2-40B4-BE49-F238E27FC236}">
                <a16:creationId xmlns:a16="http://schemas.microsoft.com/office/drawing/2014/main" id="{14EB5B7A-69D1-79DD-6274-CD21F925BF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86040" y="212588"/>
            <a:ext cx="3075000" cy="5466666"/>
          </a:xfrm>
          <a:prstGeom prst="rect">
            <a:avLst/>
          </a:prstGeom>
        </p:spPr>
      </p:pic>
      <p:sp>
        <p:nvSpPr>
          <p:cNvPr id="3" name="TextBox 2">
            <a:extLst>
              <a:ext uri="{FF2B5EF4-FFF2-40B4-BE49-F238E27FC236}">
                <a16:creationId xmlns:a16="http://schemas.microsoft.com/office/drawing/2014/main" id="{8A1CDB64-6487-73B8-A4D2-CC472AFC774F}"/>
              </a:ext>
            </a:extLst>
          </p:cNvPr>
          <p:cNvSpPr txBox="1"/>
          <p:nvPr/>
        </p:nvSpPr>
        <p:spPr>
          <a:xfrm>
            <a:off x="1164311" y="1359521"/>
            <a:ext cx="4757419" cy="1969770"/>
          </a:xfrm>
          <a:prstGeom prst="rect">
            <a:avLst/>
          </a:prstGeom>
          <a:noFill/>
        </p:spPr>
        <p:txBody>
          <a:bodyPr wrap="square" lIns="0" tIns="0" rIns="0" bIns="0" rtlCol="0" anchor="ctr">
            <a:spAutoFit/>
          </a:bodyPr>
          <a:lstStyle/>
          <a:p>
            <a:pPr algn="ctr"/>
            <a:r>
              <a:rPr lang="en-US" sz="3200" b="1" dirty="0">
                <a:solidFill>
                  <a:schemeClr val="bg1"/>
                </a:solidFill>
              </a:rPr>
              <a:t>XR</a:t>
            </a:r>
          </a:p>
          <a:p>
            <a:pPr algn="ctr"/>
            <a:br>
              <a:rPr lang="en-US" sz="3200" b="1" dirty="0">
                <a:solidFill>
                  <a:schemeClr val="bg1"/>
                </a:solidFill>
              </a:rPr>
            </a:br>
            <a:br>
              <a:rPr lang="en-US" sz="3200" b="1" dirty="0">
                <a:solidFill>
                  <a:schemeClr val="bg1"/>
                </a:solidFill>
              </a:rPr>
            </a:br>
            <a:r>
              <a:rPr lang="en-US" sz="3200" b="1" dirty="0">
                <a:solidFill>
                  <a:srgbClr val="FFC000"/>
                </a:solidFill>
              </a:rPr>
              <a:t>AI</a:t>
            </a:r>
            <a:r>
              <a:rPr lang="en-US" sz="3200" b="1" dirty="0">
                <a:solidFill>
                  <a:schemeClr val="bg1"/>
                </a:solidFill>
              </a:rPr>
              <a:t> + AR + MR + VR</a:t>
            </a:r>
            <a:endParaRPr lang="en-FI" sz="3200" b="1" dirty="0" err="1">
              <a:solidFill>
                <a:schemeClr val="bg1"/>
              </a:solidFill>
            </a:endParaRPr>
          </a:p>
        </p:txBody>
      </p:sp>
      <p:sp>
        <p:nvSpPr>
          <p:cNvPr id="4" name="Right Brace 3">
            <a:extLst>
              <a:ext uri="{FF2B5EF4-FFF2-40B4-BE49-F238E27FC236}">
                <a16:creationId xmlns:a16="http://schemas.microsoft.com/office/drawing/2014/main" id="{001F9DED-C591-BE84-42AD-4BC08EFD33A6}"/>
              </a:ext>
            </a:extLst>
          </p:cNvPr>
          <p:cNvSpPr/>
          <p:nvPr/>
        </p:nvSpPr>
        <p:spPr>
          <a:xfrm rot="16200000">
            <a:off x="2974246" y="-98593"/>
            <a:ext cx="1137549" cy="5236151"/>
          </a:xfrm>
          <a:prstGeom prst="rightBrace">
            <a:avLst/>
          </a:prstGeom>
          <a:noFill/>
          <a:ln w="38100">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FI">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7460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AE120-FA16-C733-0A03-2C26949D93AA}"/>
            </a:ext>
          </a:extLst>
        </p:cNvPr>
        <p:cNvGrpSpPr/>
        <p:nvPr/>
      </p:nvGrpSpPr>
      <p:grpSpPr>
        <a:xfrm>
          <a:off x="0" y="0"/>
          <a:ext cx="0" cy="0"/>
          <a:chOff x="0" y="0"/>
          <a:chExt cx="0" cy="0"/>
        </a:xfrm>
      </p:grpSpPr>
      <p:pic>
        <p:nvPicPr>
          <p:cNvPr id="5" name="Picture 4" descr="A red and black car on a road&#10;&#10;AI-generated content may be incorrect.">
            <a:extLst>
              <a:ext uri="{FF2B5EF4-FFF2-40B4-BE49-F238E27FC236}">
                <a16:creationId xmlns:a16="http://schemas.microsoft.com/office/drawing/2014/main" id="{0346D646-57D2-9DCB-2353-AE115711E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
            <a:ext cx="12192000" cy="6831243"/>
          </a:xfrm>
          <a:prstGeom prst="rect">
            <a:avLst/>
          </a:prstGeom>
        </p:spPr>
      </p:pic>
      <p:sp>
        <p:nvSpPr>
          <p:cNvPr id="4" name="Otsikko 3">
            <a:extLst>
              <a:ext uri="{FF2B5EF4-FFF2-40B4-BE49-F238E27FC236}">
                <a16:creationId xmlns:a16="http://schemas.microsoft.com/office/drawing/2014/main" id="{75DE502A-301E-407C-2246-6F2FE311A640}"/>
              </a:ext>
            </a:extLst>
          </p:cNvPr>
          <p:cNvSpPr>
            <a:spLocks noGrp="1"/>
          </p:cNvSpPr>
          <p:nvPr>
            <p:ph type="title"/>
          </p:nvPr>
        </p:nvSpPr>
        <p:spPr>
          <a:xfrm>
            <a:off x="838200" y="365125"/>
            <a:ext cx="10515600" cy="5319683"/>
          </a:xfrm>
        </p:spPr>
        <p:txBody>
          <a:bodyPr anchor="t"/>
          <a:lstStyle/>
          <a:p>
            <a:r>
              <a:rPr lang="fi-FI" sz="6000" dirty="0" err="1">
                <a:solidFill>
                  <a:srgbClr val="FFC000"/>
                </a:solidFill>
                <a:highlight>
                  <a:srgbClr val="000000"/>
                </a:highlight>
              </a:rPr>
              <a:t>Metaversumi</a:t>
            </a:r>
            <a:endParaRPr lang="fi-FI" sz="6000" dirty="0">
              <a:solidFill>
                <a:srgbClr val="FFC000"/>
              </a:solidFill>
              <a:highlight>
                <a:srgbClr val="000000"/>
              </a:highlight>
            </a:endParaRPr>
          </a:p>
        </p:txBody>
      </p:sp>
      <p:sp>
        <p:nvSpPr>
          <p:cNvPr id="2" name="TextBox 1">
            <a:extLst>
              <a:ext uri="{FF2B5EF4-FFF2-40B4-BE49-F238E27FC236}">
                <a16:creationId xmlns:a16="http://schemas.microsoft.com/office/drawing/2014/main" id="{D430BA12-96FB-2FE5-4BE7-86A75D7F5249}"/>
              </a:ext>
            </a:extLst>
          </p:cNvPr>
          <p:cNvSpPr txBox="1"/>
          <p:nvPr/>
        </p:nvSpPr>
        <p:spPr>
          <a:xfrm>
            <a:off x="9096003" y="6400542"/>
            <a:ext cx="2763192"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r>
              <a:rPr lang="en-US" sz="1200" dirty="0">
                <a:solidFill>
                  <a:srgbClr val="FFC000"/>
                </a:solidFill>
              </a:rPr>
              <a:t> (</a:t>
            </a:r>
            <a:r>
              <a:rPr lang="en-US" sz="1200" dirty="0" err="1">
                <a:solidFill>
                  <a:srgbClr val="FFC000"/>
                </a:solidFill>
              </a:rPr>
              <a:t>itsemaksettu</a:t>
            </a:r>
            <a:r>
              <a:rPr lang="en-US" sz="1200" dirty="0">
                <a:solidFill>
                  <a:srgbClr val="FFC000"/>
                </a:solidFill>
              </a:rPr>
              <a:t> </a:t>
            </a:r>
            <a:r>
              <a:rPr lang="en-US" sz="1200" dirty="0" err="1">
                <a:solidFill>
                  <a:srgbClr val="FFC000"/>
                </a:solidFill>
              </a:rPr>
              <a:t>lisenssi</a:t>
            </a:r>
            <a:r>
              <a:rPr lang="en-US" sz="1200" dirty="0">
                <a:solidFill>
                  <a:srgbClr val="FFC000"/>
                </a:solidFill>
              </a:rPr>
              <a:t>)</a:t>
            </a:r>
            <a:endParaRPr lang="en-FI" sz="1200" dirty="0" err="1">
              <a:solidFill>
                <a:srgbClr val="FFC000"/>
              </a:solidFill>
            </a:endParaRPr>
          </a:p>
        </p:txBody>
      </p:sp>
      <p:sp>
        <p:nvSpPr>
          <p:cNvPr id="7" name="TextBox 6">
            <a:extLst>
              <a:ext uri="{FF2B5EF4-FFF2-40B4-BE49-F238E27FC236}">
                <a16:creationId xmlns:a16="http://schemas.microsoft.com/office/drawing/2014/main" id="{8BA08B14-903C-53CF-F69E-F1E263B551BE}"/>
              </a:ext>
            </a:extLst>
          </p:cNvPr>
          <p:cNvSpPr txBox="1"/>
          <p:nvPr/>
        </p:nvSpPr>
        <p:spPr>
          <a:xfrm>
            <a:off x="838200" y="1290367"/>
            <a:ext cx="10246937" cy="46050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60000" tIns="360000" rIns="360000" bIns="360000" rtlCol="0">
            <a:spAutoFit/>
          </a:bodyPr>
          <a:lstStyle/>
          <a:p>
            <a:r>
              <a:rPr lang="fi-FI" sz="1200" dirty="0"/>
              <a:t>Neil </a:t>
            </a:r>
            <a:r>
              <a:rPr lang="fi-FI" sz="1200" dirty="0" err="1"/>
              <a:t>Stephenson</a:t>
            </a:r>
            <a:r>
              <a:rPr lang="fi-FI" sz="1200" dirty="0"/>
              <a:t> - 1992</a:t>
            </a:r>
            <a:br>
              <a:rPr lang="fi-FI" sz="1200" dirty="0"/>
            </a:br>
            <a:br>
              <a:rPr lang="fi-FI" sz="1200" dirty="0"/>
            </a:br>
            <a:r>
              <a:rPr lang="fi-FI" sz="1200" dirty="0" err="1"/>
              <a:t>Stephensonin</a:t>
            </a:r>
            <a:r>
              <a:rPr lang="fi-FI" sz="1200" dirty="0"/>
              <a:t> "</a:t>
            </a:r>
            <a:r>
              <a:rPr lang="fi-FI" sz="1200" dirty="0" err="1"/>
              <a:t>Metaversumi</a:t>
            </a:r>
            <a:r>
              <a:rPr lang="fi-FI" sz="1200" dirty="0"/>
              <a:t>" on kaupunkimainen virtuaaliympäristö joka on rakennettu sadan metrin levyisen tien, ”</a:t>
            </a:r>
            <a:r>
              <a:rPr lang="fi-FI" sz="1200" dirty="0" err="1"/>
              <a:t>Streetin</a:t>
            </a:r>
            <a:r>
              <a:rPr lang="fi-FI" sz="1200" dirty="0"/>
              <a:t>”, varrelle. Tämä tie kiertää täysin mustan, piirteettömän ja täydellisen pallomaisen planeetan ympäri. Kaikki virtuaalinen kiinteistöomaisuus kuuluu Global Multimedia </a:t>
            </a:r>
            <a:r>
              <a:rPr lang="fi-FI" sz="1200" dirty="0" err="1"/>
              <a:t>Protocol</a:t>
            </a:r>
            <a:r>
              <a:rPr lang="fi-FI" sz="1200" dirty="0"/>
              <a:t> Groupille, joka on kuvitteellinen osa todellista Association for Computing </a:t>
            </a:r>
            <a:r>
              <a:rPr lang="fi-FI" sz="1200" dirty="0" err="1"/>
              <a:t>Machinery</a:t>
            </a:r>
            <a:r>
              <a:rPr lang="fi-FI" sz="1200" dirty="0"/>
              <a:t> –järjestöä. Käyttäjät voivat ostaa sekä kehittää maailmaa rakentamalla rakennuksia.</a:t>
            </a:r>
            <a:br>
              <a:rPr lang="fi-FI" sz="1200" dirty="0"/>
            </a:br>
            <a:endParaRPr lang="fi-FI" sz="1200" dirty="0"/>
          </a:p>
          <a:p>
            <a:r>
              <a:rPr lang="fi-FI" sz="1200" dirty="0"/>
              <a:t>Pääsy </a:t>
            </a:r>
            <a:r>
              <a:rPr lang="fi-FI" sz="1200" dirty="0" err="1"/>
              <a:t>Metaversumiin</a:t>
            </a:r>
            <a:r>
              <a:rPr lang="fi-FI" sz="1200" dirty="0"/>
              <a:t> tapahtuu L. Bob </a:t>
            </a:r>
            <a:r>
              <a:rPr lang="fi-FI" sz="1200" dirty="0" err="1"/>
              <a:t>Rifen</a:t>
            </a:r>
            <a:r>
              <a:rPr lang="fi-FI" sz="1200" dirty="0"/>
              <a:t> maailmanlaajuisen valokuituverkon kautta. Tämä verkko sai alkunsa pienistä kaapelitelevisio-toimiluvista, mutta kasvoi lopulta maailmanlaajuiseksi telekommunikaatiomonopoliksi joka syrjäytti perinteisen puhelinjärjestelmän.</a:t>
            </a:r>
            <a:br>
              <a:rPr lang="fi-FI" sz="1200" dirty="0"/>
            </a:br>
            <a:endParaRPr lang="fi-FI" sz="1200" dirty="0"/>
          </a:p>
          <a:p>
            <a:r>
              <a:rPr lang="fi-FI" sz="1200" dirty="0"/>
              <a:t>Käyttäjät siirtyvät </a:t>
            </a:r>
            <a:r>
              <a:rPr lang="fi-FI" sz="1200" dirty="0" err="1"/>
              <a:t>Metaversumiin</a:t>
            </a:r>
            <a:r>
              <a:rPr lang="fi-FI" sz="1200" dirty="0"/>
              <a:t> henkilökohtaisten päätelaitteiden kautta jotka projisoivat korkealaatuisen virtuaalitodellisuusnäytön käyttäjän päässä pidettäviin suojalaseihin. </a:t>
            </a:r>
            <a:r>
              <a:rPr lang="fi-FI" sz="1200" dirty="0" err="1"/>
              <a:t>Stephenson</a:t>
            </a:r>
            <a:r>
              <a:rPr lang="fi-FI" sz="1200" dirty="0"/>
              <a:t> kuvailee myös alakulttuuria, jossa jotkut ihmiset pysyvät jatkuvasti yhteydessä </a:t>
            </a:r>
            <a:r>
              <a:rPr lang="fi-FI" sz="1200" dirty="0" err="1"/>
              <a:t>metaversumiin</a:t>
            </a:r>
            <a:r>
              <a:rPr lang="fi-FI" sz="1200" dirty="0"/>
              <a:t> käyttämällä kannettavia päätelaitteita kuten laseja ja muita varusteita. Näitä ihmisiä kutsutaan "</a:t>
            </a:r>
            <a:r>
              <a:rPr lang="fi-FI" sz="1200" dirty="0" err="1"/>
              <a:t>gargoileiksi</a:t>
            </a:r>
            <a:r>
              <a:rPr lang="fi-FI" sz="1200" dirty="0"/>
              <a:t>" heidän ulkonäkönsä vuoksi. </a:t>
            </a:r>
            <a:r>
              <a:rPr lang="fi-FI" sz="1200" dirty="0" err="1"/>
              <a:t>Metaversumin</a:t>
            </a:r>
            <a:r>
              <a:rPr lang="fi-FI" sz="1200" dirty="0"/>
              <a:t> käyttäjät kokevat ympäristön ensimmäisen persoonan näkökulmasta.</a:t>
            </a:r>
            <a:br>
              <a:rPr lang="fi-FI" sz="1200" dirty="0"/>
            </a:br>
            <a:endParaRPr lang="fi-FI" sz="1200" dirty="0"/>
          </a:p>
          <a:p>
            <a:r>
              <a:rPr lang="fi-FI" sz="1200" dirty="0" err="1"/>
              <a:t>Metaversumissa</a:t>
            </a:r>
            <a:r>
              <a:rPr lang="fi-FI" sz="1200" dirty="0"/>
              <a:t> yksittäiset käyttäjät ovat </a:t>
            </a:r>
            <a:r>
              <a:rPr lang="fi-FI" sz="1200" dirty="0" err="1"/>
              <a:t>Avatareina</a:t>
            </a:r>
            <a:r>
              <a:rPr lang="fi-FI" sz="1200" dirty="0"/>
              <a:t> joiden ulkonäkö voi olla lähes millainen tahansa. Liikkuminen </a:t>
            </a:r>
            <a:r>
              <a:rPr lang="fi-FI" sz="1200" dirty="0" err="1"/>
              <a:t>Metaversumissa</a:t>
            </a:r>
            <a:r>
              <a:rPr lang="fi-FI" sz="1200" dirty="0"/>
              <a:t> on rajoitettu todellisuutta vastaaviin keinoihin, kuten kävely tai autoilu. </a:t>
            </a:r>
            <a:r>
              <a:rPr lang="fi-FI" sz="1200" dirty="0" err="1"/>
              <a:t>Metaversumin</a:t>
            </a:r>
            <a:r>
              <a:rPr lang="fi-FI" sz="1200" dirty="0"/>
              <a:t> halki kulkee myös yksiraiteinen juna joka kattaa koko ”</a:t>
            </a:r>
            <a:r>
              <a:rPr lang="fi-FI" sz="1200" dirty="0" err="1"/>
              <a:t>Streetin</a:t>
            </a:r>
            <a:r>
              <a:rPr lang="fi-FI" sz="1200" dirty="0"/>
              <a:t>” pituuden. </a:t>
            </a:r>
          </a:p>
          <a:p>
            <a:pPr algn="l"/>
            <a:br>
              <a:rPr lang="en-US" sz="1200" dirty="0"/>
            </a:br>
            <a:r>
              <a:rPr lang="en-US" sz="1200" dirty="0"/>
              <a:t>-&gt; [1989/1993 - </a:t>
            </a:r>
            <a:r>
              <a:rPr lang="fi-FI" sz="1200" dirty="0"/>
              <a:t>Tim Berners-Lee kehitti </a:t>
            </a:r>
            <a:r>
              <a:rPr lang="fi-FI" sz="1200" b="1" dirty="0"/>
              <a:t>World Wide Webin (WWW)</a:t>
            </a:r>
            <a:r>
              <a:rPr lang="fi-FI" sz="1200" dirty="0"/>
              <a:t>]</a:t>
            </a:r>
            <a:br>
              <a:rPr lang="en-US" sz="1200" dirty="0"/>
            </a:br>
            <a:r>
              <a:rPr lang="en-US" sz="1200" dirty="0"/>
              <a:t>-&gt; [2018 “Ready Player One” </a:t>
            </a:r>
            <a:r>
              <a:rPr lang="en-US" sz="1200" dirty="0" err="1"/>
              <a:t>elokuva</a:t>
            </a:r>
            <a:r>
              <a:rPr lang="en-US" sz="1200" dirty="0"/>
              <a:t>]</a:t>
            </a:r>
            <a:endParaRPr lang="en-FI" sz="1200" dirty="0" err="1"/>
          </a:p>
        </p:txBody>
      </p:sp>
    </p:spTree>
    <p:extLst>
      <p:ext uri="{BB962C8B-B14F-4D97-AF65-F5344CB8AC3E}">
        <p14:creationId xmlns:p14="http://schemas.microsoft.com/office/powerpoint/2010/main" val="112363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0147-D33F-907D-73C3-B907CA5B928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82EE483-B0B8-E764-1A76-2B1D74C483A6}"/>
              </a:ext>
            </a:extLst>
          </p:cNvPr>
          <p:cNvSpPr/>
          <p:nvPr/>
        </p:nvSpPr>
        <p:spPr>
          <a:xfrm>
            <a:off x="0" y="0"/>
            <a:ext cx="12192000" cy="58918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6" name="AQMsyvpaDXjbDTUKY55YJSP0WEeylOnmxjeYe4oo_QBayJIxH9dozlv59RuwReYFu1vAVSHWri4M_umMPM2gPv0v">
            <a:hlinkClick r:id="" action="ppaction://media"/>
            <a:extLst>
              <a:ext uri="{FF2B5EF4-FFF2-40B4-BE49-F238E27FC236}">
                <a16:creationId xmlns:a16="http://schemas.microsoft.com/office/drawing/2014/main" id="{BE971E0F-20A2-FEEF-8E7C-21C48339F8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86040" y="212588"/>
            <a:ext cx="3075000" cy="5466666"/>
          </a:xfrm>
          <a:prstGeom prst="rect">
            <a:avLst/>
          </a:prstGeom>
        </p:spPr>
      </p:pic>
      <p:sp>
        <p:nvSpPr>
          <p:cNvPr id="3" name="TextBox 2">
            <a:extLst>
              <a:ext uri="{FF2B5EF4-FFF2-40B4-BE49-F238E27FC236}">
                <a16:creationId xmlns:a16="http://schemas.microsoft.com/office/drawing/2014/main" id="{8A1CDB64-6487-73B8-A4D2-CC472AFC774F}"/>
              </a:ext>
            </a:extLst>
          </p:cNvPr>
          <p:cNvSpPr txBox="1"/>
          <p:nvPr/>
        </p:nvSpPr>
        <p:spPr>
          <a:xfrm>
            <a:off x="1164311" y="1359521"/>
            <a:ext cx="4757419" cy="1969770"/>
          </a:xfrm>
          <a:prstGeom prst="rect">
            <a:avLst/>
          </a:prstGeom>
          <a:noFill/>
        </p:spPr>
        <p:txBody>
          <a:bodyPr wrap="square" lIns="0" tIns="0" rIns="0" bIns="0" rtlCol="0" anchor="ctr">
            <a:spAutoFit/>
          </a:bodyPr>
          <a:lstStyle/>
          <a:p>
            <a:pPr algn="ctr"/>
            <a:r>
              <a:rPr lang="en-US" sz="3200" b="1" dirty="0">
                <a:solidFill>
                  <a:schemeClr val="bg1"/>
                </a:solidFill>
              </a:rPr>
              <a:t>XR</a:t>
            </a:r>
          </a:p>
          <a:p>
            <a:pPr algn="ctr"/>
            <a:br>
              <a:rPr lang="en-US" sz="3200" b="1" dirty="0">
                <a:solidFill>
                  <a:schemeClr val="bg1"/>
                </a:solidFill>
              </a:rPr>
            </a:br>
            <a:br>
              <a:rPr lang="en-US" sz="3200" b="1" dirty="0">
                <a:solidFill>
                  <a:schemeClr val="bg1"/>
                </a:solidFill>
              </a:rPr>
            </a:br>
            <a:r>
              <a:rPr lang="en-US" sz="3200" b="1" dirty="0">
                <a:solidFill>
                  <a:srgbClr val="FFC000"/>
                </a:solidFill>
              </a:rPr>
              <a:t>AI</a:t>
            </a:r>
            <a:r>
              <a:rPr lang="en-US" sz="3200" b="1" dirty="0">
                <a:solidFill>
                  <a:schemeClr val="bg1"/>
                </a:solidFill>
              </a:rPr>
              <a:t> + AR + MR + VR</a:t>
            </a:r>
            <a:endParaRPr lang="en-FI" sz="3200" b="1" dirty="0" err="1">
              <a:solidFill>
                <a:schemeClr val="bg1"/>
              </a:solidFill>
            </a:endParaRPr>
          </a:p>
        </p:txBody>
      </p:sp>
      <p:sp>
        <p:nvSpPr>
          <p:cNvPr id="4" name="Right Brace 3">
            <a:extLst>
              <a:ext uri="{FF2B5EF4-FFF2-40B4-BE49-F238E27FC236}">
                <a16:creationId xmlns:a16="http://schemas.microsoft.com/office/drawing/2014/main" id="{001F9DED-C591-BE84-42AD-4BC08EFD33A6}"/>
              </a:ext>
            </a:extLst>
          </p:cNvPr>
          <p:cNvSpPr/>
          <p:nvPr/>
        </p:nvSpPr>
        <p:spPr>
          <a:xfrm rot="16200000">
            <a:off x="2974246" y="-98593"/>
            <a:ext cx="1137549" cy="5236151"/>
          </a:xfrm>
          <a:prstGeom prst="rightBrace">
            <a:avLst/>
          </a:prstGeom>
          <a:noFill/>
          <a:ln w="38100">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FI">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8085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DCC3E-EFC9-E492-7E21-83879313CD6A}"/>
            </a:ext>
          </a:extLst>
        </p:cNvPr>
        <p:cNvGrpSpPr/>
        <p:nvPr/>
      </p:nvGrpSpPr>
      <p:grpSpPr>
        <a:xfrm>
          <a:off x="0" y="0"/>
          <a:ext cx="0" cy="0"/>
          <a:chOff x="0" y="0"/>
          <a:chExt cx="0" cy="0"/>
        </a:xfrm>
      </p:grpSpPr>
      <p:pic>
        <p:nvPicPr>
          <p:cNvPr id="7" name="Picture 6" descr="A view of the earth from space&#10;&#10;AI-generated content may be incorrect.">
            <a:extLst>
              <a:ext uri="{FF2B5EF4-FFF2-40B4-BE49-F238E27FC236}">
                <a16:creationId xmlns:a16="http://schemas.microsoft.com/office/drawing/2014/main" id="{311BCFCB-A19E-CCB4-F7E7-7260D7429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9514"/>
            <a:ext cx="12192000" cy="8128000"/>
          </a:xfrm>
          <a:prstGeom prst="rect">
            <a:avLst/>
          </a:prstGeom>
        </p:spPr>
      </p:pic>
      <p:sp>
        <p:nvSpPr>
          <p:cNvPr id="2" name="Otsikko 1">
            <a:extLst>
              <a:ext uri="{FF2B5EF4-FFF2-40B4-BE49-F238E27FC236}">
                <a16:creationId xmlns:a16="http://schemas.microsoft.com/office/drawing/2014/main" id="{62C65590-DA95-0D89-61F5-36777C650449}"/>
              </a:ext>
            </a:extLst>
          </p:cNvPr>
          <p:cNvSpPr>
            <a:spLocks noGrp="1"/>
          </p:cNvSpPr>
          <p:nvPr>
            <p:ph type="title"/>
          </p:nvPr>
        </p:nvSpPr>
        <p:spPr/>
        <p:txBody>
          <a:bodyPr anchor="t"/>
          <a:lstStyle/>
          <a:p>
            <a:r>
              <a:rPr lang="fi-FI" sz="3200" dirty="0">
                <a:solidFill>
                  <a:schemeClr val="bg1"/>
                </a:solidFill>
              </a:rPr>
              <a:t>AI-uutiskirjeet</a:t>
            </a:r>
          </a:p>
        </p:txBody>
      </p:sp>
      <p:sp>
        <p:nvSpPr>
          <p:cNvPr id="3" name="Sisällön paikkamerkki 2">
            <a:extLst>
              <a:ext uri="{FF2B5EF4-FFF2-40B4-BE49-F238E27FC236}">
                <a16:creationId xmlns:a16="http://schemas.microsoft.com/office/drawing/2014/main" id="{4C10C92E-242A-715D-FCAE-BD81FF056214}"/>
              </a:ext>
            </a:extLst>
          </p:cNvPr>
          <p:cNvSpPr>
            <a:spLocks noGrp="1"/>
          </p:cNvSpPr>
          <p:nvPr>
            <p:ph idx="1"/>
          </p:nvPr>
        </p:nvSpPr>
        <p:spPr>
          <a:xfrm>
            <a:off x="838200" y="1069675"/>
            <a:ext cx="10515600" cy="4462445"/>
          </a:xfrm>
        </p:spPr>
        <p:txBody>
          <a:bodyPr/>
          <a:lstStyle/>
          <a:p>
            <a:pPr marL="0" indent="0">
              <a:buNone/>
            </a:pPr>
            <a:r>
              <a:rPr lang="fi-FI" dirty="0">
                <a:solidFill>
                  <a:schemeClr val="bg1"/>
                </a:solidFill>
                <a:hlinkClick r:id="rId4">
                  <a:extLst>
                    <a:ext uri="{A12FA001-AC4F-418D-AE19-62706E023703}">
                      <ahyp:hlinkClr xmlns:ahyp="http://schemas.microsoft.com/office/drawing/2018/hyperlinkcolor" val="tx"/>
                    </a:ext>
                  </a:extLst>
                </a:hlinkClick>
              </a:rPr>
              <a:t>https://whattheai.tech</a:t>
            </a:r>
            <a:endParaRPr lang="fi-FI" dirty="0">
              <a:solidFill>
                <a:schemeClr val="bg1"/>
              </a:solidFill>
            </a:endParaRPr>
          </a:p>
        </p:txBody>
      </p:sp>
      <p:pic>
        <p:nvPicPr>
          <p:cNvPr id="5" name="Picture 4">
            <a:extLst>
              <a:ext uri="{FF2B5EF4-FFF2-40B4-BE49-F238E27FC236}">
                <a16:creationId xmlns:a16="http://schemas.microsoft.com/office/drawing/2014/main" id="{824C4469-EF6C-14BC-8F5F-5B949290FBA9}"/>
              </a:ext>
            </a:extLst>
          </p:cNvPr>
          <p:cNvPicPr>
            <a:picLocks noChangeAspect="1"/>
          </p:cNvPicPr>
          <p:nvPr/>
        </p:nvPicPr>
        <p:blipFill>
          <a:blip r:embed="rId5"/>
          <a:stretch>
            <a:fillRect/>
          </a:stretch>
        </p:blipFill>
        <p:spPr>
          <a:xfrm>
            <a:off x="2395268" y="1685833"/>
            <a:ext cx="7401463" cy="3772878"/>
          </a:xfrm>
          <a:prstGeom prst="rect">
            <a:avLst/>
          </a:prstGeom>
        </p:spPr>
      </p:pic>
      <p:sp>
        <p:nvSpPr>
          <p:cNvPr id="4" name="TextBox 3">
            <a:extLst>
              <a:ext uri="{FF2B5EF4-FFF2-40B4-BE49-F238E27FC236}">
                <a16:creationId xmlns:a16="http://schemas.microsoft.com/office/drawing/2014/main" id="{F507169D-7A4E-AFBF-6600-A11DEBEC8921}"/>
              </a:ext>
            </a:extLst>
          </p:cNvPr>
          <p:cNvSpPr txBox="1"/>
          <p:nvPr/>
        </p:nvSpPr>
        <p:spPr>
          <a:xfrm>
            <a:off x="10654955" y="5476216"/>
            <a:ext cx="1204240"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endParaRPr lang="en-FI" sz="1200" dirty="0" err="1">
              <a:solidFill>
                <a:srgbClr val="FFC000"/>
              </a:solidFill>
            </a:endParaRPr>
          </a:p>
        </p:txBody>
      </p:sp>
    </p:spTree>
    <p:extLst>
      <p:ext uri="{BB962C8B-B14F-4D97-AF65-F5344CB8AC3E}">
        <p14:creationId xmlns:p14="http://schemas.microsoft.com/office/powerpoint/2010/main" val="2015152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D9933-B18A-C111-6073-028C9AA2BD12}"/>
            </a:ext>
          </a:extLst>
        </p:cNvPr>
        <p:cNvGrpSpPr/>
        <p:nvPr/>
      </p:nvGrpSpPr>
      <p:grpSpPr>
        <a:xfrm>
          <a:off x="0" y="0"/>
          <a:ext cx="0" cy="0"/>
          <a:chOff x="0" y="0"/>
          <a:chExt cx="0" cy="0"/>
        </a:xfrm>
      </p:grpSpPr>
      <p:pic>
        <p:nvPicPr>
          <p:cNvPr id="7" name="Picture 6" descr="A view of the earth from space&#10;&#10;AI-generated content may be incorrect.">
            <a:extLst>
              <a:ext uri="{FF2B5EF4-FFF2-40B4-BE49-F238E27FC236}">
                <a16:creationId xmlns:a16="http://schemas.microsoft.com/office/drawing/2014/main" id="{2E789703-2F29-E06A-6623-E06F3CD46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9514"/>
            <a:ext cx="12192000" cy="8128000"/>
          </a:xfrm>
          <a:prstGeom prst="rect">
            <a:avLst/>
          </a:prstGeom>
        </p:spPr>
      </p:pic>
      <p:sp>
        <p:nvSpPr>
          <p:cNvPr id="2" name="Otsikko 1">
            <a:extLst>
              <a:ext uri="{FF2B5EF4-FFF2-40B4-BE49-F238E27FC236}">
                <a16:creationId xmlns:a16="http://schemas.microsoft.com/office/drawing/2014/main" id="{A22D6204-6C96-C4DD-0F2D-BA2EE4140738}"/>
              </a:ext>
            </a:extLst>
          </p:cNvPr>
          <p:cNvSpPr>
            <a:spLocks noGrp="1"/>
          </p:cNvSpPr>
          <p:nvPr>
            <p:ph type="title"/>
          </p:nvPr>
        </p:nvSpPr>
        <p:spPr/>
        <p:txBody>
          <a:bodyPr anchor="t"/>
          <a:lstStyle/>
          <a:p>
            <a:r>
              <a:rPr lang="fi-FI" sz="3200" dirty="0">
                <a:solidFill>
                  <a:schemeClr val="bg1"/>
                </a:solidFill>
              </a:rPr>
              <a:t>AI-uutiskirjeet</a:t>
            </a:r>
          </a:p>
        </p:txBody>
      </p:sp>
      <p:sp>
        <p:nvSpPr>
          <p:cNvPr id="3" name="Sisällön paikkamerkki 2">
            <a:extLst>
              <a:ext uri="{FF2B5EF4-FFF2-40B4-BE49-F238E27FC236}">
                <a16:creationId xmlns:a16="http://schemas.microsoft.com/office/drawing/2014/main" id="{B910333B-0AF8-C241-5319-F2FE7456B519}"/>
              </a:ext>
            </a:extLst>
          </p:cNvPr>
          <p:cNvSpPr>
            <a:spLocks noGrp="1"/>
          </p:cNvSpPr>
          <p:nvPr>
            <p:ph idx="1"/>
          </p:nvPr>
        </p:nvSpPr>
        <p:spPr>
          <a:xfrm>
            <a:off x="838200" y="1069675"/>
            <a:ext cx="10515600" cy="4462445"/>
          </a:xfrm>
        </p:spPr>
        <p:txBody>
          <a:bodyPr/>
          <a:lstStyle/>
          <a:p>
            <a:pPr marL="0" indent="0">
              <a:buNone/>
            </a:pPr>
            <a:r>
              <a:rPr lang="fi-FI" dirty="0">
                <a:solidFill>
                  <a:schemeClr val="bg1"/>
                </a:solidFill>
                <a:hlinkClick r:id="rId4">
                  <a:extLst>
                    <a:ext uri="{A12FA001-AC4F-418D-AE19-62706E023703}">
                      <ahyp:hlinkClr xmlns:ahyp="http://schemas.microsoft.com/office/drawing/2018/hyperlinkcolor" val="tx"/>
                    </a:ext>
                  </a:extLst>
                </a:hlinkClick>
              </a:rPr>
              <a:t>https://www.therundown.ai</a:t>
            </a:r>
            <a:endParaRPr lang="fi-FI" dirty="0">
              <a:solidFill>
                <a:schemeClr val="bg1"/>
              </a:solidFill>
            </a:endParaRPr>
          </a:p>
        </p:txBody>
      </p:sp>
      <p:pic>
        <p:nvPicPr>
          <p:cNvPr id="6" name="Picture 5">
            <a:extLst>
              <a:ext uri="{FF2B5EF4-FFF2-40B4-BE49-F238E27FC236}">
                <a16:creationId xmlns:a16="http://schemas.microsoft.com/office/drawing/2014/main" id="{56CC29CF-0341-24B1-7896-5F5836741695}"/>
              </a:ext>
            </a:extLst>
          </p:cNvPr>
          <p:cNvPicPr>
            <a:picLocks noChangeAspect="1"/>
          </p:cNvPicPr>
          <p:nvPr/>
        </p:nvPicPr>
        <p:blipFill>
          <a:blip r:embed="rId5"/>
          <a:stretch>
            <a:fillRect/>
          </a:stretch>
        </p:blipFill>
        <p:spPr>
          <a:xfrm>
            <a:off x="2395267" y="1685832"/>
            <a:ext cx="7401463" cy="3772879"/>
          </a:xfrm>
          <a:prstGeom prst="rect">
            <a:avLst/>
          </a:prstGeom>
        </p:spPr>
      </p:pic>
      <p:sp>
        <p:nvSpPr>
          <p:cNvPr id="4" name="TextBox 3">
            <a:extLst>
              <a:ext uri="{FF2B5EF4-FFF2-40B4-BE49-F238E27FC236}">
                <a16:creationId xmlns:a16="http://schemas.microsoft.com/office/drawing/2014/main" id="{60C92656-2AA6-33C1-376A-8F9ACDE0B04E}"/>
              </a:ext>
            </a:extLst>
          </p:cNvPr>
          <p:cNvSpPr txBox="1"/>
          <p:nvPr/>
        </p:nvSpPr>
        <p:spPr>
          <a:xfrm>
            <a:off x="10654955" y="5476216"/>
            <a:ext cx="1204240"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endParaRPr lang="en-FI" sz="1200" dirty="0" err="1">
              <a:solidFill>
                <a:srgbClr val="FFC000"/>
              </a:solidFill>
            </a:endParaRPr>
          </a:p>
        </p:txBody>
      </p:sp>
    </p:spTree>
    <p:extLst>
      <p:ext uri="{BB962C8B-B14F-4D97-AF65-F5344CB8AC3E}">
        <p14:creationId xmlns:p14="http://schemas.microsoft.com/office/powerpoint/2010/main" val="1171076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BEC68-1F74-1F20-C399-846F38B791AA}"/>
            </a:ext>
          </a:extLst>
        </p:cNvPr>
        <p:cNvGrpSpPr/>
        <p:nvPr/>
      </p:nvGrpSpPr>
      <p:grpSpPr>
        <a:xfrm>
          <a:off x="0" y="0"/>
          <a:ext cx="0" cy="0"/>
          <a:chOff x="0" y="0"/>
          <a:chExt cx="0" cy="0"/>
        </a:xfrm>
      </p:grpSpPr>
      <p:pic>
        <p:nvPicPr>
          <p:cNvPr id="7" name="Picture 6" descr="A view of the earth from space&#10;&#10;AI-generated content may be incorrect.">
            <a:extLst>
              <a:ext uri="{FF2B5EF4-FFF2-40B4-BE49-F238E27FC236}">
                <a16:creationId xmlns:a16="http://schemas.microsoft.com/office/drawing/2014/main" id="{92183579-7F60-8F77-16B6-F5C1C1C74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9514"/>
            <a:ext cx="12192000" cy="8128000"/>
          </a:xfrm>
          <a:prstGeom prst="rect">
            <a:avLst/>
          </a:prstGeom>
        </p:spPr>
      </p:pic>
      <p:sp>
        <p:nvSpPr>
          <p:cNvPr id="2" name="Otsikko 1">
            <a:extLst>
              <a:ext uri="{FF2B5EF4-FFF2-40B4-BE49-F238E27FC236}">
                <a16:creationId xmlns:a16="http://schemas.microsoft.com/office/drawing/2014/main" id="{DBFA1804-D085-85ED-E48A-DFB5F49F1B9A}"/>
              </a:ext>
            </a:extLst>
          </p:cNvPr>
          <p:cNvSpPr>
            <a:spLocks noGrp="1"/>
          </p:cNvSpPr>
          <p:nvPr>
            <p:ph type="title"/>
          </p:nvPr>
        </p:nvSpPr>
        <p:spPr/>
        <p:txBody>
          <a:bodyPr anchor="t"/>
          <a:lstStyle/>
          <a:p>
            <a:r>
              <a:rPr lang="fi-FI" sz="3200" dirty="0">
                <a:solidFill>
                  <a:schemeClr val="bg1"/>
                </a:solidFill>
              </a:rPr>
              <a:t>AI Googlattavaa (tai käytä </a:t>
            </a:r>
            <a:r>
              <a:rPr lang="fi-FI" sz="3200" dirty="0" err="1">
                <a:solidFill>
                  <a:schemeClr val="bg1"/>
                </a:solidFill>
              </a:rPr>
              <a:t>AI:ta</a:t>
            </a:r>
            <a:r>
              <a:rPr lang="fi-FI" sz="3200" dirty="0">
                <a:solidFill>
                  <a:schemeClr val="bg1"/>
                </a:solidFill>
              </a:rPr>
              <a:t>…)</a:t>
            </a:r>
          </a:p>
        </p:txBody>
      </p:sp>
      <p:sp>
        <p:nvSpPr>
          <p:cNvPr id="3" name="Sisällön paikkamerkki 2">
            <a:extLst>
              <a:ext uri="{FF2B5EF4-FFF2-40B4-BE49-F238E27FC236}">
                <a16:creationId xmlns:a16="http://schemas.microsoft.com/office/drawing/2014/main" id="{34471C63-A38D-9745-CD1B-B12ED1374BE0}"/>
              </a:ext>
            </a:extLst>
          </p:cNvPr>
          <p:cNvSpPr>
            <a:spLocks noGrp="1"/>
          </p:cNvSpPr>
          <p:nvPr>
            <p:ph idx="1"/>
          </p:nvPr>
        </p:nvSpPr>
        <p:spPr>
          <a:xfrm>
            <a:off x="838200" y="1069675"/>
            <a:ext cx="10515600" cy="4462445"/>
          </a:xfrm>
        </p:spPr>
        <p:txBody>
          <a:bodyPr/>
          <a:lstStyle/>
          <a:p>
            <a:pPr marL="0" indent="0">
              <a:buNone/>
            </a:pPr>
            <a:r>
              <a:rPr lang="fi-FI" dirty="0">
                <a:solidFill>
                  <a:schemeClr val="bg1"/>
                </a:solidFill>
              </a:rPr>
              <a:t>AI-agentit</a:t>
            </a:r>
            <a:br>
              <a:rPr lang="fi-FI" dirty="0">
                <a:solidFill>
                  <a:schemeClr val="bg1"/>
                </a:solidFill>
              </a:rPr>
            </a:br>
            <a:br>
              <a:rPr lang="fi-FI" dirty="0">
                <a:solidFill>
                  <a:schemeClr val="bg1"/>
                </a:solidFill>
              </a:rPr>
            </a:br>
            <a:r>
              <a:rPr lang="fi-FI" sz="1600" dirty="0" err="1">
                <a:solidFill>
                  <a:schemeClr val="bg1"/>
                </a:solidFill>
              </a:rPr>
              <a:t>AI-agentit</a:t>
            </a:r>
            <a:r>
              <a:rPr lang="fi-FI" sz="1600" dirty="0">
                <a:solidFill>
                  <a:schemeClr val="bg1"/>
                </a:solidFill>
              </a:rPr>
              <a:t> ovat autonomisia järjestelmiä tai ohjelmistoja jotka havainnoivat ympäristöään (esim. dataa, sensoreita tai käyttäjän syötteitä) ja päättävät toiminnasta annettujen tavoitteiden mukaisesti. AI-agentit suorittavat siis tehtäviä ilman jatkuvaa ihmisvalvontaa ja ohjausta.</a:t>
            </a:r>
            <a:br>
              <a:rPr lang="fi-FI" sz="1600" dirty="0">
                <a:solidFill>
                  <a:schemeClr val="bg1"/>
                </a:solidFill>
              </a:rPr>
            </a:br>
            <a:endParaRPr lang="fi-FI" sz="1600" dirty="0">
              <a:solidFill>
                <a:schemeClr val="bg1"/>
              </a:solidFill>
            </a:endParaRPr>
          </a:p>
          <a:p>
            <a:pPr marL="0" indent="0">
              <a:buNone/>
            </a:pPr>
            <a:r>
              <a:rPr lang="fi-FI" dirty="0">
                <a:solidFill>
                  <a:schemeClr val="bg1"/>
                </a:solidFill>
              </a:rPr>
              <a:t>Deep </a:t>
            </a:r>
            <a:r>
              <a:rPr lang="fi-FI" dirty="0" err="1">
                <a:solidFill>
                  <a:schemeClr val="bg1"/>
                </a:solidFill>
              </a:rPr>
              <a:t>Research</a:t>
            </a:r>
            <a:br>
              <a:rPr lang="fi-FI" dirty="0">
                <a:solidFill>
                  <a:schemeClr val="bg1"/>
                </a:solidFill>
              </a:rPr>
            </a:br>
            <a:br>
              <a:rPr lang="fi-FI" dirty="0">
                <a:solidFill>
                  <a:schemeClr val="bg1"/>
                </a:solidFill>
              </a:rPr>
            </a:br>
            <a:r>
              <a:rPr lang="fi-FI" sz="1600" dirty="0">
                <a:solidFill>
                  <a:schemeClr val="bg1"/>
                </a:solidFill>
              </a:rPr>
              <a:t>Deep </a:t>
            </a:r>
            <a:r>
              <a:rPr lang="fi-FI" sz="1600" dirty="0" err="1">
                <a:solidFill>
                  <a:schemeClr val="bg1"/>
                </a:solidFill>
              </a:rPr>
              <a:t>Research</a:t>
            </a:r>
            <a:r>
              <a:rPr lang="fi-FI" sz="1600" dirty="0">
                <a:solidFill>
                  <a:schemeClr val="bg1"/>
                </a:solidFill>
              </a:rPr>
              <a:t> AI on tekoälypohjainen menetelmä jota käytetään syvälliseen tiedonhakuun ja analyysiin moni-mutkaisista aiheista. Se yhdistää usein koneoppimista (erityisesti syväoppimista) ja luonnollisen kielen käsittelyä (NLP) tutkiakseen laajoja tietomääriä (akateemisia artikkeleita, markkinatietoja tai sosiaalisia dataverkostoja), tunnistaakseen trendejä, yhteyksiä tai piileviä rakenteita. Tällaiset järjestelmät pystyvät automatisoituun tiedon-keruuseen, lähdekritiikkiin ja jopa hypoteesien generointiin. Deep </a:t>
            </a:r>
            <a:r>
              <a:rPr lang="fi-FI" sz="1600" dirty="0" err="1">
                <a:solidFill>
                  <a:schemeClr val="bg1"/>
                </a:solidFill>
              </a:rPr>
              <a:t>Research</a:t>
            </a:r>
            <a:r>
              <a:rPr lang="fi-FI" sz="1600" dirty="0">
                <a:solidFill>
                  <a:schemeClr val="bg1"/>
                </a:solidFill>
              </a:rPr>
              <a:t> nopeuttaa tutkimusprosesseja ja tukee päätöksentekoa esimerkiksi tieteessä, liiketoiminnassa tai terveydenhuollossa. </a:t>
            </a:r>
          </a:p>
        </p:txBody>
      </p:sp>
      <p:sp>
        <p:nvSpPr>
          <p:cNvPr id="4" name="TextBox 3">
            <a:extLst>
              <a:ext uri="{FF2B5EF4-FFF2-40B4-BE49-F238E27FC236}">
                <a16:creationId xmlns:a16="http://schemas.microsoft.com/office/drawing/2014/main" id="{F5CBE713-0DCE-8D18-4786-C9C2D567FFD7}"/>
              </a:ext>
            </a:extLst>
          </p:cNvPr>
          <p:cNvSpPr txBox="1"/>
          <p:nvPr/>
        </p:nvSpPr>
        <p:spPr>
          <a:xfrm>
            <a:off x="10654955" y="5476216"/>
            <a:ext cx="1204240"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endParaRPr lang="en-FI" sz="1200" dirty="0" err="1">
              <a:solidFill>
                <a:srgbClr val="FFC000"/>
              </a:solidFill>
            </a:endParaRPr>
          </a:p>
        </p:txBody>
      </p:sp>
    </p:spTree>
    <p:extLst>
      <p:ext uri="{BB962C8B-B14F-4D97-AF65-F5344CB8AC3E}">
        <p14:creationId xmlns:p14="http://schemas.microsoft.com/office/powerpoint/2010/main" val="2815078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E6E9F-26D6-3A44-C5B9-273800585741}"/>
            </a:ext>
          </a:extLst>
        </p:cNvPr>
        <p:cNvGrpSpPr/>
        <p:nvPr/>
      </p:nvGrpSpPr>
      <p:grpSpPr>
        <a:xfrm>
          <a:off x="0" y="0"/>
          <a:ext cx="0" cy="0"/>
          <a:chOff x="0" y="0"/>
          <a:chExt cx="0" cy="0"/>
        </a:xfrm>
      </p:grpSpPr>
      <p:pic>
        <p:nvPicPr>
          <p:cNvPr id="7" name="Picture 6" descr="A view of the earth from space&#10;&#10;AI-generated content may be incorrect.">
            <a:extLst>
              <a:ext uri="{FF2B5EF4-FFF2-40B4-BE49-F238E27FC236}">
                <a16:creationId xmlns:a16="http://schemas.microsoft.com/office/drawing/2014/main" id="{5A47E39A-94F2-5F1D-2B94-47979303E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9514"/>
            <a:ext cx="12192000" cy="8128000"/>
          </a:xfrm>
          <a:prstGeom prst="rect">
            <a:avLst/>
          </a:prstGeom>
        </p:spPr>
      </p:pic>
      <p:sp>
        <p:nvSpPr>
          <p:cNvPr id="2" name="Otsikko 1">
            <a:extLst>
              <a:ext uri="{FF2B5EF4-FFF2-40B4-BE49-F238E27FC236}">
                <a16:creationId xmlns:a16="http://schemas.microsoft.com/office/drawing/2014/main" id="{89D911E1-12D3-9599-6207-87F7BB554D08}"/>
              </a:ext>
            </a:extLst>
          </p:cNvPr>
          <p:cNvSpPr>
            <a:spLocks noGrp="1"/>
          </p:cNvSpPr>
          <p:nvPr>
            <p:ph type="title"/>
          </p:nvPr>
        </p:nvSpPr>
        <p:spPr/>
        <p:txBody>
          <a:bodyPr anchor="t"/>
          <a:lstStyle/>
          <a:p>
            <a:r>
              <a:rPr lang="fi-FI" sz="3200" dirty="0">
                <a:solidFill>
                  <a:schemeClr val="bg1"/>
                </a:solidFill>
              </a:rPr>
              <a:t>Oppilaitoksen tarjoamat koulutukset</a:t>
            </a:r>
          </a:p>
        </p:txBody>
      </p:sp>
      <p:sp>
        <p:nvSpPr>
          <p:cNvPr id="4" name="TextBox 3">
            <a:extLst>
              <a:ext uri="{FF2B5EF4-FFF2-40B4-BE49-F238E27FC236}">
                <a16:creationId xmlns:a16="http://schemas.microsoft.com/office/drawing/2014/main" id="{FB7917B7-EF3D-DE8C-E43F-6B8020885210}"/>
              </a:ext>
            </a:extLst>
          </p:cNvPr>
          <p:cNvSpPr txBox="1"/>
          <p:nvPr/>
        </p:nvSpPr>
        <p:spPr>
          <a:xfrm>
            <a:off x="10654955" y="5476216"/>
            <a:ext cx="1204240"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endParaRPr lang="en-FI" sz="1200" dirty="0" err="1">
              <a:solidFill>
                <a:srgbClr val="FFC000"/>
              </a:solidFill>
            </a:endParaRPr>
          </a:p>
        </p:txBody>
      </p:sp>
      <p:pic>
        <p:nvPicPr>
          <p:cNvPr id="8" name="Picture 7">
            <a:extLst>
              <a:ext uri="{FF2B5EF4-FFF2-40B4-BE49-F238E27FC236}">
                <a16:creationId xmlns:a16="http://schemas.microsoft.com/office/drawing/2014/main" id="{F9937F77-3207-5EFA-DEAE-F3D0D15178C4}"/>
              </a:ext>
            </a:extLst>
          </p:cNvPr>
          <p:cNvPicPr>
            <a:picLocks noChangeAspect="1"/>
          </p:cNvPicPr>
          <p:nvPr/>
        </p:nvPicPr>
        <p:blipFill>
          <a:blip r:embed="rId4"/>
          <a:stretch>
            <a:fillRect/>
          </a:stretch>
        </p:blipFill>
        <p:spPr>
          <a:xfrm>
            <a:off x="1014581" y="969514"/>
            <a:ext cx="7021606" cy="4129287"/>
          </a:xfrm>
          <a:prstGeom prst="rect">
            <a:avLst/>
          </a:prstGeom>
        </p:spPr>
      </p:pic>
      <p:pic>
        <p:nvPicPr>
          <p:cNvPr id="10" name="Picture 9">
            <a:extLst>
              <a:ext uri="{FF2B5EF4-FFF2-40B4-BE49-F238E27FC236}">
                <a16:creationId xmlns:a16="http://schemas.microsoft.com/office/drawing/2014/main" id="{5FD7DE26-0224-42A5-3907-C58CF47E0ADF}"/>
              </a:ext>
            </a:extLst>
          </p:cNvPr>
          <p:cNvPicPr>
            <a:picLocks noChangeAspect="1"/>
          </p:cNvPicPr>
          <p:nvPr/>
        </p:nvPicPr>
        <p:blipFill>
          <a:blip r:embed="rId5"/>
          <a:stretch>
            <a:fillRect/>
          </a:stretch>
        </p:blipFill>
        <p:spPr>
          <a:xfrm>
            <a:off x="8285582" y="969514"/>
            <a:ext cx="2915818" cy="4129287"/>
          </a:xfrm>
          <a:prstGeom prst="rect">
            <a:avLst/>
          </a:prstGeom>
        </p:spPr>
      </p:pic>
    </p:spTree>
    <p:extLst>
      <p:ext uri="{BB962C8B-B14F-4D97-AF65-F5344CB8AC3E}">
        <p14:creationId xmlns:p14="http://schemas.microsoft.com/office/powerpoint/2010/main" val="2418348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E3AA1-43BA-7A14-023B-0611D32A6233}"/>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1E570E5-BD3C-CFAE-3770-DFFDA23C759B}"/>
              </a:ext>
            </a:extLst>
          </p:cNvPr>
          <p:cNvSpPr>
            <a:spLocks noGrp="1"/>
          </p:cNvSpPr>
          <p:nvPr>
            <p:ph idx="1"/>
          </p:nvPr>
        </p:nvSpPr>
        <p:spPr>
          <a:xfrm>
            <a:off x="838200" y="676127"/>
            <a:ext cx="10515600" cy="4502310"/>
          </a:xfrm>
        </p:spPr>
        <p:txBody>
          <a:bodyPr/>
          <a:lstStyle/>
          <a:p>
            <a:pPr marL="0" indent="0">
              <a:buNone/>
            </a:pPr>
            <a:r>
              <a:rPr lang="fi-FI" sz="2800" b="1" dirty="0"/>
              <a:t>Tietoturva </a:t>
            </a:r>
          </a:p>
          <a:p>
            <a:pPr marL="0" indent="0">
              <a:buNone/>
            </a:pPr>
            <a:r>
              <a:rPr lang="fi-FI" sz="2800" b="1" dirty="0">
                <a:solidFill>
                  <a:srgbClr val="FFC000"/>
                </a:solidFill>
              </a:rPr>
              <a:t>Mieti voisitko postata samat tiedot </a:t>
            </a:r>
            <a:r>
              <a:rPr lang="fi-FI" sz="2800" b="1" dirty="0" err="1">
                <a:solidFill>
                  <a:srgbClr val="FFC000"/>
                </a:solidFill>
              </a:rPr>
              <a:t>Faceen</a:t>
            </a:r>
            <a:r>
              <a:rPr lang="fi-FI" sz="2800" b="1" dirty="0">
                <a:solidFill>
                  <a:srgbClr val="FFC000"/>
                </a:solidFill>
              </a:rPr>
              <a:t> tai Linkkariin</a:t>
            </a:r>
          </a:p>
          <a:p>
            <a:pPr marL="0" indent="0">
              <a:buNone/>
            </a:pPr>
            <a:endParaRPr lang="fi-FI" sz="2800" b="1" dirty="0"/>
          </a:p>
          <a:p>
            <a:pPr marL="0" indent="0">
              <a:buNone/>
            </a:pPr>
            <a:r>
              <a:rPr lang="fi-FI" sz="2800" b="1" dirty="0"/>
              <a:t>Lähdekritiikki </a:t>
            </a:r>
          </a:p>
          <a:p>
            <a:pPr marL="0" indent="0">
              <a:buNone/>
            </a:pPr>
            <a:r>
              <a:rPr lang="fi-FI" sz="2800" b="1" dirty="0">
                <a:solidFill>
                  <a:srgbClr val="FFC000"/>
                </a:solidFill>
              </a:rPr>
              <a:t>Tekoäly ei ole todellaan aina oikeassa</a:t>
            </a:r>
          </a:p>
          <a:p>
            <a:pPr marL="0" indent="0">
              <a:buNone/>
            </a:pPr>
            <a:endParaRPr lang="fi-FI" sz="2800" b="1" dirty="0"/>
          </a:p>
          <a:p>
            <a:pPr marL="0" indent="0">
              <a:buNone/>
            </a:pPr>
            <a:r>
              <a:rPr lang="fi-FI" sz="2800" b="1" dirty="0"/>
              <a:t>Kehotteet </a:t>
            </a:r>
          </a:p>
          <a:p>
            <a:pPr marL="0" indent="0">
              <a:buNone/>
            </a:pPr>
            <a:r>
              <a:rPr lang="fi-FI" sz="2800" b="1" dirty="0">
                <a:solidFill>
                  <a:srgbClr val="FFC000"/>
                </a:solidFill>
              </a:rPr>
              <a:t>Harjoittele kysymään oikein</a:t>
            </a:r>
          </a:p>
          <a:p>
            <a:pPr marL="0" indent="0">
              <a:buNone/>
            </a:pPr>
            <a:br>
              <a:rPr lang="fi-FI" sz="2800" b="1" dirty="0"/>
            </a:br>
            <a:endParaRPr lang="fi-FI" sz="2800" b="1" dirty="0"/>
          </a:p>
          <a:p>
            <a:pPr marL="0" indent="0">
              <a:buNone/>
            </a:pPr>
            <a:endParaRPr lang="fi-FI" sz="2800" dirty="0"/>
          </a:p>
        </p:txBody>
      </p:sp>
    </p:spTree>
    <p:extLst>
      <p:ext uri="{BB962C8B-B14F-4D97-AF65-F5344CB8AC3E}">
        <p14:creationId xmlns:p14="http://schemas.microsoft.com/office/powerpoint/2010/main" val="811191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0147-D33F-907D-73C3-B907CA5B928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82EE483-B0B8-E764-1A76-2B1D74C483A6}"/>
              </a:ext>
            </a:extLst>
          </p:cNvPr>
          <p:cNvSpPr/>
          <p:nvPr/>
        </p:nvSpPr>
        <p:spPr>
          <a:xfrm>
            <a:off x="0" y="0"/>
            <a:ext cx="12192000" cy="58918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8" name="Introducing NEO Gamma _ Another Step Closer to Home">
            <a:hlinkClick r:id="" action="ppaction://media"/>
            <a:extLst>
              <a:ext uri="{FF2B5EF4-FFF2-40B4-BE49-F238E27FC236}">
                <a16:creationId xmlns:a16="http://schemas.microsoft.com/office/drawing/2014/main" id="{ADDCCC85-C999-4BAE-A348-3523B12F54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6741" y="212588"/>
            <a:ext cx="9718518" cy="5466666"/>
          </a:xfrm>
          <a:prstGeom prst="rect">
            <a:avLst/>
          </a:prstGeom>
        </p:spPr>
      </p:pic>
      <p:sp>
        <p:nvSpPr>
          <p:cNvPr id="2" name="TextBox 1">
            <a:extLst>
              <a:ext uri="{FF2B5EF4-FFF2-40B4-BE49-F238E27FC236}">
                <a16:creationId xmlns:a16="http://schemas.microsoft.com/office/drawing/2014/main" id="{61536CA2-D942-AD92-2C6B-1B47822B76C6}"/>
              </a:ext>
            </a:extLst>
          </p:cNvPr>
          <p:cNvSpPr txBox="1"/>
          <p:nvPr/>
        </p:nvSpPr>
        <p:spPr>
          <a:xfrm>
            <a:off x="9135462" y="5241303"/>
            <a:ext cx="1625445" cy="307777"/>
          </a:xfrm>
          <a:prstGeom prst="rect">
            <a:avLst/>
          </a:prstGeom>
          <a:noFill/>
        </p:spPr>
        <p:txBody>
          <a:bodyPr wrap="none" lIns="0" tIns="0" rIns="0" bIns="0" rtlCol="0">
            <a:spAutoFit/>
          </a:bodyPr>
          <a:lstStyle/>
          <a:p>
            <a:pPr algn="l"/>
            <a:r>
              <a:rPr lang="en-US" sz="2000" b="0" i="0" dirty="0">
                <a:solidFill>
                  <a:schemeClr val="bg1"/>
                </a:solidFill>
                <a:effectLst/>
                <a:latin typeface="ingra"/>
              </a:rPr>
              <a:t>1X Neo Gamma</a:t>
            </a:r>
            <a:endParaRPr lang="en-FI" sz="2000" dirty="0" err="1">
              <a:solidFill>
                <a:schemeClr val="bg1"/>
              </a:solidFill>
            </a:endParaRPr>
          </a:p>
        </p:txBody>
      </p:sp>
    </p:spTree>
    <p:extLst>
      <p:ext uri="{BB962C8B-B14F-4D97-AF65-F5344CB8AC3E}">
        <p14:creationId xmlns:p14="http://schemas.microsoft.com/office/powerpoint/2010/main" val="302621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C9E63E0D-3B37-32F4-7081-CB6CDE322877}"/>
              </a:ext>
            </a:extLst>
          </p:cNvPr>
          <p:cNvSpPr>
            <a:spLocks noGrp="1"/>
          </p:cNvSpPr>
          <p:nvPr>
            <p:ph type="title"/>
          </p:nvPr>
        </p:nvSpPr>
        <p:spPr/>
        <p:txBody>
          <a:bodyPr/>
          <a:lstStyle/>
          <a:p>
            <a:r>
              <a:rPr lang="fi-FI" dirty="0"/>
              <a:t>Kiitokset osallistumisesta! </a:t>
            </a:r>
          </a:p>
        </p:txBody>
      </p:sp>
      <p:sp>
        <p:nvSpPr>
          <p:cNvPr id="8" name="Tekstin paikkamerkki 7">
            <a:extLst>
              <a:ext uri="{FF2B5EF4-FFF2-40B4-BE49-F238E27FC236}">
                <a16:creationId xmlns:a16="http://schemas.microsoft.com/office/drawing/2014/main" id="{E4516915-0916-13E9-11BD-483929134CB6}"/>
              </a:ext>
            </a:extLst>
          </p:cNvPr>
          <p:cNvSpPr>
            <a:spLocks noGrp="1"/>
          </p:cNvSpPr>
          <p:nvPr>
            <p:ph type="body" idx="1"/>
          </p:nvPr>
        </p:nvSpPr>
        <p:spPr/>
        <p:txBody>
          <a:bodyPr/>
          <a:lstStyle/>
          <a:p>
            <a:endParaRPr lang="fi-FI"/>
          </a:p>
        </p:txBody>
      </p:sp>
      <p:sp>
        <p:nvSpPr>
          <p:cNvPr id="9" name="Tekstin paikkamerkki 8">
            <a:extLst>
              <a:ext uri="{FF2B5EF4-FFF2-40B4-BE49-F238E27FC236}">
                <a16:creationId xmlns:a16="http://schemas.microsoft.com/office/drawing/2014/main" id="{5FCEBA9A-44C7-E149-FF36-2E083BB6E523}"/>
              </a:ext>
            </a:extLst>
          </p:cNvPr>
          <p:cNvSpPr>
            <a:spLocks noGrp="1"/>
          </p:cNvSpPr>
          <p:nvPr>
            <p:ph type="body" idx="10"/>
          </p:nvPr>
        </p:nvSpPr>
        <p:spPr/>
        <p:txBody>
          <a:bodyPr/>
          <a:lstStyle/>
          <a:p>
            <a:endParaRPr lang="fi-FI"/>
          </a:p>
        </p:txBody>
      </p:sp>
    </p:spTree>
    <p:extLst>
      <p:ext uri="{BB962C8B-B14F-4D97-AF65-F5344CB8AC3E}">
        <p14:creationId xmlns:p14="http://schemas.microsoft.com/office/powerpoint/2010/main" val="1653075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E9971-AF89-6856-1AAD-DFA17E03A04C}"/>
            </a:ext>
          </a:extLst>
        </p:cNvPr>
        <p:cNvGrpSpPr/>
        <p:nvPr/>
      </p:nvGrpSpPr>
      <p:grpSpPr>
        <a:xfrm>
          <a:off x="0" y="0"/>
          <a:ext cx="0" cy="0"/>
          <a:chOff x="0" y="0"/>
          <a:chExt cx="0" cy="0"/>
        </a:xfrm>
      </p:grpSpPr>
      <p:pic>
        <p:nvPicPr>
          <p:cNvPr id="5" name="Picture 4" descr="A red and black car on a road&#10;&#10;AI-generated content may be incorrect.">
            <a:extLst>
              <a:ext uri="{FF2B5EF4-FFF2-40B4-BE49-F238E27FC236}">
                <a16:creationId xmlns:a16="http://schemas.microsoft.com/office/drawing/2014/main" id="{CCB0A724-6001-A756-7ADD-B8E6E06FA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
            <a:ext cx="12192000" cy="6831243"/>
          </a:xfrm>
          <a:prstGeom prst="rect">
            <a:avLst/>
          </a:prstGeom>
        </p:spPr>
      </p:pic>
      <p:sp>
        <p:nvSpPr>
          <p:cNvPr id="4" name="Otsikko 3">
            <a:extLst>
              <a:ext uri="{FF2B5EF4-FFF2-40B4-BE49-F238E27FC236}">
                <a16:creationId xmlns:a16="http://schemas.microsoft.com/office/drawing/2014/main" id="{045CEBD1-20D0-0440-CEEF-5B7743147834}"/>
              </a:ext>
            </a:extLst>
          </p:cNvPr>
          <p:cNvSpPr>
            <a:spLocks noGrp="1"/>
          </p:cNvSpPr>
          <p:nvPr>
            <p:ph type="title"/>
          </p:nvPr>
        </p:nvSpPr>
        <p:spPr>
          <a:xfrm>
            <a:off x="838200" y="365125"/>
            <a:ext cx="10515600" cy="5319683"/>
          </a:xfrm>
        </p:spPr>
        <p:txBody>
          <a:bodyPr anchor="t"/>
          <a:lstStyle/>
          <a:p>
            <a:r>
              <a:rPr lang="fi-FI" sz="6000" dirty="0" err="1">
                <a:solidFill>
                  <a:srgbClr val="FFC000"/>
                </a:solidFill>
                <a:highlight>
                  <a:srgbClr val="000000"/>
                </a:highlight>
              </a:rPr>
              <a:t>Metaversumi</a:t>
            </a:r>
            <a:endParaRPr lang="fi-FI" sz="6000" dirty="0">
              <a:solidFill>
                <a:srgbClr val="FFC000"/>
              </a:solidFill>
              <a:highlight>
                <a:srgbClr val="000000"/>
              </a:highlight>
            </a:endParaRPr>
          </a:p>
        </p:txBody>
      </p:sp>
      <p:sp>
        <p:nvSpPr>
          <p:cNvPr id="2" name="TextBox 1">
            <a:extLst>
              <a:ext uri="{FF2B5EF4-FFF2-40B4-BE49-F238E27FC236}">
                <a16:creationId xmlns:a16="http://schemas.microsoft.com/office/drawing/2014/main" id="{510C06CF-6B82-7640-F9A9-95503478C4F1}"/>
              </a:ext>
            </a:extLst>
          </p:cNvPr>
          <p:cNvSpPr txBox="1"/>
          <p:nvPr/>
        </p:nvSpPr>
        <p:spPr>
          <a:xfrm>
            <a:off x="9096003" y="6400542"/>
            <a:ext cx="2763192"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r>
              <a:rPr lang="en-US" sz="1200" dirty="0">
                <a:solidFill>
                  <a:srgbClr val="FFC000"/>
                </a:solidFill>
              </a:rPr>
              <a:t> (</a:t>
            </a:r>
            <a:r>
              <a:rPr lang="en-US" sz="1200" dirty="0" err="1">
                <a:solidFill>
                  <a:srgbClr val="FFC000"/>
                </a:solidFill>
              </a:rPr>
              <a:t>itsemaksettu</a:t>
            </a:r>
            <a:r>
              <a:rPr lang="en-US" sz="1200" dirty="0">
                <a:solidFill>
                  <a:srgbClr val="FFC000"/>
                </a:solidFill>
              </a:rPr>
              <a:t> </a:t>
            </a:r>
            <a:r>
              <a:rPr lang="en-US" sz="1200" dirty="0" err="1">
                <a:solidFill>
                  <a:srgbClr val="FFC000"/>
                </a:solidFill>
              </a:rPr>
              <a:t>lisenssi</a:t>
            </a:r>
            <a:r>
              <a:rPr lang="en-US" sz="1200" dirty="0">
                <a:solidFill>
                  <a:srgbClr val="FFC000"/>
                </a:solidFill>
              </a:rPr>
              <a:t>)</a:t>
            </a:r>
            <a:endParaRPr lang="en-FI" sz="1200" dirty="0" err="1">
              <a:solidFill>
                <a:srgbClr val="FFC000"/>
              </a:solidFill>
            </a:endParaRPr>
          </a:p>
        </p:txBody>
      </p:sp>
      <p:sp>
        <p:nvSpPr>
          <p:cNvPr id="7" name="TextBox 6">
            <a:extLst>
              <a:ext uri="{FF2B5EF4-FFF2-40B4-BE49-F238E27FC236}">
                <a16:creationId xmlns:a16="http://schemas.microsoft.com/office/drawing/2014/main" id="{792B94EC-AF60-4ABF-84F9-1E708CFA6E8B}"/>
              </a:ext>
            </a:extLst>
          </p:cNvPr>
          <p:cNvSpPr txBox="1"/>
          <p:nvPr/>
        </p:nvSpPr>
        <p:spPr>
          <a:xfrm>
            <a:off x="972531" y="3563985"/>
            <a:ext cx="10246937" cy="2424932"/>
          </a:xfrm>
          <a:prstGeom prst="rect">
            <a:avLst/>
          </a:prstGeom>
          <a:ln/>
        </p:spPr>
        <p:style>
          <a:lnRef idx="2">
            <a:schemeClr val="dk1"/>
          </a:lnRef>
          <a:fillRef idx="1">
            <a:schemeClr val="lt1"/>
          </a:fillRef>
          <a:effectRef idx="0">
            <a:schemeClr val="dk1"/>
          </a:effectRef>
          <a:fontRef idx="minor">
            <a:schemeClr val="dk1"/>
          </a:fontRef>
        </p:style>
        <p:txBody>
          <a:bodyPr wrap="square" lIns="360000" tIns="360000" rIns="360000" bIns="360000" rtlCol="0">
            <a:spAutoFit/>
          </a:bodyPr>
          <a:lstStyle/>
          <a:p>
            <a:pPr algn="ctr" fontAlgn="base">
              <a:spcAft>
                <a:spcPts val="2227"/>
              </a:spcAft>
            </a:pPr>
            <a:r>
              <a:rPr lang="en-US" sz="1200" b="1" i="0" dirty="0">
                <a:solidFill>
                  <a:schemeClr val="tx1"/>
                </a:solidFill>
                <a:effectLst/>
                <a:latin typeface="Open Sans" panose="020B0606030504020204" pitchFamily="34" charset="0"/>
              </a:rPr>
              <a:t>Metaverse Initiative</a:t>
            </a:r>
          </a:p>
          <a:p>
            <a:pPr algn="ctr" fontAlgn="base"/>
            <a:r>
              <a:rPr lang="en-US" sz="1200" b="0" i="0" dirty="0">
                <a:solidFill>
                  <a:schemeClr val="tx1"/>
                </a:solidFill>
                <a:effectLst/>
                <a:latin typeface="Open Sans" panose="020B0606030504020204" pitchFamily="34" charset="0"/>
              </a:rPr>
              <a:t>Finland is the first European nation to make a Metaverse Initiative, and one of the first globally. In total the Finnish metaverse ecosystem is estimated to have in total 250+ companies.</a:t>
            </a:r>
            <a:br>
              <a:rPr lang="en-US" sz="1200" b="0" i="0" dirty="0">
                <a:solidFill>
                  <a:schemeClr val="tx1"/>
                </a:solidFill>
                <a:effectLst/>
                <a:latin typeface="Open Sans" panose="020B0606030504020204" pitchFamily="34" charset="0"/>
              </a:rPr>
            </a:br>
            <a:br>
              <a:rPr lang="en-US" sz="1200" b="0" i="0" dirty="0">
                <a:solidFill>
                  <a:srgbClr val="FFFFFF"/>
                </a:solidFill>
                <a:effectLst/>
                <a:latin typeface="Open Sans" panose="020B0606030504020204" pitchFamily="34" charset="0"/>
              </a:rPr>
            </a:br>
            <a:br>
              <a:rPr lang="en-US" sz="1200" b="0" i="0" dirty="0">
                <a:solidFill>
                  <a:srgbClr val="FFFFFF"/>
                </a:solidFill>
                <a:effectLst/>
                <a:latin typeface="Open Sans" panose="020B0606030504020204" pitchFamily="34" charset="0"/>
              </a:rPr>
            </a:br>
            <a:r>
              <a:rPr lang="en-US" sz="3200" b="1" i="0" dirty="0">
                <a:solidFill>
                  <a:srgbClr val="FFFFFF"/>
                </a:solidFill>
                <a:effectLst/>
                <a:latin typeface="Open Sans" panose="020B0606030504020204" pitchFamily="34" charset="0"/>
                <a:hlinkClick r:id="rId3"/>
              </a:rPr>
              <a:t>https://www.digitalfinland.org/initiative</a:t>
            </a:r>
            <a:endParaRPr lang="en-US" sz="3200" b="1" i="0" dirty="0">
              <a:solidFill>
                <a:srgbClr val="FFFFFF"/>
              </a:solidFill>
              <a:effectLst/>
              <a:latin typeface="Open Sans" panose="020B0606030504020204" pitchFamily="34" charset="0"/>
            </a:endParaRPr>
          </a:p>
        </p:txBody>
      </p:sp>
    </p:spTree>
    <p:extLst>
      <p:ext uri="{BB962C8B-B14F-4D97-AF65-F5344CB8AC3E}">
        <p14:creationId xmlns:p14="http://schemas.microsoft.com/office/powerpoint/2010/main" val="368065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74B89-5824-14B2-639E-D590DCC73882}"/>
            </a:ext>
          </a:extLst>
        </p:cNvPr>
        <p:cNvGrpSpPr/>
        <p:nvPr/>
      </p:nvGrpSpPr>
      <p:grpSpPr>
        <a:xfrm>
          <a:off x="0" y="0"/>
          <a:ext cx="0" cy="0"/>
          <a:chOff x="0" y="0"/>
          <a:chExt cx="0" cy="0"/>
        </a:xfrm>
      </p:grpSpPr>
      <p:pic>
        <p:nvPicPr>
          <p:cNvPr id="5" name="Picture 4" descr="A red and black car on a road&#10;&#10;AI-generated content may be incorrect.">
            <a:extLst>
              <a:ext uri="{FF2B5EF4-FFF2-40B4-BE49-F238E27FC236}">
                <a16:creationId xmlns:a16="http://schemas.microsoft.com/office/drawing/2014/main" id="{E400191A-A98F-CE31-0A53-C5A0344CF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
            <a:ext cx="12192000" cy="6831243"/>
          </a:xfrm>
          <a:prstGeom prst="rect">
            <a:avLst/>
          </a:prstGeom>
        </p:spPr>
      </p:pic>
      <p:sp>
        <p:nvSpPr>
          <p:cNvPr id="4" name="Otsikko 3">
            <a:extLst>
              <a:ext uri="{FF2B5EF4-FFF2-40B4-BE49-F238E27FC236}">
                <a16:creationId xmlns:a16="http://schemas.microsoft.com/office/drawing/2014/main" id="{FA0862C4-066B-8D9B-33B7-D0AFE4F4FDCD}"/>
              </a:ext>
            </a:extLst>
          </p:cNvPr>
          <p:cNvSpPr>
            <a:spLocks noGrp="1"/>
          </p:cNvSpPr>
          <p:nvPr>
            <p:ph type="title"/>
          </p:nvPr>
        </p:nvSpPr>
        <p:spPr>
          <a:xfrm>
            <a:off x="838200" y="365125"/>
            <a:ext cx="10515600" cy="5319683"/>
          </a:xfrm>
        </p:spPr>
        <p:txBody>
          <a:bodyPr anchor="t"/>
          <a:lstStyle/>
          <a:p>
            <a:r>
              <a:rPr lang="fi-FI" sz="6000" dirty="0" err="1">
                <a:solidFill>
                  <a:srgbClr val="FFC000"/>
                </a:solidFill>
                <a:highlight>
                  <a:srgbClr val="000000"/>
                </a:highlight>
              </a:rPr>
              <a:t>Metaversumi</a:t>
            </a:r>
            <a:endParaRPr lang="fi-FI" sz="6000" dirty="0">
              <a:solidFill>
                <a:srgbClr val="FFC000"/>
              </a:solidFill>
              <a:highlight>
                <a:srgbClr val="000000"/>
              </a:highlight>
            </a:endParaRPr>
          </a:p>
        </p:txBody>
      </p:sp>
      <p:sp>
        <p:nvSpPr>
          <p:cNvPr id="2" name="TextBox 1">
            <a:extLst>
              <a:ext uri="{FF2B5EF4-FFF2-40B4-BE49-F238E27FC236}">
                <a16:creationId xmlns:a16="http://schemas.microsoft.com/office/drawing/2014/main" id="{B0244EA5-8318-A597-E394-00D2B06D5488}"/>
              </a:ext>
            </a:extLst>
          </p:cNvPr>
          <p:cNvSpPr txBox="1"/>
          <p:nvPr/>
        </p:nvSpPr>
        <p:spPr>
          <a:xfrm>
            <a:off x="9096003" y="6400542"/>
            <a:ext cx="2763192" cy="184666"/>
          </a:xfrm>
          <a:prstGeom prst="rect">
            <a:avLst/>
          </a:prstGeom>
          <a:noFill/>
        </p:spPr>
        <p:txBody>
          <a:bodyPr wrap="none" lIns="0" tIns="0" rIns="0" bIns="0" rtlCol="0">
            <a:spAutoFit/>
          </a:bodyPr>
          <a:lstStyle/>
          <a:p>
            <a:pPr algn="r"/>
            <a:r>
              <a:rPr lang="en-US" sz="1200" dirty="0">
                <a:solidFill>
                  <a:srgbClr val="FFC000"/>
                </a:solidFill>
              </a:rPr>
              <a:t>Kuva: </a:t>
            </a:r>
            <a:r>
              <a:rPr lang="en-US" sz="1200" dirty="0" err="1">
                <a:solidFill>
                  <a:srgbClr val="FFC000"/>
                </a:solidFill>
              </a:rPr>
              <a:t>MidJourney</a:t>
            </a:r>
            <a:r>
              <a:rPr lang="en-US" sz="1200" dirty="0">
                <a:solidFill>
                  <a:srgbClr val="FFC000"/>
                </a:solidFill>
              </a:rPr>
              <a:t> (</a:t>
            </a:r>
            <a:r>
              <a:rPr lang="en-US" sz="1200" dirty="0" err="1">
                <a:solidFill>
                  <a:srgbClr val="FFC000"/>
                </a:solidFill>
              </a:rPr>
              <a:t>itsemaksettu</a:t>
            </a:r>
            <a:r>
              <a:rPr lang="en-US" sz="1200" dirty="0">
                <a:solidFill>
                  <a:srgbClr val="FFC000"/>
                </a:solidFill>
              </a:rPr>
              <a:t> </a:t>
            </a:r>
            <a:r>
              <a:rPr lang="en-US" sz="1200" dirty="0" err="1">
                <a:solidFill>
                  <a:srgbClr val="FFC000"/>
                </a:solidFill>
              </a:rPr>
              <a:t>lisenssi</a:t>
            </a:r>
            <a:r>
              <a:rPr lang="en-US" sz="1200" dirty="0">
                <a:solidFill>
                  <a:srgbClr val="FFC000"/>
                </a:solidFill>
              </a:rPr>
              <a:t>)</a:t>
            </a:r>
            <a:endParaRPr lang="en-FI" sz="1200" dirty="0" err="1">
              <a:solidFill>
                <a:srgbClr val="FFC000"/>
              </a:solidFill>
            </a:endParaRPr>
          </a:p>
        </p:txBody>
      </p:sp>
      <p:graphicFrame>
        <p:nvGraphicFramePr>
          <p:cNvPr id="3" name="Object 2">
            <a:extLst>
              <a:ext uri="{FF2B5EF4-FFF2-40B4-BE49-F238E27FC236}">
                <a16:creationId xmlns:a16="http://schemas.microsoft.com/office/drawing/2014/main" id="{FC725130-0EF3-7BBE-CECC-15D7A0CF7C2E}"/>
              </a:ext>
            </a:extLst>
          </p:cNvPr>
          <p:cNvGraphicFramePr>
            <a:graphicFrameLocks noChangeAspect="1"/>
          </p:cNvGraphicFramePr>
          <p:nvPr>
            <p:extLst>
              <p:ext uri="{D42A27DB-BD31-4B8C-83A1-F6EECF244321}">
                <p14:modId xmlns:p14="http://schemas.microsoft.com/office/powerpoint/2010/main" val="2544037341"/>
              </p:ext>
            </p:extLst>
          </p:nvPr>
        </p:nvGraphicFramePr>
        <p:xfrm>
          <a:off x="1717161" y="1405567"/>
          <a:ext cx="8757677" cy="4792776"/>
        </p:xfrm>
        <a:graphic>
          <a:graphicData uri="http://schemas.openxmlformats.org/presentationml/2006/ole">
            <mc:AlternateContent xmlns:mc="http://schemas.openxmlformats.org/markup-compatibility/2006">
              <mc:Choice xmlns:v="urn:schemas-microsoft-com:vml" Requires="v">
                <p:oleObj r:id="rId3" imgW="16458283" imgH="9006053" progId="">
                  <p:embed/>
                </p:oleObj>
              </mc:Choice>
              <mc:Fallback>
                <p:oleObj r:id="rId3" imgW="16458283" imgH="9006053" progId="">
                  <p:embed/>
                  <p:pic>
                    <p:nvPicPr>
                      <p:cNvPr id="0" name=""/>
                      <p:cNvPicPr/>
                      <p:nvPr/>
                    </p:nvPicPr>
                    <p:blipFill>
                      <a:blip r:embed="rId4"/>
                      <a:stretch>
                        <a:fillRect/>
                      </a:stretch>
                    </p:blipFill>
                    <p:spPr>
                      <a:xfrm>
                        <a:off x="1717161" y="1405567"/>
                        <a:ext cx="8757677" cy="4792776"/>
                      </a:xfrm>
                      <a:prstGeom prst="rect">
                        <a:avLst/>
                      </a:prstGeom>
                    </p:spPr>
                  </p:pic>
                </p:oleObj>
              </mc:Fallback>
            </mc:AlternateContent>
          </a:graphicData>
        </a:graphic>
      </p:graphicFrame>
    </p:spTree>
    <p:extLst>
      <p:ext uri="{BB962C8B-B14F-4D97-AF65-F5344CB8AC3E}">
        <p14:creationId xmlns:p14="http://schemas.microsoft.com/office/powerpoint/2010/main" val="1707814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217EC-F8C5-A0BC-0E91-5875E06B2B04}"/>
            </a:ext>
          </a:extLst>
        </p:cNvPr>
        <p:cNvGrpSpPr/>
        <p:nvPr/>
      </p:nvGrpSpPr>
      <p:grpSpPr>
        <a:xfrm>
          <a:off x="0" y="0"/>
          <a:ext cx="0" cy="0"/>
          <a:chOff x="0" y="0"/>
          <a:chExt cx="0" cy="0"/>
        </a:xfrm>
      </p:grpSpPr>
      <p:pic>
        <p:nvPicPr>
          <p:cNvPr id="5" name="Picture 4" descr="A red brain with black wires&#10;&#10;AI-generated content may be incorrect.">
            <a:extLst>
              <a:ext uri="{FF2B5EF4-FFF2-40B4-BE49-F238E27FC236}">
                <a16:creationId xmlns:a16="http://schemas.microsoft.com/office/drawing/2014/main" id="{E72A7435-7E3D-243A-9F9B-96A84F14C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520"/>
            <a:ext cx="12193487" cy="7800680"/>
          </a:xfrm>
          <a:prstGeom prst="rect">
            <a:avLst/>
          </a:prstGeom>
        </p:spPr>
      </p:pic>
      <p:sp>
        <p:nvSpPr>
          <p:cNvPr id="4" name="Otsikko 3">
            <a:extLst>
              <a:ext uri="{FF2B5EF4-FFF2-40B4-BE49-F238E27FC236}">
                <a16:creationId xmlns:a16="http://schemas.microsoft.com/office/drawing/2014/main" id="{255EB58D-8074-7329-CE60-0B6C09336864}"/>
              </a:ext>
            </a:extLst>
          </p:cNvPr>
          <p:cNvSpPr>
            <a:spLocks noGrp="1"/>
          </p:cNvSpPr>
          <p:nvPr>
            <p:ph type="title"/>
          </p:nvPr>
        </p:nvSpPr>
        <p:spPr>
          <a:xfrm>
            <a:off x="838200" y="4871138"/>
            <a:ext cx="10515600" cy="1033907"/>
          </a:xfrm>
        </p:spPr>
        <p:txBody>
          <a:bodyPr anchor="t"/>
          <a:lstStyle/>
          <a:p>
            <a:pPr algn="ctr"/>
            <a:r>
              <a:rPr lang="fi-FI" sz="8000" dirty="0">
                <a:solidFill>
                  <a:schemeClr val="bg1"/>
                </a:solidFill>
              </a:rPr>
              <a:t>Tekoäly</a:t>
            </a:r>
          </a:p>
        </p:txBody>
      </p:sp>
      <p:sp>
        <p:nvSpPr>
          <p:cNvPr id="12" name="TextBox 11">
            <a:extLst>
              <a:ext uri="{FF2B5EF4-FFF2-40B4-BE49-F238E27FC236}">
                <a16:creationId xmlns:a16="http://schemas.microsoft.com/office/drawing/2014/main" id="{1429DAC1-F0B1-0F9E-6EFC-4371A0FB300D}"/>
              </a:ext>
            </a:extLst>
          </p:cNvPr>
          <p:cNvSpPr txBox="1"/>
          <p:nvPr/>
        </p:nvSpPr>
        <p:spPr>
          <a:xfrm>
            <a:off x="9096003" y="6400542"/>
            <a:ext cx="2763192" cy="184666"/>
          </a:xfrm>
          <a:prstGeom prst="rect">
            <a:avLst/>
          </a:prstGeom>
          <a:noFill/>
        </p:spPr>
        <p:txBody>
          <a:bodyPr wrap="none" lIns="0" tIns="0" rIns="0" bIns="0" rtlCol="0">
            <a:spAutoFit/>
          </a:bodyPr>
          <a:lstStyle/>
          <a:p>
            <a:pPr algn="r"/>
            <a:r>
              <a:rPr lang="en-US" sz="1200" dirty="0">
                <a:solidFill>
                  <a:schemeClr val="bg1"/>
                </a:solidFill>
              </a:rPr>
              <a:t>Kuva: </a:t>
            </a:r>
            <a:r>
              <a:rPr lang="en-US" sz="1200" dirty="0" err="1">
                <a:solidFill>
                  <a:schemeClr val="bg1"/>
                </a:solidFill>
              </a:rPr>
              <a:t>MidJourney</a:t>
            </a:r>
            <a:r>
              <a:rPr lang="en-US" sz="1200" dirty="0">
                <a:solidFill>
                  <a:schemeClr val="bg1"/>
                </a:solidFill>
              </a:rPr>
              <a:t> (</a:t>
            </a:r>
            <a:r>
              <a:rPr lang="en-US" sz="1200" dirty="0" err="1">
                <a:solidFill>
                  <a:schemeClr val="bg1"/>
                </a:solidFill>
              </a:rPr>
              <a:t>itsemaksettu</a:t>
            </a:r>
            <a:r>
              <a:rPr lang="en-US" sz="1200" dirty="0">
                <a:solidFill>
                  <a:schemeClr val="bg1"/>
                </a:solidFill>
              </a:rPr>
              <a:t> </a:t>
            </a:r>
            <a:r>
              <a:rPr lang="en-US" sz="1200" dirty="0" err="1">
                <a:solidFill>
                  <a:schemeClr val="bg1"/>
                </a:solidFill>
              </a:rPr>
              <a:t>lisenssi</a:t>
            </a:r>
            <a:r>
              <a:rPr lang="en-US" sz="1200" dirty="0">
                <a:solidFill>
                  <a:schemeClr val="bg1"/>
                </a:solidFill>
              </a:rPr>
              <a:t>)</a:t>
            </a:r>
            <a:endParaRPr lang="en-FI" sz="1200" dirty="0" err="1">
              <a:solidFill>
                <a:schemeClr val="bg1"/>
              </a:solidFill>
            </a:endParaRPr>
          </a:p>
        </p:txBody>
      </p:sp>
    </p:spTree>
    <p:extLst>
      <p:ext uri="{BB962C8B-B14F-4D97-AF65-F5344CB8AC3E}">
        <p14:creationId xmlns:p14="http://schemas.microsoft.com/office/powerpoint/2010/main" val="172648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CDBAE0E-A985-5723-9186-104E2B0A84FA}"/>
              </a:ext>
            </a:extLst>
          </p:cNvPr>
          <p:cNvSpPr>
            <a:spLocks noGrp="1"/>
          </p:cNvSpPr>
          <p:nvPr>
            <p:ph type="title"/>
          </p:nvPr>
        </p:nvSpPr>
        <p:spPr/>
        <p:txBody>
          <a:bodyPr anchor="t"/>
          <a:lstStyle/>
          <a:p>
            <a:r>
              <a:rPr lang="fi-FI" sz="3200" dirty="0"/>
              <a:t>Tekoäly – yksi suurimmista tuottavuusloikista</a:t>
            </a:r>
          </a:p>
        </p:txBody>
      </p:sp>
      <p:pic>
        <p:nvPicPr>
          <p:cNvPr id="3" name="Content Placeholder 2">
            <a:extLst>
              <a:ext uri="{FF2B5EF4-FFF2-40B4-BE49-F238E27FC236}">
                <a16:creationId xmlns:a16="http://schemas.microsoft.com/office/drawing/2014/main" id="{D28DA2CC-F879-86BC-F46F-0FDCE93349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2899" y="1155940"/>
            <a:ext cx="2766202" cy="4149305"/>
          </a:xfrm>
        </p:spPr>
      </p:pic>
      <p:pic>
        <p:nvPicPr>
          <p:cNvPr id="7" name="Picture 6" descr="A construction vehicle with a large arm lifting a tree&#10;&#10;AI-generated content may be incorrect.">
            <a:extLst>
              <a:ext uri="{FF2B5EF4-FFF2-40B4-BE49-F238E27FC236}">
                <a16:creationId xmlns:a16="http://schemas.microsoft.com/office/drawing/2014/main" id="{8FEA79E1-5AAE-24FC-0A76-B2BBB35EB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1155" y="1155940"/>
            <a:ext cx="2766203" cy="4149305"/>
          </a:xfrm>
          <a:prstGeom prst="rect">
            <a:avLst/>
          </a:prstGeom>
        </p:spPr>
      </p:pic>
      <p:sp>
        <p:nvSpPr>
          <p:cNvPr id="8" name="TextBox 7">
            <a:extLst>
              <a:ext uri="{FF2B5EF4-FFF2-40B4-BE49-F238E27FC236}">
                <a16:creationId xmlns:a16="http://schemas.microsoft.com/office/drawing/2014/main" id="{0342D874-6D3A-5D02-B947-55EC73A68105}"/>
              </a:ext>
            </a:extLst>
          </p:cNvPr>
          <p:cNvSpPr txBox="1"/>
          <p:nvPr/>
        </p:nvSpPr>
        <p:spPr>
          <a:xfrm>
            <a:off x="8926436" y="5589659"/>
            <a:ext cx="2814489" cy="184666"/>
          </a:xfrm>
          <a:prstGeom prst="rect">
            <a:avLst/>
          </a:prstGeom>
          <a:noFill/>
        </p:spPr>
        <p:txBody>
          <a:bodyPr wrap="none" lIns="0" tIns="0" rIns="0" bIns="0" rtlCol="0">
            <a:spAutoFit/>
          </a:bodyPr>
          <a:lstStyle/>
          <a:p>
            <a:pPr algn="r"/>
            <a:r>
              <a:rPr lang="en-US" sz="1200" dirty="0" err="1"/>
              <a:t>Kuvat</a:t>
            </a:r>
            <a:r>
              <a:rPr lang="en-US" sz="1200" dirty="0"/>
              <a:t>: </a:t>
            </a:r>
            <a:r>
              <a:rPr lang="en-US" sz="1200" dirty="0" err="1"/>
              <a:t>MidJourney</a:t>
            </a:r>
            <a:r>
              <a:rPr lang="en-US" sz="1200" dirty="0"/>
              <a:t> (</a:t>
            </a:r>
            <a:r>
              <a:rPr lang="en-US" sz="1200" dirty="0" err="1"/>
              <a:t>itsemaksettu</a:t>
            </a:r>
            <a:r>
              <a:rPr lang="en-US" sz="1200" dirty="0"/>
              <a:t> </a:t>
            </a:r>
            <a:r>
              <a:rPr lang="en-US" sz="1200" dirty="0" err="1"/>
              <a:t>lisenssi</a:t>
            </a:r>
            <a:r>
              <a:rPr lang="en-US" sz="1200" dirty="0"/>
              <a:t>)</a:t>
            </a:r>
            <a:endParaRPr lang="en-FI" sz="1200" dirty="0" err="1"/>
          </a:p>
        </p:txBody>
      </p:sp>
      <p:pic>
        <p:nvPicPr>
          <p:cNvPr id="6146" name="Picture 2">
            <a:extLst>
              <a:ext uri="{FF2B5EF4-FFF2-40B4-BE49-F238E27FC236}">
                <a16:creationId xmlns:a16="http://schemas.microsoft.com/office/drawing/2014/main" id="{BB216749-F6D3-E672-F842-F7255B119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642" y="1155940"/>
            <a:ext cx="2766204" cy="4149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22432"/>
      </p:ext>
    </p:extLst>
  </p:cSld>
  <p:clrMapOvr>
    <a:masterClrMapping/>
  </p:clrMapOvr>
</p:sld>
</file>

<file path=ppt/theme/theme1.xml><?xml version="1.0" encoding="utf-8"?>
<a:theme xmlns:a="http://schemas.openxmlformats.org/drawingml/2006/main" name="Office Theme">
  <a:themeElements>
    <a:clrScheme name="TEM 1 cyan 2 vihreä">
      <a:dk1>
        <a:srgbClr val="000000"/>
      </a:dk1>
      <a:lt1>
        <a:srgbClr val="FFFFFF"/>
      </a:lt1>
      <a:dk2>
        <a:srgbClr val="595959"/>
      </a:dk2>
      <a:lt2>
        <a:srgbClr val="E7E6E6"/>
      </a:lt2>
      <a:accent1>
        <a:srgbClr val="31E1E9"/>
      </a:accent1>
      <a:accent2>
        <a:srgbClr val="D1E371"/>
      </a:accent2>
      <a:accent3>
        <a:srgbClr val="767171"/>
      </a:accent3>
      <a:accent4>
        <a:srgbClr val="BFBFBF"/>
      </a:accent4>
      <a:accent5>
        <a:srgbClr val="98F0F4"/>
      </a:accent5>
      <a:accent6>
        <a:srgbClr val="E8F1B8"/>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erjantaille 12.1.24.pptx" id="{66E5FBB8-78CB-4FEB-8745-2A4A70769AC9}" vid="{F17E3780-BD20-4B18-98AE-3141E09B47A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01571c5-565c-4375-bdc3-c2ab595b0edb" xsi:nil="true"/>
    <lcf76f155ced4ddcb4097134ff3c332f xmlns="fa2c7eb5-cb6e-436c-9327-4b25ab923b5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E4C81E7FDACA9B4397A8FF74C16EE2A9" ma:contentTypeVersion="16" ma:contentTypeDescription="Luo uusi asiakirja." ma:contentTypeScope="" ma:versionID="cb5147476d9271ba0fe444762da7cfac">
  <xsd:schema xmlns:xsd="http://www.w3.org/2001/XMLSchema" xmlns:xs="http://www.w3.org/2001/XMLSchema" xmlns:p="http://schemas.microsoft.com/office/2006/metadata/properties" xmlns:ns2="fa2c7eb5-cb6e-436c-9327-4b25ab923b50" xmlns:ns3="101571c5-565c-4375-bdc3-c2ab595b0edb" targetNamespace="http://schemas.microsoft.com/office/2006/metadata/properties" ma:root="true" ma:fieldsID="81884fdda9abed90ffe6a670705a66d4" ns2:_="" ns3:_="">
    <xsd:import namespace="fa2c7eb5-cb6e-436c-9327-4b25ab923b50"/>
    <xsd:import namespace="101571c5-565c-4375-bdc3-c2ab595b0ed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c7eb5-cb6e-436c-9327-4b25ab923b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Kuvien tunnisteet" ma:readOnly="false" ma:fieldId="{5cf76f15-5ced-4ddc-b409-7134ff3c332f}" ma:taxonomyMulti="true" ma:sspId="e1c13e40-b2b1-49b8-8663-ef592bdcc8c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571c5-565c-4375-bdc3-c2ab595b0edb"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16" nillable="true" ma:displayName="Taxonomy Catch All Column" ma:hidden="true" ma:list="{9ec93e28-a1d7-4c37-9bc9-07abfd51c3a3}" ma:internalName="TaxCatchAll" ma:showField="CatchAllData" ma:web="101571c5-565c-4375-bdc3-c2ab595b0e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016035-6271-41F5-9DDC-F9AEDB21B94B}">
  <ds:schemaRefs>
    <ds:schemaRef ds:uri="http://schemas.microsoft.com/sharepoint/v3/contenttype/forms"/>
  </ds:schemaRefs>
</ds:datastoreItem>
</file>

<file path=customXml/itemProps2.xml><?xml version="1.0" encoding="utf-8"?>
<ds:datastoreItem xmlns:ds="http://schemas.openxmlformats.org/officeDocument/2006/customXml" ds:itemID="{6284064A-A83C-4B3A-9FA1-DC4EF9CFF4F7}">
  <ds:schemaRefs>
    <ds:schemaRef ds:uri="http://schemas.microsoft.com/office/2006/metadata/properties"/>
    <ds:schemaRef ds:uri="http://schemas.microsoft.com/office/infopath/2007/PartnerControls"/>
    <ds:schemaRef ds:uri="101571c5-565c-4375-bdc3-c2ab595b0edb"/>
    <ds:schemaRef ds:uri="fa2c7eb5-cb6e-436c-9327-4b25ab923b50"/>
  </ds:schemaRefs>
</ds:datastoreItem>
</file>

<file path=customXml/itemProps3.xml><?xml version="1.0" encoding="utf-8"?>
<ds:datastoreItem xmlns:ds="http://schemas.openxmlformats.org/officeDocument/2006/customXml" ds:itemID="{0EE68EA6-A398-432C-9478-58006D7FBA85}"/>
</file>

<file path=docProps/app.xml><?xml version="1.0" encoding="utf-8"?>
<Properties xmlns="http://schemas.openxmlformats.org/officeDocument/2006/extended-properties" xmlns:vt="http://schemas.openxmlformats.org/officeDocument/2006/docPropsVTypes">
  <TotalTime>6859</TotalTime>
  <Words>3560</Words>
  <Application>Microsoft Office PowerPoint</Application>
  <PresentationFormat>Laajakuva</PresentationFormat>
  <Paragraphs>468</Paragraphs>
  <Slides>57</Slides>
  <Notes>45</Notes>
  <HiddenSlides>0</HiddenSlides>
  <MMClips>8</MMClips>
  <ScaleCrop>false</ScaleCrop>
  <HeadingPairs>
    <vt:vector size="8" baseType="variant">
      <vt:variant>
        <vt:lpstr>Käytetyt fontit</vt:lpstr>
      </vt:variant>
      <vt:variant>
        <vt:i4>11</vt:i4>
      </vt:variant>
      <vt:variant>
        <vt:lpstr>Teema</vt:lpstr>
      </vt:variant>
      <vt:variant>
        <vt:i4>1</vt:i4>
      </vt:variant>
      <vt:variant>
        <vt:lpstr>Upotetut OLE-palvelimet</vt:lpstr>
      </vt:variant>
      <vt:variant>
        <vt:i4>0</vt:i4>
      </vt:variant>
      <vt:variant>
        <vt:lpstr>Dian otsikot</vt:lpstr>
      </vt:variant>
      <vt:variant>
        <vt:i4>57</vt:i4>
      </vt:variant>
    </vt:vector>
  </HeadingPairs>
  <TitlesOfParts>
    <vt:vector size="69" baseType="lpstr">
      <vt:lpstr>Arial</vt:lpstr>
      <vt:lpstr>Calibri</vt:lpstr>
      <vt:lpstr>Courier New</vt:lpstr>
      <vt:lpstr>gg sans</vt:lpstr>
      <vt:lpstr>ingra</vt:lpstr>
      <vt:lpstr>inherit</vt:lpstr>
      <vt:lpstr>Open Sans</vt:lpstr>
      <vt:lpstr>Segoe UI</vt:lpstr>
      <vt:lpstr>System Font Regular</vt:lpstr>
      <vt:lpstr>Tahoma</vt:lpstr>
      <vt:lpstr>var(--fontFamilyBase)</vt:lpstr>
      <vt:lpstr>Office Theme</vt:lpstr>
      <vt:lpstr>PowerPoint-esitys</vt:lpstr>
      <vt:lpstr>PowerPoint-esitys</vt:lpstr>
      <vt:lpstr>Metaversumi </vt:lpstr>
      <vt:lpstr>Metaversumi</vt:lpstr>
      <vt:lpstr>Metaversumi</vt:lpstr>
      <vt:lpstr>Metaversumi</vt:lpstr>
      <vt:lpstr>Metaversumi</vt:lpstr>
      <vt:lpstr>Tekoäly</vt:lpstr>
      <vt:lpstr>Tekoäly – yksi suurimmista tuottavuusloikista</vt:lpstr>
      <vt:lpstr>tekoäly = tukiäly   sparrauskaveri</vt:lpstr>
      <vt:lpstr>Tekoäly</vt:lpstr>
      <vt:lpstr>Tekoäly</vt:lpstr>
      <vt:lpstr>AI –  pelkkä kielimalli?</vt:lpstr>
      <vt:lpstr>PowerPoint-esitys</vt:lpstr>
      <vt:lpstr>Yleisimmät tekoälyt</vt:lpstr>
      <vt:lpstr>AI-käyttökohteet</vt:lpstr>
      <vt:lpstr>AI-käyttökohteet</vt:lpstr>
      <vt:lpstr>AI-käyttökohteet</vt:lpstr>
      <vt:lpstr>AI-käyttökohteet</vt:lpstr>
      <vt:lpstr>AI-käyttökohteet</vt:lpstr>
      <vt:lpstr>AI-käyttökohteet</vt:lpstr>
      <vt:lpstr>AI-käyttökohteet</vt:lpstr>
      <vt:lpstr>Käyttökohteet opettajille / opetukseen</vt:lpstr>
      <vt:lpstr>Käyttökohteet opettajille / opetukseen</vt:lpstr>
      <vt:lpstr>PowerPoint-esitys</vt:lpstr>
      <vt:lpstr>Tekoäly ja tietoturvallisuus</vt:lpstr>
      <vt:lpstr>Tekoäly ja tietoturvallisuus</vt:lpstr>
      <vt:lpstr>Tekoäly ja tietoturvallisuus</vt:lpstr>
      <vt:lpstr>Tekoäly ja tietoturvallisuus</vt:lpstr>
      <vt:lpstr>Miten varmistaa tekoälyn turvallinen käyttö?</vt:lpstr>
      <vt:lpstr> Totta vai tarua?  Muista lähdekritiikki</vt:lpstr>
      <vt:lpstr> Copilot - PowerPoint-demo</vt:lpstr>
      <vt:lpstr>PowerPoint-esitys</vt:lpstr>
      <vt:lpstr>Tehokas AI-kehote (prompt)</vt:lpstr>
      <vt:lpstr>Tehokas AI-kehote (prompt)</vt:lpstr>
      <vt:lpstr>Tehokas AI-kehote (prompt)</vt:lpstr>
      <vt:lpstr>Tehokas AI-kehote (prompt)</vt:lpstr>
      <vt:lpstr>Tehokas AI-kehote (prompt)</vt:lpstr>
      <vt:lpstr>Tehokas AI-kehote (prompt)</vt:lpstr>
      <vt:lpstr>Microsoft Copilot (HAMK lisenssi)</vt:lpstr>
      <vt:lpstr>Tehokas AI-kehote (prompt)</vt:lpstr>
      <vt:lpstr>MidJourney (oma maksullinen lisenssi)</vt:lpstr>
      <vt:lpstr>Microsoft Copilot (HAMK lisenssi)</vt:lpstr>
      <vt:lpstr>Tekoälyllä valokuva + ääni = video</vt:lpstr>
      <vt:lpstr>Tekoäly + kielitaito</vt:lpstr>
      <vt:lpstr>Tekoäly + kielitaito         </vt:lpstr>
      <vt:lpstr>Tekoäly  + 3D         </vt:lpstr>
      <vt:lpstr>Tekoäly  + 3D         </vt:lpstr>
      <vt:lpstr>PowerPoint-esitys</vt:lpstr>
      <vt:lpstr>PowerPoint-esitys</vt:lpstr>
      <vt:lpstr>AI-uutiskirjeet</vt:lpstr>
      <vt:lpstr>AI-uutiskirjeet</vt:lpstr>
      <vt:lpstr>AI Googlattavaa (tai käytä AI:ta…)</vt:lpstr>
      <vt:lpstr>Oppilaitoksen tarjoamat koulutukset</vt:lpstr>
      <vt:lpstr>PowerPoint-esitys</vt:lpstr>
      <vt:lpstr>PowerPoint-esitys</vt:lpstr>
      <vt:lpstr>Kiitokset osallistumisesta!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Utelias 2.0</dc:title>
  <dc:creator>Annukka Pesonen</dc:creator>
  <cp:lastModifiedBy>Mikael Bowellan</cp:lastModifiedBy>
  <cp:revision>149</cp:revision>
  <dcterms:created xsi:type="dcterms:W3CDTF">2024-02-14T07:39:10Z</dcterms:created>
  <dcterms:modified xsi:type="dcterms:W3CDTF">2025-12-05T09:47:16Z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0x010100E4C81E7FDACA9B4397A8FF74C16EE2A9</vt:lpwstr>
  </property>
  <property fmtid="{D5CDD505-2E9C-101B-9397-08002B2CF9AE}" pid="3" name="MediaServiceImageTags">
    <vt:lpwstr/>
  </property>
</Properties>
</file>