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60" r:id="rId5"/>
    <p:sldId id="440" r:id="rId6"/>
    <p:sldId id="442" r:id="rId7"/>
    <p:sldId id="452" r:id="rId8"/>
    <p:sldId id="443" r:id="rId9"/>
    <p:sldId id="444" r:id="rId10"/>
    <p:sldId id="445" r:id="rId11"/>
    <p:sldId id="446" r:id="rId12"/>
    <p:sldId id="447" r:id="rId13"/>
    <p:sldId id="448" r:id="rId14"/>
    <p:sldId id="449" r:id="rId15"/>
    <p:sldId id="450" r:id="rId16"/>
    <p:sldId id="451"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ilo Korhonen" initials="NK" lastIdx="1" clrIdx="0">
    <p:extLst>
      <p:ext uri="{19B8F6BF-5375-455C-9EA6-DF929625EA0E}">
        <p15:presenceInfo xmlns:p15="http://schemas.microsoft.com/office/powerpoint/2012/main" userId="S::niilo1@hamk.fi::9fbe831a-aa30-44b2-bb7f-715a15191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FFF6DD"/>
    <a:srgbClr val="FFF9E7"/>
    <a:srgbClr val="FFFD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87928-F095-4379-AF8F-D386560C318D}" v="1" dt="2025-12-19T09:03:27.177"/>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Vaalea tyyli 1 - Korostu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3" autoAdjust="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ukka Pesonen" userId="f344eb69-18b5-4a1a-b7c4-5b40465b9c98" providerId="ADAL" clId="{96A22833-753F-48FC-BED6-92199CEB31EF}"/>
    <pc:docChg chg="addSld modSld">
      <pc:chgData name="Annukka Pesonen" userId="f344eb69-18b5-4a1a-b7c4-5b40465b9c98" providerId="ADAL" clId="{96A22833-753F-48FC-BED6-92199CEB31EF}" dt="2025-12-19T09:04:33.485" v="24" actId="14100"/>
      <pc:docMkLst>
        <pc:docMk/>
      </pc:docMkLst>
      <pc:sldChg chg="modSp add mod">
        <pc:chgData name="Annukka Pesonen" userId="f344eb69-18b5-4a1a-b7c4-5b40465b9c98" providerId="ADAL" clId="{96A22833-753F-48FC-BED6-92199CEB31EF}" dt="2025-12-19T09:04:33.485" v="24" actId="14100"/>
        <pc:sldMkLst>
          <pc:docMk/>
          <pc:sldMk cId="710931293" sldId="260"/>
        </pc:sldMkLst>
        <pc:spChg chg="mod">
          <ac:chgData name="Annukka Pesonen" userId="f344eb69-18b5-4a1a-b7c4-5b40465b9c98" providerId="ADAL" clId="{96A22833-753F-48FC-BED6-92199CEB31EF}" dt="2025-12-19T09:04:33.485" v="24" actId="14100"/>
          <ac:spMkLst>
            <pc:docMk/>
            <pc:sldMk cId="710931293" sldId="260"/>
            <ac:spMk id="3" creationId="{8649CE0E-B4B2-4351-A091-4E35FD6401CE}"/>
          </ac:spMkLst>
        </pc:spChg>
      </pc:sldChg>
    </pc:docChg>
  </pc:docChgLst>
  <pc:docChgLst>
    <pc:chgData name="Annukka Pesonen" userId="f344eb69-18b5-4a1a-b7c4-5b40465b9c98" providerId="ADAL" clId="{78A79EA0-90A9-4186-86B0-351DCDD3D2B1}"/>
    <pc:docChg chg="undo custSel addSld delSld modSld delMainMaster">
      <pc:chgData name="Annukka Pesonen" userId="f344eb69-18b5-4a1a-b7c4-5b40465b9c98" providerId="ADAL" clId="{78A79EA0-90A9-4186-86B0-351DCDD3D2B1}" dt="2024-04-02T08:29:57.463" v="153" actId="2696"/>
      <pc:docMkLst>
        <pc:docMk/>
      </pc:docMkLst>
      <pc:sldChg chg="modSp mod">
        <pc:chgData name="Annukka Pesonen" userId="f344eb69-18b5-4a1a-b7c4-5b40465b9c98" providerId="ADAL" clId="{78A79EA0-90A9-4186-86B0-351DCDD3D2B1}" dt="2024-03-25T12:35:19.060" v="3" actId="20577"/>
        <pc:sldMkLst>
          <pc:docMk/>
          <pc:sldMk cId="92922432" sldId="256"/>
        </pc:sldMkLst>
      </pc:sldChg>
      <pc:sldChg chg="modSp mod">
        <pc:chgData name="Annukka Pesonen" userId="f344eb69-18b5-4a1a-b7c4-5b40465b9c98" providerId="ADAL" clId="{78A79EA0-90A9-4186-86B0-351DCDD3D2B1}" dt="2024-03-25T12:35:27.634" v="5" actId="20577"/>
        <pc:sldMkLst>
          <pc:docMk/>
          <pc:sldMk cId="3804256903" sldId="257"/>
        </pc:sldMkLst>
      </pc:sldChg>
      <pc:sldChg chg="del">
        <pc:chgData name="Annukka Pesonen" userId="f344eb69-18b5-4a1a-b7c4-5b40465b9c98" providerId="ADAL" clId="{78A79EA0-90A9-4186-86B0-351DCDD3D2B1}" dt="2024-04-02T08:29:57.463" v="153" actId="2696"/>
        <pc:sldMkLst>
          <pc:docMk/>
          <pc:sldMk cId="925422126" sldId="258"/>
        </pc:sldMkLst>
      </pc:sldChg>
      <pc:sldChg chg="del">
        <pc:chgData name="Annukka Pesonen" userId="f344eb69-18b5-4a1a-b7c4-5b40465b9c98" providerId="ADAL" clId="{78A79EA0-90A9-4186-86B0-351DCDD3D2B1}" dt="2024-04-02T08:29:57.463" v="153" actId="2696"/>
        <pc:sldMkLst>
          <pc:docMk/>
          <pc:sldMk cId="3312079126" sldId="259"/>
        </pc:sldMkLst>
      </pc:sldChg>
      <pc:sldChg chg="addSp delSp modSp del mod modClrScheme chgLayout">
        <pc:chgData name="Annukka Pesonen" userId="f344eb69-18b5-4a1a-b7c4-5b40465b9c98" providerId="ADAL" clId="{78A79EA0-90A9-4186-86B0-351DCDD3D2B1}" dt="2024-04-02T08:29:57.463" v="153" actId="2696"/>
        <pc:sldMkLst>
          <pc:docMk/>
          <pc:sldMk cId="1719725183" sldId="269"/>
        </pc:sldMkLst>
      </pc:sldChg>
      <pc:sldChg chg="del">
        <pc:chgData name="Annukka Pesonen" userId="f344eb69-18b5-4a1a-b7c4-5b40465b9c98" providerId="ADAL" clId="{78A79EA0-90A9-4186-86B0-351DCDD3D2B1}" dt="2024-04-02T08:29:57.463" v="153" actId="2696"/>
        <pc:sldMkLst>
          <pc:docMk/>
          <pc:sldMk cId="3164826836" sldId="273"/>
        </pc:sldMkLst>
      </pc:sldChg>
      <pc:sldChg chg="modSp del mod">
        <pc:chgData name="Annukka Pesonen" userId="f344eb69-18b5-4a1a-b7c4-5b40465b9c98" providerId="ADAL" clId="{78A79EA0-90A9-4186-86B0-351DCDD3D2B1}" dt="2024-04-02T08:29:57.463" v="153" actId="2696"/>
        <pc:sldMkLst>
          <pc:docMk/>
          <pc:sldMk cId="1557910381" sldId="276"/>
        </pc:sldMkLst>
      </pc:sldChg>
      <pc:sldChg chg="modSp del mod">
        <pc:chgData name="Annukka Pesonen" userId="f344eb69-18b5-4a1a-b7c4-5b40465b9c98" providerId="ADAL" clId="{78A79EA0-90A9-4186-86B0-351DCDD3D2B1}" dt="2024-03-25T12:43:10.595" v="9" actId="2696"/>
        <pc:sldMkLst>
          <pc:docMk/>
          <pc:sldMk cId="3215986397" sldId="284"/>
        </pc:sldMkLst>
      </pc:sldChg>
      <pc:sldChg chg="modSp mod">
        <pc:chgData name="Annukka Pesonen" userId="f344eb69-18b5-4a1a-b7c4-5b40465b9c98" providerId="ADAL" clId="{78A79EA0-90A9-4186-86B0-351DCDD3D2B1}" dt="2024-03-25T12:35:34.636" v="7" actId="20577"/>
        <pc:sldMkLst>
          <pc:docMk/>
          <pc:sldMk cId="760093547" sldId="289"/>
        </pc:sldMkLst>
      </pc:sldChg>
      <pc:sldChg chg="del">
        <pc:chgData name="Annukka Pesonen" userId="f344eb69-18b5-4a1a-b7c4-5b40465b9c98" providerId="ADAL" clId="{78A79EA0-90A9-4186-86B0-351DCDD3D2B1}" dt="2024-04-02T08:29:57.463" v="153" actId="2696"/>
        <pc:sldMkLst>
          <pc:docMk/>
          <pc:sldMk cId="3867522829" sldId="306"/>
        </pc:sldMkLst>
      </pc:sldChg>
      <pc:sldChg chg="addSp delSp modSp del mod chgLayout">
        <pc:chgData name="Annukka Pesonen" userId="f344eb69-18b5-4a1a-b7c4-5b40465b9c98" providerId="ADAL" clId="{78A79EA0-90A9-4186-86B0-351DCDD3D2B1}" dt="2024-04-02T08:29:57.463" v="153" actId="2696"/>
        <pc:sldMkLst>
          <pc:docMk/>
          <pc:sldMk cId="970894097" sldId="406"/>
        </pc:sldMkLst>
      </pc:sldChg>
      <pc:sldChg chg="modSp del mod">
        <pc:chgData name="Annukka Pesonen" userId="f344eb69-18b5-4a1a-b7c4-5b40465b9c98" providerId="ADAL" clId="{78A79EA0-90A9-4186-86B0-351DCDD3D2B1}" dt="2024-04-02T08:29:57.463" v="153" actId="2696"/>
        <pc:sldMkLst>
          <pc:docMk/>
          <pc:sldMk cId="311771271" sldId="407"/>
        </pc:sldMkLst>
      </pc:sldChg>
      <pc:sldChg chg="addSp modSp del mod">
        <pc:chgData name="Annukka Pesonen" userId="f344eb69-18b5-4a1a-b7c4-5b40465b9c98" providerId="ADAL" clId="{78A79EA0-90A9-4186-86B0-351DCDD3D2B1}" dt="2024-04-02T08:29:57.463" v="153" actId="2696"/>
        <pc:sldMkLst>
          <pc:docMk/>
          <pc:sldMk cId="4081219713" sldId="413"/>
        </pc:sldMkLst>
      </pc:sldChg>
      <pc:sldChg chg="modSp new del mod">
        <pc:chgData name="Annukka Pesonen" userId="f344eb69-18b5-4a1a-b7c4-5b40465b9c98" providerId="ADAL" clId="{78A79EA0-90A9-4186-86B0-351DCDD3D2B1}" dt="2024-04-02T08:29:57.463" v="153" actId="2696"/>
        <pc:sldMkLst>
          <pc:docMk/>
          <pc:sldMk cId="2048783975" sldId="414"/>
        </pc:sldMkLst>
      </pc:sldChg>
      <pc:sldChg chg="modSp del mod delCm chgLayout">
        <pc:chgData name="Annukka Pesonen" userId="f344eb69-18b5-4a1a-b7c4-5b40465b9c98" providerId="ADAL" clId="{78A79EA0-90A9-4186-86B0-351DCDD3D2B1}" dt="2024-04-02T08:29:57.463" v="153" actId="2696"/>
        <pc:sldMkLst>
          <pc:docMk/>
          <pc:sldMk cId="571330594" sldId="415"/>
        </pc:sldMkLst>
      </pc:sldChg>
      <pc:sldMasterChg chg="del delSldLayout">
        <pc:chgData name="Annukka Pesonen" userId="f344eb69-18b5-4a1a-b7c4-5b40465b9c98" providerId="ADAL" clId="{78A79EA0-90A9-4186-86B0-351DCDD3D2B1}" dt="2024-04-02T08:29:57.463" v="153" actId="2696"/>
        <pc:sldMasterMkLst>
          <pc:docMk/>
          <pc:sldMasterMk cId="2550976918" sldId="2147483676"/>
        </pc:sldMasterMkLst>
        <pc:sldLayoutChg chg="del">
          <pc:chgData name="Annukka Pesonen" userId="f344eb69-18b5-4a1a-b7c4-5b40465b9c98" providerId="ADAL" clId="{78A79EA0-90A9-4186-86B0-351DCDD3D2B1}" dt="2024-04-02T08:29:57.463" v="153" actId="2696"/>
          <pc:sldLayoutMkLst>
            <pc:docMk/>
            <pc:sldMasterMk cId="2550976918" sldId="2147483676"/>
            <pc:sldLayoutMk cId="2982203270" sldId="2147483677"/>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2527442214" sldId="2147483678"/>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1874947190" sldId="2147483679"/>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4126077034" sldId="2147483680"/>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3489405749" sldId="2147483681"/>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1083754599" sldId="2147483682"/>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3174498000" sldId="2147483683"/>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3123140546" sldId="2147483684"/>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2387764757" sldId="2147483685"/>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4236699112" sldId="2147483686"/>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2117238901" sldId="2147483687"/>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3696078843" sldId="2147483688"/>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2376277959" sldId="2147483689"/>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2369544311" sldId="2147483690"/>
          </pc:sldLayoutMkLst>
        </pc:sldLayoutChg>
        <pc:sldLayoutChg chg="del">
          <pc:chgData name="Annukka Pesonen" userId="f344eb69-18b5-4a1a-b7c4-5b40465b9c98" providerId="ADAL" clId="{78A79EA0-90A9-4186-86B0-351DCDD3D2B1}" dt="2024-04-02T08:29:57.463" v="153" actId="2696"/>
          <pc:sldLayoutMkLst>
            <pc:docMk/>
            <pc:sldMasterMk cId="2550976918" sldId="2147483676"/>
            <pc:sldLayoutMk cId="672058244"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B3D1F-87A6-4C34-8546-76C59524FB19}" type="datetimeFigureOut">
              <a:rPr lang="fi-FI" smtClean="0"/>
              <a:t>19.12.2025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2038B-CA83-4C0D-9EEF-3576E268F480}" type="slidenum">
              <a:rPr lang="fi-FI" smtClean="0"/>
              <a:t>‹#›</a:t>
            </a:fld>
            <a:endParaRPr lang="fi-FI"/>
          </a:p>
        </p:txBody>
      </p:sp>
    </p:spTree>
    <p:extLst>
      <p:ext uri="{BB962C8B-B14F-4D97-AF65-F5344CB8AC3E}">
        <p14:creationId xmlns:p14="http://schemas.microsoft.com/office/powerpoint/2010/main" val="395165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en-US" noProof="0"/>
              <a:t>Click to edit Master title style</a:t>
            </a:r>
            <a:endParaRPr lang="fi-FI" noProof="0"/>
          </a:p>
        </p:txBody>
      </p:sp>
      <p:sp>
        <p:nvSpPr>
          <p:cNvPr id="4" name="Tekstin paikkamerkki 2">
            <a:extLst>
              <a:ext uri="{FF2B5EF4-FFF2-40B4-BE49-F238E27FC236}">
                <a16:creationId xmlns:a16="http://schemas.microsoft.com/office/drawing/2014/main" id="{F5D100CF-BE2E-9D42-9DFA-07F68F907EA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Alaotsikko 2">
            <a:extLst>
              <a:ext uri="{FF2B5EF4-FFF2-40B4-BE49-F238E27FC236}">
                <a16:creationId xmlns:a16="http://schemas.microsoft.com/office/drawing/2014/main" id="{E5FF0748-A3B1-8241-ADBD-A3017D48D4B7}"/>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32810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Tree>
    <p:extLst>
      <p:ext uri="{BB962C8B-B14F-4D97-AF65-F5344CB8AC3E}">
        <p14:creationId xmlns:p14="http://schemas.microsoft.com/office/powerpoint/2010/main" val="331091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Tree>
    <p:extLst>
      <p:ext uri="{BB962C8B-B14F-4D97-AF65-F5344CB8AC3E}">
        <p14:creationId xmlns:p14="http://schemas.microsoft.com/office/powerpoint/2010/main" val="63616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403442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en-US" noProof="0"/>
              <a:t>Click to edit Master title style</a:t>
            </a:r>
            <a:endParaRPr lang="fi-FI" noProof="0"/>
          </a:p>
        </p:txBody>
      </p:sp>
    </p:spTree>
    <p:extLst>
      <p:ext uri="{BB962C8B-B14F-4D97-AF65-F5344CB8AC3E}">
        <p14:creationId xmlns:p14="http://schemas.microsoft.com/office/powerpoint/2010/main" val="292231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010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Otsikko 1"/>
          <p:cNvSpPr>
            <a:spLocks noGrp="1"/>
          </p:cNvSpPr>
          <p:nvPr>
            <p:ph type="title"/>
          </p:nvPr>
        </p:nvSpPr>
        <p:spPr>
          <a:xfrm>
            <a:off x="838200" y="418915"/>
            <a:ext cx="10260000" cy="1325563"/>
          </a:xfrm>
        </p:spPr>
        <p:txBody>
          <a:bodyPr/>
          <a:lstStyle/>
          <a:p>
            <a:r>
              <a:rPr lang="en-US"/>
              <a:t>Click to edit Master title style</a:t>
            </a:r>
            <a:endParaRPr lang="fi-FI"/>
          </a:p>
        </p:txBody>
      </p:sp>
      <p:sp>
        <p:nvSpPr>
          <p:cNvPr id="3" name="Sisällön paikkamerkki 2"/>
          <p:cNvSpPr>
            <a:spLocks noGrp="1"/>
          </p:cNvSpPr>
          <p:nvPr>
            <p:ph sz="half" idx="1"/>
          </p:nvPr>
        </p:nvSpPr>
        <p:spPr>
          <a:xfrm>
            <a:off x="838200" y="1879415"/>
            <a:ext cx="5040000" cy="4177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058200" y="1879415"/>
            <a:ext cx="5040000" cy="4177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10884786" y="6673811"/>
            <a:ext cx="771755" cy="172389"/>
          </a:xfrm>
          <a:prstGeom prst="rect">
            <a:avLst/>
          </a:prstGeom>
        </p:spPr>
        <p:txBody>
          <a:bodyPr/>
          <a:lstStyle/>
          <a:p>
            <a:fld id="{2491F094-F3D9-4B8D-BE18-DA275E4C80C8}" type="slidenum">
              <a:rPr lang="fi-FI" smtClean="0"/>
              <a:t>‹#›</a:t>
            </a:fld>
            <a:endParaRPr lang="fi-FI"/>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Tree>
    <p:extLst>
      <p:ext uri="{BB962C8B-B14F-4D97-AF65-F5344CB8AC3E}">
        <p14:creationId xmlns:p14="http://schemas.microsoft.com/office/powerpoint/2010/main" val="397369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Tree>
    <p:extLst>
      <p:ext uri="{BB962C8B-B14F-4D97-AF65-F5344CB8AC3E}">
        <p14:creationId xmlns:p14="http://schemas.microsoft.com/office/powerpoint/2010/main" val="274088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en-US" noProof="0"/>
              <a:t>Click to edit Master title style</a:t>
            </a:r>
            <a:endParaRPr lang="fi-FI" noProof="0"/>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Tree>
    <p:extLst>
      <p:ext uri="{BB962C8B-B14F-4D97-AF65-F5344CB8AC3E}">
        <p14:creationId xmlns:p14="http://schemas.microsoft.com/office/powerpoint/2010/main" val="258377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81561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03731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89849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286890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Tree>
    <p:extLst>
      <p:ext uri="{BB962C8B-B14F-4D97-AF65-F5344CB8AC3E}">
        <p14:creationId xmlns:p14="http://schemas.microsoft.com/office/powerpoint/2010/main" val="100485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en-US" noProof="0"/>
              <a:t>Click icon to add picture</a:t>
            </a:r>
            <a:endParaRPr lang="fi-FI" noProof="0"/>
          </a:p>
        </p:txBody>
      </p:sp>
    </p:spTree>
    <p:extLst>
      <p:ext uri="{BB962C8B-B14F-4D97-AF65-F5344CB8AC3E}">
        <p14:creationId xmlns:p14="http://schemas.microsoft.com/office/powerpoint/2010/main" val="3703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TextBox 5">
            <a:extLst>
              <a:ext uri="{FF2B5EF4-FFF2-40B4-BE49-F238E27FC236}">
                <a16:creationId xmlns:a16="http://schemas.microsoft.com/office/drawing/2014/main" id="{B0DB7AEB-FC4F-44E0-8373-3FBAF0071727}"/>
              </a:ext>
            </a:extLst>
          </p:cNvPr>
          <p:cNvSpPr txBox="1"/>
          <p:nvPr/>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146219" y="6048766"/>
            <a:ext cx="3153035" cy="661519"/>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8CA71BB4-BBD5-35C1-9E3A-309DB300DB3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826579" y="6248192"/>
            <a:ext cx="1219202" cy="434341"/>
          </a:xfrm>
          <a:prstGeom prst="rect">
            <a:avLst/>
          </a:prstGeom>
        </p:spPr>
      </p:pic>
      <p:pic>
        <p:nvPicPr>
          <p:cNvPr id="8" name="Picture 7" descr="A black and white text&#10;&#10;Description automatically generated">
            <a:extLst>
              <a:ext uri="{FF2B5EF4-FFF2-40B4-BE49-F238E27FC236}">
                <a16:creationId xmlns:a16="http://schemas.microsoft.com/office/drawing/2014/main" id="{6EA4446D-4F45-CDBA-B7FA-CA3AD9B9E3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13982" y="6235909"/>
            <a:ext cx="1005338" cy="383034"/>
          </a:xfrm>
          <a:prstGeom prst="rect">
            <a:avLst/>
          </a:prstGeom>
        </p:spPr>
      </p:pic>
      <p:pic>
        <p:nvPicPr>
          <p:cNvPr id="12" name="Picture 11" descr="A pink text on a black background&#10;&#10;Description automatically generated">
            <a:extLst>
              <a:ext uri="{FF2B5EF4-FFF2-40B4-BE49-F238E27FC236}">
                <a16:creationId xmlns:a16="http://schemas.microsoft.com/office/drawing/2014/main" id="{6241F08B-9ACD-ED60-529F-E40EDD92A59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720368" y="6243215"/>
            <a:ext cx="1106211" cy="429470"/>
          </a:xfrm>
          <a:prstGeom prst="rect">
            <a:avLst/>
          </a:prstGeom>
        </p:spPr>
      </p:pic>
    </p:spTree>
    <p:extLst>
      <p:ext uri="{BB962C8B-B14F-4D97-AF65-F5344CB8AC3E}">
        <p14:creationId xmlns:p14="http://schemas.microsoft.com/office/powerpoint/2010/main" val="360893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julkaisut.haaga-helia.fi/vr-uraohjauksen-virtuaalisella-polulla" TargetMode="External"/><Relationship Id="rId2" Type="http://schemas.openxmlformats.org/officeDocument/2006/relationships/hyperlink" Target="https://www.oph.fi/fi/tilastot-ja-julkaisut/julkaisut/virtuaalitodellisuus-oppimisessa" TargetMode="External"/><Relationship Id="rId1" Type="http://schemas.openxmlformats.org/officeDocument/2006/relationships/slideLayout" Target="../slideLayouts/slideLayout4.xml"/><Relationship Id="rId5" Type="http://schemas.openxmlformats.org/officeDocument/2006/relationships/hyperlink" Target="https://kexri.io/kasikirja" TargetMode="External"/><Relationship Id="rId4" Type="http://schemas.openxmlformats.org/officeDocument/2006/relationships/hyperlink" Target="https://www.theseus.fi/handle/10024/8055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wearing virtual reality headsets&#10;&#10;Description automatically generated">
            <a:extLst>
              <a:ext uri="{FF2B5EF4-FFF2-40B4-BE49-F238E27FC236}">
                <a16:creationId xmlns:a16="http://schemas.microsoft.com/office/drawing/2014/main" id="{3B7BA370-70E2-E95D-549C-83FCD8DB58D6}"/>
              </a:ext>
            </a:extLst>
          </p:cNvPr>
          <p:cNvPicPr>
            <a:picLocks noChangeAspect="1"/>
          </p:cNvPicPr>
          <p:nvPr/>
        </p:nvPicPr>
        <p:blipFill rotWithShape="1">
          <a:blip r:embed="rId2">
            <a:extLst>
              <a:ext uri="{28A0092B-C50C-407E-A947-70E740481C1C}">
                <a14:useLocalDpi xmlns:a14="http://schemas.microsoft.com/office/drawing/2010/main" val="0"/>
              </a:ext>
            </a:extLst>
          </a:blip>
          <a:srcRect t="-1" b="41711"/>
          <a:stretch/>
        </p:blipFill>
        <p:spPr>
          <a:xfrm>
            <a:off x="0" y="0"/>
            <a:ext cx="12192000" cy="4168588"/>
          </a:xfrm>
          <a:prstGeom prst="rect">
            <a:avLst/>
          </a:prstGeom>
        </p:spPr>
      </p:pic>
      <p:sp>
        <p:nvSpPr>
          <p:cNvPr id="3" name="Subtitle 2">
            <a:extLst>
              <a:ext uri="{FF2B5EF4-FFF2-40B4-BE49-F238E27FC236}">
                <a16:creationId xmlns:a16="http://schemas.microsoft.com/office/drawing/2014/main" id="{8649CE0E-B4B2-4351-A091-4E35FD6401CE}"/>
              </a:ext>
            </a:extLst>
          </p:cNvPr>
          <p:cNvSpPr>
            <a:spLocks noGrp="1"/>
          </p:cNvSpPr>
          <p:nvPr>
            <p:ph type="subTitle" idx="1"/>
          </p:nvPr>
        </p:nvSpPr>
        <p:spPr>
          <a:xfrm>
            <a:off x="0" y="4317476"/>
            <a:ext cx="12191999" cy="1563371"/>
          </a:xfrm>
        </p:spPr>
        <p:txBody>
          <a:bodyPr vert="horz" lIns="0" tIns="0" rIns="0" bIns="0" rtlCol="0" anchor="t">
            <a:noAutofit/>
          </a:bodyPr>
          <a:lstStyle/>
          <a:p>
            <a:pPr>
              <a:lnSpc>
                <a:spcPct val="150000"/>
              </a:lnSpc>
            </a:pPr>
            <a:r>
              <a:rPr lang="fi-FI" b="1" dirty="0"/>
              <a:t>UTELIAS 2.0 – Uusista teknologioista intoa oppimiseen ja opettamiseen</a:t>
            </a:r>
            <a:endParaRPr lang="fi-FI" dirty="0"/>
          </a:p>
          <a:p>
            <a:pPr>
              <a:lnSpc>
                <a:spcPct val="150000"/>
              </a:lnSpc>
              <a:spcAft>
                <a:spcPts val="600"/>
              </a:spcAft>
            </a:pPr>
            <a:r>
              <a:rPr lang="fi-FI" sz="2800" dirty="0"/>
              <a:t>XR-suunnittelumalli</a:t>
            </a:r>
            <a:endParaRPr lang="fi-FI" sz="2800" dirty="0">
              <a:ea typeface="Tahoma"/>
              <a:cs typeface="Tahoma"/>
            </a:endParaRPr>
          </a:p>
        </p:txBody>
      </p:sp>
      <p:pic>
        <p:nvPicPr>
          <p:cNvPr id="2" name="Picture 1" descr="A group of people wearing virtual reality goggles&#10;&#10;Description automatically generated">
            <a:extLst>
              <a:ext uri="{FF2B5EF4-FFF2-40B4-BE49-F238E27FC236}">
                <a16:creationId xmlns:a16="http://schemas.microsoft.com/office/drawing/2014/main" id="{C0F7B1D8-92F7-5D79-5F8B-B4A6E316F655}"/>
              </a:ext>
            </a:extLst>
          </p:cNvPr>
          <p:cNvPicPr>
            <a:picLocks noChangeAspect="1"/>
          </p:cNvPicPr>
          <p:nvPr/>
        </p:nvPicPr>
        <p:blipFill>
          <a:blip r:embed="rId3"/>
          <a:srcRect t="-62" b="31842"/>
          <a:stretch/>
        </p:blipFill>
        <p:spPr>
          <a:xfrm>
            <a:off x="0" y="0"/>
            <a:ext cx="12192000" cy="4165632"/>
          </a:xfrm>
          <a:prstGeom prst="rect">
            <a:avLst/>
          </a:prstGeom>
        </p:spPr>
      </p:pic>
    </p:spTree>
    <p:extLst>
      <p:ext uri="{BB962C8B-B14F-4D97-AF65-F5344CB8AC3E}">
        <p14:creationId xmlns:p14="http://schemas.microsoft.com/office/powerpoint/2010/main" val="71093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9213F-BF1A-B10B-DEE4-B76CC9E6B60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B7B5437A-04DC-D302-BF8D-1327E76D654E}"/>
              </a:ext>
            </a:extLst>
          </p:cNvPr>
          <p:cNvSpPr>
            <a:spLocks noGrp="1"/>
          </p:cNvSpPr>
          <p:nvPr>
            <p:ph type="title"/>
          </p:nvPr>
        </p:nvSpPr>
        <p:spPr>
          <a:xfrm>
            <a:off x="838199" y="365125"/>
            <a:ext cx="10728489" cy="549275"/>
          </a:xfrm>
        </p:spPr>
        <p:txBody>
          <a:bodyPr anchor="t"/>
          <a:lstStyle/>
          <a:p>
            <a:r>
              <a:rPr lang="fi-FI" sz="2800"/>
              <a:t>Vaihe 6: TOTEUTA JA JAA (Vakiinnuta ja levitä) </a:t>
            </a:r>
            <a:endParaRPr lang="fi-FI" sz="2800" dirty="0"/>
          </a:p>
        </p:txBody>
      </p:sp>
      <p:sp>
        <p:nvSpPr>
          <p:cNvPr id="5" name="Content Placeholder 4">
            <a:extLst>
              <a:ext uri="{FF2B5EF4-FFF2-40B4-BE49-F238E27FC236}">
                <a16:creationId xmlns:a16="http://schemas.microsoft.com/office/drawing/2014/main" id="{FC0E3250-F315-F127-D7B2-FA0BA0CE142D}"/>
              </a:ext>
            </a:extLst>
          </p:cNvPr>
          <p:cNvSpPr>
            <a:spLocks noGrp="1"/>
          </p:cNvSpPr>
          <p:nvPr>
            <p:ph idx="1"/>
          </p:nvPr>
        </p:nvSpPr>
        <p:spPr>
          <a:xfrm>
            <a:off x="838200" y="1197204"/>
            <a:ext cx="10436258" cy="4317476"/>
          </a:xfrm>
        </p:spPr>
        <p:txBody>
          <a:bodyPr/>
          <a:lstStyle/>
          <a:p>
            <a:pPr marL="0" indent="0" fontAlgn="base">
              <a:buNone/>
            </a:pPr>
            <a:r>
              <a:rPr lang="fi-FI" sz="1400"/>
              <a:t>Kun ratkaisu on testattu ja toimivaksi todettu, se viedään "tuotantoon" osaksi normaalia opetustarjontaa. </a:t>
            </a:r>
            <a:br>
              <a:rPr lang="fi-FI" sz="1400"/>
            </a:br>
            <a:endParaRPr lang="fi-FI" sz="1400" b="1"/>
          </a:p>
          <a:p>
            <a:pPr lvl="1" fontAlgn="base"/>
            <a:r>
              <a:rPr lang="fi-FI" sz="1400" b="1"/>
              <a:t>Viimeistely: </a:t>
            </a:r>
            <a:r>
              <a:rPr lang="fi-FI" sz="1400"/>
              <a:t>Viimeistele materiaalit, ohjeistus ja tekninen toteutus. </a:t>
            </a:r>
            <a:br>
              <a:rPr lang="fi-FI" sz="1400"/>
            </a:br>
            <a:endParaRPr lang="fi-FI" sz="1400"/>
          </a:p>
          <a:p>
            <a:pPr lvl="1" fontAlgn="base"/>
            <a:r>
              <a:rPr lang="fi-FI" sz="1400" b="1"/>
              <a:t>Tuki: </a:t>
            </a:r>
            <a:r>
              <a:rPr lang="fi-FI" sz="1400"/>
              <a:t>Varmista, että opiskelijat ja muut opettajat saavat tarvitsemansa tuen käyttöönottoon. </a:t>
            </a:r>
          </a:p>
          <a:p>
            <a:pPr lvl="1" fontAlgn="base"/>
            <a:endParaRPr lang="fi-FI" sz="1400" b="1"/>
          </a:p>
          <a:p>
            <a:pPr lvl="1" fontAlgn="base"/>
            <a:r>
              <a:rPr lang="fi-FI" sz="1400" b="1"/>
              <a:t>Jatkuva palaute: </a:t>
            </a:r>
            <a:r>
              <a:rPr lang="fi-FI" sz="1400"/>
              <a:t>Kerää käyttökokemuksia (Brown, 2009) myös varsinaisen toteutuksen aikana seuraavaa kehittämiskierrosta varten. </a:t>
            </a:r>
          </a:p>
          <a:p>
            <a:pPr marL="457200" lvl="1" indent="0" fontAlgn="base">
              <a:buNone/>
            </a:pPr>
            <a:endParaRPr lang="fi-FI" sz="1400"/>
          </a:p>
          <a:p>
            <a:pPr lvl="1" fontAlgn="base"/>
            <a:r>
              <a:rPr lang="fi-FI" sz="1400" b="1"/>
              <a:t>Jakaminen: </a:t>
            </a:r>
            <a:r>
              <a:rPr lang="fi-FI" sz="1400"/>
              <a:t>Jaa kokemuksesi, oppimateriaalisi ja parhaat käytäntösi kollegoillesi (esim. HAMKin sisällä). Tämä auttaa organisaatiota oppimaan ja välttämään samojen virheiden toistamista. </a:t>
            </a:r>
          </a:p>
          <a:p>
            <a:pPr lvl="1" fontAlgn="base"/>
            <a:endParaRPr lang="fi-FI" sz="1400"/>
          </a:p>
          <a:p>
            <a:pPr lvl="1" fontAlgn="base"/>
            <a:r>
              <a:rPr lang="fi-FI" sz="1400" b="1"/>
              <a:t>Data ja analytiikka – vaikuttavuuden mittaaminen:</a:t>
            </a:r>
            <a:r>
              <a:rPr lang="fi-FI" sz="1400"/>
              <a:t> Oppimisen kehittymisen ja toteutettujen ratkaisujen laadun parantamiseksi on tärkeää kerätä ja analysoida dataa opiskelijoiden suorituksista ja oppimiskokemuksista. Analytiikka auttaa havaitsemaan toimivat käytännöt sekä kehittämisen kohdat - näin voit ohjata uudistuksia perustellusti ja parantaa tasalaatuisuutta tulevissa toteutuksissa.</a:t>
            </a:r>
          </a:p>
          <a:p>
            <a:pPr marL="457200" lvl="1" indent="0" fontAlgn="base">
              <a:buNone/>
            </a:pPr>
            <a:endParaRPr lang="fi-FI" sz="1400"/>
          </a:p>
        </p:txBody>
      </p:sp>
      <p:sp>
        <p:nvSpPr>
          <p:cNvPr id="9" name="TextBox 8">
            <a:extLst>
              <a:ext uri="{FF2B5EF4-FFF2-40B4-BE49-F238E27FC236}">
                <a16:creationId xmlns:a16="http://schemas.microsoft.com/office/drawing/2014/main" id="{1001F1EB-316A-45CD-B002-59173F52C686}"/>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276920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3BBB6-6FEF-CDFF-AE64-1AACFBBA7FC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6ABC0A9D-EA2B-068B-B533-9B2C37E38F66}"/>
              </a:ext>
            </a:extLst>
          </p:cNvPr>
          <p:cNvSpPr>
            <a:spLocks noGrp="1"/>
          </p:cNvSpPr>
          <p:nvPr>
            <p:ph type="title"/>
          </p:nvPr>
        </p:nvSpPr>
        <p:spPr>
          <a:xfrm>
            <a:off x="838199" y="365125"/>
            <a:ext cx="10728489" cy="549275"/>
          </a:xfrm>
        </p:spPr>
        <p:txBody>
          <a:bodyPr anchor="t"/>
          <a:lstStyle/>
          <a:p>
            <a:r>
              <a:rPr lang="fi-FI" sz="2800"/>
              <a:t>Vaihe 6: TOTEUTA JA JAA (Vakiinnuta ja levitä) </a:t>
            </a:r>
            <a:endParaRPr lang="fi-FI" sz="2800" dirty="0"/>
          </a:p>
        </p:txBody>
      </p:sp>
      <p:sp>
        <p:nvSpPr>
          <p:cNvPr id="5" name="Content Placeholder 4">
            <a:extLst>
              <a:ext uri="{FF2B5EF4-FFF2-40B4-BE49-F238E27FC236}">
                <a16:creationId xmlns:a16="http://schemas.microsoft.com/office/drawing/2014/main" id="{04BE50EA-2DB1-BB09-ECFF-28F6395C4323}"/>
              </a:ext>
            </a:extLst>
          </p:cNvPr>
          <p:cNvSpPr>
            <a:spLocks noGrp="1"/>
          </p:cNvSpPr>
          <p:nvPr>
            <p:ph idx="1"/>
          </p:nvPr>
        </p:nvSpPr>
        <p:spPr>
          <a:xfrm>
            <a:off x="838200" y="1197204"/>
            <a:ext cx="10436258" cy="4317476"/>
          </a:xfrm>
        </p:spPr>
        <p:txBody>
          <a:bodyPr/>
          <a:lstStyle/>
          <a:p>
            <a:pPr lvl="1" fontAlgn="base"/>
            <a:r>
              <a:rPr lang="fi-FI" sz="1400" b="1"/>
              <a:t>Jos data on saatavilla: </a:t>
            </a:r>
            <a:r>
              <a:rPr lang="fi-FI" sz="1400"/>
              <a:t>Hyödynnä sovelluksen tarjoamia raportteja, kerää teknistä suoritustietoa ja analysoi tuloksia oppimistavoitteiden sekä käyttäjäkokemusten näkökulmasta.</a:t>
            </a:r>
          </a:p>
          <a:p>
            <a:pPr lvl="1" fontAlgn="base"/>
            <a:endParaRPr lang="fi-FI" sz="1400"/>
          </a:p>
          <a:p>
            <a:pPr lvl="1" fontAlgn="base"/>
            <a:r>
              <a:rPr lang="fi-FI" sz="1400" b="1"/>
              <a:t>Jos data ei ole saatavilla:</a:t>
            </a:r>
            <a:r>
              <a:rPr lang="fi-FI" sz="1400"/>
              <a:t> Käytä havainnointia, tehtäväarvioita tai palautekyselyjä kerätäksesi tietoa oppimisprosessista ja opiskelijoiden kokemuksista. Kirjaa havainnot ja kehittämisehdotukset käytännön järjestelyillä systemaattisesti. </a:t>
            </a:r>
          </a:p>
          <a:p>
            <a:pPr marL="457200" lvl="1" indent="0" fontAlgn="base">
              <a:buNone/>
            </a:pPr>
            <a:endParaRPr lang="fi-FI" sz="1400"/>
          </a:p>
          <a:p>
            <a:pPr marL="0" indent="0" fontAlgn="base">
              <a:buNone/>
            </a:pPr>
            <a:r>
              <a:rPr lang="fi-FI" sz="1400" b="1"/>
              <a:t>Jatkuva kehittäminen ja palaute: </a:t>
            </a:r>
            <a:r>
              <a:rPr lang="fi-FI" sz="1400"/>
              <a:t>Kehitä opetusta ja teknologian käyttöä keräämällä palautetta opiskelijoilta ja opettajilta joka toteutuskerran jälkeen. Palautteen avulla voit huomata mitkä asiat toimivat hyvin ja missä on vielä parannettavaa. Tee pieniä ja suuria parannuksia kokemusten ja kerätyn tiedon perusteella. </a:t>
            </a:r>
          </a:p>
          <a:p>
            <a:pPr marL="0" indent="0" fontAlgn="base">
              <a:buNone/>
            </a:pPr>
            <a:br>
              <a:rPr lang="fi-FI" sz="1400"/>
            </a:br>
            <a:r>
              <a:rPr lang="fi-FI" sz="1400"/>
              <a:t>Palautteen kerääminen kannattaa toistaa säännöllisesti, jotta voit verrata, miten ratkaisut ja oppimiskokemukset kehittyvät ajan myötä. Näin varmistat, että opetuksen laatu ja teknologian tuoma hyöty kasvavat koko ajan ja sovellukset sopivat mahdollisimman monen opiskelijan tarpeisiin. </a:t>
            </a:r>
          </a:p>
          <a:p>
            <a:pPr marL="0" indent="0" fontAlgn="base">
              <a:buNone/>
            </a:pPr>
            <a:endParaRPr lang="fi-FI" sz="1400"/>
          </a:p>
          <a:p>
            <a:pPr marL="0" indent="0" fontAlgn="base">
              <a:buNone/>
            </a:pPr>
            <a:r>
              <a:rPr lang="fi-FI" sz="1400" b="1"/>
              <a:t>Tulos: </a:t>
            </a:r>
            <a:r>
              <a:rPr lang="fi-FI" sz="1400"/>
              <a:t>Vakiintunut, pedagogisesti perusteltu ja testattu opetustoteutus sekä jaettu osaaminen sekä jatkuva kehittäminen. </a:t>
            </a:r>
          </a:p>
        </p:txBody>
      </p:sp>
      <p:sp>
        <p:nvSpPr>
          <p:cNvPr id="9" name="TextBox 8">
            <a:extLst>
              <a:ext uri="{FF2B5EF4-FFF2-40B4-BE49-F238E27FC236}">
                <a16:creationId xmlns:a16="http://schemas.microsoft.com/office/drawing/2014/main" id="{35AA8375-6ECA-513F-BE8D-34CB4C3F7097}"/>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230033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409D-59B1-8476-6809-1B4542536006}"/>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453D838D-DED3-3277-D9E3-4F609A4DE1DD}"/>
              </a:ext>
            </a:extLst>
          </p:cNvPr>
          <p:cNvSpPr>
            <a:spLocks noGrp="1"/>
          </p:cNvSpPr>
          <p:nvPr>
            <p:ph type="title"/>
          </p:nvPr>
        </p:nvSpPr>
        <p:spPr>
          <a:xfrm>
            <a:off x="838199" y="365125"/>
            <a:ext cx="10728489" cy="549275"/>
          </a:xfrm>
        </p:spPr>
        <p:txBody>
          <a:bodyPr anchor="t"/>
          <a:lstStyle/>
          <a:p>
            <a:r>
              <a:rPr lang="fi-FI" sz="2800"/>
              <a:t>Yhteenveto: Opettajan Muistilista </a:t>
            </a:r>
            <a:endParaRPr lang="fi-FI" sz="2800" dirty="0"/>
          </a:p>
        </p:txBody>
      </p:sp>
      <p:sp>
        <p:nvSpPr>
          <p:cNvPr id="5" name="Content Placeholder 4">
            <a:extLst>
              <a:ext uri="{FF2B5EF4-FFF2-40B4-BE49-F238E27FC236}">
                <a16:creationId xmlns:a16="http://schemas.microsoft.com/office/drawing/2014/main" id="{A8C43F4D-8068-59C9-EBC5-CB2251E4D580}"/>
              </a:ext>
            </a:extLst>
          </p:cNvPr>
          <p:cNvSpPr>
            <a:spLocks noGrp="1"/>
          </p:cNvSpPr>
          <p:nvPr>
            <p:ph idx="1"/>
          </p:nvPr>
        </p:nvSpPr>
        <p:spPr>
          <a:xfrm>
            <a:off x="838200" y="1197204"/>
            <a:ext cx="10436258" cy="4317476"/>
          </a:xfrm>
        </p:spPr>
        <p:txBody>
          <a:bodyPr/>
          <a:lstStyle/>
          <a:p>
            <a:pPr marL="0" indent="0" fontAlgn="base">
              <a:buNone/>
            </a:pPr>
            <a:r>
              <a:rPr lang="fi-FI" sz="1400" b="1"/>
              <a:t>Käytä tätä tarkistuslistana, kun aloitat uuden XR-teknologian suunnittelun: </a:t>
            </a:r>
          </a:p>
          <a:p>
            <a:pPr marL="0" indent="0" fontAlgn="base">
              <a:buNone/>
            </a:pPr>
            <a:endParaRPr lang="fi-FI" sz="1400" b="1"/>
          </a:p>
          <a:p>
            <a:pPr marL="342900" indent="-342900" fontAlgn="base">
              <a:buFont typeface="+mj-lt"/>
              <a:buAutoNum type="arabicPeriod"/>
            </a:pPr>
            <a:r>
              <a:rPr lang="fi-FI" sz="1400" b="1"/>
              <a:t>ONGELMA: </a:t>
            </a:r>
            <a:r>
              <a:rPr lang="fi-FI" sz="1400"/>
              <a:t>Mikä on se pedagoginen ongelma, jonka yritän ratkaista? </a:t>
            </a:r>
          </a:p>
          <a:p>
            <a:pPr marL="342900" indent="-342900" fontAlgn="base">
              <a:buFont typeface="+mj-lt"/>
              <a:buAutoNum type="arabicPeriod"/>
            </a:pPr>
            <a:r>
              <a:rPr lang="fi-FI" sz="1400" b="1"/>
              <a:t>LISÄARVO: </a:t>
            </a:r>
            <a:r>
              <a:rPr lang="fi-FI" sz="1400"/>
              <a:t>Miksi juuri uudet teknologiat ovat paras tapa ratkaista tämä? Mitä se tuo lisää? </a:t>
            </a:r>
          </a:p>
          <a:p>
            <a:pPr marL="342900" indent="-342900" fontAlgn="base">
              <a:buFont typeface="+mj-lt"/>
              <a:buAutoNum type="arabicPeriod"/>
            </a:pPr>
            <a:r>
              <a:rPr lang="fi-FI" sz="1400" b="1"/>
              <a:t>OPPIJA: </a:t>
            </a:r>
            <a:r>
              <a:rPr lang="fi-FI" sz="1400"/>
              <a:t>Miten opiskelija kokee ja toimii? Olenko suunnitellut koko oppijan polun (ennen, aikana, jälkeen)? </a:t>
            </a:r>
          </a:p>
          <a:p>
            <a:pPr marL="342900" indent="-342900" fontAlgn="base">
              <a:buFont typeface="+mj-lt"/>
              <a:buAutoNum type="arabicPeriod"/>
            </a:pPr>
            <a:r>
              <a:rPr lang="fi-FI" sz="1400" b="1"/>
              <a:t>PROTOTYYPPI: </a:t>
            </a:r>
            <a:r>
              <a:rPr lang="fi-FI" sz="1400"/>
              <a:t>Miten voin testata tätä ideaa kevyesti ennen kuin käytän siihen kymmeniä tunteja? </a:t>
            </a:r>
          </a:p>
          <a:p>
            <a:pPr marL="342900" indent="-342900" fontAlgn="base">
              <a:buFont typeface="+mj-lt"/>
              <a:buAutoNum type="arabicPeriod"/>
            </a:pPr>
            <a:r>
              <a:rPr lang="fi-FI" sz="1400" b="1"/>
              <a:t>MITTARIT: </a:t>
            </a:r>
            <a:r>
              <a:rPr lang="fi-FI" sz="1400"/>
              <a:t>Miten tiedän, että opiskelijat oppivat (tulos) ja miltä heistä tuntui (kokemus)? </a:t>
            </a:r>
          </a:p>
          <a:p>
            <a:pPr marL="342900" indent="-342900" fontAlgn="base">
              <a:buFont typeface="+mj-lt"/>
              <a:buAutoNum type="arabicPeriod"/>
            </a:pPr>
            <a:r>
              <a:rPr lang="fi-FI" sz="1400" b="1"/>
              <a:t>JAKAJA: </a:t>
            </a:r>
            <a:r>
              <a:rPr lang="fi-FI" sz="1400"/>
              <a:t>Miten jaan onnistumiseni ja haasteeni kollegoilleni? </a:t>
            </a:r>
          </a:p>
          <a:p>
            <a:pPr marL="342900" indent="-342900" fontAlgn="base">
              <a:buFont typeface="+mj-lt"/>
              <a:buAutoNum type="arabicPeriod"/>
            </a:pPr>
            <a:r>
              <a:rPr lang="fi-FI" sz="1400" b="1"/>
              <a:t>JATKUVA KEHITYS: </a:t>
            </a:r>
            <a:r>
              <a:rPr lang="fi-FI" sz="1400"/>
              <a:t>Miten seuraan kuinka hyvin opiskelijan suoriutumista ja oppimista ja käytän tätä jatkuvaan laadun ja oppimistuloksien parantamiseen? </a:t>
            </a:r>
          </a:p>
          <a:p>
            <a:pPr marL="342900" indent="-342900" fontAlgn="base">
              <a:buFont typeface="+mj-lt"/>
              <a:buAutoNum type="arabicPeriod"/>
            </a:pPr>
            <a:endParaRPr lang="fi-FI" sz="1400"/>
          </a:p>
          <a:p>
            <a:pPr marL="0" indent="0" fontAlgn="base">
              <a:buNone/>
            </a:pPr>
            <a:r>
              <a:rPr lang="en-US" sz="1050" b="1"/>
              <a:t>Lähteet</a:t>
            </a:r>
            <a:r>
              <a:rPr lang="en-US" sz="1050"/>
              <a:t> </a:t>
            </a:r>
          </a:p>
          <a:p>
            <a:pPr marL="0" indent="0" fontAlgn="base">
              <a:buNone/>
            </a:pPr>
            <a:r>
              <a:rPr lang="en-US" sz="1050"/>
              <a:t>Brown, T. 2009. </a:t>
            </a:r>
            <a:r>
              <a:rPr lang="en-US" sz="1050" i="1"/>
              <a:t>Change by Design: How design thinking transforms organizations and inspires innovation</a:t>
            </a:r>
            <a:r>
              <a:rPr lang="en-US" sz="1050"/>
              <a:t>. HarperBusiness.</a:t>
            </a:r>
            <a:br>
              <a:rPr lang="en-US" sz="1050"/>
            </a:br>
            <a:r>
              <a:rPr lang="en-US" sz="1050"/>
              <a:t>Radiant, A., et. al. 2020. </a:t>
            </a:r>
            <a:r>
              <a:rPr lang="en-US" sz="1050" i="1"/>
              <a:t>A systematic review of immersive virtual reality applications for higher education: Design elements, lessons learned, and research agenda</a:t>
            </a:r>
            <a:r>
              <a:rPr lang="en-US" sz="1050"/>
              <a:t>.</a:t>
            </a:r>
            <a:r>
              <a:rPr lang="en-US"/>
              <a:t> </a:t>
            </a:r>
          </a:p>
          <a:p>
            <a:pPr marL="342900" indent="-342900" fontAlgn="base">
              <a:buFont typeface="+mj-lt"/>
              <a:buAutoNum type="arabicPeriod"/>
            </a:pPr>
            <a:endParaRPr lang="fi-FI" sz="1400"/>
          </a:p>
        </p:txBody>
      </p:sp>
    </p:spTree>
    <p:extLst>
      <p:ext uri="{BB962C8B-B14F-4D97-AF65-F5344CB8AC3E}">
        <p14:creationId xmlns:p14="http://schemas.microsoft.com/office/powerpoint/2010/main" val="119267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B34A8-4461-3EDE-0367-7A0DBE12B3E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1A12F52-44ED-52B6-A9E7-2C53C8B679B1}"/>
              </a:ext>
            </a:extLst>
          </p:cNvPr>
          <p:cNvSpPr>
            <a:spLocks noGrp="1"/>
          </p:cNvSpPr>
          <p:nvPr>
            <p:ph type="title"/>
          </p:nvPr>
        </p:nvSpPr>
        <p:spPr>
          <a:xfrm>
            <a:off x="838199" y="365125"/>
            <a:ext cx="10728489" cy="549275"/>
          </a:xfrm>
        </p:spPr>
        <p:txBody>
          <a:bodyPr anchor="t"/>
          <a:lstStyle/>
          <a:p>
            <a:r>
              <a:rPr lang="fi-FI" sz="2800"/>
              <a:t>Muita hyviä linkkejä ja oppaita</a:t>
            </a:r>
            <a:endParaRPr lang="fi-FI" sz="2800" dirty="0"/>
          </a:p>
        </p:txBody>
      </p:sp>
      <p:sp>
        <p:nvSpPr>
          <p:cNvPr id="5" name="Content Placeholder 4">
            <a:extLst>
              <a:ext uri="{FF2B5EF4-FFF2-40B4-BE49-F238E27FC236}">
                <a16:creationId xmlns:a16="http://schemas.microsoft.com/office/drawing/2014/main" id="{CAEBB895-9239-A7AF-5032-77B017DF5813}"/>
              </a:ext>
            </a:extLst>
          </p:cNvPr>
          <p:cNvSpPr>
            <a:spLocks noGrp="1"/>
          </p:cNvSpPr>
          <p:nvPr>
            <p:ph idx="1"/>
          </p:nvPr>
        </p:nvSpPr>
        <p:spPr>
          <a:xfrm>
            <a:off x="838200" y="1197204"/>
            <a:ext cx="10436258" cy="4317476"/>
          </a:xfrm>
        </p:spPr>
        <p:txBody>
          <a:bodyPr/>
          <a:lstStyle/>
          <a:p>
            <a:pPr marL="342900" indent="-342900" fontAlgn="base">
              <a:buFont typeface="+mj-lt"/>
              <a:buAutoNum type="arabicPeriod"/>
            </a:pPr>
            <a:r>
              <a:rPr lang="fi-FI" sz="1400" b="1"/>
              <a:t>Virtuaalitodellisuus oppimisessa, opettajan käsikirja</a:t>
            </a:r>
            <a:br>
              <a:rPr lang="fi-FI" sz="1400" b="1"/>
            </a:br>
            <a:r>
              <a:rPr lang="fi-FI" sz="1400" b="1">
                <a:hlinkClick r:id="rId2"/>
              </a:rPr>
              <a:t>https://www.oph.fi/fi/tilastot-ja-julkaisut/julkaisut/virtuaalitodellisuus-oppimisessa</a:t>
            </a:r>
            <a:br>
              <a:rPr lang="fi-FI" sz="1400" b="1"/>
            </a:br>
            <a:endParaRPr lang="fi-FI" sz="1400" b="1"/>
          </a:p>
          <a:p>
            <a:pPr marL="342900" indent="-342900" fontAlgn="base">
              <a:buFont typeface="+mj-lt"/>
              <a:buAutoNum type="arabicPeriod"/>
            </a:pPr>
            <a:r>
              <a:rPr lang="fi-FI" sz="1400" b="1"/>
              <a:t>Virtuaalisen uraohjauksen poluilla – uraohjausta VR-oppimisympäristöissä</a:t>
            </a:r>
            <a:br>
              <a:rPr lang="fi-FI" sz="1400" b="1"/>
            </a:br>
            <a:r>
              <a:rPr lang="fi-FI" sz="1400" b="1">
                <a:hlinkClick r:id="rId3"/>
              </a:rPr>
              <a:t>https://julkaisut.haaga-helia.fi/vr-uraohjauksen-virtuaalisella-polulla</a:t>
            </a:r>
            <a:br>
              <a:rPr lang="fi-FI" sz="1400" b="1"/>
            </a:br>
            <a:endParaRPr lang="fi-FI" sz="1400" b="1"/>
          </a:p>
          <a:p>
            <a:pPr marL="342900" indent="-342900" fontAlgn="base">
              <a:buFont typeface="+mj-lt"/>
              <a:buAutoNum type="arabicPeriod"/>
            </a:pPr>
            <a:r>
              <a:rPr lang="fi-FI" sz="1400" b="1"/>
              <a:t>XR-teknologiat oppimisessa : Kouluttajan opas</a:t>
            </a:r>
            <a:br>
              <a:rPr lang="fi-FI" sz="1400" b="1"/>
            </a:br>
            <a:r>
              <a:rPr lang="fi-FI" sz="1400" b="1">
                <a:hlinkClick r:id="rId4"/>
              </a:rPr>
              <a:t>https://www.theseus.fi/handle/10024/805546</a:t>
            </a:r>
            <a:br>
              <a:rPr lang="fi-FI" sz="1400" b="1"/>
            </a:br>
            <a:endParaRPr lang="fi-FI" sz="1400" b="1"/>
          </a:p>
          <a:p>
            <a:pPr marL="342900" indent="-342900" fontAlgn="base">
              <a:buFont typeface="+mj-lt"/>
              <a:buAutoNum type="arabicPeriod"/>
            </a:pPr>
            <a:r>
              <a:rPr lang="fi-FI" sz="1400" b="1"/>
              <a:t>XR-toimijan käsikirja, käsikirja laajennettuun todellisuuteen</a:t>
            </a:r>
            <a:br>
              <a:rPr lang="fi-FI" sz="1400" b="1"/>
            </a:br>
            <a:r>
              <a:rPr lang="fi-FI" sz="1400" b="1">
                <a:hlinkClick r:id="rId5"/>
              </a:rPr>
              <a:t>https://kexri.io/kasikirja</a:t>
            </a:r>
            <a:endParaRPr lang="fi-FI" sz="1400" b="1"/>
          </a:p>
          <a:p>
            <a:pPr marL="342900" indent="-342900" fontAlgn="base">
              <a:buFont typeface="+mj-lt"/>
              <a:buAutoNum type="arabicPeriod"/>
            </a:pPr>
            <a:endParaRPr lang="fi-FI" sz="1400" b="1"/>
          </a:p>
          <a:p>
            <a:pPr marL="0" indent="0" fontAlgn="base">
              <a:buNone/>
            </a:pPr>
            <a:br>
              <a:rPr lang="fi-FI" sz="1400" b="1"/>
            </a:br>
            <a:endParaRPr lang="fi-FI" sz="1400"/>
          </a:p>
        </p:txBody>
      </p:sp>
    </p:spTree>
    <p:extLst>
      <p:ext uri="{BB962C8B-B14F-4D97-AF65-F5344CB8AC3E}">
        <p14:creationId xmlns:p14="http://schemas.microsoft.com/office/powerpoint/2010/main" val="2700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B53D7-5D8E-DF45-C331-D0E1674449E8}"/>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46ADEBF-B5CB-16CC-F0B7-8D9FC5300E2D}"/>
              </a:ext>
            </a:extLst>
          </p:cNvPr>
          <p:cNvSpPr>
            <a:spLocks noGrp="1"/>
          </p:cNvSpPr>
          <p:nvPr>
            <p:ph type="title"/>
          </p:nvPr>
        </p:nvSpPr>
        <p:spPr>
          <a:xfrm>
            <a:off x="838200" y="365125"/>
            <a:ext cx="10577660" cy="795760"/>
          </a:xfrm>
        </p:spPr>
        <p:txBody>
          <a:bodyPr anchor="t"/>
          <a:lstStyle/>
          <a:p>
            <a:r>
              <a:rPr lang="fi-FI" sz="2800"/>
              <a:t>XR suunnittelumalli – </a:t>
            </a:r>
            <a:br>
              <a:rPr lang="fi-FI" sz="2800"/>
            </a:br>
            <a:r>
              <a:rPr lang="fi-FI" sz="2800"/>
              <a:t>opettajan työkalu opetuksen suunnitteluun</a:t>
            </a:r>
            <a:endParaRPr lang="fi-FI" sz="2800" dirty="0"/>
          </a:p>
        </p:txBody>
      </p:sp>
      <p:sp>
        <p:nvSpPr>
          <p:cNvPr id="5" name="Content Placeholder 4">
            <a:extLst>
              <a:ext uri="{FF2B5EF4-FFF2-40B4-BE49-F238E27FC236}">
                <a16:creationId xmlns:a16="http://schemas.microsoft.com/office/drawing/2014/main" id="{603683F8-E854-A3FC-25C2-BD3D4D636188}"/>
              </a:ext>
            </a:extLst>
          </p:cNvPr>
          <p:cNvSpPr>
            <a:spLocks noGrp="1"/>
          </p:cNvSpPr>
          <p:nvPr>
            <p:ph idx="1"/>
          </p:nvPr>
        </p:nvSpPr>
        <p:spPr>
          <a:xfrm>
            <a:off x="838200" y="1197204"/>
            <a:ext cx="10436258" cy="4317476"/>
          </a:xfrm>
        </p:spPr>
        <p:txBody>
          <a:bodyPr/>
          <a:lstStyle/>
          <a:p>
            <a:pPr marL="0" indent="0" fontAlgn="base">
              <a:buNone/>
            </a:pPr>
            <a:br>
              <a:rPr lang="fi-FI" sz="2000" b="1"/>
            </a:br>
            <a:r>
              <a:rPr lang="fi-FI" sz="1400" b="1"/>
              <a:t>Johdanto: Miksi tämä malli?</a:t>
            </a:r>
            <a:br>
              <a:rPr lang="fi-FI" sz="1400" b="1"/>
            </a:br>
            <a:r>
              <a:rPr lang="fi-FI" sz="1400"/>
              <a:t> </a:t>
            </a:r>
          </a:p>
          <a:p>
            <a:pPr marL="457200" lvl="1" indent="0" fontAlgn="base">
              <a:buNone/>
            </a:pPr>
            <a:r>
              <a:rPr lang="fi-FI" sz="1400"/>
              <a:t>Uudet teknologiat, kuten laajennettu todellisuus (XR - sisältäen VR, AR, MR), tarjoavat valtavia mahdollisuuksia opetukseen. </a:t>
            </a:r>
            <a:br>
              <a:rPr lang="fi-FI" sz="1400"/>
            </a:br>
            <a:br>
              <a:rPr lang="fi-FI" sz="1400"/>
            </a:br>
            <a:r>
              <a:rPr lang="fi-FI" sz="1400"/>
              <a:t>Tämän kuusivaiheisen suunnittelumallin tavoite on auttaa opettajia ja suunnittelijoita kehittämään XR-teknologioita hyödyntäviä opetustoteutuksia, jotka ovat: </a:t>
            </a:r>
            <a:br>
              <a:rPr lang="fi-FI" sz="1400"/>
            </a:br>
            <a:endParaRPr lang="fi-FI" sz="1400"/>
          </a:p>
          <a:p>
            <a:pPr lvl="1" fontAlgn="base"/>
            <a:r>
              <a:rPr lang="fi-FI" sz="1400" b="1"/>
              <a:t>Pedagogisesti perusteltuja:</a:t>
            </a:r>
            <a:r>
              <a:rPr lang="fi-FI" sz="1400"/>
              <a:t> Lähtökohtana on oppimistavoite, ei teknologia. </a:t>
            </a:r>
            <a:br>
              <a:rPr lang="fi-FI" sz="1400"/>
            </a:br>
            <a:endParaRPr lang="fi-FI" sz="1400"/>
          </a:p>
          <a:p>
            <a:pPr lvl="1" fontAlgn="base"/>
            <a:r>
              <a:rPr lang="fi-FI" sz="1400" b="1"/>
              <a:t>Käyttäjälähtöisiä:</a:t>
            </a:r>
            <a:r>
              <a:rPr lang="fi-FI" sz="1400"/>
              <a:t> Keskiössä on opiskelijan (oppijan) kokemus ja tarve. </a:t>
            </a:r>
            <a:br>
              <a:rPr lang="fi-FI" sz="1400"/>
            </a:br>
            <a:endParaRPr lang="fi-FI" sz="1400"/>
          </a:p>
          <a:p>
            <a:pPr lvl="1" fontAlgn="base"/>
            <a:r>
              <a:rPr lang="fi-FI" sz="1400" b="1"/>
              <a:t>Kokonaisvaltaisia:</a:t>
            </a:r>
            <a:r>
              <a:rPr lang="fi-FI" sz="1400"/>
              <a:t> Huomioidaan koko oppimisprosessi teknisestä toteutuksesta arviointiin. </a:t>
            </a:r>
            <a:br>
              <a:rPr lang="fi-FI" sz="1400"/>
            </a:br>
            <a:endParaRPr lang="fi-FI" sz="1400"/>
          </a:p>
          <a:p>
            <a:pPr marL="457200" lvl="1" indent="0" fontAlgn="base">
              <a:buNone/>
            </a:pPr>
            <a:r>
              <a:rPr lang="fi-FI" sz="1400"/>
              <a:t>Malli perustuu muotoiluajattelun prosessiin (Brown, 2009), joka soveltuu erinomaisesti käyttäjälähtöisten ja tulevaisuuteen suuntautuvien ratkaisujen iteratiiviseen kehittämiseen. </a:t>
            </a:r>
          </a:p>
        </p:txBody>
      </p:sp>
      <p:sp>
        <p:nvSpPr>
          <p:cNvPr id="9" name="TextBox 8">
            <a:extLst>
              <a:ext uri="{FF2B5EF4-FFF2-40B4-BE49-F238E27FC236}">
                <a16:creationId xmlns:a16="http://schemas.microsoft.com/office/drawing/2014/main" id="{BEF38ADB-4071-E7F3-A045-90CDEFC02D37}"/>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270191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8F900-F8E5-103E-AADD-85B2C5BC7A37}"/>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64F0D6F3-6F38-7AEC-F5E4-7C30196E9D4B}"/>
              </a:ext>
            </a:extLst>
          </p:cNvPr>
          <p:cNvSpPr>
            <a:spLocks noGrp="1"/>
          </p:cNvSpPr>
          <p:nvPr>
            <p:ph type="title"/>
          </p:nvPr>
        </p:nvSpPr>
        <p:spPr>
          <a:xfrm>
            <a:off x="838200" y="365125"/>
            <a:ext cx="10515600" cy="549275"/>
          </a:xfrm>
        </p:spPr>
        <p:txBody>
          <a:bodyPr anchor="t"/>
          <a:lstStyle/>
          <a:p>
            <a:r>
              <a:rPr lang="fi-FI" sz="2800"/>
              <a:t>Vaihe 1: YMMÄRRÄ (Pedagoginen tarve edellä)</a:t>
            </a:r>
            <a:endParaRPr lang="fi-FI" sz="2800" dirty="0"/>
          </a:p>
        </p:txBody>
      </p:sp>
      <p:sp>
        <p:nvSpPr>
          <p:cNvPr id="5" name="Content Placeholder 4">
            <a:extLst>
              <a:ext uri="{FF2B5EF4-FFF2-40B4-BE49-F238E27FC236}">
                <a16:creationId xmlns:a16="http://schemas.microsoft.com/office/drawing/2014/main" id="{5215F651-B06C-5BD7-063B-CD9FEB177D16}"/>
              </a:ext>
            </a:extLst>
          </p:cNvPr>
          <p:cNvSpPr>
            <a:spLocks noGrp="1"/>
          </p:cNvSpPr>
          <p:nvPr>
            <p:ph idx="1"/>
          </p:nvPr>
        </p:nvSpPr>
        <p:spPr>
          <a:xfrm>
            <a:off x="838200" y="1197204"/>
            <a:ext cx="10436258" cy="4317476"/>
          </a:xfrm>
        </p:spPr>
        <p:txBody>
          <a:bodyPr/>
          <a:lstStyle/>
          <a:p>
            <a:pPr marL="0" indent="0" fontAlgn="base">
              <a:buNone/>
            </a:pPr>
            <a:r>
              <a:rPr lang="fi-FI" sz="1400"/>
              <a:t>Ennen kuin mietit teknologiaa, määrittele oppimisen haaste. </a:t>
            </a:r>
            <a:br>
              <a:rPr lang="fi-FI" sz="1400"/>
            </a:br>
            <a:endParaRPr lang="fi-FI" sz="1400"/>
          </a:p>
          <a:p>
            <a:pPr lvl="1" fontAlgn="base"/>
            <a:r>
              <a:rPr lang="fi-FI" sz="1400" b="1"/>
              <a:t>Käyttäjä (Oppija):</a:t>
            </a:r>
            <a:r>
              <a:rPr lang="fi-FI" sz="1400"/>
              <a:t> Kuka on opiskelijani? Mitä hän osaa jo? Mitkä ovat hänen tarpeensa ja mahdolliset esteensä? </a:t>
            </a:r>
            <a:br>
              <a:rPr lang="fi-FI" sz="1400"/>
            </a:br>
            <a:endParaRPr lang="fi-FI" sz="1400"/>
          </a:p>
          <a:p>
            <a:pPr lvl="1" fontAlgn="base"/>
            <a:r>
              <a:rPr lang="fi-FI" sz="1400" b="1"/>
              <a:t>Ongelma (Oppimistavoite):</a:t>
            </a:r>
            <a:r>
              <a:rPr lang="fi-FI" sz="1400"/>
              <a:t> Mikä on se todellinen oppimisen haaste, jonka ratkaisemiseen haen apua?  </a:t>
            </a:r>
            <a:br>
              <a:rPr lang="fi-FI" sz="1400"/>
            </a:br>
            <a:endParaRPr lang="fi-FI" sz="1400"/>
          </a:p>
          <a:p>
            <a:pPr lvl="2" fontAlgn="base"/>
            <a:r>
              <a:rPr lang="fi-FI" sz="1400" i="1"/>
              <a:t>Esim. "Opiskelijoiden on vaikea hahmottaa abstraktia teoreettista konseptia."</a:t>
            </a:r>
            <a:r>
              <a:rPr lang="fi-FI" sz="1400"/>
              <a:t> </a:t>
            </a:r>
          </a:p>
          <a:p>
            <a:pPr lvl="2" fontAlgn="base"/>
            <a:r>
              <a:rPr lang="fi-FI" sz="1400" i="1"/>
              <a:t>Esim. "Monimutkaisen laitteen käyttämistä on vaikea harjoitella turvallisesti."</a:t>
            </a:r>
            <a:r>
              <a:rPr lang="fi-FI" sz="1400"/>
              <a:t> </a:t>
            </a:r>
          </a:p>
          <a:p>
            <a:pPr lvl="2" fontAlgn="base"/>
            <a:r>
              <a:rPr lang="fi-FI" sz="1400" i="1"/>
              <a:t>Esim. "Vuorovaikutustaitojen harjoittelu autenttisissa tilanteissa on resurssi-intensiivistä."</a:t>
            </a:r>
            <a:r>
              <a:rPr lang="fi-FI" sz="1400"/>
              <a:t> </a:t>
            </a:r>
            <a:br>
              <a:rPr lang="fi-FI" sz="1400"/>
            </a:br>
            <a:endParaRPr lang="fi-FI" sz="1400"/>
          </a:p>
          <a:p>
            <a:pPr lvl="1" fontAlgn="base"/>
            <a:r>
              <a:rPr lang="fi-FI" sz="1400" b="1"/>
              <a:t>Pedagoginen lähestymistapa:</a:t>
            </a:r>
            <a:r>
              <a:rPr lang="fi-FI" sz="1400"/>
              <a:t> Mikä on oppimiskäsitykseni? Valitse joku pedagoginen viitekehys mikä sopii oppimistavoitteeseen mikäli mahdollista (Esim. tutkiva oppiminen, ongelmaperustainen oppiminen, kokemuksellinen oppiminen). Mieti mikä lähestymistapa tukee tavoitteiden mukaista oppimista parhaiten. </a:t>
            </a:r>
            <a:br>
              <a:rPr lang="fi-FI" sz="1400"/>
            </a:br>
            <a:r>
              <a:rPr lang="fi-FI" sz="1400"/>
              <a:t> </a:t>
            </a:r>
          </a:p>
          <a:p>
            <a:pPr marL="0" indent="0" fontAlgn="base">
              <a:buNone/>
            </a:pPr>
            <a:r>
              <a:rPr lang="fi-FI" sz="1400" b="1"/>
              <a:t>Tulos:</a:t>
            </a:r>
            <a:r>
              <a:rPr lang="fi-FI" sz="1400"/>
              <a:t> Kirkas ymmärrys siitä, mitä oppimisen ongelmaa ollaan ratkaisemassa. </a:t>
            </a:r>
          </a:p>
        </p:txBody>
      </p:sp>
      <p:sp>
        <p:nvSpPr>
          <p:cNvPr id="9" name="TextBox 8">
            <a:extLst>
              <a:ext uri="{FF2B5EF4-FFF2-40B4-BE49-F238E27FC236}">
                <a16:creationId xmlns:a16="http://schemas.microsoft.com/office/drawing/2014/main" id="{B95E8D6C-16E3-BC09-2EF0-507F935ABDCE}"/>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1807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07346-8415-8948-364C-BCDD73A267A3}"/>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AB99232F-BF3C-7508-8BEC-A1A44703F95B}"/>
              </a:ext>
            </a:extLst>
          </p:cNvPr>
          <p:cNvSpPr>
            <a:spLocks noGrp="1"/>
          </p:cNvSpPr>
          <p:nvPr>
            <p:ph type="title"/>
          </p:nvPr>
        </p:nvSpPr>
        <p:spPr>
          <a:xfrm>
            <a:off x="838200" y="365125"/>
            <a:ext cx="10515600" cy="549275"/>
          </a:xfrm>
        </p:spPr>
        <p:txBody>
          <a:bodyPr anchor="t"/>
          <a:lstStyle/>
          <a:p>
            <a:r>
              <a:rPr lang="fi-FI" sz="2800"/>
              <a:t>Vaihe 1: YMMÄRRÄ</a:t>
            </a:r>
            <a:endParaRPr lang="fi-FI" sz="2800" dirty="0"/>
          </a:p>
        </p:txBody>
      </p:sp>
      <p:sp>
        <p:nvSpPr>
          <p:cNvPr id="9" name="TextBox 8">
            <a:extLst>
              <a:ext uri="{FF2B5EF4-FFF2-40B4-BE49-F238E27FC236}">
                <a16:creationId xmlns:a16="http://schemas.microsoft.com/office/drawing/2014/main" id="{FE7EE0BC-9CF3-E23B-9144-666E8EADFB4B}"/>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graphicFrame>
        <p:nvGraphicFramePr>
          <p:cNvPr id="2" name="Taulukko 1">
            <a:extLst>
              <a:ext uri="{FF2B5EF4-FFF2-40B4-BE49-F238E27FC236}">
                <a16:creationId xmlns:a16="http://schemas.microsoft.com/office/drawing/2014/main" id="{C627AF6C-9EBD-18DA-40C6-7F3E509BBA52}"/>
              </a:ext>
            </a:extLst>
          </p:cNvPr>
          <p:cNvGraphicFramePr>
            <a:graphicFrameLocks noGrp="1"/>
          </p:cNvGraphicFramePr>
          <p:nvPr>
            <p:extLst>
              <p:ext uri="{D42A27DB-BD31-4B8C-83A1-F6EECF244321}">
                <p14:modId xmlns:p14="http://schemas.microsoft.com/office/powerpoint/2010/main" val="1698992105"/>
              </p:ext>
            </p:extLst>
          </p:nvPr>
        </p:nvGraphicFramePr>
        <p:xfrm>
          <a:off x="838200" y="1055400"/>
          <a:ext cx="10596513" cy="4433980"/>
        </p:xfrm>
        <a:graphic>
          <a:graphicData uri="http://schemas.openxmlformats.org/drawingml/2006/table">
            <a:tbl>
              <a:tblPr firstRow="1" firstCol="1" bandRow="1">
                <a:tableStyleId>{D27102A9-8310-4765-A935-A1911B00CA55}</a:tableStyleId>
              </a:tblPr>
              <a:tblGrid>
                <a:gridCol w="2498889">
                  <a:extLst>
                    <a:ext uri="{9D8B030D-6E8A-4147-A177-3AD203B41FA5}">
                      <a16:colId xmlns:a16="http://schemas.microsoft.com/office/drawing/2014/main" val="2633257106"/>
                    </a:ext>
                  </a:extLst>
                </a:gridCol>
                <a:gridCol w="1187777">
                  <a:extLst>
                    <a:ext uri="{9D8B030D-6E8A-4147-A177-3AD203B41FA5}">
                      <a16:colId xmlns:a16="http://schemas.microsoft.com/office/drawing/2014/main" val="2246417358"/>
                    </a:ext>
                  </a:extLst>
                </a:gridCol>
                <a:gridCol w="2215299">
                  <a:extLst>
                    <a:ext uri="{9D8B030D-6E8A-4147-A177-3AD203B41FA5}">
                      <a16:colId xmlns:a16="http://schemas.microsoft.com/office/drawing/2014/main" val="3690076400"/>
                    </a:ext>
                  </a:extLst>
                </a:gridCol>
                <a:gridCol w="2460396">
                  <a:extLst>
                    <a:ext uri="{9D8B030D-6E8A-4147-A177-3AD203B41FA5}">
                      <a16:colId xmlns:a16="http://schemas.microsoft.com/office/drawing/2014/main" val="434902048"/>
                    </a:ext>
                  </a:extLst>
                </a:gridCol>
                <a:gridCol w="2234152">
                  <a:extLst>
                    <a:ext uri="{9D8B030D-6E8A-4147-A177-3AD203B41FA5}">
                      <a16:colId xmlns:a16="http://schemas.microsoft.com/office/drawing/2014/main" val="152031576"/>
                    </a:ext>
                  </a:extLst>
                </a:gridCol>
              </a:tblGrid>
              <a:tr h="547157">
                <a:tc>
                  <a:txBody>
                    <a:bodyPr/>
                    <a:lstStyle/>
                    <a:p>
                      <a:pPr>
                        <a:lnSpc>
                          <a:spcPct val="107000"/>
                        </a:lnSpc>
                        <a:spcAft>
                          <a:spcPts val="800"/>
                        </a:spcAft>
                        <a:buNone/>
                      </a:pPr>
                      <a:r>
                        <a:rPr lang="en-GB" sz="1200" b="0">
                          <a:effectLst/>
                        </a:rPr>
                        <a:t>Osaamistavoitteet</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en-GB" sz="1200" b="0">
                          <a:effectLst/>
                        </a:rPr>
                        <a:t>Sisällöt</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en-GB" sz="1200" b="0">
                          <a:effectLst/>
                        </a:rPr>
                        <a:t>Oppiminen – opiskelijan toiminta</a:t>
                      </a:r>
                    </a:p>
                  </a:txBody>
                  <a:tcPr marL="39264" marR="39264" marT="0" marB="0"/>
                </a:tc>
                <a:tc>
                  <a:txBody>
                    <a:bodyPr/>
                    <a:lstStyle/>
                    <a:p>
                      <a:pPr>
                        <a:lnSpc>
                          <a:spcPct val="107000"/>
                        </a:lnSpc>
                        <a:spcAft>
                          <a:spcPts val="800"/>
                        </a:spcAft>
                        <a:buNone/>
                      </a:pPr>
                      <a:r>
                        <a:rPr lang="fi-FI" sz="1200" b="0">
                          <a:effectLst/>
                        </a:rPr>
                        <a:t>Opetusmenetelmät, ohjaus ja palaute, opettajan toiminta</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Teknologiset ratkaisut</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extLst>
                  <a:ext uri="{0D108BD9-81ED-4DB2-BD59-A6C34878D82A}">
                    <a16:rowId xmlns:a16="http://schemas.microsoft.com/office/drawing/2014/main" val="2731379268"/>
                  </a:ext>
                </a:extLst>
              </a:tr>
              <a:tr h="3498101">
                <a:tc>
                  <a:txBody>
                    <a:bodyPr/>
                    <a:lstStyle/>
                    <a:p>
                      <a:pPr>
                        <a:lnSpc>
                          <a:spcPct val="107000"/>
                        </a:lnSpc>
                        <a:spcAft>
                          <a:spcPts val="800"/>
                        </a:spcAft>
                        <a:buNone/>
                      </a:pPr>
                      <a:r>
                        <a:rPr lang="fi-FI" sz="1200" b="0">
                          <a:effectLst/>
                        </a:rPr>
                        <a:t>Tavoite 1</a:t>
                      </a:r>
                    </a:p>
                    <a:p>
                      <a:pPr>
                        <a:lnSpc>
                          <a:spcPct val="107000"/>
                        </a:lnSpc>
                        <a:spcAft>
                          <a:spcPts val="800"/>
                        </a:spcAft>
                        <a:buNone/>
                      </a:pPr>
                      <a:r>
                        <a:rPr lang="fi-FI" sz="1200" b="0">
                          <a:effectLst/>
                        </a:rPr>
                        <a:t>Millaisia tavoitteita voidaan mitata?    </a:t>
                      </a:r>
                    </a:p>
                    <a:p>
                      <a:pPr>
                        <a:lnSpc>
                          <a:spcPct val="107000"/>
                        </a:lnSpc>
                        <a:spcAft>
                          <a:spcPts val="800"/>
                        </a:spcAft>
                        <a:buNone/>
                      </a:pPr>
                      <a:r>
                        <a:rPr lang="fi-FI" sz="1200" b="0">
                          <a:effectLst/>
                        </a:rPr>
                        <a:t>Millaisia konkreettisia asioita opiskelijan tulisi oppia? </a:t>
                      </a:r>
                    </a:p>
                    <a:p>
                      <a:pPr>
                        <a:lnSpc>
                          <a:spcPct val="107000"/>
                        </a:lnSpc>
                        <a:spcAft>
                          <a:spcPts val="800"/>
                        </a:spcAft>
                        <a:buNone/>
                      </a:pPr>
                      <a:r>
                        <a:rPr lang="fi-FI" sz="1200" b="0">
                          <a:effectLst/>
                        </a:rPr>
                        <a:t>Esim. koulutuksen jälkeen oppija osaa suorittaa henkilöauton öljynvaihdon</a:t>
                      </a:r>
                    </a:p>
                    <a:p>
                      <a:pPr>
                        <a:lnSpc>
                          <a:spcPct val="107000"/>
                        </a:lnSpc>
                        <a:spcAft>
                          <a:spcPts val="800"/>
                        </a:spcAft>
                        <a:buNone/>
                      </a:pPr>
                      <a:r>
                        <a:rPr lang="fi-FI" sz="1200" b="0">
                          <a:effectLst/>
                        </a:rPr>
                        <a:t>Käytä    tavoitteiden    sanamuotona    passiivin (tavoitellaan, ymmärretään, tutustutaan) sijaan    aktiivia:    </a:t>
                      </a:r>
                    </a:p>
                    <a:p>
                      <a:pPr>
                        <a:lnSpc>
                          <a:spcPct val="107000"/>
                        </a:lnSpc>
                        <a:spcAft>
                          <a:spcPts val="800"/>
                        </a:spcAft>
                        <a:buNone/>
                      </a:pPr>
                      <a:r>
                        <a:rPr lang="fi-FI" sz="1200" b="0">
                          <a:effectLst/>
                        </a:rPr>
                        <a:t>”osion jälkeen opiskelija osaa analysoida, suunnitella, laatia, valita, käyttää, pohtia jne.”</a:t>
                      </a:r>
                    </a:p>
                  </a:txBody>
                  <a:tcPr marL="39264" marR="39264" marT="0" marB="0"/>
                </a:tc>
                <a:tc>
                  <a:txBody>
                    <a:bodyPr/>
                    <a:lstStyle/>
                    <a:p>
                      <a:pPr>
                        <a:lnSpc>
                          <a:spcPct val="107000"/>
                        </a:lnSpc>
                        <a:spcAft>
                          <a:spcPts val="800"/>
                        </a:spcAft>
                        <a:buNone/>
                      </a:pPr>
                      <a:r>
                        <a:rPr lang="fi-FI" sz="1200" b="0">
                          <a:effectLst/>
                        </a:rPr>
                        <a:t>Sisältö 1</a:t>
                      </a:r>
                    </a:p>
                    <a:p>
                      <a:pPr>
                        <a:lnSpc>
                          <a:spcPct val="107000"/>
                        </a:lnSpc>
                        <a:spcAft>
                          <a:spcPts val="800"/>
                        </a:spcAft>
                        <a:buNone/>
                      </a:pPr>
                      <a:r>
                        <a:rPr lang="fi-FI" sz="1200" b="0">
                          <a:effectLst/>
                        </a:rPr>
                        <a:t>esim. </a:t>
                      </a:r>
                    </a:p>
                    <a:p>
                      <a:pPr>
                        <a:lnSpc>
                          <a:spcPct val="107000"/>
                        </a:lnSpc>
                        <a:spcAft>
                          <a:spcPts val="800"/>
                        </a:spcAft>
                        <a:buNone/>
                      </a:pPr>
                      <a:r>
                        <a:rPr lang="fi-FI" sz="1200" b="0">
                          <a:effectLst/>
                        </a:rPr>
                        <a:t>Työvaiheet:</a:t>
                      </a:r>
                      <a:br>
                        <a:rPr lang="fi-FI" sz="1200" b="0">
                          <a:effectLst/>
                        </a:rPr>
                      </a:br>
                      <a:r>
                        <a:rPr lang="fi-FI" sz="1200" b="0">
                          <a:effectLst/>
                        </a:rPr>
                        <a:t>- suodatin</a:t>
                      </a:r>
                      <a:br>
                        <a:rPr lang="fi-FI" sz="1200" b="0">
                          <a:effectLst/>
                        </a:rPr>
                      </a:br>
                      <a:r>
                        <a:rPr lang="fi-FI" sz="1200" b="0">
                          <a:effectLst/>
                        </a:rPr>
                        <a:t>- puhtaus</a:t>
                      </a:r>
                      <a:br>
                        <a:rPr lang="fi-FI" sz="1200" b="0">
                          <a:effectLst/>
                        </a:rPr>
                      </a:br>
                      <a:r>
                        <a:rPr lang="fi-FI" sz="1200" b="0">
                          <a:effectLst/>
                        </a:rPr>
                        <a:t>- voimansiirto</a:t>
                      </a:r>
                      <a:br>
                        <a:rPr lang="fi-FI" sz="1200" b="0">
                          <a:effectLst/>
                        </a:rPr>
                      </a:br>
                      <a:r>
                        <a:rPr lang="fi-FI" sz="1200" b="0">
                          <a:effectLst/>
                        </a:rPr>
                        <a:t>- turvallisuus</a:t>
                      </a:r>
                    </a:p>
                    <a:p>
                      <a:pPr>
                        <a:lnSpc>
                          <a:spcPct val="107000"/>
                        </a:lnSpc>
                        <a:spcAft>
                          <a:spcPts val="800"/>
                        </a:spcAft>
                        <a:buNone/>
                      </a:pPr>
                      <a:r>
                        <a:rPr lang="fi-FI" sz="1200" b="0">
                          <a:effectLst/>
                        </a:rPr>
                        <a:t> </a:t>
                      </a:r>
                    </a:p>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Miten opiskelija tämän oppii?</a:t>
                      </a:r>
                    </a:p>
                    <a:p>
                      <a:pPr>
                        <a:lnSpc>
                          <a:spcPct val="107000"/>
                        </a:lnSpc>
                        <a:spcAft>
                          <a:spcPts val="800"/>
                        </a:spcAft>
                        <a:buNone/>
                      </a:pPr>
                      <a:r>
                        <a:rPr lang="fi-FI" sz="1200" b="0">
                          <a:effectLst/>
                        </a:rPr>
                        <a:t>Miten työskennellään?</a:t>
                      </a:r>
                    </a:p>
                    <a:p>
                      <a:pPr>
                        <a:lnSpc>
                          <a:spcPct val="107000"/>
                        </a:lnSpc>
                        <a:spcAft>
                          <a:spcPts val="800"/>
                        </a:spcAft>
                        <a:buNone/>
                      </a:pPr>
                      <a:r>
                        <a:rPr lang="fi-FI" sz="1200" b="0">
                          <a:effectLst/>
                        </a:rPr>
                        <a:t>Millaiset oppimistehtävät tukevat oppimista?</a:t>
                      </a:r>
                    </a:p>
                    <a:p>
                      <a:pPr>
                        <a:lnSpc>
                          <a:spcPct val="107000"/>
                        </a:lnSpc>
                        <a:spcAft>
                          <a:spcPts val="800"/>
                        </a:spcAft>
                        <a:buNone/>
                      </a:pPr>
                      <a:r>
                        <a:rPr lang="fi-FI" sz="1200" b="0">
                          <a:effectLst/>
                        </a:rPr>
                        <a:t>Millaista on opiskelijan ja ryhmän toiminta?</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Miten ja milloin työskentelyä ohjataan (pedagoginen, sosiaalinen, hallinnollinen ja tekninen tuki)?</a:t>
                      </a:r>
                    </a:p>
                    <a:p>
                      <a:pPr>
                        <a:lnSpc>
                          <a:spcPct val="107000"/>
                        </a:lnSpc>
                        <a:spcAft>
                          <a:spcPts val="800"/>
                        </a:spcAft>
                        <a:buNone/>
                      </a:pPr>
                      <a:r>
                        <a:rPr lang="fi-FI" sz="1200" b="0">
                          <a:effectLst/>
                        </a:rPr>
                        <a:t>Kuka ohjaa ja antaa palautetta?</a:t>
                      </a:r>
                    </a:p>
                    <a:p>
                      <a:pPr>
                        <a:lnSpc>
                          <a:spcPct val="107000"/>
                        </a:lnSpc>
                        <a:spcAft>
                          <a:spcPts val="800"/>
                        </a:spcAft>
                        <a:buNone/>
                      </a:pPr>
                      <a:r>
                        <a:rPr lang="fi-FI" sz="1200" b="0">
                          <a:effectLst/>
                        </a:rPr>
                        <a:t>- esim. automatisoitu palaute</a:t>
                      </a:r>
                    </a:p>
                    <a:p>
                      <a:pPr>
                        <a:lnSpc>
                          <a:spcPct val="107000"/>
                        </a:lnSpc>
                        <a:spcAft>
                          <a:spcPts val="800"/>
                        </a:spcAft>
                        <a:buNone/>
                      </a:pPr>
                      <a:r>
                        <a:rPr lang="fi-FI" sz="1200" b="0">
                          <a:effectLst/>
                        </a:rPr>
                        <a:t>- kouluttajan palaute</a:t>
                      </a:r>
                    </a:p>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Millaisia työkaluja valitaan työskentelyä tukemaan?</a:t>
                      </a:r>
                    </a:p>
                    <a:p>
                      <a:pPr>
                        <a:lnSpc>
                          <a:spcPct val="107000"/>
                        </a:lnSpc>
                        <a:spcAft>
                          <a:spcPts val="800"/>
                        </a:spcAft>
                        <a:buNone/>
                      </a:pPr>
                      <a:r>
                        <a:rPr lang="fi-FI" sz="1200" b="0">
                          <a:effectLst/>
                        </a:rPr>
                        <a:t>Oppimisympäristöt ja niiden sisältämät, monipuoliset työkalut.</a:t>
                      </a:r>
                    </a:p>
                    <a:p>
                      <a:pPr>
                        <a:lnSpc>
                          <a:spcPct val="107000"/>
                        </a:lnSpc>
                        <a:spcAft>
                          <a:spcPts val="800"/>
                        </a:spcAft>
                        <a:buNone/>
                      </a:pPr>
                      <a:r>
                        <a:rPr lang="fi-FI" sz="1200" b="0">
                          <a:effectLst/>
                        </a:rPr>
                        <a:t>Ryhmätyötä tukevat työkalut </a:t>
                      </a:r>
                    </a:p>
                    <a:p>
                      <a:pPr>
                        <a:lnSpc>
                          <a:spcPct val="107000"/>
                        </a:lnSpc>
                        <a:spcAft>
                          <a:spcPts val="800"/>
                        </a:spcAft>
                        <a:buNone/>
                      </a:pPr>
                      <a:r>
                        <a:rPr lang="fi-FI" sz="1200" b="0">
                          <a:effectLst/>
                        </a:rPr>
                        <a:t>Vuorovaikutuksen työkalut</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extLst>
                  <a:ext uri="{0D108BD9-81ED-4DB2-BD59-A6C34878D82A}">
                    <a16:rowId xmlns:a16="http://schemas.microsoft.com/office/drawing/2014/main" val="3043203756"/>
                  </a:ext>
                </a:extLst>
              </a:tr>
              <a:tr h="194361">
                <a:tc>
                  <a:txBody>
                    <a:bodyPr/>
                    <a:lstStyle/>
                    <a:p>
                      <a:pPr>
                        <a:lnSpc>
                          <a:spcPct val="107000"/>
                        </a:lnSpc>
                        <a:spcAft>
                          <a:spcPts val="800"/>
                        </a:spcAft>
                        <a:buNone/>
                      </a:pPr>
                      <a:r>
                        <a:rPr lang="fi-FI" sz="1200" b="0">
                          <a:effectLst/>
                        </a:rPr>
                        <a:t>Tavoite 2</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extLst>
                  <a:ext uri="{0D108BD9-81ED-4DB2-BD59-A6C34878D82A}">
                    <a16:rowId xmlns:a16="http://schemas.microsoft.com/office/drawing/2014/main" val="3830708806"/>
                  </a:ext>
                </a:extLst>
              </a:tr>
              <a:tr h="194361">
                <a:tc>
                  <a:txBody>
                    <a:bodyPr/>
                    <a:lstStyle/>
                    <a:p>
                      <a:pPr>
                        <a:lnSpc>
                          <a:spcPct val="107000"/>
                        </a:lnSpc>
                        <a:spcAft>
                          <a:spcPts val="800"/>
                        </a:spcAft>
                        <a:buNone/>
                      </a:pPr>
                      <a:r>
                        <a:rPr lang="fi-FI" sz="1200" b="0">
                          <a:effectLst/>
                        </a:rPr>
                        <a:t>Tavoite 3 jne</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tc>
                  <a:txBody>
                    <a:bodyPr/>
                    <a:lstStyle/>
                    <a:p>
                      <a:pPr>
                        <a:lnSpc>
                          <a:spcPct val="107000"/>
                        </a:lnSpc>
                        <a:spcAft>
                          <a:spcPts val="800"/>
                        </a:spcAft>
                        <a:buNone/>
                      </a:pPr>
                      <a:r>
                        <a:rPr lang="fi-FI" sz="1200" b="0">
                          <a:effectLst/>
                        </a:rPr>
                        <a:t> </a:t>
                      </a:r>
                      <a:endParaRPr lang="fi-FI" sz="1200" b="0">
                        <a:effectLst/>
                        <a:latin typeface="Calibri" panose="020F0502020204030204" pitchFamily="34" charset="0"/>
                        <a:ea typeface="Calibri" panose="020F0502020204030204" pitchFamily="34" charset="0"/>
                        <a:cs typeface="Times New Roman" panose="02020603050405020304" pitchFamily="18" charset="0"/>
                      </a:endParaRPr>
                    </a:p>
                  </a:txBody>
                  <a:tcPr marL="39264" marR="39264" marT="0" marB="0"/>
                </a:tc>
                <a:extLst>
                  <a:ext uri="{0D108BD9-81ED-4DB2-BD59-A6C34878D82A}">
                    <a16:rowId xmlns:a16="http://schemas.microsoft.com/office/drawing/2014/main" val="1518534077"/>
                  </a:ext>
                </a:extLst>
              </a:tr>
            </a:tbl>
          </a:graphicData>
        </a:graphic>
      </p:graphicFrame>
      <p:sp>
        <p:nvSpPr>
          <p:cNvPr id="6" name="Tekstiruutu 5">
            <a:extLst>
              <a:ext uri="{FF2B5EF4-FFF2-40B4-BE49-F238E27FC236}">
                <a16:creationId xmlns:a16="http://schemas.microsoft.com/office/drawing/2014/main" id="{B9BAE551-27CA-EE08-C4F9-952E7EE66257}"/>
              </a:ext>
            </a:extLst>
          </p:cNvPr>
          <p:cNvSpPr txBox="1"/>
          <p:nvPr/>
        </p:nvSpPr>
        <p:spPr>
          <a:xfrm>
            <a:off x="8191893" y="5539494"/>
            <a:ext cx="3412503" cy="261610"/>
          </a:xfrm>
          <a:prstGeom prst="rect">
            <a:avLst/>
          </a:prstGeom>
          <a:noFill/>
        </p:spPr>
        <p:txBody>
          <a:bodyPr wrap="square">
            <a:spAutoFit/>
          </a:bodyPr>
          <a:lstStyle/>
          <a:p>
            <a:r>
              <a:rPr lang="fi-FI" sz="1100"/>
              <a:t>(Utelias 1.0 hankkeessa syntynyt suunnittelupohja)</a:t>
            </a:r>
          </a:p>
        </p:txBody>
      </p:sp>
    </p:spTree>
    <p:extLst>
      <p:ext uri="{BB962C8B-B14F-4D97-AF65-F5344CB8AC3E}">
        <p14:creationId xmlns:p14="http://schemas.microsoft.com/office/powerpoint/2010/main" val="108931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7E39-A36A-01EE-405F-52FA7CCB4395}"/>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EA48029C-3F30-EF08-5BA4-7997433A7DBB}"/>
              </a:ext>
            </a:extLst>
          </p:cNvPr>
          <p:cNvSpPr>
            <a:spLocks noGrp="1"/>
          </p:cNvSpPr>
          <p:nvPr>
            <p:ph type="title"/>
          </p:nvPr>
        </p:nvSpPr>
        <p:spPr>
          <a:xfrm>
            <a:off x="838199" y="365125"/>
            <a:ext cx="10728489" cy="549275"/>
          </a:xfrm>
        </p:spPr>
        <p:txBody>
          <a:bodyPr anchor="t"/>
          <a:lstStyle/>
          <a:p>
            <a:r>
              <a:rPr lang="fi-FI" sz="2800"/>
              <a:t>Vaihe 2: MÄÄRITTELE (Teknologian rooli ja lisäarvo)</a:t>
            </a:r>
            <a:endParaRPr lang="fi-FI" sz="2800" dirty="0"/>
          </a:p>
        </p:txBody>
      </p:sp>
      <p:sp>
        <p:nvSpPr>
          <p:cNvPr id="5" name="Content Placeholder 4">
            <a:extLst>
              <a:ext uri="{FF2B5EF4-FFF2-40B4-BE49-F238E27FC236}">
                <a16:creationId xmlns:a16="http://schemas.microsoft.com/office/drawing/2014/main" id="{C71CDEA3-47EB-F3CC-EA49-5E885F5FDF6B}"/>
              </a:ext>
            </a:extLst>
          </p:cNvPr>
          <p:cNvSpPr>
            <a:spLocks noGrp="1"/>
          </p:cNvSpPr>
          <p:nvPr>
            <p:ph idx="1"/>
          </p:nvPr>
        </p:nvSpPr>
        <p:spPr>
          <a:xfrm>
            <a:off x="838200" y="1197204"/>
            <a:ext cx="10436258" cy="4317476"/>
          </a:xfrm>
        </p:spPr>
        <p:txBody>
          <a:bodyPr/>
          <a:lstStyle/>
          <a:p>
            <a:pPr marL="0" indent="0" fontAlgn="base">
              <a:buNone/>
            </a:pPr>
            <a:r>
              <a:rPr lang="fi-FI" sz="1400"/>
              <a:t>Nyt kun ongelma on tunnistettu, määrittele miten ja miksi  uudet teknologiat voisivat auttaa. </a:t>
            </a:r>
            <a:br>
              <a:rPr lang="fi-FI" sz="1400"/>
            </a:br>
            <a:endParaRPr lang="fi-FI" sz="1400"/>
          </a:p>
          <a:p>
            <a:pPr lvl="1" fontAlgn="base"/>
            <a:r>
              <a:rPr lang="fi-FI" sz="1400" b="1"/>
              <a:t>Ratkaisuidea: </a:t>
            </a:r>
            <a:r>
              <a:rPr lang="fi-FI" sz="1400"/>
              <a:t>Miten uudet teknologiat (esim. VR, AR, MR) voi auttaa ratkaisemaan juuri </a:t>
            </a:r>
            <a:r>
              <a:rPr lang="fi-FI" sz="1400" i="1"/>
              <a:t>tämän</a:t>
            </a:r>
            <a:r>
              <a:rPr lang="fi-FI" sz="1400"/>
              <a:t> pedagogisen ongelman? </a:t>
            </a:r>
            <a:br>
              <a:rPr lang="fi-FI" sz="1400"/>
            </a:br>
            <a:endParaRPr lang="fi-FI" sz="1400"/>
          </a:p>
          <a:p>
            <a:pPr lvl="1" fontAlgn="base"/>
            <a:r>
              <a:rPr lang="fi-FI" sz="1400" b="1"/>
              <a:t>Lisäarvo: </a:t>
            </a:r>
            <a:r>
              <a:rPr lang="fi-FI" sz="1400"/>
              <a:t>Mitä sellaista uudet teknologiat tuovat, mitä perinteisillä menetelmillä ei saavuteta?</a:t>
            </a:r>
            <a:br>
              <a:rPr lang="fi-FI" sz="1400"/>
            </a:br>
            <a:endParaRPr lang="fi-FI" sz="1400"/>
          </a:p>
          <a:p>
            <a:pPr lvl="2" fontAlgn="base"/>
            <a:r>
              <a:rPr lang="fi-FI" sz="1400" i="1"/>
              <a:t>Immersio: </a:t>
            </a:r>
            <a:r>
              <a:rPr lang="fi-FI" sz="1400"/>
              <a:t>Uppoutuminen (esim. virtuaalimatka, historiallinen paikka). </a:t>
            </a:r>
          </a:p>
          <a:p>
            <a:pPr lvl="2" fontAlgn="base"/>
            <a:r>
              <a:rPr lang="fi-FI" sz="1400" i="1"/>
              <a:t>Havainnollistaminen: </a:t>
            </a:r>
            <a:r>
              <a:rPr lang="fi-FI" sz="1400"/>
              <a:t>Abstraktin tekeminen näkyväksi (esim. 3D-molekyylimalli, datan visualisointi).</a:t>
            </a:r>
          </a:p>
          <a:p>
            <a:pPr lvl="2" fontAlgn="base"/>
            <a:r>
              <a:rPr lang="fi-FI" sz="1400" i="1"/>
              <a:t>Harjoittelu: </a:t>
            </a:r>
            <a:r>
              <a:rPr lang="fi-FI" sz="1400"/>
              <a:t>Turvallinen ja toistettava harjoittelu (esim. simulaatiot, potilastapaukset). </a:t>
            </a:r>
            <a:br>
              <a:rPr lang="fi-FI" sz="1400"/>
            </a:br>
            <a:endParaRPr lang="fi-FI" sz="1400"/>
          </a:p>
          <a:p>
            <a:pPr lvl="1" fontAlgn="base"/>
            <a:r>
              <a:rPr lang="fi-FI" sz="1400" b="1"/>
              <a:t>Oppijan kokonaisvaltainen kokemus ja polku: </a:t>
            </a:r>
            <a:r>
              <a:rPr lang="fi-FI" sz="1400"/>
              <a:t>Suunnittele ja huomioi koko oppimiskokemuksen käyttäjäpolku. </a:t>
            </a:r>
            <a:br>
              <a:rPr lang="fi-FI" sz="1400"/>
            </a:br>
            <a:endParaRPr lang="fi-FI" sz="1400"/>
          </a:p>
          <a:p>
            <a:pPr lvl="2" fontAlgn="base"/>
            <a:r>
              <a:rPr lang="fi-FI" sz="1400"/>
              <a:t>Mitä tapahtuu ennen teknologian käyttöä (esim. ohjeistus), käytön aikana (esim. tehtävät ja vuorovaikutus) sekä käytön jälkeen (esim. reflektointi ja arviointi). </a:t>
            </a:r>
          </a:p>
          <a:p>
            <a:pPr lvl="2" fontAlgn="base"/>
            <a:r>
              <a:rPr lang="fi-FI" sz="1400"/>
              <a:t>Varmista, että opiskelija osaa käyttää teknologiaa ennen varsinaista oppimistehtävää. </a:t>
            </a:r>
          </a:p>
          <a:p>
            <a:pPr lvl="2" fontAlgn="base"/>
            <a:r>
              <a:rPr lang="fi-FI" sz="1400"/>
              <a:t>Huomioi myös oppimistilanteen sosiaalinen luonne – onko kyseessä yksilö-, pari- vai ryhmätilanne, ja miten opettajan tuki järjestyy. </a:t>
            </a:r>
          </a:p>
          <a:p>
            <a:pPr lvl="2" fontAlgn="base"/>
            <a:r>
              <a:rPr lang="fi-FI" sz="1400"/>
              <a:t>Pyri siihen, että teknologia tukee oppijan aktiivista roolia ja tekee oppimiskokemuksesta mielekkään, saavutettavan ja sujuvan kaikille osallistujille.</a:t>
            </a:r>
          </a:p>
        </p:txBody>
      </p:sp>
      <p:sp>
        <p:nvSpPr>
          <p:cNvPr id="9" name="TextBox 8">
            <a:extLst>
              <a:ext uri="{FF2B5EF4-FFF2-40B4-BE49-F238E27FC236}">
                <a16:creationId xmlns:a16="http://schemas.microsoft.com/office/drawing/2014/main" id="{82EB8CEC-908A-41B1-438A-1E243664C188}"/>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265245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BD6E-2E75-9666-3752-5C713D88C43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1E41C5EC-D882-981A-AEEA-BFEBB13F33F9}"/>
              </a:ext>
            </a:extLst>
          </p:cNvPr>
          <p:cNvSpPr>
            <a:spLocks noGrp="1"/>
          </p:cNvSpPr>
          <p:nvPr>
            <p:ph type="title"/>
          </p:nvPr>
        </p:nvSpPr>
        <p:spPr>
          <a:xfrm>
            <a:off x="838199" y="365125"/>
            <a:ext cx="10728489" cy="549275"/>
          </a:xfrm>
        </p:spPr>
        <p:txBody>
          <a:bodyPr anchor="t"/>
          <a:lstStyle/>
          <a:p>
            <a:r>
              <a:rPr lang="fi-FI" sz="2800"/>
              <a:t>Vaihe 2: MÄÄRITTELE (Teknologian rooli ja lisäarvo)</a:t>
            </a:r>
            <a:endParaRPr lang="fi-FI" sz="2800" dirty="0"/>
          </a:p>
        </p:txBody>
      </p:sp>
      <p:sp>
        <p:nvSpPr>
          <p:cNvPr id="5" name="Content Placeholder 4">
            <a:extLst>
              <a:ext uri="{FF2B5EF4-FFF2-40B4-BE49-F238E27FC236}">
                <a16:creationId xmlns:a16="http://schemas.microsoft.com/office/drawing/2014/main" id="{88191852-4443-A142-B973-1EE3AD0598D8}"/>
              </a:ext>
            </a:extLst>
          </p:cNvPr>
          <p:cNvSpPr>
            <a:spLocks noGrp="1"/>
          </p:cNvSpPr>
          <p:nvPr>
            <p:ph idx="1"/>
          </p:nvPr>
        </p:nvSpPr>
        <p:spPr>
          <a:xfrm>
            <a:off x="838200" y="1197204"/>
            <a:ext cx="10436258" cy="4317476"/>
          </a:xfrm>
        </p:spPr>
        <p:txBody>
          <a:bodyPr/>
          <a:lstStyle/>
          <a:p>
            <a:pPr lvl="1" fontAlgn="base"/>
            <a:r>
              <a:rPr lang="fi-FI" sz="1400" b="1"/>
              <a:t>Saavutettavuus ja esteettömyys: </a:t>
            </a:r>
            <a:r>
              <a:rPr lang="fi-FI" sz="1400"/>
              <a:t>Huolehdi, että XR-sisällöt ja laitteet ovat saavutettavia kaikille opiskelijoille</a:t>
            </a:r>
          </a:p>
          <a:p>
            <a:pPr lvl="1" fontAlgn="base"/>
            <a:endParaRPr lang="fi-FI" sz="1400"/>
          </a:p>
          <a:p>
            <a:pPr lvl="2" fontAlgn="base"/>
            <a:r>
              <a:rPr lang="fi-FI" sz="1400"/>
              <a:t>Pohdi etukäteen, millaisia esteitä oppimiselle voi syntyä ja varmista, että kaikilla on tasavertaiset mahdollisuudet osallistua. </a:t>
            </a:r>
          </a:p>
          <a:p>
            <a:pPr lvl="2" fontAlgn="base"/>
            <a:r>
              <a:rPr lang="fi-FI" sz="1400"/>
              <a:t>Käytä selkeitä ohjeita ja muistilistaa saavutettavuuden varmistamiseen, kuten eri aistien huomioiminen ja helppokäyttöiset laitteet. </a:t>
            </a:r>
            <a:br>
              <a:rPr lang="fi-FI" sz="1400"/>
            </a:br>
            <a:endParaRPr lang="fi-FI" sz="1400"/>
          </a:p>
          <a:p>
            <a:pPr lvl="1" fontAlgn="base"/>
            <a:r>
              <a:rPr lang="fi-FI" sz="1400" b="1"/>
              <a:t>Rajaus:</a:t>
            </a:r>
            <a:r>
              <a:rPr lang="fi-FI" sz="1400"/>
              <a:t> Mitä </a:t>
            </a:r>
            <a:r>
              <a:rPr lang="fi-FI" sz="1400" i="1"/>
              <a:t>emme</a:t>
            </a:r>
            <a:r>
              <a:rPr lang="fi-FI" sz="1400"/>
              <a:t> yritä tehdä? Mitkä ovat toteutuksen reunaehdot (aika, resurssit, osaaminen)? </a:t>
            </a:r>
            <a:br>
              <a:rPr lang="fi-FI" sz="1400"/>
            </a:br>
            <a:endParaRPr lang="fi-FI" sz="1400"/>
          </a:p>
          <a:p>
            <a:pPr lvl="1" fontAlgn="base"/>
            <a:r>
              <a:rPr lang="fi-FI" sz="1400" b="1"/>
              <a:t>Riskit ja turvallisuus: </a:t>
            </a:r>
            <a:r>
              <a:rPr lang="fi-FI" sz="1400"/>
              <a:t>Tunnista XR-ympäristöön liittyvät fyysiset, psyykkiset ja tietoturvariskit sekä yksityisyydensuojaan liittyvät näkökohdat. </a:t>
            </a:r>
          </a:p>
          <a:p>
            <a:pPr lvl="1" fontAlgn="base"/>
            <a:endParaRPr lang="fi-FI" sz="1400"/>
          </a:p>
          <a:p>
            <a:pPr lvl="2" fontAlgn="base"/>
            <a:r>
              <a:rPr lang="fi-FI" sz="1400"/>
              <a:t>Laadi suunnitelma riskien ehkäisyyn ja vaihtoehtoisiin toimintatapoihin. </a:t>
            </a:r>
          </a:p>
          <a:p>
            <a:pPr lvl="2" fontAlgn="base"/>
            <a:r>
              <a:rPr lang="fi-FI" sz="1400"/>
              <a:t>Seuraa organisaation ohjeistuksia XR-opetuksen turvallisuudesta ja varmista, että kaikki osallistujat osaavat toimia turvallisesti. </a:t>
            </a:r>
          </a:p>
          <a:p>
            <a:pPr marL="457200" lvl="1" indent="0" fontAlgn="base">
              <a:buNone/>
            </a:pPr>
            <a:endParaRPr lang="fi-FI" sz="1400" b="1"/>
          </a:p>
          <a:p>
            <a:pPr marL="0" indent="0" fontAlgn="base">
              <a:buNone/>
            </a:pPr>
            <a:r>
              <a:rPr lang="fi-FI" sz="1400" b="1"/>
              <a:t>Tulos:</a:t>
            </a:r>
            <a:r>
              <a:rPr lang="fi-FI" sz="1400"/>
              <a:t> Perusteltu hypoteesi - "Käytämme VR-simulaatiota, jotta opiskelija voi harjoitella turvallisessa ympäristössä saavuttaakseen." </a:t>
            </a:r>
          </a:p>
        </p:txBody>
      </p:sp>
      <p:sp>
        <p:nvSpPr>
          <p:cNvPr id="9" name="TextBox 8">
            <a:extLst>
              <a:ext uri="{FF2B5EF4-FFF2-40B4-BE49-F238E27FC236}">
                <a16:creationId xmlns:a16="http://schemas.microsoft.com/office/drawing/2014/main" id="{88E7B08D-AC69-3CAA-0871-2FB16B139513}"/>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162864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8868-1913-AB26-E28C-B43DB95A5EA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2E95FFC7-DD8B-EE22-0A4D-DD585F445664}"/>
              </a:ext>
            </a:extLst>
          </p:cNvPr>
          <p:cNvSpPr>
            <a:spLocks noGrp="1"/>
          </p:cNvSpPr>
          <p:nvPr>
            <p:ph type="title"/>
          </p:nvPr>
        </p:nvSpPr>
        <p:spPr>
          <a:xfrm>
            <a:off x="838199" y="365125"/>
            <a:ext cx="10728489" cy="549275"/>
          </a:xfrm>
        </p:spPr>
        <p:txBody>
          <a:bodyPr anchor="t"/>
          <a:lstStyle/>
          <a:p>
            <a:r>
              <a:rPr lang="fi-FI" sz="2800"/>
              <a:t>Vaihe 3: IDEOI (Luovat ratkaisut ja vaihtoehdot) </a:t>
            </a:r>
            <a:endParaRPr lang="fi-FI" sz="2800" dirty="0"/>
          </a:p>
        </p:txBody>
      </p:sp>
      <p:sp>
        <p:nvSpPr>
          <p:cNvPr id="5" name="Content Placeholder 4">
            <a:extLst>
              <a:ext uri="{FF2B5EF4-FFF2-40B4-BE49-F238E27FC236}">
                <a16:creationId xmlns:a16="http://schemas.microsoft.com/office/drawing/2014/main" id="{C6B19A6B-37E5-A293-7D0C-9A1F1F9CB981}"/>
              </a:ext>
            </a:extLst>
          </p:cNvPr>
          <p:cNvSpPr>
            <a:spLocks noGrp="1"/>
          </p:cNvSpPr>
          <p:nvPr>
            <p:ph idx="1"/>
          </p:nvPr>
        </p:nvSpPr>
        <p:spPr>
          <a:xfrm>
            <a:off x="838200" y="1197204"/>
            <a:ext cx="10436258" cy="4317476"/>
          </a:xfrm>
        </p:spPr>
        <p:txBody>
          <a:bodyPr/>
          <a:lstStyle/>
          <a:p>
            <a:pPr marL="0" indent="0" fontAlgn="base">
              <a:buNone/>
            </a:pPr>
            <a:r>
              <a:rPr lang="fi-FI" sz="1400"/>
              <a:t>Tavoitteena on tuottaa useita erilaisia ratkaisuvaihtoehtoja määriteltyyn ongelmaan. </a:t>
            </a:r>
          </a:p>
          <a:p>
            <a:pPr marL="457200" lvl="1" indent="0" fontAlgn="base">
              <a:buNone/>
            </a:pPr>
            <a:endParaRPr lang="fi-FI" sz="1400" b="1"/>
          </a:p>
          <a:p>
            <a:pPr lvl="1" fontAlgn="base"/>
            <a:r>
              <a:rPr lang="fi-FI" sz="1400" b="1"/>
              <a:t>Resurssien ja infrastruktuurin arviointi: </a:t>
            </a:r>
            <a:r>
              <a:rPr lang="fi-FI" sz="1400"/>
              <a:t>Arvioi käytettävissä olevat välineet, tilat, tekniikka ja tukipalvelut XR-kokeilua varten. </a:t>
            </a:r>
            <a:br>
              <a:rPr lang="fi-FI" sz="1400"/>
            </a:br>
            <a:endParaRPr lang="fi-FI" sz="1400"/>
          </a:p>
          <a:p>
            <a:pPr lvl="2" fontAlgn="base"/>
            <a:r>
              <a:rPr lang="fi-FI" sz="1400"/>
              <a:t>Selvitä, mitä laitteita ja ohjelmistoja on käytössä sekä millaista IT-tukea tai ohjausta tarvitaan. </a:t>
            </a:r>
          </a:p>
          <a:p>
            <a:pPr lvl="2" fontAlgn="base"/>
            <a:r>
              <a:rPr lang="fi-FI" sz="1400"/>
              <a:t>Pohdi myös omaa ja opiskelijoiden osaamistasoa XR-teknologian hyödyntämisessä, jotta suunnittelu on realistista. </a:t>
            </a:r>
            <a:br>
              <a:rPr lang="fi-FI" sz="1400"/>
            </a:br>
            <a:endParaRPr lang="fi-FI" sz="1400"/>
          </a:p>
          <a:p>
            <a:pPr lvl="1" fontAlgn="base"/>
            <a:r>
              <a:rPr lang="fi-FI" sz="1400" b="1"/>
              <a:t>Aivoriihi: </a:t>
            </a:r>
            <a:r>
              <a:rPr lang="fi-FI" sz="1400"/>
              <a:t>Miten oppimistilanne käytännössä toteutetaan? Mitä kaikkia tapoja on olemassa? </a:t>
            </a:r>
            <a:br>
              <a:rPr lang="fi-FI" sz="1400"/>
            </a:br>
            <a:endParaRPr lang="fi-FI" sz="1400"/>
          </a:p>
          <a:p>
            <a:pPr lvl="1" fontAlgn="base"/>
            <a:r>
              <a:rPr lang="fi-FI" sz="1400" b="1"/>
              <a:t>Hyödynnä useita vaihtoehtoja: </a:t>
            </a:r>
            <a:r>
              <a:rPr lang="fi-FI" sz="1400"/>
              <a:t>Älä tyydy ensimmäiseen ratkaisuideaan, vaan kartoita erilaisia tapoja toteuttaa oppimistilanne. Pohdi, voisiko aiottu sisältö toteutua kevyemmin esimerkiksi selainpohjaisella 360-ympäristöllä tai helpommilla digitaalisilla sovelluksilla, vai tarvitaanko monipuolisempi XR-toteutus. Arvioi jokaisen vaihtoehdon soveltuvuus oppimistavoitteisiin, resurssien käyttöön ja opiskelijoiden tarpeisiin. </a:t>
            </a:r>
            <a:br>
              <a:rPr lang="fi-FI" sz="1400"/>
            </a:br>
            <a:endParaRPr lang="fi-FI" sz="1400"/>
          </a:p>
          <a:p>
            <a:pPr lvl="1" fontAlgn="base"/>
            <a:r>
              <a:rPr lang="fi-FI" sz="1400" b="1"/>
              <a:t>Käsikirjoittaminen (Storyboarding):</a:t>
            </a:r>
            <a:r>
              <a:rPr lang="fi-FI" sz="1400"/>
              <a:t> Piirrä tai kirjoita auki "oppijan polku" – mitä opiskelija tekee ja kokee minuutti minuutilta. Mitä tapahtuu ennen kokemusta (ohjeistus), sen aikana (tehtävät) ja sen jälkeen (reflektio)? </a:t>
            </a:r>
          </a:p>
          <a:p>
            <a:pPr lvl="1" fontAlgn="base"/>
            <a:endParaRPr lang="fi-FI" sz="1400"/>
          </a:p>
          <a:p>
            <a:pPr marL="0" indent="0" fontAlgn="base">
              <a:buNone/>
            </a:pPr>
            <a:r>
              <a:rPr lang="fi-FI" sz="1400" b="1"/>
              <a:t>Tulos: </a:t>
            </a:r>
            <a:r>
              <a:rPr lang="fi-FI" sz="1400"/>
              <a:t>1-3 erilaista konseptia tai käsikirjoitusta siitä, miten oppimiskokemus voitaisiin toteuttaa. </a:t>
            </a:r>
          </a:p>
        </p:txBody>
      </p:sp>
      <p:sp>
        <p:nvSpPr>
          <p:cNvPr id="9" name="TextBox 8">
            <a:extLst>
              <a:ext uri="{FF2B5EF4-FFF2-40B4-BE49-F238E27FC236}">
                <a16:creationId xmlns:a16="http://schemas.microsoft.com/office/drawing/2014/main" id="{EE34B3EC-2DC1-8615-EAE9-8949045C3B32}"/>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403960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DDDF-857B-B9E5-A3FD-A562C7A3EB61}"/>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BF0AF1A-73F9-B5AE-3B54-F79CC103FBC2}"/>
              </a:ext>
            </a:extLst>
          </p:cNvPr>
          <p:cNvSpPr>
            <a:spLocks noGrp="1"/>
          </p:cNvSpPr>
          <p:nvPr>
            <p:ph type="title"/>
          </p:nvPr>
        </p:nvSpPr>
        <p:spPr>
          <a:xfrm>
            <a:off x="838199" y="365125"/>
            <a:ext cx="10728489" cy="549275"/>
          </a:xfrm>
        </p:spPr>
        <p:txBody>
          <a:bodyPr anchor="t"/>
          <a:lstStyle/>
          <a:p>
            <a:r>
              <a:rPr lang="fi-FI" sz="2800"/>
              <a:t>Vaihe 4: PROTOTYPOI (Kokeile nopeasti ja kevyesti) </a:t>
            </a:r>
            <a:endParaRPr lang="fi-FI" sz="2800" dirty="0"/>
          </a:p>
        </p:txBody>
      </p:sp>
      <p:sp>
        <p:nvSpPr>
          <p:cNvPr id="5" name="Content Placeholder 4">
            <a:extLst>
              <a:ext uri="{FF2B5EF4-FFF2-40B4-BE49-F238E27FC236}">
                <a16:creationId xmlns:a16="http://schemas.microsoft.com/office/drawing/2014/main" id="{9AB964B7-093F-C399-83E0-242C53AFAAB9}"/>
              </a:ext>
            </a:extLst>
          </p:cNvPr>
          <p:cNvSpPr>
            <a:spLocks noGrp="1"/>
          </p:cNvSpPr>
          <p:nvPr>
            <p:ph idx="1"/>
          </p:nvPr>
        </p:nvSpPr>
        <p:spPr>
          <a:xfrm>
            <a:off x="838200" y="1197204"/>
            <a:ext cx="10436258" cy="4317476"/>
          </a:xfrm>
        </p:spPr>
        <p:txBody>
          <a:bodyPr/>
          <a:lstStyle/>
          <a:p>
            <a:pPr marL="0" indent="0" fontAlgn="base">
              <a:buNone/>
            </a:pPr>
            <a:r>
              <a:rPr lang="fi-FI" sz="1400"/>
              <a:t>Tavoitteena on tehdä ideasta nopeasti "havainnollinen kuvaus" (Brown, 2009), jota voidaan testata. Älä rakenna heti valmista tuotantoversiota. Alla ehdotuksia kevyen ja nopean prototyypin rakentamiseen. </a:t>
            </a:r>
            <a:br>
              <a:rPr lang="fi-FI" sz="1400"/>
            </a:br>
            <a:endParaRPr lang="fi-FI" sz="1400" b="1"/>
          </a:p>
          <a:p>
            <a:pPr lvl="1" fontAlgn="base"/>
            <a:r>
              <a:rPr lang="fi-FI" sz="1400" b="1"/>
              <a:t>"Paperiprototyyppi":</a:t>
            </a:r>
            <a:br>
              <a:rPr lang="fi-FI" sz="1400" b="1"/>
            </a:br>
            <a:r>
              <a:rPr lang="fi-FI" sz="1400" b="1"/>
              <a:t> </a:t>
            </a:r>
          </a:p>
          <a:p>
            <a:pPr lvl="2" fontAlgn="base"/>
            <a:r>
              <a:rPr lang="fi-FI" sz="1400"/>
              <a:t>Leikkaa, liimaa, piirrä tai askartele sovelluksen ruudut, näkymät tai toiminnallisuudet yksi kerrallaan. </a:t>
            </a:r>
          </a:p>
          <a:p>
            <a:pPr lvl="2" fontAlgn="base"/>
            <a:r>
              <a:rPr lang="fi-FI" sz="1400"/>
              <a:t>Testaa käsikirjoituksen logiikka aloittamalla aloitusnäkymästä ja etenemällä käyttäjän valintojen mukaan, kollegalla tai pienellä opiskelijaryhmällä ilman teknologiaa. </a:t>
            </a:r>
            <a:br>
              <a:rPr lang="fi-FI" sz="1400"/>
            </a:br>
            <a:endParaRPr lang="fi-FI" sz="1400"/>
          </a:p>
          <a:p>
            <a:pPr lvl="1" fontAlgn="base"/>
            <a:r>
              <a:rPr lang="fi-FI" sz="1400" b="1"/>
              <a:t>Kevyt tekninen kokeilu: </a:t>
            </a:r>
            <a:br>
              <a:rPr lang="fi-FI" sz="1400" b="1"/>
            </a:br>
            <a:endParaRPr lang="fi-FI" sz="1400" b="1"/>
          </a:p>
          <a:p>
            <a:pPr lvl="2" fontAlgn="base"/>
            <a:r>
              <a:rPr lang="fi-FI" sz="1400"/>
              <a:t>Käytä olemassa olevaa ilmaista sovellusta tai alustaa. </a:t>
            </a:r>
          </a:p>
          <a:p>
            <a:pPr lvl="2" fontAlgn="base"/>
            <a:r>
              <a:rPr lang="fi-FI" sz="1400"/>
              <a:t>Rakenna yksinkertainen 3D-malli tai tuo 360-kuva yksinkertaiseen katselimeen. </a:t>
            </a:r>
          </a:p>
          <a:p>
            <a:pPr lvl="2" fontAlgn="base"/>
            <a:r>
              <a:rPr lang="fi-FI" sz="1400"/>
              <a:t>Tee PowerPoint-kalvoilla "klikkailtava" malli kokemuksen kulusta (erillinen proto-PowerPoint) </a:t>
            </a:r>
            <a:br>
              <a:rPr lang="fi-FI" sz="1400"/>
            </a:br>
            <a:endParaRPr lang="fi-FI" sz="1400"/>
          </a:p>
          <a:p>
            <a:pPr lvl="1" fontAlgn="base"/>
            <a:r>
              <a:rPr lang="fi-FI" sz="1400" b="1"/>
              <a:t>Tavoite: </a:t>
            </a:r>
            <a:r>
              <a:rPr lang="fi-FI" sz="1400"/>
              <a:t>Oppia mahdollisimman nopeasti ja halvalla, mikä toimii ja mikä ei. </a:t>
            </a:r>
          </a:p>
          <a:p>
            <a:pPr marL="457200" lvl="1" indent="0" fontAlgn="base">
              <a:buNone/>
            </a:pPr>
            <a:endParaRPr lang="fi-FI" sz="1400" b="1"/>
          </a:p>
          <a:p>
            <a:pPr marL="0" indent="0" fontAlgn="base">
              <a:buNone/>
            </a:pPr>
            <a:r>
              <a:rPr lang="fi-FI" sz="1400" b="1"/>
              <a:t>Tulos: </a:t>
            </a:r>
            <a:r>
              <a:rPr lang="fi-FI" sz="1400"/>
              <a:t>Nopea ja karkea kokeilu, joka auttaa ymmärtämään idean vahvuudet ja heikkoudet. </a:t>
            </a:r>
          </a:p>
        </p:txBody>
      </p:sp>
      <p:sp>
        <p:nvSpPr>
          <p:cNvPr id="9" name="TextBox 8">
            <a:extLst>
              <a:ext uri="{FF2B5EF4-FFF2-40B4-BE49-F238E27FC236}">
                <a16:creationId xmlns:a16="http://schemas.microsoft.com/office/drawing/2014/main" id="{79FC9BBE-90B5-343A-44AB-107094D78203}"/>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411845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5A85-358B-A7A2-7FA6-B1BD9B21D9D0}"/>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0EC511A-AF44-DF15-A07C-C66936930702}"/>
              </a:ext>
            </a:extLst>
          </p:cNvPr>
          <p:cNvSpPr>
            <a:spLocks noGrp="1"/>
          </p:cNvSpPr>
          <p:nvPr>
            <p:ph type="title"/>
          </p:nvPr>
        </p:nvSpPr>
        <p:spPr>
          <a:xfrm>
            <a:off x="838199" y="365125"/>
            <a:ext cx="10728489" cy="549275"/>
          </a:xfrm>
        </p:spPr>
        <p:txBody>
          <a:bodyPr anchor="t"/>
          <a:lstStyle/>
          <a:p>
            <a:r>
              <a:rPr lang="fi-FI" sz="2800"/>
              <a:t>Vaihe 5: ARVIOI JA KEHITÄ (Pilotoi ja kerää palaute) </a:t>
            </a:r>
            <a:endParaRPr lang="fi-FI" sz="2800" dirty="0"/>
          </a:p>
        </p:txBody>
      </p:sp>
      <p:sp>
        <p:nvSpPr>
          <p:cNvPr id="5" name="Content Placeholder 4">
            <a:extLst>
              <a:ext uri="{FF2B5EF4-FFF2-40B4-BE49-F238E27FC236}">
                <a16:creationId xmlns:a16="http://schemas.microsoft.com/office/drawing/2014/main" id="{475672AE-F964-9894-BBC5-46C1FBA67ECE}"/>
              </a:ext>
            </a:extLst>
          </p:cNvPr>
          <p:cNvSpPr>
            <a:spLocks noGrp="1"/>
          </p:cNvSpPr>
          <p:nvPr>
            <p:ph idx="1"/>
          </p:nvPr>
        </p:nvSpPr>
        <p:spPr>
          <a:xfrm>
            <a:off x="838200" y="1197204"/>
            <a:ext cx="10436258" cy="4317476"/>
          </a:xfrm>
        </p:spPr>
        <p:txBody>
          <a:bodyPr/>
          <a:lstStyle/>
          <a:p>
            <a:pPr marL="0" indent="0" fontAlgn="base">
              <a:buNone/>
            </a:pPr>
            <a:r>
              <a:rPr lang="fi-FI" sz="1400"/>
              <a:t>Testaa prototyyppiä tai ensimmäistä pilottia oikeilla käyttäjillä (opiskelijoilla) ja kerää systemaattisesti palautetta. </a:t>
            </a:r>
            <a:br>
              <a:rPr lang="fi-FI" sz="1400"/>
            </a:br>
            <a:endParaRPr lang="fi-FI" sz="1400" b="1"/>
          </a:p>
          <a:p>
            <a:pPr lvl="1" fontAlgn="base"/>
            <a:r>
              <a:rPr lang="fi-FI" sz="1400" b="1"/>
              <a:t>Pilotti: </a:t>
            </a:r>
            <a:r>
              <a:rPr lang="fi-FI" sz="1400"/>
              <a:t>Toteuta oppimistilanne pienellä ryhmällä. </a:t>
            </a:r>
            <a:br>
              <a:rPr lang="fi-FI" sz="1400"/>
            </a:br>
            <a:endParaRPr lang="fi-FI" sz="1400"/>
          </a:p>
          <a:p>
            <a:pPr lvl="1" fontAlgn="base"/>
            <a:r>
              <a:rPr lang="fi-FI" sz="1400" b="1"/>
              <a:t>Arviointi (perustuen hankkeen tavoitteisiin): </a:t>
            </a:r>
          </a:p>
          <a:p>
            <a:pPr lvl="1" fontAlgn="base"/>
            <a:endParaRPr lang="fi-FI" sz="1400" b="1"/>
          </a:p>
          <a:p>
            <a:pPr lvl="2" fontAlgn="base"/>
            <a:r>
              <a:rPr lang="fi-FI" sz="1400" b="1"/>
              <a:t>Oppimistulokset:</a:t>
            </a:r>
            <a:r>
              <a:rPr lang="fi-FI" sz="1400"/>
              <a:t> Opittiinko se, mitä piti? (Mittaaminen esim. testeillä, tehtävillä, itsearvioinnilla). </a:t>
            </a:r>
          </a:p>
          <a:p>
            <a:pPr lvl="2" fontAlgn="base"/>
            <a:r>
              <a:rPr lang="fi-FI" sz="1400" b="1"/>
              <a:t>Oppimiskokemus:</a:t>
            </a:r>
            <a:r>
              <a:rPr lang="fi-FI" sz="1400"/>
              <a:t> Miltä opiskelijasta tuntui? Oliko se motivoivaa, helppokäyttöistä, kuormittavaa? (Mittaaminen esim. haastatteluilla, kyselyillä). </a:t>
            </a:r>
          </a:p>
          <a:p>
            <a:pPr lvl="2" fontAlgn="base"/>
            <a:r>
              <a:rPr lang="fi-FI" sz="1400" b="1"/>
              <a:t>Opettamiskokemus:</a:t>
            </a:r>
            <a:r>
              <a:rPr lang="fi-FI" sz="1400"/>
              <a:t> Miten opetus ja ohjaus sujui? Mikä oli teknisesti helppoa/vaikeaa? (Opettajan oma reflektio). </a:t>
            </a:r>
            <a:br>
              <a:rPr lang="fi-FI" sz="1400"/>
            </a:br>
            <a:endParaRPr lang="fi-FI" sz="1400"/>
          </a:p>
          <a:p>
            <a:pPr lvl="1" fontAlgn="base"/>
            <a:r>
              <a:rPr lang="fi-FI" sz="1400" b="1"/>
              <a:t>Iteraatio: </a:t>
            </a:r>
            <a:r>
              <a:rPr lang="fi-FI" sz="1400"/>
              <a:t>Analysoi palaute. Mitä pitää muuttaa? Palaa tarvittaessa vaiheeseen 3 (Ideoi) tai 4 (Prototypoi) ja tee parannuksia. </a:t>
            </a:r>
          </a:p>
          <a:p>
            <a:pPr lvl="1" fontAlgn="base"/>
            <a:endParaRPr lang="fi-FI" sz="1400"/>
          </a:p>
          <a:p>
            <a:pPr lvl="1" fontAlgn="base"/>
            <a:r>
              <a:rPr lang="fi-FI" sz="1400" b="1"/>
              <a:t>Käyttöönotona ja osaamisen tuen suunnittelu:</a:t>
            </a:r>
            <a:r>
              <a:rPr lang="fi-FI" sz="1400"/>
              <a:t> Suunnittele, miten opettajille ja opiskelijoille tarjotaan tuki uusien XR-teknologioiden käyttöönottoon. Sisällytä mahdollisuus koulutuksiin, valmennukseen ja vertaistukeen sekä varaa aikaa perehdytykselle ja laitteen käytön harjoittelulle. </a:t>
            </a:r>
          </a:p>
          <a:p>
            <a:pPr lvl="1" fontAlgn="base"/>
            <a:endParaRPr lang="fi-FI" sz="1400" b="1"/>
          </a:p>
          <a:p>
            <a:pPr marL="0" indent="0" fontAlgn="base">
              <a:buNone/>
            </a:pPr>
            <a:r>
              <a:rPr lang="fi-FI" sz="1400" b="1"/>
              <a:t>Tulos: </a:t>
            </a:r>
            <a:r>
              <a:rPr lang="fi-FI" sz="1400"/>
              <a:t>Dataan perustuva ymmärrys siitä, mikä toimii. Tämän pohjalta kehitetty parempi versio (pilotti 2.0). </a:t>
            </a:r>
          </a:p>
        </p:txBody>
      </p:sp>
      <p:sp>
        <p:nvSpPr>
          <p:cNvPr id="9" name="TextBox 8">
            <a:extLst>
              <a:ext uri="{FF2B5EF4-FFF2-40B4-BE49-F238E27FC236}">
                <a16:creationId xmlns:a16="http://schemas.microsoft.com/office/drawing/2014/main" id="{B722B25B-80CD-EFAD-1DF7-9F72EC791E8B}"/>
              </a:ext>
            </a:extLst>
          </p:cNvPr>
          <p:cNvSpPr txBox="1"/>
          <p:nvPr/>
        </p:nvSpPr>
        <p:spPr>
          <a:xfrm>
            <a:off x="10440580" y="5274000"/>
            <a:ext cx="1675614" cy="276999"/>
          </a:xfrm>
          <a:prstGeom prst="rect">
            <a:avLst/>
          </a:prstGeom>
          <a:noFill/>
        </p:spPr>
        <p:txBody>
          <a:bodyPr wrap="square">
            <a:spAutoFit/>
          </a:bodyPr>
          <a:lstStyle/>
          <a:p>
            <a:r>
              <a:rPr lang="en-US" sz="1200" b="0" i="0">
                <a:solidFill>
                  <a:schemeClr val="bg1"/>
                </a:solidFill>
                <a:effectLst/>
                <a:latin typeface="+mj-lt"/>
              </a:rPr>
              <a:t>Kuva: Gemini</a:t>
            </a:r>
            <a:endParaRPr lang="en-FI" sz="1200">
              <a:solidFill>
                <a:schemeClr val="bg1"/>
              </a:solidFill>
              <a:latin typeface="+mj-lt"/>
            </a:endParaRPr>
          </a:p>
        </p:txBody>
      </p:sp>
    </p:spTree>
    <p:extLst>
      <p:ext uri="{BB962C8B-B14F-4D97-AF65-F5344CB8AC3E}">
        <p14:creationId xmlns:p14="http://schemas.microsoft.com/office/powerpoint/2010/main" val="439110313"/>
      </p:ext>
    </p:extLst>
  </p:cSld>
  <p:clrMapOvr>
    <a:masterClrMapping/>
  </p:clrMapOvr>
</p:sld>
</file>

<file path=ppt/theme/theme1.xml><?xml version="1.0" encoding="utf-8"?>
<a:theme xmlns:a="http://schemas.openxmlformats.org/drawingml/2006/main" name="Office Theme">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erjantaille 12.1.24.pptx" id="{66E5FBB8-78CB-4FEB-8745-2A4A70769AC9}" vid="{F17E3780-BD20-4B18-98AE-3141E09B47A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1571c5-565c-4375-bdc3-c2ab595b0edb" xsi:nil="true"/>
    <lcf76f155ced4ddcb4097134ff3c332f xmlns="fa2c7eb5-cb6e-436c-9327-4b25ab923b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4C81E7FDACA9B4397A8FF74C16EE2A9" ma:contentTypeVersion="16" ma:contentTypeDescription="Luo uusi asiakirja." ma:contentTypeScope="" ma:versionID="cb5147476d9271ba0fe444762da7cfac">
  <xsd:schema xmlns:xsd="http://www.w3.org/2001/XMLSchema" xmlns:xs="http://www.w3.org/2001/XMLSchema" xmlns:p="http://schemas.microsoft.com/office/2006/metadata/properties" xmlns:ns2="fa2c7eb5-cb6e-436c-9327-4b25ab923b50" xmlns:ns3="101571c5-565c-4375-bdc3-c2ab595b0edb" targetNamespace="http://schemas.microsoft.com/office/2006/metadata/properties" ma:root="true" ma:fieldsID="81884fdda9abed90ffe6a670705a66d4" ns2:_="" ns3:_="">
    <xsd:import namespace="fa2c7eb5-cb6e-436c-9327-4b25ab923b50"/>
    <xsd:import namespace="101571c5-565c-4375-bdc3-c2ab595b0e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c7eb5-cb6e-436c-9327-4b25ab923b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e1c13e40-b2b1-49b8-8663-ef592bdcc8c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571c5-565c-4375-bdc3-c2ab595b0edb"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ec93e28-a1d7-4c37-9bc9-07abfd51c3a3}" ma:internalName="TaxCatchAll" ma:showField="CatchAllData" ma:web="101571c5-565c-4375-bdc3-c2ab595b0e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4064A-A83C-4B3A-9FA1-DC4EF9CFF4F7}">
  <ds:schemaRefs>
    <ds:schemaRef ds:uri="http://schemas.microsoft.com/office/2006/metadata/properties"/>
    <ds:schemaRef ds:uri="http://schemas.microsoft.com/office/infopath/2007/PartnerControls"/>
    <ds:schemaRef ds:uri="101571c5-565c-4375-bdc3-c2ab595b0edb"/>
    <ds:schemaRef ds:uri="fa2c7eb5-cb6e-436c-9327-4b25ab923b50"/>
  </ds:schemaRefs>
</ds:datastoreItem>
</file>

<file path=customXml/itemProps2.xml><?xml version="1.0" encoding="utf-8"?>
<ds:datastoreItem xmlns:ds="http://schemas.openxmlformats.org/officeDocument/2006/customXml" ds:itemID="{E67107E9-1F6E-44CC-94EA-2EA7ECA7A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c7eb5-cb6e-436c-9327-4b25ab923b50"/>
    <ds:schemaRef ds:uri="101571c5-565c-4375-bdc3-c2ab595b0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016035-6271-41F5-9DDC-F9AEDB21B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9558</TotalTime>
  <Words>1880</Words>
  <Application>Microsoft Office PowerPoint</Application>
  <PresentationFormat>Widescreen</PresentationFormat>
  <Paragraphs>168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System Font Regular</vt:lpstr>
      <vt:lpstr>Tahoma</vt:lpstr>
      <vt:lpstr>Office Theme</vt:lpstr>
      <vt:lpstr>PowerPoint Presentation</vt:lpstr>
      <vt:lpstr>XR suunnittelumalli –  opettajan työkalu opetuksen suunnitteluun</vt:lpstr>
      <vt:lpstr>Vaihe 1: YMMÄRRÄ (Pedagoginen tarve edellä)</vt:lpstr>
      <vt:lpstr>Vaihe 1: YMMÄRRÄ</vt:lpstr>
      <vt:lpstr>Vaihe 2: MÄÄRITTELE (Teknologian rooli ja lisäarvo)</vt:lpstr>
      <vt:lpstr>Vaihe 2: MÄÄRITTELE (Teknologian rooli ja lisäarvo)</vt:lpstr>
      <vt:lpstr>Vaihe 3: IDEOI (Luovat ratkaisut ja vaihtoehdot) </vt:lpstr>
      <vt:lpstr>Vaihe 4: PROTOTYPOI (Kokeile nopeasti ja kevyesti) </vt:lpstr>
      <vt:lpstr>Vaihe 5: ARVIOI JA KEHITÄ (Pilotoi ja kerää palaute) </vt:lpstr>
      <vt:lpstr>Vaihe 6: TOTEUTA JA JAA (Vakiinnuta ja levitä) </vt:lpstr>
      <vt:lpstr>Vaihe 6: TOTEUTA JA JAA (Vakiinnuta ja levitä) </vt:lpstr>
      <vt:lpstr>Yhteenveto: Opettajan Muistilista </vt:lpstr>
      <vt:lpstr>Muita hyviä linkkejä ja oppaita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Utelias 2.0</dc:title>
  <dc:creator>Annukka Pesonen</dc:creator>
  <cp:lastModifiedBy>Annukka Pesonen</cp:lastModifiedBy>
  <cp:revision>347</cp:revision>
  <dcterms:created xsi:type="dcterms:W3CDTF">2024-02-14T07:39:10Z</dcterms:created>
  <dcterms:modified xsi:type="dcterms:W3CDTF">2025-12-19T09:04:41Z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0x010100E4C81E7FDACA9B4397A8FF74C16EE2A9</vt:lpwstr>
  </property>
  <property fmtid="{D5CDD505-2E9C-101B-9397-08002B2CF9AE}" pid="3" name="MediaServiceImageTags">
    <vt:lpwstr/>
  </property>
</Properties>
</file>