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1" r:id="rId2"/>
    <p:sldId id="2562" r:id="rId3"/>
    <p:sldId id="2567" r:id="rId4"/>
    <p:sldId id="2568" r:id="rId5"/>
    <p:sldId id="2569" r:id="rId6"/>
    <p:sldId id="2570" r:id="rId7"/>
    <p:sldId id="2588" r:id="rId8"/>
    <p:sldId id="2571" r:id="rId9"/>
    <p:sldId id="2572" r:id="rId10"/>
    <p:sldId id="2573" r:id="rId11"/>
    <p:sldId id="2574" r:id="rId12"/>
    <p:sldId id="2585" r:id="rId13"/>
    <p:sldId id="2575" r:id="rId14"/>
    <p:sldId id="2576" r:id="rId15"/>
    <p:sldId id="2577" r:id="rId16"/>
    <p:sldId id="2578" r:id="rId17"/>
    <p:sldId id="2589" r:id="rId18"/>
    <p:sldId id="2587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eraktiivinen opas: Auton renkaiden vaihto talvikauteen" id="{036633E2-4A2F-4183-9EA5-683335AF2D31}">
          <p14:sldIdLst>
            <p14:sldId id="2561"/>
            <p14:sldId id="2562"/>
          </p14:sldIdLst>
        </p14:section>
        <p14:section name="Päävalikko ja navigaatio interaktiivisessa esityksessä" id="{C695DAEF-F9D4-499B-81C6-F78DE75CB0D1}">
          <p14:sldIdLst/>
        </p14:section>
        <p14:section name="Tärkeimmät huomioitavat seikat ennen renkaiden vaihtoa" id="{1016E6FD-A72E-43B2-A613-F976DC5207FE}">
          <p14:sldIdLst>
            <p14:sldId id="2567"/>
            <p14:sldId id="2568"/>
            <p14:sldId id="2569"/>
            <p14:sldId id="2570"/>
            <p14:sldId id="2588"/>
          </p14:sldIdLst>
        </p14:section>
        <p14:section name="Tarvittavat työkalut ja valmistelut" id="{315490EE-FB47-44D3-B020-F8AFB6237CF6}">
          <p14:sldIdLst>
            <p14:sldId id="2571"/>
            <p14:sldId id="2572"/>
            <p14:sldId id="2573"/>
            <p14:sldId id="2574"/>
            <p14:sldId id="2585"/>
          </p14:sldIdLst>
        </p14:section>
        <p14:section name="Renkaiden vaihdon vaiheet kuvien avulla" id="{62DE17DC-F797-41DE-991A-DF553A168F11}">
          <p14:sldIdLst>
            <p14:sldId id="2575"/>
            <p14:sldId id="2576"/>
            <p14:sldId id="2577"/>
            <p14:sldId id="2578"/>
            <p14:sldId id="2589"/>
            <p14:sldId id="2587"/>
          </p14:sldIdLst>
        </p14:section>
        <p14:section name="Kysely ja interaktiivinen lopetus" id="{1BBE601D-ADB9-4D8E-938C-0A1154A2B845}">
          <p14:sldIdLst/>
        </p14:section>
        <p14:section name="Yhteenveto" id="{FA248A3A-B4E5-4B23-8A30-2834994DC5C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97" d="100"/>
          <a:sy n="97" d="100"/>
        </p:scale>
        <p:origin x="274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3CFC0-8538-4C83-A3D4-87B8DF97835E}" type="datetimeFigureOut">
              <a:rPr lang="fi-FI" smtClean="0"/>
              <a:t>13.11.2025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D486E-2AC9-4254-B5EE-5D2D27CC3FD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824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Tekoälyllä luotu sisältö saattaa olla virheellistä.
---
Tässä esityksessä opastamme sinut vaihe vaiheelta auton renkaiden vaihtoon talvikauteen. Opas sisältää käytännön vinkkejä, tarvittavat työkalut ja interaktiivisia elementtejä oppimisen tueksi.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5469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Varmista, että auto on tasaisella ja kovalla alustalla, käytä seisontajarrua ja tarvittaessa tunkin turvatukea. Käytä suojakäsineitä ja varmista hyvä valaistus työskentelyalueella.
Kuvalähde: Microsoft 365 -sisältökirjasto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3796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Ennen auton nostamista löysää pultteja hieman. Tarkista renkaiden kunto ja varmista, että pultit ja navat ovat puhtaita ja kunnossa, jotta asennus sujuu vaivattomasti.
Kuvalähde: Microsoft 365 -sisältökirjasto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2520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23981-1595-AA57-4451-E9899B3ED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B0CE4FF-46EB-869B-E625-6D4DCC532C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29E99DA-A12D-C037-CBFD-A22101146D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Ennen vaihtoa tarkista renkaiden kulutuspinta ja varmista, että urasyvyys on vähintään 3 mm, mieluiten 5 mm talviolosuhteissa. Huonokuntoiset renkaat tulee vaihtaa uusiin.
Kuvalähde: Microsoft 365 -sisältökirjasto
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7CC1DE-ABF9-9D92-1E19-0EF94E133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8208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Tässä osiossa käymme läpi renkaiden vaihdon vaiheet selkeiden kuvien avulla, jotta voit seurata prosessia helposti ja varmistaa oikeat toimenpiteet jokaisessa vaiheessa.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9319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Nosta auto tunkilla turvallisesti ja irrota vanhat renkaat. Kuvassa näytetään oikea nostokohta ja pulttien avausjärjestys, jotta työ sujuu turvallisesti.
Kuvalähde: Microsoft 365 -sisältökirjasto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6196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Aseta uudet talvirenkaat paikoilleen ja kiinnitä pultit käsin. Kuvan avulla näet oikean kiinnitystavan ja renkaan oikean asennon pyörimissuuntaan.
Kuvalähde: Microsoft 365 -sisältökirjasto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4977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Kiristä pultit momenttiavaimella valmistajan suositusten mukaan. Lopuksi tarkista, että renkaat ovat tukevasti kiinni ja auto on vakaa ennen ajamaan lähtöä.
Kuvalähde: Microsoft 365 -sisältökirjasto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2015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CB883-23DF-1189-BCDE-CD0004EAB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119BAD98-5983-11AC-034D-5B487AD3C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455C15FD-6D6E-8188-60EF-6318ACC33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Ennen vaihtoa tarkista renkaiden kulutuspinta ja varmista, että urasyvyys on vähintään 3 mm, mieluiten 5 mm talviolosuhteissa. Huonokuntoiset renkaat tulee vaihtaa uusiin.
Kuvalähde: Microsoft 365 -sisältökirjasto
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6AA7072-641A-B0A5-D2C6-F1372AE15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869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DD529-42D6-5907-4620-2A2CBAA64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7A02A31-B47F-D3FE-BDC3-06B9A18FA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C6C6BE49-3744-7A5A-E5DC-CA425877A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Ennen vaihtoa tarkista renkaiden kulutuspinta ja varmista, että urasyvyys on vähintään 3 mm, mieluiten 5 mm talviolosuhteissa. Huonokuntoiset renkaat tulee vaihtaa uusiin.
Kuvalähde: Microsoft 365 -sisältökirjasto
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4E17C97-8E12-DB30-51F0-2741400A6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285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Käymme läpi päävalikon ja navigoinnin suunnittelun, tärkeät huomioitavat seikat ennen renkaiden vaihtoa, tarvittavat työkalut ja valmistelut, renkaiden vaihdon vaiheet kuvien avulla sekä esityksen lopuksi interaktiivisen kyselyn.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6327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Ennen renkaiden vaihtoa on tärkeää tietää oikea ajankohta, ymmärtää lakisääteiset vaatimukset ja tarkistaa renkaiden kunto. Tämä osio auttaa valmistautumaan vaihtoon turvallisesti.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851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Renkaat tulee vaihtaa talvirenkaisiin, kun lämpötila laskee pysyvästi alle +7 asteeseen. Oikea vaihtoaika parantaa ajoturvallisuutta ja renkaiden käyttöikää.
Kuvalähde: Microsoft 365 -sisältökirjasto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561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Talvirenkaiden käyttö on Suomessa pakollista tiettyinä ajanjaksoina ja sääolosuhteissa. Renkaiden tulee täyttää vähimmäisvaatimukset, kuten urasyvyyden osalta.
Kuvalähde: Microsoft 365 -sisältökirjasto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0916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Ennen vaihtoa tarkista renkaiden kulutuspinta ja varmista, että urasyvyys on vähintään 3 mm, mieluiten 5 mm talviolosuhteissa. Huonokuntoiset renkaat tulee vaihtaa uusiin.
Kuvalähde: Microsoft 365 -sisältökirjasto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0433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28AFE-3B7F-C76D-6147-2929529EF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6397C01-E080-9191-3FDE-1C23C8CF6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EFAFDC5-2A3D-6584-3727-9636E6EB9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Ennen vaihtoa tarkista renkaiden kulutuspinta ja varmista, että urasyvyys on vähintään 3 mm, mieluiten 5 mm talviolosuhteissa. Huonokuntoiset renkaat tulee vaihtaa uusiin.
Kuvalähde: Microsoft 365 -sisältökirjasto
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01EFBBE-29A8-2A5C-D019-7295BE312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5880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Tässä osiossa käymme läpi työkalut ja valmistelut, jotka ovat välttämättömiä renkaiden turvalliseen vaihtamiseen kotona. Näiden avulla työ sujuu tehokkaasti ja turvallisesti.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5506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
---
Tarvitset esimerkiksi tunkin nostamaan auton, rengasavaimen pulttien irrottamiseen ja momenttiavaimen oikeaan kiristämiseen. Käytä hyväkuntoisia ja sopivia työkaluja.
Kuvalähde: Microsoft 365 -sisältökirjasto
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07D44-BDA7-4E4D-9D58-2CE34B279955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674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91071A-A69E-4756-A27D-7C7C5F9F32BB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89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766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3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A22E09C-1954-DBFC-E669-2449D22D2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312551 w 6714969"/>
              <a:gd name="connsiteY0" fmla="*/ 0 h 6163508"/>
              <a:gd name="connsiteX1" fmla="*/ 6402418 w 6714969"/>
              <a:gd name="connsiteY1" fmla="*/ 0 h 6163508"/>
              <a:gd name="connsiteX2" fmla="*/ 6714969 w 6714969"/>
              <a:gd name="connsiteY2" fmla="*/ 312551 h 6163508"/>
              <a:gd name="connsiteX3" fmla="*/ 6714969 w 6714969"/>
              <a:gd name="connsiteY3" fmla="*/ 5850957 h 6163508"/>
              <a:gd name="connsiteX4" fmla="*/ 6402418 w 6714969"/>
              <a:gd name="connsiteY4" fmla="*/ 6163508 h 6163508"/>
              <a:gd name="connsiteX5" fmla="*/ 312551 w 6714969"/>
              <a:gd name="connsiteY5" fmla="*/ 6163508 h 6163508"/>
              <a:gd name="connsiteX6" fmla="*/ 0 w 6714969"/>
              <a:gd name="connsiteY6" fmla="*/ 5850957 h 6163508"/>
              <a:gd name="connsiteX7" fmla="*/ 0 w 6714969"/>
              <a:gd name="connsiteY7" fmla="*/ 312551 h 6163508"/>
              <a:gd name="connsiteX8" fmla="*/ 312551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312551" y="0"/>
                </a:moveTo>
                <a:lnTo>
                  <a:pt x="6402418" y="0"/>
                </a:lnTo>
                <a:cubicBezTo>
                  <a:pt x="6575035" y="0"/>
                  <a:pt x="6714969" y="139934"/>
                  <a:pt x="6714969" y="312551"/>
                </a:cubicBezTo>
                <a:lnTo>
                  <a:pt x="6714969" y="5850957"/>
                </a:lnTo>
                <a:cubicBezTo>
                  <a:pt x="6714969" y="6023574"/>
                  <a:pt x="6575035" y="6163508"/>
                  <a:pt x="6402418" y="6163508"/>
                </a:cubicBezTo>
                <a:lnTo>
                  <a:pt x="312551" y="6163508"/>
                </a:lnTo>
                <a:cubicBezTo>
                  <a:pt x="139934" y="6163508"/>
                  <a:pt x="0" y="6023574"/>
                  <a:pt x="0" y="5850957"/>
                </a:cubicBezTo>
                <a:lnTo>
                  <a:pt x="0" y="312551"/>
                </a:lnTo>
                <a:cubicBezTo>
                  <a:pt x="0" y="139934"/>
                  <a:pt x="139934" y="0"/>
                  <a:pt x="31255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0FBA-2DD9-4488-808B-852669FDC9B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14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D5A0-3316-4C32-929A-0D0DB97D10BB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7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ADD7-305F-4EB9-8736-D791FAF7A4D4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25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80"/>
            <a:ext cx="11328845" cy="74066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80744"/>
            <a:ext cx="11328844" cy="4901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238A-C249-43B5-82BC-D29F8CAE992A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70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46182-1DDF-4ACE-B05D-D855179AB21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77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F24-F3CA-4AD0-8BF8-AB0BBB30EE08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75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2EAA-E00A-40E8-8E99-2669E036700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08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5030-C135-4A24-944D-06B773D2F2E6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87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5E6FB-0D10-49C4-88DE-98215C666BA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12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D1C923-C708-4EAA-A92A-FF81A8F7DA0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28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242880F-92D7-4796-B72D-6CF83054BAF5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40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23749-65BA-43BD-B2BF-FF5A4C96AE14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94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561C12A-E1D5-4BE9-85D9-F221F70F493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86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DBE6-5750-4902-BDAA-20F546DD8AD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51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1C4331-C33F-4DC1-AB74-C520A718CE2B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86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764-83A9-4A81-9507-BED109D81520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07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2C6C9-D30C-4946-92A4-454A5FC69685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20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9CC6-BB04-42D6-AB0C-BAA184663D94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416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B3D66E4-8050-49E4-B8D2-06214BFB7C0A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AEA2F-0823-4BD6-88F7-6D0D98F52C93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37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61AAA3-5155-4231-8EEA-4F6426D8887B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88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6092A99-204A-46CE-8F70-09D6B2D3487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78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49EA3-15DE-451B-A24B-ACC8EA0B6D0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63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43DB-FCC0-4D52-80F2-173D55390D61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98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57C7506-9AD1-49AD-BE44-C83E35401EA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60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11155680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F2A-D949-4DFB-9912-9D6234B797F2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96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594C-FF61-4FB6-A5E4-597CB7D69CB6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353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05C6-AA77-4A66-BB27-EE68DDD0D193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30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5DF3-EEC7-45DF-A943-3E12702079E5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108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>
            <a:normAutofit/>
          </a:bodyPr>
          <a:lstStyle>
            <a:lvl1pPr algn="ctr">
              <a:defRPr sz="27800"/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9EAFF-A363-4554-A2A5-F61FABD0CE04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4519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7950-0717-4110-9557-F08D8A545BF8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325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94E042F-6826-4E41-A6B0-8BF606E4151E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15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F94A-833D-4D19-8ACB-52DAEF08569A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278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3A70-5484-4418-A739-7B973E09E7E8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76088"/>
            <a:ext cx="9198864" cy="466344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450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 userDrawn="1"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960C-742D-4508-821A-E36FD033CDBF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/>
              <a:t>Quote Author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530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E0D0A5-9A76-413F-B8E0-5A45841D7E46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5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D0AF003-CBE1-47D7-BB91-14D8E3A5703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91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EC48-96C8-40C8-BC32-68BFC261013A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61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79F91-8FDB-4AB3-84FB-6B8E68AF702B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20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D436-D43A-4662-BADB-33E2F793B99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806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C9DBE-31FF-4D71-B719-92EBAC3193CE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635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F576B-5432-44C5-AE72-B8C78722FE9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0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3E408205-B154-4943-AEBC-86E16421E5DB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7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6CE1-0051-42BD-BBD3-CB4EC65FC51D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9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4B75-5BA7-423E-A6AE-B3781CB72AA9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C1F7B-2472-4057-932A-A13696216B5F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33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BD144122-2A67-493C-895E-2682608B0F6A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004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86A74E5-A9C0-4E5C-851E-13F6D920EA1A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88DBF3-F598-4A31-8E9B-511F7F0D5E47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00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429768"/>
            <a:ext cx="7772400" cy="7863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8DBF3-F598-4A31-8E9B-511F7F0D5E47}" type="datetime1">
              <a:rPr lang="en-US" smtClean="0"/>
              <a:pPr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02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A7B9ABC-2BDA-432C-8D53-84813DB6E36F}" type="datetime1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8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18D995-70A6-3487-1DB1-A13894C45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anchor="t">
            <a:normAutofit/>
          </a:bodyPr>
          <a:lstStyle/>
          <a:p>
            <a:r>
              <a:rPr lang="fi-FI" sz="7400"/>
              <a:t>Auton renkaiden vaihto talvikauteen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639F0A5-BA91-D2B6-5E50-617FB929B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anchor="b">
            <a:normAutofit/>
          </a:bodyPr>
          <a:lstStyle/>
          <a:p>
            <a:r>
              <a:rPr lang="fi-FI"/>
              <a:t>Opastus renkaiden vaihtoon askel askeleelta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4C05048-EB8F-E46E-038A-89DDFCE65CAB}"/>
              </a:ext>
            </a:extLst>
          </p:cNvPr>
          <p:cNvSpPr txBox="1"/>
          <p:nvPr/>
        </p:nvSpPr>
        <p:spPr>
          <a:xfrm>
            <a:off x="2716709" y="3429000"/>
            <a:ext cx="6591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</a:rPr>
              <a:t>Klikkaa mihin vain jatkaaksesi </a:t>
            </a:r>
          </a:p>
          <a:p>
            <a:pPr algn="ctr"/>
            <a:r>
              <a:rPr lang="en-US" sz="3600">
                <a:solidFill>
                  <a:srgbClr val="FFC000"/>
                </a:solidFill>
              </a:rPr>
              <a:t>seuraavaan ruutuun</a:t>
            </a:r>
            <a:endParaRPr lang="fi-FI" sz="36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0A54E6-DB09-FB38-8D3E-4E5483536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Turvallisen työskentelyn valmistelu</a:t>
            </a:r>
          </a:p>
        </p:txBody>
      </p:sp>
      <p:pic>
        <p:nvPicPr>
          <p:cNvPr id="4" name="Sisällön paikkamerkki 3" descr="Pieni leluauto auringonlaskun aikaan bokehilla puun läpi">
            <a:extLst>
              <a:ext uri="{FF2B5EF4-FFF2-40B4-BE49-F238E27FC236}">
                <a16:creationId xmlns:a16="http://schemas.microsoft.com/office/drawing/2014/main" id="{02B90153-3967-47B2-A9CA-4FC4A4F9F9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20065" b="1"/>
          <a:stretch>
            <a:fillRect/>
          </a:stretch>
        </p:blipFill>
        <p:spPr>
          <a:xfrm>
            <a:off x="429768" y="338720"/>
            <a:ext cx="7391400" cy="6172200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F7CE38D-9342-4116-BA0A-0CB6D60C05C1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11896" y="3099816"/>
            <a:ext cx="3273552" cy="2953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900" b="1"/>
              <a:t>Ajoneuvon turvallinen pysäytys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900"/>
              <a:t>Auto tulee pysäyttää tasaiselle ja kovalle alustalle sekä käyttää seisontajarrua turvallisuuden takaamiseksi.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900" b="1"/>
              <a:t>Tunkin turva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900"/>
              <a:t>Tarvittaessa käytä tunkin turvatukea estämään auton putoaminen työskentelyn aikana.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900" b="1"/>
              <a:t>Henkilösuojaimet ja valaistus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900"/>
              <a:t>Käytä suojakäsineitä ja varmista, että työskentelyalueella on hyvä valaistus turvallisen työn varmistamiseksi.</a:t>
            </a:r>
          </a:p>
        </p:txBody>
      </p:sp>
      <p:sp>
        <p:nvSpPr>
          <p:cNvPr id="3" name="Suorakulmio 2">
            <a:hlinkClick r:id="rId4" action="ppaction://hlinksldjump"/>
            <a:extLst>
              <a:ext uri="{FF2B5EF4-FFF2-40B4-BE49-F238E27FC236}">
                <a16:creationId xmlns:a16="http://schemas.microsoft.com/office/drawing/2014/main" id="{2283EC7A-1BB8-E668-D9AA-7F23FC7AF1F9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1180011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20DFEA-67D2-9B5B-9A0D-35B3E01B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Renkaiden ja pulttien esivalmistelu</a:t>
            </a:r>
          </a:p>
        </p:txBody>
      </p:sp>
      <p:pic>
        <p:nvPicPr>
          <p:cNvPr id="4" name="Sisällön paikkamerkki 3" descr="Alkava ruoste auton jarrulevyssä">
            <a:extLst>
              <a:ext uri="{FF2B5EF4-FFF2-40B4-BE49-F238E27FC236}">
                <a16:creationId xmlns:a16="http://schemas.microsoft.com/office/drawing/2014/main" id="{06DA7265-EC37-4798-B4CD-885DC52D70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20065" b="1"/>
          <a:stretch>
            <a:fillRect/>
          </a:stretch>
        </p:blipFill>
        <p:spPr>
          <a:xfrm>
            <a:off x="429768" y="342900"/>
            <a:ext cx="7391400" cy="6172200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15BB4B3-BD69-47B1-9BBB-6CB4E215C9D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11896" y="3099816"/>
            <a:ext cx="3273552" cy="2953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000" b="1"/>
              <a:t>Pulttien löysääminen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000"/>
              <a:t>Löysää pultteja ennen auton nostamista turvallisuuden ja helpon asennuksen varmistamiseksi.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000" b="1"/>
              <a:t>Renkaiden kunnon tarkistus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000"/>
              <a:t>Tarkista renkaiden kunto ennen asentamista, jotta ne ovat turvalliset ja ehjät.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000" b="1"/>
              <a:t>Pulttien ja napojen puhtaus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000"/>
              <a:t>Varmista, että pultit ja navat ovat puhtaita, jotta asennus sujuu vaivattomasti.</a:t>
            </a:r>
          </a:p>
        </p:txBody>
      </p:sp>
      <p:sp>
        <p:nvSpPr>
          <p:cNvPr id="3" name="Suorakulmio 2">
            <a:hlinkClick r:id="rId4" action="ppaction://hlinksldjump"/>
            <a:extLst>
              <a:ext uri="{FF2B5EF4-FFF2-40B4-BE49-F238E27FC236}">
                <a16:creationId xmlns:a16="http://schemas.microsoft.com/office/drawing/2014/main" id="{777F440F-0585-7E57-0F03-3FD812167F2E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285802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43EF9-4F15-4C3D-24A2-B3CA98858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0BECE4-37C2-C07D-2027-F897EA565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612" y="1047679"/>
            <a:ext cx="3758774" cy="5476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Valitse oikea vastaus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BFA8E15-E681-D046-58CC-74B21C5B9105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441195" y="1772316"/>
            <a:ext cx="3309608" cy="7467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b="1"/>
              <a:t>pulttien esivalmistelu tarkoittaa…</a:t>
            </a:r>
          </a:p>
        </p:txBody>
      </p:sp>
      <p:sp>
        <p:nvSpPr>
          <p:cNvPr id="8" name="Suorakulmio 7">
            <a:hlinkClick r:id="rId3" action="ppaction://hlinksldjump"/>
            <a:extLst>
              <a:ext uri="{FF2B5EF4-FFF2-40B4-BE49-F238E27FC236}">
                <a16:creationId xmlns:a16="http://schemas.microsoft.com/office/drawing/2014/main" id="{FB0EE527-2BE8-D404-9A77-119E88F93CA5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979CAFE-35F2-2CEA-DB3F-648C070A2C17}"/>
              </a:ext>
            </a:extLst>
          </p:cNvPr>
          <p:cNvSpPr/>
          <p:nvPr/>
        </p:nvSpPr>
        <p:spPr>
          <a:xfrm>
            <a:off x="4644316" y="2881343"/>
            <a:ext cx="2903367" cy="7467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Pulttien voitelua rasvalla</a:t>
            </a:r>
          </a:p>
        </p:txBody>
      </p:sp>
      <p:sp>
        <p:nvSpPr>
          <p:cNvPr id="10" name="Suorakulmio 9">
            <a:hlinkClick r:id="rId4" action="ppaction://hlinksldjump"/>
            <a:extLst>
              <a:ext uri="{FF2B5EF4-FFF2-40B4-BE49-F238E27FC236}">
                <a16:creationId xmlns:a16="http://schemas.microsoft.com/office/drawing/2014/main" id="{8B619C6B-F1F4-EA78-91D0-F1E1F41F6145}"/>
              </a:ext>
            </a:extLst>
          </p:cNvPr>
          <p:cNvSpPr/>
          <p:nvPr/>
        </p:nvSpPr>
        <p:spPr>
          <a:xfrm>
            <a:off x="4644316" y="5248949"/>
            <a:ext cx="2903367" cy="746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Pulttien löysäämistä ennen auton nostamista 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0A40E352-7DBC-C513-F31E-A9C3C0CE64BE}"/>
              </a:ext>
            </a:extLst>
          </p:cNvPr>
          <p:cNvSpPr/>
          <p:nvPr/>
        </p:nvSpPr>
        <p:spPr>
          <a:xfrm>
            <a:off x="4644316" y="4065147"/>
            <a:ext cx="2903367" cy="7467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Pulttien koputtelua vasaralla</a:t>
            </a:r>
          </a:p>
        </p:txBody>
      </p:sp>
      <p:sp>
        <p:nvSpPr>
          <p:cNvPr id="12" name="Suorakulmio 11">
            <a:hlinkClick r:id="rId3" action="ppaction://hlinksldjump"/>
            <a:extLst>
              <a:ext uri="{FF2B5EF4-FFF2-40B4-BE49-F238E27FC236}">
                <a16:creationId xmlns:a16="http://schemas.microsoft.com/office/drawing/2014/main" id="{6C82DBC0-2649-F9D5-D0D7-2A53B74AAF4B}"/>
              </a:ext>
            </a:extLst>
          </p:cNvPr>
          <p:cNvSpPr/>
          <p:nvPr/>
        </p:nvSpPr>
        <p:spPr>
          <a:xfrm>
            <a:off x="7766765" y="2881344"/>
            <a:ext cx="3235532" cy="7467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Väärin. Kokeile uudestaan.</a:t>
            </a:r>
          </a:p>
        </p:txBody>
      </p:sp>
      <p:sp>
        <p:nvSpPr>
          <p:cNvPr id="13" name="Suorakulmio 12">
            <a:hlinkClick r:id="rId3" action="ppaction://hlinksldjump"/>
            <a:extLst>
              <a:ext uri="{FF2B5EF4-FFF2-40B4-BE49-F238E27FC236}">
                <a16:creationId xmlns:a16="http://schemas.microsoft.com/office/drawing/2014/main" id="{550BA952-5140-7497-6011-E1B07751F761}"/>
              </a:ext>
            </a:extLst>
          </p:cNvPr>
          <p:cNvSpPr/>
          <p:nvPr/>
        </p:nvSpPr>
        <p:spPr>
          <a:xfrm>
            <a:off x="7766765" y="4063600"/>
            <a:ext cx="3235532" cy="74670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Väärin. Kokeile uudestaan.</a:t>
            </a:r>
          </a:p>
        </p:txBody>
      </p:sp>
    </p:spTree>
    <p:extLst>
      <p:ext uri="{BB962C8B-B14F-4D97-AF65-F5344CB8AC3E}">
        <p14:creationId xmlns:p14="http://schemas.microsoft.com/office/powerpoint/2010/main" val="40289232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36464C-83EC-1CA8-87A9-777396D48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fi-FI"/>
              <a:t>Renkaiden vaihdon vaiheet</a:t>
            </a:r>
          </a:p>
        </p:txBody>
      </p:sp>
      <p:sp>
        <p:nvSpPr>
          <p:cNvPr id="3" name="Suorakulmio 2">
            <a:hlinkClick r:id="rId3" action="ppaction://hlinksldjump"/>
            <a:extLst>
              <a:ext uri="{FF2B5EF4-FFF2-40B4-BE49-F238E27FC236}">
                <a16:creationId xmlns:a16="http://schemas.microsoft.com/office/drawing/2014/main" id="{DA963B24-F7BE-B20D-3DD3-55B4059C9501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2247768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CD0D5F-64AA-DFEA-EF24-FAFEC2AB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b="0" kern="1200">
                <a:latin typeface="+mj-lt"/>
                <a:ea typeface="+mj-ea"/>
                <a:cs typeface="+mj-cs"/>
              </a:rPr>
              <a:t>Auton nostaminen ja vanhojen renkaiden irrotus (kuva)</a:t>
            </a:r>
          </a:p>
        </p:txBody>
      </p:sp>
      <p:pic>
        <p:nvPicPr>
          <p:cNvPr id="4" name="Sisällön paikkamerkki 3" descr="Auto tunkin päällä.">
            <a:extLst>
              <a:ext uri="{FF2B5EF4-FFF2-40B4-BE49-F238E27FC236}">
                <a16:creationId xmlns:a16="http://schemas.microsoft.com/office/drawing/2014/main" id="{45022974-DC4C-4318-8E6F-D3395BA5C5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05" r="9380"/>
          <a:stretch>
            <a:fillRect/>
          </a:stretch>
        </p:blipFill>
        <p:spPr>
          <a:xfrm>
            <a:off x="429768" y="342900"/>
            <a:ext cx="7391400" cy="6172200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EB0CCEF8-F951-419A-B7B2-7508163D7EEE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11896" y="3099816"/>
            <a:ext cx="3273552" cy="2953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400" b="1"/>
              <a:t>Turvallinen auton nosto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400"/>
              <a:t>Auto tulee nostaa oikeasta nostokohdasta turvallisuuden varmistamiseksi. Tämä estää vahingot ja onnettomuudet.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400" b="1"/>
              <a:t>Renkaiden pulttien irrotus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400"/>
              <a:t>Pulttien avaaminen oikeassa järjestyksessä helpottaa vanhojen renkaiden irrotusta ja lisää turvallisuutta.</a:t>
            </a:r>
          </a:p>
        </p:txBody>
      </p:sp>
      <p:sp>
        <p:nvSpPr>
          <p:cNvPr id="3" name="Suorakulmio 2">
            <a:hlinkClick r:id="rId4" action="ppaction://hlinksldjump"/>
            <a:extLst>
              <a:ext uri="{FF2B5EF4-FFF2-40B4-BE49-F238E27FC236}">
                <a16:creationId xmlns:a16="http://schemas.microsoft.com/office/drawing/2014/main" id="{2739DCCB-920E-58B8-6A74-7014CE269A41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2037187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F45056-81DF-7A0F-F3B1-8C7BA68D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Uusien renkaiden asennus ja kiinnittäminen (kuva)</a:t>
            </a:r>
          </a:p>
        </p:txBody>
      </p:sp>
      <p:pic>
        <p:nvPicPr>
          <p:cNvPr id="4" name="Sisällön paikkamerkki 3" descr="Renkaiden vuosivaihto rengasasennusliikkeessä">
            <a:extLst>
              <a:ext uri="{FF2B5EF4-FFF2-40B4-BE49-F238E27FC236}">
                <a16:creationId xmlns:a16="http://schemas.microsoft.com/office/drawing/2014/main" id="{67DDE824-10A5-4ECF-ACC3-6F28195A7B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877" r="19535" b="-2"/>
          <a:stretch>
            <a:fillRect/>
          </a:stretch>
        </p:blipFill>
        <p:spPr>
          <a:xfrm>
            <a:off x="429768" y="342828"/>
            <a:ext cx="6249778" cy="6172343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D1944379-B2E5-419F-9DCA-75420C80EE08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196328" y="2276856"/>
            <a:ext cx="4389120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 b="1"/>
              <a:t>Renkaiden paikoille asettaminen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/>
              <a:t>Uudet talvirenkaat tulee asettaa oikein paikalleen ennen pulttien kiinnittämistä käsin.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 b="1"/>
              <a:t>Pulttien käsin kiinnittäminen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/>
              <a:t>Pultit kiinnitetään ensin käsin varmistamaan oikea sijainti ja kiinnitys ennen lopullista kiristystä.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 b="1"/>
              <a:t>Renkaan pyörimissuunta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/>
              <a:t>Renkaan oikea asento pyörimissuuntaan varmistetaan kuvasta, mikä parantaa ajoturvallisuutta ja suorituskykyä.</a:t>
            </a:r>
          </a:p>
        </p:txBody>
      </p:sp>
      <p:sp>
        <p:nvSpPr>
          <p:cNvPr id="3" name="Suorakulmio 2">
            <a:hlinkClick r:id="rId4" action="ppaction://hlinksldjump"/>
            <a:extLst>
              <a:ext uri="{FF2B5EF4-FFF2-40B4-BE49-F238E27FC236}">
                <a16:creationId xmlns:a16="http://schemas.microsoft.com/office/drawing/2014/main" id="{11462C0B-D556-5A3E-AE81-E8C048C94B03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2865628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A1B880-AB27-B872-8FCB-688AF7124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 b="0" kern="1200">
                <a:latin typeface="+mj-lt"/>
                <a:ea typeface="+mj-ea"/>
                <a:cs typeface="+mj-cs"/>
              </a:rPr>
              <a:t>Pulttien kiristäminen oikeaan momenttiin ja lopputarkastus</a:t>
            </a:r>
            <a:br>
              <a:rPr lang="en-US" sz="2500" b="0" kern="1200">
                <a:latin typeface="+mj-lt"/>
                <a:ea typeface="+mj-ea"/>
                <a:cs typeface="+mj-cs"/>
              </a:rPr>
            </a:br>
            <a:endParaRPr lang="en-US" sz="2500" b="0" kern="1200">
              <a:latin typeface="+mj-lt"/>
              <a:ea typeface="+mj-ea"/>
              <a:cs typeface="+mj-cs"/>
            </a:endParaRPr>
          </a:p>
        </p:txBody>
      </p:sp>
      <p:pic>
        <p:nvPicPr>
          <p:cNvPr id="4" name="Sisällön paikkamerkki 3" descr="Kausikuva syksystä">
            <a:extLst>
              <a:ext uri="{FF2B5EF4-FFF2-40B4-BE49-F238E27FC236}">
                <a16:creationId xmlns:a16="http://schemas.microsoft.com/office/drawing/2014/main" id="{6C90C8A0-37E8-447B-939B-EE6475258C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711" r="3354" b="1"/>
          <a:stretch>
            <a:fillRect/>
          </a:stretch>
        </p:blipFill>
        <p:spPr>
          <a:xfrm>
            <a:off x="429768" y="342900"/>
            <a:ext cx="7391400" cy="6172200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1F0F7E2-7C15-475D-AA23-833CFDA8F98F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11896" y="3099816"/>
            <a:ext cx="3273552" cy="2953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400" b="1"/>
              <a:t>Pulttien oikea kiristysmomentti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400"/>
              <a:t>Pultit tulee kiristää momenttiavaimella valmistajan suositusten mukaisesti turvallisuuden takaamiseksi.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400" b="1"/>
              <a:t>Renkaiden tukevuus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400"/>
              <a:t>Tarkista lopuksi, että renkaat ovat tukevasti kiinni ja auto on vakaa ennen liikkeellelähtöä.</a:t>
            </a:r>
          </a:p>
        </p:txBody>
      </p:sp>
      <p:sp>
        <p:nvSpPr>
          <p:cNvPr id="3" name="Suorakulmio 2">
            <a:hlinkClick r:id="rId4" action="ppaction://hlinksldjump"/>
            <a:extLst>
              <a:ext uri="{FF2B5EF4-FFF2-40B4-BE49-F238E27FC236}">
                <a16:creationId xmlns:a16="http://schemas.microsoft.com/office/drawing/2014/main" id="{5346CAF0-0DF9-0319-5051-6EF618CD4F97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3893561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A0F2F-6E29-677F-5FF2-8719D0812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AEE4A0-05CD-612E-10CD-97861CEE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612" y="1047679"/>
            <a:ext cx="3758774" cy="5476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Valitse oikea vastaus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B462B34-0B9E-86C8-5FAD-D122DF6403DE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441195" y="1772316"/>
            <a:ext cx="3309608" cy="74671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b="1"/>
              <a:t>Pulttien kiristäminen tulee tehdä momettiavaimella…</a:t>
            </a:r>
            <a:endParaRPr lang="fi-FI" b="1"/>
          </a:p>
        </p:txBody>
      </p:sp>
      <p:sp>
        <p:nvSpPr>
          <p:cNvPr id="8" name="Suorakulmio 7">
            <a:hlinkClick r:id="rId3" action="ppaction://hlinksldjump"/>
            <a:extLst>
              <a:ext uri="{FF2B5EF4-FFF2-40B4-BE49-F238E27FC236}">
                <a16:creationId xmlns:a16="http://schemas.microsoft.com/office/drawing/2014/main" id="{2118F370-4758-4028-486F-EDC4D1BC4527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800EB335-672B-1873-DF52-D7020747789B}"/>
              </a:ext>
            </a:extLst>
          </p:cNvPr>
          <p:cNvSpPr/>
          <p:nvPr/>
        </p:nvSpPr>
        <p:spPr>
          <a:xfrm>
            <a:off x="4644316" y="5247404"/>
            <a:ext cx="2903367" cy="7467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Kunhan nyt on jotenkin</a:t>
            </a:r>
          </a:p>
        </p:txBody>
      </p:sp>
      <p:sp>
        <p:nvSpPr>
          <p:cNvPr id="10" name="Suorakulmio 9">
            <a:hlinkClick r:id="rId4" action="ppaction://hlinksldjump"/>
            <a:extLst>
              <a:ext uri="{FF2B5EF4-FFF2-40B4-BE49-F238E27FC236}">
                <a16:creationId xmlns:a16="http://schemas.microsoft.com/office/drawing/2014/main" id="{0AF94D6A-4AEA-349F-F6CD-42E05EAFC202}"/>
              </a:ext>
            </a:extLst>
          </p:cNvPr>
          <p:cNvSpPr/>
          <p:nvPr/>
        </p:nvSpPr>
        <p:spPr>
          <a:xfrm>
            <a:off x="4644316" y="2881343"/>
            <a:ext cx="2903367" cy="746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Valmistajan suositusten mukaisesti 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184FD755-C9EA-E482-FD8F-1F6B4CDAD988}"/>
              </a:ext>
            </a:extLst>
          </p:cNvPr>
          <p:cNvSpPr/>
          <p:nvPr/>
        </p:nvSpPr>
        <p:spPr>
          <a:xfrm>
            <a:off x="4644316" y="4065147"/>
            <a:ext cx="2903367" cy="7467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Niin kireälle että pultti katkeaa</a:t>
            </a:r>
          </a:p>
        </p:txBody>
      </p:sp>
      <p:sp>
        <p:nvSpPr>
          <p:cNvPr id="12" name="Suorakulmio 11">
            <a:hlinkClick r:id="rId3" action="ppaction://hlinksldjump"/>
            <a:extLst>
              <a:ext uri="{FF2B5EF4-FFF2-40B4-BE49-F238E27FC236}">
                <a16:creationId xmlns:a16="http://schemas.microsoft.com/office/drawing/2014/main" id="{52A88177-BE22-D736-FB3A-11294ADDF096}"/>
              </a:ext>
            </a:extLst>
          </p:cNvPr>
          <p:cNvSpPr/>
          <p:nvPr/>
        </p:nvSpPr>
        <p:spPr>
          <a:xfrm>
            <a:off x="7766765" y="5247405"/>
            <a:ext cx="3235532" cy="7467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Väärin. Kokeile uudestaan.</a:t>
            </a:r>
          </a:p>
        </p:txBody>
      </p:sp>
      <p:sp>
        <p:nvSpPr>
          <p:cNvPr id="13" name="Suorakulmio 12">
            <a:hlinkClick r:id="rId3" action="ppaction://hlinksldjump"/>
            <a:extLst>
              <a:ext uri="{FF2B5EF4-FFF2-40B4-BE49-F238E27FC236}">
                <a16:creationId xmlns:a16="http://schemas.microsoft.com/office/drawing/2014/main" id="{8AF645FF-8582-7573-AC97-C35977108058}"/>
              </a:ext>
            </a:extLst>
          </p:cNvPr>
          <p:cNvSpPr/>
          <p:nvPr/>
        </p:nvSpPr>
        <p:spPr>
          <a:xfrm>
            <a:off x="7766765" y="4063600"/>
            <a:ext cx="3235532" cy="74670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Väärin. Kokeile uudestaan.</a:t>
            </a:r>
          </a:p>
        </p:txBody>
      </p:sp>
    </p:spTree>
    <p:extLst>
      <p:ext uri="{BB962C8B-B14F-4D97-AF65-F5344CB8AC3E}">
        <p14:creationId xmlns:p14="http://schemas.microsoft.com/office/powerpoint/2010/main" val="19613854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2DD93-EDF7-1437-8E39-5E1A2824C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3A396D-00C3-BB24-C087-1A43C071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4" y="2077279"/>
            <a:ext cx="9104671" cy="2229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0" kern="1200">
                <a:latin typeface="+mj-lt"/>
                <a:ea typeface="+mj-ea"/>
                <a:cs typeface="+mj-cs"/>
              </a:rPr>
              <a:t>Olet nyt lukenut renkaanvaihdon ohjeet läpi. </a:t>
            </a:r>
            <a:br>
              <a:rPr lang="en-US" b="0" kern="1200">
                <a:latin typeface="+mj-lt"/>
                <a:ea typeface="+mj-ea"/>
                <a:cs typeface="+mj-cs"/>
              </a:rPr>
            </a:br>
            <a:br>
              <a:rPr lang="en-US" b="0" kern="1200">
                <a:latin typeface="+mj-lt"/>
                <a:ea typeface="+mj-ea"/>
                <a:cs typeface="+mj-cs"/>
              </a:rPr>
            </a:br>
            <a:r>
              <a:rPr lang="en-US" b="0" kern="1200">
                <a:latin typeface="+mj-lt"/>
                <a:ea typeface="+mj-ea"/>
                <a:cs typeface="+mj-cs"/>
              </a:rPr>
              <a:t>Siirry alkuun vasemmasta yläkulmasta</a:t>
            </a:r>
          </a:p>
        </p:txBody>
      </p:sp>
      <p:sp>
        <p:nvSpPr>
          <p:cNvPr id="8" name="Suorakulmio 7">
            <a:hlinkClick r:id="rId3" action="ppaction://hlinksldjump"/>
            <a:extLst>
              <a:ext uri="{FF2B5EF4-FFF2-40B4-BE49-F238E27FC236}">
                <a16:creationId xmlns:a16="http://schemas.microsoft.com/office/drawing/2014/main" id="{4B48790F-572A-DE51-A8DE-17060906D4F7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219308480"/>
      </p:ext>
    </p:extLst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499210-80A4-9D18-5C43-25B7C2C1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99387"/>
            <a:ext cx="11045952" cy="1828800"/>
          </a:xfrm>
        </p:spPr>
        <p:txBody>
          <a:bodyPr anchor="t">
            <a:normAutofit/>
          </a:bodyPr>
          <a:lstStyle/>
          <a:p>
            <a:r>
              <a:rPr lang="en-US"/>
              <a:t>P</a:t>
            </a:r>
            <a:r>
              <a:rPr lang="fi-FI"/>
              <a:t>äävalikko</a:t>
            </a:r>
          </a:p>
        </p:txBody>
      </p:sp>
      <p:sp>
        <p:nvSpPr>
          <p:cNvPr id="4" name="Suorakulmio 3">
            <a:hlinkClick r:id="rId3" action="ppaction://hlinksldjump"/>
            <a:extLst>
              <a:ext uri="{FF2B5EF4-FFF2-40B4-BE49-F238E27FC236}">
                <a16:creationId xmlns:a16="http://schemas.microsoft.com/office/drawing/2014/main" id="{F22895FF-EC0A-C5E8-403E-CDF5140CBC2B}"/>
              </a:ext>
            </a:extLst>
          </p:cNvPr>
          <p:cNvSpPr/>
          <p:nvPr/>
        </p:nvSpPr>
        <p:spPr>
          <a:xfrm>
            <a:off x="3937819" y="2303698"/>
            <a:ext cx="4316361" cy="10225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Tärkeimmät huomioitavat seikat </a:t>
            </a:r>
          </a:p>
          <a:p>
            <a:pPr algn="ctr"/>
            <a:r>
              <a:rPr lang="fi-FI"/>
              <a:t>ennen renkaiden vaihtoa</a:t>
            </a:r>
          </a:p>
        </p:txBody>
      </p:sp>
      <p:sp>
        <p:nvSpPr>
          <p:cNvPr id="6" name="Suorakulmio 5">
            <a:hlinkClick r:id="rId4" action="ppaction://hlinksldjump"/>
            <a:extLst>
              <a:ext uri="{FF2B5EF4-FFF2-40B4-BE49-F238E27FC236}">
                <a16:creationId xmlns:a16="http://schemas.microsoft.com/office/drawing/2014/main" id="{6409F22C-2F91-471C-0AA6-85DFC3EAEBB4}"/>
              </a:ext>
            </a:extLst>
          </p:cNvPr>
          <p:cNvSpPr/>
          <p:nvPr/>
        </p:nvSpPr>
        <p:spPr>
          <a:xfrm>
            <a:off x="3937819" y="3607259"/>
            <a:ext cx="4316361" cy="10225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Tarvittavat työkalut ja valmistelut</a:t>
            </a:r>
          </a:p>
        </p:txBody>
      </p:sp>
      <p:sp>
        <p:nvSpPr>
          <p:cNvPr id="7" name="Suorakulmio 6">
            <a:hlinkClick r:id="rId3" action="ppaction://hlinksldjump"/>
            <a:extLst>
              <a:ext uri="{FF2B5EF4-FFF2-40B4-BE49-F238E27FC236}">
                <a16:creationId xmlns:a16="http://schemas.microsoft.com/office/drawing/2014/main" id="{7CEA89AD-8E65-4EB9-876A-46A24AD4C060}"/>
              </a:ext>
            </a:extLst>
          </p:cNvPr>
          <p:cNvSpPr/>
          <p:nvPr/>
        </p:nvSpPr>
        <p:spPr>
          <a:xfrm>
            <a:off x="3937819" y="4910820"/>
            <a:ext cx="4316361" cy="10225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Renkaiden vaihdon vaiheet</a:t>
            </a:r>
          </a:p>
        </p:txBody>
      </p:sp>
    </p:spTree>
    <p:extLst>
      <p:ext uri="{BB962C8B-B14F-4D97-AF65-F5344CB8AC3E}">
        <p14:creationId xmlns:p14="http://schemas.microsoft.com/office/powerpoint/2010/main" val="7657268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D256E9-9646-7086-F389-01A46A25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fi-FI" sz="6800"/>
              <a:t>Tärkeimmät huomioitavat seikat ennen renkaiden vaihtoa</a:t>
            </a:r>
          </a:p>
        </p:txBody>
      </p:sp>
      <p:sp>
        <p:nvSpPr>
          <p:cNvPr id="3" name="Suorakulmio 2">
            <a:hlinkClick r:id="rId3" action="ppaction://hlinksldjump"/>
            <a:extLst>
              <a:ext uri="{FF2B5EF4-FFF2-40B4-BE49-F238E27FC236}">
                <a16:creationId xmlns:a16="http://schemas.microsoft.com/office/drawing/2014/main" id="{E405672B-1FBE-2038-5B54-2AFED5F41538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2582889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B57EAE-CB2B-E893-0361-6A8EEB64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637" y="1012952"/>
            <a:ext cx="3792105" cy="16367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b="0" kern="1200">
                <a:latin typeface="+mj-lt"/>
                <a:ea typeface="+mj-ea"/>
                <a:cs typeface="+mj-cs"/>
              </a:rPr>
              <a:t>Oikea ajankohta: milloin renkaat tulee vaihtaa</a:t>
            </a:r>
          </a:p>
        </p:txBody>
      </p:sp>
      <p:pic>
        <p:nvPicPr>
          <p:cNvPr id="4" name="Sisällön paikkamerkki 3" descr="Renkaan kulutuspinta lumessa">
            <a:extLst>
              <a:ext uri="{FF2B5EF4-FFF2-40B4-BE49-F238E27FC236}">
                <a16:creationId xmlns:a16="http://schemas.microsoft.com/office/drawing/2014/main" id="{28EF5BE2-5C47-4759-B4C3-59CDB4E793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r="27824" b="2"/>
          <a:stretch>
            <a:fillRect/>
          </a:stretch>
        </p:blipFill>
        <p:spPr>
          <a:xfrm>
            <a:off x="0" y="0"/>
            <a:ext cx="7471599" cy="6858000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A777F53-BC22-4724-B9C9-7AA41EE3168E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875638" y="2896616"/>
            <a:ext cx="3792105" cy="336499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+mj-lt"/>
              <a:buNone/>
            </a:pPr>
            <a:r>
              <a:rPr lang="fi-FI" sz="1300" b="1"/>
              <a:t>Lämpötilaraja vaihdolle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</a:pPr>
            <a:r>
              <a:rPr lang="fi-FI" sz="1300"/>
              <a:t>Talvirenkaisiin vaihdetaan, kun lämpötila pysyvästi laskee alle +7 astetta parantaen turvallisuutta.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+mj-lt"/>
              <a:buNone/>
            </a:pPr>
            <a:r>
              <a:rPr lang="fi-FI" sz="1300" b="1"/>
              <a:t>Turvallisuuden parantaminen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</a:pPr>
            <a:r>
              <a:rPr lang="fi-FI" sz="1300"/>
              <a:t>Oikea renkaiden vaihtoaika auttaa parantamaan ajoturvallisuutta liukkaissa olosuhteissa.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+mj-lt"/>
              <a:buNone/>
            </a:pPr>
            <a:r>
              <a:rPr lang="fi-FI" sz="1300" b="1"/>
              <a:t>Renkaiden käyttöiän pidentäminen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+mj-lt"/>
              <a:buNone/>
            </a:pPr>
            <a:r>
              <a:rPr lang="fi-FI" sz="1300"/>
              <a:t>Renkaiden vaihtaminen oikeaan aikaan myös pidentää niiden käyttöikää ja säästää kustannuksissa.</a:t>
            </a:r>
          </a:p>
        </p:txBody>
      </p:sp>
      <p:sp>
        <p:nvSpPr>
          <p:cNvPr id="6" name="Suorakulmio 5">
            <a:hlinkClick r:id="rId4" action="ppaction://hlinksldjump"/>
            <a:extLst>
              <a:ext uri="{FF2B5EF4-FFF2-40B4-BE49-F238E27FC236}">
                <a16:creationId xmlns:a16="http://schemas.microsoft.com/office/drawing/2014/main" id="{D17E2A04-C58B-6C47-FC51-2B4D4277577A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558218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E42616-6F6F-41E2-2414-8FA04D8D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Lain vaatimukset talvirenkaista</a:t>
            </a:r>
          </a:p>
        </p:txBody>
      </p:sp>
      <p:pic>
        <p:nvPicPr>
          <p:cNvPr id="4" name="Sisällön paikkamerkki 3" descr="Talvirengas lumen peittämällä tiellä">
            <a:extLst>
              <a:ext uri="{FF2B5EF4-FFF2-40B4-BE49-F238E27FC236}">
                <a16:creationId xmlns:a16="http://schemas.microsoft.com/office/drawing/2014/main" id="{6B922213-D3FF-4645-A58C-A6A4F87365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9824" r="-1" b="34993"/>
          <a:stretch>
            <a:fillRect/>
          </a:stretch>
        </p:blipFill>
        <p:spPr>
          <a:xfrm>
            <a:off x="0" y="0"/>
            <a:ext cx="12192000" cy="3663224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0F3434E-96BF-42EF-9732-4343EEFF0A3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3805084" y="4162318"/>
            <a:ext cx="7944956" cy="22402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 b="1"/>
              <a:t>Pakollinen käyttöaika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/>
              <a:t>Talvirenkaita on käytettävä Suomessa lain edellyttämänä aikana, yleensä marraskuusta maaliskuuhun.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 b="1"/>
              <a:t>Vähimmäisurasyvyys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/>
              <a:t>Talvirenkaiden urasyvyyden tulee olla vähintään 3 millimetriä turvallisen ajon varmistamiseksi.</a:t>
            </a:r>
          </a:p>
        </p:txBody>
      </p:sp>
      <p:sp>
        <p:nvSpPr>
          <p:cNvPr id="3" name="Suorakulmio 2">
            <a:hlinkClick r:id="rId4" action="ppaction://hlinksldjump"/>
            <a:extLst>
              <a:ext uri="{FF2B5EF4-FFF2-40B4-BE49-F238E27FC236}">
                <a16:creationId xmlns:a16="http://schemas.microsoft.com/office/drawing/2014/main" id="{F1262D6F-36E2-DFFB-0704-49D2567363E9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864842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7BE496-DE50-1C4F-CF5F-90975BC6D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722" y="469392"/>
            <a:ext cx="2952725" cy="19476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Kunnon ja urasyvyyden tarkistaminen</a:t>
            </a:r>
          </a:p>
        </p:txBody>
      </p:sp>
      <p:pic>
        <p:nvPicPr>
          <p:cNvPr id="4" name="Sisällön paikkamerkki 3" descr="Lähikuva renkaan kulutuspinnasta">
            <a:extLst>
              <a:ext uri="{FF2B5EF4-FFF2-40B4-BE49-F238E27FC236}">
                <a16:creationId xmlns:a16="http://schemas.microsoft.com/office/drawing/2014/main" id="{C6FDCECB-7321-41AC-AC1B-3FAC4E1382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172" r="7193" b="1"/>
          <a:stretch>
            <a:fillRect/>
          </a:stretch>
        </p:blipFill>
        <p:spPr>
          <a:xfrm>
            <a:off x="-1" y="0"/>
            <a:ext cx="8212667" cy="6858000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81A6447-C05D-4380-9380-5EE985CBADEC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632721" y="2692122"/>
            <a:ext cx="2952726" cy="39348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200" b="1"/>
              <a:t>Renkaiden kulutuspinnan tarkistus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200"/>
              <a:t>Tarkista renkaiden kulutuspinnan kunto ennen vaihtoa varmistaaksesi turvallisuuden ja suorituskyvyn.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200" b="1"/>
              <a:t>Urasyvyyden vaatimukset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200"/>
              <a:t>Urasyvyyden tulee olla vähintään 3 mm, mieluiten 5 mm talviolosuhteissa parempaan pitoon ja turvallisuuteen.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sz="1200" b="1"/>
              <a:t>Renkaiden vaihto huonokuntoisina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fi-FI" sz="1200"/>
              <a:t>Huonokuntoiset renkaat tulee vaihtaa uusiin turvallisuuden takaamiseksi kaikissa olosuhteissa.</a:t>
            </a:r>
          </a:p>
        </p:txBody>
      </p:sp>
      <p:sp>
        <p:nvSpPr>
          <p:cNvPr id="3" name="Suorakulmio 2">
            <a:hlinkClick r:id="rId4" action="ppaction://hlinksldjump"/>
            <a:extLst>
              <a:ext uri="{FF2B5EF4-FFF2-40B4-BE49-F238E27FC236}">
                <a16:creationId xmlns:a16="http://schemas.microsoft.com/office/drawing/2014/main" id="{2C3BA7DD-DDCA-96DF-812E-A34BFF734F7B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1336261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E04EF-3047-9B0A-A3C5-91DA8673C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8487F9-2014-38CA-EA7C-9F56F592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612" y="1047679"/>
            <a:ext cx="3758774" cy="5476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kern="1200">
                <a:latin typeface="+mj-lt"/>
                <a:ea typeface="+mj-ea"/>
                <a:cs typeface="+mj-cs"/>
              </a:rPr>
              <a:t>Valitse oikea vastaus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E113B31-65FF-B7F2-D505-69445E575D8F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441195" y="1772316"/>
            <a:ext cx="3309608" cy="7467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fi-FI" b="1"/>
              <a:t>Urasyvyyden pitää olla vähintään:</a:t>
            </a:r>
          </a:p>
        </p:txBody>
      </p:sp>
      <p:sp>
        <p:nvSpPr>
          <p:cNvPr id="8" name="Suorakulmio 7">
            <a:hlinkClick r:id="rId3" action="ppaction://hlinksldjump"/>
            <a:extLst>
              <a:ext uri="{FF2B5EF4-FFF2-40B4-BE49-F238E27FC236}">
                <a16:creationId xmlns:a16="http://schemas.microsoft.com/office/drawing/2014/main" id="{201AD87A-77CD-A9EA-5FE2-396087F57517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06DBFE25-81F1-0F7A-A0FD-F0B6ED543ED3}"/>
              </a:ext>
            </a:extLst>
          </p:cNvPr>
          <p:cNvSpPr/>
          <p:nvPr/>
        </p:nvSpPr>
        <p:spPr>
          <a:xfrm>
            <a:off x="4644316" y="2881343"/>
            <a:ext cx="2903367" cy="7467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2 mm</a:t>
            </a:r>
          </a:p>
        </p:txBody>
      </p:sp>
      <p:sp>
        <p:nvSpPr>
          <p:cNvPr id="10" name="Suorakulmio 9">
            <a:hlinkClick r:id="rId4" action="ppaction://hlinksldjump"/>
            <a:extLst>
              <a:ext uri="{FF2B5EF4-FFF2-40B4-BE49-F238E27FC236}">
                <a16:creationId xmlns:a16="http://schemas.microsoft.com/office/drawing/2014/main" id="{8A5167A8-6D6F-1BA0-1F0F-05C5CC943B07}"/>
              </a:ext>
            </a:extLst>
          </p:cNvPr>
          <p:cNvSpPr/>
          <p:nvPr/>
        </p:nvSpPr>
        <p:spPr>
          <a:xfrm>
            <a:off x="4644316" y="4063599"/>
            <a:ext cx="2903367" cy="746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3 mm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32FC87DF-FA0A-13F1-FFCC-95C500DF4E08}"/>
              </a:ext>
            </a:extLst>
          </p:cNvPr>
          <p:cNvSpPr/>
          <p:nvPr/>
        </p:nvSpPr>
        <p:spPr>
          <a:xfrm>
            <a:off x="4644316" y="5245853"/>
            <a:ext cx="2903367" cy="7467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 mm</a:t>
            </a:r>
            <a:endParaRPr lang="fi-FI"/>
          </a:p>
        </p:txBody>
      </p:sp>
      <p:sp>
        <p:nvSpPr>
          <p:cNvPr id="12" name="Suorakulmio 11">
            <a:hlinkClick r:id="rId3" action="ppaction://hlinksldjump"/>
            <a:extLst>
              <a:ext uri="{FF2B5EF4-FFF2-40B4-BE49-F238E27FC236}">
                <a16:creationId xmlns:a16="http://schemas.microsoft.com/office/drawing/2014/main" id="{1710D7CE-D8EB-F9EB-2E42-84072E293B0C}"/>
              </a:ext>
            </a:extLst>
          </p:cNvPr>
          <p:cNvSpPr/>
          <p:nvPr/>
        </p:nvSpPr>
        <p:spPr>
          <a:xfrm>
            <a:off x="7766765" y="2881344"/>
            <a:ext cx="3235532" cy="7467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Väärin. Kokeile uudestaan.</a:t>
            </a:r>
          </a:p>
        </p:txBody>
      </p:sp>
      <p:sp>
        <p:nvSpPr>
          <p:cNvPr id="13" name="Suorakulmio 12">
            <a:hlinkClick r:id="rId3" action="ppaction://hlinksldjump"/>
            <a:extLst>
              <a:ext uri="{FF2B5EF4-FFF2-40B4-BE49-F238E27FC236}">
                <a16:creationId xmlns:a16="http://schemas.microsoft.com/office/drawing/2014/main" id="{15C5C545-60F5-191D-0B9D-B4FCF6D9E997}"/>
              </a:ext>
            </a:extLst>
          </p:cNvPr>
          <p:cNvSpPr/>
          <p:nvPr/>
        </p:nvSpPr>
        <p:spPr>
          <a:xfrm>
            <a:off x="7766765" y="5244306"/>
            <a:ext cx="3235532" cy="74670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Väärin. Kokeile uudestaan.</a:t>
            </a:r>
          </a:p>
        </p:txBody>
      </p:sp>
    </p:spTree>
    <p:extLst>
      <p:ext uri="{BB962C8B-B14F-4D97-AF65-F5344CB8AC3E}">
        <p14:creationId xmlns:p14="http://schemas.microsoft.com/office/powerpoint/2010/main" val="157506348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1FFF37-04F5-F544-7F14-E31F7CA2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/>
          <a:p>
            <a:r>
              <a:rPr lang="fi-FI"/>
              <a:t>Tarvittavat työkalut ja valmistelut</a:t>
            </a:r>
          </a:p>
        </p:txBody>
      </p:sp>
      <p:sp>
        <p:nvSpPr>
          <p:cNvPr id="3" name="Suorakulmio 2">
            <a:hlinkClick r:id="rId3" action="ppaction://hlinksldjump"/>
            <a:extLst>
              <a:ext uri="{FF2B5EF4-FFF2-40B4-BE49-F238E27FC236}">
                <a16:creationId xmlns:a16="http://schemas.microsoft.com/office/drawing/2014/main" id="{E0DF3E03-E671-2AC1-669A-F8EA74E8E166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1191756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A2041D-21F6-7A0F-33C2-39422C53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024" y="601755"/>
            <a:ext cx="4201423" cy="1527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b="0" kern="1200">
                <a:latin typeface="+mj-lt"/>
                <a:ea typeface="+mj-ea"/>
                <a:cs typeface="+mj-cs"/>
              </a:rPr>
              <a:t>Välttämättömät työkalut (tunkki, rengasavain, momenttiavain, jne.)</a:t>
            </a:r>
          </a:p>
        </p:txBody>
      </p:sp>
      <p:pic>
        <p:nvPicPr>
          <p:cNvPr id="4" name="Sisällön paikkamerkki 3" descr="DIY - Auto, joka on nostettu vanhanaikaisella tunkilla, kiinnitetty puunpalalla, lähikuva, ei ihmisiä">
            <a:extLst>
              <a:ext uri="{FF2B5EF4-FFF2-40B4-BE49-F238E27FC236}">
                <a16:creationId xmlns:a16="http://schemas.microsoft.com/office/drawing/2014/main" id="{C0A52DFF-7A26-4677-8D12-170C31D629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799" r="25613" b="-2"/>
          <a:stretch>
            <a:fillRect/>
          </a:stretch>
        </p:blipFill>
        <p:spPr>
          <a:xfrm>
            <a:off x="-1" y="5035"/>
            <a:ext cx="6938939" cy="6852965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35D7234-C0B2-47ED-A697-6295D27A62B4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384026" y="2276856"/>
            <a:ext cx="4201422" cy="40416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 b="1"/>
              <a:t>Tunkin käyttö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/>
              <a:t>Tunkki on välttämätön auton nostamiseen turvallisesti renkaan vaihdon ajaksi. Valitse oikean kokoinen ja hyväkuntoinen tunkki.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 b="1"/>
              <a:t>Rengasavain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/>
              <a:t>Rengasavain auttaa irrottamaan ja kiinnittämään pyörän pultit helposti. Varmista, että avain sopii pulttien kokoon.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 b="1"/>
              <a:t>Momenttiavain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fi-FI" sz="1400"/>
              <a:t>Momenttiavain varmistaa pulttien oikean kiristyksen valmistajan suositusten mukaisesti, ehkäisten ylikiristämistä.</a:t>
            </a:r>
          </a:p>
        </p:txBody>
      </p:sp>
      <p:sp>
        <p:nvSpPr>
          <p:cNvPr id="3" name="Suorakulmio 2">
            <a:hlinkClick r:id="rId4" action="ppaction://hlinksldjump"/>
            <a:extLst>
              <a:ext uri="{FF2B5EF4-FFF2-40B4-BE49-F238E27FC236}">
                <a16:creationId xmlns:a16="http://schemas.microsoft.com/office/drawing/2014/main" id="{2E74372D-9211-56B7-DA83-7108CBFE7240}"/>
              </a:ext>
            </a:extLst>
          </p:cNvPr>
          <p:cNvSpPr/>
          <p:nvPr/>
        </p:nvSpPr>
        <p:spPr>
          <a:xfrm>
            <a:off x="429768" y="347080"/>
            <a:ext cx="2903367" cy="5476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Siirry päävalikkoon</a:t>
            </a:r>
          </a:p>
        </p:txBody>
      </p:sp>
    </p:spTree>
    <p:extLst>
      <p:ext uri="{BB962C8B-B14F-4D97-AF65-F5344CB8AC3E}">
        <p14:creationId xmlns:p14="http://schemas.microsoft.com/office/powerpoint/2010/main" val="2716290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uneVTI">
  <a:themeElements>
    <a:clrScheme name="Dune Palett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_win32_DN_v2" id="{97A7A9A4-5677-45E2-BAC9-3A76DA18A86D}" vid="{E1353FFA-7ECE-4894-957E-EAB589AB129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4C81E7FDACA9B4397A8FF74C16EE2A9" ma:contentTypeVersion="16" ma:contentTypeDescription="Luo uusi asiakirja." ma:contentTypeScope="" ma:versionID="cb5147476d9271ba0fe444762da7cfac">
  <xsd:schema xmlns:xsd="http://www.w3.org/2001/XMLSchema" xmlns:xs="http://www.w3.org/2001/XMLSchema" xmlns:p="http://schemas.microsoft.com/office/2006/metadata/properties" xmlns:ns2="fa2c7eb5-cb6e-436c-9327-4b25ab923b50" xmlns:ns3="101571c5-565c-4375-bdc3-c2ab595b0edb" targetNamespace="http://schemas.microsoft.com/office/2006/metadata/properties" ma:root="true" ma:fieldsID="81884fdda9abed90ffe6a670705a66d4" ns2:_="" ns3:_="">
    <xsd:import namespace="fa2c7eb5-cb6e-436c-9327-4b25ab923b50"/>
    <xsd:import namespace="101571c5-565c-4375-bdc3-c2ab595b0e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c7eb5-cb6e-436c-9327-4b25ab923b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e1c13e40-b2b1-49b8-8663-ef592bdcc8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571c5-565c-4375-bdc3-c2ab595b0ed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ec93e28-a1d7-4c37-9bc9-07abfd51c3a3}" ma:internalName="TaxCatchAll" ma:showField="CatchAllData" ma:web="101571c5-565c-4375-bdc3-c2ab595b0e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1571c5-565c-4375-bdc3-c2ab595b0edb" xsi:nil="true"/>
    <lcf76f155ced4ddcb4097134ff3c332f xmlns="fa2c7eb5-cb6e-436c-9327-4b25ab923b5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2C6207-E851-46CE-A770-84BF63F3D020}"/>
</file>

<file path=customXml/itemProps2.xml><?xml version="1.0" encoding="utf-8"?>
<ds:datastoreItem xmlns:ds="http://schemas.openxmlformats.org/officeDocument/2006/customXml" ds:itemID="{E12CA297-B5A6-4E8B-BCFE-1281A2D161A0}"/>
</file>

<file path=customXml/itemProps3.xml><?xml version="1.0" encoding="utf-8"?>
<ds:datastoreItem xmlns:ds="http://schemas.openxmlformats.org/officeDocument/2006/customXml" ds:itemID="{0C6B56F2-9631-483C-81AA-596322F16D04}"/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1223</Words>
  <Application>Microsoft Office PowerPoint</Application>
  <PresentationFormat>Laajakuva</PresentationFormat>
  <Paragraphs>143</Paragraphs>
  <Slides>18</Slides>
  <Notes>18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2" baseType="lpstr">
      <vt:lpstr>Aptos</vt:lpstr>
      <vt:lpstr>Arial</vt:lpstr>
      <vt:lpstr>Neue Haas Grotesk Text Pro</vt:lpstr>
      <vt:lpstr>DuneVTI</vt:lpstr>
      <vt:lpstr>Auton renkaiden vaihto talvikauteen</vt:lpstr>
      <vt:lpstr>Päävalikko</vt:lpstr>
      <vt:lpstr>Tärkeimmät huomioitavat seikat ennen renkaiden vaihtoa</vt:lpstr>
      <vt:lpstr>Oikea ajankohta: milloin renkaat tulee vaihtaa</vt:lpstr>
      <vt:lpstr>Lain vaatimukset talvirenkaista</vt:lpstr>
      <vt:lpstr>Kunnon ja urasyvyyden tarkistaminen</vt:lpstr>
      <vt:lpstr>Valitse oikea vastaus</vt:lpstr>
      <vt:lpstr>Tarvittavat työkalut ja valmistelut</vt:lpstr>
      <vt:lpstr>Välttämättömät työkalut (tunkki, rengasavain, momenttiavain, jne.)</vt:lpstr>
      <vt:lpstr>Turvallisen työskentelyn valmistelu</vt:lpstr>
      <vt:lpstr>Renkaiden ja pulttien esivalmistelu</vt:lpstr>
      <vt:lpstr>Valitse oikea vastaus</vt:lpstr>
      <vt:lpstr>Renkaiden vaihdon vaiheet</vt:lpstr>
      <vt:lpstr>Auton nostaminen ja vanhojen renkaiden irrotus (kuva)</vt:lpstr>
      <vt:lpstr>Uusien renkaiden asennus ja kiinnittäminen (kuva)</vt:lpstr>
      <vt:lpstr>Pulttien kiristäminen oikeaan momenttiin ja lopputarkastus </vt:lpstr>
      <vt:lpstr>Valitse oikea vastaus</vt:lpstr>
      <vt:lpstr>Olet nyt lukenut renkaanvaihdon ohjeet läpi.   Siirry alkuun vasemmasta yläkulmasta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Mikael Bowellan</dc:creator>
  <cp:lastModifiedBy>Mikael Bowellan</cp:lastModifiedBy>
  <cp:revision>19</cp:revision>
  <dcterms:created xsi:type="dcterms:W3CDTF">2025-11-07T11:45:57Z</dcterms:created>
  <dcterms:modified xsi:type="dcterms:W3CDTF">2025-11-13T11:08:19Z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0x010100E4C81E7FDACA9B4397A8FF74C16EE2A9</vt:lpwstr>
  </property>
</Properties>
</file>