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Glacial Indifference" panose="020B0604020202020204" charset="0"/>
      <p:regular r:id="rId8"/>
    </p:embeddedFont>
    <p:embeddedFont>
      <p:font typeface="Glacial Indifference Bold" panose="020B0604020202020204" charset="0"/>
      <p:regular r:id="rId9"/>
    </p:embeddedFont>
    <p:embeddedFont>
      <p:font typeface="Moontime" panose="020B0604020202020204"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ja Lyytikäinen" userId="cc5c01c7e3af8f36" providerId="LiveId" clId="{8D768135-8C99-486C-92BD-21D3EF7F9469}"/>
    <pc:docChg chg="modSld">
      <pc:chgData name="Maija Lyytikäinen" userId="cc5c01c7e3af8f36" providerId="LiveId" clId="{8D768135-8C99-486C-92BD-21D3EF7F9469}" dt="2024-03-17T05:09:16.053" v="17" actId="20577"/>
      <pc:docMkLst>
        <pc:docMk/>
      </pc:docMkLst>
      <pc:sldChg chg="modSp mod">
        <pc:chgData name="Maija Lyytikäinen" userId="cc5c01c7e3af8f36" providerId="LiveId" clId="{8D768135-8C99-486C-92BD-21D3EF7F9469}" dt="2024-03-17T05:09:16.053" v="17" actId="20577"/>
        <pc:sldMkLst>
          <pc:docMk/>
          <pc:sldMk cId="0" sldId="256"/>
        </pc:sldMkLst>
        <pc:spChg chg="mod">
          <ac:chgData name="Maija Lyytikäinen" userId="cc5c01c7e3af8f36" providerId="LiveId" clId="{8D768135-8C99-486C-92BD-21D3EF7F9469}" dt="2024-03-17T05:09:16.053" v="17" actId="20577"/>
          <ac:spMkLst>
            <pc:docMk/>
            <pc:sldMk cId="0" sldId="256"/>
            <ac:spMk id="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961255" y="-2017079"/>
            <a:ext cx="13902753" cy="13381400"/>
          </a:xfrm>
          <a:custGeom>
            <a:avLst/>
            <a:gdLst/>
            <a:ahLst/>
            <a:cxnLst/>
            <a:rect l="l" t="t" r="r" b="b"/>
            <a:pathLst>
              <a:path w="13902753" h="13381400">
                <a:moveTo>
                  <a:pt x="0" y="0"/>
                </a:moveTo>
                <a:lnTo>
                  <a:pt x="13902754" y="0"/>
                </a:lnTo>
                <a:lnTo>
                  <a:pt x="13902754" y="13381400"/>
                </a:lnTo>
                <a:lnTo>
                  <a:pt x="0" y="13381400"/>
                </a:lnTo>
                <a:lnTo>
                  <a:pt x="0" y="0"/>
                </a:lnTo>
                <a:close/>
              </a:path>
            </a:pathLst>
          </a:custGeom>
          <a:blipFill>
            <a:blip r:embed="rId2"/>
            <a:stretch>
              <a:fillRect/>
            </a:stretch>
          </a:blipFill>
        </p:spPr>
        <p:txBody>
          <a:bodyPr/>
          <a:lstStyle/>
          <a:p>
            <a:endParaRPr lang="fi-FI"/>
          </a:p>
        </p:txBody>
      </p:sp>
      <p:sp>
        <p:nvSpPr>
          <p:cNvPr id="3" name="Freeform 3"/>
          <p:cNvSpPr/>
          <p:nvPr/>
        </p:nvSpPr>
        <p:spPr>
          <a:xfrm>
            <a:off x="562172" y="-668293"/>
            <a:ext cx="2446436" cy="4114800"/>
          </a:xfrm>
          <a:custGeom>
            <a:avLst/>
            <a:gdLst/>
            <a:ahLst/>
            <a:cxnLst/>
            <a:rect l="l" t="t" r="r" b="b"/>
            <a:pathLst>
              <a:path w="2446436" h="4114800">
                <a:moveTo>
                  <a:pt x="0" y="0"/>
                </a:moveTo>
                <a:lnTo>
                  <a:pt x="2446436" y="0"/>
                </a:lnTo>
                <a:lnTo>
                  <a:pt x="244643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a:p>
        </p:txBody>
      </p:sp>
      <p:sp>
        <p:nvSpPr>
          <p:cNvPr id="4" name="Freeform 4"/>
          <p:cNvSpPr/>
          <p:nvPr/>
        </p:nvSpPr>
        <p:spPr>
          <a:xfrm>
            <a:off x="15864009" y="6950278"/>
            <a:ext cx="2423991" cy="4114800"/>
          </a:xfrm>
          <a:custGeom>
            <a:avLst/>
            <a:gdLst/>
            <a:ahLst/>
            <a:cxnLst/>
            <a:rect l="l" t="t" r="r" b="b"/>
            <a:pathLst>
              <a:path w="2423991" h="4114800">
                <a:moveTo>
                  <a:pt x="0" y="0"/>
                </a:moveTo>
                <a:lnTo>
                  <a:pt x="2423991" y="0"/>
                </a:lnTo>
                <a:lnTo>
                  <a:pt x="242399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a:p>
        </p:txBody>
      </p:sp>
      <p:sp>
        <p:nvSpPr>
          <p:cNvPr id="5" name="TextBox 5"/>
          <p:cNvSpPr txBox="1"/>
          <p:nvPr/>
        </p:nvSpPr>
        <p:spPr>
          <a:xfrm>
            <a:off x="3985231" y="4440486"/>
            <a:ext cx="10317538" cy="1996578"/>
          </a:xfrm>
          <a:prstGeom prst="rect">
            <a:avLst/>
          </a:prstGeom>
        </p:spPr>
        <p:txBody>
          <a:bodyPr lIns="0" tIns="0" rIns="0" bIns="0" rtlCol="0" anchor="t">
            <a:spAutoFit/>
          </a:bodyPr>
          <a:lstStyle/>
          <a:p>
            <a:pPr algn="ctr">
              <a:lnSpc>
                <a:spcPts val="14282"/>
              </a:lnSpc>
            </a:pPr>
            <a:r>
              <a:rPr lang="en-US" sz="17003">
                <a:solidFill>
                  <a:srgbClr val="22423D"/>
                </a:solidFill>
                <a:latin typeface="Moontime"/>
              </a:rPr>
              <a:t>VAHVUUTDET</a:t>
            </a:r>
          </a:p>
        </p:txBody>
      </p:sp>
      <p:sp>
        <p:nvSpPr>
          <p:cNvPr id="6" name="TextBox 6"/>
          <p:cNvSpPr txBox="1"/>
          <p:nvPr/>
        </p:nvSpPr>
        <p:spPr>
          <a:xfrm>
            <a:off x="5122411" y="7580754"/>
            <a:ext cx="8381379" cy="1631857"/>
          </a:xfrm>
          <a:prstGeom prst="rect">
            <a:avLst/>
          </a:prstGeom>
        </p:spPr>
        <p:txBody>
          <a:bodyPr lIns="0" tIns="0" rIns="0" bIns="0" rtlCol="0" anchor="t">
            <a:spAutoFit/>
          </a:bodyPr>
          <a:lstStyle/>
          <a:p>
            <a:pPr algn="ctr">
              <a:lnSpc>
                <a:spcPts val="6580"/>
              </a:lnSpc>
            </a:pPr>
            <a:r>
              <a:rPr lang="en-US" sz="4700" spc="780" dirty="0" err="1">
                <a:solidFill>
                  <a:srgbClr val="22423D"/>
                </a:solidFill>
                <a:latin typeface="Glacial Indifference"/>
              </a:rPr>
              <a:t>Kevät</a:t>
            </a:r>
            <a:r>
              <a:rPr lang="en-US" sz="4700" spc="780" dirty="0">
                <a:solidFill>
                  <a:srgbClr val="22423D"/>
                </a:solidFill>
                <a:latin typeface="Glacial Indifference"/>
              </a:rPr>
              <a:t> 2024</a:t>
            </a:r>
          </a:p>
          <a:p>
            <a:pPr algn="ctr">
              <a:lnSpc>
                <a:spcPts val="6580"/>
              </a:lnSpc>
            </a:pPr>
            <a:r>
              <a:rPr lang="en-US" sz="4700" spc="780" dirty="0">
                <a:solidFill>
                  <a:srgbClr val="22423D"/>
                </a:solidFill>
                <a:latin typeface="Glacial Indifference"/>
              </a:rPr>
              <a:t>Maija Lyytikäinen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4799324" y="-2500429"/>
            <a:ext cx="5452110" cy="8229600"/>
          </a:xfrm>
          <a:custGeom>
            <a:avLst/>
            <a:gdLst/>
            <a:ahLst/>
            <a:cxnLst/>
            <a:rect l="l" t="t" r="r" b="b"/>
            <a:pathLst>
              <a:path w="5452110" h="8229600">
                <a:moveTo>
                  <a:pt x="0" y="0"/>
                </a:moveTo>
                <a:lnTo>
                  <a:pt x="5452110" y="0"/>
                </a:lnTo>
                <a:lnTo>
                  <a:pt x="5452110" y="8229600"/>
                </a:lnTo>
                <a:lnTo>
                  <a:pt x="0" y="8229600"/>
                </a:lnTo>
                <a:lnTo>
                  <a:pt x="0" y="0"/>
                </a:lnTo>
                <a:close/>
              </a:path>
            </a:pathLst>
          </a:custGeom>
          <a:blipFill>
            <a:blip r:embed="rId2"/>
            <a:stretch>
              <a:fillRect/>
            </a:stretch>
          </a:blipFill>
        </p:spPr>
        <p:txBody>
          <a:bodyPr/>
          <a:lstStyle/>
          <a:p>
            <a:endParaRPr lang="fi-FI"/>
          </a:p>
        </p:txBody>
      </p:sp>
      <p:sp>
        <p:nvSpPr>
          <p:cNvPr id="3" name="Freeform 3"/>
          <p:cNvSpPr/>
          <p:nvPr/>
        </p:nvSpPr>
        <p:spPr>
          <a:xfrm>
            <a:off x="-1131147" y="7220542"/>
            <a:ext cx="4868329" cy="5014197"/>
          </a:xfrm>
          <a:custGeom>
            <a:avLst/>
            <a:gdLst/>
            <a:ahLst/>
            <a:cxnLst/>
            <a:rect l="l" t="t" r="r" b="b"/>
            <a:pathLst>
              <a:path w="4868329" h="5014197">
                <a:moveTo>
                  <a:pt x="0" y="0"/>
                </a:moveTo>
                <a:lnTo>
                  <a:pt x="4868329" y="0"/>
                </a:lnTo>
                <a:lnTo>
                  <a:pt x="4868329" y="5014196"/>
                </a:lnTo>
                <a:lnTo>
                  <a:pt x="0" y="5014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a:p>
        </p:txBody>
      </p:sp>
      <p:sp>
        <p:nvSpPr>
          <p:cNvPr id="4" name="TextBox 4"/>
          <p:cNvSpPr txBox="1"/>
          <p:nvPr/>
        </p:nvSpPr>
        <p:spPr>
          <a:xfrm>
            <a:off x="592233" y="5279580"/>
            <a:ext cx="6878725" cy="1818670"/>
          </a:xfrm>
          <a:prstGeom prst="rect">
            <a:avLst/>
          </a:prstGeom>
        </p:spPr>
        <p:txBody>
          <a:bodyPr lIns="0" tIns="0" rIns="0" bIns="0" rtlCol="0" anchor="t">
            <a:spAutoFit/>
          </a:bodyPr>
          <a:lstStyle/>
          <a:p>
            <a:pPr>
              <a:lnSpc>
                <a:spcPts val="12938"/>
              </a:lnSpc>
            </a:pPr>
            <a:r>
              <a:rPr lang="en-US" sz="15403">
                <a:solidFill>
                  <a:srgbClr val="22423D"/>
                </a:solidFill>
                <a:latin typeface="Moontime"/>
              </a:rPr>
              <a:t>Vahvuudet</a:t>
            </a:r>
          </a:p>
        </p:txBody>
      </p:sp>
      <p:sp>
        <p:nvSpPr>
          <p:cNvPr id="5" name="TextBox 5"/>
          <p:cNvSpPr txBox="1"/>
          <p:nvPr/>
        </p:nvSpPr>
        <p:spPr>
          <a:xfrm>
            <a:off x="6633924" y="1433396"/>
            <a:ext cx="10440928" cy="8592971"/>
          </a:xfrm>
          <a:prstGeom prst="rect">
            <a:avLst/>
          </a:prstGeom>
        </p:spPr>
        <p:txBody>
          <a:bodyPr lIns="0" tIns="0" rIns="0" bIns="0" rtlCol="0" anchor="t">
            <a:spAutoFit/>
          </a:bodyPr>
          <a:lstStyle/>
          <a:p>
            <a:pPr marL="769228" lvl="1" indent="-384614">
              <a:lnSpc>
                <a:spcPts val="6021"/>
              </a:lnSpc>
              <a:buFont typeface="Arial"/>
              <a:buChar char="•"/>
            </a:pPr>
            <a:r>
              <a:rPr lang="en-US" sz="3562" spc="591">
                <a:solidFill>
                  <a:srgbClr val="22423D"/>
                </a:solidFill>
                <a:latin typeface="Glacial Indifference"/>
              </a:rPr>
              <a:t>Omien vahvuuksien tunnistaminen luo pystyvyyden tunnetta, vahvistaa myönteistä kokemusta itsestä </a:t>
            </a:r>
          </a:p>
          <a:p>
            <a:pPr marL="769228" lvl="1" indent="-384614">
              <a:lnSpc>
                <a:spcPts val="6021"/>
              </a:lnSpc>
              <a:buFont typeface="Arial"/>
              <a:buChar char="•"/>
            </a:pPr>
            <a:r>
              <a:rPr lang="en-US" sz="3562" spc="591">
                <a:solidFill>
                  <a:srgbClr val="22423D"/>
                </a:solidFill>
                <a:latin typeface="Glacial Indifference"/>
              </a:rPr>
              <a:t>Mitkä ovat vahvuuksiasi? Kysymys voi tulla vastaan esim. työhaastattelussa</a:t>
            </a:r>
          </a:p>
          <a:p>
            <a:pPr marL="769228" lvl="1" indent="-384614">
              <a:lnSpc>
                <a:spcPts val="6021"/>
              </a:lnSpc>
              <a:buFont typeface="Arial"/>
              <a:buChar char="•"/>
            </a:pPr>
            <a:r>
              <a:rPr lang="en-US" sz="3562" spc="591">
                <a:solidFill>
                  <a:srgbClr val="22423D"/>
                </a:solidFill>
                <a:latin typeface="Glacial Indifference"/>
              </a:rPr>
              <a:t>Vahvuuksien tunnistaminen antaa innostusta ja energiaa</a:t>
            </a:r>
          </a:p>
          <a:p>
            <a:pPr marL="769228" lvl="1" indent="-384614">
              <a:lnSpc>
                <a:spcPts val="6021"/>
              </a:lnSpc>
              <a:buFont typeface="Arial"/>
              <a:buChar char="•"/>
            </a:pPr>
            <a:r>
              <a:rPr lang="en-US" sz="3562" spc="591">
                <a:solidFill>
                  <a:srgbClr val="22423D"/>
                </a:solidFill>
                <a:latin typeface="Glacial Indifference"/>
              </a:rPr>
              <a:t>Vahvuudet = osaaminen, taidot, tiedot, kyvyt</a:t>
            </a:r>
          </a:p>
          <a:p>
            <a:pPr>
              <a:lnSpc>
                <a:spcPts val="8387"/>
              </a:lnSpc>
            </a:pPr>
            <a:endParaRPr lang="en-US" sz="3562" spc="591">
              <a:solidFill>
                <a:srgbClr val="22423D"/>
              </a:solidFill>
              <a:latin typeface="Glacial Indifference"/>
            </a:endParaRPr>
          </a:p>
        </p:txBody>
      </p:sp>
      <p:sp>
        <p:nvSpPr>
          <p:cNvPr id="6" name="Freeform 6"/>
          <p:cNvSpPr/>
          <p:nvPr/>
        </p:nvSpPr>
        <p:spPr>
          <a:xfrm>
            <a:off x="-1045422" y="7030042"/>
            <a:ext cx="4868329" cy="5014197"/>
          </a:xfrm>
          <a:custGeom>
            <a:avLst/>
            <a:gdLst/>
            <a:ahLst/>
            <a:cxnLst/>
            <a:rect l="l" t="t" r="r" b="b"/>
            <a:pathLst>
              <a:path w="4868329" h="5014197">
                <a:moveTo>
                  <a:pt x="0" y="0"/>
                </a:moveTo>
                <a:lnTo>
                  <a:pt x="4868329" y="0"/>
                </a:lnTo>
                <a:lnTo>
                  <a:pt x="4868329" y="5014196"/>
                </a:lnTo>
                <a:lnTo>
                  <a:pt x="0" y="50141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4799324" y="-2500429"/>
            <a:ext cx="5452110" cy="8229600"/>
          </a:xfrm>
          <a:custGeom>
            <a:avLst/>
            <a:gdLst/>
            <a:ahLst/>
            <a:cxnLst/>
            <a:rect l="l" t="t" r="r" b="b"/>
            <a:pathLst>
              <a:path w="5452110" h="8229600">
                <a:moveTo>
                  <a:pt x="0" y="0"/>
                </a:moveTo>
                <a:lnTo>
                  <a:pt x="5452110" y="0"/>
                </a:lnTo>
                <a:lnTo>
                  <a:pt x="5452110" y="8229600"/>
                </a:lnTo>
                <a:lnTo>
                  <a:pt x="0" y="8229600"/>
                </a:lnTo>
                <a:lnTo>
                  <a:pt x="0" y="0"/>
                </a:lnTo>
                <a:close/>
              </a:path>
            </a:pathLst>
          </a:custGeom>
          <a:blipFill>
            <a:blip r:embed="rId2"/>
            <a:stretch>
              <a:fillRect/>
            </a:stretch>
          </a:blipFill>
        </p:spPr>
        <p:txBody>
          <a:bodyPr/>
          <a:lstStyle/>
          <a:p>
            <a:endParaRPr lang="fi-FI"/>
          </a:p>
        </p:txBody>
      </p:sp>
      <p:sp>
        <p:nvSpPr>
          <p:cNvPr id="3" name="Freeform 3"/>
          <p:cNvSpPr/>
          <p:nvPr/>
        </p:nvSpPr>
        <p:spPr>
          <a:xfrm>
            <a:off x="-1131147" y="7220542"/>
            <a:ext cx="4868329" cy="5014197"/>
          </a:xfrm>
          <a:custGeom>
            <a:avLst/>
            <a:gdLst/>
            <a:ahLst/>
            <a:cxnLst/>
            <a:rect l="l" t="t" r="r" b="b"/>
            <a:pathLst>
              <a:path w="4868329" h="5014197">
                <a:moveTo>
                  <a:pt x="0" y="0"/>
                </a:moveTo>
                <a:lnTo>
                  <a:pt x="4868329" y="0"/>
                </a:lnTo>
                <a:lnTo>
                  <a:pt x="4868329" y="5014196"/>
                </a:lnTo>
                <a:lnTo>
                  <a:pt x="0" y="5014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a:p>
        </p:txBody>
      </p:sp>
      <p:sp>
        <p:nvSpPr>
          <p:cNvPr id="4" name="TextBox 4"/>
          <p:cNvSpPr txBox="1"/>
          <p:nvPr/>
        </p:nvSpPr>
        <p:spPr>
          <a:xfrm>
            <a:off x="1651537" y="5223963"/>
            <a:ext cx="5819421" cy="1996578"/>
          </a:xfrm>
          <a:prstGeom prst="rect">
            <a:avLst/>
          </a:prstGeom>
        </p:spPr>
        <p:txBody>
          <a:bodyPr lIns="0" tIns="0" rIns="0" bIns="0" rtlCol="0" anchor="t">
            <a:spAutoFit/>
          </a:bodyPr>
          <a:lstStyle/>
          <a:p>
            <a:pPr>
              <a:lnSpc>
                <a:spcPts val="14282"/>
              </a:lnSpc>
            </a:pPr>
            <a:r>
              <a:rPr lang="en-US" sz="17003">
                <a:solidFill>
                  <a:srgbClr val="22423D"/>
                </a:solidFill>
                <a:latin typeface="Moontime"/>
              </a:rPr>
              <a:t>Vahvuudet</a:t>
            </a:r>
          </a:p>
        </p:txBody>
      </p:sp>
      <p:sp>
        <p:nvSpPr>
          <p:cNvPr id="5" name="TextBox 5"/>
          <p:cNvSpPr txBox="1"/>
          <p:nvPr/>
        </p:nvSpPr>
        <p:spPr>
          <a:xfrm>
            <a:off x="8693473" y="1837138"/>
            <a:ext cx="8381379" cy="6811261"/>
          </a:xfrm>
          <a:prstGeom prst="rect">
            <a:avLst/>
          </a:prstGeom>
        </p:spPr>
        <p:txBody>
          <a:bodyPr lIns="0" tIns="0" rIns="0" bIns="0" rtlCol="0" anchor="t">
            <a:spAutoFit/>
          </a:bodyPr>
          <a:lstStyle/>
          <a:p>
            <a:pPr marL="690890" lvl="1" indent="-345445">
              <a:lnSpc>
                <a:spcPts val="5408"/>
              </a:lnSpc>
              <a:buFont typeface="Arial"/>
              <a:buChar char="•"/>
            </a:pPr>
            <a:r>
              <a:rPr lang="en-US" sz="3200" spc="531">
                <a:solidFill>
                  <a:srgbClr val="22423D"/>
                </a:solidFill>
                <a:latin typeface="Glacial Indifference"/>
              </a:rPr>
              <a:t>Vahvuuksien tunnistaminen voi olla joskus tosi haastavaa</a:t>
            </a:r>
          </a:p>
          <a:p>
            <a:pPr marL="690890" lvl="1" indent="-345445">
              <a:lnSpc>
                <a:spcPts val="5408"/>
              </a:lnSpc>
              <a:buFont typeface="Arial"/>
              <a:buChar char="•"/>
            </a:pPr>
            <a:r>
              <a:rPr lang="en-US" sz="3200" spc="531">
                <a:solidFill>
                  <a:srgbClr val="22423D"/>
                </a:solidFill>
                <a:latin typeface="Glacial Indifference"/>
              </a:rPr>
              <a:t>Usein mietimme ominaisuuksiamme itsekriittisyyden kautta tai mitä haluaisimme olevamme</a:t>
            </a:r>
          </a:p>
          <a:p>
            <a:pPr marL="690890" lvl="1" indent="-345445">
              <a:lnSpc>
                <a:spcPts val="5408"/>
              </a:lnSpc>
              <a:buFont typeface="Arial"/>
              <a:buChar char="•"/>
            </a:pPr>
            <a:r>
              <a:rPr lang="en-US" sz="3200" spc="531">
                <a:solidFill>
                  <a:srgbClr val="22423D"/>
                </a:solidFill>
                <a:latin typeface="Glacial Indifference"/>
              </a:rPr>
              <a:t>Miten puhut itsellesi?</a:t>
            </a:r>
          </a:p>
          <a:p>
            <a:pPr marL="690890" lvl="1" indent="-345445">
              <a:lnSpc>
                <a:spcPts val="5408"/>
              </a:lnSpc>
              <a:buFont typeface="Arial"/>
              <a:buChar char="•"/>
            </a:pPr>
            <a:r>
              <a:rPr lang="en-US" sz="3200" spc="531">
                <a:solidFill>
                  <a:srgbClr val="22423D"/>
                </a:solidFill>
                <a:latin typeface="Glacial Indifference"/>
              </a:rPr>
              <a:t>Kulttuurissa kehuminen ei ehkä ole ollut luontevaa?</a:t>
            </a:r>
          </a:p>
          <a:p>
            <a:pPr>
              <a:lnSpc>
                <a:spcPts val="5408"/>
              </a:lnSpc>
            </a:pPr>
            <a:endParaRPr lang="en-US" sz="3200" spc="531">
              <a:solidFill>
                <a:srgbClr val="22423D"/>
              </a:solidFill>
              <a:latin typeface="Glacial Indifference"/>
            </a:endParaRPr>
          </a:p>
        </p:txBody>
      </p:sp>
      <p:sp>
        <p:nvSpPr>
          <p:cNvPr id="6" name="Freeform 6"/>
          <p:cNvSpPr/>
          <p:nvPr/>
        </p:nvSpPr>
        <p:spPr>
          <a:xfrm>
            <a:off x="-1045422" y="7030042"/>
            <a:ext cx="4868329" cy="5014197"/>
          </a:xfrm>
          <a:custGeom>
            <a:avLst/>
            <a:gdLst/>
            <a:ahLst/>
            <a:cxnLst/>
            <a:rect l="l" t="t" r="r" b="b"/>
            <a:pathLst>
              <a:path w="4868329" h="5014197">
                <a:moveTo>
                  <a:pt x="0" y="0"/>
                </a:moveTo>
                <a:lnTo>
                  <a:pt x="4868329" y="0"/>
                </a:lnTo>
                <a:lnTo>
                  <a:pt x="4868329" y="5014196"/>
                </a:lnTo>
                <a:lnTo>
                  <a:pt x="0" y="50141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4799324" y="-2500429"/>
            <a:ext cx="5452110" cy="8229600"/>
          </a:xfrm>
          <a:custGeom>
            <a:avLst/>
            <a:gdLst/>
            <a:ahLst/>
            <a:cxnLst/>
            <a:rect l="l" t="t" r="r" b="b"/>
            <a:pathLst>
              <a:path w="5452110" h="8229600">
                <a:moveTo>
                  <a:pt x="0" y="0"/>
                </a:moveTo>
                <a:lnTo>
                  <a:pt x="5452110" y="0"/>
                </a:lnTo>
                <a:lnTo>
                  <a:pt x="5452110" y="8229600"/>
                </a:lnTo>
                <a:lnTo>
                  <a:pt x="0" y="8229600"/>
                </a:lnTo>
                <a:lnTo>
                  <a:pt x="0" y="0"/>
                </a:lnTo>
                <a:close/>
              </a:path>
            </a:pathLst>
          </a:custGeom>
          <a:blipFill>
            <a:blip r:embed="rId2"/>
            <a:stretch>
              <a:fillRect/>
            </a:stretch>
          </a:blipFill>
        </p:spPr>
        <p:txBody>
          <a:bodyPr/>
          <a:lstStyle/>
          <a:p>
            <a:endParaRPr lang="fi-FI"/>
          </a:p>
        </p:txBody>
      </p:sp>
      <p:sp>
        <p:nvSpPr>
          <p:cNvPr id="3" name="Freeform 3"/>
          <p:cNvSpPr/>
          <p:nvPr/>
        </p:nvSpPr>
        <p:spPr>
          <a:xfrm>
            <a:off x="-1131147" y="7220542"/>
            <a:ext cx="4868329" cy="5014197"/>
          </a:xfrm>
          <a:custGeom>
            <a:avLst/>
            <a:gdLst/>
            <a:ahLst/>
            <a:cxnLst/>
            <a:rect l="l" t="t" r="r" b="b"/>
            <a:pathLst>
              <a:path w="4868329" h="5014197">
                <a:moveTo>
                  <a:pt x="0" y="0"/>
                </a:moveTo>
                <a:lnTo>
                  <a:pt x="4868329" y="0"/>
                </a:lnTo>
                <a:lnTo>
                  <a:pt x="4868329" y="5014196"/>
                </a:lnTo>
                <a:lnTo>
                  <a:pt x="0" y="5014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a:p>
        </p:txBody>
      </p:sp>
      <p:sp>
        <p:nvSpPr>
          <p:cNvPr id="4" name="TextBox 4"/>
          <p:cNvSpPr txBox="1"/>
          <p:nvPr/>
        </p:nvSpPr>
        <p:spPr>
          <a:xfrm>
            <a:off x="1651537" y="5223963"/>
            <a:ext cx="5819421" cy="1996578"/>
          </a:xfrm>
          <a:prstGeom prst="rect">
            <a:avLst/>
          </a:prstGeom>
        </p:spPr>
        <p:txBody>
          <a:bodyPr lIns="0" tIns="0" rIns="0" bIns="0" rtlCol="0" anchor="t">
            <a:spAutoFit/>
          </a:bodyPr>
          <a:lstStyle/>
          <a:p>
            <a:pPr>
              <a:lnSpc>
                <a:spcPts val="14282"/>
              </a:lnSpc>
            </a:pPr>
            <a:r>
              <a:rPr lang="en-US" sz="17003">
                <a:solidFill>
                  <a:srgbClr val="22423D"/>
                </a:solidFill>
                <a:latin typeface="Moontime"/>
              </a:rPr>
              <a:t>Vahvuudet</a:t>
            </a:r>
          </a:p>
        </p:txBody>
      </p:sp>
      <p:sp>
        <p:nvSpPr>
          <p:cNvPr id="5" name="TextBox 5"/>
          <p:cNvSpPr txBox="1"/>
          <p:nvPr/>
        </p:nvSpPr>
        <p:spPr>
          <a:xfrm>
            <a:off x="7432554" y="815594"/>
            <a:ext cx="9826746" cy="8503411"/>
          </a:xfrm>
          <a:prstGeom prst="rect">
            <a:avLst/>
          </a:prstGeom>
        </p:spPr>
        <p:txBody>
          <a:bodyPr lIns="0" tIns="0" rIns="0" bIns="0" rtlCol="0" anchor="t">
            <a:spAutoFit/>
          </a:bodyPr>
          <a:lstStyle/>
          <a:p>
            <a:pPr marL="669293" lvl="1" indent="-334646">
              <a:lnSpc>
                <a:spcPts val="5239"/>
              </a:lnSpc>
              <a:buFont typeface="Arial"/>
              <a:buChar char="•"/>
            </a:pPr>
            <a:r>
              <a:rPr lang="en-US" sz="3100" spc="514">
                <a:solidFill>
                  <a:srgbClr val="22423D"/>
                </a:solidFill>
                <a:latin typeface="Glacial Indifference"/>
              </a:rPr>
              <a:t>Kun mietit vahvuuksiasi:</a:t>
            </a:r>
          </a:p>
          <a:p>
            <a:pPr marL="1338585" lvl="2" indent="-446195">
              <a:lnSpc>
                <a:spcPts val="5239"/>
              </a:lnSpc>
              <a:buFont typeface="Arial"/>
              <a:buChar char="⚬"/>
            </a:pPr>
            <a:r>
              <a:rPr lang="en-US" sz="3100" spc="514">
                <a:solidFill>
                  <a:srgbClr val="22423D"/>
                </a:solidFill>
                <a:latin typeface="Glacial Indifference"/>
              </a:rPr>
              <a:t>Voit pohtia asioita joihin tunnet innostusta tai voit miettiä haastavia hetkiä, joista olet selvinnyt. Mitkä keinot sinua auttoivat eteenpäin?</a:t>
            </a:r>
          </a:p>
          <a:p>
            <a:pPr marL="1338585" lvl="2" indent="-446195">
              <a:lnSpc>
                <a:spcPts val="5239"/>
              </a:lnSpc>
              <a:buFont typeface="Arial"/>
              <a:buChar char="⚬"/>
            </a:pPr>
            <a:r>
              <a:rPr lang="en-US" sz="3100" spc="514">
                <a:solidFill>
                  <a:srgbClr val="22423D"/>
                </a:solidFill>
                <a:latin typeface="Glacial Indifference"/>
              </a:rPr>
              <a:t>Missä asioissa sinä olet hyvä?</a:t>
            </a:r>
          </a:p>
          <a:p>
            <a:pPr marL="1338585" lvl="2" indent="-446195">
              <a:lnSpc>
                <a:spcPts val="5239"/>
              </a:lnSpc>
              <a:buFont typeface="Arial"/>
              <a:buChar char="⚬"/>
            </a:pPr>
            <a:r>
              <a:rPr lang="en-US" sz="3100" spc="514">
                <a:solidFill>
                  <a:srgbClr val="22423D"/>
                </a:solidFill>
                <a:latin typeface="Glacial Indifference"/>
              </a:rPr>
              <a:t>Pohdi omia onnistumisen kokemuksiasi, mitä silloin tapahtui?</a:t>
            </a:r>
          </a:p>
          <a:p>
            <a:pPr marL="1338585" lvl="2" indent="-446195">
              <a:lnSpc>
                <a:spcPts val="5239"/>
              </a:lnSpc>
              <a:buFont typeface="Arial"/>
              <a:buChar char="⚬"/>
            </a:pPr>
            <a:r>
              <a:rPr lang="en-US" sz="3100" spc="514">
                <a:solidFill>
                  <a:srgbClr val="22423D"/>
                </a:solidFill>
                <a:latin typeface="Glacial Indifference"/>
              </a:rPr>
              <a:t>Mitkä asiat sujuvat sinulta helposti, luonnostaan?</a:t>
            </a:r>
          </a:p>
          <a:p>
            <a:pPr marL="1338585" lvl="2" indent="-446195">
              <a:lnSpc>
                <a:spcPts val="5239"/>
              </a:lnSpc>
              <a:buFont typeface="Arial"/>
              <a:buChar char="⚬"/>
            </a:pPr>
            <a:r>
              <a:rPr lang="en-US" sz="3100" spc="514">
                <a:solidFill>
                  <a:srgbClr val="22423D"/>
                </a:solidFill>
                <a:latin typeface="Glacial Indifference"/>
              </a:rPr>
              <a:t>Voit kysyä myös mitä läheiset, ystävät, työkaverit kertovat olevan sinun vahvuuksiasi</a:t>
            </a:r>
          </a:p>
        </p:txBody>
      </p:sp>
      <p:sp>
        <p:nvSpPr>
          <p:cNvPr id="6" name="Freeform 6"/>
          <p:cNvSpPr/>
          <p:nvPr/>
        </p:nvSpPr>
        <p:spPr>
          <a:xfrm>
            <a:off x="-1045422" y="7030042"/>
            <a:ext cx="4868329" cy="5014197"/>
          </a:xfrm>
          <a:custGeom>
            <a:avLst/>
            <a:gdLst/>
            <a:ahLst/>
            <a:cxnLst/>
            <a:rect l="l" t="t" r="r" b="b"/>
            <a:pathLst>
              <a:path w="4868329" h="5014197">
                <a:moveTo>
                  <a:pt x="0" y="0"/>
                </a:moveTo>
                <a:lnTo>
                  <a:pt x="4868329" y="0"/>
                </a:lnTo>
                <a:lnTo>
                  <a:pt x="4868329" y="5014196"/>
                </a:lnTo>
                <a:lnTo>
                  <a:pt x="0" y="50141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207440" y="-349084"/>
            <a:ext cx="4813501" cy="5492584"/>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3" name="TextBox 3"/>
          <p:cNvSpPr txBox="1"/>
          <p:nvPr/>
        </p:nvSpPr>
        <p:spPr>
          <a:xfrm>
            <a:off x="684562" y="1933997"/>
            <a:ext cx="4647693" cy="1307421"/>
          </a:xfrm>
          <a:prstGeom prst="rect">
            <a:avLst/>
          </a:prstGeom>
        </p:spPr>
        <p:txBody>
          <a:bodyPr lIns="0" tIns="0" rIns="0" bIns="0" rtlCol="0" anchor="t">
            <a:spAutoFit/>
          </a:bodyPr>
          <a:lstStyle/>
          <a:p>
            <a:pPr>
              <a:lnSpc>
                <a:spcPts val="9320"/>
              </a:lnSpc>
            </a:pPr>
            <a:r>
              <a:rPr lang="en-US" sz="11096">
                <a:solidFill>
                  <a:srgbClr val="22423D"/>
                </a:solidFill>
                <a:latin typeface="Moontime"/>
              </a:rPr>
              <a:t>TEHTÄVÄ</a:t>
            </a:r>
          </a:p>
        </p:txBody>
      </p:sp>
      <p:sp>
        <p:nvSpPr>
          <p:cNvPr id="4" name="TextBox 4"/>
          <p:cNvSpPr txBox="1"/>
          <p:nvPr/>
        </p:nvSpPr>
        <p:spPr>
          <a:xfrm>
            <a:off x="5069448" y="2454437"/>
            <a:ext cx="9491923" cy="1231265"/>
          </a:xfrm>
          <a:prstGeom prst="rect">
            <a:avLst/>
          </a:prstGeom>
        </p:spPr>
        <p:txBody>
          <a:bodyPr lIns="0" tIns="0" rIns="0" bIns="0" rtlCol="0" anchor="t">
            <a:spAutoFit/>
          </a:bodyPr>
          <a:lstStyle/>
          <a:p>
            <a:pPr>
              <a:lnSpc>
                <a:spcPts val="3249"/>
              </a:lnSpc>
            </a:pPr>
            <a:r>
              <a:rPr lang="en-US" sz="2599" spc="431">
                <a:solidFill>
                  <a:srgbClr val="22423D"/>
                </a:solidFill>
                <a:latin typeface="Glacial Indifference"/>
              </a:rPr>
              <a:t>Kirjoita lista asioista, joita rakastat tehdä. Mistä innostut? Minkä tekemisestä saat energiaa?</a:t>
            </a:r>
          </a:p>
        </p:txBody>
      </p:sp>
      <p:sp>
        <p:nvSpPr>
          <p:cNvPr id="5" name="TextBox 5"/>
          <p:cNvSpPr txBox="1"/>
          <p:nvPr/>
        </p:nvSpPr>
        <p:spPr>
          <a:xfrm>
            <a:off x="5069448" y="4139052"/>
            <a:ext cx="10216139" cy="2459990"/>
          </a:xfrm>
          <a:prstGeom prst="rect">
            <a:avLst/>
          </a:prstGeom>
        </p:spPr>
        <p:txBody>
          <a:bodyPr lIns="0" tIns="0" rIns="0" bIns="0" rtlCol="0" anchor="t">
            <a:spAutoFit/>
          </a:bodyPr>
          <a:lstStyle/>
          <a:p>
            <a:pPr>
              <a:lnSpc>
                <a:spcPts val="3249"/>
              </a:lnSpc>
            </a:pPr>
            <a:endParaRPr/>
          </a:p>
          <a:p>
            <a:pPr>
              <a:lnSpc>
                <a:spcPts val="3249"/>
              </a:lnSpc>
            </a:pPr>
            <a:r>
              <a:rPr lang="en-US" sz="2599" spc="431">
                <a:solidFill>
                  <a:srgbClr val="22423D"/>
                </a:solidFill>
                <a:latin typeface="Glacial Indifference"/>
              </a:rPr>
              <a:t>Kirjoita toinen lista asioista, joista olet saanut kehuja tai kannustusta muilta. Joskus toisten on helpompi huomata osaamista, jota pidämme itse itsestään selvänä.</a:t>
            </a:r>
          </a:p>
          <a:p>
            <a:pPr>
              <a:lnSpc>
                <a:spcPts val="3249"/>
              </a:lnSpc>
            </a:pPr>
            <a:endParaRPr lang="en-US" sz="2599" spc="431">
              <a:solidFill>
                <a:srgbClr val="22423D"/>
              </a:solidFill>
              <a:latin typeface="Glacial Indifference"/>
            </a:endParaRPr>
          </a:p>
        </p:txBody>
      </p:sp>
      <p:sp>
        <p:nvSpPr>
          <p:cNvPr id="6" name="TextBox 6"/>
          <p:cNvSpPr txBox="1"/>
          <p:nvPr/>
        </p:nvSpPr>
        <p:spPr>
          <a:xfrm>
            <a:off x="5069448" y="7454292"/>
            <a:ext cx="10666137" cy="2050415"/>
          </a:xfrm>
          <a:prstGeom prst="rect">
            <a:avLst/>
          </a:prstGeom>
        </p:spPr>
        <p:txBody>
          <a:bodyPr lIns="0" tIns="0" rIns="0" bIns="0" rtlCol="0" anchor="t">
            <a:spAutoFit/>
          </a:bodyPr>
          <a:lstStyle/>
          <a:p>
            <a:pPr>
              <a:lnSpc>
                <a:spcPts val="3249"/>
              </a:lnSpc>
            </a:pPr>
            <a:r>
              <a:rPr lang="en-US" sz="2599" spc="431">
                <a:solidFill>
                  <a:srgbClr val="22423D"/>
                </a:solidFill>
                <a:latin typeface="Glacial Indifference"/>
              </a:rPr>
              <a:t>Kirjoita lista kaikesta siitä missä olet hyvä. Älä ole ujo tai itsekriittinen, vaan anna palaa ja listaa kaikki, mitä mieleen tulee. Nämä voivat liittyä arkeen, työhön, ihmissuhteisiin, harrastuksiin, opintoihin tai mihin vain! </a:t>
            </a:r>
          </a:p>
        </p:txBody>
      </p:sp>
      <p:sp>
        <p:nvSpPr>
          <p:cNvPr id="7" name="TextBox 7"/>
          <p:cNvSpPr txBox="1"/>
          <p:nvPr/>
        </p:nvSpPr>
        <p:spPr>
          <a:xfrm>
            <a:off x="5069448" y="1696882"/>
            <a:ext cx="5953538" cy="466725"/>
          </a:xfrm>
          <a:prstGeom prst="rect">
            <a:avLst/>
          </a:prstGeom>
        </p:spPr>
        <p:txBody>
          <a:bodyPr lIns="0" tIns="0" rIns="0" bIns="0" rtlCol="0" anchor="t">
            <a:spAutoFit/>
          </a:bodyPr>
          <a:lstStyle/>
          <a:p>
            <a:pPr>
              <a:lnSpc>
                <a:spcPts val="3749"/>
              </a:lnSpc>
            </a:pPr>
            <a:r>
              <a:rPr lang="en-US" sz="2999" spc="497">
                <a:solidFill>
                  <a:srgbClr val="22423D"/>
                </a:solidFill>
                <a:latin typeface="Glacial Indifference Bold"/>
              </a:rPr>
              <a:t>1. </a:t>
            </a:r>
          </a:p>
        </p:txBody>
      </p:sp>
      <p:sp>
        <p:nvSpPr>
          <p:cNvPr id="8" name="TextBox 8"/>
          <p:cNvSpPr txBox="1"/>
          <p:nvPr/>
        </p:nvSpPr>
        <p:spPr>
          <a:xfrm>
            <a:off x="5069448" y="3978648"/>
            <a:ext cx="5953538" cy="466725"/>
          </a:xfrm>
          <a:prstGeom prst="rect">
            <a:avLst/>
          </a:prstGeom>
        </p:spPr>
        <p:txBody>
          <a:bodyPr lIns="0" tIns="0" rIns="0" bIns="0" rtlCol="0" anchor="t">
            <a:spAutoFit/>
          </a:bodyPr>
          <a:lstStyle/>
          <a:p>
            <a:pPr>
              <a:lnSpc>
                <a:spcPts val="3749"/>
              </a:lnSpc>
            </a:pPr>
            <a:r>
              <a:rPr lang="en-US" sz="2999" spc="497">
                <a:solidFill>
                  <a:srgbClr val="22423D"/>
                </a:solidFill>
                <a:latin typeface="Glacial Indifference Bold"/>
              </a:rPr>
              <a:t>2.</a:t>
            </a:r>
          </a:p>
        </p:txBody>
      </p:sp>
      <p:sp>
        <p:nvSpPr>
          <p:cNvPr id="9" name="TextBox 9"/>
          <p:cNvSpPr txBox="1"/>
          <p:nvPr/>
        </p:nvSpPr>
        <p:spPr>
          <a:xfrm>
            <a:off x="5069448" y="6886173"/>
            <a:ext cx="5953538" cy="466725"/>
          </a:xfrm>
          <a:prstGeom prst="rect">
            <a:avLst/>
          </a:prstGeom>
        </p:spPr>
        <p:txBody>
          <a:bodyPr lIns="0" tIns="0" rIns="0" bIns="0" rtlCol="0" anchor="t">
            <a:spAutoFit/>
          </a:bodyPr>
          <a:lstStyle/>
          <a:p>
            <a:pPr>
              <a:lnSpc>
                <a:spcPts val="3749"/>
              </a:lnSpc>
            </a:pPr>
            <a:r>
              <a:rPr lang="en-US" sz="2999" spc="497">
                <a:solidFill>
                  <a:srgbClr val="22423D"/>
                </a:solidFill>
                <a:latin typeface="Glacial Indifference Bold"/>
              </a:rPr>
              <a:t>3.</a:t>
            </a:r>
          </a:p>
        </p:txBody>
      </p:sp>
      <p:sp>
        <p:nvSpPr>
          <p:cNvPr id="10" name="Freeform 10"/>
          <p:cNvSpPr/>
          <p:nvPr/>
        </p:nvSpPr>
        <p:spPr>
          <a:xfrm>
            <a:off x="-216953" y="6431624"/>
            <a:ext cx="1803031" cy="4114800"/>
          </a:xfrm>
          <a:custGeom>
            <a:avLst/>
            <a:gdLst/>
            <a:ahLst/>
            <a:cxnLst/>
            <a:rect l="l" t="t" r="r" b="b"/>
            <a:pathLst>
              <a:path w="1803031" h="4114800">
                <a:moveTo>
                  <a:pt x="0" y="0"/>
                </a:moveTo>
                <a:lnTo>
                  <a:pt x="1803030" y="0"/>
                </a:lnTo>
                <a:lnTo>
                  <a:pt x="180303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0298419" y="1792536"/>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3" name="TextBox 3"/>
          <p:cNvSpPr txBox="1"/>
          <p:nvPr/>
        </p:nvSpPr>
        <p:spPr>
          <a:xfrm>
            <a:off x="2921486" y="2607470"/>
            <a:ext cx="12445027" cy="5510211"/>
          </a:xfrm>
          <a:prstGeom prst="rect">
            <a:avLst/>
          </a:prstGeom>
        </p:spPr>
        <p:txBody>
          <a:bodyPr lIns="0" tIns="0" rIns="0" bIns="0" rtlCol="0" anchor="t">
            <a:spAutoFit/>
          </a:bodyPr>
          <a:lstStyle/>
          <a:p>
            <a:pPr algn="ctr">
              <a:lnSpc>
                <a:spcPts val="10587"/>
              </a:lnSpc>
            </a:pPr>
            <a:r>
              <a:rPr lang="en-US" sz="12604">
                <a:solidFill>
                  <a:srgbClr val="22423D"/>
                </a:solidFill>
                <a:latin typeface="Moontime"/>
              </a:rPr>
              <a:t>MILTÄ TÄMÄN TEHTÄVÄN TEKEMINEN SINUSTA TUNTUI?</a:t>
            </a:r>
          </a:p>
        </p:txBody>
      </p:sp>
      <p:sp>
        <p:nvSpPr>
          <p:cNvPr id="4" name="Freeform 4"/>
          <p:cNvSpPr/>
          <p:nvPr/>
        </p:nvSpPr>
        <p:spPr>
          <a:xfrm>
            <a:off x="-557230" y="6765405"/>
            <a:ext cx="5085708" cy="4114800"/>
          </a:xfrm>
          <a:custGeom>
            <a:avLst/>
            <a:gdLst/>
            <a:ahLst/>
            <a:cxnLst/>
            <a:rect l="l" t="t" r="r" b="b"/>
            <a:pathLst>
              <a:path w="5085708" h="4114800">
                <a:moveTo>
                  <a:pt x="0" y="0"/>
                </a:moveTo>
                <a:lnTo>
                  <a:pt x="5085708" y="0"/>
                </a:lnTo>
                <a:lnTo>
                  <a:pt x="508570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232</Words>
  <Application>Microsoft Office PowerPoint</Application>
  <PresentationFormat>Mukautettu</PresentationFormat>
  <Paragraphs>29</Paragraphs>
  <Slides>6</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6</vt:i4>
      </vt:variant>
    </vt:vector>
  </HeadingPairs>
  <TitlesOfParts>
    <vt:vector size="12" baseType="lpstr">
      <vt:lpstr>Glacial Indifference Bold</vt:lpstr>
      <vt:lpstr>Calibri</vt:lpstr>
      <vt:lpstr>Glacial Indifference</vt:lpstr>
      <vt:lpstr>Moontime</vt:lpstr>
      <vt:lpstr>Arial</vt:lpstr>
      <vt:lpstr>Office Theme</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Vahvuudet</dc:title>
  <cp:lastModifiedBy>Maija Lyytikäinen</cp:lastModifiedBy>
  <cp:revision>1</cp:revision>
  <dcterms:created xsi:type="dcterms:W3CDTF">2006-08-16T00:00:00Z</dcterms:created>
  <dcterms:modified xsi:type="dcterms:W3CDTF">2024-03-17T05:09:32Z</dcterms:modified>
  <dc:identifier>DAF9xH3DCe0</dc:identifier>
</cp:coreProperties>
</file>