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257" r:id="rId4"/>
    <p:sldId id="278" r:id="rId5"/>
    <p:sldId id="258" r:id="rId6"/>
    <p:sldId id="260" r:id="rId7"/>
    <p:sldId id="275" r:id="rId8"/>
    <p:sldId id="261" r:id="rId9"/>
    <p:sldId id="277" r:id="rId10"/>
    <p:sldId id="276" r:id="rId11"/>
    <p:sldId id="289" r:id="rId12"/>
    <p:sldId id="262" r:id="rId13"/>
    <p:sldId id="288" r:id="rId14"/>
    <p:sldId id="263" r:id="rId15"/>
    <p:sldId id="279" r:id="rId16"/>
    <p:sldId id="280" r:id="rId17"/>
    <p:sldId id="286" r:id="rId18"/>
    <p:sldId id="285" r:id="rId19"/>
    <p:sldId id="281" r:id="rId20"/>
    <p:sldId id="287" r:id="rId21"/>
    <p:sldId id="268" r:id="rId22"/>
    <p:sldId id="283" r:id="rId23"/>
    <p:sldId id="284" r:id="rId24"/>
    <p:sldId id="264" r:id="rId25"/>
    <p:sldId id="269" r:id="rId26"/>
    <p:sldId id="273" r:id="rId27"/>
    <p:sldId id="270" r:id="rId28"/>
    <p:sldId id="290" r:id="rId29"/>
    <p:sldId id="272" r:id="rId30"/>
    <p:sldId id="291"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CF7"/>
    <a:srgbClr val="EBC0ED"/>
    <a:srgbClr val="FAF9C3"/>
    <a:srgbClr val="D8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597D9-6DAE-42F7-B33F-93413F71F29C}" v="7" dt="2023-03-16T11:24:44.948"/>
    <p1510:client id="{799560AC-13D6-41C9-B986-B2B76784BC74}" v="9" dt="2023-03-16T09:10:4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5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us, Leena" userId="dcc9c0f8-ef46-4743-aa98-22f14a01459b" providerId="ADAL" clId="{70C597D9-6DAE-42F7-B33F-93413F71F29C}"/>
    <pc:docChg chg="modSld">
      <pc:chgData name="Elenius, Leena" userId="dcc9c0f8-ef46-4743-aa98-22f14a01459b" providerId="ADAL" clId="{70C597D9-6DAE-42F7-B33F-93413F71F29C}" dt="2023-03-16T11:40:59.292" v="41" actId="962"/>
      <pc:docMkLst>
        <pc:docMk/>
      </pc:docMkLst>
      <pc:sldChg chg="modSp mod">
        <pc:chgData name="Elenius, Leena" userId="dcc9c0f8-ef46-4743-aa98-22f14a01459b" providerId="ADAL" clId="{70C597D9-6DAE-42F7-B33F-93413F71F29C}" dt="2023-03-16T11:40:34.497" v="40" actId="962"/>
        <pc:sldMkLst>
          <pc:docMk/>
          <pc:sldMk cId="2653304487" sldId="256"/>
        </pc:sldMkLst>
        <pc:spChg chg="mod">
          <ac:chgData name="Elenius, Leena" userId="dcc9c0f8-ef46-4743-aa98-22f14a01459b" providerId="ADAL" clId="{70C597D9-6DAE-42F7-B33F-93413F71F29C}" dt="2023-03-16T11:10:41.239" v="33" actId="20577"/>
          <ac:spMkLst>
            <pc:docMk/>
            <pc:sldMk cId="2653304487" sldId="256"/>
            <ac:spMk id="4" creationId="{A7F49373-F969-6AEE-8A0B-DC0219572956}"/>
          </ac:spMkLst>
        </pc:spChg>
        <pc:picChg chg="mod">
          <ac:chgData name="Elenius, Leena" userId="dcc9c0f8-ef46-4743-aa98-22f14a01459b" providerId="ADAL" clId="{70C597D9-6DAE-42F7-B33F-93413F71F29C}" dt="2023-03-16T11:40:34.497" v="40" actId="962"/>
          <ac:picMkLst>
            <pc:docMk/>
            <pc:sldMk cId="2653304487" sldId="256"/>
            <ac:picMk id="10" creationId="{D60BBD41-E3AD-A193-0237-B38751150D1B}"/>
          </ac:picMkLst>
        </pc:picChg>
      </pc:sldChg>
      <pc:sldChg chg="modAnim">
        <pc:chgData name="Elenius, Leena" userId="dcc9c0f8-ef46-4743-aa98-22f14a01459b" providerId="ADAL" clId="{70C597D9-6DAE-42F7-B33F-93413F71F29C}" dt="2023-03-16T11:18:26.338" v="34"/>
        <pc:sldMkLst>
          <pc:docMk/>
          <pc:sldMk cId="1544058106" sldId="261"/>
        </pc:sldMkLst>
      </pc:sldChg>
      <pc:sldChg chg="modSp mod">
        <pc:chgData name="Elenius, Leena" userId="dcc9c0f8-ef46-4743-aa98-22f14a01459b" providerId="ADAL" clId="{70C597D9-6DAE-42F7-B33F-93413F71F29C}" dt="2023-03-16T11:26:25.055" v="35" actId="207"/>
        <pc:sldMkLst>
          <pc:docMk/>
          <pc:sldMk cId="2890183838" sldId="270"/>
        </pc:sldMkLst>
        <pc:spChg chg="mod">
          <ac:chgData name="Elenius, Leena" userId="dcc9c0f8-ef46-4743-aa98-22f14a01459b" providerId="ADAL" clId="{70C597D9-6DAE-42F7-B33F-93413F71F29C}" dt="2023-03-16T11:26:25.055" v="35" actId="207"/>
          <ac:spMkLst>
            <pc:docMk/>
            <pc:sldMk cId="2890183838" sldId="270"/>
            <ac:spMk id="4" creationId="{EACEC0D1-079D-4D36-A3BA-C388B826D1A2}"/>
          </ac:spMkLst>
        </pc:spChg>
      </pc:sldChg>
      <pc:sldChg chg="modSp mod">
        <pc:chgData name="Elenius, Leena" userId="dcc9c0f8-ef46-4743-aa98-22f14a01459b" providerId="ADAL" clId="{70C597D9-6DAE-42F7-B33F-93413F71F29C}" dt="2023-03-16T11:27:25.453" v="38" actId="255"/>
        <pc:sldMkLst>
          <pc:docMk/>
          <pc:sldMk cId="4210823193" sldId="290"/>
        </pc:sldMkLst>
        <pc:spChg chg="mod">
          <ac:chgData name="Elenius, Leena" userId="dcc9c0f8-ef46-4743-aa98-22f14a01459b" providerId="ADAL" clId="{70C597D9-6DAE-42F7-B33F-93413F71F29C}" dt="2023-03-16T11:27:05.787" v="36" actId="1076"/>
          <ac:spMkLst>
            <pc:docMk/>
            <pc:sldMk cId="4210823193" sldId="290"/>
            <ac:spMk id="2" creationId="{2C0345EC-0AC6-CDB1-6914-2B983C35BF89}"/>
          </ac:spMkLst>
        </pc:spChg>
        <pc:spChg chg="mod">
          <ac:chgData name="Elenius, Leena" userId="dcc9c0f8-ef46-4743-aa98-22f14a01459b" providerId="ADAL" clId="{70C597D9-6DAE-42F7-B33F-93413F71F29C}" dt="2023-03-16T11:27:25.453" v="38" actId="255"/>
          <ac:spMkLst>
            <pc:docMk/>
            <pc:sldMk cId="4210823193" sldId="290"/>
            <ac:spMk id="3" creationId="{B71D2F48-8A53-CFCE-39A9-123732A671F4}"/>
          </ac:spMkLst>
        </pc:spChg>
      </pc:sldChg>
      <pc:sldChg chg="modSp mod">
        <pc:chgData name="Elenius, Leena" userId="dcc9c0f8-ef46-4743-aa98-22f14a01459b" providerId="ADAL" clId="{70C597D9-6DAE-42F7-B33F-93413F71F29C}" dt="2023-03-16T11:40:59.292" v="41" actId="962"/>
        <pc:sldMkLst>
          <pc:docMk/>
          <pc:sldMk cId="4009032113" sldId="291"/>
        </pc:sldMkLst>
        <pc:picChg chg="mod">
          <ac:chgData name="Elenius, Leena" userId="dcc9c0f8-ef46-4743-aa98-22f14a01459b" providerId="ADAL" clId="{70C597D9-6DAE-42F7-B33F-93413F71F29C}" dt="2023-03-16T11:40:59.292" v="41" actId="962"/>
          <ac:picMkLst>
            <pc:docMk/>
            <pc:sldMk cId="4009032113" sldId="291"/>
            <ac:picMk id="6" creationId="{2FE5FC97-7806-5F75-4D7F-E014506AFD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74CC7-2B52-4A51-844E-1917D37268E4}" type="datetimeFigureOut">
              <a:rPr lang="fi-FI" smtClean="0"/>
              <a:t>16.3.2023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7D6B2-9844-4FDF-97EB-4D48DC20A815}" type="slidenum">
              <a:rPr lang="fi-FI" smtClean="0"/>
              <a:t>‹#›</a:t>
            </a:fld>
            <a:endParaRPr lang="fi-FI"/>
          </a:p>
        </p:txBody>
      </p:sp>
    </p:spTree>
    <p:extLst>
      <p:ext uri="{BB962C8B-B14F-4D97-AF65-F5344CB8AC3E}">
        <p14:creationId xmlns:p14="http://schemas.microsoft.com/office/powerpoint/2010/main" val="113335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1E6DDF-A72B-47C6-9EF0-7C75E54A61B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CC36C0A-8B82-4310-94B6-0FDC932C0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B7F1C4C-41B7-4C1D-8969-D2CF7910B2D3}"/>
              </a:ext>
            </a:extLst>
          </p:cNvPr>
          <p:cNvSpPr>
            <a:spLocks noGrp="1"/>
          </p:cNvSpPr>
          <p:nvPr>
            <p:ph type="dt" sz="half" idx="10"/>
          </p:nvPr>
        </p:nvSpPr>
        <p:spPr/>
        <p:txBody>
          <a:bodyPr/>
          <a:lstStyle/>
          <a:p>
            <a:fld id="{A1C23F0E-3726-4494-82C3-E90EB666A2F9}" type="datetime1">
              <a:rPr lang="fi-FI" smtClean="0"/>
              <a:t>16.3.2023</a:t>
            </a:fld>
            <a:endParaRPr lang="fi-FI"/>
          </a:p>
        </p:txBody>
      </p:sp>
      <p:sp>
        <p:nvSpPr>
          <p:cNvPr id="5" name="Alatunnisteen paikkamerkki 4">
            <a:extLst>
              <a:ext uri="{FF2B5EF4-FFF2-40B4-BE49-F238E27FC236}">
                <a16:creationId xmlns:a16="http://schemas.microsoft.com/office/drawing/2014/main" id="{2F8458DA-0C1C-42C1-B674-5BB0B7701187}"/>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5B98D728-5F0D-4A88-AD78-D4C489FFFA85}"/>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01206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5B07C5-51EF-4278-ADF5-E85D3959D24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9A3AFAF-5CD6-44BF-A557-6CC78138D79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8A529FE-1F46-45AB-A08C-41E3E0D9177A}"/>
              </a:ext>
            </a:extLst>
          </p:cNvPr>
          <p:cNvSpPr>
            <a:spLocks noGrp="1"/>
          </p:cNvSpPr>
          <p:nvPr>
            <p:ph type="dt" sz="half" idx="10"/>
          </p:nvPr>
        </p:nvSpPr>
        <p:spPr/>
        <p:txBody>
          <a:bodyPr/>
          <a:lstStyle/>
          <a:p>
            <a:fld id="{FA4D5D17-EFE6-494D-87DC-12D22BD6C804}" type="datetime1">
              <a:rPr lang="fi-FI" smtClean="0"/>
              <a:t>16.3.2023</a:t>
            </a:fld>
            <a:endParaRPr lang="fi-FI"/>
          </a:p>
        </p:txBody>
      </p:sp>
      <p:sp>
        <p:nvSpPr>
          <p:cNvPr id="5" name="Alatunnisteen paikkamerkki 4">
            <a:extLst>
              <a:ext uri="{FF2B5EF4-FFF2-40B4-BE49-F238E27FC236}">
                <a16:creationId xmlns:a16="http://schemas.microsoft.com/office/drawing/2014/main" id="{70303543-CCBE-4260-890C-465B121813D8}"/>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09A2929D-BDCF-4D21-82B2-3E50184BD11E}"/>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03502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F0957CC-90D8-48E9-8C10-BD38D6015EB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04DB108-15BA-42DD-A38E-BE7BAB5C98F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89761C-6FBB-4486-9564-4FA86D440DC9}"/>
              </a:ext>
            </a:extLst>
          </p:cNvPr>
          <p:cNvSpPr>
            <a:spLocks noGrp="1"/>
          </p:cNvSpPr>
          <p:nvPr>
            <p:ph type="dt" sz="half" idx="10"/>
          </p:nvPr>
        </p:nvSpPr>
        <p:spPr/>
        <p:txBody>
          <a:bodyPr/>
          <a:lstStyle/>
          <a:p>
            <a:fld id="{BD7757D0-C18A-40AF-8685-BE00E4DE0D19}" type="datetime1">
              <a:rPr lang="fi-FI" smtClean="0"/>
              <a:t>16.3.2023</a:t>
            </a:fld>
            <a:endParaRPr lang="fi-FI"/>
          </a:p>
        </p:txBody>
      </p:sp>
      <p:sp>
        <p:nvSpPr>
          <p:cNvPr id="5" name="Alatunnisteen paikkamerkki 4">
            <a:extLst>
              <a:ext uri="{FF2B5EF4-FFF2-40B4-BE49-F238E27FC236}">
                <a16:creationId xmlns:a16="http://schemas.microsoft.com/office/drawing/2014/main" id="{3ABB2F3C-2995-44A1-9452-DCD2146902BB}"/>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E30A40FC-D76A-486E-976C-B01E114E9DF0}"/>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07100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ECF7D0-068D-4CF8-B2B0-15218771E1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19EF8A-6E7D-48B0-BC7E-D15CEFFA148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204897-7745-4DB5-B631-515B8A0FF23E}"/>
              </a:ext>
            </a:extLst>
          </p:cNvPr>
          <p:cNvSpPr>
            <a:spLocks noGrp="1"/>
          </p:cNvSpPr>
          <p:nvPr>
            <p:ph type="dt" sz="half" idx="10"/>
          </p:nvPr>
        </p:nvSpPr>
        <p:spPr/>
        <p:txBody>
          <a:bodyPr/>
          <a:lstStyle/>
          <a:p>
            <a:fld id="{F8EF8153-6377-4A1F-B89F-DF8D8364371E}" type="datetime1">
              <a:rPr lang="fi-FI" smtClean="0"/>
              <a:t>16.3.2023</a:t>
            </a:fld>
            <a:endParaRPr lang="fi-FI"/>
          </a:p>
        </p:txBody>
      </p:sp>
      <p:sp>
        <p:nvSpPr>
          <p:cNvPr id="5" name="Alatunnisteen paikkamerkki 4">
            <a:extLst>
              <a:ext uri="{FF2B5EF4-FFF2-40B4-BE49-F238E27FC236}">
                <a16:creationId xmlns:a16="http://schemas.microsoft.com/office/drawing/2014/main" id="{EB0BD4F4-6A7B-4B7E-AEAE-7601E528B60D}"/>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4EBC7BBB-23D6-46FD-9B28-9BA7D397EFD1}"/>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88015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DB43B1-F651-4B3D-A625-350C6D6F4AA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20FE9BF-3D7D-4691-B27B-C96691FAE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739229D-4E64-4782-8183-D682656DB8A0}"/>
              </a:ext>
            </a:extLst>
          </p:cNvPr>
          <p:cNvSpPr>
            <a:spLocks noGrp="1"/>
          </p:cNvSpPr>
          <p:nvPr>
            <p:ph type="dt" sz="half" idx="10"/>
          </p:nvPr>
        </p:nvSpPr>
        <p:spPr/>
        <p:txBody>
          <a:bodyPr/>
          <a:lstStyle/>
          <a:p>
            <a:fld id="{9BC85840-6B84-4939-8A39-B1DBBA8C8B27}" type="datetime1">
              <a:rPr lang="fi-FI" smtClean="0"/>
              <a:t>16.3.2023</a:t>
            </a:fld>
            <a:endParaRPr lang="fi-FI"/>
          </a:p>
        </p:txBody>
      </p:sp>
      <p:sp>
        <p:nvSpPr>
          <p:cNvPr id="5" name="Alatunnisteen paikkamerkki 4">
            <a:extLst>
              <a:ext uri="{FF2B5EF4-FFF2-40B4-BE49-F238E27FC236}">
                <a16:creationId xmlns:a16="http://schemas.microsoft.com/office/drawing/2014/main" id="{79D0A14A-8E89-4730-8A7E-ACEDF56AD4B0}"/>
              </a:ext>
            </a:extLst>
          </p:cNvPr>
          <p:cNvSpPr>
            <a:spLocks noGrp="1"/>
          </p:cNvSpPr>
          <p:nvPr>
            <p:ph type="ftr" sz="quarter" idx="11"/>
          </p:nvPr>
        </p:nvSpPr>
        <p:spPr/>
        <p:txBody>
          <a:bodyPr/>
          <a:lstStyle/>
          <a:p>
            <a:r>
              <a:rPr lang="fi-FI"/>
              <a:t>Puttonen, Elenius &amp; Karjalainen (2023) CC-BY-SA</a:t>
            </a:r>
          </a:p>
        </p:txBody>
      </p:sp>
      <p:sp>
        <p:nvSpPr>
          <p:cNvPr id="6" name="Dian numeron paikkamerkki 5">
            <a:extLst>
              <a:ext uri="{FF2B5EF4-FFF2-40B4-BE49-F238E27FC236}">
                <a16:creationId xmlns:a16="http://schemas.microsoft.com/office/drawing/2014/main" id="{238F0D13-178A-4D31-A3E9-AC30DBA7F2B5}"/>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36912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A9AA12-0994-4256-96F9-2918E71E2D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956F868-9320-4534-A4B6-A68F4009AC9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A3CED6D-7D14-47AD-8AC9-A3532A0DEDD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F44220-F706-49B2-B276-64D7FE5C99AC}"/>
              </a:ext>
            </a:extLst>
          </p:cNvPr>
          <p:cNvSpPr>
            <a:spLocks noGrp="1"/>
          </p:cNvSpPr>
          <p:nvPr>
            <p:ph type="dt" sz="half" idx="10"/>
          </p:nvPr>
        </p:nvSpPr>
        <p:spPr/>
        <p:txBody>
          <a:bodyPr/>
          <a:lstStyle/>
          <a:p>
            <a:fld id="{B28CF055-5CC5-49F6-8A20-9200F2271456}" type="datetime1">
              <a:rPr lang="fi-FI" smtClean="0"/>
              <a:t>16.3.2023</a:t>
            </a:fld>
            <a:endParaRPr lang="fi-FI"/>
          </a:p>
        </p:txBody>
      </p:sp>
      <p:sp>
        <p:nvSpPr>
          <p:cNvPr id="6" name="Alatunnisteen paikkamerkki 5">
            <a:extLst>
              <a:ext uri="{FF2B5EF4-FFF2-40B4-BE49-F238E27FC236}">
                <a16:creationId xmlns:a16="http://schemas.microsoft.com/office/drawing/2014/main" id="{4876EA20-C625-4442-9B30-6331127F6FF1}"/>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C01FAFD8-3C3C-4FFC-BAA1-92F510C3A7CC}"/>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5406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D36AA5-7A77-4CB7-917F-B787BF78A6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ED8C311-EA93-4FF5-9168-5128493E7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B756D66-E81C-4CFA-8B1C-C3FE5BDDD73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F877AD9-4FB7-4B63-9ED6-D3D2A77EB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834A68-4C53-43E7-A767-4F4F6F4A9B9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874E3EA-005C-48BE-8103-F86534FD725F}"/>
              </a:ext>
            </a:extLst>
          </p:cNvPr>
          <p:cNvSpPr>
            <a:spLocks noGrp="1"/>
          </p:cNvSpPr>
          <p:nvPr>
            <p:ph type="dt" sz="half" idx="10"/>
          </p:nvPr>
        </p:nvSpPr>
        <p:spPr/>
        <p:txBody>
          <a:bodyPr/>
          <a:lstStyle/>
          <a:p>
            <a:fld id="{B45A3433-AF8B-44EA-941D-DEF8BB8985E8}" type="datetime1">
              <a:rPr lang="fi-FI" smtClean="0"/>
              <a:t>16.3.2023</a:t>
            </a:fld>
            <a:endParaRPr lang="fi-FI"/>
          </a:p>
        </p:txBody>
      </p:sp>
      <p:sp>
        <p:nvSpPr>
          <p:cNvPr id="8" name="Alatunnisteen paikkamerkki 7">
            <a:extLst>
              <a:ext uri="{FF2B5EF4-FFF2-40B4-BE49-F238E27FC236}">
                <a16:creationId xmlns:a16="http://schemas.microsoft.com/office/drawing/2014/main" id="{56FB42E4-F54A-409E-A036-DA047FDE5A10}"/>
              </a:ext>
            </a:extLst>
          </p:cNvPr>
          <p:cNvSpPr>
            <a:spLocks noGrp="1"/>
          </p:cNvSpPr>
          <p:nvPr>
            <p:ph type="ftr" sz="quarter" idx="11"/>
          </p:nvPr>
        </p:nvSpPr>
        <p:spPr/>
        <p:txBody>
          <a:bodyPr/>
          <a:lstStyle/>
          <a:p>
            <a:r>
              <a:rPr lang="fi-FI"/>
              <a:t>Puttonen, Elenius &amp; Karjalainen (2023) CC-BY-SA</a:t>
            </a:r>
          </a:p>
        </p:txBody>
      </p:sp>
      <p:sp>
        <p:nvSpPr>
          <p:cNvPr id="9" name="Dian numeron paikkamerkki 8">
            <a:extLst>
              <a:ext uri="{FF2B5EF4-FFF2-40B4-BE49-F238E27FC236}">
                <a16:creationId xmlns:a16="http://schemas.microsoft.com/office/drawing/2014/main" id="{3A0EC8FA-1F20-4BA1-8C43-ED8E75F97912}"/>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29247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97B3A2-4669-4B6B-81A2-9CCA972E979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24F6B54-3BC3-46A2-A88F-5C0CEAFF3518}"/>
              </a:ext>
            </a:extLst>
          </p:cNvPr>
          <p:cNvSpPr>
            <a:spLocks noGrp="1"/>
          </p:cNvSpPr>
          <p:nvPr>
            <p:ph type="dt" sz="half" idx="10"/>
          </p:nvPr>
        </p:nvSpPr>
        <p:spPr/>
        <p:txBody>
          <a:bodyPr/>
          <a:lstStyle/>
          <a:p>
            <a:fld id="{474F9262-0E01-4BFE-85CA-3EFE2514C2CE}" type="datetime1">
              <a:rPr lang="fi-FI" smtClean="0"/>
              <a:t>16.3.2023</a:t>
            </a:fld>
            <a:endParaRPr lang="fi-FI"/>
          </a:p>
        </p:txBody>
      </p:sp>
      <p:sp>
        <p:nvSpPr>
          <p:cNvPr id="4" name="Alatunnisteen paikkamerkki 3">
            <a:extLst>
              <a:ext uri="{FF2B5EF4-FFF2-40B4-BE49-F238E27FC236}">
                <a16:creationId xmlns:a16="http://schemas.microsoft.com/office/drawing/2014/main" id="{860B5ABD-8098-438D-BE41-BD3B0C70A8E1}"/>
              </a:ext>
            </a:extLst>
          </p:cNvPr>
          <p:cNvSpPr>
            <a:spLocks noGrp="1"/>
          </p:cNvSpPr>
          <p:nvPr>
            <p:ph type="ftr" sz="quarter" idx="11"/>
          </p:nvPr>
        </p:nvSpPr>
        <p:spPr/>
        <p:txBody>
          <a:bodyPr/>
          <a:lstStyle/>
          <a:p>
            <a:r>
              <a:rPr lang="fi-FI"/>
              <a:t>Puttonen, Elenius &amp; Karjalainen (2023) CC-BY-SA</a:t>
            </a:r>
          </a:p>
        </p:txBody>
      </p:sp>
      <p:sp>
        <p:nvSpPr>
          <p:cNvPr id="5" name="Dian numeron paikkamerkki 4">
            <a:extLst>
              <a:ext uri="{FF2B5EF4-FFF2-40B4-BE49-F238E27FC236}">
                <a16:creationId xmlns:a16="http://schemas.microsoft.com/office/drawing/2014/main" id="{F4C4A39E-11A2-40DD-94DF-E8AD0561FE6D}"/>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225616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5C78AEA-ABFF-4A52-9EDF-99CFA88FD325}"/>
              </a:ext>
            </a:extLst>
          </p:cNvPr>
          <p:cNvSpPr>
            <a:spLocks noGrp="1"/>
          </p:cNvSpPr>
          <p:nvPr>
            <p:ph type="dt" sz="half" idx="10"/>
          </p:nvPr>
        </p:nvSpPr>
        <p:spPr/>
        <p:txBody>
          <a:bodyPr/>
          <a:lstStyle/>
          <a:p>
            <a:fld id="{20B1C60E-CA65-47F5-8163-90C80945DC8E}" type="datetime1">
              <a:rPr lang="fi-FI" smtClean="0"/>
              <a:t>16.3.2023</a:t>
            </a:fld>
            <a:endParaRPr lang="fi-FI"/>
          </a:p>
        </p:txBody>
      </p:sp>
      <p:sp>
        <p:nvSpPr>
          <p:cNvPr id="3" name="Alatunnisteen paikkamerkki 2">
            <a:extLst>
              <a:ext uri="{FF2B5EF4-FFF2-40B4-BE49-F238E27FC236}">
                <a16:creationId xmlns:a16="http://schemas.microsoft.com/office/drawing/2014/main" id="{D617FEFD-0CDD-4134-8C50-5813E014E3AF}"/>
              </a:ext>
            </a:extLst>
          </p:cNvPr>
          <p:cNvSpPr>
            <a:spLocks noGrp="1"/>
          </p:cNvSpPr>
          <p:nvPr>
            <p:ph type="ftr" sz="quarter" idx="11"/>
          </p:nvPr>
        </p:nvSpPr>
        <p:spPr/>
        <p:txBody>
          <a:bodyPr/>
          <a:lstStyle/>
          <a:p>
            <a:r>
              <a:rPr lang="fi-FI"/>
              <a:t>Puttonen, Elenius &amp; Karjalainen (2023) CC-BY-SA</a:t>
            </a:r>
          </a:p>
        </p:txBody>
      </p:sp>
      <p:sp>
        <p:nvSpPr>
          <p:cNvPr id="4" name="Dian numeron paikkamerkki 3">
            <a:extLst>
              <a:ext uri="{FF2B5EF4-FFF2-40B4-BE49-F238E27FC236}">
                <a16:creationId xmlns:a16="http://schemas.microsoft.com/office/drawing/2014/main" id="{DCEADB1B-2F5D-4ECA-A97B-A23053795874}"/>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9577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FE476-05AF-422E-8999-ADCDC74D9A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425574-F81F-4B8D-B73A-75BB0CD2E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8080338-E7C4-4E9C-B824-7A1FBC790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8D3397A-79C5-4243-B53B-A3C53D2C36C5}"/>
              </a:ext>
            </a:extLst>
          </p:cNvPr>
          <p:cNvSpPr>
            <a:spLocks noGrp="1"/>
          </p:cNvSpPr>
          <p:nvPr>
            <p:ph type="dt" sz="half" idx="10"/>
          </p:nvPr>
        </p:nvSpPr>
        <p:spPr/>
        <p:txBody>
          <a:bodyPr/>
          <a:lstStyle/>
          <a:p>
            <a:fld id="{43A8F91B-1EFC-4458-BE86-A97618666E78}" type="datetime1">
              <a:rPr lang="fi-FI" smtClean="0"/>
              <a:t>16.3.2023</a:t>
            </a:fld>
            <a:endParaRPr lang="fi-FI"/>
          </a:p>
        </p:txBody>
      </p:sp>
      <p:sp>
        <p:nvSpPr>
          <p:cNvPr id="6" name="Alatunnisteen paikkamerkki 5">
            <a:extLst>
              <a:ext uri="{FF2B5EF4-FFF2-40B4-BE49-F238E27FC236}">
                <a16:creationId xmlns:a16="http://schemas.microsoft.com/office/drawing/2014/main" id="{62D65BC9-7BD6-4887-B4FE-6CDA8ECB9988}"/>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9AD803FB-F4E4-4667-AA0A-8EE8E07A428A}"/>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351823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F0E80-0EAF-4A5D-B2B5-C613A442FFF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722C70A-1C19-4A8F-B41E-0CC09E7E5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691C125-780A-4379-9137-A8810A1BD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5401ABC-5619-491B-B2A3-9C630B7E3522}"/>
              </a:ext>
            </a:extLst>
          </p:cNvPr>
          <p:cNvSpPr>
            <a:spLocks noGrp="1"/>
          </p:cNvSpPr>
          <p:nvPr>
            <p:ph type="dt" sz="half" idx="10"/>
          </p:nvPr>
        </p:nvSpPr>
        <p:spPr/>
        <p:txBody>
          <a:bodyPr/>
          <a:lstStyle/>
          <a:p>
            <a:fld id="{F325C2D2-D6C9-4B44-9389-10EA89F645B1}" type="datetime1">
              <a:rPr lang="fi-FI" smtClean="0"/>
              <a:t>16.3.2023</a:t>
            </a:fld>
            <a:endParaRPr lang="fi-FI"/>
          </a:p>
        </p:txBody>
      </p:sp>
      <p:sp>
        <p:nvSpPr>
          <p:cNvPr id="6" name="Alatunnisteen paikkamerkki 5">
            <a:extLst>
              <a:ext uri="{FF2B5EF4-FFF2-40B4-BE49-F238E27FC236}">
                <a16:creationId xmlns:a16="http://schemas.microsoft.com/office/drawing/2014/main" id="{3FD96783-036A-4785-87EE-029B2EEB7B9F}"/>
              </a:ext>
            </a:extLst>
          </p:cNvPr>
          <p:cNvSpPr>
            <a:spLocks noGrp="1"/>
          </p:cNvSpPr>
          <p:nvPr>
            <p:ph type="ftr" sz="quarter" idx="11"/>
          </p:nvPr>
        </p:nvSpPr>
        <p:spPr/>
        <p:txBody>
          <a:bodyPr/>
          <a:lstStyle/>
          <a:p>
            <a:r>
              <a:rPr lang="fi-FI"/>
              <a:t>Puttonen, Elenius &amp; Karjalainen (2023) CC-BY-SA</a:t>
            </a:r>
          </a:p>
        </p:txBody>
      </p:sp>
      <p:sp>
        <p:nvSpPr>
          <p:cNvPr id="7" name="Dian numeron paikkamerkki 6">
            <a:extLst>
              <a:ext uri="{FF2B5EF4-FFF2-40B4-BE49-F238E27FC236}">
                <a16:creationId xmlns:a16="http://schemas.microsoft.com/office/drawing/2014/main" id="{F1890305-0334-4486-BCD4-540783C53660}"/>
              </a:ext>
            </a:extLst>
          </p:cNvPr>
          <p:cNvSpPr>
            <a:spLocks noGrp="1"/>
          </p:cNvSpPr>
          <p:nvPr>
            <p:ph type="sldNum" sz="quarter" idx="12"/>
          </p:nvPr>
        </p:nvSpPr>
        <p:spPr/>
        <p:txBody>
          <a:bodyPr/>
          <a:lstStyle/>
          <a:p>
            <a:fld id="{C8A435CB-FC04-4D61-AA73-777AE249F15B}" type="slidenum">
              <a:rPr lang="fi-FI" smtClean="0"/>
              <a:t>‹#›</a:t>
            </a:fld>
            <a:endParaRPr lang="fi-FI"/>
          </a:p>
        </p:txBody>
      </p:sp>
    </p:spTree>
    <p:extLst>
      <p:ext uri="{BB962C8B-B14F-4D97-AF65-F5344CB8AC3E}">
        <p14:creationId xmlns:p14="http://schemas.microsoft.com/office/powerpoint/2010/main" val="158002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862CADC-4E4D-4FB3-9832-8B02A963D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4FF54BD-9FA1-46C5-8E1F-4A29AF37A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7F2190D-4395-450E-8F23-03CF95B7F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2A84-2641-4672-BA67-BB981B4148AA}" type="datetime1">
              <a:rPr lang="fi-FI" smtClean="0"/>
              <a:t>16.3.2023</a:t>
            </a:fld>
            <a:endParaRPr lang="fi-FI"/>
          </a:p>
        </p:txBody>
      </p:sp>
      <p:sp>
        <p:nvSpPr>
          <p:cNvPr id="5" name="Alatunnisteen paikkamerkki 4">
            <a:extLst>
              <a:ext uri="{FF2B5EF4-FFF2-40B4-BE49-F238E27FC236}">
                <a16:creationId xmlns:a16="http://schemas.microsoft.com/office/drawing/2014/main" id="{DA649EB8-477C-4B4D-99CD-CAB8BC4BB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Puttonen, Elenius &amp; Karjalainen (2023) CC-BY-SA</a:t>
            </a:r>
          </a:p>
        </p:txBody>
      </p:sp>
      <p:sp>
        <p:nvSpPr>
          <p:cNvPr id="6" name="Dian numeron paikkamerkki 5">
            <a:extLst>
              <a:ext uri="{FF2B5EF4-FFF2-40B4-BE49-F238E27FC236}">
                <a16:creationId xmlns:a16="http://schemas.microsoft.com/office/drawing/2014/main" id="{E205DBCA-DDB2-468A-8146-7F6C1ACDB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435CB-FC04-4D61-AA73-777AE249F15B}" type="slidenum">
              <a:rPr lang="fi-FI" smtClean="0"/>
              <a:t>‹#›</a:t>
            </a:fld>
            <a:endParaRPr lang="fi-FI"/>
          </a:p>
        </p:txBody>
      </p:sp>
    </p:spTree>
    <p:extLst>
      <p:ext uri="{BB962C8B-B14F-4D97-AF65-F5344CB8AC3E}">
        <p14:creationId xmlns:p14="http://schemas.microsoft.com/office/powerpoint/2010/main" val="560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iestintapalvelut.fi/blogi/visuaalinen-viestinta-semiotiikka-kuvallinen-merkit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kuvanlukutaito.weebly.com/" TargetMode="External"/><Relationship Id="rId2" Type="http://schemas.openxmlformats.org/officeDocument/2006/relationships/hyperlink" Target="https://fi.wikipedia.org/wiki/Deepfak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ennalehtonen.com/osaatko-tulkita-kuvaa-12-kysymysta-joiden-avulla-opit-kehittamaan-kuvanlukutaitoasi/" TargetMode="External"/><Relationship Id="rId7" Type="http://schemas.openxmlformats.org/officeDocument/2006/relationships/hyperlink" Target="https://www.craiyon.com" TargetMode="External"/><Relationship Id="rId2" Type="http://schemas.openxmlformats.org/officeDocument/2006/relationships/hyperlink" Target="https://support.google.com/websearch/answer/1325808?hl=fi&amp;co=GENIE.Platform%3DDesktop" TargetMode="External"/><Relationship Id="rId1" Type="http://schemas.openxmlformats.org/officeDocument/2006/relationships/slideLayout" Target="../slideLayouts/slideLayout2.xml"/><Relationship Id="rId6" Type="http://schemas.openxmlformats.org/officeDocument/2006/relationships/hyperlink" Target="https://www.independent.co.uk/tech/tom-cruise-deepfakes-videos-test-b1993401.html" TargetMode="External"/><Relationship Id="rId5" Type="http://schemas.openxmlformats.org/officeDocument/2006/relationships/hyperlink" Target="https://www.iltalehti.fi/digiuutiset/a/7c990c94-47c1-4871-89cf-a048ecdaa6ce" TargetMode="External"/><Relationship Id="rId4" Type="http://schemas.openxmlformats.org/officeDocument/2006/relationships/hyperlink" Target="https://journals.sagepub.com/doi/full/10.1177/205630512090340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reena.yle.fi/1-50760350" TargetMode="External"/><Relationship Id="rId7" Type="http://schemas.openxmlformats.org/officeDocument/2006/relationships/image" Target="../media/image5.jpeg"/><Relationship Id="rId2" Type="http://schemas.openxmlformats.org/officeDocument/2006/relationships/hyperlink" Target="https://faktabaari.fi/edu/nain-selvitat-verkossa-leviavan-videon-kontekstin/" TargetMode="External"/><Relationship Id="rId1" Type="http://schemas.openxmlformats.org/officeDocument/2006/relationships/slideLayout" Target="../slideLayouts/slideLayout4.xml"/><Relationship Id="rId6" Type="http://schemas.openxmlformats.org/officeDocument/2006/relationships/hyperlink" Target="https://yle.fi/aihe/artikkeli/2020/02/02/valheenpaljastaja-nain-tunnistat-kuvahuijauksen-ja-jaljitat-valokuvia-verkossa" TargetMode="External"/><Relationship Id="rId5" Type="http://schemas.openxmlformats.org/officeDocument/2006/relationships/hyperlink" Target="https://www.bbc.co.uk/bitesize/articles/z86xjsg" TargetMode="External"/><Relationship Id="rId4" Type="http://schemas.openxmlformats.org/officeDocument/2006/relationships/hyperlink" Target="https://journal.fi/mediaviestinta/article/view/6141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sd.tuni.fi/fi/palvelut/menetelmaopetus/kvanti/numerolukutaito/numerolukutaito_tiedonkeru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oundcloud.com/user-90526639/tiedosta-tulevaisuus-podcast-tilastotiedon-merkitys-yhteiskunnassa" TargetMode="External"/><Relationship Id="rId2" Type="http://schemas.openxmlformats.org/officeDocument/2006/relationships/hyperlink" Target="https://www.stat.fi/tietotrendit/blogit/2022/mita-jos-ei-olisi-tilastoj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at.fi/tietotrendit/" TargetMode="External"/><Relationship Id="rId2" Type="http://schemas.openxmlformats.org/officeDocument/2006/relationships/hyperlink" Target="https://www.stat.fi/tup/opi-tilastoista/oppaita-ja-oppimateriaaleja.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yle.fi/aihe/artikkeli/2021/03/27/jaatelo-lisaa-hukkumiskuolemia-vai-miten-se-menikaan-valta-nama-tilastojen" TargetMode="External"/><Relationship Id="rId2" Type="http://schemas.openxmlformats.org/officeDocument/2006/relationships/hyperlink" Target="https://www.aaltoee.fi/aalto-leaders-insight/2021/pauliina-ilmonen-datatutkijat-ovat-aikamme-supersankareita-ja-superroistoja" TargetMode="Externa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tilastollinentutkimus.fi/1.TUTKIMUSTUKI/ValeEmavaleTilasto.pdf" TargetMode="External"/><Relationship Id="rId4" Type="http://schemas.openxmlformats.org/officeDocument/2006/relationships/hyperlink" Target="https://guides.stat.fi/tilastokuviot-tutuksi/miten-kuvioita-tulkita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ermipankki.fi/tepa/fi/haku/issn" TargetMode="External"/><Relationship Id="rId2" Type="http://schemas.openxmlformats.org/officeDocument/2006/relationships/hyperlink" Target="https://www.tsv.fi/fi/palvelut/tunnus/lisatietoa-vertaisarvioinnista"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jfp.csc.fi/web/haku" TargetMode="External"/><Relationship Id="rId2" Type="http://schemas.openxmlformats.org/officeDocument/2006/relationships/hyperlink" Target="https://screencast-o-matic.com/watch/c31vXTV0Fhc" TargetMode="External"/><Relationship Id="rId1" Type="http://schemas.openxmlformats.org/officeDocument/2006/relationships/slideLayout" Target="../slideLayouts/slideLayout4.xml"/><Relationship Id="rId4" Type="http://schemas.openxmlformats.org/officeDocument/2006/relationships/hyperlink" Target="https://doaj.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Q_ZbckRPCpQ" TargetMode="External"/><Relationship Id="rId3" Type="http://schemas.openxmlformats.org/officeDocument/2006/relationships/hyperlink" Target="https://tiedelukutaito.mooc.fi/part-2/2-tiedonhaku" TargetMode="External"/><Relationship Id="rId7" Type="http://schemas.openxmlformats.org/officeDocument/2006/relationships/hyperlink" Target="https://jfp.csc.fi/web/haku" TargetMode="External"/><Relationship Id="rId2" Type="http://schemas.openxmlformats.org/officeDocument/2006/relationships/hyperlink" Target="https://tekniikanmaailma.fi/eparehelliset-tiedejulkaisut-hyvaksyivat-tahtien-sota-holynpolyn-julkaistavaksi-olisi-pitanyt-hylata-2-minuutissa/" TargetMode="External"/><Relationship Id="rId1" Type="http://schemas.openxmlformats.org/officeDocument/2006/relationships/slideLayout" Target="../slideLayouts/slideLayout4.xml"/><Relationship Id="rId6" Type="http://schemas.openxmlformats.org/officeDocument/2006/relationships/hyperlink" Target="https://doaj.org/" TargetMode="External"/><Relationship Id="rId5" Type="http://schemas.openxmlformats.org/officeDocument/2006/relationships/hyperlink" Target="https://scholar.google.com/" TargetMode="External"/><Relationship Id="rId4" Type="http://schemas.openxmlformats.org/officeDocument/2006/relationships/hyperlink" Target="https://tiedelukutaito.mooc.fi/part-2/3-tieteelliset-tekstit" TargetMode="External"/><Relationship Id="rId9"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ulkaisut.valtioneuvosto.fi/handle/10024/161512" TargetMode="External"/><Relationship Id="rId2" Type="http://schemas.openxmlformats.org/officeDocument/2006/relationships/hyperlink" Target="https://www.youtube.com/watch?v=T25zz6bs6aE&amp;t=207s" TargetMode="External"/><Relationship Id="rId1" Type="http://schemas.openxmlformats.org/officeDocument/2006/relationships/slideLayout" Target="../slideLayouts/slideLayout2.xml"/><Relationship Id="rId4" Type="http://schemas.openxmlformats.org/officeDocument/2006/relationships/hyperlink" Target="https://termipankki.fi/tepa/fi/haku/hybridivaikuttamin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kreodi.fi/arkisto/artikkelit/informaation-vaaristyneet-kasvot-ja-happamat-ilmentyma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le.fi/a/3-12105261" TargetMode="External"/><Relationship Id="rId2" Type="http://schemas.openxmlformats.org/officeDocument/2006/relationships/hyperlink" Target="https://www.terracognita.fi/jutut/ajattelun-vinouma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uutismediat.fi/ajankohtaista/sanomalehdet-ovat-suomalaisten-mielesta-ylivoimaisesti-luotettavin-media/" TargetMode="External"/><Relationship Id="rId2" Type="http://schemas.openxmlformats.org/officeDocument/2006/relationships/hyperlink" Target="https://journalisti.fi/uutiset/2022/06/suomalaiset-luottavat-uutisiin-aina-vain-enemman-eivatka-juuri-kiinnita-huomiota-toimittajabrandeih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le.fi/uutiset/3-11280804" TargetMode="External"/><Relationship Id="rId2" Type="http://schemas.openxmlformats.org/officeDocument/2006/relationships/hyperlink" Target="https://thl.fi/fi/ajankohtaista/tiedotteet-ja-uutiset/naista-merkeista-tunnistat-vaaran-tiedon-verkossa" TargetMode="Externa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yle.fi/aihe/artikkeli/2021/02/08/oletko-valheenpaljastaja-testaa-mediataitojasi-yle-oppimisen-testissa" TargetMode="External"/><Relationship Id="rId4" Type="http://schemas.openxmlformats.org/officeDocument/2006/relationships/hyperlink" Target="https://faktabaari.f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aupungin valot, jotka näkyvät tarkkoina suurennuslasin läpi">
            <a:extLst>
              <a:ext uri="{FF2B5EF4-FFF2-40B4-BE49-F238E27FC236}">
                <a16:creationId xmlns:a16="http://schemas.microsoft.com/office/drawing/2014/main" id="{1DEB4049-8A55-44FA-89EE-4E1016BD649F}"/>
              </a:ext>
            </a:extLst>
          </p:cNvPr>
          <p:cNvPicPr>
            <a:picLocks noChangeAspect="1"/>
          </p:cNvPicPr>
          <p:nvPr/>
        </p:nvPicPr>
        <p:blipFill rotWithShape="1">
          <a:blip r:embed="rId2">
            <a:extLst>
              <a:ext uri="{28A0092B-C50C-407E-A947-70E740481C1C}">
                <a14:useLocalDpi xmlns:a14="http://schemas.microsoft.com/office/drawing/2010/main" val="0"/>
              </a:ext>
            </a:extLst>
          </a:blip>
          <a:srcRect l="434" t="9091" r="22864"/>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199F675-F219-422D-85B4-0F0E7A16CD98}"/>
              </a:ext>
            </a:extLst>
          </p:cNvPr>
          <p:cNvSpPr>
            <a:spLocks noGrp="1"/>
          </p:cNvSpPr>
          <p:nvPr>
            <p:ph type="ctrTitle"/>
          </p:nvPr>
        </p:nvSpPr>
        <p:spPr>
          <a:xfrm>
            <a:off x="477980" y="1224828"/>
            <a:ext cx="5694219" cy="1520500"/>
          </a:xfrm>
        </p:spPr>
        <p:txBody>
          <a:bodyPr anchor="b">
            <a:normAutofit fontScale="90000"/>
          </a:bodyPr>
          <a:lstStyle/>
          <a:p>
            <a:pPr algn="l"/>
            <a:r>
              <a:rPr lang="fi-FI" sz="4400" b="0" i="0" u="none" strike="noStrike" dirty="0">
                <a:solidFill>
                  <a:srgbClr val="000000"/>
                </a:solidFill>
                <a:effectLst/>
                <a:latin typeface="Arial" panose="020B0604020202020204" pitchFamily="34" charset="0"/>
                <a:cs typeface="Arial" panose="020B0604020202020204" pitchFamily="34" charset="0"/>
              </a:rPr>
              <a:t>Huijataanko minua?</a:t>
            </a:r>
            <a:br>
              <a:rPr lang="fi-FI" sz="4400" b="0" i="0" u="none" strike="noStrike" dirty="0">
                <a:solidFill>
                  <a:srgbClr val="000000"/>
                </a:solidFill>
                <a:effectLst/>
                <a:latin typeface="Arial" panose="020B0604020202020204" pitchFamily="34" charset="0"/>
                <a:cs typeface="Arial" panose="020B0604020202020204" pitchFamily="34" charset="0"/>
              </a:rPr>
            </a:br>
            <a:r>
              <a:rPr lang="fi-FI" sz="4400" b="0" i="0" u="none" strike="noStrike" dirty="0">
                <a:solidFill>
                  <a:srgbClr val="000000"/>
                </a:solidFill>
                <a:effectLst/>
                <a:latin typeface="Arial" panose="020B0604020202020204" pitchFamily="34" charset="0"/>
                <a:cs typeface="Arial" panose="020B0604020202020204" pitchFamily="34" charset="0"/>
              </a:rPr>
              <a:t>Huijaanko minä muita?</a:t>
            </a:r>
            <a:endParaRPr lang="fi-FI" sz="4400" dirty="0">
              <a:latin typeface="Arial" panose="020B0604020202020204" pitchFamily="34" charset="0"/>
              <a:cs typeface="Arial" panose="020B0604020202020204" pitchFamily="34" charset="0"/>
            </a:endParaRPr>
          </a:p>
        </p:txBody>
      </p:sp>
      <p:sp>
        <p:nvSpPr>
          <p:cNvPr id="3" name="Alaotsikko 2">
            <a:extLst>
              <a:ext uri="{FF2B5EF4-FFF2-40B4-BE49-F238E27FC236}">
                <a16:creationId xmlns:a16="http://schemas.microsoft.com/office/drawing/2014/main" id="{8C489154-5D8E-452B-9268-1E69B25961E8}"/>
              </a:ext>
            </a:extLst>
          </p:cNvPr>
          <p:cNvSpPr>
            <a:spLocks noGrp="1"/>
          </p:cNvSpPr>
          <p:nvPr>
            <p:ph type="subTitle" idx="1"/>
          </p:nvPr>
        </p:nvSpPr>
        <p:spPr>
          <a:xfrm>
            <a:off x="466828" y="2989452"/>
            <a:ext cx="6113320" cy="1208141"/>
          </a:xfrm>
        </p:spPr>
        <p:txBody>
          <a:bodyPr>
            <a:normAutofit/>
          </a:bodyPr>
          <a:lstStyle/>
          <a:p>
            <a:pPr algn="l"/>
            <a:r>
              <a:rPr lang="fi-FI" sz="2000">
                <a:latin typeface="Arial" panose="020B0604020202020204" pitchFamily="34" charset="0"/>
                <a:cs typeface="Arial" panose="020B0604020202020204" pitchFamily="34" charset="0"/>
              </a:rPr>
              <a:t>Oppimateriaali ammattikorkeakouluopiskelijoille valheellisen tiedon tunnistamisen tueksi</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iruutu 3">
            <a:extLst>
              <a:ext uri="{FF2B5EF4-FFF2-40B4-BE49-F238E27FC236}">
                <a16:creationId xmlns:a16="http://schemas.microsoft.com/office/drawing/2014/main" id="{A7F49373-F969-6AEE-8A0B-DC0219572956}"/>
              </a:ext>
            </a:extLst>
          </p:cNvPr>
          <p:cNvSpPr txBox="1"/>
          <p:nvPr/>
        </p:nvSpPr>
        <p:spPr>
          <a:xfrm>
            <a:off x="466828" y="6047650"/>
            <a:ext cx="8668512" cy="369332"/>
          </a:xfrm>
          <a:prstGeom prst="rect">
            <a:avLst/>
          </a:prstGeom>
          <a:noFill/>
        </p:spPr>
        <p:txBody>
          <a:bodyPr wrap="square" rtlCol="0">
            <a:spAutoFit/>
          </a:bodyPr>
          <a:lstStyle/>
          <a:p>
            <a:r>
              <a:rPr lang="fi-FI" dirty="0"/>
              <a:t>Tekijät: Kaisa Puttonen, Leena Elenius, Riitta-Liisa Karjalainen (2023) – CC-BY-SA </a:t>
            </a:r>
          </a:p>
        </p:txBody>
      </p:sp>
      <p:pic>
        <p:nvPicPr>
          <p:cNvPr id="7" name="Kuva 6" descr="Kuva, joka sisältää kohteen teksti, clipart&#10;&#10;Kuvaus luotu automaattisesti">
            <a:extLst>
              <a:ext uri="{FF2B5EF4-FFF2-40B4-BE49-F238E27FC236}">
                <a16:creationId xmlns:a16="http://schemas.microsoft.com/office/drawing/2014/main" id="{D17C1699-88E1-9729-ED7B-7B2288EB6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976" y="6187889"/>
            <a:ext cx="1309103" cy="458186"/>
          </a:xfrm>
          <a:prstGeom prst="rect">
            <a:avLst/>
          </a:prstGeom>
        </p:spPr>
      </p:pic>
      <p:pic>
        <p:nvPicPr>
          <p:cNvPr id="10" name="Kuva 9">
            <a:extLst>
              <a:ext uri="{FF2B5EF4-FFF2-40B4-BE49-F238E27FC236}">
                <a16:creationId xmlns:a16="http://schemas.microsoft.com/office/drawing/2014/main" id="{D60BBD41-E3AD-A193-0237-B38751150D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36" y="4762360"/>
            <a:ext cx="3032766" cy="1088138"/>
          </a:xfrm>
          <a:prstGeom prst="rect">
            <a:avLst/>
          </a:prstGeom>
        </p:spPr>
      </p:pic>
      <p:sp>
        <p:nvSpPr>
          <p:cNvPr id="6" name="Alatunnisteen paikkamerkki 5">
            <a:extLst>
              <a:ext uri="{FF2B5EF4-FFF2-40B4-BE49-F238E27FC236}">
                <a16:creationId xmlns:a16="http://schemas.microsoft.com/office/drawing/2014/main" id="{BA3E11CD-884D-8551-4690-0DD5302D5AA2}"/>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65330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65430" y="200858"/>
            <a:ext cx="6586491" cy="1586060"/>
          </a:xfrm>
        </p:spPr>
        <p:txBody>
          <a:bodyPr anchor="b">
            <a:noAutofit/>
          </a:bodyPr>
          <a:lstStyle/>
          <a:p>
            <a:r>
              <a:rPr lang="fi-FI" dirty="0">
                <a:latin typeface="Arial"/>
                <a:cs typeface="Arial"/>
              </a:rPr>
              <a:t>Orientoidu pohtimalla – mieti, miten toimit </a:t>
            </a:r>
            <a:endParaRPr lang="fi-FI" dirty="0">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FC948D31-8ADF-49A8-98CC-E1E1A2DD2470}"/>
              </a:ext>
            </a:extLst>
          </p:cNvPr>
          <p:cNvSpPr>
            <a:spLocks noGrp="1"/>
          </p:cNvSpPr>
          <p:nvPr>
            <p:ph idx="1"/>
          </p:nvPr>
        </p:nvSpPr>
        <p:spPr>
          <a:xfrm>
            <a:off x="4965430" y="2115117"/>
            <a:ext cx="6586489" cy="4424827"/>
          </a:xfrm>
        </p:spPr>
        <p:txBody>
          <a:bodyPr vert="horz" lIns="91440" tIns="45720" rIns="91440" bIns="45720" rtlCol="0" anchor="t">
            <a:normAutofit lnSpcReduction="10000"/>
          </a:bodyPr>
          <a:lstStyle/>
          <a:p>
            <a:pPr marL="285750" indent="-285750"/>
            <a:br>
              <a:rPr lang="fi-FI" sz="2000" dirty="0">
                <a:latin typeface="Arial"/>
                <a:cs typeface="Calibri" panose="020F0502020204030204"/>
              </a:rPr>
            </a:br>
            <a:r>
              <a:rPr lang="fi-FI" sz="2000" dirty="0">
                <a:latin typeface="Arial"/>
                <a:cs typeface="Calibri" panose="020F0502020204030204"/>
              </a:rPr>
              <a:t>Teen Instagram-päivityksen eläinten kohtelusta eläinhotelli </a:t>
            </a:r>
            <a:r>
              <a:rPr lang="fi-FI" sz="2000" dirty="0" err="1">
                <a:latin typeface="Arial"/>
                <a:cs typeface="Calibri" panose="020F0502020204030204"/>
              </a:rPr>
              <a:t>Kisulissa</a:t>
            </a:r>
            <a:r>
              <a:rPr lang="fi-FI" sz="2000" dirty="0">
                <a:latin typeface="Arial"/>
                <a:cs typeface="Calibri" panose="020F0502020204030204"/>
              </a:rPr>
              <a:t> ja etsin siihen kuvia netistä.</a:t>
            </a:r>
            <a:endParaRPr lang="fi-FI" sz="2000" dirty="0">
              <a:latin typeface="Arial"/>
              <a:cs typeface="Arial"/>
            </a:endParaRPr>
          </a:p>
          <a:p>
            <a:pPr marL="285750" indent="-285750"/>
            <a:r>
              <a:rPr lang="fi-FI" sz="2000" dirty="0">
                <a:latin typeface="Arial"/>
                <a:cs typeface="Calibri" panose="020F0502020204030204"/>
              </a:rPr>
              <a:t>Yllätyin, kun </a:t>
            </a:r>
            <a:r>
              <a:rPr lang="fi-FI" sz="2000" dirty="0" err="1">
                <a:latin typeface="Arial"/>
                <a:cs typeface="Calibri" panose="020F0502020204030204"/>
              </a:rPr>
              <a:t>TikTokissa</a:t>
            </a:r>
            <a:r>
              <a:rPr lang="fi-FI" sz="2000" dirty="0">
                <a:latin typeface="Arial"/>
                <a:cs typeface="Calibri" panose="020F0502020204030204"/>
              </a:rPr>
              <a:t> liikenneturvan asiantuntija pitää turvavöitä vaarallisina. </a:t>
            </a:r>
          </a:p>
          <a:p>
            <a:pPr marL="285750" indent="-285750"/>
            <a:r>
              <a:rPr lang="fi-FI" sz="2000" dirty="0">
                <a:latin typeface="Arial"/>
                <a:cs typeface="Calibri" panose="020F0502020204030204"/>
              </a:rPr>
              <a:t>Innostuin silmittömästi, kun näin kuvan, joka vaikutti niin uskomattomalta uutiselta, joten välitin sen saman tien </a:t>
            </a:r>
            <a:r>
              <a:rPr lang="fi-FI" sz="2000" dirty="0" err="1">
                <a:latin typeface="Arial"/>
                <a:cs typeface="Calibri" panose="020F0502020204030204"/>
              </a:rPr>
              <a:t>whatsup</a:t>
            </a:r>
            <a:r>
              <a:rPr lang="fi-FI" sz="2000" dirty="0">
                <a:latin typeface="Arial"/>
                <a:cs typeface="Calibri" panose="020F0502020204030204"/>
              </a:rPr>
              <a:t>-ryhmässäni.</a:t>
            </a:r>
          </a:p>
          <a:p>
            <a:pPr marL="285750" indent="-285750"/>
            <a:r>
              <a:rPr lang="fi-FI" sz="2000" dirty="0">
                <a:latin typeface="Arial"/>
                <a:cs typeface="Calibri" panose="020F0502020204030204"/>
              </a:rPr>
              <a:t>Kuulen julkisuuden henkilö puhuvan videolla käsittämättömiä asioita ja reagoin:  enpä olisi uskonut, että tuokin henkilö ajattelee noin</a:t>
            </a:r>
            <a:endParaRPr lang="fi-FI" sz="2000" dirty="0">
              <a:latin typeface="Arial"/>
              <a:cs typeface="Arial"/>
            </a:endParaRPr>
          </a:p>
          <a:p>
            <a:pPr marL="0" indent="0">
              <a:buNone/>
            </a:pPr>
            <a:endParaRPr lang="fi-FI" sz="1700" dirty="0">
              <a:latin typeface="Arial"/>
              <a:cs typeface="Calibri" panose="020F0502020204030204"/>
            </a:endParaRPr>
          </a:p>
          <a:p>
            <a:pPr marL="0" indent="0">
              <a:buNone/>
            </a:pPr>
            <a:r>
              <a:rPr lang="fi-FI" sz="2000" dirty="0">
                <a:latin typeface="Arial"/>
                <a:cs typeface="Calibri" panose="020F0502020204030204"/>
              </a:rPr>
              <a:t>Miten meni? Toimitko kuten väitteissä on? Nämä ovat tyypillisiä esimerkkejä toiminnasta, jossa emme pysähdy miettimään asiaa tarkemmin</a:t>
            </a: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C6769970-2F9D-F7F9-CC3B-4ADD3EE96787}"/>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63220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C74735-C40F-402D-39CC-8D1DCF4C56D2}"/>
              </a:ext>
            </a:extLst>
          </p:cNvPr>
          <p:cNvSpPr>
            <a:spLocks noGrp="1"/>
          </p:cNvSpPr>
          <p:nvPr>
            <p:ph type="title"/>
          </p:nvPr>
        </p:nvSpPr>
        <p:spPr>
          <a:xfrm>
            <a:off x="838200" y="365125"/>
            <a:ext cx="10866120" cy="1120847"/>
          </a:xfrm>
        </p:spPr>
        <p:txBody>
          <a:bodyPr>
            <a:noAutofit/>
          </a:bodyPr>
          <a:lstStyle/>
          <a:p>
            <a:r>
              <a:rPr lang="fi-FI" dirty="0">
                <a:latin typeface="Arial"/>
                <a:cs typeface="Calibri Light"/>
              </a:rPr>
              <a:t>Yleistä kuvan käyttämisestä ja lukutaidosta, tulkinnasta</a:t>
            </a:r>
            <a:endParaRPr lang="fi-FI" dirty="0">
              <a:latin typeface="Arial"/>
            </a:endParaRPr>
          </a:p>
        </p:txBody>
      </p:sp>
      <p:sp>
        <p:nvSpPr>
          <p:cNvPr id="3" name="Sisällön paikkamerkki 2">
            <a:extLst>
              <a:ext uri="{FF2B5EF4-FFF2-40B4-BE49-F238E27FC236}">
                <a16:creationId xmlns:a16="http://schemas.microsoft.com/office/drawing/2014/main" id="{037AED24-3EA9-4C7A-5C1F-3E8B1753DDD2}"/>
              </a:ext>
            </a:extLst>
          </p:cNvPr>
          <p:cNvSpPr>
            <a:spLocks noGrp="1"/>
          </p:cNvSpPr>
          <p:nvPr>
            <p:ph idx="1"/>
          </p:nvPr>
        </p:nvSpPr>
        <p:spPr>
          <a:xfrm>
            <a:off x="838200" y="1690058"/>
            <a:ext cx="10515600" cy="4942740"/>
          </a:xfrm>
        </p:spPr>
        <p:txBody>
          <a:bodyPr vert="horz" lIns="91440" tIns="45720" rIns="91440" bIns="45720" rtlCol="0" anchor="t">
            <a:noAutofit/>
          </a:bodyPr>
          <a:lstStyle/>
          <a:p>
            <a:pPr>
              <a:buNone/>
            </a:pPr>
            <a:r>
              <a:rPr lang="fi-FI" sz="2400">
                <a:latin typeface="Arial"/>
                <a:ea typeface="+mn-lt"/>
                <a:cs typeface="+mn-lt"/>
              </a:rPr>
              <a:t>Visuaalinen viestintä on voimakasta. Kuvat herättävät erilaisia tunteita ja muistoja. Historiassamme meillä on paljon pidempi kokemus kuvien ja symbolien tulkintaan kuin tekstin. Rekisteröimme kuvat nopeasti, yhdellä silmäyksellä, kun taas tekstin lukeminen on lineaarista. </a:t>
            </a:r>
            <a:endParaRPr lang="fi-FI" sz="2400">
              <a:latin typeface="Arial"/>
              <a:cs typeface="Calibri"/>
            </a:endParaRPr>
          </a:p>
          <a:p>
            <a:pPr>
              <a:buNone/>
            </a:pPr>
            <a:r>
              <a:rPr lang="fi-FI" sz="2400">
                <a:latin typeface="Arial"/>
                <a:ea typeface="+mn-lt"/>
                <a:cs typeface="+mn-lt"/>
              </a:rPr>
              <a:t>Nykyisestä informaatioähkystä jo merkittävä osa on kuvien virtaa. Tulkintaamme vaikuttavat henkilökohtaiset ja kulttuuriset tekijät. Esimerkiksi värien tulkinta vaihtelee kulttuureittain. </a:t>
            </a:r>
            <a:endParaRPr lang="fi-FI" sz="2400">
              <a:latin typeface="Arial"/>
              <a:cs typeface="Calibri"/>
            </a:endParaRPr>
          </a:p>
          <a:p>
            <a:pPr>
              <a:buNone/>
            </a:pPr>
            <a:r>
              <a:rPr lang="fi-FI" sz="2400">
                <a:latin typeface="Arial"/>
                <a:ea typeface="+mn-lt"/>
                <a:cs typeface="+mn-lt"/>
              </a:rPr>
              <a:t>Kuvan julkaisija haluaa herättää mielenkiintomme ja tuoda esille hänelle tärkeitä asioita. Parhaimmillaan visuaalinen viestintä tuo sisältöön lisäarvoa. Kuvat ovat myös vaikuttamisen keino. </a:t>
            </a:r>
            <a:endParaRPr lang="fi-FI" sz="2400">
              <a:latin typeface="Arial"/>
              <a:cs typeface="Calibri"/>
            </a:endParaRPr>
          </a:p>
          <a:p>
            <a:pPr>
              <a:buNone/>
            </a:pPr>
            <a:r>
              <a:rPr lang="fi-FI" sz="2400">
                <a:latin typeface="Arial"/>
                <a:ea typeface="+mn-lt"/>
                <a:cs typeface="+mn-lt"/>
              </a:rPr>
              <a:t>Kuvien yleisessä tulkinnassa voi kiinnittää huomiota muun muassa väreihin, kehonkieleen, elementtien sijoitteluun. Näistä kerrotaan tarkemmin </a:t>
            </a:r>
            <a:r>
              <a:rPr lang="fi-FI" sz="2400">
                <a:latin typeface="Arial"/>
                <a:ea typeface="+mn-lt"/>
                <a:cs typeface="+mn-lt"/>
                <a:hlinkClick r:id="rId2"/>
              </a:rPr>
              <a:t>Johanna Oksasen artikkelissa</a:t>
            </a:r>
            <a:r>
              <a:rPr lang="fi-FI" sz="2400">
                <a:latin typeface="Arial"/>
                <a:ea typeface="+mn-lt"/>
                <a:cs typeface="+mn-lt"/>
              </a:rPr>
              <a:t> (STT Viestintäpalvelut)</a:t>
            </a:r>
            <a:endParaRPr lang="fi-FI" sz="2400">
              <a:latin typeface="Arial"/>
              <a:cs typeface="Calibri"/>
            </a:endParaRPr>
          </a:p>
          <a:p>
            <a:pPr marL="0" indent="0">
              <a:buNone/>
            </a:pPr>
            <a:endParaRPr lang="fi-FI">
              <a:cs typeface="Calibri" panose="020F0502020204030204"/>
            </a:endParaRPr>
          </a:p>
        </p:txBody>
      </p:sp>
      <p:sp>
        <p:nvSpPr>
          <p:cNvPr id="4" name="Alatunnisteen paikkamerkki 3">
            <a:extLst>
              <a:ext uri="{FF2B5EF4-FFF2-40B4-BE49-F238E27FC236}">
                <a16:creationId xmlns:a16="http://schemas.microsoft.com/office/drawing/2014/main" id="{9DA25A57-FE1E-7195-10CD-0EB143667405}"/>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27799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D31C35-71FF-44A2-B2ED-48413C2FD98A}"/>
              </a:ext>
            </a:extLst>
          </p:cNvPr>
          <p:cNvSpPr>
            <a:spLocks noGrp="1"/>
          </p:cNvSpPr>
          <p:nvPr>
            <p:ph type="title"/>
          </p:nvPr>
        </p:nvSpPr>
        <p:spPr>
          <a:xfrm>
            <a:off x="838200" y="123825"/>
            <a:ext cx="10515600" cy="1064895"/>
          </a:xfrm>
        </p:spPr>
        <p:txBody>
          <a:bodyPr>
            <a:normAutofit fontScale="90000"/>
          </a:bodyPr>
          <a:lstStyle/>
          <a:p>
            <a:r>
              <a:rPr lang="fi-FI" dirty="0">
                <a:latin typeface="Arial"/>
                <a:cs typeface="Arial"/>
              </a:rPr>
              <a:t>Mitä näet kuvissa ja videoissa? </a:t>
            </a:r>
            <a:br>
              <a:rPr lang="fi-FI" dirty="0">
                <a:latin typeface="Arial"/>
                <a:cs typeface="Arial"/>
              </a:rPr>
            </a:br>
            <a:r>
              <a:rPr lang="fi-FI" dirty="0">
                <a:latin typeface="Arial"/>
                <a:cs typeface="Arial"/>
              </a:rPr>
              <a:t>Onko kaikki totta?</a:t>
            </a:r>
          </a:p>
        </p:txBody>
      </p:sp>
      <p:sp>
        <p:nvSpPr>
          <p:cNvPr id="3" name="Sisällön paikkamerkki 2">
            <a:extLst>
              <a:ext uri="{FF2B5EF4-FFF2-40B4-BE49-F238E27FC236}">
                <a16:creationId xmlns:a16="http://schemas.microsoft.com/office/drawing/2014/main" id="{F99CD3F1-DD29-4DDD-B755-82086893FC10}"/>
              </a:ext>
            </a:extLst>
          </p:cNvPr>
          <p:cNvSpPr>
            <a:spLocks noGrp="1"/>
          </p:cNvSpPr>
          <p:nvPr>
            <p:ph idx="1"/>
          </p:nvPr>
        </p:nvSpPr>
        <p:spPr>
          <a:xfrm>
            <a:off x="838200" y="1188720"/>
            <a:ext cx="9448800" cy="5367528"/>
          </a:xfrm>
        </p:spPr>
        <p:txBody>
          <a:bodyPr vert="horz" lIns="91440" tIns="45720" rIns="91440" bIns="45720" rtlCol="0" anchor="t">
            <a:noAutofit/>
          </a:bodyPr>
          <a:lstStyle/>
          <a:p>
            <a:pPr marL="0" indent="0">
              <a:lnSpc>
                <a:spcPct val="107000"/>
              </a:lnSpc>
              <a:spcBef>
                <a:spcPts val="1200"/>
              </a:spcBef>
              <a:spcAft>
                <a:spcPts val="1200"/>
              </a:spcAft>
              <a:buNone/>
            </a:pPr>
            <a:r>
              <a:rPr lang="fi-FI" sz="2000" dirty="0">
                <a:solidFill>
                  <a:srgbClr val="000000"/>
                </a:solidFill>
                <a:effectLst/>
                <a:latin typeface="Arial"/>
                <a:ea typeface="Times New Roman" panose="02020603050405020304" pitchFamily="18" charset="0"/>
                <a:cs typeface="Times New Roman"/>
              </a:rPr>
              <a:t>Visuaalinen informaatio, kuten kuvat, graafiset esitykset ja videot, ovat tiedonlähteitä opinnoissa. Ja tiedon esittäminen </a:t>
            </a:r>
            <a:r>
              <a:rPr lang="fi-FI" sz="2000" dirty="0">
                <a:solidFill>
                  <a:srgbClr val="000000"/>
                </a:solidFill>
                <a:latin typeface="Arial"/>
                <a:ea typeface="Times New Roman" panose="02020603050405020304" pitchFamily="18" charset="0"/>
                <a:cs typeface="Times New Roman"/>
              </a:rPr>
              <a:t>erilaisissa visuaalisissa</a:t>
            </a:r>
            <a:r>
              <a:rPr lang="fi-FI" sz="2000" dirty="0">
                <a:solidFill>
                  <a:srgbClr val="000000"/>
                </a:solidFill>
                <a:effectLst/>
                <a:latin typeface="Arial"/>
                <a:ea typeface="Times New Roman" panose="02020603050405020304" pitchFamily="18" charset="0"/>
                <a:cs typeface="Times New Roman"/>
              </a:rPr>
              <a:t> </a:t>
            </a:r>
            <a:r>
              <a:rPr lang="fi-FI" sz="2000" dirty="0">
                <a:solidFill>
                  <a:srgbClr val="000000"/>
                </a:solidFill>
                <a:latin typeface="Arial"/>
                <a:ea typeface="Times New Roman" panose="02020603050405020304" pitchFamily="18" charset="0"/>
                <a:cs typeface="Times New Roman"/>
              </a:rPr>
              <a:t>muodoissa</a:t>
            </a:r>
            <a:r>
              <a:rPr lang="fi-FI" sz="2000" dirty="0">
                <a:solidFill>
                  <a:srgbClr val="000000"/>
                </a:solidFill>
                <a:effectLst/>
                <a:latin typeface="Arial"/>
                <a:ea typeface="Times New Roman" panose="02020603050405020304" pitchFamily="18" charset="0"/>
                <a:cs typeface="Times New Roman"/>
              </a:rPr>
              <a:t> lisääntyy voimakkaasti. Visuaalisen informaation suhteen on kuitenkin oltava hereillä.</a:t>
            </a:r>
            <a:r>
              <a:rPr lang="fi-FI" sz="2000" dirty="0">
                <a:solidFill>
                  <a:srgbClr val="000000"/>
                </a:solidFill>
                <a:latin typeface="Arial"/>
                <a:ea typeface="Times New Roman" panose="02020603050405020304" pitchFamily="18" charset="0"/>
                <a:cs typeface="Times New Roman"/>
              </a:rPr>
              <a:t> Huomioi seuraavat:</a:t>
            </a:r>
            <a:endParaRPr lang="fi-FI" sz="2000" dirty="0">
              <a:solidFill>
                <a:srgbClr val="000000"/>
              </a:solidFill>
              <a:effectLst/>
              <a:latin typeface="Arial"/>
              <a:ea typeface="Times New Roman" panose="02020603050405020304" pitchFamily="18" charset="0"/>
              <a:cs typeface="Times New Roman"/>
            </a:endParaRPr>
          </a:p>
          <a:p>
            <a:pPr lvl="1">
              <a:lnSpc>
                <a:spcPct val="100000"/>
              </a:lnSpc>
              <a:spcBef>
                <a:spcPts val="1200"/>
              </a:spcBef>
              <a:spcAft>
                <a:spcPts val="1200"/>
              </a:spcAft>
            </a:pPr>
            <a:r>
              <a:rPr lang="fi-FI" sz="1800" dirty="0">
                <a:solidFill>
                  <a:srgbClr val="000000"/>
                </a:solidFill>
                <a:effectLst/>
                <a:latin typeface="Arial"/>
                <a:ea typeface="Times New Roman" panose="02020603050405020304" pitchFamily="18" charset="0"/>
                <a:cs typeface="Times New Roman"/>
              </a:rPr>
              <a:t>Kuvamanipulaatio on helppoa, muokatut kuvat ohjaavat katsojan </a:t>
            </a:r>
            <a:r>
              <a:rPr lang="fi-FI" sz="1800" dirty="0">
                <a:solidFill>
                  <a:srgbClr val="000000"/>
                </a:solidFill>
                <a:latin typeface="Arial"/>
                <a:ea typeface="Times New Roman" panose="02020603050405020304" pitchFamily="18" charset="0"/>
                <a:cs typeface="Times New Roman"/>
              </a:rPr>
              <a:t>tulkintaa</a:t>
            </a:r>
            <a:endParaRPr lang="fi-FI" sz="1800" dirty="0">
              <a:solidFill>
                <a:srgbClr val="000000"/>
              </a:solidFill>
              <a:latin typeface="Arial"/>
              <a:ea typeface="Times New Roman" panose="02020603050405020304" pitchFamily="18" charset="0"/>
              <a:cs typeface="Times New Roman" panose="02020603050405020304" pitchFamily="18" charset="0"/>
            </a:endParaRPr>
          </a:p>
          <a:p>
            <a:pPr lvl="1">
              <a:lnSpc>
                <a:spcPct val="100000"/>
              </a:lnSpc>
              <a:spcBef>
                <a:spcPts val="1200"/>
              </a:spcBef>
              <a:spcAft>
                <a:spcPts val="1200"/>
              </a:spcAft>
            </a:pPr>
            <a:r>
              <a:rPr lang="fi-FI" sz="1800" dirty="0">
                <a:solidFill>
                  <a:srgbClr val="000000"/>
                </a:solidFill>
                <a:latin typeface="Arial"/>
                <a:ea typeface="Times New Roman" panose="02020603050405020304" pitchFamily="18" charset="0"/>
                <a:cs typeface="Times New Roman"/>
              </a:rPr>
              <a:t>Kuva</a:t>
            </a:r>
            <a:r>
              <a:rPr lang="fi-FI" sz="1800" dirty="0">
                <a:solidFill>
                  <a:srgbClr val="000000"/>
                </a:solidFill>
                <a:effectLst/>
                <a:latin typeface="Arial"/>
                <a:ea typeface="Times New Roman" panose="02020603050405020304" pitchFamily="18" charset="0"/>
                <a:cs typeface="Times New Roman"/>
              </a:rPr>
              <a:t> ja teksti yhdistetään, vaikka kuva olisi otettu muussa </a:t>
            </a:r>
            <a:r>
              <a:rPr lang="fi-FI" sz="1800" dirty="0">
                <a:solidFill>
                  <a:srgbClr val="000000"/>
                </a:solidFill>
                <a:latin typeface="Arial"/>
                <a:ea typeface="Times New Roman" panose="02020603050405020304" pitchFamily="18" charset="0"/>
                <a:cs typeface="Times New Roman"/>
              </a:rPr>
              <a:t>yhteydessä</a:t>
            </a:r>
            <a:endParaRPr lang="fi-FI" sz="1800" dirty="0">
              <a:solidFill>
                <a:srgbClr val="000000"/>
              </a:solidFill>
              <a:latin typeface="Arial"/>
              <a:ea typeface="Times New Roman" panose="02020603050405020304" pitchFamily="18" charset="0"/>
              <a:cs typeface="Times New Roman" panose="02020603050405020304" pitchFamily="18" charset="0"/>
            </a:endParaRPr>
          </a:p>
          <a:p>
            <a:pPr lvl="1">
              <a:lnSpc>
                <a:spcPct val="100000"/>
              </a:lnSpc>
              <a:spcBef>
                <a:spcPts val="1200"/>
              </a:spcBef>
              <a:spcAft>
                <a:spcPts val="1200"/>
              </a:spcAft>
            </a:pPr>
            <a:r>
              <a:rPr lang="fi-FI" sz="1800" dirty="0">
                <a:solidFill>
                  <a:srgbClr val="000000"/>
                </a:solidFill>
                <a:latin typeface="Arial"/>
                <a:ea typeface="Times New Roman" panose="02020603050405020304" pitchFamily="18" charset="0"/>
                <a:cs typeface="Times New Roman"/>
              </a:rPr>
              <a:t>Videomanipulaatiossa</a:t>
            </a:r>
            <a:r>
              <a:rPr lang="fi-FI" sz="1800" dirty="0">
                <a:solidFill>
                  <a:srgbClr val="000000"/>
                </a:solidFill>
                <a:effectLst/>
                <a:latin typeface="Arial"/>
                <a:ea typeface="Times New Roman" panose="02020603050405020304" pitchFamily="18" charset="0"/>
                <a:cs typeface="Times New Roman"/>
              </a:rPr>
              <a:t> niin sanotuilla </a:t>
            </a:r>
            <a:r>
              <a:rPr lang="fi-FI" sz="1800" dirty="0" err="1">
                <a:solidFill>
                  <a:srgbClr val="000000"/>
                </a:solidFill>
                <a:effectLst/>
                <a:latin typeface="Arial"/>
                <a:ea typeface="Times New Roman" panose="02020603050405020304" pitchFamily="18" charset="0"/>
                <a:cs typeface="Times New Roman"/>
                <a:hlinkClick r:id="rId2"/>
              </a:rPr>
              <a:t>deepfake</a:t>
            </a:r>
            <a:r>
              <a:rPr lang="fi-FI" sz="1800" dirty="0">
                <a:solidFill>
                  <a:srgbClr val="000000"/>
                </a:solidFill>
                <a:effectLst/>
                <a:latin typeface="Arial"/>
                <a:ea typeface="Times New Roman" panose="02020603050405020304" pitchFamily="18" charset="0"/>
                <a:cs typeface="Times New Roman"/>
                <a:hlinkClick r:id="rId2"/>
              </a:rPr>
              <a:t>-videoilla</a:t>
            </a:r>
            <a:r>
              <a:rPr lang="fi-FI" sz="1800" dirty="0">
                <a:solidFill>
                  <a:srgbClr val="000000"/>
                </a:solidFill>
                <a:effectLst/>
                <a:latin typeface="Arial"/>
                <a:ea typeface="Times New Roman" panose="02020603050405020304" pitchFamily="18" charset="0"/>
                <a:cs typeface="Times New Roman"/>
              </a:rPr>
              <a:t> henkilöiden puhe on päälle liimattua. Esimerkiksi valtion päämiesten puheiden vääristelyn tavoitteena on </a:t>
            </a:r>
            <a:r>
              <a:rPr lang="fi-FI" sz="1800" dirty="0">
                <a:solidFill>
                  <a:srgbClr val="000000"/>
                </a:solidFill>
                <a:latin typeface="Arial"/>
                <a:ea typeface="Times New Roman" panose="02020603050405020304" pitchFamily="18" charset="0"/>
                <a:cs typeface="Times New Roman"/>
              </a:rPr>
              <a:t>usein informaatiovaikuttaminen</a:t>
            </a:r>
            <a:endParaRPr lang="fi-FI" sz="1800" dirty="0">
              <a:solidFill>
                <a:srgbClr val="000000"/>
              </a:solidFill>
              <a:effectLst/>
              <a:latin typeface="Arial"/>
              <a:ea typeface="Times New Roman" panose="02020603050405020304" pitchFamily="18" charset="0"/>
              <a:cs typeface="Times New Roman" panose="02020603050405020304" pitchFamily="18" charset="0"/>
            </a:endParaRPr>
          </a:p>
          <a:p>
            <a:pPr>
              <a:buNone/>
            </a:pPr>
            <a:r>
              <a:rPr lang="fi-FI" sz="2000" dirty="0">
                <a:latin typeface="Arial"/>
                <a:ea typeface="+mn-lt"/>
                <a:cs typeface="+mn-lt"/>
              </a:rPr>
              <a:t>Kuvien laatua voidaan parantaa tai niitä voidaan yhdistää, jotta kokonaisuus olisi miellyttävämpi. Halutessasi lue lisää kuvan muokkaamisesta Petäjistö ym. </a:t>
            </a:r>
            <a:r>
              <a:rPr lang="fi-FI" sz="2000" dirty="0">
                <a:latin typeface="Arial"/>
                <a:ea typeface="+mn-lt"/>
                <a:cs typeface="+mn-lt"/>
                <a:hlinkClick r:id="rId3"/>
              </a:rPr>
              <a:t>muokatun kuvan lukutaito</a:t>
            </a:r>
            <a:r>
              <a:rPr lang="fi-FI" sz="2000" dirty="0">
                <a:latin typeface="Arial"/>
                <a:ea typeface="+mn-lt"/>
                <a:cs typeface="+mn-lt"/>
              </a:rPr>
              <a:t>. </a:t>
            </a:r>
            <a:endParaRPr lang="fi-FI" sz="2000" dirty="0">
              <a:latin typeface="Arial"/>
              <a:cs typeface="Calibri"/>
            </a:endParaRPr>
          </a:p>
          <a:p>
            <a:pPr>
              <a:buNone/>
            </a:pPr>
            <a:r>
              <a:rPr lang="fi-FI" sz="2000" dirty="0">
                <a:latin typeface="Arial"/>
                <a:cs typeface="Arial"/>
              </a:rPr>
              <a:t>Tämä on eri asia kuin kuvamanipulointi, jossa tarkoituksena on pyrkiä </a:t>
            </a:r>
            <a:r>
              <a:rPr lang="fi-FI" sz="2000" b="1" dirty="0">
                <a:latin typeface="Arial"/>
                <a:cs typeface="Arial"/>
              </a:rPr>
              <a:t>vaikuttamaan </a:t>
            </a:r>
            <a:r>
              <a:rPr lang="fi-FI" sz="2000" dirty="0">
                <a:latin typeface="Arial"/>
                <a:cs typeface="Arial"/>
              </a:rPr>
              <a:t>välittämällä manipuloitua kuvamateriaalia tietoisesti.  </a:t>
            </a:r>
            <a:endParaRPr lang="fi-FI" dirty="0"/>
          </a:p>
          <a:p>
            <a:pPr marL="0" indent="0">
              <a:lnSpc>
                <a:spcPct val="107000"/>
              </a:lnSpc>
              <a:spcBef>
                <a:spcPts val="1200"/>
              </a:spcBef>
              <a:spcAft>
                <a:spcPts val="1200"/>
              </a:spcAft>
              <a:buNone/>
            </a:pPr>
            <a:endPar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i-FI" dirty="0">
              <a:solidFill>
                <a:srgbClr val="000000"/>
              </a:solidFill>
              <a:latin typeface="Calibri" panose="020F0502020204030204" pitchFamily="34" charset="0"/>
              <a:ea typeface="Times New Roman" panose="02020603050405020304" pitchFamily="18" charset="0"/>
              <a:cs typeface="Calibri" panose="020F0502020204030204"/>
            </a:endParaRPr>
          </a:p>
        </p:txBody>
      </p:sp>
      <p:sp>
        <p:nvSpPr>
          <p:cNvPr id="4" name="Alatunnisteen paikkamerkki 3">
            <a:extLst>
              <a:ext uri="{FF2B5EF4-FFF2-40B4-BE49-F238E27FC236}">
                <a16:creationId xmlns:a16="http://schemas.microsoft.com/office/drawing/2014/main" id="{68701017-9BFB-67D7-BF46-72985D20FEE2}"/>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10240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848D8-E97F-AE7E-17C2-FE9778F4BBD8}"/>
              </a:ext>
            </a:extLst>
          </p:cNvPr>
          <p:cNvSpPr>
            <a:spLocks noGrp="1"/>
          </p:cNvSpPr>
          <p:nvPr>
            <p:ph type="title"/>
          </p:nvPr>
        </p:nvSpPr>
        <p:spPr>
          <a:xfrm>
            <a:off x="742950" y="88900"/>
            <a:ext cx="10515600" cy="906463"/>
          </a:xfrm>
        </p:spPr>
        <p:txBody>
          <a:bodyPr>
            <a:normAutofit/>
          </a:bodyPr>
          <a:lstStyle/>
          <a:p>
            <a:r>
              <a:rPr lang="fi-FI">
                <a:latin typeface="Arial"/>
                <a:cs typeface="Calibri Light"/>
              </a:rPr>
              <a:t>Epäilyttääkö kuva tai video?</a:t>
            </a:r>
            <a:endParaRPr lang="fi-FI">
              <a:latin typeface="Arial"/>
            </a:endParaRPr>
          </a:p>
        </p:txBody>
      </p:sp>
      <p:sp>
        <p:nvSpPr>
          <p:cNvPr id="3" name="Sisällön paikkamerkki 2">
            <a:extLst>
              <a:ext uri="{FF2B5EF4-FFF2-40B4-BE49-F238E27FC236}">
                <a16:creationId xmlns:a16="http://schemas.microsoft.com/office/drawing/2014/main" id="{14BAFE75-DAF1-A465-7D34-00D9DBC0AB4C}"/>
              </a:ext>
            </a:extLst>
          </p:cNvPr>
          <p:cNvSpPr>
            <a:spLocks noGrp="1"/>
          </p:cNvSpPr>
          <p:nvPr>
            <p:ph idx="1"/>
          </p:nvPr>
        </p:nvSpPr>
        <p:spPr>
          <a:xfrm>
            <a:off x="782493" y="1003809"/>
            <a:ext cx="10572750" cy="5935900"/>
          </a:xfrm>
        </p:spPr>
        <p:txBody>
          <a:bodyPr vert="horz" lIns="91440" tIns="45720" rIns="91440" bIns="45720" rtlCol="0" anchor="t">
            <a:normAutofit fontScale="92500" lnSpcReduction="20000"/>
          </a:bodyPr>
          <a:lstStyle/>
          <a:p>
            <a:pPr marL="0" indent="0">
              <a:lnSpc>
                <a:spcPct val="120000"/>
              </a:lnSpc>
              <a:spcBef>
                <a:spcPts val="1200"/>
              </a:spcBef>
              <a:spcAft>
                <a:spcPts val="1200"/>
              </a:spcAft>
              <a:buNone/>
            </a:pPr>
            <a:r>
              <a:rPr lang="fi-FI" sz="2200" dirty="0">
                <a:latin typeface="Arial"/>
                <a:cs typeface="Arial"/>
              </a:rPr>
              <a:t>Jos jokin asia epäilyttää, tarkista kuva. Esimerkiksi Googlen </a:t>
            </a:r>
            <a:r>
              <a:rPr lang="fi-FI" sz="2200" u="sng" dirty="0">
                <a:solidFill>
                  <a:srgbClr val="0563C1"/>
                </a:solidFill>
                <a:latin typeface="Arial"/>
                <a:cs typeface="Arial"/>
                <a:hlinkClick r:id="rId2"/>
              </a:rPr>
              <a:t>käänteisellä kuvahaulla</a:t>
            </a:r>
            <a:r>
              <a:rPr lang="fi-FI" sz="2200" dirty="0">
                <a:latin typeface="Arial"/>
                <a:cs typeface="Arial"/>
              </a:rPr>
              <a:t> voit tarkistaa missä muualla kuva on esiintynyt ja onko samankaltaisia kuvia.</a:t>
            </a:r>
            <a:endParaRPr lang="fi-FI" sz="2200" dirty="0">
              <a:latin typeface="Calibri" panose="020F0502020204030204"/>
              <a:ea typeface="+mn-lt"/>
              <a:cs typeface="Calibri" panose="020F0502020204030204"/>
            </a:endParaRPr>
          </a:p>
          <a:p>
            <a:pPr marL="0" indent="0">
              <a:buNone/>
            </a:pPr>
            <a:r>
              <a:rPr lang="fi-FI" sz="2000" dirty="0">
                <a:latin typeface="Arial"/>
                <a:ea typeface="+mn-lt"/>
                <a:cs typeface="+mn-lt"/>
                <a:hlinkClick r:id="rId3"/>
              </a:rPr>
              <a:t>Jenna Lehtonen listaa 12 kysymystä</a:t>
            </a:r>
            <a:r>
              <a:rPr lang="fi-FI" sz="2000" dirty="0">
                <a:latin typeface="Arial"/>
                <a:ea typeface="+mn-lt"/>
                <a:cs typeface="+mn-lt"/>
              </a:rPr>
              <a:t>, joiden avulla voit arvioida kuvaa, alla poimintoja: </a:t>
            </a:r>
            <a:r>
              <a:rPr lang="fi-FI" sz="2400" dirty="0">
                <a:latin typeface="Arial"/>
                <a:ea typeface="+mn-lt"/>
                <a:cs typeface="+mn-lt"/>
              </a:rPr>
              <a:t> </a:t>
            </a:r>
            <a:br>
              <a:rPr lang="fi-FI" sz="2400" dirty="0">
                <a:latin typeface="Arial"/>
                <a:ea typeface="+mn-lt"/>
                <a:cs typeface="+mn-lt"/>
              </a:rPr>
            </a:br>
            <a:endParaRPr lang="fi-FI" sz="2400" dirty="0">
              <a:latin typeface="Arial"/>
              <a:ea typeface="+mn-lt"/>
              <a:cs typeface="Arial"/>
            </a:endParaRPr>
          </a:p>
          <a:p>
            <a:pPr lvl="1"/>
            <a:r>
              <a:rPr lang="fi-FI" sz="1800" dirty="0">
                <a:latin typeface="Arial"/>
                <a:ea typeface="+mn-lt"/>
                <a:cs typeface="+mn-lt"/>
              </a:rPr>
              <a:t>Miten reagoit, kun näet kuvan? Jaamme helposti eteenpäin kuvia, jotka aiheuttavat voimakkaan tunnereaktion</a:t>
            </a:r>
            <a:endParaRPr lang="fi-FI" sz="1800" dirty="0">
              <a:latin typeface="Arial"/>
              <a:cs typeface="Calibri"/>
            </a:endParaRPr>
          </a:p>
          <a:p>
            <a:pPr lvl="1"/>
            <a:r>
              <a:rPr lang="fi-FI" sz="1800" dirty="0">
                <a:latin typeface="Arial"/>
                <a:ea typeface="+mn-lt"/>
                <a:cs typeface="+mn-lt"/>
              </a:rPr>
              <a:t>Kuka on kuvan todellinen lähettäjä?</a:t>
            </a:r>
            <a:endParaRPr lang="fi-FI" sz="1800" dirty="0">
              <a:latin typeface="Arial"/>
              <a:cs typeface="Calibri"/>
            </a:endParaRPr>
          </a:p>
          <a:p>
            <a:pPr lvl="1"/>
            <a:r>
              <a:rPr lang="fi-FI" sz="1800" dirty="0">
                <a:latin typeface="Arial"/>
                <a:ea typeface="+mn-lt"/>
                <a:cs typeface="+mn-lt"/>
              </a:rPr>
              <a:t>Vaikuttaako kuva muokatulta, onko siihen ujutettu jotain?</a:t>
            </a:r>
            <a:endParaRPr lang="fi-FI" sz="1800" dirty="0">
              <a:latin typeface="Arial"/>
              <a:cs typeface="Calibri"/>
            </a:endParaRPr>
          </a:p>
          <a:p>
            <a:pPr lvl="1"/>
            <a:r>
              <a:rPr lang="fi-FI" sz="1800" dirty="0">
                <a:latin typeface="Arial"/>
                <a:ea typeface="+mn-lt"/>
                <a:cs typeface="+mn-lt"/>
              </a:rPr>
              <a:t>Mikä on kuvan tehtävä?</a:t>
            </a:r>
          </a:p>
          <a:p>
            <a:pPr marL="457200" lvl="1" indent="0">
              <a:buNone/>
            </a:pPr>
            <a:endParaRPr lang="fi-FI" sz="2000" dirty="0">
              <a:ea typeface="+mn-lt"/>
              <a:cs typeface="+mn-lt"/>
            </a:endParaRPr>
          </a:p>
          <a:p>
            <a:pPr marL="0" indent="0">
              <a:lnSpc>
                <a:spcPct val="120000"/>
              </a:lnSpc>
              <a:buNone/>
            </a:pPr>
            <a:r>
              <a:rPr lang="fi-FI" sz="2200" dirty="0" err="1">
                <a:latin typeface="Arial"/>
                <a:ea typeface="+mn-lt"/>
                <a:cs typeface="+mn-lt"/>
              </a:rPr>
              <a:t>Deepfake</a:t>
            </a:r>
            <a:r>
              <a:rPr lang="fi-FI" sz="2200" dirty="0">
                <a:latin typeface="Arial"/>
                <a:ea typeface="+mn-lt"/>
                <a:cs typeface="+mn-lt"/>
              </a:rPr>
              <a:t> eli syvien valevideoiden tunnistaminen ei ole helppoa. </a:t>
            </a:r>
            <a:r>
              <a:rPr lang="fi-FI" sz="2200" dirty="0">
                <a:latin typeface="Arial"/>
                <a:ea typeface="+mn-lt"/>
                <a:cs typeface="Arial"/>
              </a:rPr>
              <a:t>Voimme kiinnittää huomiota esimerkiksi väärältä näyttäviin piirteisiin, luonnottomaan liikkeeseen, oudolta kuulostavaan ääneen tai sumeisiin kohtiin. </a:t>
            </a:r>
            <a:r>
              <a:rPr lang="fi-FI" sz="2200" dirty="0">
                <a:latin typeface="Arial"/>
                <a:ea typeface="+mn-lt"/>
                <a:cs typeface="+mn-lt"/>
              </a:rPr>
              <a:t>Iso-Britanniassa aiheesta tehdystä </a:t>
            </a:r>
            <a:r>
              <a:rPr lang="fi-FI" sz="2200" dirty="0">
                <a:latin typeface="Arial"/>
                <a:ea typeface="+mn-lt"/>
                <a:cs typeface="+mn-lt"/>
                <a:hlinkClick r:id="rId4"/>
              </a:rPr>
              <a:t>tutkimuksesta</a:t>
            </a:r>
            <a:r>
              <a:rPr lang="fi-FI" sz="2200" dirty="0">
                <a:latin typeface="Arial"/>
                <a:ea typeface="+mn-lt"/>
                <a:cs typeface="+mn-lt"/>
              </a:rPr>
              <a:t> on uutisoitu mm. </a:t>
            </a:r>
            <a:r>
              <a:rPr lang="fi-FI" sz="2200" dirty="0">
                <a:latin typeface="Arial"/>
                <a:ea typeface="+mn-lt"/>
                <a:cs typeface="+mn-lt"/>
                <a:hlinkClick r:id="rId5"/>
              </a:rPr>
              <a:t>Iltalehdessä</a:t>
            </a:r>
            <a:r>
              <a:rPr lang="fi-FI" sz="2200" dirty="0">
                <a:latin typeface="Arial"/>
                <a:ea typeface="+mn-lt"/>
                <a:cs typeface="+mn-lt"/>
              </a:rPr>
              <a:t> (myös </a:t>
            </a:r>
            <a:r>
              <a:rPr lang="fi-FI" sz="2200" dirty="0" err="1">
                <a:latin typeface="Arial"/>
                <a:ea typeface="+mn-lt"/>
                <a:cs typeface="+mn-lt"/>
                <a:hlinkClick r:id="rId6"/>
              </a:rPr>
              <a:t>Independent</a:t>
            </a:r>
            <a:r>
              <a:rPr lang="fi-FI" sz="2200" dirty="0">
                <a:latin typeface="Arial"/>
                <a:ea typeface="+mn-lt"/>
                <a:cs typeface="+mn-lt"/>
              </a:rPr>
              <a:t>-lehdessä). </a:t>
            </a:r>
          </a:p>
          <a:p>
            <a:pPr marL="0" indent="0">
              <a:lnSpc>
                <a:spcPct val="120000"/>
              </a:lnSpc>
              <a:buNone/>
            </a:pPr>
            <a:r>
              <a:rPr lang="fi-FI" sz="2200" dirty="0">
                <a:latin typeface="Arial"/>
                <a:ea typeface="+mn-lt"/>
                <a:cs typeface="+mn-lt"/>
              </a:rPr>
              <a:t>Myös tekoälyn avulla rakennetaan kuvia. Kuvageneraattori perustuu algoritmiin, jota on ruokittu valtavalla määrällä kuvia internetistä. Syötettyjen sanojen perusteella tekoäly etsii kuvia, jotka vastaavat sanajoukkoa mahdollisimman hyvin. Tutustu esim. </a:t>
            </a:r>
            <a:r>
              <a:rPr lang="fi-FI" sz="2200" dirty="0" err="1">
                <a:latin typeface="Arial"/>
                <a:ea typeface="+mn-lt"/>
                <a:cs typeface="+mn-lt"/>
                <a:hlinkClick r:id="rId7"/>
              </a:rPr>
              <a:t>Craiyon</a:t>
            </a:r>
            <a:r>
              <a:rPr lang="fi-FI" sz="2200" dirty="0">
                <a:latin typeface="Arial"/>
                <a:ea typeface="+mn-lt"/>
                <a:cs typeface="+mn-lt"/>
                <a:hlinkClick r:id="rId7"/>
              </a:rPr>
              <a:t> -Tekoäly -kuvageneraattori</a:t>
            </a:r>
            <a:endParaRPr lang="fi-FI" sz="2200" dirty="0">
              <a:latin typeface="Arial"/>
              <a:cs typeface="Calibri"/>
            </a:endParaRPr>
          </a:p>
        </p:txBody>
      </p:sp>
      <p:sp>
        <p:nvSpPr>
          <p:cNvPr id="4" name="Alatunnisteen paikkamerkki 3">
            <a:extLst>
              <a:ext uri="{FF2B5EF4-FFF2-40B4-BE49-F238E27FC236}">
                <a16:creationId xmlns:a16="http://schemas.microsoft.com/office/drawing/2014/main" id="{331908FD-D756-5730-AFDD-29A424D3D133}"/>
              </a:ext>
            </a:extLst>
          </p:cNvPr>
          <p:cNvSpPr>
            <a:spLocks noGrp="1"/>
          </p:cNvSpPr>
          <p:nvPr>
            <p:ph type="ftr" sz="quarter" idx="11"/>
          </p:nvPr>
        </p:nvSpPr>
        <p:spPr/>
        <p:txBody>
          <a:bodyPr/>
          <a:lstStyle/>
          <a:p>
            <a:r>
              <a:rPr lang="fi-FI"/>
              <a:t>Puttonen, Elenius &amp; Karjalainen (2023) CC-BY-SA</a:t>
            </a:r>
            <a:endParaRPr lang="fi-FI" dirty="0"/>
          </a:p>
        </p:txBody>
      </p:sp>
    </p:spTree>
    <p:extLst>
      <p:ext uri="{BB962C8B-B14F-4D97-AF65-F5344CB8AC3E}">
        <p14:creationId xmlns:p14="http://schemas.microsoft.com/office/powerpoint/2010/main" val="149670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903200" y="71737"/>
            <a:ext cx="6586491" cy="976013"/>
          </a:xfrm>
        </p:spPr>
        <p:txBody>
          <a:bodyPr vert="horz" lIns="91440" tIns="45720" rIns="91440" bIns="45720" rtlCol="0" anchor="ctr">
            <a:normAutofit/>
          </a:bodyPr>
          <a:lstStyle/>
          <a:p>
            <a:r>
              <a:rPr lang="en-US" err="1">
                <a:latin typeface="Arial"/>
                <a:cs typeface="Arial"/>
              </a:rPr>
              <a:t>Syvennä</a:t>
            </a:r>
            <a:r>
              <a:rPr lang="en-US">
                <a:latin typeface="Arial"/>
                <a:cs typeface="Arial"/>
              </a:rPr>
              <a:t> ja </a:t>
            </a:r>
            <a:r>
              <a:rPr lang="en-US" err="1">
                <a:latin typeface="Arial"/>
                <a:cs typeface="Arial"/>
              </a:rPr>
              <a:t>testaa</a:t>
            </a:r>
            <a:r>
              <a:rPr lang="en-US">
                <a:latin typeface="Arial"/>
                <a:cs typeface="Arial"/>
              </a:rPr>
              <a:t> (2)</a:t>
            </a: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4955906" y="1041400"/>
            <a:ext cx="6586489" cy="4649019"/>
          </a:xfrm>
        </p:spPr>
        <p:txBody>
          <a:bodyPr vert="horz" lIns="91440" tIns="45720" rIns="91440" bIns="45720" rtlCol="0" anchor="t">
            <a:noAutofit/>
          </a:bodyPr>
          <a:lstStyle/>
          <a:p>
            <a:pPr marL="285750" indent="-285750"/>
            <a:r>
              <a:rPr lang="fi-FI" sz="2400">
                <a:latin typeface="Calibri"/>
                <a:cs typeface="Arial"/>
              </a:rPr>
              <a:t>Kolme esimerkkiä: </a:t>
            </a:r>
            <a:r>
              <a:rPr lang="fi-FI" sz="2400" b="0" i="0" strike="noStrike">
                <a:effectLst/>
                <a:latin typeface="Calibri"/>
                <a:cs typeface="Arial"/>
                <a:hlinkClick r:id="rId2"/>
              </a:rPr>
              <a:t>Näin selvität videon kontekstin</a:t>
            </a:r>
            <a:r>
              <a:rPr lang="fi-FI" sz="2400" b="0" i="0" strike="noStrike">
                <a:effectLst/>
                <a:latin typeface="Calibri"/>
                <a:cs typeface="Arial"/>
              </a:rPr>
              <a:t>. Faktabaari.</a:t>
            </a:r>
            <a:endParaRPr lang="fi-FI" sz="2400">
              <a:latin typeface="Calibri"/>
              <a:cs typeface="Arial"/>
            </a:endParaRPr>
          </a:p>
          <a:p>
            <a:pPr marL="285750" indent="-285750"/>
            <a:r>
              <a:rPr lang="fi-FI" sz="2400">
                <a:latin typeface="Calibri"/>
                <a:cs typeface="Arial"/>
                <a:hlinkClick r:id="rId3"/>
              </a:rPr>
              <a:t>Tunnistatko videohuijauksen? </a:t>
            </a:r>
            <a:r>
              <a:rPr lang="fi-FI" sz="2400">
                <a:latin typeface="Calibri"/>
                <a:cs typeface="Arial"/>
              </a:rPr>
              <a:t>Jasmin podcast, YLE Areena.</a:t>
            </a:r>
          </a:p>
          <a:p>
            <a:pPr marL="285750" indent="-285750"/>
            <a:r>
              <a:rPr lang="fi-FI" sz="2400" b="0" i="0" u="none" strike="noStrike">
                <a:solidFill>
                  <a:srgbClr val="000000"/>
                </a:solidFill>
                <a:effectLst/>
                <a:latin typeface="Calibri"/>
                <a:cs typeface="Arial"/>
              </a:rPr>
              <a:t>Jenni Mäenpää</a:t>
            </a:r>
            <a:r>
              <a:rPr lang="fi-FI" sz="2400">
                <a:solidFill>
                  <a:srgbClr val="000000"/>
                </a:solidFill>
                <a:latin typeface="Calibri"/>
                <a:cs typeface="Arial"/>
              </a:rPr>
              <a:t>: </a:t>
            </a:r>
            <a:r>
              <a:rPr lang="fi-FI" sz="2400" b="0" i="0" u="none" strike="noStrike">
                <a:solidFill>
                  <a:srgbClr val="000000"/>
                </a:solidFill>
                <a:effectLst/>
                <a:latin typeface="Calibri"/>
                <a:cs typeface="Arial"/>
                <a:hlinkClick r:id="rId4"/>
              </a:rPr>
              <a:t>Uutiskuvat toden ja tulkinnan välissä: Objektiivisuuden rakentuminen kuvajournalismin ammattikäytännöissä</a:t>
            </a:r>
            <a:r>
              <a:rPr lang="fi-FI" sz="2400" b="0" i="0" u="none" strike="noStrike">
                <a:solidFill>
                  <a:srgbClr val="000000"/>
                </a:solidFill>
                <a:effectLst/>
                <a:latin typeface="Calibri"/>
                <a:cs typeface="Arial"/>
              </a:rPr>
              <a:t>. Media &amp; viestintä, 2016.</a:t>
            </a:r>
            <a:r>
              <a:rPr lang="fi-FI" sz="2400">
                <a:solidFill>
                  <a:srgbClr val="000000"/>
                </a:solidFill>
                <a:latin typeface="Calibri"/>
                <a:cs typeface="Arial"/>
              </a:rPr>
              <a:t> </a:t>
            </a:r>
            <a:endParaRPr lang="fi-FI" sz="2400" b="0" i="0" u="none" strike="noStrike">
              <a:solidFill>
                <a:srgbClr val="000000"/>
              </a:solidFill>
              <a:effectLst/>
              <a:latin typeface="Calibri"/>
              <a:cs typeface="Arial" panose="020B0604020202020204" pitchFamily="34" charset="0"/>
            </a:endParaRPr>
          </a:p>
          <a:p>
            <a:pPr marL="0" indent="0">
              <a:buNone/>
            </a:pPr>
            <a:r>
              <a:rPr lang="fi-FI" sz="2400" b="1">
                <a:solidFill>
                  <a:srgbClr val="000000"/>
                </a:solidFill>
                <a:latin typeface="Calibri"/>
                <a:cs typeface="Arial"/>
              </a:rPr>
              <a:t>Tehtävä:</a:t>
            </a:r>
          </a:p>
          <a:p>
            <a:pPr marL="285750" indent="-285750"/>
            <a:r>
              <a:rPr lang="fi-FI" sz="2400" b="0" i="0" strike="noStrike">
                <a:solidFill>
                  <a:srgbClr val="000000"/>
                </a:solidFill>
                <a:effectLst/>
                <a:latin typeface="Calibri"/>
                <a:cs typeface="Arial"/>
              </a:rPr>
              <a:t>Tee </a:t>
            </a:r>
            <a:r>
              <a:rPr lang="fi-FI" sz="2400" b="0" i="0" u="sng" strike="noStrike">
                <a:solidFill>
                  <a:srgbClr val="1155CC"/>
                </a:solidFill>
                <a:effectLst/>
                <a:latin typeface="Calibri"/>
                <a:cs typeface="Arial"/>
                <a:hlinkClick r:id="rId5"/>
              </a:rPr>
              <a:t>BBC:n kuvatesti</a:t>
            </a:r>
            <a:r>
              <a:rPr lang="fi-FI" sz="2400" b="0" i="0" u="none" strike="noStrike">
                <a:solidFill>
                  <a:srgbClr val="000000"/>
                </a:solidFill>
                <a:effectLst/>
                <a:latin typeface="Calibri"/>
                <a:cs typeface="Arial"/>
              </a:rPr>
              <a:t>, jossa valitset onko kuva oikein vai väärin</a:t>
            </a:r>
          </a:p>
          <a:p>
            <a:pPr marL="285750" indent="-285750"/>
            <a:r>
              <a:rPr lang="fi-FI" sz="2400" b="0" i="0" u="none" strike="noStrike">
                <a:solidFill>
                  <a:srgbClr val="000000"/>
                </a:solidFill>
                <a:effectLst/>
                <a:latin typeface="Calibri"/>
                <a:cs typeface="Arial"/>
              </a:rPr>
              <a:t>Etsi verkosta kuva ja tutki </a:t>
            </a:r>
            <a:r>
              <a:rPr lang="fi-FI" sz="2400">
                <a:solidFill>
                  <a:srgbClr val="000000"/>
                </a:solidFill>
                <a:latin typeface="Calibri"/>
                <a:cs typeface="Arial"/>
              </a:rPr>
              <a:t>sitä</a:t>
            </a:r>
            <a:r>
              <a:rPr lang="fi-FI" sz="2400" b="0" i="0" u="none" strike="noStrike">
                <a:solidFill>
                  <a:srgbClr val="000000"/>
                </a:solidFill>
                <a:effectLst/>
                <a:latin typeface="Calibri"/>
                <a:cs typeface="Arial"/>
              </a:rPr>
              <a:t>. Johanna Vehkoo kertoo käytännön vinkkejä: </a:t>
            </a:r>
            <a:r>
              <a:rPr lang="fi-FI" sz="2400" b="0" i="0" u="sng" strike="noStrike">
                <a:solidFill>
                  <a:srgbClr val="000000"/>
                </a:solidFill>
                <a:effectLst/>
                <a:latin typeface="Calibri"/>
                <a:cs typeface="Arial"/>
                <a:hlinkClick r:id="rId6"/>
              </a:rPr>
              <a:t>Miten tunnistaa kuvahuijauksia ja jäljittää valokuvia </a:t>
            </a:r>
            <a:r>
              <a:rPr lang="fi-FI" sz="2400" b="0" i="0" u="none" strike="noStrike">
                <a:solidFill>
                  <a:srgbClr val="000000"/>
                </a:solidFill>
                <a:effectLst/>
                <a:latin typeface="Calibri"/>
                <a:cs typeface="Arial"/>
              </a:rPr>
              <a:t>(YLE oppiminen, </a:t>
            </a:r>
            <a:r>
              <a:rPr lang="fi-FI" sz="2400">
                <a:solidFill>
                  <a:srgbClr val="000000"/>
                </a:solidFill>
                <a:latin typeface="Calibri"/>
                <a:cs typeface="Arial"/>
              </a:rPr>
              <a:t>2020)</a:t>
            </a:r>
            <a:endParaRPr lang="en-US" sz="2400">
              <a:latin typeface="Calibri"/>
              <a:cs typeface="Calibri" panose="020F0502020204030204"/>
            </a:endParaRPr>
          </a:p>
        </p:txBody>
      </p:sp>
      <p:pic>
        <p:nvPicPr>
          <p:cNvPr id="6" name="Sisällön paikkamerkki 5" descr="Paperipää ja sateenkaarivarusteet">
            <a:extLst>
              <a:ext uri="{FF2B5EF4-FFF2-40B4-BE49-F238E27FC236}">
                <a16:creationId xmlns:a16="http://schemas.microsoft.com/office/drawing/2014/main" id="{720F2B00-E197-4EFE-A742-93CCACA5F287}"/>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AA0378EC-8CCB-F1C6-F462-1580EDC659D9}"/>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306990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8D524-7F49-9615-1D64-568DEC084BD5}"/>
              </a:ext>
            </a:extLst>
          </p:cNvPr>
          <p:cNvSpPr>
            <a:spLocks noGrp="1"/>
          </p:cNvSpPr>
          <p:nvPr>
            <p:ph type="ctrTitle"/>
          </p:nvPr>
        </p:nvSpPr>
        <p:spPr/>
        <p:txBody>
          <a:bodyPr/>
          <a:lstStyle/>
          <a:p>
            <a:r>
              <a:rPr lang="fi-FI">
                <a:latin typeface="Arial"/>
                <a:cs typeface="Arial"/>
              </a:rPr>
              <a:t>Numerot, tilastot ja niiden esittäminen</a:t>
            </a:r>
          </a:p>
        </p:txBody>
      </p:sp>
      <p:sp>
        <p:nvSpPr>
          <p:cNvPr id="3" name="Alatunnisteen paikkamerkki 2">
            <a:extLst>
              <a:ext uri="{FF2B5EF4-FFF2-40B4-BE49-F238E27FC236}">
                <a16:creationId xmlns:a16="http://schemas.microsoft.com/office/drawing/2014/main" id="{DE6E30CE-EA02-E29B-D7D0-8F9AFB3A7415}"/>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63882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42474" y="34647"/>
            <a:ext cx="2799844" cy="3521355"/>
          </a:xfrm>
          <a:prstGeom prst="rect">
            <a:avLst/>
          </a:prstGeom>
          <a:effectLst/>
        </p:spPr>
      </p:pic>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3511063" y="254472"/>
            <a:ext cx="8352945" cy="1309835"/>
          </a:xfrm>
        </p:spPr>
        <p:txBody>
          <a:bodyPr anchor="b">
            <a:normAutofit/>
          </a:bodyPr>
          <a:lstStyle/>
          <a:p>
            <a:r>
              <a:rPr lang="fi-FI">
                <a:latin typeface="Arial" panose="020B0604020202020204" pitchFamily="34" charset="0"/>
                <a:cs typeface="Arial" panose="020B0604020202020204" pitchFamily="34" charset="0"/>
              </a:rPr>
              <a:t>Orientoidu pohtimalla – mieti, miten tulkitset</a:t>
            </a:r>
          </a:p>
        </p:txBody>
      </p:sp>
      <p:sp>
        <p:nvSpPr>
          <p:cNvPr id="3" name="Sisällön paikkamerkki 2">
            <a:extLst>
              <a:ext uri="{FF2B5EF4-FFF2-40B4-BE49-F238E27FC236}">
                <a16:creationId xmlns:a16="http://schemas.microsoft.com/office/drawing/2014/main" id="{FC948D31-8ADF-49A8-98CC-E1E1A2DD2470}"/>
              </a:ext>
            </a:extLst>
          </p:cNvPr>
          <p:cNvSpPr>
            <a:spLocks noGrp="1"/>
          </p:cNvSpPr>
          <p:nvPr>
            <p:ph idx="1"/>
          </p:nvPr>
        </p:nvSpPr>
        <p:spPr>
          <a:xfrm>
            <a:off x="3560493" y="1669730"/>
            <a:ext cx="6586489" cy="903891"/>
          </a:xfrm>
        </p:spPr>
        <p:txBody>
          <a:bodyPr vert="horz" lIns="91440" tIns="45720" rIns="91440" bIns="45720" rtlCol="0" anchor="t">
            <a:normAutofit lnSpcReduction="10000"/>
          </a:bodyPr>
          <a:lstStyle/>
          <a:p>
            <a:pPr marL="0" indent="0">
              <a:buNone/>
            </a:pPr>
            <a:r>
              <a:rPr lang="fi-FI" sz="2000">
                <a:latin typeface="Arial"/>
                <a:ea typeface="+mn-lt"/>
                <a:cs typeface="+mn-lt"/>
              </a:rPr>
              <a:t>Vertaile kuvioita ja viiden vuorokauden tarkastelujaksoa. Kumpi kuvioista näyttää, miten lämpötila viilenee nopeammin?</a:t>
            </a:r>
            <a:endParaRPr lang="fi-FI" sz="2000">
              <a:latin typeface="Arial"/>
            </a:endParaRPr>
          </a:p>
          <a:p>
            <a:pPr marL="0" indent="0">
              <a:buNone/>
            </a:pPr>
            <a:endParaRPr lang="fi-FI" sz="1700">
              <a:solidFill>
                <a:srgbClr val="FF0000"/>
              </a:solidFill>
              <a:ea typeface="+mn-lt"/>
              <a:cs typeface="+mn-lt"/>
            </a:endParaRPr>
          </a:p>
          <a:p>
            <a:pPr marL="0" indent="0">
              <a:buNone/>
            </a:pPr>
            <a:endParaRPr lang="fi-FI" sz="1700">
              <a:ea typeface="+mn-lt"/>
              <a:cs typeface="+mn-lt"/>
            </a:endParaRP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4" name="Kuva 6" descr="Kaksi lämpötilaa kuvaavaa kuviota rinnakkain.">
            <a:extLst>
              <a:ext uri="{FF2B5EF4-FFF2-40B4-BE49-F238E27FC236}">
                <a16:creationId xmlns:a16="http://schemas.microsoft.com/office/drawing/2014/main" id="{A4ABFEDD-677F-9E2A-B462-B76A110329BA}"/>
              </a:ext>
            </a:extLst>
          </p:cNvPr>
          <p:cNvPicPr>
            <a:picLocks noChangeAspect="1"/>
          </p:cNvPicPr>
          <p:nvPr/>
        </p:nvPicPr>
        <p:blipFill>
          <a:blip r:embed="rId3"/>
          <a:stretch>
            <a:fillRect/>
          </a:stretch>
        </p:blipFill>
        <p:spPr>
          <a:xfrm>
            <a:off x="1498529" y="2685312"/>
            <a:ext cx="10513289" cy="3454369"/>
          </a:xfrm>
          <a:prstGeom prst="rect">
            <a:avLst/>
          </a:prstGeom>
        </p:spPr>
      </p:pic>
      <p:sp>
        <p:nvSpPr>
          <p:cNvPr id="7" name="Tekstiruutu 6">
            <a:extLst>
              <a:ext uri="{FF2B5EF4-FFF2-40B4-BE49-F238E27FC236}">
                <a16:creationId xmlns:a16="http://schemas.microsoft.com/office/drawing/2014/main" id="{5085031F-6446-8298-28C0-6D174A98037C}"/>
              </a:ext>
            </a:extLst>
          </p:cNvPr>
          <p:cNvSpPr txBox="1"/>
          <p:nvPr/>
        </p:nvSpPr>
        <p:spPr>
          <a:xfrm>
            <a:off x="1864179" y="6146346"/>
            <a:ext cx="90677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a:ea typeface="+mn-lt"/>
                <a:cs typeface="+mn-lt"/>
              </a:rPr>
              <a:t>Miten meni? Huomasitko, että kuvioissa lämpötila laskee samalla tavalla? </a:t>
            </a:r>
            <a:endParaRPr lang="fi-FI">
              <a:cs typeface="Calibri" panose="020F0502020204030204"/>
            </a:endParaRPr>
          </a:p>
        </p:txBody>
      </p:sp>
      <p:sp>
        <p:nvSpPr>
          <p:cNvPr id="5" name="Alatunnisteen paikkamerkki 4">
            <a:extLst>
              <a:ext uri="{FF2B5EF4-FFF2-40B4-BE49-F238E27FC236}">
                <a16:creationId xmlns:a16="http://schemas.microsoft.com/office/drawing/2014/main" id="{2CDE1C36-87D9-6A0E-8BFF-642EFADD87FE}"/>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67974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8A43C5A-76B3-3167-2BF0-84043E2C9AA6}"/>
              </a:ext>
            </a:extLst>
          </p:cNvPr>
          <p:cNvSpPr>
            <a:spLocks noGrp="1"/>
          </p:cNvSpPr>
          <p:nvPr>
            <p:ph type="title"/>
          </p:nvPr>
        </p:nvSpPr>
        <p:spPr>
          <a:xfrm>
            <a:off x="643467" y="321734"/>
            <a:ext cx="10905066" cy="1135737"/>
          </a:xfrm>
        </p:spPr>
        <p:txBody>
          <a:bodyPr>
            <a:normAutofit/>
          </a:bodyPr>
          <a:lstStyle/>
          <a:p>
            <a:r>
              <a:rPr lang="fi-FI">
                <a:latin typeface="Arial"/>
                <a:cs typeface="Calibri Light"/>
              </a:rPr>
              <a:t>Numerot vaativat erityistä lukutaitoa </a:t>
            </a:r>
            <a:endParaRPr lang="fi-FI">
              <a:latin typeface="Arial"/>
            </a:endParaRPr>
          </a:p>
        </p:txBody>
      </p:sp>
      <p:sp>
        <p:nvSpPr>
          <p:cNvPr id="3" name="Sisällön paikkamerkki 2">
            <a:extLst>
              <a:ext uri="{FF2B5EF4-FFF2-40B4-BE49-F238E27FC236}">
                <a16:creationId xmlns:a16="http://schemas.microsoft.com/office/drawing/2014/main" id="{ABDDE924-05FB-FAF4-38CB-B7AC56DCD2EE}"/>
              </a:ext>
            </a:extLst>
          </p:cNvPr>
          <p:cNvSpPr>
            <a:spLocks noGrp="1"/>
          </p:cNvSpPr>
          <p:nvPr>
            <p:ph idx="1"/>
          </p:nvPr>
        </p:nvSpPr>
        <p:spPr>
          <a:xfrm>
            <a:off x="597284" y="1378890"/>
            <a:ext cx="10893521" cy="3724346"/>
          </a:xfrm>
        </p:spPr>
        <p:txBody>
          <a:bodyPr vert="horz" lIns="91440" tIns="45720" rIns="91440" bIns="45720" rtlCol="0" anchor="t">
            <a:normAutofit/>
          </a:bodyPr>
          <a:lstStyle/>
          <a:p>
            <a:r>
              <a:rPr lang="fi-FI" sz="2000">
                <a:latin typeface="Arial"/>
                <a:ea typeface="+mn-lt"/>
                <a:cs typeface="+mn-lt"/>
              </a:rPr>
              <a:t>Tutkimustyön ja tutkimuksen lukemisen yhteydessä puhutaan</a:t>
            </a:r>
          </a:p>
          <a:p>
            <a:pPr lvl="1"/>
            <a:r>
              <a:rPr lang="fi-FI" sz="2000">
                <a:latin typeface="Arial"/>
                <a:ea typeface="+mn-lt"/>
                <a:cs typeface="+mn-lt"/>
              </a:rPr>
              <a:t>tilastolukutaitosta (</a:t>
            </a:r>
            <a:r>
              <a:rPr lang="fi-FI" sz="2000" i="1" err="1">
                <a:latin typeface="Arial"/>
                <a:ea typeface="+mn-lt"/>
                <a:cs typeface="+mn-lt"/>
              </a:rPr>
              <a:t>statistical</a:t>
            </a:r>
            <a:r>
              <a:rPr lang="fi-FI" sz="2000" i="1">
                <a:latin typeface="Arial"/>
                <a:ea typeface="+mn-lt"/>
                <a:cs typeface="+mn-lt"/>
              </a:rPr>
              <a:t> </a:t>
            </a:r>
            <a:r>
              <a:rPr lang="fi-FI" sz="2000" i="1" err="1">
                <a:latin typeface="Arial"/>
                <a:ea typeface="+mn-lt"/>
                <a:cs typeface="+mn-lt"/>
              </a:rPr>
              <a:t>literacy</a:t>
            </a:r>
            <a:r>
              <a:rPr lang="fi-FI" sz="2000">
                <a:latin typeface="Arial"/>
                <a:ea typeface="+mn-lt"/>
                <a:cs typeface="+mn-lt"/>
              </a:rPr>
              <a:t>), </a:t>
            </a:r>
          </a:p>
          <a:p>
            <a:pPr lvl="1"/>
            <a:r>
              <a:rPr lang="fi-FI" sz="2000">
                <a:latin typeface="Arial"/>
                <a:ea typeface="+mn-lt"/>
                <a:cs typeface="+mn-lt"/>
              </a:rPr>
              <a:t>numerolukutaidosta (</a:t>
            </a:r>
            <a:r>
              <a:rPr lang="fi-FI" sz="2000" i="1" err="1">
                <a:latin typeface="Arial"/>
                <a:ea typeface="+mn-lt"/>
                <a:cs typeface="+mn-lt"/>
              </a:rPr>
              <a:t>numeracy</a:t>
            </a:r>
            <a:r>
              <a:rPr lang="fi-FI" sz="2000">
                <a:latin typeface="Arial"/>
                <a:ea typeface="+mn-lt"/>
                <a:cs typeface="+mn-lt"/>
              </a:rPr>
              <a:t>) tai </a:t>
            </a:r>
          </a:p>
          <a:p>
            <a:pPr lvl="1"/>
            <a:r>
              <a:rPr lang="fi-FI" sz="2000">
                <a:latin typeface="Arial"/>
                <a:ea typeface="+mn-lt"/>
                <a:cs typeface="+mn-lt"/>
              </a:rPr>
              <a:t>kvantitatiivisen tutkimuksen ja numerotiedon lukutaidosta (</a:t>
            </a:r>
            <a:r>
              <a:rPr lang="fi-FI" sz="2000" i="1" err="1">
                <a:latin typeface="Arial"/>
                <a:ea typeface="+mn-lt"/>
                <a:cs typeface="+mn-lt"/>
              </a:rPr>
              <a:t>quantitative</a:t>
            </a:r>
            <a:r>
              <a:rPr lang="fi-FI" sz="2000" i="1">
                <a:latin typeface="Arial"/>
                <a:ea typeface="+mn-lt"/>
                <a:cs typeface="+mn-lt"/>
              </a:rPr>
              <a:t> </a:t>
            </a:r>
            <a:r>
              <a:rPr lang="fi-FI" sz="2000" i="1" err="1">
                <a:latin typeface="Arial"/>
                <a:ea typeface="+mn-lt"/>
                <a:cs typeface="+mn-lt"/>
              </a:rPr>
              <a:t>literacy</a:t>
            </a:r>
            <a:r>
              <a:rPr lang="fi-FI" sz="2000">
                <a:latin typeface="Arial"/>
                <a:ea typeface="+mn-lt"/>
                <a:cs typeface="+mn-lt"/>
              </a:rPr>
              <a:t>).</a:t>
            </a:r>
          </a:p>
          <a:p>
            <a:r>
              <a:rPr lang="fi-FI" sz="2000">
                <a:latin typeface="Arial"/>
                <a:ea typeface="+mn-lt"/>
                <a:cs typeface="+mn-lt"/>
              </a:rPr>
              <a:t>Termit '</a:t>
            </a:r>
            <a:r>
              <a:rPr lang="fi-FI" sz="2000" err="1">
                <a:latin typeface="Arial"/>
                <a:ea typeface="+mn-lt"/>
                <a:cs typeface="+mn-lt"/>
              </a:rPr>
              <a:t>numeracy</a:t>
            </a:r>
            <a:r>
              <a:rPr lang="fi-FI" sz="2000">
                <a:latin typeface="Arial"/>
                <a:ea typeface="+mn-lt"/>
                <a:cs typeface="+mn-lt"/>
              </a:rPr>
              <a:t>' ja '</a:t>
            </a:r>
            <a:r>
              <a:rPr lang="fi-FI" sz="2000" err="1">
                <a:latin typeface="Arial"/>
                <a:ea typeface="+mn-lt"/>
                <a:cs typeface="+mn-lt"/>
              </a:rPr>
              <a:t>quantitative</a:t>
            </a:r>
            <a:r>
              <a:rPr lang="fi-FI" sz="2000">
                <a:latin typeface="Arial"/>
                <a:ea typeface="+mn-lt"/>
                <a:cs typeface="+mn-lt"/>
              </a:rPr>
              <a:t> </a:t>
            </a:r>
            <a:r>
              <a:rPr lang="fi-FI" sz="2000" err="1">
                <a:latin typeface="Arial"/>
                <a:ea typeface="+mn-lt"/>
                <a:cs typeface="+mn-lt"/>
              </a:rPr>
              <a:t>literacy</a:t>
            </a:r>
            <a:r>
              <a:rPr lang="fi-FI" sz="2000">
                <a:latin typeface="Arial"/>
                <a:ea typeface="+mn-lt"/>
                <a:cs typeface="+mn-lt"/>
              </a:rPr>
              <a:t>' nousevat varmimmin esiin silloin, kun matemaatikot ja tilastotieteilijät ovat huolissaan opiskelijoiden ja kansalaisten huonoista valmiuksista ymmärtää numeerista informaatiota. </a:t>
            </a:r>
          </a:p>
          <a:p>
            <a:r>
              <a:rPr lang="fi-FI" sz="2000">
                <a:latin typeface="Arial"/>
                <a:ea typeface="+mn-lt"/>
                <a:cs typeface="+mn-lt"/>
              </a:rPr>
              <a:t>'Statistical </a:t>
            </a:r>
            <a:r>
              <a:rPr lang="fi-FI" sz="2000" err="1">
                <a:latin typeface="Arial"/>
                <a:ea typeface="+mn-lt"/>
                <a:cs typeface="+mn-lt"/>
              </a:rPr>
              <a:t>literacy</a:t>
            </a:r>
            <a:r>
              <a:rPr lang="fi-FI" sz="2000">
                <a:latin typeface="Arial"/>
                <a:ea typeface="+mn-lt"/>
                <a:cs typeface="+mn-lt"/>
              </a:rPr>
              <a:t>' viitataan puolestaan erityisesti tilastojen lukutaitoon eli tilastoihin liittyvän sanaston ja menettelytapojen tuntemukseen.</a:t>
            </a:r>
            <a:endParaRPr lang="fi-FI" sz="2000">
              <a:latin typeface="Arial"/>
              <a:cs typeface="Calibri"/>
            </a:endParaRPr>
          </a:p>
          <a:p>
            <a:r>
              <a:rPr lang="fi-FI" sz="2000">
                <a:latin typeface="Arial"/>
                <a:ea typeface="+mn-lt"/>
                <a:cs typeface="+mn-lt"/>
              </a:rPr>
              <a:t>Yleisesti puhutaan numerolukutaidosta tarkoittaen taitoa ymmärtää, tulkita ja arvioida numeerisen tiedon luotettavuutta ja käyttökelpoisuutta.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iruutu 3">
            <a:extLst>
              <a:ext uri="{FF2B5EF4-FFF2-40B4-BE49-F238E27FC236}">
                <a16:creationId xmlns:a16="http://schemas.microsoft.com/office/drawing/2014/main" id="{C7BBAA77-D46F-61B0-8BDE-E4626AD2A8F4}"/>
              </a:ext>
            </a:extLst>
          </p:cNvPr>
          <p:cNvSpPr txBox="1"/>
          <p:nvPr/>
        </p:nvSpPr>
        <p:spPr>
          <a:xfrm>
            <a:off x="2401743" y="5603586"/>
            <a:ext cx="89667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latin typeface="Arial"/>
                <a:cs typeface="Arial"/>
              </a:rPr>
              <a:t>Lähde: </a:t>
            </a:r>
            <a:r>
              <a:rPr lang="fi-FI" err="1">
                <a:latin typeface="Arial"/>
                <a:cs typeface="Arial"/>
              </a:rPr>
              <a:t>Alastalo</a:t>
            </a:r>
            <a:r>
              <a:rPr lang="fi-FI">
                <a:latin typeface="Arial"/>
                <a:cs typeface="Arial"/>
              </a:rPr>
              <a:t>, Marja &amp; Borg, Sami. </a:t>
            </a:r>
            <a:r>
              <a:rPr lang="fi-FI">
                <a:latin typeface="Arial"/>
                <a:cs typeface="Arial"/>
                <a:hlinkClick r:id="rId2"/>
              </a:rPr>
              <a:t>Numerolukutaito. Teoksessa Kvantitatiivisen tutkimuksen verkkokäsikirja.</a:t>
            </a:r>
            <a:r>
              <a:rPr lang="fi-FI">
                <a:latin typeface="Arial"/>
                <a:cs typeface="Arial"/>
              </a:rPr>
              <a:t> Tampere: Yhteiskuntatieteellinen tietoarkisto.  </a:t>
            </a:r>
          </a:p>
        </p:txBody>
      </p:sp>
      <p:sp>
        <p:nvSpPr>
          <p:cNvPr id="5" name="Alatunnisteen paikkamerkki 4">
            <a:extLst>
              <a:ext uri="{FF2B5EF4-FFF2-40B4-BE49-F238E27FC236}">
                <a16:creationId xmlns:a16="http://schemas.microsoft.com/office/drawing/2014/main" id="{9EFAECF7-462D-1654-CD43-5E7F56564DE3}"/>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48381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BEA1B6-0D14-23CB-38BD-7CFF9F0CDDB1}"/>
              </a:ext>
            </a:extLst>
          </p:cNvPr>
          <p:cNvSpPr>
            <a:spLocks noGrp="1"/>
          </p:cNvSpPr>
          <p:nvPr>
            <p:ph type="title"/>
          </p:nvPr>
        </p:nvSpPr>
        <p:spPr/>
        <p:txBody>
          <a:bodyPr/>
          <a:lstStyle/>
          <a:p>
            <a:r>
              <a:rPr lang="fi-FI">
                <a:latin typeface="Arial"/>
                <a:cs typeface="Calibri Light"/>
              </a:rPr>
              <a:t>Numeerinen tieto opiskelussa ja työssä</a:t>
            </a:r>
            <a:endParaRPr lang="fi-FI">
              <a:latin typeface="Arial"/>
            </a:endParaRPr>
          </a:p>
        </p:txBody>
      </p:sp>
      <p:sp>
        <p:nvSpPr>
          <p:cNvPr id="3" name="Sisällön paikkamerkki 2">
            <a:extLst>
              <a:ext uri="{FF2B5EF4-FFF2-40B4-BE49-F238E27FC236}">
                <a16:creationId xmlns:a16="http://schemas.microsoft.com/office/drawing/2014/main" id="{BAEF11A9-39C9-EEED-8BC0-DBFA66AF902A}"/>
              </a:ext>
            </a:extLst>
          </p:cNvPr>
          <p:cNvSpPr>
            <a:spLocks noGrp="1"/>
          </p:cNvSpPr>
          <p:nvPr>
            <p:ph idx="1"/>
          </p:nvPr>
        </p:nvSpPr>
        <p:spPr>
          <a:xfrm>
            <a:off x="841664" y="1695450"/>
            <a:ext cx="10515600" cy="4351338"/>
          </a:xfrm>
        </p:spPr>
        <p:txBody>
          <a:bodyPr vert="horz" lIns="91440" tIns="45720" rIns="91440" bIns="45720" rtlCol="0" anchor="t">
            <a:normAutofit/>
          </a:bodyPr>
          <a:lstStyle/>
          <a:p>
            <a:r>
              <a:rPr lang="fi-FI" sz="2400">
                <a:latin typeface="Arial"/>
                <a:cs typeface="Calibri"/>
              </a:rPr>
              <a:t>Tietoa on tarjolla numeerisena, joten opiskelussa tarvitset numeerisen tiedon lukutaitoa</a:t>
            </a:r>
          </a:p>
          <a:p>
            <a:r>
              <a:rPr lang="fi-FI" sz="2400">
                <a:latin typeface="Arial"/>
                <a:cs typeface="Calibri"/>
              </a:rPr>
              <a:t>Tilastotietoa ja trendejä avataan usein kuvioiden ja taulukoiden avulla</a:t>
            </a:r>
          </a:p>
          <a:p>
            <a:r>
              <a:rPr lang="fi-FI" sz="2400">
                <a:latin typeface="Arial"/>
                <a:cs typeface="Calibri"/>
              </a:rPr>
              <a:t>Opettele lukemaan, tulkitsemaan ja arvioimaan tätä tietoa myös osana tutkimuksellista lukutaitoa </a:t>
            </a:r>
          </a:p>
          <a:p>
            <a:endParaRPr lang="fi-FI" sz="2400">
              <a:latin typeface="Arial"/>
              <a:cs typeface="Calibri"/>
            </a:endParaRPr>
          </a:p>
          <a:p>
            <a:r>
              <a:rPr lang="fi-FI" sz="2400">
                <a:latin typeface="Arial"/>
                <a:cs typeface="Calibri"/>
              </a:rPr>
              <a:t>Työelämässä numeerista tietoa tulkitaan ja lisäksi hyödynnetään erilaisissa tilanteissa esim. toiminnan arvioinnissa ja vertailussa</a:t>
            </a:r>
          </a:p>
          <a:p>
            <a:r>
              <a:rPr lang="fi-FI" sz="2400">
                <a:latin typeface="Arial"/>
                <a:cs typeface="Calibri"/>
              </a:rPr>
              <a:t>Lisäksi työelämän erilaiset organisaatiot voivat osallistua tilastollisen tiedon keruuseen ja siten vaikuttavat tilastollisen tiedon merkitykseen ja laatuun</a:t>
            </a:r>
          </a:p>
        </p:txBody>
      </p:sp>
      <p:sp>
        <p:nvSpPr>
          <p:cNvPr id="4" name="Alatunnisteen paikkamerkki 3">
            <a:extLst>
              <a:ext uri="{FF2B5EF4-FFF2-40B4-BE49-F238E27FC236}">
                <a16:creationId xmlns:a16="http://schemas.microsoft.com/office/drawing/2014/main" id="{9D969A28-7CF2-42C8-552B-8E52D73F5A21}"/>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91964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05E0CE-AF99-00C4-B86E-26E408DC5104}"/>
              </a:ext>
            </a:extLst>
          </p:cNvPr>
          <p:cNvSpPr>
            <a:spLocks noGrp="1"/>
          </p:cNvSpPr>
          <p:nvPr>
            <p:ph type="title"/>
          </p:nvPr>
        </p:nvSpPr>
        <p:spPr>
          <a:xfrm>
            <a:off x="619125" y="317500"/>
            <a:ext cx="6717146" cy="1360199"/>
          </a:xfrm>
        </p:spPr>
        <p:txBody>
          <a:bodyPr/>
          <a:lstStyle/>
          <a:p>
            <a:r>
              <a:rPr lang="fi-FI" sz="4400" b="0" i="0" u="none" strike="noStrike">
                <a:solidFill>
                  <a:srgbClr val="000000"/>
                </a:solidFill>
                <a:effectLst/>
                <a:latin typeface="Arial"/>
                <a:cs typeface="Arial"/>
              </a:rPr>
              <a:t>Miksi tilastoja tarvitaan?</a:t>
            </a:r>
            <a:r>
              <a:rPr lang="fi-FI">
                <a:solidFill>
                  <a:srgbClr val="000000"/>
                </a:solidFill>
                <a:latin typeface="Calibri"/>
                <a:cs typeface="Calibri"/>
              </a:rPr>
              <a:t>  </a:t>
            </a:r>
            <a:endParaRPr lang="fi-FI"/>
          </a:p>
        </p:txBody>
      </p:sp>
      <p:sp>
        <p:nvSpPr>
          <p:cNvPr id="4" name="Puhekupla: Suorakulmio, kulmat pyöristettu 3">
            <a:extLst>
              <a:ext uri="{FF2B5EF4-FFF2-40B4-BE49-F238E27FC236}">
                <a16:creationId xmlns:a16="http://schemas.microsoft.com/office/drawing/2014/main" id="{0BA7EFCE-DEEB-B6C3-B8C6-A5672EA70D5F}"/>
              </a:ext>
            </a:extLst>
          </p:cNvPr>
          <p:cNvSpPr/>
          <p:nvPr/>
        </p:nvSpPr>
        <p:spPr>
          <a:xfrm>
            <a:off x="1059007" y="1576243"/>
            <a:ext cx="4248725" cy="3613726"/>
          </a:xfrm>
          <a:prstGeom prst="wedgeRoundRectCallou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latin typeface="Arial"/>
              </a:rPr>
              <a:t>"Suomen kaltaista modernia ja monimutkaista yhteiskuntaa olisi mahdoton hallita ilman tilastoja. </a:t>
            </a:r>
            <a:endParaRPr lang="fi-FI">
              <a:latin typeface="Calibri" panose="020F0502020204030204"/>
              <a:cs typeface="Calibri" panose="020F0502020204030204"/>
            </a:endParaRPr>
          </a:p>
          <a:p>
            <a:br>
              <a:rPr lang="fi-FI">
                <a:latin typeface="Arial"/>
              </a:rPr>
            </a:br>
            <a:r>
              <a:rPr lang="fi-FI">
                <a:latin typeface="Arial"/>
              </a:rPr>
              <a:t>Ilman tilastoja kuva yhteiskunnasta olisikin hatara ja sumuinen. Tilastot luovat kehyksen, jonka avulla voidaan hahmottaa monimutkaista kokonaisuutta."</a:t>
            </a:r>
            <a:endParaRPr lang="fi-FI">
              <a:cs typeface="Calibri"/>
            </a:endParaRPr>
          </a:p>
        </p:txBody>
      </p:sp>
      <p:sp>
        <p:nvSpPr>
          <p:cNvPr id="6" name="Tekstiruutu 5">
            <a:extLst>
              <a:ext uri="{FF2B5EF4-FFF2-40B4-BE49-F238E27FC236}">
                <a16:creationId xmlns:a16="http://schemas.microsoft.com/office/drawing/2014/main" id="{72618D8C-1163-90FB-E380-532ED23E8EDF}"/>
              </a:ext>
            </a:extLst>
          </p:cNvPr>
          <p:cNvSpPr txBox="1"/>
          <p:nvPr/>
        </p:nvSpPr>
        <p:spPr>
          <a:xfrm>
            <a:off x="974436" y="5656695"/>
            <a:ext cx="41517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Calibri"/>
              </a:rPr>
              <a:t>Pärnänen, A. </a:t>
            </a:r>
            <a:r>
              <a:rPr lang="fi-FI">
                <a:cs typeface="Calibri"/>
                <a:hlinkClick r:id="rId2"/>
              </a:rPr>
              <a:t>Mitä jos ei olisi tilastoja.</a:t>
            </a:r>
            <a:r>
              <a:rPr lang="fi-FI">
                <a:cs typeface="Calibri"/>
              </a:rPr>
              <a:t> Tieto &amp; Trendit. </a:t>
            </a:r>
            <a:r>
              <a:rPr lang="fi-FI">
                <a:ea typeface="+mn-lt"/>
                <a:cs typeface="+mn-lt"/>
              </a:rPr>
              <a:t>23.10.2022. </a:t>
            </a:r>
            <a:endParaRPr lang="fi-FI">
              <a:cs typeface="Calibri"/>
            </a:endParaRPr>
          </a:p>
        </p:txBody>
      </p:sp>
      <p:sp>
        <p:nvSpPr>
          <p:cNvPr id="3" name="Puhekupla: Suorakulmio, kulmat pyöristettu 2">
            <a:extLst>
              <a:ext uri="{FF2B5EF4-FFF2-40B4-BE49-F238E27FC236}">
                <a16:creationId xmlns:a16="http://schemas.microsoft.com/office/drawing/2014/main" id="{A6853F9F-4AA2-2A17-BB6E-2E5DAAD7475E}"/>
              </a:ext>
            </a:extLst>
          </p:cNvPr>
          <p:cNvSpPr/>
          <p:nvPr/>
        </p:nvSpPr>
        <p:spPr>
          <a:xfrm>
            <a:off x="7028873" y="519545"/>
            <a:ext cx="4432877" cy="429404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i-FI">
                <a:solidFill>
                  <a:schemeClr val="tx1"/>
                </a:solidFill>
                <a:latin typeface="Source Sans Pro"/>
                <a:ea typeface="Source Sans Pro"/>
                <a:cs typeface="Source Sans Pro"/>
              </a:rPr>
              <a:t>Jukka </a:t>
            </a:r>
            <a:r>
              <a:rPr lang="fi-FI" err="1">
                <a:solidFill>
                  <a:schemeClr val="tx1"/>
                </a:solidFill>
                <a:latin typeface="Source Sans Pro"/>
                <a:ea typeface="Source Sans Pro"/>
                <a:cs typeface="Source Sans Pro"/>
              </a:rPr>
              <a:t>Hoffrén</a:t>
            </a:r>
            <a:r>
              <a:rPr lang="fi-FI">
                <a:solidFill>
                  <a:schemeClr val="tx1"/>
                </a:solidFill>
                <a:latin typeface="Source Sans Pro"/>
                <a:ea typeface="Source Sans Pro"/>
                <a:cs typeface="Source Sans Pro"/>
              </a:rPr>
              <a:t>: Tilastoja tarvitaan päätöksenteon tueksi. Eli tällä hetkellä elämme tietoyhteiskunnassa. Aikaisemmin tärkeitä oli työvoiman määrä ja pääoman määrä. Ne olivat tärkeimpiä tuotannon tekijöitä. </a:t>
            </a:r>
            <a:br>
              <a:rPr lang="fi-FI">
                <a:solidFill>
                  <a:schemeClr val="tx1"/>
                </a:solidFill>
                <a:latin typeface="Source Sans Pro"/>
                <a:ea typeface="Source Sans Pro"/>
                <a:cs typeface="Source Sans Pro"/>
              </a:rPr>
            </a:br>
            <a:endParaRPr lang="fi-FI">
              <a:solidFill>
                <a:schemeClr val="tx1"/>
              </a:solidFill>
              <a:latin typeface="Source Sans Pro"/>
              <a:ea typeface="Source Sans Pro"/>
              <a:cs typeface="Source Sans Pro"/>
            </a:endParaRPr>
          </a:p>
          <a:p>
            <a:r>
              <a:rPr lang="fi-FI">
                <a:solidFill>
                  <a:schemeClr val="tx1"/>
                </a:solidFill>
                <a:latin typeface="Source Sans Pro"/>
                <a:ea typeface="Source Sans Pro"/>
                <a:cs typeface="Source Sans Pro"/>
              </a:rPr>
              <a:t>Tietoyhteiskunnassa tieto ja tilastot on se merkittävin rakennusaine, jolla me luodaan vaurautta ja hyvinvointia tähän maahan.</a:t>
            </a:r>
            <a:endParaRPr lang="fi-FI">
              <a:solidFill>
                <a:schemeClr val="tx1"/>
              </a:solidFill>
              <a:cs typeface="Calibri"/>
            </a:endParaRPr>
          </a:p>
        </p:txBody>
      </p:sp>
      <p:sp>
        <p:nvSpPr>
          <p:cNvPr id="5" name="Tekstiruutu 4">
            <a:extLst>
              <a:ext uri="{FF2B5EF4-FFF2-40B4-BE49-F238E27FC236}">
                <a16:creationId xmlns:a16="http://schemas.microsoft.com/office/drawing/2014/main" id="{4D38D7EE-6B72-773A-0E4E-7A2A7545FE65}"/>
              </a:ext>
            </a:extLst>
          </p:cNvPr>
          <p:cNvSpPr txBox="1"/>
          <p:nvPr/>
        </p:nvSpPr>
        <p:spPr>
          <a:xfrm>
            <a:off x="7553325" y="5419725"/>
            <a:ext cx="40767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Calibri"/>
              </a:rPr>
              <a:t>Lähde: </a:t>
            </a:r>
            <a:r>
              <a:rPr lang="fi-FI">
                <a:ea typeface="+mn-lt"/>
                <a:cs typeface="+mn-lt"/>
                <a:hlinkClick r:id="rId3"/>
              </a:rPr>
              <a:t>Tiedosta tulevaisuus -podcast: Tilastotiedon merkitys yhteiskunnassa by Tilastokeskus (soundcloud.com)</a:t>
            </a:r>
            <a:endParaRPr lang="fi-FI">
              <a:cs typeface="Calibri"/>
            </a:endParaRPr>
          </a:p>
        </p:txBody>
      </p:sp>
      <p:sp>
        <p:nvSpPr>
          <p:cNvPr id="7" name="Alatunnisteen paikkamerkki 6">
            <a:extLst>
              <a:ext uri="{FF2B5EF4-FFF2-40B4-BE49-F238E27FC236}">
                <a16:creationId xmlns:a16="http://schemas.microsoft.com/office/drawing/2014/main" id="{5BFD9785-DEA7-47D4-48D6-B3F8A28D487D}"/>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35935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D0C68F-7242-4107-8F73-3730C62E2056}"/>
              </a:ext>
            </a:extLst>
          </p:cNvPr>
          <p:cNvSpPr>
            <a:spLocks noGrp="1"/>
          </p:cNvSpPr>
          <p:nvPr>
            <p:ph type="title"/>
          </p:nvPr>
        </p:nvSpPr>
        <p:spPr>
          <a:xfrm>
            <a:off x="552450" y="58335"/>
            <a:ext cx="10515600" cy="1325563"/>
          </a:xfrm>
        </p:spPr>
        <p:txBody>
          <a:bodyPr/>
          <a:lstStyle/>
          <a:p>
            <a:r>
              <a:rPr lang="fi-FI">
                <a:latin typeface="Arial"/>
                <a:cs typeface="Arial"/>
              </a:rPr>
              <a:t>JOHDANTO</a:t>
            </a:r>
          </a:p>
        </p:txBody>
      </p:sp>
      <p:sp>
        <p:nvSpPr>
          <p:cNvPr id="3" name="Sisällön paikkamerkki 2">
            <a:extLst>
              <a:ext uri="{FF2B5EF4-FFF2-40B4-BE49-F238E27FC236}">
                <a16:creationId xmlns:a16="http://schemas.microsoft.com/office/drawing/2014/main" id="{3C6A88FC-4497-47C7-BC14-678A8D4DEE3C}"/>
              </a:ext>
            </a:extLst>
          </p:cNvPr>
          <p:cNvSpPr>
            <a:spLocks noGrp="1"/>
          </p:cNvSpPr>
          <p:nvPr>
            <p:ph idx="1"/>
          </p:nvPr>
        </p:nvSpPr>
        <p:spPr>
          <a:xfrm>
            <a:off x="474259" y="1438939"/>
            <a:ext cx="10515600" cy="5204322"/>
          </a:xfrm>
        </p:spPr>
        <p:txBody>
          <a:bodyPr vert="horz" lIns="91440" tIns="45720" rIns="91440" bIns="45720" rtlCol="0" anchor="t">
            <a:normAutofit/>
          </a:bodyPr>
          <a:lstStyle/>
          <a:p>
            <a:pPr marL="0" indent="0">
              <a:buNone/>
            </a:pPr>
            <a:r>
              <a:rPr lang="fi-FI" sz="2000" dirty="0">
                <a:latin typeface="Arial"/>
                <a:cs typeface="Arial"/>
              </a:rPr>
              <a:t>Internet on keskeinen tiedonlähde opinnoissa.  Sen laajat tietoresurssit ovat hyödyllisiä ja helposti saatavilla.  Avoimuutensa vuoksi internetiin on helppo tuottaa informaatiota ja sosiaalinen media on muuttanut sen jakamisen helpoksi. Tämän vuoksi jokaisen käyttäjän on oltava kriittinen löytämäänsä informaatioon. Opinnoissa ja työelämässä on käytettävä totuudenmukaista tietoa. </a:t>
            </a:r>
          </a:p>
          <a:p>
            <a:pPr marL="0" indent="0">
              <a:buNone/>
            </a:pPr>
            <a:r>
              <a:rPr lang="fi-FI" sz="2000" dirty="0">
                <a:latin typeface="Arial"/>
                <a:cs typeface="Arial"/>
              </a:rPr>
              <a:t>Tämän oppimateriaalin tarkoituksena on auttaa kiinnittämään huomiota miten suhtaudumme internetissä olevaan informaatioon, kuinka meille voidaan esittää valheellista tietoa tai miten tulkitsemme tietoa väärin. Oppimateriaalissa on neljä osiota ja ne liittyvät opinnoissa käytettyihin tiedonlähteisiin.</a:t>
            </a:r>
            <a:endParaRPr lang="fi-FI" sz="2000" dirty="0">
              <a:latin typeface="Arial"/>
              <a:cs typeface="Calibri" panose="020F0502020204030204"/>
            </a:endParaRPr>
          </a:p>
          <a:p>
            <a:pPr marL="457200" indent="-457200"/>
            <a:r>
              <a:rPr lang="fi-FI" sz="2000" dirty="0">
                <a:latin typeface="Arial"/>
                <a:cs typeface="Calibri" panose="020F0502020204030204"/>
              </a:rPr>
              <a:t>Uutistieto</a:t>
            </a:r>
          </a:p>
          <a:p>
            <a:pPr marL="457200" indent="-457200"/>
            <a:r>
              <a:rPr lang="fi-FI" sz="2000" dirty="0">
                <a:latin typeface="Arial"/>
                <a:cs typeface="Calibri" panose="020F0502020204030204"/>
              </a:rPr>
              <a:t>Kuvat ja videot</a:t>
            </a:r>
          </a:p>
          <a:p>
            <a:pPr marL="457200" indent="-457200"/>
            <a:r>
              <a:rPr lang="fi-FI" sz="2000" dirty="0">
                <a:latin typeface="Arial"/>
                <a:cs typeface="Calibri" panose="020F0502020204030204"/>
              </a:rPr>
              <a:t>Numerot ja tilastot</a:t>
            </a:r>
          </a:p>
          <a:p>
            <a:pPr marL="457200" indent="-457200"/>
            <a:r>
              <a:rPr lang="fi-FI" sz="2000" dirty="0">
                <a:latin typeface="Arial"/>
                <a:cs typeface="Calibri" panose="020F0502020204030204"/>
              </a:rPr>
              <a:t>Tieteelliset artikkelit</a:t>
            </a:r>
            <a:br>
              <a:rPr lang="fi-FI" sz="2000" dirty="0">
                <a:latin typeface="Arial"/>
                <a:cs typeface="Calibri" panose="020F0502020204030204"/>
              </a:rPr>
            </a:br>
            <a:endParaRPr lang="fi-FI" sz="2000" dirty="0">
              <a:latin typeface="Arial"/>
              <a:cs typeface="Calibri" panose="020F0502020204030204"/>
            </a:endParaRPr>
          </a:p>
          <a:p>
            <a:pPr marL="0" indent="0">
              <a:buNone/>
            </a:pPr>
            <a:r>
              <a:rPr lang="fi-FI" sz="1800" dirty="0">
                <a:latin typeface="Arial"/>
                <a:cs typeface="Arial"/>
              </a:rPr>
              <a:t>Jokainen osio jakautuu kolmeen osaan: 1) orientoidu pohtimalla, 2) teoria, 3) syvennä ja testaa. </a:t>
            </a:r>
            <a:endParaRPr lang="fi-FI" sz="1800" dirty="0"/>
          </a:p>
          <a:p>
            <a:pPr marL="457200" indent="-457200"/>
            <a:endParaRPr lang="fi-FI" dirty="0">
              <a:cs typeface="Calibri"/>
            </a:endParaRPr>
          </a:p>
          <a:p>
            <a:pPr marL="0" indent="0">
              <a:buNone/>
            </a:pPr>
            <a:endParaRPr lang="fi-FI" dirty="0">
              <a:cs typeface="Calibri"/>
            </a:endParaRPr>
          </a:p>
          <a:p>
            <a:pPr marL="0" indent="0">
              <a:buNone/>
            </a:pPr>
            <a:endParaRPr lang="fi-FI" dirty="0">
              <a:cs typeface="Calibri"/>
            </a:endParaRPr>
          </a:p>
          <a:p>
            <a:pPr marL="0" indent="0">
              <a:buNone/>
            </a:pPr>
            <a:endParaRPr lang="fi-FI" dirty="0">
              <a:cs typeface="Calibri"/>
            </a:endParaRPr>
          </a:p>
        </p:txBody>
      </p:sp>
      <p:sp>
        <p:nvSpPr>
          <p:cNvPr id="4" name="Alatunnisteen paikkamerkki 3">
            <a:extLst>
              <a:ext uri="{FF2B5EF4-FFF2-40B4-BE49-F238E27FC236}">
                <a16:creationId xmlns:a16="http://schemas.microsoft.com/office/drawing/2014/main" id="{0C37A43D-629E-8FD5-38D9-3F7EEA61C899}"/>
              </a:ext>
            </a:extLst>
          </p:cNvPr>
          <p:cNvSpPr>
            <a:spLocks noGrp="1"/>
          </p:cNvSpPr>
          <p:nvPr>
            <p:ph type="ftr" sz="quarter" idx="11"/>
          </p:nvPr>
        </p:nvSpPr>
        <p:spPr/>
        <p:txBody>
          <a:bodyPr/>
          <a:lstStyle/>
          <a:p>
            <a:r>
              <a:rPr lang="fi-FI"/>
              <a:t>Puttonen, Elenius &amp; Karjalainen (2023) CC-BY-SA</a:t>
            </a:r>
            <a:endParaRPr lang="fi-FI" dirty="0"/>
          </a:p>
        </p:txBody>
      </p:sp>
    </p:spTree>
    <p:extLst>
      <p:ext uri="{BB962C8B-B14F-4D97-AF65-F5344CB8AC3E}">
        <p14:creationId xmlns:p14="http://schemas.microsoft.com/office/powerpoint/2010/main" val="158722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E99668-ED20-6F2D-DA31-7D6352BCCD09}"/>
              </a:ext>
            </a:extLst>
          </p:cNvPr>
          <p:cNvSpPr>
            <a:spLocks noGrp="1"/>
          </p:cNvSpPr>
          <p:nvPr>
            <p:ph type="title"/>
          </p:nvPr>
        </p:nvSpPr>
        <p:spPr>
          <a:xfrm>
            <a:off x="874424" y="145761"/>
            <a:ext cx="10515600" cy="1325563"/>
          </a:xfrm>
        </p:spPr>
        <p:txBody>
          <a:bodyPr/>
          <a:lstStyle/>
          <a:p>
            <a:r>
              <a:rPr lang="fi-FI">
                <a:latin typeface="Arial"/>
                <a:ea typeface="+mj-lt"/>
                <a:cs typeface="+mj-lt"/>
              </a:rPr>
              <a:t>Tulkitsetko numeerista tietoa oikein?</a:t>
            </a:r>
            <a:endParaRPr lang="fi-FI">
              <a:latin typeface="Arial"/>
            </a:endParaRPr>
          </a:p>
        </p:txBody>
      </p:sp>
      <p:sp>
        <p:nvSpPr>
          <p:cNvPr id="3" name="Tekstin paikkamerkki 2">
            <a:extLst>
              <a:ext uri="{FF2B5EF4-FFF2-40B4-BE49-F238E27FC236}">
                <a16:creationId xmlns:a16="http://schemas.microsoft.com/office/drawing/2014/main" id="{077945C0-AF8D-E62D-7AB7-16C70C90DCE3}"/>
              </a:ext>
            </a:extLst>
          </p:cNvPr>
          <p:cNvSpPr>
            <a:spLocks noGrp="1"/>
          </p:cNvSpPr>
          <p:nvPr>
            <p:ph type="body" idx="1"/>
          </p:nvPr>
        </p:nvSpPr>
        <p:spPr>
          <a:xfrm>
            <a:off x="909061" y="1369436"/>
            <a:ext cx="5157787" cy="823912"/>
          </a:xfrm>
        </p:spPr>
        <p:txBody>
          <a:bodyPr>
            <a:noAutofit/>
          </a:bodyPr>
          <a:lstStyle/>
          <a:p>
            <a:r>
              <a:rPr lang="fi-FI" sz="2800" b="0">
                <a:latin typeface="Arial"/>
                <a:cs typeface="Calibri"/>
              </a:rPr>
              <a:t>Kun luet numeerista tai tilastotietoa, saatko selvitettyä</a:t>
            </a:r>
            <a:endParaRPr lang="fi-FI" sz="2800">
              <a:latin typeface="Arial"/>
            </a:endParaRPr>
          </a:p>
        </p:txBody>
      </p:sp>
      <p:sp>
        <p:nvSpPr>
          <p:cNvPr id="4" name="Sisällön paikkamerkki 3">
            <a:extLst>
              <a:ext uri="{FF2B5EF4-FFF2-40B4-BE49-F238E27FC236}">
                <a16:creationId xmlns:a16="http://schemas.microsoft.com/office/drawing/2014/main" id="{A6142CD4-4C5A-5D3F-73CE-FE93B2A9350D}"/>
              </a:ext>
            </a:extLst>
          </p:cNvPr>
          <p:cNvSpPr>
            <a:spLocks noGrp="1"/>
          </p:cNvSpPr>
          <p:nvPr>
            <p:ph sz="half" idx="2"/>
          </p:nvPr>
        </p:nvSpPr>
        <p:spPr>
          <a:xfrm>
            <a:off x="870961" y="2721840"/>
            <a:ext cx="5195887" cy="2421227"/>
          </a:xfrm>
        </p:spPr>
        <p:txBody>
          <a:bodyPr vert="horz" lIns="91440" tIns="45720" rIns="91440" bIns="45720" rtlCol="0" anchor="t">
            <a:normAutofit/>
          </a:bodyPr>
          <a:lstStyle/>
          <a:p>
            <a:pPr>
              <a:buFont typeface="Arial,Sans-Serif" panose="020B0604020202020204" pitchFamily="34" charset="0"/>
            </a:pPr>
            <a:r>
              <a:rPr lang="fi-FI" sz="2400">
                <a:latin typeface="Arial"/>
                <a:cs typeface="Calibri"/>
              </a:rPr>
              <a:t>Miten numeeriset tiedot on kerätty?</a:t>
            </a:r>
            <a:endParaRPr lang="en-US" sz="2400">
              <a:latin typeface="Arial"/>
              <a:ea typeface="+mn-lt"/>
              <a:cs typeface="+mn-lt"/>
            </a:endParaRPr>
          </a:p>
          <a:p>
            <a:pPr>
              <a:spcBef>
                <a:spcPts val="0"/>
              </a:spcBef>
              <a:buFont typeface="Arial,Sans-Serif" panose="020B0604020202020204" pitchFamily="34" charset="0"/>
            </a:pPr>
            <a:r>
              <a:rPr lang="fi-FI" sz="2400">
                <a:latin typeface="Arial"/>
                <a:cs typeface="Calibri"/>
              </a:rPr>
              <a:t>Miten kattava otos on kyseessä? </a:t>
            </a:r>
            <a:endParaRPr lang="en-US" sz="2400">
              <a:latin typeface="Arial"/>
              <a:ea typeface="+mn-lt"/>
              <a:cs typeface="+mn-lt"/>
            </a:endParaRPr>
          </a:p>
          <a:p>
            <a:pPr>
              <a:spcBef>
                <a:spcPts val="0"/>
              </a:spcBef>
              <a:buFont typeface="Arial,Sans-Serif" panose="020B0604020202020204" pitchFamily="34" charset="0"/>
            </a:pPr>
            <a:r>
              <a:rPr lang="fi-FI" sz="2400">
                <a:latin typeface="Arial"/>
                <a:cs typeface="Calibri"/>
              </a:rPr>
              <a:t>Kuka on kerännyt tiedot, esim. yritys, tutkimuslaitos vai opiskelija?</a:t>
            </a:r>
            <a:r>
              <a:rPr lang="fi-FI" sz="2400">
                <a:cs typeface="Calibri"/>
              </a:rPr>
              <a:t> </a:t>
            </a:r>
            <a:endParaRPr lang="fi-FI" sz="2400"/>
          </a:p>
        </p:txBody>
      </p:sp>
      <p:sp>
        <p:nvSpPr>
          <p:cNvPr id="5" name="Tekstin paikkamerkki 4">
            <a:extLst>
              <a:ext uri="{FF2B5EF4-FFF2-40B4-BE49-F238E27FC236}">
                <a16:creationId xmlns:a16="http://schemas.microsoft.com/office/drawing/2014/main" id="{5B0677CF-BEB9-D2F0-AF1D-55CCBAEA8A6B}"/>
              </a:ext>
            </a:extLst>
          </p:cNvPr>
          <p:cNvSpPr>
            <a:spLocks noGrp="1"/>
          </p:cNvSpPr>
          <p:nvPr>
            <p:ph type="body" sz="quarter" idx="3"/>
          </p:nvPr>
        </p:nvSpPr>
        <p:spPr>
          <a:xfrm>
            <a:off x="6276975" y="1674236"/>
            <a:ext cx="5183188" cy="823912"/>
          </a:xfrm>
        </p:spPr>
        <p:txBody>
          <a:bodyPr>
            <a:noAutofit/>
          </a:bodyPr>
          <a:lstStyle/>
          <a:p>
            <a:pPr>
              <a:spcBef>
                <a:spcPts val="0"/>
              </a:spcBef>
            </a:pPr>
            <a:r>
              <a:rPr lang="fi-FI" sz="2800" b="0">
                <a:latin typeface="Arial"/>
                <a:cs typeface="Calibri"/>
              </a:rPr>
              <a:t>Kun hyödynnät tilastotietoa oppimistehtävissäsi, varmista, että...</a:t>
            </a:r>
            <a:r>
              <a:rPr lang="fi-FI" sz="2800" b="0">
                <a:cs typeface="Calibri"/>
              </a:rPr>
              <a:t> </a:t>
            </a:r>
            <a:endParaRPr lang="fi-FI" sz="2800">
              <a:cs typeface="Calibri"/>
            </a:endParaRPr>
          </a:p>
        </p:txBody>
      </p:sp>
      <p:sp>
        <p:nvSpPr>
          <p:cNvPr id="6" name="Sisällön paikkamerkki 5">
            <a:extLst>
              <a:ext uri="{FF2B5EF4-FFF2-40B4-BE49-F238E27FC236}">
                <a16:creationId xmlns:a16="http://schemas.microsoft.com/office/drawing/2014/main" id="{B24F5320-1AB3-86D4-2B49-49D6D3AB6CD1}"/>
              </a:ext>
            </a:extLst>
          </p:cNvPr>
          <p:cNvSpPr>
            <a:spLocks noGrp="1"/>
          </p:cNvSpPr>
          <p:nvPr>
            <p:ph sz="quarter" idx="4"/>
          </p:nvPr>
        </p:nvSpPr>
        <p:spPr>
          <a:xfrm>
            <a:off x="6262832" y="2323812"/>
            <a:ext cx="5192713" cy="3160713"/>
          </a:xfrm>
        </p:spPr>
        <p:txBody>
          <a:bodyPr vert="horz" lIns="91440" tIns="45720" rIns="91440" bIns="45720" rtlCol="0" anchor="t">
            <a:normAutofit/>
          </a:bodyPr>
          <a:lstStyle/>
          <a:p>
            <a:pPr marL="0" indent="0">
              <a:spcBef>
                <a:spcPts val="0"/>
              </a:spcBef>
              <a:buNone/>
            </a:pPr>
            <a:endParaRPr lang="fi-FI">
              <a:cs typeface="Calibri" panose="020F0502020204030204"/>
            </a:endParaRPr>
          </a:p>
          <a:p>
            <a:pPr>
              <a:spcBef>
                <a:spcPts val="0"/>
              </a:spcBef>
            </a:pPr>
            <a:r>
              <a:rPr lang="fi-FI" sz="2400">
                <a:latin typeface="Arial"/>
                <a:cs typeface="Calibri" panose="020F0502020204030204"/>
              </a:rPr>
              <a:t>Käyttämäsi tilastotieto on ajantasainen (viimeisin!)</a:t>
            </a:r>
            <a:endParaRPr lang="en-US" sz="2400">
              <a:latin typeface="Arial"/>
              <a:ea typeface="+mn-lt"/>
              <a:cs typeface="+mn-lt"/>
            </a:endParaRPr>
          </a:p>
          <a:p>
            <a:pPr>
              <a:spcBef>
                <a:spcPts val="0"/>
              </a:spcBef>
            </a:pPr>
            <a:r>
              <a:rPr lang="fi-FI" sz="2400">
                <a:latin typeface="Arial"/>
                <a:cs typeface="Calibri"/>
              </a:rPr>
              <a:t>Käyttämäsi tilastotieto on sovellettavissa aiheeseesi</a:t>
            </a:r>
            <a:endParaRPr lang="en-US" sz="2400">
              <a:latin typeface="Arial"/>
              <a:ea typeface="+mn-lt"/>
              <a:cs typeface="+mn-lt"/>
            </a:endParaRPr>
          </a:p>
          <a:p>
            <a:pPr>
              <a:spcBef>
                <a:spcPts val="0"/>
              </a:spcBef>
            </a:pPr>
            <a:r>
              <a:rPr lang="fi-FI" sz="2400">
                <a:latin typeface="Arial"/>
                <a:cs typeface="Calibri"/>
              </a:rPr>
              <a:t>Raportissa/opinnäytetyössä tehdyt johtopäätökset on perusteltu numeroiden kautta</a:t>
            </a:r>
            <a:endParaRPr lang="fi-FI" sz="2400">
              <a:latin typeface="Arial"/>
            </a:endParaRPr>
          </a:p>
        </p:txBody>
      </p:sp>
      <p:sp>
        <p:nvSpPr>
          <p:cNvPr id="7" name="Tekstiruutu 6">
            <a:extLst>
              <a:ext uri="{FF2B5EF4-FFF2-40B4-BE49-F238E27FC236}">
                <a16:creationId xmlns:a16="http://schemas.microsoft.com/office/drawing/2014/main" id="{3187B89A-B9F6-445F-67A7-BC582205D7C3}"/>
              </a:ext>
            </a:extLst>
          </p:cNvPr>
          <p:cNvSpPr txBox="1"/>
          <p:nvPr/>
        </p:nvSpPr>
        <p:spPr>
          <a:xfrm>
            <a:off x="1039091" y="5287819"/>
            <a:ext cx="10236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a:latin typeface="Arial"/>
                <a:cs typeface="Calibri"/>
              </a:rPr>
              <a:t>Jos numeraalisen tiedon analysointi ja tulkinta tuntuvat hankalilta, mieti, mistä voit saada apua. Tutustu Tilastokeskuksen </a:t>
            </a:r>
            <a:r>
              <a:rPr lang="fi-FI" sz="2000">
                <a:latin typeface="Arial"/>
                <a:cs typeface="Calibri"/>
                <a:hlinkClick r:id="rId2"/>
              </a:rPr>
              <a:t>Oppaita ja oppimateriaaleja</a:t>
            </a:r>
            <a:r>
              <a:rPr lang="fi-FI" sz="2000">
                <a:latin typeface="Arial"/>
                <a:cs typeface="Calibri"/>
              </a:rPr>
              <a:t> -sivustoon. </a:t>
            </a:r>
            <a:br>
              <a:rPr lang="fi-FI" sz="2000">
                <a:latin typeface="Arial"/>
                <a:cs typeface="Calibri"/>
              </a:rPr>
            </a:br>
            <a:r>
              <a:rPr lang="fi-FI" sz="2000">
                <a:latin typeface="Arial"/>
                <a:cs typeface="Calibri"/>
              </a:rPr>
              <a:t>Saman organisaation </a:t>
            </a:r>
            <a:r>
              <a:rPr lang="fi-FI" sz="2000">
                <a:latin typeface="Arial"/>
                <a:cs typeface="Calibri"/>
                <a:hlinkClick r:id="rId3"/>
              </a:rPr>
              <a:t>Tieto &amp; Trendit</a:t>
            </a:r>
            <a:r>
              <a:rPr lang="fi-FI" sz="2000">
                <a:latin typeface="Arial"/>
                <a:cs typeface="Calibri"/>
              </a:rPr>
              <a:t> -sivustolla julkaistaan tilastollista tietoa avaavia artikkeleita.</a:t>
            </a:r>
            <a:endParaRPr lang="fi-FI" sz="2000">
              <a:latin typeface="Arial"/>
              <a:cs typeface="Arial"/>
            </a:endParaRPr>
          </a:p>
        </p:txBody>
      </p:sp>
      <p:sp>
        <p:nvSpPr>
          <p:cNvPr id="8" name="Alatunnisteen paikkamerkki 7">
            <a:extLst>
              <a:ext uri="{FF2B5EF4-FFF2-40B4-BE49-F238E27FC236}">
                <a16:creationId xmlns:a16="http://schemas.microsoft.com/office/drawing/2014/main" id="{B4F1B133-0CC3-B8E2-6322-1CE28172C05E}"/>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74247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884150" y="139278"/>
            <a:ext cx="6586491" cy="1099838"/>
          </a:xfrm>
        </p:spPr>
        <p:txBody>
          <a:bodyPr vert="horz" lIns="91440" tIns="45720" rIns="91440" bIns="45720" rtlCol="0" anchor="ctr">
            <a:normAutofit/>
          </a:bodyPr>
          <a:lstStyle/>
          <a:p>
            <a:r>
              <a:rPr lang="en-US" dirty="0" err="1">
                <a:latin typeface="Arial"/>
                <a:cs typeface="Arial"/>
              </a:rPr>
              <a:t>Syvennä</a:t>
            </a:r>
            <a:r>
              <a:rPr lang="en-US" dirty="0">
                <a:latin typeface="Arial"/>
                <a:cs typeface="Arial"/>
              </a:rPr>
              <a:t> ja </a:t>
            </a:r>
            <a:r>
              <a:rPr lang="en-US" dirty="0" err="1">
                <a:latin typeface="Arial"/>
                <a:cs typeface="Arial"/>
              </a:rPr>
              <a:t>testaa</a:t>
            </a:r>
            <a:r>
              <a:rPr lang="en-US" dirty="0">
                <a:latin typeface="Arial"/>
                <a:cs typeface="Arial"/>
              </a:rPr>
              <a:t> (3)</a:t>
            </a: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4793981" y="1065936"/>
            <a:ext cx="6586489" cy="5548409"/>
          </a:xfrm>
        </p:spPr>
        <p:txBody>
          <a:bodyPr vert="horz" lIns="91440" tIns="45720" rIns="91440" bIns="45720" rtlCol="0" anchor="t">
            <a:noAutofit/>
          </a:bodyPr>
          <a:lstStyle/>
          <a:p>
            <a:pPr>
              <a:spcBef>
                <a:spcPts val="0"/>
              </a:spcBef>
              <a:buFont typeface="Arial,Sans-Serif" panose="020B0604020202020204" pitchFamily="34" charset="0"/>
            </a:pPr>
            <a:endParaRPr lang="fi-FI" sz="2400">
              <a:solidFill>
                <a:srgbClr val="000000"/>
              </a:solidFill>
              <a:latin typeface="Calibri"/>
              <a:cs typeface="Calibri"/>
            </a:endParaRPr>
          </a:p>
          <a:p>
            <a:pPr>
              <a:spcBef>
                <a:spcPts val="0"/>
              </a:spcBef>
              <a:buFont typeface="Arial,Sans-Serif" panose="020B0604020202020204" pitchFamily="34" charset="0"/>
            </a:pPr>
            <a:r>
              <a:rPr lang="fi-FI" sz="2400">
                <a:solidFill>
                  <a:srgbClr val="000000"/>
                </a:solidFill>
                <a:latin typeface="Calibri"/>
                <a:cs typeface="Calibri"/>
              </a:rPr>
              <a:t>Pauliina Ilmonen: </a:t>
            </a:r>
            <a:r>
              <a:rPr lang="fi-FI" sz="2400">
                <a:solidFill>
                  <a:srgbClr val="000000"/>
                </a:solidFill>
                <a:latin typeface="Calibri"/>
                <a:cs typeface="Calibri"/>
                <a:hlinkClick r:id="rId2"/>
              </a:rPr>
              <a:t>Datatutkijat ovat aikamme supersankareita ja superroistoja</a:t>
            </a:r>
            <a:r>
              <a:rPr lang="fi-FI" sz="2400">
                <a:solidFill>
                  <a:srgbClr val="000000"/>
                </a:solidFill>
                <a:latin typeface="Calibri"/>
                <a:cs typeface="Calibri"/>
              </a:rPr>
              <a:t> Aalto </a:t>
            </a:r>
            <a:r>
              <a:rPr lang="fi-FI" sz="2400" err="1">
                <a:solidFill>
                  <a:srgbClr val="000000"/>
                </a:solidFill>
                <a:latin typeface="Calibri"/>
                <a:cs typeface="Calibri"/>
              </a:rPr>
              <a:t>University</a:t>
            </a:r>
            <a:r>
              <a:rPr lang="fi-FI" sz="2400">
                <a:solidFill>
                  <a:srgbClr val="000000"/>
                </a:solidFill>
                <a:latin typeface="Calibri"/>
                <a:cs typeface="Calibri"/>
              </a:rPr>
              <a:t> 2021</a:t>
            </a:r>
            <a:endParaRPr lang="fi-FI">
              <a:cs typeface="Calibri"/>
            </a:endParaRPr>
          </a:p>
          <a:p>
            <a:pPr>
              <a:spcBef>
                <a:spcPts val="0"/>
              </a:spcBef>
              <a:buFont typeface="Arial,Sans-Serif" panose="020B0604020202020204" pitchFamily="34" charset="0"/>
            </a:pPr>
            <a:endParaRPr lang="fi-FI" sz="2400">
              <a:solidFill>
                <a:srgbClr val="000000"/>
              </a:solidFill>
              <a:latin typeface="Calibri"/>
              <a:cs typeface="Calibri"/>
            </a:endParaRPr>
          </a:p>
          <a:p>
            <a:pPr>
              <a:spcBef>
                <a:spcPts val="0"/>
              </a:spcBef>
              <a:buFont typeface="Arial,Sans-Serif" panose="020B0604020202020204" pitchFamily="34" charset="0"/>
              <a:buChar char="•"/>
            </a:pPr>
            <a:r>
              <a:rPr lang="fi-FI" sz="2400">
                <a:solidFill>
                  <a:srgbClr val="000000"/>
                </a:solidFill>
                <a:latin typeface="Calibri"/>
                <a:cs typeface="Calibri"/>
              </a:rPr>
              <a:t>Heikkinen &amp; </a:t>
            </a:r>
            <a:r>
              <a:rPr lang="fi-FI" sz="2400" err="1">
                <a:solidFill>
                  <a:srgbClr val="000000"/>
                </a:solidFill>
                <a:latin typeface="Calibri"/>
                <a:cs typeface="Calibri"/>
              </a:rPr>
              <a:t>Löyttyniemi</a:t>
            </a:r>
            <a:r>
              <a:rPr lang="fi-FI" sz="2400">
                <a:solidFill>
                  <a:srgbClr val="000000"/>
                </a:solidFill>
                <a:latin typeface="Calibri"/>
                <a:cs typeface="Calibri"/>
              </a:rPr>
              <a:t>:  </a:t>
            </a:r>
            <a:r>
              <a:rPr lang="fi-FI" sz="2400">
                <a:ea typeface="+mn-lt"/>
                <a:cs typeface="+mn-lt"/>
                <a:hlinkClick r:id="rId3"/>
              </a:rPr>
              <a:t>Jäätelö lisää hukkumiskuolemia – vai miten se menikään? Vältä nämä tilastojen tulkinnan kompastuskivet.</a:t>
            </a:r>
            <a:r>
              <a:rPr lang="fi-FI" sz="2400">
                <a:ea typeface="+mn-lt"/>
                <a:cs typeface="+mn-lt"/>
              </a:rPr>
              <a:t> YLE 2021</a:t>
            </a:r>
            <a:endParaRPr lang="fi-FI" sz="2400">
              <a:solidFill>
                <a:srgbClr val="000000"/>
              </a:solidFill>
              <a:latin typeface="Calibri"/>
              <a:cs typeface="Calibri"/>
            </a:endParaRPr>
          </a:p>
          <a:p>
            <a:pPr>
              <a:spcBef>
                <a:spcPts val="0"/>
              </a:spcBef>
              <a:buFont typeface="Arial,Sans-Serif" panose="020B0604020202020204" pitchFamily="34" charset="0"/>
              <a:buChar char="•"/>
            </a:pPr>
            <a:endParaRPr lang="fi-FI" sz="2400">
              <a:solidFill>
                <a:srgbClr val="000000"/>
              </a:solidFill>
              <a:latin typeface="Calibri"/>
              <a:cs typeface="Calibri"/>
            </a:endParaRPr>
          </a:p>
          <a:p>
            <a:pPr>
              <a:spcBef>
                <a:spcPts val="0"/>
              </a:spcBef>
              <a:buFont typeface="Arial,Sans-Serif" panose="020B0604020202020204" pitchFamily="34" charset="0"/>
              <a:buChar char="•"/>
            </a:pPr>
            <a:r>
              <a:rPr lang="fi-FI" sz="2400">
                <a:solidFill>
                  <a:srgbClr val="000000"/>
                </a:solidFill>
                <a:latin typeface="Calibri"/>
                <a:cs typeface="Calibri"/>
              </a:rPr>
              <a:t>Tutustu Tilastokeskuksen oppimateriaaliin </a:t>
            </a:r>
            <a:r>
              <a:rPr lang="fi-FI" sz="2400">
                <a:solidFill>
                  <a:srgbClr val="000000"/>
                </a:solidFill>
                <a:latin typeface="Calibri"/>
                <a:cs typeface="Calibri"/>
                <a:hlinkClick r:id="rId4"/>
              </a:rPr>
              <a:t>Miten tilastokuvioita tulkitaan</a:t>
            </a:r>
            <a:r>
              <a:rPr lang="fi-FI" sz="2400">
                <a:solidFill>
                  <a:srgbClr val="000000"/>
                </a:solidFill>
                <a:latin typeface="Calibri"/>
                <a:cs typeface="Calibri"/>
              </a:rPr>
              <a:t>? Ja tee testi, miten kuvioiden tulkinta onnistuu. </a:t>
            </a:r>
          </a:p>
          <a:p>
            <a:pPr marL="0" indent="0">
              <a:spcBef>
                <a:spcPts val="0"/>
              </a:spcBef>
              <a:buNone/>
            </a:pPr>
            <a:endParaRPr lang="fi-FI" sz="2400">
              <a:solidFill>
                <a:srgbClr val="000000"/>
              </a:solidFill>
              <a:latin typeface="Calibri"/>
              <a:cs typeface="Calibri"/>
            </a:endParaRPr>
          </a:p>
          <a:p>
            <a:r>
              <a:rPr lang="fi-FI" sz="2400" b="0" i="0" u="none" strike="noStrike">
                <a:solidFill>
                  <a:srgbClr val="000000"/>
                </a:solidFill>
                <a:effectLst/>
                <a:latin typeface="Calibri"/>
                <a:cs typeface="Arial"/>
              </a:rPr>
              <a:t>Hauska piristys: Tarja </a:t>
            </a:r>
            <a:r>
              <a:rPr lang="fi-FI" sz="2400">
                <a:solidFill>
                  <a:srgbClr val="000000"/>
                </a:solidFill>
                <a:latin typeface="Calibri"/>
                <a:cs typeface="Arial"/>
              </a:rPr>
              <a:t>Heikkilän keräämiä ja vinkkaamia </a:t>
            </a:r>
            <a:r>
              <a:rPr lang="fi-FI" sz="2400">
                <a:solidFill>
                  <a:srgbClr val="000000"/>
                </a:solidFill>
                <a:latin typeface="Calibri"/>
                <a:cs typeface="Arial"/>
                <a:hlinkClick r:id="rId5"/>
              </a:rPr>
              <a:t>"emävaleita"</a:t>
            </a:r>
            <a:r>
              <a:rPr lang="fi-FI" sz="2400">
                <a:solidFill>
                  <a:srgbClr val="000000"/>
                </a:solidFill>
                <a:latin typeface="Calibri"/>
                <a:cs typeface="Arial"/>
              </a:rPr>
              <a:t>  </a:t>
            </a:r>
            <a:endParaRPr lang="fi-FI" sz="2400" u="sng">
              <a:solidFill>
                <a:srgbClr val="0563C1"/>
              </a:solidFill>
              <a:latin typeface="Calibri"/>
              <a:cs typeface="Arial" panose="020B0604020202020204" pitchFamily="34" charset="0"/>
            </a:endParaRPr>
          </a:p>
        </p:txBody>
      </p:sp>
      <p:pic>
        <p:nvPicPr>
          <p:cNvPr id="6" name="Sisällön paikkamerkki 5" descr="Paperipää ja sateenkaarivarusteet">
            <a:extLst>
              <a:ext uri="{FF2B5EF4-FFF2-40B4-BE49-F238E27FC236}">
                <a16:creationId xmlns:a16="http://schemas.microsoft.com/office/drawing/2014/main" id="{720F2B00-E197-4EFE-A742-93CCACA5F287}"/>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157C19C3-8D61-23B1-7E9F-698FB93B28F3}"/>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20488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845CD9-45F3-18DF-E99E-06A6D8613B5A}"/>
              </a:ext>
            </a:extLst>
          </p:cNvPr>
          <p:cNvSpPr>
            <a:spLocks noGrp="1"/>
          </p:cNvSpPr>
          <p:nvPr>
            <p:ph type="ctrTitle"/>
          </p:nvPr>
        </p:nvSpPr>
        <p:spPr/>
        <p:txBody>
          <a:bodyPr/>
          <a:lstStyle/>
          <a:p>
            <a:r>
              <a:rPr lang="fi-FI">
                <a:latin typeface="Arial"/>
                <a:cs typeface="Arial"/>
              </a:rPr>
              <a:t>Tieteelliset artikkelit</a:t>
            </a:r>
          </a:p>
        </p:txBody>
      </p:sp>
      <p:sp>
        <p:nvSpPr>
          <p:cNvPr id="3" name="Alatunnisteen paikkamerkki 2">
            <a:extLst>
              <a:ext uri="{FF2B5EF4-FFF2-40B4-BE49-F238E27FC236}">
                <a16:creationId xmlns:a16="http://schemas.microsoft.com/office/drawing/2014/main" id="{07088F4F-0C52-09FA-F9A4-D03F3C808C80}"/>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6520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65430" y="477083"/>
            <a:ext cx="6586491" cy="1309835"/>
          </a:xfrm>
        </p:spPr>
        <p:txBody>
          <a:bodyPr anchor="b">
            <a:normAutofit/>
          </a:bodyPr>
          <a:lstStyle/>
          <a:p>
            <a:r>
              <a:rPr lang="fi-FI">
                <a:latin typeface="Arial"/>
                <a:cs typeface="Arial"/>
              </a:rPr>
              <a:t>Orientoidu pohtimalla – mieti, mitä teet</a:t>
            </a:r>
            <a:endParaRPr lang="fi-FI">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FC948D31-8ADF-49A8-98CC-E1E1A2DD2470}"/>
              </a:ext>
            </a:extLst>
          </p:cNvPr>
          <p:cNvSpPr>
            <a:spLocks noGrp="1"/>
          </p:cNvSpPr>
          <p:nvPr>
            <p:ph idx="1"/>
          </p:nvPr>
        </p:nvSpPr>
        <p:spPr>
          <a:xfrm>
            <a:off x="4965430" y="1786917"/>
            <a:ext cx="6586489" cy="4906194"/>
          </a:xfrm>
        </p:spPr>
        <p:txBody>
          <a:bodyPr vert="horz" lIns="91440" tIns="45720" rIns="91440" bIns="45720" rtlCol="0" anchor="t">
            <a:normAutofit fontScale="92500" lnSpcReduction="20000"/>
          </a:bodyPr>
          <a:lstStyle/>
          <a:p>
            <a:pPr marL="0" indent="0">
              <a:buNone/>
            </a:pPr>
            <a:r>
              <a:rPr lang="fi-FI" dirty="0">
                <a:ea typeface="+mn-lt"/>
                <a:cs typeface="+mn-lt"/>
              </a:rPr>
              <a:t>Sinulla on kiire palauttaa tehtävä, johon pitää etsiä muutama tieteellinen artikkeli lähteeksi. Etsit avoimesta verkosta lähteitä googlaamalla.</a:t>
            </a:r>
          </a:p>
          <a:p>
            <a:pPr marL="0" indent="0">
              <a:buNone/>
            </a:pPr>
            <a:endParaRPr lang="fi-FI" sz="1700" dirty="0">
              <a:ea typeface="+mn-lt"/>
              <a:cs typeface="+mn-lt"/>
            </a:endParaRPr>
          </a:p>
          <a:p>
            <a:pPr marL="285750" indent="-285750"/>
            <a:r>
              <a:rPr lang="fi-FI" sz="1800" dirty="0">
                <a:latin typeface="Arial"/>
                <a:ea typeface="+mn-lt"/>
                <a:cs typeface="+mn-lt"/>
              </a:rPr>
              <a:t>Valitsen artikkelit ensimmäiseltä tulossivulta, koska on turha katsoa pidemmälle</a:t>
            </a:r>
          </a:p>
          <a:p>
            <a:pPr marL="285750" indent="-285750"/>
            <a:r>
              <a:rPr lang="fi-FI" sz="1800" dirty="0">
                <a:latin typeface="Arial"/>
                <a:ea typeface="+mn-lt"/>
                <a:cs typeface="+mn-lt"/>
              </a:rPr>
              <a:t>Otsikko vaikuttaa hyvältä, joten se riittää valintaan</a:t>
            </a:r>
          </a:p>
          <a:p>
            <a:pPr marL="285750" indent="-285750"/>
            <a:r>
              <a:rPr lang="fi-FI" sz="1800" dirty="0">
                <a:latin typeface="Arial"/>
                <a:ea typeface="+mn-lt"/>
                <a:cs typeface="+mn-lt"/>
              </a:rPr>
              <a:t>Kiireessä jätän tarkistamatta, milloin artikkeli on julkaistu ja onko kirjoittajien nimien yhteydessä kerrottu, mistä organisaatiosta he tulevat</a:t>
            </a:r>
          </a:p>
          <a:p>
            <a:pPr marL="285750" indent="-285750"/>
            <a:r>
              <a:rPr lang="fi-FI" sz="1800" dirty="0">
                <a:latin typeface="Arial"/>
                <a:ea typeface="+mn-lt"/>
                <a:cs typeface="+mn-lt"/>
              </a:rPr>
              <a:t>Silmäilen vain abstraktin, mutta en vilkaise, onko rakenne tieteellisen artikkelin mukainen ja löytyykö sen lopusta asialliselta vaikuttava lähdeluettelo. </a:t>
            </a:r>
          </a:p>
          <a:p>
            <a:pPr marL="0" indent="0">
              <a:buNone/>
            </a:pPr>
            <a:endParaRPr lang="fi-FI" sz="1700" dirty="0">
              <a:ea typeface="+mn-lt"/>
              <a:cs typeface="+mn-lt"/>
            </a:endParaRPr>
          </a:p>
          <a:p>
            <a:pPr marL="0" indent="0">
              <a:buNone/>
            </a:pPr>
            <a:r>
              <a:rPr lang="fi-FI" sz="2400" dirty="0">
                <a:latin typeface="Arial"/>
                <a:ea typeface="+mn-lt"/>
                <a:cs typeface="+mn-lt"/>
              </a:rPr>
              <a:t>Miten meni? Vastasitko moneen kysymykseen ”kyllä”? Nämä perusasiat jäävät helposti kiireessä tarkistamatta. </a:t>
            </a:r>
            <a:endParaRPr lang="fi-FI" sz="2400" dirty="0">
              <a:latin typeface="Arial"/>
            </a:endParaRPr>
          </a:p>
          <a:p>
            <a:pPr marL="285750" indent="-285750"/>
            <a:endParaRPr lang="fi-FI" sz="1700" dirty="0">
              <a:ea typeface="+mn-lt"/>
              <a:cs typeface="+mn-lt"/>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285750" indent="-285750"/>
            <a:endParaRPr lang="fi-FI" sz="1700" dirty="0">
              <a:cs typeface="Calibri" panose="020F0502020204030204"/>
            </a:endParaRPr>
          </a:p>
          <a:p>
            <a:pPr marL="0" indent="0">
              <a:buNone/>
            </a:pPr>
            <a:endParaRPr lang="fi-FI" sz="1700" dirty="0">
              <a:cs typeface="Calibri" panose="020F0502020204030204"/>
            </a:endParaRPr>
          </a:p>
          <a:p>
            <a:pPr marL="285750" indent="-285750"/>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a:p>
            <a:pPr marL="0" indent="0">
              <a:buNone/>
            </a:pPr>
            <a:endParaRPr lang="fi-FI" sz="1700" dirty="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1" y="10"/>
            <a:ext cx="4517116" cy="6857990"/>
          </a:xfrm>
          <a:prstGeom prst="rect">
            <a:avLst/>
          </a:prstGeom>
          <a:effectLst/>
        </p:spPr>
      </p:pic>
      <p:sp>
        <p:nvSpPr>
          <p:cNvPr id="4" name="Alatunnisteen paikkamerkki 3">
            <a:extLst>
              <a:ext uri="{FF2B5EF4-FFF2-40B4-BE49-F238E27FC236}">
                <a16:creationId xmlns:a16="http://schemas.microsoft.com/office/drawing/2014/main" id="{0546B50D-C97A-6654-1C56-9F52E9D389C2}"/>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95708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D1A64F-389E-404F-A123-03EBC6A8818F}"/>
              </a:ext>
            </a:extLst>
          </p:cNvPr>
          <p:cNvSpPr>
            <a:spLocks noGrp="1"/>
          </p:cNvSpPr>
          <p:nvPr>
            <p:ph type="title"/>
          </p:nvPr>
        </p:nvSpPr>
        <p:spPr>
          <a:xfrm>
            <a:off x="564723" y="285878"/>
            <a:ext cx="10544175" cy="1006474"/>
          </a:xfrm>
        </p:spPr>
        <p:txBody>
          <a:bodyPr>
            <a:normAutofit fontScale="90000"/>
          </a:bodyPr>
          <a:lstStyle/>
          <a:p>
            <a:r>
              <a:rPr lang="fi-FI" dirty="0">
                <a:latin typeface="Arial" panose="020B0604020202020204" pitchFamily="34" charset="0"/>
                <a:cs typeface="Arial" panose="020B0604020202020204" pitchFamily="34" charset="0"/>
              </a:rPr>
              <a:t>Mihin luotat? Ovatko kaikki tieteellisiksi kutsutut artikkelit laadukkaita?</a:t>
            </a:r>
          </a:p>
        </p:txBody>
      </p:sp>
      <p:sp>
        <p:nvSpPr>
          <p:cNvPr id="3" name="Sisällön paikkamerkki 2">
            <a:extLst>
              <a:ext uri="{FF2B5EF4-FFF2-40B4-BE49-F238E27FC236}">
                <a16:creationId xmlns:a16="http://schemas.microsoft.com/office/drawing/2014/main" id="{3ED84931-D1A4-42EC-AC6A-BDB137F969FB}"/>
              </a:ext>
            </a:extLst>
          </p:cNvPr>
          <p:cNvSpPr>
            <a:spLocks noGrp="1"/>
          </p:cNvSpPr>
          <p:nvPr>
            <p:ph idx="1"/>
          </p:nvPr>
        </p:nvSpPr>
        <p:spPr>
          <a:xfrm>
            <a:off x="564723" y="1461999"/>
            <a:ext cx="10069959" cy="5190492"/>
          </a:xfrm>
        </p:spPr>
        <p:txBody>
          <a:bodyPr vert="horz" lIns="91440" tIns="45720" rIns="91440" bIns="45720" rtlCol="0" anchor="t">
            <a:normAutofit fontScale="92500" lnSpcReduction="20000"/>
          </a:bodyPr>
          <a:lstStyle/>
          <a:p>
            <a:pPr marL="0" indent="0">
              <a:lnSpc>
                <a:spcPct val="107000"/>
              </a:lnSpc>
              <a:spcAft>
                <a:spcPts val="800"/>
              </a:spcAft>
              <a:buNone/>
            </a:pPr>
            <a:r>
              <a:rPr lang="fi-FI" sz="2000" dirty="0">
                <a:solidFill>
                  <a:srgbClr val="000000"/>
                </a:solidFill>
                <a:effectLst/>
                <a:latin typeface="Arial"/>
                <a:ea typeface="Times New Roman" panose="02020603050405020304" pitchFamily="18" charset="0"/>
                <a:cs typeface="Times New Roman"/>
              </a:rPr>
              <a:t>Tieteellinen artikkeli on arvostettu ja niitä käytetään opinnoissa. Opiskelijoita hyödyttävä </a:t>
            </a:r>
            <a:r>
              <a:rPr lang="fi-FI" sz="2000" b="1" dirty="0">
                <a:solidFill>
                  <a:srgbClr val="000000"/>
                </a:solidFill>
                <a:latin typeface="Arial"/>
                <a:ea typeface="Times New Roman" panose="02020603050405020304" pitchFamily="18" charset="0"/>
                <a:cs typeface="Times New Roman"/>
              </a:rPr>
              <a:t>avoin</a:t>
            </a:r>
            <a:r>
              <a:rPr lang="fi-FI" sz="2000" b="1" dirty="0">
                <a:solidFill>
                  <a:srgbClr val="000000"/>
                </a:solidFill>
                <a:effectLst/>
                <a:latin typeface="Arial"/>
                <a:ea typeface="Times New Roman" panose="02020603050405020304" pitchFamily="18" charset="0"/>
                <a:cs typeface="Times New Roman"/>
              </a:rPr>
              <a:t> tieteellinen julkaiseminen</a:t>
            </a:r>
            <a:r>
              <a:rPr lang="fi-FI" sz="2000" dirty="0">
                <a:solidFill>
                  <a:srgbClr val="000000"/>
                </a:solidFill>
                <a:effectLst/>
                <a:latin typeface="Arial"/>
                <a:ea typeface="Times New Roman" panose="02020603050405020304" pitchFamily="18" charset="0"/>
                <a:cs typeface="Times New Roman"/>
              </a:rPr>
              <a:t> (Open Access, OA) on lisääntynyt. Se mahdollistaa laajan pääsyn tieteellisiin tuloksiin myös työelämässä, koska artikkelit ovat maksutta verkossa luettavissa. </a:t>
            </a:r>
            <a:r>
              <a:rPr lang="fi-FI" sz="2000" dirty="0">
                <a:solidFill>
                  <a:srgbClr val="000000"/>
                </a:solidFill>
                <a:latin typeface="Arial"/>
                <a:ea typeface="Times New Roman" panose="02020603050405020304" pitchFamily="18" charset="0"/>
                <a:cs typeface="Times New Roman"/>
              </a:rPr>
              <a:t>Useat korkeakoulusi artikkelitietokannat tarjoavat osan lehdistään myös avoimesti verkossa. Suurin</a:t>
            </a:r>
            <a:r>
              <a:rPr lang="fi-FI" sz="2000" dirty="0">
                <a:solidFill>
                  <a:srgbClr val="000000"/>
                </a:solidFill>
                <a:effectLst/>
                <a:latin typeface="Arial"/>
                <a:ea typeface="Times New Roman" panose="02020603050405020304" pitchFamily="18" charset="0"/>
                <a:cs typeface="Times New Roman"/>
              </a:rPr>
              <a:t> osa verkossa julkaistuista artikkeleista on laadukkaita ja luotettavia. </a:t>
            </a:r>
            <a:endParaRPr lang="fi-FI" sz="2000" dirty="0">
              <a:latin typeface="Arial"/>
              <a:ea typeface="+mn-lt"/>
              <a:cs typeface="Arial"/>
            </a:endParaRPr>
          </a:p>
          <a:p>
            <a:pPr marL="0" indent="0">
              <a:lnSpc>
                <a:spcPct val="107000"/>
              </a:lnSpc>
              <a:spcAft>
                <a:spcPts val="800"/>
              </a:spcAft>
              <a:buNone/>
            </a:pPr>
            <a:r>
              <a:rPr lang="fi-FI" sz="2000" dirty="0">
                <a:latin typeface="Arial"/>
                <a:ea typeface="+mn-lt"/>
                <a:cs typeface="+mn-lt"/>
              </a:rPr>
              <a:t>Avoimuus on kuitenkin tuonut mukanaan </a:t>
            </a:r>
            <a:r>
              <a:rPr lang="fi-FI" sz="2000" b="1" dirty="0">
                <a:latin typeface="Arial"/>
                <a:ea typeface="+mn-lt"/>
                <a:cs typeface="+mn-lt"/>
              </a:rPr>
              <a:t>ikävän ilmiön, ns. saalistajalehdet</a:t>
            </a:r>
            <a:r>
              <a:rPr lang="fi-FI" sz="2000" dirty="0">
                <a:latin typeface="Arial"/>
                <a:ea typeface="+mn-lt"/>
                <a:cs typeface="+mn-lt"/>
              </a:rPr>
              <a:t>, joiden tavoitteena on ansaita helposti rahaa kirjoittajien kustannuksella kirjoittajamaksuilla, joita myös kerätään laatulehdissä tasokasta julkaisuprosessia varten. Saalistajalehdet houkuttelevat kirjoittajia nopealla julkaisuaikataululla ja vähäisillä vaatimuksilla tekstin suhteen. </a:t>
            </a:r>
            <a:r>
              <a:rPr lang="fi-FI" sz="2000" b="1" dirty="0">
                <a:latin typeface="Arial"/>
                <a:ea typeface="+mn-lt"/>
                <a:cs typeface="+mn-lt"/>
              </a:rPr>
              <a:t>Saalistajalehdet</a:t>
            </a:r>
            <a:r>
              <a:rPr lang="fi-FI" sz="2000" dirty="0">
                <a:latin typeface="Arial"/>
                <a:ea typeface="+mn-lt"/>
                <a:cs typeface="+mn-lt"/>
              </a:rPr>
              <a:t> </a:t>
            </a:r>
            <a:r>
              <a:rPr lang="fi-FI" sz="2000" b="1" dirty="0">
                <a:latin typeface="Arial"/>
                <a:ea typeface="+mn-lt"/>
                <a:cs typeface="+mn-lt"/>
              </a:rPr>
              <a:t>eivät täytä tieteellisen julkaisujen kriteereitä</a:t>
            </a:r>
            <a:r>
              <a:rPr lang="fi-FI" sz="2000" dirty="0">
                <a:latin typeface="Arial"/>
                <a:ea typeface="+mn-lt"/>
                <a:cs typeface="+mn-lt"/>
              </a:rPr>
              <a:t>. Artikkeleiden laatu on huono ja tieto voi olla jopa valheellista. </a:t>
            </a:r>
            <a:endParaRPr lang="fi-FI" sz="2000" dirty="0">
              <a:latin typeface="Arial"/>
              <a:cs typeface="Arial"/>
            </a:endParaRPr>
          </a:p>
          <a:p>
            <a:pPr marL="0" indent="0">
              <a:lnSpc>
                <a:spcPct val="107000"/>
              </a:lnSpc>
              <a:spcAft>
                <a:spcPts val="800"/>
              </a:spcAft>
              <a:buNone/>
            </a:pPr>
            <a:r>
              <a:rPr lang="fi-FI" sz="2000" dirty="0">
                <a:latin typeface="Arial"/>
                <a:ea typeface="+mn-lt"/>
                <a:cs typeface="Times New Roman"/>
              </a:rPr>
              <a:t>Opinnoissa on tärkeä tiedostaa, että kohdalle voi osua edellä kuvattuja niin sanottuja "tieteellisiä artikkeleita". Jos lähdettä arvioidessa jokin asia herättää tekstissä ihmetystä, esimerkiksi kirjoitusvirheet, puuttuvat tiedot kirjoittajasta, mielipiteet faktojen sijaan tai vähäiset, ylimalkaiset lähteet, </a:t>
            </a:r>
            <a:r>
              <a:rPr lang="fi-FI" sz="2000" b="1" dirty="0">
                <a:latin typeface="Arial"/>
                <a:ea typeface="+mn-lt"/>
                <a:cs typeface="Times New Roman"/>
              </a:rPr>
              <a:t>kannattaa selvittää lehden taustoja.</a:t>
            </a:r>
            <a:r>
              <a:rPr lang="fi-FI" sz="2000" dirty="0">
                <a:latin typeface="Arial"/>
                <a:ea typeface="+mn-lt"/>
                <a:cs typeface="Times New Roman"/>
              </a:rPr>
              <a:t> </a:t>
            </a:r>
            <a:r>
              <a:rPr lang="fi-FI" sz="2000" dirty="0">
                <a:latin typeface="Arial"/>
                <a:ea typeface="+mn-lt"/>
                <a:cs typeface="+mn-lt"/>
              </a:rPr>
              <a:t>Voit googlata lehden nimen ja lukea mitä tästä lehdestä keskustellaan. Mahdolliset epäluotettavat kustantajat/lehdet tunnistetaan tiedeyhteisöissä suhteellisen nopeasti. </a:t>
            </a:r>
          </a:p>
          <a:p>
            <a:pPr>
              <a:buNone/>
            </a:pPr>
            <a:endParaRPr lang="fi-FI" sz="2000" dirty="0">
              <a:latin typeface="Arial"/>
              <a:ea typeface="+mn-lt"/>
              <a:cs typeface="+mn-lt"/>
            </a:endParaRPr>
          </a:p>
          <a:p>
            <a:pPr>
              <a:buNone/>
            </a:pPr>
            <a:endParaRPr lang="fi-FI" sz="2000" dirty="0">
              <a:solidFill>
                <a:srgbClr val="000000"/>
              </a:solidFill>
              <a:latin typeface="Arial"/>
              <a:ea typeface="Times New Roman" panose="02020603050405020304" pitchFamily="18" charset="0"/>
              <a:cs typeface="Calibri"/>
            </a:endParaRPr>
          </a:p>
          <a:p>
            <a:pPr marL="0" indent="0">
              <a:lnSpc>
                <a:spcPct val="107000"/>
              </a:lnSpc>
              <a:spcAft>
                <a:spcPts val="800"/>
              </a:spcAft>
              <a:buNone/>
            </a:pPr>
            <a:endParaRPr lang="fi-FI" sz="2000" dirty="0">
              <a:solidFill>
                <a:srgbClr val="000000"/>
              </a:solidFill>
              <a:latin typeface="Arial"/>
              <a:ea typeface="Times New Roman" panose="02020603050405020304" pitchFamily="18" charset="0"/>
              <a:cs typeface="Times New Roman"/>
            </a:endParaRPr>
          </a:p>
          <a:p>
            <a:pPr marL="0" indent="0">
              <a:lnSpc>
                <a:spcPct val="107000"/>
              </a:lnSpc>
              <a:spcAft>
                <a:spcPts val="800"/>
              </a:spcAft>
              <a:buNone/>
            </a:pPr>
            <a:endParaRPr lang="fi-FI" sz="2000" dirty="0">
              <a:solidFill>
                <a:srgbClr val="000000"/>
              </a:solidFill>
              <a:latin typeface="Arial"/>
              <a:ea typeface="Times New Roman" panose="02020603050405020304" pitchFamily="18" charset="0"/>
              <a:cs typeface="Times New Roman"/>
            </a:endParaRPr>
          </a:p>
        </p:txBody>
      </p:sp>
      <p:sp>
        <p:nvSpPr>
          <p:cNvPr id="5" name="Alatunnisteen paikkamerkki 4">
            <a:extLst>
              <a:ext uri="{FF2B5EF4-FFF2-40B4-BE49-F238E27FC236}">
                <a16:creationId xmlns:a16="http://schemas.microsoft.com/office/drawing/2014/main" id="{987FD940-0EB5-BBF3-317D-A2A4798DDD75}"/>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7546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38797-19F9-4BBF-A6C1-6816E246D8BB}"/>
              </a:ext>
            </a:extLst>
          </p:cNvPr>
          <p:cNvSpPr>
            <a:spLocks noGrp="1"/>
          </p:cNvSpPr>
          <p:nvPr>
            <p:ph type="title"/>
          </p:nvPr>
        </p:nvSpPr>
        <p:spPr>
          <a:xfrm>
            <a:off x="839788" y="365126"/>
            <a:ext cx="10515600" cy="749299"/>
          </a:xfrm>
        </p:spPr>
        <p:txBody>
          <a:bodyPr/>
          <a:lstStyle/>
          <a:p>
            <a:r>
              <a:rPr lang="fi-FI" dirty="0">
                <a:latin typeface="Arial"/>
                <a:cs typeface="Arial"/>
              </a:rPr>
              <a:t>Selvitä artikkelin ja lehden tausta</a:t>
            </a:r>
          </a:p>
        </p:txBody>
      </p:sp>
      <p:sp>
        <p:nvSpPr>
          <p:cNvPr id="3" name="Tekstin paikkamerkki 2">
            <a:extLst>
              <a:ext uri="{FF2B5EF4-FFF2-40B4-BE49-F238E27FC236}">
                <a16:creationId xmlns:a16="http://schemas.microsoft.com/office/drawing/2014/main" id="{DC43FC0D-DA1E-406B-8917-11DFA570BC41}"/>
              </a:ext>
            </a:extLst>
          </p:cNvPr>
          <p:cNvSpPr>
            <a:spLocks noGrp="1"/>
          </p:cNvSpPr>
          <p:nvPr>
            <p:ph type="body" idx="1"/>
          </p:nvPr>
        </p:nvSpPr>
        <p:spPr>
          <a:xfrm>
            <a:off x="882650" y="1190624"/>
            <a:ext cx="5157787" cy="579731"/>
          </a:xfrm>
          <a:solidFill>
            <a:schemeClr val="accent4">
              <a:lumMod val="40000"/>
              <a:lumOff val="60000"/>
            </a:schemeClr>
          </a:solidFill>
        </p:spPr>
        <p:txBody>
          <a:bodyPr/>
          <a:lstStyle/>
          <a:p>
            <a:pPr algn="ctr"/>
            <a:r>
              <a:rPr lang="fi-FI">
                <a:latin typeface="Arial"/>
                <a:cs typeface="Arial"/>
              </a:rPr>
              <a:t>Aito tieteellinen lehti</a:t>
            </a:r>
          </a:p>
        </p:txBody>
      </p:sp>
      <p:sp>
        <p:nvSpPr>
          <p:cNvPr id="4" name="Sisällön paikkamerkki 3">
            <a:extLst>
              <a:ext uri="{FF2B5EF4-FFF2-40B4-BE49-F238E27FC236}">
                <a16:creationId xmlns:a16="http://schemas.microsoft.com/office/drawing/2014/main" id="{CE0D3C44-5922-4AF1-8BDA-173F36DBFCA7}"/>
              </a:ext>
            </a:extLst>
          </p:cNvPr>
          <p:cNvSpPr>
            <a:spLocks noGrp="1"/>
          </p:cNvSpPr>
          <p:nvPr>
            <p:ph sz="half" idx="2"/>
          </p:nvPr>
        </p:nvSpPr>
        <p:spPr>
          <a:xfrm>
            <a:off x="636587" y="2093119"/>
            <a:ext cx="5157787" cy="4582317"/>
          </a:xfrm>
        </p:spPr>
        <p:txBody>
          <a:bodyPr vert="horz" lIns="91440" tIns="45720" rIns="91440" bIns="45720" rtlCol="0" anchor="t">
            <a:normAutofit/>
          </a:bodyPr>
          <a:lstStyle/>
          <a:p>
            <a:r>
              <a:rPr lang="fi-FI" sz="2400" dirty="0">
                <a:latin typeface="Arial"/>
                <a:cs typeface="Arial"/>
              </a:rPr>
              <a:t>Lehden toimituskunnassa on alan asiantuntijoita</a:t>
            </a:r>
          </a:p>
          <a:p>
            <a:r>
              <a:rPr lang="fi-FI" sz="2400" dirty="0">
                <a:latin typeface="Arial"/>
                <a:cs typeface="Arial"/>
              </a:rPr>
              <a:t>Lehden taustatiedot voidaan tarkistaa</a:t>
            </a:r>
          </a:p>
          <a:p>
            <a:r>
              <a:rPr lang="fi-FI" sz="2400" dirty="0">
                <a:latin typeface="Arial"/>
                <a:cs typeface="Arial"/>
              </a:rPr>
              <a:t>Julkaisuprosessista kerrotaan avoimesti</a:t>
            </a:r>
          </a:p>
          <a:p>
            <a:r>
              <a:rPr lang="fi-FI" sz="2400" dirty="0">
                <a:latin typeface="Arial"/>
                <a:cs typeface="Arial"/>
              </a:rPr>
              <a:t>Artikkelit on </a:t>
            </a:r>
            <a:r>
              <a:rPr lang="fi-FI" sz="2400" dirty="0">
                <a:latin typeface="Arial"/>
                <a:cs typeface="Arial"/>
                <a:hlinkClick r:id="rId2"/>
              </a:rPr>
              <a:t>vertaisarvioitu</a:t>
            </a:r>
            <a:r>
              <a:rPr lang="fi-FI" sz="2400" dirty="0">
                <a:latin typeface="Arial"/>
                <a:cs typeface="Arial"/>
              </a:rPr>
              <a:t> ja julkaisemiseen kuuluu pidempi aika</a:t>
            </a:r>
          </a:p>
          <a:p>
            <a:r>
              <a:rPr lang="fi-FI" sz="2400" dirty="0">
                <a:latin typeface="Arial"/>
                <a:cs typeface="Arial"/>
              </a:rPr>
              <a:t>Artikkelin laatu on varmistettu</a:t>
            </a:r>
          </a:p>
        </p:txBody>
      </p:sp>
      <p:sp>
        <p:nvSpPr>
          <p:cNvPr id="5" name="Tekstin paikkamerkki 4">
            <a:extLst>
              <a:ext uri="{FF2B5EF4-FFF2-40B4-BE49-F238E27FC236}">
                <a16:creationId xmlns:a16="http://schemas.microsoft.com/office/drawing/2014/main" id="{FD42C12A-485C-4C75-A93D-ED57CBF1BA9B}"/>
              </a:ext>
            </a:extLst>
          </p:cNvPr>
          <p:cNvSpPr>
            <a:spLocks noGrp="1"/>
          </p:cNvSpPr>
          <p:nvPr>
            <p:ph type="body" sz="quarter" idx="3"/>
          </p:nvPr>
        </p:nvSpPr>
        <p:spPr>
          <a:xfrm>
            <a:off x="6388098" y="1190624"/>
            <a:ext cx="5213351" cy="579732"/>
          </a:xfrm>
          <a:solidFill>
            <a:schemeClr val="accent2">
              <a:lumMod val="40000"/>
              <a:lumOff val="60000"/>
            </a:schemeClr>
          </a:solidFill>
        </p:spPr>
        <p:txBody>
          <a:bodyPr/>
          <a:lstStyle/>
          <a:p>
            <a:pPr algn="ctr"/>
            <a:r>
              <a:rPr lang="fi-FI">
                <a:latin typeface="Arial" panose="020B0604020202020204" pitchFamily="34" charset="0"/>
                <a:cs typeface="Arial" panose="020B0604020202020204" pitchFamily="34" charset="0"/>
              </a:rPr>
              <a:t>Saalistajajulkaisu</a:t>
            </a:r>
          </a:p>
        </p:txBody>
      </p:sp>
      <p:sp>
        <p:nvSpPr>
          <p:cNvPr id="6" name="Sisällön paikkamerkki 5">
            <a:extLst>
              <a:ext uri="{FF2B5EF4-FFF2-40B4-BE49-F238E27FC236}">
                <a16:creationId xmlns:a16="http://schemas.microsoft.com/office/drawing/2014/main" id="{230A8706-C371-45E6-AD4D-549B042850D4}"/>
              </a:ext>
            </a:extLst>
          </p:cNvPr>
          <p:cNvSpPr>
            <a:spLocks noGrp="1"/>
          </p:cNvSpPr>
          <p:nvPr>
            <p:ph sz="quarter" idx="4"/>
          </p:nvPr>
        </p:nvSpPr>
        <p:spPr>
          <a:xfrm>
            <a:off x="6172199" y="2093119"/>
            <a:ext cx="5859379" cy="4259554"/>
          </a:xfrm>
        </p:spPr>
        <p:txBody>
          <a:bodyPr vert="horz" lIns="91440" tIns="45720" rIns="91440" bIns="45720" rtlCol="0" anchor="t">
            <a:noAutofit/>
          </a:bodyPr>
          <a:lstStyle/>
          <a:p>
            <a:r>
              <a:rPr lang="fi-FI" sz="2400" dirty="0">
                <a:latin typeface="Arial"/>
                <a:cs typeface="Arial"/>
              </a:rPr>
              <a:t>Lehden toimituskunnassa ei ole alan asiantuntijoita, henkilöistä ei kerrota tai kokoonpanosta valehdellaan</a:t>
            </a:r>
          </a:p>
          <a:p>
            <a:r>
              <a:rPr lang="fi-FI" sz="2400" dirty="0">
                <a:latin typeface="Arial"/>
                <a:cs typeface="Arial"/>
              </a:rPr>
              <a:t>Lehden taustatiedot, esim. kotipaikka, </a:t>
            </a:r>
            <a:r>
              <a:rPr lang="fi-FI" sz="2400" dirty="0">
                <a:latin typeface="Arial"/>
                <a:cs typeface="Arial"/>
                <a:hlinkClick r:id="rId3"/>
              </a:rPr>
              <a:t>ISSN-numero </a:t>
            </a:r>
            <a:r>
              <a:rPr lang="fi-FI" sz="2400" dirty="0">
                <a:latin typeface="Arial"/>
                <a:cs typeface="Arial"/>
              </a:rPr>
              <a:t>tai lehden tasosta kertova tieto ovat valheellisia tai niitä ei ilmoiteta</a:t>
            </a:r>
          </a:p>
          <a:p>
            <a:r>
              <a:rPr lang="fi-FI" sz="2400" dirty="0">
                <a:latin typeface="Arial"/>
                <a:cs typeface="Arial"/>
              </a:rPr>
              <a:t>Julkaisuprosessia ei kerrota</a:t>
            </a:r>
            <a:endParaRPr lang="fi-FI" sz="2400" dirty="0">
              <a:latin typeface="Arial" panose="020B0604020202020204" pitchFamily="34" charset="0"/>
              <a:cs typeface="Arial" panose="020B0604020202020204" pitchFamily="34" charset="0"/>
            </a:endParaRPr>
          </a:p>
          <a:p>
            <a:r>
              <a:rPr lang="fi-FI" sz="2400" dirty="0">
                <a:latin typeface="Arial"/>
                <a:cs typeface="Arial"/>
              </a:rPr>
              <a:t>Artikkeli luvataan julkaista heti, arviointi on vähäistä tai puuttuu</a:t>
            </a:r>
          </a:p>
          <a:p>
            <a:r>
              <a:rPr lang="fi-FI" sz="2400" dirty="0">
                <a:latin typeface="Arial"/>
                <a:cs typeface="Arial"/>
              </a:rPr>
              <a:t>Artikkeleiden laatu on huono tai tieto jopa valheellista</a:t>
            </a:r>
          </a:p>
        </p:txBody>
      </p:sp>
      <p:sp>
        <p:nvSpPr>
          <p:cNvPr id="7" name="Alatunnisteen paikkamerkki 6">
            <a:extLst>
              <a:ext uri="{FF2B5EF4-FFF2-40B4-BE49-F238E27FC236}">
                <a16:creationId xmlns:a16="http://schemas.microsoft.com/office/drawing/2014/main" id="{28198232-5C13-6F1C-03AC-DEFD6B217230}"/>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93678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Calibri"/>
            </a:endParaRPr>
          </a:p>
          <a:p>
            <a:pPr algn="ctr"/>
            <a:endParaRPr lang="en-US">
              <a:cs typeface="Calibri"/>
            </a:endParaRPr>
          </a:p>
        </p:txBody>
      </p:sp>
      <p:sp>
        <p:nvSpPr>
          <p:cNvPr id="2" name="Otsikko 1">
            <a:extLst>
              <a:ext uri="{FF2B5EF4-FFF2-40B4-BE49-F238E27FC236}">
                <a16:creationId xmlns:a16="http://schemas.microsoft.com/office/drawing/2014/main" id="{35D93049-6C98-42F2-9A8C-351637AA71BA}"/>
              </a:ext>
            </a:extLst>
          </p:cNvPr>
          <p:cNvSpPr>
            <a:spLocks noGrp="1"/>
          </p:cNvSpPr>
          <p:nvPr>
            <p:ph type="title"/>
          </p:nvPr>
        </p:nvSpPr>
        <p:spPr>
          <a:xfrm>
            <a:off x="307460" y="156156"/>
            <a:ext cx="10713369" cy="1128929"/>
          </a:xfrm>
        </p:spPr>
        <p:txBody>
          <a:bodyPr vert="horz" lIns="91440" tIns="45720" rIns="91440" bIns="45720" rtlCol="0" anchor="ctr">
            <a:normAutofit/>
          </a:bodyPr>
          <a:lstStyle/>
          <a:p>
            <a:r>
              <a:rPr lang="en-US" dirty="0" err="1">
                <a:latin typeface="Arial"/>
                <a:cs typeface="Arial"/>
              </a:rPr>
              <a:t>Tieteellisen</a:t>
            </a:r>
            <a:r>
              <a:rPr lang="en-US" dirty="0">
                <a:latin typeface="Arial"/>
                <a:cs typeface="Arial"/>
              </a:rPr>
              <a:t> </a:t>
            </a:r>
            <a:r>
              <a:rPr lang="en-US" dirty="0" err="1">
                <a:latin typeface="Arial"/>
                <a:cs typeface="Arial"/>
              </a:rPr>
              <a:t>tiedon</a:t>
            </a:r>
            <a:r>
              <a:rPr lang="en-US" dirty="0">
                <a:latin typeface="Arial"/>
                <a:cs typeface="Arial"/>
              </a:rPr>
              <a:t> </a:t>
            </a:r>
            <a:r>
              <a:rPr lang="en-US" dirty="0" err="1">
                <a:latin typeface="Arial"/>
                <a:cs typeface="Arial"/>
              </a:rPr>
              <a:t>arviointikriteereitä</a:t>
            </a:r>
            <a:endParaRPr lang="en-US" dirty="0">
              <a:latin typeface="Arial"/>
              <a:cs typeface="Arial"/>
            </a:endParaRPr>
          </a:p>
        </p:txBody>
      </p:sp>
      <p:sp>
        <p:nvSpPr>
          <p:cNvPr id="15" name="Content Placeholder 14">
            <a:extLst>
              <a:ext uri="{FF2B5EF4-FFF2-40B4-BE49-F238E27FC236}">
                <a16:creationId xmlns:a16="http://schemas.microsoft.com/office/drawing/2014/main" id="{E6448A05-36BE-251B-6DF7-313F5A4B3185}"/>
              </a:ext>
            </a:extLst>
          </p:cNvPr>
          <p:cNvSpPr>
            <a:spLocks noGrp="1"/>
          </p:cNvSpPr>
          <p:nvPr>
            <p:ph sz="half" idx="1"/>
          </p:nvPr>
        </p:nvSpPr>
        <p:spPr>
          <a:xfrm>
            <a:off x="365317" y="1288714"/>
            <a:ext cx="10768211" cy="5328537"/>
          </a:xfrm>
        </p:spPr>
        <p:txBody>
          <a:bodyPr vert="horz" lIns="91440" tIns="45720" rIns="91440" bIns="45720" rtlCol="0" anchor="t">
            <a:noAutofit/>
          </a:bodyPr>
          <a:lstStyle/>
          <a:p>
            <a:pPr>
              <a:buNone/>
            </a:pPr>
            <a:r>
              <a:rPr lang="en-US" sz="2200" dirty="0" err="1">
                <a:latin typeface="Arial"/>
                <a:ea typeface="+mn-lt"/>
                <a:cs typeface="+mn-lt"/>
              </a:rPr>
              <a:t>Lähdekriittisyys</a:t>
            </a:r>
            <a:r>
              <a:rPr lang="en-US" sz="2200" dirty="0">
                <a:latin typeface="Arial"/>
                <a:ea typeface="+mn-lt"/>
                <a:cs typeface="+mn-lt"/>
              </a:rPr>
              <a:t> on </a:t>
            </a:r>
            <a:r>
              <a:rPr lang="en-US" sz="2200" dirty="0" err="1">
                <a:latin typeface="Arial"/>
                <a:ea typeface="+mn-lt"/>
                <a:cs typeface="+mn-lt"/>
              </a:rPr>
              <a:t>keskeistä</a:t>
            </a:r>
            <a:r>
              <a:rPr lang="en-US" sz="2200" dirty="0">
                <a:latin typeface="Arial"/>
                <a:ea typeface="+mn-lt"/>
                <a:cs typeface="+mn-lt"/>
              </a:rPr>
              <a:t> </a:t>
            </a:r>
            <a:r>
              <a:rPr lang="en-US" sz="2200" dirty="0" err="1">
                <a:latin typeface="Arial"/>
                <a:ea typeface="+mn-lt"/>
                <a:cs typeface="+mn-lt"/>
              </a:rPr>
              <a:t>oppimistehtävien</a:t>
            </a:r>
            <a:r>
              <a:rPr lang="en-US" sz="2200" dirty="0">
                <a:latin typeface="Arial"/>
                <a:ea typeface="+mn-lt"/>
                <a:cs typeface="+mn-lt"/>
              </a:rPr>
              <a:t> ja </a:t>
            </a:r>
            <a:r>
              <a:rPr lang="en-US" sz="2200" dirty="0" err="1">
                <a:latin typeface="Arial"/>
                <a:ea typeface="+mn-lt"/>
                <a:cs typeface="+mn-lt"/>
              </a:rPr>
              <a:t>opinnäytetyön</a:t>
            </a:r>
            <a:r>
              <a:rPr lang="en-US" sz="2200" dirty="0">
                <a:latin typeface="Arial"/>
                <a:ea typeface="+mn-lt"/>
                <a:cs typeface="+mn-lt"/>
              </a:rPr>
              <a:t> </a:t>
            </a:r>
            <a:r>
              <a:rPr lang="en-US" sz="2200" dirty="0" err="1">
                <a:latin typeface="Arial"/>
                <a:ea typeface="+mn-lt"/>
                <a:cs typeface="+mn-lt"/>
              </a:rPr>
              <a:t>lähteiden</a:t>
            </a:r>
            <a:r>
              <a:rPr lang="en-US" sz="2200" dirty="0">
                <a:latin typeface="Arial"/>
                <a:ea typeface="+mn-lt"/>
                <a:cs typeface="+mn-lt"/>
              </a:rPr>
              <a:t> </a:t>
            </a:r>
            <a:r>
              <a:rPr lang="en-US" sz="2200" dirty="0" err="1">
                <a:latin typeface="Arial"/>
                <a:ea typeface="+mn-lt"/>
                <a:cs typeface="+mn-lt"/>
              </a:rPr>
              <a:t>valinnassa</a:t>
            </a:r>
            <a:r>
              <a:rPr lang="en-US" sz="2200" dirty="0">
                <a:latin typeface="Arial"/>
                <a:ea typeface="+mn-lt"/>
                <a:cs typeface="+mn-lt"/>
              </a:rPr>
              <a:t>.</a:t>
            </a:r>
            <a:br>
              <a:rPr lang="en-US" sz="2000" dirty="0">
                <a:latin typeface="Arial"/>
                <a:ea typeface="+mn-lt"/>
                <a:cs typeface="+mn-lt"/>
              </a:rPr>
            </a:br>
            <a:br>
              <a:rPr lang="en-US" sz="2000" dirty="0">
                <a:latin typeface="Arial"/>
                <a:ea typeface="+mn-lt"/>
                <a:cs typeface="+mn-lt"/>
              </a:rPr>
            </a:br>
            <a:r>
              <a:rPr lang="en-US" sz="2000" dirty="0" err="1">
                <a:latin typeface="Arial"/>
                <a:ea typeface="+mn-lt"/>
                <a:cs typeface="+mn-lt"/>
              </a:rPr>
              <a:t>Muutaman</a:t>
            </a:r>
            <a:r>
              <a:rPr lang="en-US" sz="2000" dirty="0">
                <a:latin typeface="Arial"/>
                <a:ea typeface="+mn-lt"/>
                <a:cs typeface="+mn-lt"/>
              </a:rPr>
              <a:t> </a:t>
            </a:r>
            <a:r>
              <a:rPr lang="en-US" sz="2000" dirty="0" err="1">
                <a:latin typeface="Arial"/>
                <a:ea typeface="+mn-lt"/>
                <a:cs typeface="+mn-lt"/>
              </a:rPr>
              <a:t>perusasian</a:t>
            </a:r>
            <a:r>
              <a:rPr lang="en-US" sz="2000" dirty="0">
                <a:latin typeface="Arial"/>
                <a:ea typeface="+mn-lt"/>
                <a:cs typeface="+mn-lt"/>
              </a:rPr>
              <a:t> </a:t>
            </a:r>
            <a:r>
              <a:rPr lang="en-US" sz="2000" dirty="0" err="1">
                <a:latin typeface="Arial"/>
                <a:ea typeface="+mn-lt"/>
                <a:cs typeface="+mn-lt"/>
              </a:rPr>
              <a:t>tarkistamisella</a:t>
            </a:r>
            <a:r>
              <a:rPr lang="en-US" sz="2000" dirty="0">
                <a:latin typeface="Arial"/>
                <a:ea typeface="+mn-lt"/>
                <a:cs typeface="+mn-lt"/>
              </a:rPr>
              <a:t> </a:t>
            </a:r>
            <a:r>
              <a:rPr lang="en-US" sz="2000" dirty="0" err="1">
                <a:latin typeface="Arial"/>
                <a:ea typeface="+mn-lt"/>
                <a:cs typeface="+mn-lt"/>
              </a:rPr>
              <a:t>pääsee</a:t>
            </a:r>
            <a:r>
              <a:rPr lang="en-US" sz="2000" dirty="0">
                <a:latin typeface="Arial"/>
                <a:ea typeface="+mn-lt"/>
                <a:cs typeface="+mn-lt"/>
              </a:rPr>
              <a:t> jo </a:t>
            </a:r>
            <a:r>
              <a:rPr lang="en-US" sz="2000" dirty="0" err="1">
                <a:latin typeface="Arial"/>
                <a:ea typeface="+mn-lt"/>
                <a:cs typeface="+mn-lt"/>
              </a:rPr>
              <a:t>pitkälle</a:t>
            </a:r>
            <a:r>
              <a:rPr lang="en-US" sz="2000" dirty="0">
                <a:latin typeface="Arial"/>
                <a:ea typeface="+mn-lt"/>
                <a:cs typeface="+mn-lt"/>
              </a:rPr>
              <a:t>. </a:t>
            </a:r>
            <a:r>
              <a:rPr lang="en-US" sz="2000" dirty="0" err="1">
                <a:latin typeface="Arial"/>
                <a:ea typeface="+mn-lt"/>
                <a:cs typeface="+mn-lt"/>
              </a:rPr>
              <a:t>Voit</a:t>
            </a:r>
            <a:r>
              <a:rPr lang="en-US" sz="2000" dirty="0">
                <a:latin typeface="Arial"/>
                <a:ea typeface="+mn-lt"/>
                <a:cs typeface="+mn-lt"/>
              </a:rPr>
              <a:t> </a:t>
            </a:r>
            <a:r>
              <a:rPr lang="en-US" sz="2000" dirty="0" err="1">
                <a:latin typeface="Arial"/>
                <a:ea typeface="+mn-lt"/>
                <a:cs typeface="+mn-lt"/>
              </a:rPr>
              <a:t>helposti</a:t>
            </a:r>
            <a:r>
              <a:rPr lang="en-US" sz="2000" dirty="0">
                <a:latin typeface="Arial"/>
                <a:ea typeface="+mn-lt"/>
                <a:cs typeface="+mn-lt"/>
              </a:rPr>
              <a:t> </a:t>
            </a:r>
            <a:r>
              <a:rPr lang="en-US" sz="2000" dirty="0" err="1">
                <a:latin typeface="Arial"/>
                <a:ea typeface="+mn-lt"/>
                <a:cs typeface="+mn-lt"/>
              </a:rPr>
              <a:t>tarkistaa</a:t>
            </a:r>
            <a:r>
              <a:rPr lang="en-US" sz="2000" dirty="0">
                <a:latin typeface="Arial"/>
                <a:ea typeface="+mn-lt"/>
                <a:cs typeface="+mn-lt"/>
              </a:rPr>
              <a:t> </a:t>
            </a:r>
            <a:r>
              <a:rPr lang="en-US" sz="2000" dirty="0" err="1">
                <a:latin typeface="Arial"/>
                <a:ea typeface="+mn-lt"/>
                <a:cs typeface="+mn-lt"/>
              </a:rPr>
              <a:t>heti</a:t>
            </a:r>
            <a:r>
              <a:rPr lang="en-US" sz="2000" dirty="0">
                <a:latin typeface="Arial"/>
                <a:ea typeface="+mn-lt"/>
                <a:cs typeface="+mn-lt"/>
              </a:rPr>
              <a:t> </a:t>
            </a:r>
            <a:r>
              <a:rPr lang="en-US" sz="2000" dirty="0" err="1">
                <a:latin typeface="Arial"/>
                <a:ea typeface="+mn-lt"/>
                <a:cs typeface="+mn-lt"/>
              </a:rPr>
              <a:t>seuraavat</a:t>
            </a:r>
            <a:r>
              <a:rPr lang="en-US" sz="2000" dirty="0">
                <a:latin typeface="Arial"/>
                <a:ea typeface="+mn-lt"/>
                <a:cs typeface="+mn-lt"/>
              </a:rPr>
              <a:t> </a:t>
            </a:r>
            <a:r>
              <a:rPr lang="en-US" sz="2000" dirty="0" err="1">
                <a:latin typeface="Arial"/>
                <a:ea typeface="+mn-lt"/>
                <a:cs typeface="+mn-lt"/>
              </a:rPr>
              <a:t>asiat</a:t>
            </a:r>
            <a:r>
              <a:rPr lang="en-US" sz="2000" dirty="0">
                <a:latin typeface="Arial"/>
                <a:ea typeface="+mn-lt"/>
                <a:cs typeface="+mn-lt"/>
              </a:rPr>
              <a:t> </a:t>
            </a:r>
            <a:r>
              <a:rPr lang="en-US" sz="2000" dirty="0" err="1">
                <a:latin typeface="Arial"/>
                <a:ea typeface="+mn-lt"/>
                <a:cs typeface="+mn-lt"/>
              </a:rPr>
              <a:t>avoimesta</a:t>
            </a:r>
            <a:r>
              <a:rPr lang="en-US" sz="2000" dirty="0">
                <a:latin typeface="Arial"/>
                <a:ea typeface="+mn-lt"/>
                <a:cs typeface="+mn-lt"/>
              </a:rPr>
              <a:t> </a:t>
            </a:r>
            <a:r>
              <a:rPr lang="en-US" sz="2000" dirty="0" err="1">
                <a:latin typeface="Arial"/>
                <a:ea typeface="+mn-lt"/>
                <a:cs typeface="+mn-lt"/>
              </a:rPr>
              <a:t>internetistä</a:t>
            </a:r>
            <a:r>
              <a:rPr lang="en-US" sz="2000" dirty="0">
                <a:latin typeface="Arial"/>
                <a:ea typeface="+mn-lt"/>
                <a:cs typeface="+mn-lt"/>
              </a:rPr>
              <a:t> </a:t>
            </a:r>
            <a:r>
              <a:rPr lang="en-US" sz="2000" dirty="0" err="1">
                <a:latin typeface="Arial"/>
                <a:ea typeface="+mn-lt"/>
                <a:cs typeface="+mn-lt"/>
              </a:rPr>
              <a:t>valitsemistasi</a:t>
            </a:r>
            <a:r>
              <a:rPr lang="en-US" sz="2000" dirty="0">
                <a:latin typeface="Arial"/>
                <a:ea typeface="+mn-lt"/>
                <a:cs typeface="+mn-lt"/>
              </a:rPr>
              <a:t> </a:t>
            </a:r>
            <a:r>
              <a:rPr lang="en-US" sz="2000" dirty="0" err="1">
                <a:latin typeface="Arial"/>
                <a:ea typeface="+mn-lt"/>
                <a:cs typeface="+mn-lt"/>
              </a:rPr>
              <a:t>artikkeleista</a:t>
            </a:r>
            <a:r>
              <a:rPr lang="en-US" sz="2000" dirty="0">
                <a:latin typeface="Arial"/>
                <a:ea typeface="+mn-lt"/>
                <a:cs typeface="+mn-lt"/>
              </a:rPr>
              <a:t>:</a:t>
            </a:r>
            <a:br>
              <a:rPr lang="fi-FI" sz="2000" dirty="0">
                <a:latin typeface="Arial"/>
                <a:cs typeface="Arial"/>
              </a:rPr>
            </a:br>
            <a:endParaRPr lang="en-US" sz="1800" dirty="0">
              <a:latin typeface="Arial"/>
              <a:ea typeface="+mn-lt"/>
              <a:cs typeface="+mn-lt"/>
            </a:endParaRPr>
          </a:p>
          <a:p>
            <a:pPr lvl="1"/>
            <a:r>
              <a:rPr lang="en-US" sz="1800" b="1" dirty="0" err="1">
                <a:latin typeface="Arial"/>
                <a:ea typeface="+mn-lt"/>
                <a:cs typeface="+mn-lt"/>
              </a:rPr>
              <a:t>Sivun</a:t>
            </a:r>
            <a:r>
              <a:rPr lang="en-US" sz="1800" b="1" dirty="0">
                <a:latin typeface="Arial"/>
                <a:ea typeface="+mn-lt"/>
                <a:cs typeface="+mn-lt"/>
              </a:rPr>
              <a:t> </a:t>
            </a:r>
            <a:r>
              <a:rPr lang="en-US" sz="1800" b="1" dirty="0" err="1">
                <a:latin typeface="Arial"/>
                <a:ea typeface="+mn-lt"/>
                <a:cs typeface="+mn-lt"/>
              </a:rPr>
              <a:t>osoite</a:t>
            </a:r>
            <a:r>
              <a:rPr lang="en-US" sz="1800" b="1" dirty="0">
                <a:latin typeface="Arial"/>
                <a:ea typeface="+mn-lt"/>
                <a:cs typeface="+mn-lt"/>
              </a:rPr>
              <a:t>:</a:t>
            </a:r>
            <a:r>
              <a:rPr lang="en-US" sz="1800" dirty="0">
                <a:latin typeface="Arial"/>
                <a:ea typeface="+mn-lt"/>
                <a:cs typeface="+mn-lt"/>
              </a:rPr>
              <a:t> </a:t>
            </a:r>
            <a:r>
              <a:rPr lang="en-US" sz="1800" dirty="0" err="1">
                <a:latin typeface="Arial"/>
                <a:ea typeface="+mn-lt"/>
                <a:cs typeface="+mn-lt"/>
              </a:rPr>
              <a:t>näetkö</a:t>
            </a:r>
            <a:r>
              <a:rPr lang="en-US" sz="1800" dirty="0">
                <a:latin typeface="Arial"/>
                <a:ea typeface="+mn-lt"/>
                <a:cs typeface="+mn-lt"/>
              </a:rPr>
              <a:t> URL-</a:t>
            </a:r>
            <a:r>
              <a:rPr lang="en-US" sz="1800" dirty="0" err="1">
                <a:latin typeface="Arial"/>
                <a:ea typeface="+mn-lt"/>
                <a:cs typeface="+mn-lt"/>
              </a:rPr>
              <a:t>osoitteesta</a:t>
            </a:r>
            <a:r>
              <a:rPr lang="en-US" sz="1800" dirty="0">
                <a:latin typeface="Arial"/>
                <a:ea typeface="+mn-lt"/>
                <a:cs typeface="+mn-lt"/>
              </a:rPr>
              <a:t> </a:t>
            </a:r>
            <a:r>
              <a:rPr lang="en-US" sz="1800" dirty="0" err="1">
                <a:latin typeface="Arial"/>
                <a:ea typeface="+mn-lt"/>
                <a:cs typeface="+mn-lt"/>
              </a:rPr>
              <a:t>siitä</a:t>
            </a:r>
            <a:r>
              <a:rPr lang="en-US" sz="1800" dirty="0">
                <a:latin typeface="Arial"/>
                <a:ea typeface="+mn-lt"/>
                <a:cs typeface="+mn-lt"/>
              </a:rPr>
              <a:t> </a:t>
            </a:r>
            <a:r>
              <a:rPr lang="en-US" sz="1800" dirty="0" err="1">
                <a:latin typeface="Arial"/>
                <a:ea typeface="+mn-lt"/>
                <a:cs typeface="+mn-lt"/>
              </a:rPr>
              <a:t>kuka</a:t>
            </a:r>
            <a:r>
              <a:rPr lang="en-US" sz="1800" dirty="0">
                <a:latin typeface="Arial"/>
                <a:ea typeface="+mn-lt"/>
                <a:cs typeface="+mn-lt"/>
              </a:rPr>
              <a:t>/</a:t>
            </a:r>
            <a:r>
              <a:rPr lang="en-US" sz="1800" dirty="0" err="1">
                <a:latin typeface="Arial"/>
                <a:ea typeface="+mn-lt"/>
                <a:cs typeface="+mn-lt"/>
              </a:rPr>
              <a:t>mikä</a:t>
            </a:r>
            <a:r>
              <a:rPr lang="en-US" sz="1800" dirty="0">
                <a:latin typeface="Arial"/>
                <a:ea typeface="+mn-lt"/>
                <a:cs typeface="+mn-lt"/>
              </a:rPr>
              <a:t> on </a:t>
            </a:r>
            <a:r>
              <a:rPr lang="en-US" sz="1800" dirty="0" err="1">
                <a:latin typeface="Arial"/>
                <a:ea typeface="+mn-lt"/>
                <a:cs typeface="+mn-lt"/>
              </a:rPr>
              <a:t>tiedon</a:t>
            </a:r>
            <a:r>
              <a:rPr lang="en-US" sz="1800" dirty="0">
                <a:latin typeface="Arial"/>
                <a:ea typeface="+mn-lt"/>
                <a:cs typeface="+mn-lt"/>
              </a:rPr>
              <a:t> </a:t>
            </a:r>
            <a:r>
              <a:rPr lang="en-US" sz="1800" dirty="0" err="1">
                <a:latin typeface="Arial"/>
                <a:ea typeface="+mn-lt"/>
                <a:cs typeface="+mn-lt"/>
              </a:rPr>
              <a:t>tuottaja</a:t>
            </a:r>
            <a:endParaRPr lang="en-US" sz="1800" dirty="0">
              <a:latin typeface="Arial"/>
              <a:cs typeface="Arial"/>
            </a:endParaRPr>
          </a:p>
          <a:p>
            <a:pPr lvl="1"/>
            <a:r>
              <a:rPr lang="en-US" sz="1800" b="1" dirty="0" err="1">
                <a:latin typeface="Arial"/>
                <a:ea typeface="+mn-lt"/>
                <a:cs typeface="+mn-lt"/>
              </a:rPr>
              <a:t>Julkaisija</a:t>
            </a:r>
            <a:endParaRPr lang="en-US" sz="1800" b="1" dirty="0">
              <a:latin typeface="Arial"/>
              <a:cs typeface="Arial"/>
            </a:endParaRPr>
          </a:p>
          <a:p>
            <a:pPr lvl="1"/>
            <a:r>
              <a:rPr lang="en-US" sz="1800" b="1" dirty="0" err="1">
                <a:latin typeface="Arial"/>
                <a:ea typeface="+mn-lt"/>
                <a:cs typeface="+mn-lt"/>
              </a:rPr>
              <a:t>Tekijä</a:t>
            </a:r>
            <a:r>
              <a:rPr lang="en-US" sz="1800" dirty="0">
                <a:latin typeface="Arial"/>
                <a:ea typeface="+mn-lt"/>
                <a:cs typeface="+mn-lt"/>
              </a:rPr>
              <a:t>: </a:t>
            </a:r>
            <a:r>
              <a:rPr lang="en-US" sz="1800" dirty="0" err="1">
                <a:latin typeface="Arial"/>
                <a:ea typeface="+mn-lt"/>
                <a:cs typeface="+mn-lt"/>
              </a:rPr>
              <a:t>kerrotaanko</a:t>
            </a:r>
            <a:r>
              <a:rPr lang="en-US" sz="1800" dirty="0">
                <a:latin typeface="Arial"/>
                <a:ea typeface="+mn-lt"/>
                <a:cs typeface="+mn-lt"/>
              </a:rPr>
              <a:t> </a:t>
            </a:r>
            <a:r>
              <a:rPr lang="en-US" sz="1800" dirty="0" err="1">
                <a:latin typeface="Arial"/>
                <a:ea typeface="+mn-lt"/>
                <a:cs typeface="+mn-lt"/>
              </a:rPr>
              <a:t>mitä</a:t>
            </a:r>
            <a:r>
              <a:rPr lang="en-US" sz="1800" dirty="0">
                <a:latin typeface="Arial"/>
                <a:ea typeface="+mn-lt"/>
                <a:cs typeface="+mn-lt"/>
              </a:rPr>
              <a:t> </a:t>
            </a:r>
            <a:r>
              <a:rPr lang="en-US" sz="1800" dirty="0" err="1">
                <a:latin typeface="Arial"/>
                <a:ea typeface="+mn-lt"/>
                <a:cs typeface="+mn-lt"/>
              </a:rPr>
              <a:t>organisaatiota</a:t>
            </a:r>
            <a:r>
              <a:rPr lang="en-US" sz="1800" dirty="0">
                <a:latin typeface="Arial"/>
                <a:ea typeface="+mn-lt"/>
                <a:cs typeface="+mn-lt"/>
              </a:rPr>
              <a:t> </a:t>
            </a:r>
            <a:r>
              <a:rPr lang="en-US" sz="1800" dirty="0" err="1">
                <a:latin typeface="Arial"/>
                <a:ea typeface="+mn-lt"/>
                <a:cs typeface="+mn-lt"/>
              </a:rPr>
              <a:t>hän</a:t>
            </a:r>
            <a:r>
              <a:rPr lang="en-US" sz="1800" dirty="0">
                <a:latin typeface="Arial"/>
                <a:ea typeface="+mn-lt"/>
                <a:cs typeface="+mn-lt"/>
              </a:rPr>
              <a:t> </a:t>
            </a:r>
            <a:r>
              <a:rPr lang="en-US" sz="1800" dirty="0" err="1">
                <a:latin typeface="Arial"/>
                <a:ea typeface="+mn-lt"/>
                <a:cs typeface="+mn-lt"/>
              </a:rPr>
              <a:t>edustaa</a:t>
            </a:r>
            <a:r>
              <a:rPr lang="en-US" sz="1800" dirty="0">
                <a:latin typeface="Arial"/>
                <a:ea typeface="+mn-lt"/>
                <a:cs typeface="+mn-lt"/>
              </a:rPr>
              <a:t>, </a:t>
            </a:r>
            <a:r>
              <a:rPr lang="en-US" sz="1800" dirty="0" err="1">
                <a:latin typeface="Arial"/>
                <a:ea typeface="+mn-lt"/>
                <a:cs typeface="+mn-lt"/>
              </a:rPr>
              <a:t>googlaa</a:t>
            </a:r>
            <a:r>
              <a:rPr lang="en-US" sz="1800" dirty="0">
                <a:latin typeface="Arial"/>
                <a:ea typeface="+mn-lt"/>
                <a:cs typeface="+mn-lt"/>
              </a:rPr>
              <a:t> </a:t>
            </a:r>
            <a:r>
              <a:rPr lang="en-US" sz="1800" dirty="0" err="1">
                <a:latin typeface="Arial"/>
                <a:ea typeface="+mn-lt"/>
                <a:cs typeface="+mn-lt"/>
              </a:rPr>
              <a:t>onko</a:t>
            </a:r>
            <a:r>
              <a:rPr lang="en-US" sz="1800" dirty="0">
                <a:latin typeface="Arial"/>
                <a:ea typeface="+mn-lt"/>
                <a:cs typeface="+mn-lt"/>
              </a:rPr>
              <a:t> </a:t>
            </a:r>
            <a:r>
              <a:rPr lang="en-US" sz="1800" dirty="0" err="1">
                <a:latin typeface="Arial"/>
                <a:ea typeface="+mn-lt"/>
                <a:cs typeface="+mn-lt"/>
              </a:rPr>
              <a:t>alan</a:t>
            </a:r>
            <a:r>
              <a:rPr lang="en-US" sz="1800" dirty="0">
                <a:latin typeface="Arial"/>
                <a:ea typeface="+mn-lt"/>
                <a:cs typeface="+mn-lt"/>
              </a:rPr>
              <a:t> </a:t>
            </a:r>
            <a:r>
              <a:rPr lang="en-US" sz="1800" dirty="0" err="1">
                <a:latin typeface="Arial"/>
                <a:ea typeface="+mn-lt"/>
                <a:cs typeface="+mn-lt"/>
              </a:rPr>
              <a:t>asiantuntija</a:t>
            </a:r>
            <a:endParaRPr lang="en-US" sz="1800" dirty="0">
              <a:latin typeface="Arial"/>
              <a:cs typeface="Arial"/>
            </a:endParaRPr>
          </a:p>
          <a:p>
            <a:pPr lvl="1"/>
            <a:r>
              <a:rPr lang="en-US" sz="1800" b="1" dirty="0" err="1">
                <a:latin typeface="Arial"/>
                <a:ea typeface="+mn-lt"/>
                <a:cs typeface="+mn-lt"/>
              </a:rPr>
              <a:t>Julkaisupäivämäärä</a:t>
            </a:r>
            <a:r>
              <a:rPr lang="en-US" sz="1800" dirty="0">
                <a:latin typeface="Arial"/>
                <a:ea typeface="+mn-lt"/>
                <a:cs typeface="+mn-lt"/>
              </a:rPr>
              <a:t>: </a:t>
            </a:r>
            <a:r>
              <a:rPr lang="en-US" sz="1800" dirty="0" err="1">
                <a:latin typeface="Arial"/>
                <a:ea typeface="+mn-lt"/>
                <a:cs typeface="+mn-lt"/>
              </a:rPr>
              <a:t>onko</a:t>
            </a:r>
            <a:r>
              <a:rPr lang="en-US" sz="1800" dirty="0">
                <a:latin typeface="Arial"/>
                <a:ea typeface="+mn-lt"/>
                <a:cs typeface="+mn-lt"/>
              </a:rPr>
              <a:t> </a:t>
            </a:r>
            <a:r>
              <a:rPr lang="en-US" sz="1800" dirty="0" err="1">
                <a:latin typeface="Arial"/>
                <a:ea typeface="+mn-lt"/>
                <a:cs typeface="+mn-lt"/>
              </a:rPr>
              <a:t>tieto</a:t>
            </a:r>
            <a:r>
              <a:rPr lang="en-US" sz="1800" dirty="0">
                <a:latin typeface="Arial"/>
                <a:ea typeface="+mn-lt"/>
                <a:cs typeface="+mn-lt"/>
              </a:rPr>
              <a:t> </a:t>
            </a:r>
            <a:r>
              <a:rPr lang="en-US" sz="1800" dirty="0" err="1">
                <a:latin typeface="Arial"/>
                <a:ea typeface="+mn-lt"/>
                <a:cs typeface="+mn-lt"/>
              </a:rPr>
              <a:t>ajantasalla</a:t>
            </a:r>
            <a:r>
              <a:rPr lang="en-US" sz="1800" dirty="0">
                <a:latin typeface="Arial"/>
                <a:ea typeface="+mn-lt"/>
                <a:cs typeface="+mn-lt"/>
              </a:rPr>
              <a:t> ja </a:t>
            </a:r>
            <a:r>
              <a:rPr lang="en-US" sz="1800" dirty="0" err="1">
                <a:latin typeface="Arial"/>
                <a:ea typeface="+mn-lt"/>
                <a:cs typeface="+mn-lt"/>
              </a:rPr>
              <a:t>riittävän</a:t>
            </a:r>
            <a:r>
              <a:rPr lang="en-US" sz="1800" dirty="0">
                <a:latin typeface="Arial"/>
                <a:ea typeface="+mn-lt"/>
                <a:cs typeface="+mn-lt"/>
              </a:rPr>
              <a:t> </a:t>
            </a:r>
            <a:r>
              <a:rPr lang="en-US" sz="1800" dirty="0" err="1">
                <a:latin typeface="Arial"/>
                <a:ea typeface="+mn-lt"/>
                <a:cs typeface="+mn-lt"/>
              </a:rPr>
              <a:t>tuorettava</a:t>
            </a:r>
            <a:r>
              <a:rPr lang="en-US" sz="1800" dirty="0">
                <a:latin typeface="Arial"/>
                <a:ea typeface="+mn-lt"/>
                <a:cs typeface="+mn-lt"/>
              </a:rPr>
              <a:t> </a:t>
            </a:r>
            <a:r>
              <a:rPr lang="en-US" sz="1800" dirty="0" err="1">
                <a:latin typeface="Arial"/>
                <a:ea typeface="+mn-lt"/>
                <a:cs typeface="+mn-lt"/>
              </a:rPr>
              <a:t>aiheeseesi</a:t>
            </a:r>
            <a:r>
              <a:rPr lang="en-US" sz="1800" dirty="0">
                <a:latin typeface="Arial"/>
                <a:ea typeface="+mn-lt"/>
                <a:cs typeface="+mn-lt"/>
              </a:rPr>
              <a:t> </a:t>
            </a:r>
            <a:r>
              <a:rPr lang="en-US" sz="1800" dirty="0" err="1">
                <a:latin typeface="Arial"/>
                <a:ea typeface="+mn-lt"/>
                <a:cs typeface="+mn-lt"/>
              </a:rPr>
              <a:t>nähden</a:t>
            </a:r>
            <a:endParaRPr lang="en-US" sz="1800" dirty="0">
              <a:latin typeface="Arial"/>
              <a:ea typeface="+mn-lt"/>
              <a:cs typeface="Arial"/>
            </a:endParaRPr>
          </a:p>
          <a:p>
            <a:pPr lvl="1"/>
            <a:r>
              <a:rPr lang="en-US" sz="1800" b="1" dirty="0" err="1">
                <a:latin typeface="Arial"/>
                <a:ea typeface="+mn-lt"/>
                <a:cs typeface="+mn-lt"/>
              </a:rPr>
              <a:t>Artikkelin</a:t>
            </a:r>
            <a:r>
              <a:rPr lang="en-US" sz="1800" b="1" dirty="0">
                <a:latin typeface="Arial"/>
                <a:ea typeface="+mn-lt"/>
                <a:cs typeface="+mn-lt"/>
              </a:rPr>
              <a:t> </a:t>
            </a:r>
            <a:r>
              <a:rPr lang="en-US" sz="1800" b="1" dirty="0" err="1">
                <a:latin typeface="Arial"/>
                <a:ea typeface="+mn-lt"/>
                <a:cs typeface="+mn-lt"/>
              </a:rPr>
              <a:t>rakenne</a:t>
            </a:r>
            <a:r>
              <a:rPr lang="en-US" sz="1800" dirty="0">
                <a:latin typeface="Arial"/>
                <a:ea typeface="+mn-lt"/>
                <a:cs typeface="+mn-lt"/>
              </a:rPr>
              <a:t>: </a:t>
            </a:r>
            <a:r>
              <a:rPr lang="en-US" sz="1800" dirty="0" err="1">
                <a:latin typeface="Arial"/>
                <a:ea typeface="+mn-lt"/>
                <a:cs typeface="+mn-lt"/>
              </a:rPr>
              <a:t>noudattaako</a:t>
            </a:r>
            <a:r>
              <a:rPr lang="en-US" sz="1800" dirty="0">
                <a:latin typeface="Arial"/>
                <a:ea typeface="+mn-lt"/>
                <a:cs typeface="+mn-lt"/>
              </a:rPr>
              <a:t> </a:t>
            </a:r>
            <a:r>
              <a:rPr lang="en-US" sz="1800" dirty="0" err="1">
                <a:latin typeface="Arial"/>
                <a:ea typeface="+mn-lt"/>
                <a:cs typeface="+mn-lt"/>
              </a:rPr>
              <a:t>tieteellisen</a:t>
            </a:r>
            <a:r>
              <a:rPr lang="en-US" sz="1800" dirty="0">
                <a:latin typeface="Arial"/>
                <a:ea typeface="+mn-lt"/>
                <a:cs typeface="+mn-lt"/>
              </a:rPr>
              <a:t> </a:t>
            </a:r>
            <a:r>
              <a:rPr lang="en-US" sz="1800" dirty="0" err="1">
                <a:latin typeface="Arial"/>
                <a:ea typeface="+mn-lt"/>
                <a:cs typeface="+mn-lt"/>
              </a:rPr>
              <a:t>artikkelin</a:t>
            </a:r>
            <a:r>
              <a:rPr lang="en-US" sz="1800" dirty="0">
                <a:latin typeface="Arial"/>
                <a:ea typeface="+mn-lt"/>
                <a:cs typeface="+mn-lt"/>
              </a:rPr>
              <a:t> </a:t>
            </a:r>
            <a:r>
              <a:rPr lang="en-US" sz="1800" dirty="0" err="1">
                <a:latin typeface="Arial"/>
                <a:ea typeface="+mn-lt"/>
                <a:cs typeface="+mn-lt"/>
              </a:rPr>
              <a:t>mallia</a:t>
            </a:r>
            <a:r>
              <a:rPr lang="en-US" sz="1800" dirty="0">
                <a:latin typeface="Arial"/>
                <a:ea typeface="+mn-lt"/>
                <a:cs typeface="+mn-lt"/>
              </a:rPr>
              <a:t>, </a:t>
            </a:r>
            <a:r>
              <a:rPr lang="en-US" sz="1800" dirty="0" err="1">
                <a:latin typeface="Arial"/>
                <a:ea typeface="+mn-lt"/>
                <a:cs typeface="+mn-lt"/>
              </a:rPr>
              <a:t>onko</a:t>
            </a:r>
            <a:r>
              <a:rPr lang="en-US" sz="1800" dirty="0">
                <a:latin typeface="Arial"/>
                <a:ea typeface="+mn-lt"/>
                <a:cs typeface="+mn-lt"/>
              </a:rPr>
              <a:t> </a:t>
            </a:r>
            <a:r>
              <a:rPr lang="en-US" sz="1800" dirty="0" err="1">
                <a:latin typeface="Arial"/>
                <a:ea typeface="+mn-lt"/>
                <a:cs typeface="+mn-lt"/>
              </a:rPr>
              <a:t>tekstissä</a:t>
            </a:r>
            <a:r>
              <a:rPr lang="en-US" sz="1800" dirty="0">
                <a:latin typeface="Arial"/>
                <a:ea typeface="+mn-lt"/>
                <a:cs typeface="+mn-lt"/>
              </a:rPr>
              <a:t> </a:t>
            </a:r>
            <a:r>
              <a:rPr lang="en-US" sz="1800" dirty="0" err="1">
                <a:latin typeface="Arial"/>
                <a:ea typeface="+mn-lt"/>
                <a:cs typeface="+mn-lt"/>
              </a:rPr>
              <a:t>sisäviitteitä</a:t>
            </a:r>
            <a:r>
              <a:rPr lang="en-US" sz="1800" dirty="0">
                <a:latin typeface="Arial"/>
                <a:ea typeface="+mn-lt"/>
                <a:cs typeface="+mn-lt"/>
              </a:rPr>
              <a:t> ja </a:t>
            </a:r>
            <a:r>
              <a:rPr lang="en-US" sz="1800" dirty="0" err="1">
                <a:latin typeface="Arial"/>
                <a:ea typeface="+mn-lt"/>
                <a:cs typeface="+mn-lt"/>
              </a:rPr>
              <a:t>lopussa</a:t>
            </a:r>
            <a:r>
              <a:rPr lang="en-US" sz="1800" dirty="0">
                <a:latin typeface="Arial"/>
                <a:ea typeface="+mn-lt"/>
                <a:cs typeface="+mn-lt"/>
              </a:rPr>
              <a:t> </a:t>
            </a:r>
            <a:r>
              <a:rPr lang="en-US" sz="1800" dirty="0" err="1">
                <a:latin typeface="Arial"/>
                <a:ea typeface="+mn-lt"/>
                <a:cs typeface="+mn-lt"/>
              </a:rPr>
              <a:t>lähdeluettelo</a:t>
            </a:r>
            <a:r>
              <a:rPr lang="en-US" sz="1800" dirty="0">
                <a:latin typeface="Arial"/>
                <a:ea typeface="+mn-lt"/>
                <a:cs typeface="+mn-lt"/>
              </a:rPr>
              <a:t>. </a:t>
            </a:r>
            <a:r>
              <a:rPr lang="en-US" sz="1800" dirty="0" err="1">
                <a:latin typeface="Arial"/>
                <a:ea typeface="+mn-lt"/>
                <a:cs typeface="+mn-lt"/>
              </a:rPr>
              <a:t>Videolla</a:t>
            </a:r>
            <a:r>
              <a:rPr lang="en-US" sz="1800" dirty="0">
                <a:latin typeface="Arial"/>
                <a:ea typeface="+mn-lt"/>
                <a:cs typeface="+mn-lt"/>
              </a:rPr>
              <a:t> </a:t>
            </a:r>
            <a:r>
              <a:rPr lang="en-US" sz="1800" dirty="0" err="1">
                <a:latin typeface="Arial"/>
                <a:ea typeface="+mn-lt"/>
                <a:cs typeface="+mn-lt"/>
              </a:rPr>
              <a:t>kerrotaan</a:t>
            </a:r>
            <a:r>
              <a:rPr lang="en-US" sz="1800" dirty="0">
                <a:latin typeface="Arial"/>
                <a:ea typeface="+mn-lt"/>
                <a:cs typeface="+mn-lt"/>
              </a:rPr>
              <a:t> </a:t>
            </a:r>
            <a:r>
              <a:rPr lang="en-US" sz="1800" dirty="0" err="1">
                <a:latin typeface="Arial"/>
                <a:ea typeface="+mn-lt"/>
                <a:cs typeface="+mn-lt"/>
              </a:rPr>
              <a:t>mitä</a:t>
            </a:r>
            <a:r>
              <a:rPr lang="en-US" sz="1800" dirty="0">
                <a:latin typeface="Arial"/>
                <a:ea typeface="+mn-lt"/>
                <a:cs typeface="+mn-lt"/>
              </a:rPr>
              <a:t> </a:t>
            </a:r>
            <a:r>
              <a:rPr lang="en-US" sz="1800" dirty="0" err="1">
                <a:latin typeface="Arial"/>
                <a:ea typeface="+mn-lt"/>
                <a:cs typeface="+mn-lt"/>
                <a:hlinkClick r:id="rId2"/>
              </a:rPr>
              <a:t>osioita</a:t>
            </a:r>
            <a:r>
              <a:rPr lang="en-US" sz="1800" dirty="0">
                <a:latin typeface="Arial"/>
                <a:ea typeface="+mn-lt"/>
                <a:cs typeface="+mn-lt"/>
                <a:hlinkClick r:id="rId2"/>
              </a:rPr>
              <a:t> </a:t>
            </a:r>
            <a:r>
              <a:rPr lang="en-US" sz="1800" dirty="0" err="1">
                <a:latin typeface="Arial"/>
                <a:ea typeface="+mn-lt"/>
                <a:cs typeface="+mn-lt"/>
                <a:hlinkClick r:id="rId2"/>
              </a:rPr>
              <a:t>tieteellisessä</a:t>
            </a:r>
            <a:r>
              <a:rPr lang="en-US" sz="1800" dirty="0">
                <a:latin typeface="Arial"/>
                <a:ea typeface="+mn-lt"/>
                <a:cs typeface="+mn-lt"/>
                <a:hlinkClick r:id="rId2"/>
              </a:rPr>
              <a:t> </a:t>
            </a:r>
            <a:r>
              <a:rPr lang="en-US" sz="1800" dirty="0" err="1">
                <a:latin typeface="Arial"/>
                <a:ea typeface="+mn-lt"/>
                <a:cs typeface="+mn-lt"/>
                <a:hlinkClick r:id="rId2"/>
              </a:rPr>
              <a:t>artikkelissa</a:t>
            </a:r>
            <a:r>
              <a:rPr lang="en-US" sz="1800" dirty="0">
                <a:latin typeface="Arial"/>
                <a:ea typeface="+mn-lt"/>
                <a:cs typeface="+mn-lt"/>
                <a:hlinkClick r:id="rId2"/>
              </a:rPr>
              <a:t> </a:t>
            </a:r>
            <a:r>
              <a:rPr lang="en-US" sz="1800" dirty="0" err="1">
                <a:latin typeface="Arial"/>
                <a:ea typeface="+mn-lt"/>
                <a:cs typeface="+mn-lt"/>
              </a:rPr>
              <a:t>pitää</a:t>
            </a:r>
            <a:r>
              <a:rPr lang="en-US" sz="1800" dirty="0">
                <a:latin typeface="Arial"/>
                <a:ea typeface="+mn-lt"/>
                <a:cs typeface="+mn-lt"/>
              </a:rPr>
              <a:t> olla. </a:t>
            </a:r>
            <a:endParaRPr lang="en-US" sz="1800" dirty="0">
              <a:latin typeface="Arial"/>
              <a:ea typeface="+mn-lt"/>
              <a:cs typeface="Arial"/>
            </a:endParaRPr>
          </a:p>
          <a:p>
            <a:pPr>
              <a:buNone/>
            </a:pPr>
            <a:br>
              <a:rPr lang="en-US" sz="1800" dirty="0">
                <a:highlight>
                  <a:srgbClr val="FFFF00"/>
                </a:highlight>
                <a:latin typeface="Arial"/>
                <a:ea typeface="+mn-lt"/>
                <a:cs typeface="+mn-lt"/>
              </a:rPr>
            </a:br>
            <a:r>
              <a:rPr lang="en-US" sz="2000" dirty="0" err="1">
                <a:latin typeface="Arial"/>
                <a:cs typeface="Calibri"/>
              </a:rPr>
              <a:t>Luotettavia</a:t>
            </a:r>
            <a:r>
              <a:rPr lang="en-US" sz="2000" dirty="0">
                <a:latin typeface="Arial"/>
                <a:cs typeface="Calibri"/>
              </a:rPr>
              <a:t> </a:t>
            </a:r>
            <a:r>
              <a:rPr lang="en-US" sz="2000" dirty="0" err="1">
                <a:latin typeface="Arial"/>
                <a:cs typeface="Calibri"/>
              </a:rPr>
              <a:t>avoimesti</a:t>
            </a:r>
            <a:r>
              <a:rPr lang="en-US" sz="2000" dirty="0">
                <a:latin typeface="Arial"/>
                <a:cs typeface="Calibri"/>
              </a:rPr>
              <a:t> </a:t>
            </a:r>
            <a:r>
              <a:rPr lang="en-US" sz="2000" dirty="0" err="1">
                <a:latin typeface="Arial"/>
                <a:cs typeface="Calibri"/>
              </a:rPr>
              <a:t>julkaistuja</a:t>
            </a:r>
            <a:r>
              <a:rPr lang="en-US" sz="2000" dirty="0">
                <a:latin typeface="Arial"/>
                <a:cs typeface="Calibri"/>
              </a:rPr>
              <a:t> </a:t>
            </a:r>
            <a:r>
              <a:rPr lang="en-US" sz="2000" dirty="0" err="1">
                <a:latin typeface="Arial"/>
                <a:cs typeface="Calibri"/>
              </a:rPr>
              <a:t>lehtiä</a:t>
            </a:r>
            <a:r>
              <a:rPr lang="en-US" sz="2000" dirty="0">
                <a:latin typeface="Arial"/>
                <a:cs typeface="Calibri"/>
              </a:rPr>
              <a:t> on </a:t>
            </a:r>
            <a:r>
              <a:rPr lang="en-US" sz="2000" dirty="0" err="1">
                <a:latin typeface="Arial"/>
                <a:cs typeface="Calibri"/>
              </a:rPr>
              <a:t>listattu</a:t>
            </a:r>
            <a:r>
              <a:rPr lang="en-US" sz="2000" dirty="0">
                <a:latin typeface="Arial"/>
                <a:cs typeface="Calibri"/>
              </a:rPr>
              <a:t> </a:t>
            </a:r>
            <a:r>
              <a:rPr lang="en-US" sz="2000" dirty="0">
                <a:latin typeface="Arial"/>
                <a:cs typeface="Calibri"/>
                <a:hlinkClick r:id="rId3"/>
              </a:rPr>
              <a:t>JUFO </a:t>
            </a:r>
            <a:r>
              <a:rPr lang="en-US" sz="2000" dirty="0" err="1">
                <a:latin typeface="Arial"/>
                <a:cs typeface="Calibri"/>
                <a:hlinkClick r:id="rId3"/>
              </a:rPr>
              <a:t>portaaliin</a:t>
            </a:r>
            <a:r>
              <a:rPr lang="en-US" sz="2000" dirty="0">
                <a:latin typeface="Arial"/>
                <a:cs typeface="Calibri"/>
              </a:rPr>
              <a:t>. </a:t>
            </a:r>
            <a:r>
              <a:rPr lang="en-US" sz="2000" dirty="0">
                <a:latin typeface="Arial"/>
                <a:ea typeface="+mn-lt"/>
                <a:cs typeface="+mn-lt"/>
                <a:hlinkClick r:id="rId4"/>
              </a:rPr>
              <a:t>Directory of Open Access Journals (DOAJ)</a:t>
            </a:r>
            <a:r>
              <a:rPr lang="en-US" sz="2000" dirty="0">
                <a:latin typeface="Arial"/>
                <a:ea typeface="+mn-lt"/>
                <a:cs typeface="+mn-lt"/>
              </a:rPr>
              <a:t> on </a:t>
            </a:r>
            <a:r>
              <a:rPr lang="en-US" sz="2000" dirty="0" err="1">
                <a:latin typeface="Arial"/>
                <a:ea typeface="+mn-lt"/>
                <a:cs typeface="+mn-lt"/>
              </a:rPr>
              <a:t>sivusto</a:t>
            </a:r>
            <a:r>
              <a:rPr lang="en-US" sz="2000" dirty="0">
                <a:latin typeface="Arial"/>
                <a:ea typeface="+mn-lt"/>
                <a:cs typeface="+mn-lt"/>
              </a:rPr>
              <a:t>, </a:t>
            </a:r>
            <a:r>
              <a:rPr lang="en-US" sz="2000" dirty="0" err="1">
                <a:latin typeface="Arial"/>
                <a:ea typeface="+mn-lt"/>
                <a:cs typeface="+mn-lt"/>
              </a:rPr>
              <a:t>joka</a:t>
            </a:r>
            <a:r>
              <a:rPr lang="en-US" sz="2000" dirty="0">
                <a:latin typeface="Arial"/>
                <a:ea typeface="+mn-lt"/>
                <a:cs typeface="+mn-lt"/>
              </a:rPr>
              <a:t> </a:t>
            </a:r>
            <a:r>
              <a:rPr lang="en-US" sz="2000" dirty="0" err="1">
                <a:latin typeface="Arial"/>
                <a:ea typeface="+mn-lt"/>
                <a:cs typeface="+mn-lt"/>
              </a:rPr>
              <a:t>listaa</a:t>
            </a:r>
            <a:r>
              <a:rPr lang="en-US" sz="2000" dirty="0">
                <a:latin typeface="Arial"/>
                <a:ea typeface="+mn-lt"/>
                <a:cs typeface="+mn-lt"/>
              </a:rPr>
              <a:t> </a:t>
            </a:r>
            <a:r>
              <a:rPr lang="en-US" sz="2000" dirty="0" err="1">
                <a:latin typeface="Arial"/>
                <a:ea typeface="+mn-lt"/>
                <a:cs typeface="+mn-lt"/>
              </a:rPr>
              <a:t>laatukriteerit</a:t>
            </a:r>
            <a:r>
              <a:rPr lang="en-US" sz="2000" dirty="0">
                <a:latin typeface="Arial"/>
                <a:ea typeface="+mn-lt"/>
                <a:cs typeface="+mn-lt"/>
              </a:rPr>
              <a:t> </a:t>
            </a:r>
            <a:r>
              <a:rPr lang="en-US" sz="2000" dirty="0" err="1">
                <a:latin typeface="Arial"/>
                <a:ea typeface="+mn-lt"/>
                <a:cs typeface="+mn-lt"/>
              </a:rPr>
              <a:t>täyttäviä</a:t>
            </a:r>
            <a:r>
              <a:rPr lang="en-US" sz="2000" dirty="0">
                <a:latin typeface="Arial"/>
                <a:ea typeface="+mn-lt"/>
                <a:cs typeface="+mn-lt"/>
              </a:rPr>
              <a:t>, </a:t>
            </a:r>
            <a:r>
              <a:rPr lang="en-US" sz="2000" dirty="0" err="1">
                <a:latin typeface="Arial"/>
                <a:ea typeface="+mn-lt"/>
                <a:cs typeface="+mn-lt"/>
              </a:rPr>
              <a:t>avoimesti</a:t>
            </a:r>
            <a:r>
              <a:rPr lang="en-US" sz="2000" dirty="0">
                <a:latin typeface="Arial"/>
                <a:ea typeface="+mn-lt"/>
                <a:cs typeface="+mn-lt"/>
              </a:rPr>
              <a:t> </a:t>
            </a:r>
            <a:r>
              <a:rPr lang="en-US" sz="2000" dirty="0" err="1">
                <a:latin typeface="Arial"/>
                <a:ea typeface="+mn-lt"/>
                <a:cs typeface="+mn-lt"/>
              </a:rPr>
              <a:t>julkaistuja</a:t>
            </a:r>
            <a:r>
              <a:rPr lang="en-US" sz="2000" dirty="0">
                <a:latin typeface="Arial"/>
                <a:ea typeface="+mn-lt"/>
                <a:cs typeface="+mn-lt"/>
              </a:rPr>
              <a:t> </a:t>
            </a:r>
            <a:r>
              <a:rPr lang="en-US" sz="2000" dirty="0" err="1">
                <a:latin typeface="Arial"/>
                <a:ea typeface="+mn-lt"/>
                <a:cs typeface="+mn-lt"/>
              </a:rPr>
              <a:t>tieteellisiä</a:t>
            </a:r>
            <a:r>
              <a:rPr lang="en-US" sz="2000" dirty="0">
                <a:latin typeface="Arial"/>
                <a:ea typeface="+mn-lt"/>
                <a:cs typeface="+mn-lt"/>
              </a:rPr>
              <a:t> </a:t>
            </a:r>
            <a:r>
              <a:rPr lang="en-US" sz="2000" dirty="0" err="1">
                <a:latin typeface="Arial"/>
                <a:ea typeface="+mn-lt"/>
                <a:cs typeface="+mn-lt"/>
              </a:rPr>
              <a:t>lehtiä</a:t>
            </a:r>
            <a:r>
              <a:rPr lang="en-US" sz="2000" dirty="0">
                <a:latin typeface="Arial"/>
                <a:ea typeface="+mn-lt"/>
                <a:cs typeface="+mn-lt"/>
              </a:rPr>
              <a:t>. </a:t>
            </a:r>
            <a:r>
              <a:rPr lang="en-US" sz="2000" dirty="0" err="1">
                <a:latin typeface="Arial"/>
                <a:ea typeface="+mn-lt"/>
                <a:cs typeface="+mn-lt"/>
              </a:rPr>
              <a:t>Vaikka</a:t>
            </a:r>
            <a:r>
              <a:rPr lang="en-US" sz="2000" dirty="0">
                <a:latin typeface="Arial"/>
                <a:ea typeface="+mn-lt"/>
                <a:cs typeface="+mn-lt"/>
              </a:rPr>
              <a:t> </a:t>
            </a:r>
            <a:r>
              <a:rPr lang="en-US" sz="2000" dirty="0" err="1">
                <a:latin typeface="Arial"/>
                <a:ea typeface="+mn-lt"/>
                <a:cs typeface="+mn-lt"/>
              </a:rPr>
              <a:t>listaukset</a:t>
            </a:r>
            <a:r>
              <a:rPr lang="en-US" sz="2000" dirty="0">
                <a:latin typeface="Arial"/>
                <a:ea typeface="+mn-lt"/>
                <a:cs typeface="+mn-lt"/>
              </a:rPr>
              <a:t> </a:t>
            </a:r>
            <a:r>
              <a:rPr lang="en-US" sz="2000" dirty="0" err="1">
                <a:latin typeface="Arial"/>
                <a:ea typeface="+mn-lt"/>
                <a:cs typeface="+mn-lt"/>
              </a:rPr>
              <a:t>eivät</a:t>
            </a:r>
            <a:r>
              <a:rPr lang="en-US" sz="2000" dirty="0">
                <a:latin typeface="Arial"/>
                <a:ea typeface="+mn-lt"/>
                <a:cs typeface="+mn-lt"/>
              </a:rPr>
              <a:t> ole </a:t>
            </a:r>
            <a:r>
              <a:rPr lang="en-US" sz="2000" dirty="0" err="1">
                <a:latin typeface="Arial"/>
                <a:ea typeface="+mn-lt"/>
                <a:cs typeface="+mn-lt"/>
              </a:rPr>
              <a:t>kaikenkattavia</a:t>
            </a:r>
            <a:r>
              <a:rPr lang="en-US" sz="2000" dirty="0">
                <a:latin typeface="Arial"/>
                <a:ea typeface="+mn-lt"/>
                <a:cs typeface="+mn-lt"/>
              </a:rPr>
              <a:t>, ne </a:t>
            </a:r>
            <a:r>
              <a:rPr lang="en-US" sz="2000" dirty="0" err="1">
                <a:latin typeface="Arial"/>
                <a:ea typeface="+mn-lt"/>
                <a:cs typeface="+mn-lt"/>
              </a:rPr>
              <a:t>ovat</a:t>
            </a:r>
            <a:r>
              <a:rPr lang="en-US" sz="2000" dirty="0">
                <a:latin typeface="Arial"/>
                <a:ea typeface="+mn-lt"/>
                <a:cs typeface="+mn-lt"/>
              </a:rPr>
              <a:t> </a:t>
            </a:r>
            <a:r>
              <a:rPr lang="en-US" sz="2000" dirty="0" err="1">
                <a:latin typeface="Arial"/>
                <a:ea typeface="+mn-lt"/>
                <a:cs typeface="+mn-lt"/>
              </a:rPr>
              <a:t>hyvä</a:t>
            </a:r>
            <a:r>
              <a:rPr lang="en-US" sz="2000" dirty="0">
                <a:latin typeface="Arial"/>
                <a:ea typeface="+mn-lt"/>
                <a:cs typeface="+mn-lt"/>
              </a:rPr>
              <a:t> </a:t>
            </a:r>
            <a:r>
              <a:rPr lang="en-US" sz="2000" dirty="0" err="1">
                <a:latin typeface="Arial"/>
                <a:ea typeface="+mn-lt"/>
                <a:cs typeface="+mn-lt"/>
              </a:rPr>
              <a:t>apuväline</a:t>
            </a:r>
            <a:r>
              <a:rPr lang="en-US" sz="2000" dirty="0">
                <a:latin typeface="Arial"/>
                <a:ea typeface="+mn-lt"/>
                <a:cs typeface="+mn-lt"/>
              </a:rPr>
              <a:t> </a:t>
            </a:r>
            <a:r>
              <a:rPr lang="en-US" sz="2000" dirty="0" err="1">
                <a:latin typeface="Arial"/>
                <a:ea typeface="+mn-lt"/>
                <a:cs typeface="+mn-lt"/>
              </a:rPr>
              <a:t>jos</a:t>
            </a:r>
            <a:r>
              <a:rPr lang="en-US" sz="2000" dirty="0">
                <a:latin typeface="Arial"/>
                <a:ea typeface="+mn-lt"/>
                <a:cs typeface="+mn-lt"/>
              </a:rPr>
              <a:t> </a:t>
            </a:r>
            <a:r>
              <a:rPr lang="en-US" sz="2000" dirty="0" err="1">
                <a:latin typeface="Arial"/>
                <a:ea typeface="+mn-lt"/>
                <a:cs typeface="+mn-lt"/>
              </a:rPr>
              <a:t>haluat</a:t>
            </a:r>
            <a:r>
              <a:rPr lang="en-US" sz="2000" dirty="0">
                <a:latin typeface="Arial"/>
                <a:ea typeface="+mn-lt"/>
                <a:cs typeface="+mn-lt"/>
              </a:rPr>
              <a:t> </a:t>
            </a:r>
            <a:r>
              <a:rPr lang="en-US" sz="2000" dirty="0" err="1">
                <a:latin typeface="Arial"/>
                <a:ea typeface="+mn-lt"/>
                <a:cs typeface="+mn-lt"/>
              </a:rPr>
              <a:t>tarkistaa</a:t>
            </a:r>
            <a:r>
              <a:rPr lang="en-US" sz="2000" dirty="0">
                <a:latin typeface="Arial"/>
                <a:ea typeface="+mn-lt"/>
                <a:cs typeface="+mn-lt"/>
              </a:rPr>
              <a:t> </a:t>
            </a:r>
            <a:r>
              <a:rPr lang="en-US" sz="2000" dirty="0" err="1">
                <a:latin typeface="Arial"/>
                <a:ea typeface="+mn-lt"/>
                <a:cs typeface="+mn-lt"/>
              </a:rPr>
              <a:t>valitsemasi</a:t>
            </a:r>
            <a:r>
              <a:rPr lang="en-US" sz="2000" dirty="0">
                <a:latin typeface="Arial"/>
                <a:ea typeface="+mn-lt"/>
                <a:cs typeface="+mn-lt"/>
              </a:rPr>
              <a:t> </a:t>
            </a:r>
            <a:r>
              <a:rPr lang="en-US" sz="2000" dirty="0" err="1">
                <a:latin typeface="Arial"/>
                <a:ea typeface="+mn-lt"/>
                <a:cs typeface="+mn-lt"/>
              </a:rPr>
              <a:t>lehden</a:t>
            </a:r>
            <a:r>
              <a:rPr lang="en-US" sz="2000" dirty="0">
                <a:latin typeface="Arial"/>
                <a:ea typeface="+mn-lt"/>
                <a:cs typeface="+mn-lt"/>
              </a:rPr>
              <a:t>. </a:t>
            </a:r>
            <a:endParaRPr lang="en-US" sz="2000" dirty="0"/>
          </a:p>
          <a:p>
            <a:pPr>
              <a:buNone/>
            </a:pPr>
            <a:br>
              <a:rPr lang="en-US" sz="1800" dirty="0">
                <a:latin typeface="Arial"/>
                <a:cs typeface="Calibri"/>
              </a:rPr>
            </a:br>
            <a:r>
              <a:rPr lang="fi-FI" sz="2000" dirty="0">
                <a:latin typeface="Arial"/>
                <a:cs typeface="Arial"/>
              </a:rPr>
              <a:t>Kysy lisää kirjastosta!</a:t>
            </a:r>
            <a:endParaRPr lang="en-US" sz="2000" dirty="0">
              <a:cs typeface="Calibri"/>
            </a:endParaRPr>
          </a:p>
        </p:txBody>
      </p:sp>
      <p:sp>
        <p:nvSpPr>
          <p:cNvPr id="3" name="Alatunnisteen paikkamerkki 2">
            <a:extLst>
              <a:ext uri="{FF2B5EF4-FFF2-40B4-BE49-F238E27FC236}">
                <a16:creationId xmlns:a16="http://schemas.microsoft.com/office/drawing/2014/main" id="{E26B483E-605D-5E8B-A1B1-1ACA435C8F7F}"/>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303237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4A5E4-3158-4B01-88AA-A49A5B4BA3BF}"/>
              </a:ext>
            </a:extLst>
          </p:cNvPr>
          <p:cNvSpPr>
            <a:spLocks noGrp="1"/>
          </p:cNvSpPr>
          <p:nvPr>
            <p:ph type="title"/>
          </p:nvPr>
        </p:nvSpPr>
        <p:spPr>
          <a:xfrm>
            <a:off x="4884150" y="243187"/>
            <a:ext cx="6586491" cy="871238"/>
          </a:xfrm>
        </p:spPr>
        <p:txBody>
          <a:bodyPr vert="horz" lIns="91440" tIns="45720" rIns="91440" bIns="45720" rtlCol="0" anchor="ctr">
            <a:normAutofit/>
          </a:bodyPr>
          <a:lstStyle/>
          <a:p>
            <a:r>
              <a:rPr lang="en-US" dirty="0" err="1">
                <a:latin typeface="Arial"/>
                <a:cs typeface="Arial"/>
              </a:rPr>
              <a:t>Syvennä</a:t>
            </a:r>
            <a:r>
              <a:rPr lang="en-US" dirty="0">
                <a:latin typeface="Arial"/>
                <a:cs typeface="Arial"/>
              </a:rPr>
              <a:t> ja </a:t>
            </a:r>
            <a:r>
              <a:rPr lang="en-US" dirty="0" err="1">
                <a:latin typeface="Arial"/>
                <a:cs typeface="Arial"/>
              </a:rPr>
              <a:t>testaa</a:t>
            </a:r>
            <a:r>
              <a:rPr lang="en-US" dirty="0">
                <a:latin typeface="Arial"/>
                <a:cs typeface="Arial"/>
              </a:rPr>
              <a:t> (4)</a:t>
            </a:r>
            <a:endParaRPr lang="en-US" dirty="0">
              <a:latin typeface="Arial" panose="020B0604020202020204" pitchFamily="34" charset="0"/>
              <a:cs typeface="Arial" panose="020B0604020202020204" pitchFamily="34" charset="0"/>
            </a:endParaRPr>
          </a:p>
        </p:txBody>
      </p:sp>
      <p:sp>
        <p:nvSpPr>
          <p:cNvPr id="4" name="Sisällön paikkamerkki 3">
            <a:extLst>
              <a:ext uri="{FF2B5EF4-FFF2-40B4-BE49-F238E27FC236}">
                <a16:creationId xmlns:a16="http://schemas.microsoft.com/office/drawing/2014/main" id="{EACEC0D1-079D-4D36-A3BA-C388B826D1A2}"/>
              </a:ext>
            </a:extLst>
          </p:cNvPr>
          <p:cNvSpPr>
            <a:spLocks noGrp="1"/>
          </p:cNvSpPr>
          <p:nvPr>
            <p:ph sz="half" idx="2"/>
          </p:nvPr>
        </p:nvSpPr>
        <p:spPr>
          <a:xfrm>
            <a:off x="4955906" y="1228726"/>
            <a:ext cx="6586489" cy="5469712"/>
          </a:xfrm>
        </p:spPr>
        <p:txBody>
          <a:bodyPr vert="horz" lIns="91440" tIns="45720" rIns="91440" bIns="45720" rtlCol="0" anchor="t">
            <a:normAutofit lnSpcReduction="10000"/>
          </a:bodyPr>
          <a:lstStyle/>
          <a:p>
            <a:pPr marL="342900" indent="-342900" rtl="0">
              <a:spcBef>
                <a:spcPts val="1000"/>
              </a:spcBef>
              <a:spcAft>
                <a:spcPts val="0"/>
              </a:spcAft>
            </a:pPr>
            <a:r>
              <a:rPr lang="fi-FI" sz="1900" b="0" i="0" u="sng" strike="noStrike" dirty="0">
                <a:solidFill>
                  <a:srgbClr val="1155CC"/>
                </a:solidFill>
                <a:effectLst/>
                <a:latin typeface="Arial"/>
                <a:cs typeface="Arial"/>
                <a:hlinkClick r:id="rId2"/>
              </a:rPr>
              <a:t>Epärehelliset tiedejulkaisut hyväksyivät Star </a:t>
            </a:r>
            <a:r>
              <a:rPr lang="fi-FI" sz="1900" b="0" i="0" u="sng" strike="noStrike" dirty="0" err="1">
                <a:solidFill>
                  <a:srgbClr val="1155CC"/>
                </a:solidFill>
                <a:effectLst/>
                <a:latin typeface="Arial"/>
                <a:cs typeface="Arial"/>
                <a:hlinkClick r:id="rId2"/>
              </a:rPr>
              <a:t>Wars</a:t>
            </a:r>
            <a:r>
              <a:rPr lang="fi-FI" sz="1900" b="0" i="0" u="sng" strike="noStrike" dirty="0">
                <a:solidFill>
                  <a:srgbClr val="1155CC"/>
                </a:solidFill>
                <a:effectLst/>
                <a:latin typeface="Arial"/>
                <a:cs typeface="Arial"/>
                <a:hlinkClick r:id="rId2"/>
              </a:rPr>
              <a:t> -hölynpölyn julkaistavaksi</a:t>
            </a:r>
            <a:r>
              <a:rPr lang="fi-FI" sz="1900" b="0" i="0" u="none" strike="noStrike" dirty="0">
                <a:solidFill>
                  <a:srgbClr val="000000"/>
                </a:solidFill>
                <a:effectLst/>
                <a:latin typeface="Arial"/>
                <a:cs typeface="Arial"/>
                <a:hlinkClick r:id="rId2"/>
              </a:rPr>
              <a:t> - “Olisi pitänyt hylätä 2 minuutissa”</a:t>
            </a:r>
            <a:r>
              <a:rPr lang="fi-FI" sz="1900" b="0" i="0" u="none" strike="noStrike" dirty="0">
                <a:solidFill>
                  <a:srgbClr val="000000"/>
                </a:solidFill>
                <a:effectLst/>
                <a:latin typeface="Arial"/>
                <a:cs typeface="Arial"/>
              </a:rPr>
              <a:t>. Tekniikan Maailma, 2017.</a:t>
            </a:r>
            <a:endParaRPr lang="fi-FI" dirty="0"/>
          </a:p>
          <a:p>
            <a:pPr marL="342900" indent="-342900"/>
            <a:r>
              <a:rPr lang="fi-FI" sz="1900" dirty="0">
                <a:solidFill>
                  <a:srgbClr val="000000"/>
                </a:solidFill>
                <a:latin typeface="Arial"/>
                <a:cs typeface="Arial"/>
              </a:rPr>
              <a:t>Samuli Siltanen: 'Kummat ovat vaarallisempia, käärmeet vai hämähäkit?' </a:t>
            </a:r>
            <a:r>
              <a:rPr lang="fi-FI" sz="1900" dirty="0">
                <a:solidFill>
                  <a:srgbClr val="000000"/>
                </a:solidFill>
                <a:latin typeface="Arial"/>
                <a:cs typeface="Arial"/>
                <a:hlinkClick r:id="rId3"/>
              </a:rPr>
              <a:t>Esimerkki tieteellisen tiedon hakemisesta</a:t>
            </a:r>
            <a:r>
              <a:rPr lang="fi-FI" sz="1900" dirty="0">
                <a:solidFill>
                  <a:srgbClr val="000000"/>
                </a:solidFill>
                <a:latin typeface="Arial"/>
                <a:cs typeface="Arial"/>
              </a:rPr>
              <a:t> Kehittämiskeskus Opinkirjo CC BY 4.0</a:t>
            </a:r>
            <a:endParaRPr lang="fi-FI" sz="1900" dirty="0">
              <a:solidFill>
                <a:srgbClr val="000000"/>
              </a:solidFill>
              <a:latin typeface="Arial" panose="020B0604020202020204" pitchFamily="34" charset="0"/>
              <a:cs typeface="Arial" panose="020B0604020202020204" pitchFamily="34" charset="0"/>
            </a:endParaRPr>
          </a:p>
          <a:p>
            <a:pPr marL="342900" indent="-342900"/>
            <a:r>
              <a:rPr lang="fi-FI" sz="1900" dirty="0">
                <a:solidFill>
                  <a:srgbClr val="000000"/>
                </a:solidFill>
                <a:latin typeface="Arial"/>
                <a:cs typeface="Arial"/>
              </a:rPr>
              <a:t>Auli Harju: </a:t>
            </a:r>
            <a:r>
              <a:rPr lang="fi-FI" sz="1900" dirty="0">
                <a:solidFill>
                  <a:schemeClr val="accent1"/>
                </a:solidFill>
                <a:latin typeface="Arial"/>
                <a:cs typeface="Arial"/>
                <a:hlinkClick r:id="rId4">
                  <a:extLst>
                    <a:ext uri="{A12FA001-AC4F-418D-AE19-62706E023703}">
                      <ahyp:hlinkClr xmlns:ahyp="http://schemas.microsoft.com/office/drawing/2018/hyperlinkcolor" val="tx"/>
                    </a:ext>
                  </a:extLst>
                </a:hlinkClick>
              </a:rPr>
              <a:t>Erilaiset tieteelliset tekstit ja artikkelin rakenne.</a:t>
            </a:r>
            <a:r>
              <a:rPr lang="fi-FI" sz="1900" dirty="0">
                <a:solidFill>
                  <a:schemeClr val="accent1"/>
                </a:solidFill>
                <a:latin typeface="Arial"/>
                <a:cs typeface="Arial"/>
              </a:rPr>
              <a:t> </a:t>
            </a:r>
            <a:r>
              <a:rPr lang="fi-FI" sz="1900" dirty="0">
                <a:solidFill>
                  <a:srgbClr val="000000"/>
                </a:solidFill>
                <a:latin typeface="Arial"/>
                <a:cs typeface="Arial"/>
              </a:rPr>
              <a:t>Kehittämiskeskus Opinkirjo CC-BY 4.0 </a:t>
            </a:r>
            <a:endParaRPr lang="fi-FI" dirty="0">
              <a:cs typeface="Calibri" panose="020F0502020204030204"/>
            </a:endParaRPr>
          </a:p>
          <a:p>
            <a:pPr marL="0" indent="0">
              <a:buNone/>
            </a:pPr>
            <a:endParaRPr lang="fi-FI" sz="1900" dirty="0">
              <a:solidFill>
                <a:srgbClr val="FF0000"/>
              </a:solidFill>
              <a:latin typeface="Arial"/>
              <a:cs typeface="Arial"/>
            </a:endParaRPr>
          </a:p>
          <a:p>
            <a:pPr marL="0" indent="0">
              <a:buNone/>
            </a:pPr>
            <a:r>
              <a:rPr lang="fi-FI" sz="1900" b="1" dirty="0">
                <a:solidFill>
                  <a:srgbClr val="000000"/>
                </a:solidFill>
                <a:latin typeface="Arial"/>
                <a:cs typeface="Arial"/>
              </a:rPr>
              <a:t>Tehtävä</a:t>
            </a:r>
            <a:r>
              <a:rPr lang="fi-FI" sz="1900" dirty="0">
                <a:solidFill>
                  <a:srgbClr val="000000"/>
                </a:solidFill>
                <a:latin typeface="Arial"/>
                <a:cs typeface="Arial"/>
              </a:rPr>
              <a:t>:</a:t>
            </a:r>
            <a:endParaRPr lang="fi-FI" sz="1900" b="0" i="0" u="none" strike="noStrike" dirty="0">
              <a:solidFill>
                <a:srgbClr val="000000"/>
              </a:solidFill>
              <a:effectLst/>
              <a:latin typeface="Arial"/>
              <a:cs typeface="Arial"/>
            </a:endParaRPr>
          </a:p>
          <a:p>
            <a:pPr marL="0" indent="0">
              <a:buNone/>
            </a:pPr>
            <a:r>
              <a:rPr lang="fi-FI" sz="1900" b="0" i="0" u="none" strike="noStrike" dirty="0">
                <a:solidFill>
                  <a:srgbClr val="000000"/>
                </a:solidFill>
                <a:effectLst/>
                <a:latin typeface="Arial"/>
                <a:cs typeface="Arial"/>
              </a:rPr>
              <a:t>Hae </a:t>
            </a:r>
            <a:r>
              <a:rPr lang="fi-FI" sz="1900" b="0" i="0" u="none" strike="noStrike" dirty="0">
                <a:solidFill>
                  <a:srgbClr val="000000"/>
                </a:solidFill>
                <a:effectLst/>
                <a:latin typeface="Arial"/>
                <a:cs typeface="Arial"/>
                <a:hlinkClick r:id="rId5"/>
              </a:rPr>
              <a:t>Google </a:t>
            </a:r>
            <a:r>
              <a:rPr lang="fi-FI" sz="1900" b="0" i="0" u="none" strike="noStrike" dirty="0" err="1">
                <a:solidFill>
                  <a:srgbClr val="000000"/>
                </a:solidFill>
                <a:effectLst/>
                <a:latin typeface="Arial"/>
                <a:cs typeface="Arial"/>
                <a:hlinkClick r:id="rId5"/>
              </a:rPr>
              <a:t>Scholarista</a:t>
            </a:r>
            <a:r>
              <a:rPr lang="fi-FI" sz="1900" b="0" i="0" u="none" strike="noStrike" dirty="0">
                <a:solidFill>
                  <a:srgbClr val="000000"/>
                </a:solidFill>
                <a:effectLst/>
                <a:latin typeface="Arial"/>
                <a:cs typeface="Arial"/>
                <a:hlinkClick r:id="rId5"/>
              </a:rPr>
              <a:t> </a:t>
            </a:r>
            <a:r>
              <a:rPr lang="fi-FI" sz="1900" b="0" i="0" u="none" strike="noStrike" dirty="0">
                <a:solidFill>
                  <a:srgbClr val="000000"/>
                </a:solidFill>
                <a:effectLst/>
                <a:latin typeface="Arial"/>
                <a:cs typeface="Arial"/>
              </a:rPr>
              <a:t>avoimesti julkaistu </a:t>
            </a:r>
            <a:r>
              <a:rPr lang="fi-FI" sz="1900" dirty="0">
                <a:solidFill>
                  <a:srgbClr val="000000"/>
                </a:solidFill>
                <a:latin typeface="Arial"/>
                <a:cs typeface="Arial"/>
              </a:rPr>
              <a:t>artikkeli sinua kiinnostavasta aiheesta. </a:t>
            </a:r>
            <a:endParaRPr lang="fi-FI" sz="1900" dirty="0">
              <a:solidFill>
                <a:srgbClr val="000000"/>
              </a:solidFill>
              <a:latin typeface="Arial" panose="020B0604020202020204" pitchFamily="34" charset="0"/>
              <a:cs typeface="Arial" panose="020B0604020202020204" pitchFamily="34" charset="0"/>
            </a:endParaRPr>
          </a:p>
          <a:p>
            <a:r>
              <a:rPr lang="fi-FI" sz="1900" b="0" i="0" u="none" strike="noStrike" dirty="0">
                <a:solidFill>
                  <a:srgbClr val="000000"/>
                </a:solidFill>
                <a:effectLst/>
                <a:latin typeface="Arial"/>
                <a:cs typeface="Arial"/>
              </a:rPr>
              <a:t>Löytyykö lehti </a:t>
            </a:r>
            <a:r>
              <a:rPr lang="fi-FI" sz="1900" b="0" i="0" u="none" strike="noStrike" dirty="0" err="1">
                <a:solidFill>
                  <a:srgbClr val="000000"/>
                </a:solidFill>
                <a:effectLst/>
                <a:latin typeface="Arial"/>
                <a:cs typeface="Arial"/>
                <a:hlinkClick r:id="rId6"/>
              </a:rPr>
              <a:t>DOAJ</a:t>
            </a:r>
            <a:r>
              <a:rPr lang="fi-FI" sz="1900" b="0" i="0" u="none" strike="noStrike" dirty="0" err="1">
                <a:solidFill>
                  <a:srgbClr val="000000"/>
                </a:solidFill>
                <a:effectLst/>
                <a:latin typeface="Arial"/>
                <a:cs typeface="Arial"/>
              </a:rPr>
              <a:t>:n</a:t>
            </a:r>
            <a:r>
              <a:rPr lang="fi-FI" sz="1900" b="0" i="0" u="none" strike="noStrike" dirty="0">
                <a:solidFill>
                  <a:srgbClr val="000000"/>
                </a:solidFill>
                <a:effectLst/>
                <a:latin typeface="Arial"/>
                <a:cs typeface="Arial"/>
              </a:rPr>
              <a:t> </a:t>
            </a:r>
            <a:r>
              <a:rPr lang="fi-FI" sz="1900" dirty="0">
                <a:solidFill>
                  <a:srgbClr val="000000"/>
                </a:solidFill>
                <a:latin typeface="Arial"/>
                <a:cs typeface="Arial"/>
              </a:rPr>
              <a:t>tai </a:t>
            </a:r>
            <a:r>
              <a:rPr lang="fi-FI" sz="1900" dirty="0" err="1">
                <a:solidFill>
                  <a:srgbClr val="000000"/>
                </a:solidFill>
                <a:latin typeface="Arial"/>
                <a:cs typeface="Arial"/>
                <a:hlinkClick r:id="rId7"/>
              </a:rPr>
              <a:t>JUFOn</a:t>
            </a:r>
            <a:r>
              <a:rPr lang="fi-FI" sz="1900" dirty="0">
                <a:solidFill>
                  <a:srgbClr val="000000"/>
                </a:solidFill>
                <a:latin typeface="Arial"/>
                <a:cs typeface="Arial"/>
              </a:rPr>
              <a:t> listalta</a:t>
            </a:r>
            <a:r>
              <a:rPr lang="fi-FI" sz="1900" b="0" i="0" u="none" strike="noStrike" dirty="0">
                <a:solidFill>
                  <a:srgbClr val="000000"/>
                </a:solidFill>
                <a:effectLst/>
                <a:latin typeface="Arial"/>
                <a:cs typeface="Arial"/>
              </a:rPr>
              <a:t>?</a:t>
            </a:r>
          </a:p>
          <a:p>
            <a:r>
              <a:rPr lang="en-US" sz="1900" dirty="0" err="1">
                <a:latin typeface="Arial"/>
                <a:cs typeface="Arial"/>
              </a:rPr>
              <a:t>Hyvä</a:t>
            </a:r>
            <a:r>
              <a:rPr lang="en-US" sz="1900" dirty="0">
                <a:latin typeface="Arial"/>
                <a:cs typeface="Arial"/>
              </a:rPr>
              <a:t> </a:t>
            </a:r>
            <a:r>
              <a:rPr lang="en-US" sz="1900" dirty="0" err="1">
                <a:latin typeface="Arial"/>
                <a:cs typeface="Arial"/>
              </a:rPr>
              <a:t>muistisääntö</a:t>
            </a:r>
            <a:r>
              <a:rPr lang="en-US" sz="1900" dirty="0">
                <a:latin typeface="Arial"/>
                <a:cs typeface="Arial"/>
              </a:rPr>
              <a:t> </a:t>
            </a:r>
            <a:r>
              <a:rPr lang="en-US" sz="1900" dirty="0" err="1">
                <a:latin typeface="Arial"/>
                <a:cs typeface="Arial"/>
              </a:rPr>
              <a:t>tiedonlähteen</a:t>
            </a:r>
            <a:r>
              <a:rPr lang="en-US" sz="1900" dirty="0">
                <a:latin typeface="Arial"/>
                <a:cs typeface="Arial"/>
              </a:rPr>
              <a:t> </a:t>
            </a:r>
            <a:r>
              <a:rPr lang="en-US" sz="1900" dirty="0" err="1">
                <a:latin typeface="Arial"/>
                <a:cs typeface="Arial"/>
              </a:rPr>
              <a:t>arvioimiseksi</a:t>
            </a:r>
            <a:r>
              <a:rPr lang="en-US" sz="1900" dirty="0">
                <a:latin typeface="Arial"/>
                <a:cs typeface="Arial"/>
              </a:rPr>
              <a:t> on TRAAP –</a:t>
            </a:r>
            <a:r>
              <a:rPr lang="en-US" sz="1900" dirty="0" err="1">
                <a:latin typeface="Arial"/>
                <a:cs typeface="Arial"/>
              </a:rPr>
              <a:t>testi</a:t>
            </a:r>
            <a:r>
              <a:rPr lang="en-US" sz="1900" dirty="0">
                <a:latin typeface="Arial"/>
                <a:cs typeface="Arial"/>
              </a:rPr>
              <a:t> (timeliness, relevance, authority, accuracy, purpose). </a:t>
            </a:r>
            <a:r>
              <a:rPr lang="en-US" sz="1900" dirty="0" err="1">
                <a:latin typeface="Arial"/>
                <a:cs typeface="Arial"/>
              </a:rPr>
              <a:t>Voit</a:t>
            </a:r>
            <a:r>
              <a:rPr lang="en-US" sz="1900" dirty="0">
                <a:latin typeface="Arial"/>
                <a:cs typeface="Arial"/>
              </a:rPr>
              <a:t> </a:t>
            </a:r>
            <a:r>
              <a:rPr lang="en-US" sz="1900" dirty="0" err="1">
                <a:latin typeface="Arial"/>
                <a:cs typeface="Arial"/>
              </a:rPr>
              <a:t>tutustua</a:t>
            </a:r>
            <a:r>
              <a:rPr lang="en-US" sz="1900" dirty="0">
                <a:latin typeface="Arial"/>
                <a:cs typeface="Arial"/>
              </a:rPr>
              <a:t> TRAAP-</a:t>
            </a:r>
            <a:r>
              <a:rPr lang="en-US" sz="1900" dirty="0" err="1">
                <a:latin typeface="Arial"/>
                <a:cs typeface="Arial"/>
              </a:rPr>
              <a:t>testiin</a:t>
            </a:r>
            <a:r>
              <a:rPr lang="en-US" sz="1900" dirty="0">
                <a:latin typeface="Arial"/>
                <a:cs typeface="Arial"/>
              </a:rPr>
              <a:t> </a:t>
            </a:r>
            <a:r>
              <a:rPr lang="en-US" sz="1900" dirty="0" err="1">
                <a:latin typeface="Arial"/>
                <a:cs typeface="Arial"/>
              </a:rPr>
              <a:t>videolta</a:t>
            </a:r>
            <a:r>
              <a:rPr lang="en-US" sz="1900" dirty="0">
                <a:latin typeface="Arial"/>
                <a:cs typeface="Arial"/>
              </a:rPr>
              <a:t> </a:t>
            </a:r>
            <a:r>
              <a:rPr lang="en-US" sz="1900" dirty="0">
                <a:latin typeface="Arial"/>
                <a:cs typeface="Arial"/>
                <a:hlinkClick r:id="rId8"/>
              </a:rPr>
              <a:t>‘Evaluating information sources’ </a:t>
            </a:r>
            <a:r>
              <a:rPr lang="en-US" sz="1900" dirty="0">
                <a:latin typeface="Arial"/>
                <a:cs typeface="Arial"/>
              </a:rPr>
              <a:t>(Australian National University Library, 3:55 min)</a:t>
            </a:r>
            <a:endParaRPr lang="fi-FI" sz="1900" b="0" i="0" u="none" strike="noStrike" dirty="0">
              <a:solidFill>
                <a:srgbClr val="000000"/>
              </a:solidFill>
              <a:effectLst/>
              <a:latin typeface="Arial"/>
              <a:cs typeface="Arial"/>
            </a:endParaRPr>
          </a:p>
          <a:p>
            <a:pPr rtl="0">
              <a:spcBef>
                <a:spcPts val="1000"/>
              </a:spcBef>
              <a:spcAft>
                <a:spcPts val="0"/>
              </a:spcAft>
            </a:pPr>
            <a:endParaRPr lang="fi-FI" sz="1900" dirty="0">
              <a:latin typeface="Arial" panose="020B0604020202020204" pitchFamily="34" charset="0"/>
              <a:cs typeface="Arial" panose="020B0604020202020204" pitchFamily="34" charset="0"/>
            </a:endParaRPr>
          </a:p>
          <a:p>
            <a:pPr marL="0" indent="0">
              <a:buNone/>
            </a:pPr>
            <a:endParaRPr lang="en-US" sz="2400" dirty="0">
              <a:cs typeface="Calibri" panose="020F0502020204030204"/>
            </a:endParaRPr>
          </a:p>
        </p:txBody>
      </p:sp>
      <p:pic>
        <p:nvPicPr>
          <p:cNvPr id="6" name="Sisällön paikkamerkki 5" descr="Paperipää ja sateenkaarivarusteet">
            <a:extLst>
              <a:ext uri="{FF2B5EF4-FFF2-40B4-BE49-F238E27FC236}">
                <a16:creationId xmlns:a16="http://schemas.microsoft.com/office/drawing/2014/main" id="{720F2B00-E197-4EFE-A742-93CCACA5F287}"/>
              </a:ext>
            </a:extLst>
          </p:cNvPr>
          <p:cNvPicPr>
            <a:picLocks noGrp="1" noChangeAspect="1"/>
          </p:cNvPicPr>
          <p:nvPr>
            <p:ph sz="half" idx="1"/>
          </p:nvPr>
        </p:nvPicPr>
        <p:blipFill rotWithShape="1">
          <a:blip r:embed="rId9">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3" name="Alatunnisteen paikkamerkki 2">
            <a:extLst>
              <a:ext uri="{FF2B5EF4-FFF2-40B4-BE49-F238E27FC236}">
                <a16:creationId xmlns:a16="http://schemas.microsoft.com/office/drawing/2014/main" id="{4AA3D241-839F-C8DC-9839-61581259D76E}"/>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89018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isällön paikkamerkki 7" descr="Värikäs lautapeli">
            <a:extLst>
              <a:ext uri="{FF2B5EF4-FFF2-40B4-BE49-F238E27FC236}">
                <a16:creationId xmlns:a16="http://schemas.microsoft.com/office/drawing/2014/main" id="{C4B6E3E0-87ED-4526-BDD4-323DCDC1A61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1" r="23282" b="8679"/>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C0345EC-0AC6-CDB1-6914-2B983C35BF89}"/>
              </a:ext>
            </a:extLst>
          </p:cNvPr>
          <p:cNvSpPr>
            <a:spLocks noGrp="1"/>
          </p:cNvSpPr>
          <p:nvPr>
            <p:ph type="title"/>
          </p:nvPr>
        </p:nvSpPr>
        <p:spPr>
          <a:xfrm>
            <a:off x="424815" y="610081"/>
            <a:ext cx="3438144" cy="1124712"/>
          </a:xfrm>
        </p:spPr>
        <p:txBody>
          <a:bodyPr vert="horz" lIns="91440" tIns="45720" rIns="91440" bIns="45720" rtlCol="0" anchor="b">
            <a:normAutofit/>
          </a:bodyPr>
          <a:lstStyle/>
          <a:p>
            <a:r>
              <a:rPr lang="en-US" dirty="0" err="1">
                <a:latin typeface="Arial" panose="020B0604020202020204" pitchFamily="34" charset="0"/>
                <a:cs typeface="Arial" panose="020B0604020202020204" pitchFamily="34" charset="0"/>
              </a:rPr>
              <a:t>Onnittelut</a:t>
            </a:r>
            <a:r>
              <a:rPr lang="en-US" dirty="0">
                <a:latin typeface="Arial" panose="020B060402020202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71D2F48-8A53-CFCE-39A9-123732A671F4}"/>
              </a:ext>
            </a:extLst>
          </p:cNvPr>
          <p:cNvSpPr>
            <a:spLocks noGrp="1"/>
          </p:cNvSpPr>
          <p:nvPr>
            <p:ph sz="half" idx="1"/>
          </p:nvPr>
        </p:nvSpPr>
        <p:spPr>
          <a:xfrm>
            <a:off x="424815" y="2593533"/>
            <a:ext cx="5080394" cy="3758148"/>
          </a:xfrm>
        </p:spPr>
        <p:txBody>
          <a:bodyPr vert="horz" lIns="91440" tIns="45720" rIns="91440" bIns="45720" rtlCol="0" anchor="t">
            <a:noAutofit/>
          </a:bodyPr>
          <a:lstStyle/>
          <a:p>
            <a:pPr marL="0"/>
            <a:r>
              <a:rPr lang="en-US" sz="2000" dirty="0" err="1">
                <a:effectLst/>
                <a:latin typeface="Arial" panose="020B0604020202020204" pitchFamily="34" charset="0"/>
                <a:cs typeface="Arial" panose="020B0604020202020204" pitchFamily="34" charset="0"/>
              </a:rPr>
              <a:t>Onnittelut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kurssin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suorittamisesta</a:t>
            </a:r>
            <a:r>
              <a:rPr lang="en-US" sz="2000" dirty="0">
                <a:effectLst/>
                <a:latin typeface="Arial" panose="020B0604020202020204" pitchFamily="34" charset="0"/>
                <a:cs typeface="Arial" panose="020B0604020202020204" pitchFamily="34" charset="0"/>
              </a:rPr>
              <a:t>. </a:t>
            </a:r>
          </a:p>
          <a:p>
            <a:pPr marL="0"/>
            <a:r>
              <a:rPr lang="en-US" sz="2000" dirty="0" err="1">
                <a:effectLst/>
                <a:latin typeface="Arial" panose="020B0604020202020204" pitchFamily="34" charset="0"/>
                <a:cs typeface="Arial" panose="020B0604020202020204" pitchFamily="34" charset="0"/>
              </a:rPr>
              <a:t>Olet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kurssilla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hankkinut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tietoa</a:t>
            </a:r>
            <a:r>
              <a:rPr lang="en-US" sz="2000" dirty="0">
                <a:effectLst/>
                <a:latin typeface="Arial" panose="020B0604020202020204" pitchFamily="34" charset="0"/>
                <a:cs typeface="Arial" panose="020B0604020202020204" pitchFamily="34" charset="0"/>
              </a:rPr>
              <a:t>, jota </a:t>
            </a:r>
            <a:r>
              <a:rPr lang="en-US" sz="2000" dirty="0" err="1">
                <a:effectLst/>
                <a:latin typeface="Arial" panose="020B0604020202020204" pitchFamily="34" charset="0"/>
                <a:cs typeface="Arial" panose="020B0604020202020204" pitchFamily="34" charset="0"/>
              </a:rPr>
              <a:t>tarvitaan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nykypäivän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yhteiskunnassa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jossa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valheellinen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tieto</a:t>
            </a:r>
            <a:r>
              <a:rPr lang="en-US" sz="2000" dirty="0">
                <a:effectLst/>
                <a:latin typeface="Arial" panose="020B0604020202020204" pitchFamily="34" charset="0"/>
                <a:cs typeface="Arial" panose="020B0604020202020204" pitchFamily="34" charset="0"/>
              </a:rPr>
              <a:t> ja </a:t>
            </a:r>
            <a:r>
              <a:rPr lang="en-US" sz="2000" dirty="0" err="1">
                <a:effectLst/>
                <a:latin typeface="Arial" panose="020B0604020202020204" pitchFamily="34" charset="0"/>
                <a:cs typeface="Arial" panose="020B0604020202020204" pitchFamily="34" charset="0"/>
              </a:rPr>
              <a:t>disinformaatio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leviävät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nopeasti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Olet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myös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saanut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työkaluja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jotka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auttavat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sinua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varmistamaan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että</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käytössäsi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oleva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tieto</a:t>
            </a:r>
            <a:r>
              <a:rPr lang="en-US" sz="2000" dirty="0">
                <a:effectLst/>
                <a:latin typeface="Arial" panose="020B0604020202020204" pitchFamily="34" charset="0"/>
                <a:cs typeface="Arial" panose="020B0604020202020204" pitchFamily="34" charset="0"/>
              </a:rPr>
              <a:t> on </a:t>
            </a:r>
            <a:r>
              <a:rPr lang="en-US" sz="2000" dirty="0" err="1">
                <a:effectLst/>
                <a:latin typeface="Arial" panose="020B0604020202020204" pitchFamily="34" charset="0"/>
                <a:cs typeface="Arial" panose="020B0604020202020204" pitchFamily="34" charset="0"/>
              </a:rPr>
              <a:t>luotettavaa</a:t>
            </a:r>
            <a:r>
              <a:rPr lang="en-US" sz="2000" dirty="0">
                <a:effectLst/>
                <a:latin typeface="Arial" panose="020B0604020202020204" pitchFamily="34" charset="0"/>
                <a:cs typeface="Arial" panose="020B0604020202020204" pitchFamily="34" charset="0"/>
              </a:rPr>
              <a:t> ja </a:t>
            </a:r>
            <a:r>
              <a:rPr lang="en-US" sz="2000" dirty="0" err="1">
                <a:effectLst/>
                <a:latin typeface="Arial" panose="020B0604020202020204" pitchFamily="34" charset="0"/>
                <a:cs typeface="Arial" panose="020B0604020202020204" pitchFamily="34" charset="0"/>
              </a:rPr>
              <a:t>perustuu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faktoihin</a:t>
            </a:r>
            <a:r>
              <a:rPr lang="en-US" sz="2000" dirty="0">
                <a:effectLst/>
                <a:latin typeface="Arial" panose="020B0604020202020204" pitchFamily="34" charset="0"/>
                <a:cs typeface="Arial" panose="020B0604020202020204" pitchFamily="34" charset="0"/>
              </a:rPr>
              <a:t>. </a:t>
            </a:r>
          </a:p>
          <a:p>
            <a:pPr marL="0"/>
            <a:r>
              <a:rPr lang="en-US" sz="2000" dirty="0" err="1">
                <a:effectLst/>
                <a:latin typeface="Arial" panose="020B0604020202020204" pitchFamily="34" charset="0"/>
                <a:cs typeface="Arial" panose="020B0604020202020204" pitchFamily="34" charset="0"/>
              </a:rPr>
              <a:t>Toivomme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että</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olet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kurssin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aikana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kehittynyt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kriittisemmäksi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ajattelijaksi</a:t>
            </a:r>
            <a:r>
              <a:rPr lang="en-US" sz="2000" dirty="0">
                <a:effectLst/>
                <a:latin typeface="Arial" panose="020B0604020202020204" pitchFamily="34" charset="0"/>
                <a:cs typeface="Arial" panose="020B0604020202020204" pitchFamily="34" charset="0"/>
              </a:rPr>
              <a:t> ja </a:t>
            </a:r>
            <a:r>
              <a:rPr lang="en-US" sz="2000" dirty="0" err="1">
                <a:effectLst/>
                <a:latin typeface="Arial" panose="020B0604020202020204" pitchFamily="34" charset="0"/>
                <a:cs typeface="Arial" panose="020B0604020202020204" pitchFamily="34" charset="0"/>
              </a:rPr>
              <a:t>olet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valmiina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soveltamaan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oppimaasi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käytännössä</a:t>
            </a:r>
            <a:r>
              <a:rPr lang="en-US" sz="2000" dirty="0">
                <a:effectLst/>
                <a:latin typeface="Arial" panose="020B0604020202020204" pitchFamily="34" charset="0"/>
                <a:cs typeface="Arial" panose="020B0604020202020204" pitchFamily="34" charset="0"/>
              </a:rPr>
              <a:t>. </a:t>
            </a:r>
          </a:p>
        </p:txBody>
      </p:sp>
      <p:sp>
        <p:nvSpPr>
          <p:cNvPr id="5" name="Alatunnisteen paikkamerkki 4">
            <a:extLst>
              <a:ext uri="{FF2B5EF4-FFF2-40B4-BE49-F238E27FC236}">
                <a16:creationId xmlns:a16="http://schemas.microsoft.com/office/drawing/2014/main" id="{CA49A00F-7EC5-ED28-F607-652CD06C920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fi-FI" kern="1200">
                <a:solidFill>
                  <a:schemeClr val="tx1">
                    <a:lumMod val="50000"/>
                    <a:lumOff val="50000"/>
                  </a:schemeClr>
                </a:solidFill>
                <a:latin typeface="Calibri" panose="020F0502020204030204"/>
                <a:ea typeface="+mn-ea"/>
                <a:cs typeface="+mn-cs"/>
              </a:rPr>
              <a:t>Puttonen, Elenius &amp; Karjalainen (2023) CC-BY-SA</a:t>
            </a:r>
            <a:endParaRPr lang="en-US" kern="1200">
              <a:solidFill>
                <a:schemeClr val="tx1">
                  <a:lumMod val="50000"/>
                  <a:lumOff val="50000"/>
                </a:schemeClr>
              </a:solidFill>
              <a:latin typeface="Calibri" panose="020F0502020204030204"/>
              <a:ea typeface="+mn-ea"/>
              <a:cs typeface="+mn-cs"/>
            </a:endParaRPr>
          </a:p>
        </p:txBody>
      </p:sp>
    </p:spTree>
    <p:extLst>
      <p:ext uri="{BB962C8B-B14F-4D97-AF65-F5344CB8AC3E}">
        <p14:creationId xmlns:p14="http://schemas.microsoft.com/office/powerpoint/2010/main" val="4210823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35085-6465-4E1C-A5EE-C81299C59F46}"/>
              </a:ext>
            </a:extLst>
          </p:cNvPr>
          <p:cNvSpPr>
            <a:spLocks noGrp="1"/>
          </p:cNvSpPr>
          <p:nvPr>
            <p:ph type="title"/>
          </p:nvPr>
        </p:nvSpPr>
        <p:spPr>
          <a:xfrm>
            <a:off x="792707" y="160409"/>
            <a:ext cx="10515600" cy="944563"/>
          </a:xfrm>
        </p:spPr>
        <p:txBody>
          <a:bodyPr/>
          <a:lstStyle/>
          <a:p>
            <a:r>
              <a:rPr lang="fi-FI">
                <a:latin typeface="Arial"/>
                <a:cs typeface="Arial"/>
              </a:rPr>
              <a:t>Kirjoja aiheesta – hae kirjastostasi!</a:t>
            </a:r>
          </a:p>
        </p:txBody>
      </p:sp>
      <p:sp>
        <p:nvSpPr>
          <p:cNvPr id="3" name="Sisällön paikkamerkki 2">
            <a:extLst>
              <a:ext uri="{FF2B5EF4-FFF2-40B4-BE49-F238E27FC236}">
                <a16:creationId xmlns:a16="http://schemas.microsoft.com/office/drawing/2014/main" id="{84EE0F1D-BF18-44E9-8C2A-C05E757F9874}"/>
              </a:ext>
            </a:extLst>
          </p:cNvPr>
          <p:cNvSpPr>
            <a:spLocks noGrp="1"/>
          </p:cNvSpPr>
          <p:nvPr>
            <p:ph idx="1"/>
          </p:nvPr>
        </p:nvSpPr>
        <p:spPr>
          <a:xfrm>
            <a:off x="678549" y="981838"/>
            <a:ext cx="11084256" cy="5530769"/>
          </a:xfrm>
        </p:spPr>
        <p:txBody>
          <a:bodyPr vert="horz" lIns="91440" tIns="45720" rIns="91440" bIns="45720" rtlCol="0" anchor="t">
            <a:normAutofit fontScale="92500" lnSpcReduction="20000"/>
          </a:bodyPr>
          <a:lstStyle/>
          <a:p>
            <a:pPr fontAlgn="base">
              <a:spcBef>
                <a:spcPts val="0"/>
              </a:spcBef>
            </a:pPr>
            <a:endParaRPr lang="fi-FI" sz="1800">
              <a:latin typeface="Arial"/>
              <a:cs typeface="Arial"/>
            </a:endParaRPr>
          </a:p>
          <a:p>
            <a:pPr rtl="0" fontAlgn="base">
              <a:spcBef>
                <a:spcPts val="1000"/>
              </a:spcBef>
              <a:spcAft>
                <a:spcPts val="0"/>
              </a:spcAft>
              <a:buFont typeface="Arial" panose="020B0604020202020204" pitchFamily="34" charset="0"/>
              <a:buChar char="•"/>
            </a:pPr>
            <a:r>
              <a:rPr lang="fi-FI" sz="1800" b="0" i="0" u="none" strike="noStrike" err="1">
                <a:solidFill>
                  <a:srgbClr val="000000"/>
                </a:solidFill>
                <a:effectLst/>
                <a:latin typeface="Arial"/>
                <a:cs typeface="Arial"/>
              </a:rPr>
              <a:t>Haasio</a:t>
            </a:r>
            <a:r>
              <a:rPr lang="fi-FI" sz="1800" b="0" i="0" u="none" strike="noStrike">
                <a:solidFill>
                  <a:srgbClr val="000000"/>
                </a:solidFill>
                <a:effectLst/>
                <a:latin typeface="Arial"/>
                <a:cs typeface="Arial"/>
              </a:rPr>
              <a:t>, A., Ojaranta, A. &amp; Mattila, M. 2018. Valheen jäljillä. </a:t>
            </a:r>
            <a:r>
              <a:rPr lang="fi-FI" sz="1800">
                <a:solidFill>
                  <a:srgbClr val="000000"/>
                </a:solidFill>
                <a:latin typeface="Arial"/>
                <a:cs typeface="Arial"/>
              </a:rPr>
              <a:t>Avain.</a:t>
            </a:r>
            <a:endParaRPr lang="fi-FI" sz="1800" b="0" i="0" u="none" strike="noStrike">
              <a:solidFill>
                <a:srgbClr val="000000"/>
              </a:solidFill>
              <a:effectLst/>
              <a:latin typeface="Arial"/>
              <a:cs typeface="Arial"/>
            </a:endParaRPr>
          </a:p>
          <a:p>
            <a:r>
              <a:rPr lang="fi-FI" sz="1800">
                <a:solidFill>
                  <a:srgbClr val="000000"/>
                </a:solidFill>
                <a:latin typeface="Arial"/>
                <a:cs typeface="Arial"/>
              </a:rPr>
              <a:t>Hetemäki, I. (toim.) 2021. Hyvä paha tieto. Tieteen päivien kirja.</a:t>
            </a:r>
          </a:p>
          <a:p>
            <a:r>
              <a:rPr lang="fi-FI" sz="1800">
                <a:solidFill>
                  <a:srgbClr val="000000"/>
                </a:solidFill>
                <a:latin typeface="Arial"/>
                <a:cs typeface="Arial"/>
              </a:rPr>
              <a:t>Knuuti, J. 2020. Kauppatavarana terveys, selviydy terveysväitteiden viidakossa. Minerva </a:t>
            </a:r>
            <a:r>
              <a:rPr lang="fi-FI" sz="1800" err="1">
                <a:solidFill>
                  <a:srgbClr val="000000"/>
                </a:solidFill>
                <a:latin typeface="Arial"/>
                <a:cs typeface="Arial"/>
              </a:rPr>
              <a:t>Kusannus</a:t>
            </a:r>
            <a:r>
              <a:rPr lang="fi-FI" sz="1800">
                <a:solidFill>
                  <a:srgbClr val="000000"/>
                </a:solidFill>
                <a:latin typeface="Arial"/>
                <a:cs typeface="Arial"/>
              </a:rPr>
              <a:t>.</a:t>
            </a:r>
          </a:p>
          <a:p>
            <a:r>
              <a:rPr lang="fi-FI" sz="1800">
                <a:solidFill>
                  <a:srgbClr val="000000"/>
                </a:solidFill>
                <a:latin typeface="Arial"/>
                <a:cs typeface="Arial"/>
              </a:rPr>
              <a:t>Kortesuo, K. 2022. Journalismin kuolema: mitä medialle oikein tapahtui? Tammi.</a:t>
            </a:r>
          </a:p>
          <a:p>
            <a:r>
              <a:rPr lang="fi-FI" sz="1800">
                <a:solidFill>
                  <a:srgbClr val="000000"/>
                </a:solidFill>
                <a:latin typeface="Arial"/>
                <a:cs typeface="Arial"/>
              </a:rPr>
              <a:t>Levitin, D. 2017. Valheiden käsikirja : miten ajatella kriittisesti totuuden jälkeisenä aikana. Terra </a:t>
            </a:r>
            <a:r>
              <a:rPr lang="fi-FI" sz="1800" err="1">
                <a:solidFill>
                  <a:srgbClr val="000000"/>
                </a:solidFill>
                <a:latin typeface="Arial"/>
                <a:cs typeface="Arial"/>
              </a:rPr>
              <a:t>Cognita</a:t>
            </a:r>
            <a:r>
              <a:rPr lang="fi-FI" sz="1800">
                <a:solidFill>
                  <a:srgbClr val="000000"/>
                </a:solidFill>
                <a:latin typeface="Arial"/>
                <a:cs typeface="Arial"/>
              </a:rPr>
              <a:t>.</a:t>
            </a:r>
            <a:endParaRPr lang="en-US" sz="1800">
              <a:ea typeface="+mn-lt"/>
              <a:cs typeface="+mn-lt"/>
            </a:endParaRPr>
          </a:p>
          <a:p>
            <a:r>
              <a:rPr lang="fi-FI" sz="1800">
                <a:solidFill>
                  <a:srgbClr val="000000"/>
                </a:solidFill>
                <a:latin typeface="Arial"/>
                <a:cs typeface="Arial"/>
              </a:rPr>
              <a:t>Pietilä, A-P. 2018. Uutisissa valheita, valheista uutisia.  </a:t>
            </a:r>
            <a:r>
              <a:rPr lang="fi-FI" sz="1800" err="1">
                <a:solidFill>
                  <a:srgbClr val="000000"/>
                </a:solidFill>
                <a:latin typeface="Arial"/>
                <a:cs typeface="Arial"/>
              </a:rPr>
              <a:t>Art</a:t>
            </a:r>
            <a:r>
              <a:rPr lang="fi-FI" sz="1800">
                <a:solidFill>
                  <a:srgbClr val="000000"/>
                </a:solidFill>
                <a:latin typeface="Arial"/>
                <a:cs typeface="Arial"/>
              </a:rPr>
              <a:t> House.</a:t>
            </a:r>
          </a:p>
          <a:p>
            <a:r>
              <a:rPr lang="fi-FI" sz="1800">
                <a:solidFill>
                  <a:srgbClr val="000000"/>
                </a:solidFill>
                <a:latin typeface="Arial"/>
                <a:cs typeface="Arial"/>
              </a:rPr>
              <a:t>Raivio, K. 2020. Näytön paikka : tutkimustiedon käyttö ja väärinkäyttö. Gaudeamus.</a:t>
            </a:r>
            <a:endParaRPr lang="en-US" sz="1800">
              <a:ea typeface="+mn-lt"/>
              <a:cs typeface="+mn-lt"/>
            </a:endParaRPr>
          </a:p>
          <a:p>
            <a:r>
              <a:rPr lang="fi-FI" sz="1800">
                <a:solidFill>
                  <a:srgbClr val="000000"/>
                </a:solidFill>
                <a:latin typeface="Arial"/>
                <a:cs typeface="Arial"/>
              </a:rPr>
              <a:t>Sarja, T. 2016.  Kuka oikein tietää : kun mielipide haastoi tieteen. </a:t>
            </a:r>
            <a:r>
              <a:rPr lang="fi-FI" sz="1800" err="1">
                <a:solidFill>
                  <a:srgbClr val="000000"/>
                </a:solidFill>
                <a:latin typeface="Arial"/>
                <a:cs typeface="Arial"/>
              </a:rPr>
              <a:t>Docenco</a:t>
            </a:r>
            <a:r>
              <a:rPr lang="fi-FI" sz="1800">
                <a:solidFill>
                  <a:srgbClr val="000000"/>
                </a:solidFill>
                <a:latin typeface="Arial"/>
                <a:cs typeface="Arial"/>
              </a:rPr>
              <a:t>.</a:t>
            </a:r>
            <a:endParaRPr lang="fi-FI"/>
          </a:p>
          <a:p>
            <a:r>
              <a:rPr lang="fi-FI" sz="1800" err="1">
                <a:solidFill>
                  <a:srgbClr val="000000"/>
                </a:solidFill>
                <a:latin typeface="Arial"/>
                <a:cs typeface="Arial"/>
              </a:rPr>
              <a:t>Tiittula</a:t>
            </a:r>
            <a:r>
              <a:rPr lang="fi-FI" sz="1800">
                <a:solidFill>
                  <a:srgbClr val="000000"/>
                </a:solidFill>
                <a:latin typeface="Arial"/>
                <a:cs typeface="Arial"/>
              </a:rPr>
              <a:t>, T. 2022. Taistelu totuudesta : mikä salaliittoteorioissa koukuttaa? Johnny </a:t>
            </a:r>
            <a:r>
              <a:rPr lang="fi-FI" sz="1800" err="1">
                <a:solidFill>
                  <a:srgbClr val="000000"/>
                </a:solidFill>
                <a:latin typeface="Arial"/>
                <a:cs typeface="Arial"/>
              </a:rPr>
              <a:t>Kniga</a:t>
            </a:r>
            <a:r>
              <a:rPr lang="fi-FI" sz="1800">
                <a:solidFill>
                  <a:srgbClr val="000000"/>
                </a:solidFill>
                <a:latin typeface="Arial"/>
                <a:cs typeface="Arial"/>
              </a:rPr>
              <a:t>.</a:t>
            </a:r>
          </a:p>
          <a:p>
            <a:pPr fontAlgn="base"/>
            <a:r>
              <a:rPr lang="fi-FI" sz="1800" b="0" i="0" u="none" strike="noStrike">
                <a:solidFill>
                  <a:srgbClr val="000000"/>
                </a:solidFill>
                <a:effectLst/>
                <a:latin typeface="Arial"/>
                <a:cs typeface="Arial"/>
              </a:rPr>
              <a:t>Uskali, T. &amp; Kuutti, H. 2016. Datajournalismin työkäytännöt. Vastapaino.</a:t>
            </a:r>
            <a:endParaRPr lang="fi-FI" sz="1800">
              <a:solidFill>
                <a:srgbClr val="000000"/>
              </a:solidFill>
              <a:latin typeface="Arial"/>
              <a:cs typeface="Arial"/>
            </a:endParaRPr>
          </a:p>
          <a:p>
            <a:pPr fontAlgn="base"/>
            <a:r>
              <a:rPr lang="fi-FI" sz="1800">
                <a:solidFill>
                  <a:srgbClr val="000000"/>
                </a:solidFill>
                <a:latin typeface="Arial"/>
                <a:cs typeface="Arial"/>
              </a:rPr>
              <a:t>Vehkoo, J</a:t>
            </a:r>
            <a:r>
              <a:rPr lang="fi-FI" sz="1800" b="0" i="0" u="none" strike="noStrike">
                <a:solidFill>
                  <a:srgbClr val="000000"/>
                </a:solidFill>
                <a:effectLst/>
                <a:latin typeface="Arial"/>
                <a:cs typeface="Arial"/>
              </a:rPr>
              <a:t>.</a:t>
            </a:r>
            <a:r>
              <a:rPr lang="fi-FI" sz="1800">
                <a:solidFill>
                  <a:srgbClr val="000000"/>
                </a:solidFill>
                <a:latin typeface="Arial"/>
                <a:cs typeface="Arial"/>
              </a:rPr>
              <a:t> 2019. Valheenpaljastajan käsikirja.</a:t>
            </a:r>
            <a:r>
              <a:rPr lang="fi-FI" sz="1800" b="0" i="0" u="none" strike="noStrike">
                <a:solidFill>
                  <a:srgbClr val="000000"/>
                </a:solidFill>
                <a:effectLst/>
                <a:latin typeface="Arial"/>
                <a:cs typeface="Arial"/>
              </a:rPr>
              <a:t> </a:t>
            </a:r>
            <a:r>
              <a:rPr lang="fi-FI" sz="1800">
                <a:solidFill>
                  <a:srgbClr val="000000"/>
                </a:solidFill>
                <a:latin typeface="Arial"/>
                <a:cs typeface="Arial"/>
              </a:rPr>
              <a:t>Kosmos</a:t>
            </a:r>
            <a:r>
              <a:rPr lang="fi-FI" sz="1800" b="0" i="0" u="none" strike="noStrike">
                <a:solidFill>
                  <a:srgbClr val="000000"/>
                </a:solidFill>
                <a:effectLst/>
                <a:latin typeface="Arial"/>
                <a:cs typeface="Arial"/>
              </a:rPr>
              <a:t>.</a:t>
            </a:r>
          </a:p>
          <a:p>
            <a:pPr fontAlgn="base"/>
            <a:r>
              <a:rPr lang="fi-FI" sz="1800" b="0" i="0" u="none" strike="noStrike" err="1">
                <a:solidFill>
                  <a:srgbClr val="000000"/>
                </a:solidFill>
                <a:effectLst/>
                <a:latin typeface="Arial"/>
                <a:cs typeface="Arial"/>
              </a:rPr>
              <a:t>Wikfoess</a:t>
            </a:r>
            <a:r>
              <a:rPr lang="fi-FI" sz="1800">
                <a:solidFill>
                  <a:srgbClr val="000000"/>
                </a:solidFill>
                <a:latin typeface="Arial"/>
                <a:cs typeface="Arial"/>
              </a:rPr>
              <a:t>, Å.</a:t>
            </a:r>
            <a:r>
              <a:rPr lang="fi-FI" sz="1800" b="0" i="0" u="none" strike="noStrike">
                <a:solidFill>
                  <a:srgbClr val="000000"/>
                </a:solidFill>
                <a:effectLst/>
                <a:latin typeface="Arial"/>
                <a:cs typeface="Arial"/>
              </a:rPr>
              <a:t> </a:t>
            </a:r>
            <a:r>
              <a:rPr lang="fi-FI" sz="1800">
                <a:solidFill>
                  <a:srgbClr val="000000"/>
                </a:solidFill>
                <a:latin typeface="Arial"/>
                <a:cs typeface="Arial"/>
              </a:rPr>
              <a:t>2020. Vaihtoehtoiset faktat. Aula &amp; Co.</a:t>
            </a:r>
            <a:endParaRPr lang="fi-FI" sz="1800">
              <a:latin typeface="Arial"/>
              <a:cs typeface="Arial"/>
            </a:endParaRPr>
          </a:p>
          <a:p>
            <a:pPr marL="0" indent="0">
              <a:buNone/>
            </a:pPr>
            <a:endParaRPr lang="fi-FI" sz="1800">
              <a:latin typeface="Arial"/>
              <a:cs typeface="Arial"/>
            </a:endParaRPr>
          </a:p>
          <a:p>
            <a:pPr marL="0" indent="0">
              <a:buNone/>
            </a:pPr>
            <a:r>
              <a:rPr lang="fi-FI" sz="1800">
                <a:latin typeface="Arial"/>
                <a:cs typeface="Arial"/>
              </a:rPr>
              <a:t>Voit hakea lisää kirjastostasi esimerkiksi sanoilla: valeuutiset, valemedia, valheet, disinformaatio, totuus, totuudellisuus, objektiivisuus, kyseenalaistaminen, kriittinen ajattelu, tiedeviestintä, tietelellinen tieto, sosiaalinen media, vaikuttaminen</a:t>
            </a:r>
          </a:p>
          <a:p>
            <a:pPr marL="0" indent="0">
              <a:buNone/>
            </a:pPr>
            <a:r>
              <a:rPr lang="fi-FI" sz="1800">
                <a:latin typeface="Arial"/>
                <a:cs typeface="Arial"/>
              </a:rPr>
              <a:t>Yhdistä sanat sinua kiinnostavaan aiheeseen, esimerkiksi terveystieto, ilmastonmuutos, talous jne. </a:t>
            </a:r>
          </a:p>
          <a:p>
            <a:pPr marL="0" indent="0">
              <a:buNone/>
            </a:pPr>
            <a:endParaRPr lang="fi-FI" sz="1800">
              <a:latin typeface="Arial"/>
              <a:cs typeface="Arial"/>
            </a:endParaRPr>
          </a:p>
          <a:p>
            <a:pPr marL="0" indent="0">
              <a:buNone/>
            </a:pPr>
            <a:endParaRPr lang="fi-FI" sz="1800">
              <a:latin typeface="Arial"/>
              <a:cs typeface="Arial"/>
            </a:endParaRPr>
          </a:p>
          <a:p>
            <a:endParaRPr lang="fi-FI" sz="1800">
              <a:latin typeface="Arial"/>
              <a:cs typeface="Arial"/>
            </a:endParaRPr>
          </a:p>
          <a:p>
            <a:endParaRPr lang="fi-FI" sz="1800">
              <a:latin typeface="Arial"/>
              <a:cs typeface="Calibri"/>
            </a:endParaRPr>
          </a:p>
          <a:p>
            <a:pPr fontAlgn="base"/>
            <a:endParaRPr lang="fi-FI" sz="1800">
              <a:latin typeface="Arial"/>
              <a:cs typeface="Calibri"/>
            </a:endParaRPr>
          </a:p>
        </p:txBody>
      </p:sp>
      <p:sp>
        <p:nvSpPr>
          <p:cNvPr id="4" name="Alatunnisteen paikkamerkki 3">
            <a:extLst>
              <a:ext uri="{FF2B5EF4-FFF2-40B4-BE49-F238E27FC236}">
                <a16:creationId xmlns:a16="http://schemas.microsoft.com/office/drawing/2014/main" id="{D611BE3D-8E55-5656-F32B-43C6B67394B6}"/>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384863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8945D-45D8-467C-B4B3-84AF082DE943}"/>
              </a:ext>
            </a:extLst>
          </p:cNvPr>
          <p:cNvSpPr>
            <a:spLocks noGrp="1"/>
          </p:cNvSpPr>
          <p:nvPr>
            <p:ph type="title"/>
          </p:nvPr>
        </p:nvSpPr>
        <p:spPr>
          <a:xfrm>
            <a:off x="391160" y="171450"/>
            <a:ext cx="10515600" cy="925195"/>
          </a:xfrm>
        </p:spPr>
        <p:txBody>
          <a:bodyPr/>
          <a:lstStyle/>
          <a:p>
            <a:r>
              <a:rPr lang="fi-FI" dirty="0">
                <a:latin typeface="Arial"/>
                <a:cs typeface="Arial"/>
              </a:rPr>
              <a:t>Tiedätkö mitä tarkoittaa?</a:t>
            </a:r>
          </a:p>
        </p:txBody>
      </p:sp>
      <p:sp>
        <p:nvSpPr>
          <p:cNvPr id="3" name="Sisällön paikkamerkki 2">
            <a:extLst>
              <a:ext uri="{FF2B5EF4-FFF2-40B4-BE49-F238E27FC236}">
                <a16:creationId xmlns:a16="http://schemas.microsoft.com/office/drawing/2014/main" id="{D928D081-5D0A-4628-9A41-E22F30450D27}"/>
              </a:ext>
            </a:extLst>
          </p:cNvPr>
          <p:cNvSpPr>
            <a:spLocks noGrp="1"/>
          </p:cNvSpPr>
          <p:nvPr>
            <p:ph idx="1"/>
          </p:nvPr>
        </p:nvSpPr>
        <p:spPr>
          <a:xfrm>
            <a:off x="558800" y="1290320"/>
            <a:ext cx="10795000" cy="5334173"/>
          </a:xfrm>
        </p:spPr>
        <p:txBody>
          <a:bodyPr vert="horz" lIns="91440" tIns="45720" rIns="91440" bIns="45720" rtlCol="0" anchor="t">
            <a:normAutofit lnSpcReduction="10000"/>
          </a:bodyPr>
          <a:lstStyle/>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pPr marL="0" indent="0">
              <a:buNone/>
            </a:pPr>
            <a:endParaRPr lang="fi-FI" dirty="0"/>
          </a:p>
          <a:p>
            <a:pPr marL="0" indent="0">
              <a:buNone/>
            </a:pPr>
            <a:r>
              <a:rPr lang="fi-FI" sz="2800" dirty="0"/>
              <a:t>Mitä tieto on?  Se selviää </a:t>
            </a:r>
            <a:r>
              <a:rPr lang="fi-FI" sz="2800" dirty="0">
                <a:hlinkClick r:id="rId2"/>
              </a:rPr>
              <a:t>videolta</a:t>
            </a:r>
            <a:endParaRPr lang="fi-FI" sz="2800" dirty="0">
              <a:cs typeface="Calibri" panose="020F0502020204030204"/>
            </a:endParaRPr>
          </a:p>
        </p:txBody>
      </p:sp>
      <p:sp>
        <p:nvSpPr>
          <p:cNvPr id="4" name="Suorakulmio 3">
            <a:extLst>
              <a:ext uri="{FF2B5EF4-FFF2-40B4-BE49-F238E27FC236}">
                <a16:creationId xmlns:a16="http://schemas.microsoft.com/office/drawing/2014/main" id="{831261D3-63F9-4C1A-B897-328DF91B3804}"/>
              </a:ext>
            </a:extLst>
          </p:cNvPr>
          <p:cNvSpPr/>
          <p:nvPr/>
        </p:nvSpPr>
        <p:spPr>
          <a:xfrm>
            <a:off x="391160" y="1332070"/>
            <a:ext cx="5069840" cy="122237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MISINFORMAATIO = </a:t>
            </a:r>
            <a:r>
              <a:rPr lang="fi-FI" sz="1800" b="0" i="0" u="none" strike="noStrike">
                <a:solidFill>
                  <a:srgbClr val="121212"/>
                </a:solidFill>
                <a:effectLst/>
                <a:latin typeface="Arial" panose="020B0604020202020204" pitchFamily="34" charset="0"/>
              </a:rPr>
              <a:t>väärää tietoa jaetaan tahattomasti. Näin käy helposti somessa.</a:t>
            </a:r>
            <a:endParaRPr lang="fi-FI"/>
          </a:p>
        </p:txBody>
      </p:sp>
      <p:sp>
        <p:nvSpPr>
          <p:cNvPr id="5" name="Suorakulmio 4">
            <a:extLst>
              <a:ext uri="{FF2B5EF4-FFF2-40B4-BE49-F238E27FC236}">
                <a16:creationId xmlns:a16="http://schemas.microsoft.com/office/drawing/2014/main" id="{0ABB55A0-9040-4193-BF51-C1272BD5E465}"/>
              </a:ext>
            </a:extLst>
          </p:cNvPr>
          <p:cNvSpPr/>
          <p:nvPr/>
        </p:nvSpPr>
        <p:spPr>
          <a:xfrm>
            <a:off x="391160" y="2912823"/>
            <a:ext cx="5069840" cy="129476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DISINFORMAATIO = </a:t>
            </a:r>
            <a:r>
              <a:rPr lang="fi-FI" sz="1800" b="0" i="0" u="none" strike="noStrike">
                <a:solidFill>
                  <a:srgbClr val="121212"/>
                </a:solidFill>
                <a:effectLst/>
                <a:latin typeface="Arial" panose="020B0604020202020204" pitchFamily="34" charset="0"/>
              </a:rPr>
              <a:t>väärää tietoa tuotetaan (ja jaetaan) siten, että ollaan tietoisia sen tuottamasta haitasta tai vahingosta.</a:t>
            </a:r>
            <a:endParaRPr lang="fi-FI" sz="1800" b="1" i="0" u="none" strike="noStrike">
              <a:solidFill>
                <a:srgbClr val="121212"/>
              </a:solidFill>
              <a:effectLst/>
              <a:latin typeface="Arial" panose="020B0604020202020204" pitchFamily="34" charset="0"/>
            </a:endParaRPr>
          </a:p>
          <a:p>
            <a:pPr algn="ctr"/>
            <a:endParaRPr lang="fi-FI"/>
          </a:p>
        </p:txBody>
      </p:sp>
      <p:sp>
        <p:nvSpPr>
          <p:cNvPr id="6" name="Suorakulmio 5">
            <a:extLst>
              <a:ext uri="{FF2B5EF4-FFF2-40B4-BE49-F238E27FC236}">
                <a16:creationId xmlns:a16="http://schemas.microsoft.com/office/drawing/2014/main" id="{9D53929F-9C14-41FF-AEC2-DAA2E47323DD}"/>
              </a:ext>
            </a:extLst>
          </p:cNvPr>
          <p:cNvSpPr/>
          <p:nvPr/>
        </p:nvSpPr>
        <p:spPr>
          <a:xfrm>
            <a:off x="6095999" y="3892789"/>
            <a:ext cx="5174615" cy="1933575"/>
          </a:xfrm>
          <a:prstGeom prst="rect">
            <a:avLst/>
          </a:prstGeom>
          <a:solidFill>
            <a:srgbClr val="FAF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rPr>
              <a:t>INFORMAATIOVAIKUTTAMINEN = </a:t>
            </a:r>
            <a:r>
              <a:rPr lang="fi-FI" sz="1800" b="0" i="0" u="none" strike="noStrike" dirty="0">
                <a:solidFill>
                  <a:srgbClr val="121212"/>
                </a:solidFill>
                <a:effectLst/>
                <a:latin typeface="Arial" panose="020B0604020202020204" pitchFamily="34" charset="0"/>
              </a:rPr>
              <a:t>vaikutetaan järjestelmällisesti yleiseen mielipiteeseen, ihmisten käyttäytymiseen ja päätöksentekijöihin sekä sitä kautta yhteiskunnan toimintakykyyn (</a:t>
            </a:r>
            <a:r>
              <a:rPr lang="fi-FI" sz="1800" b="0" i="0" u="none" strike="noStrike" dirty="0">
                <a:solidFill>
                  <a:srgbClr val="121212"/>
                </a:solidFill>
                <a:effectLst/>
                <a:latin typeface="Arial" panose="020B0604020202020204" pitchFamily="34" charset="0"/>
                <a:hlinkClick r:id="rId3"/>
              </a:rPr>
              <a:t>VNK</a:t>
            </a:r>
            <a:r>
              <a:rPr lang="fi-FI" sz="1800" b="0" i="0" u="none" strike="noStrike" dirty="0">
                <a:solidFill>
                  <a:srgbClr val="121212"/>
                </a:solidFill>
                <a:effectLst/>
                <a:latin typeface="Arial" panose="020B0604020202020204" pitchFamily="34" charset="0"/>
              </a:rPr>
              <a:t>).  On yksi osa hybridivaikuttamista.</a:t>
            </a:r>
            <a:endParaRPr lang="fi-FI" dirty="0"/>
          </a:p>
        </p:txBody>
      </p:sp>
      <p:sp>
        <p:nvSpPr>
          <p:cNvPr id="7" name="Suorakulmio 6">
            <a:extLst>
              <a:ext uri="{FF2B5EF4-FFF2-40B4-BE49-F238E27FC236}">
                <a16:creationId xmlns:a16="http://schemas.microsoft.com/office/drawing/2014/main" id="{3A49D6A9-3ACD-44FC-86AF-1B70A0AE4CBE}"/>
              </a:ext>
            </a:extLst>
          </p:cNvPr>
          <p:cNvSpPr/>
          <p:nvPr/>
        </p:nvSpPr>
        <p:spPr>
          <a:xfrm>
            <a:off x="6095998" y="1332070"/>
            <a:ext cx="5174615" cy="2277428"/>
          </a:xfrm>
          <a:prstGeom prst="rect">
            <a:avLst/>
          </a:prstGeom>
          <a:solidFill>
            <a:srgbClr val="F6DC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HYBRIDIVAIKUTTAMINEN = </a:t>
            </a:r>
            <a:r>
              <a:rPr lang="fi-FI" b="0" i="0" u="none" strike="noStrike">
                <a:solidFill>
                  <a:srgbClr val="000000"/>
                </a:solidFill>
                <a:effectLst/>
                <a:latin typeface="Arial" panose="020B0604020202020204" pitchFamily="34" charset="0"/>
                <a:cs typeface="Arial" panose="020B0604020202020204" pitchFamily="34" charset="0"/>
              </a:rPr>
              <a:t>poliittisesti motivoitunut suunnitelmallinen toiminta, jolla pyritään saavuttamaan omat tavoitteet erilaisia, toisiaan täydentäviä keinoja käyttäen ja kohteen heikkouksia hyödyntäen</a:t>
            </a:r>
            <a:r>
              <a:rPr lang="fi-FI" b="0" i="0" u="none" strike="noStrike">
                <a:solidFill>
                  <a:srgbClr val="121212"/>
                </a:solidFill>
                <a:effectLst/>
                <a:latin typeface="Arial" panose="020B0604020202020204" pitchFamily="34" charset="0"/>
                <a:cs typeface="Arial" panose="020B0604020202020204" pitchFamily="34" charset="0"/>
              </a:rPr>
              <a:t> (</a:t>
            </a:r>
            <a:r>
              <a:rPr lang="fi-FI" b="0" i="0" u="none" strike="noStrike" err="1">
                <a:solidFill>
                  <a:srgbClr val="121212"/>
                </a:solidFill>
                <a:effectLst/>
                <a:latin typeface="Arial" panose="020B0604020202020204" pitchFamily="34" charset="0"/>
                <a:cs typeface="Arial" panose="020B0604020202020204" pitchFamily="34" charset="0"/>
                <a:hlinkClick r:id="rId4"/>
              </a:rPr>
              <a:t>Tepa</a:t>
            </a:r>
            <a:r>
              <a:rPr lang="fi-FI" b="0" i="0" u="none" strike="noStrike">
                <a:solidFill>
                  <a:srgbClr val="121212"/>
                </a:solidFill>
                <a:effectLst/>
                <a:latin typeface="Arial" panose="020B0604020202020204" pitchFamily="34" charset="0"/>
                <a:cs typeface="Arial" panose="020B0604020202020204" pitchFamily="34" charset="0"/>
                <a:hlinkClick r:id="rId4"/>
              </a:rPr>
              <a:t>-termipankki</a:t>
            </a:r>
            <a:r>
              <a:rPr lang="fi-FI" b="0" i="0" u="none" strike="noStrike">
                <a:solidFill>
                  <a:srgbClr val="121212"/>
                </a:solidFill>
                <a:effectLst/>
                <a:latin typeface="Arial" panose="020B0604020202020204" pitchFamily="34" charset="0"/>
                <a:cs typeface="Arial" panose="020B0604020202020204" pitchFamily="34" charset="0"/>
              </a:rPr>
              <a:t>). </a:t>
            </a:r>
            <a:endParaRPr lang="fi-FI">
              <a:latin typeface="Arial" panose="020B0604020202020204" pitchFamily="34" charset="0"/>
              <a:cs typeface="Arial" panose="020B0604020202020204" pitchFamily="34" charset="0"/>
            </a:endParaRPr>
          </a:p>
        </p:txBody>
      </p:sp>
      <p:sp>
        <p:nvSpPr>
          <p:cNvPr id="8" name="Suorakulmio 7">
            <a:extLst>
              <a:ext uri="{FF2B5EF4-FFF2-40B4-BE49-F238E27FC236}">
                <a16:creationId xmlns:a16="http://schemas.microsoft.com/office/drawing/2014/main" id="{C9D0E2D5-9C02-4330-BFEA-26F6B7BCF1B9}"/>
              </a:ext>
            </a:extLst>
          </p:cNvPr>
          <p:cNvSpPr/>
          <p:nvPr/>
        </p:nvSpPr>
        <p:spPr>
          <a:xfrm>
            <a:off x="391160" y="4565967"/>
            <a:ext cx="5069840" cy="12223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MALINFORMAATIO = </a:t>
            </a:r>
            <a:r>
              <a:rPr lang="fi-FI" sz="1800" b="0" i="0" u="none" strike="noStrike">
                <a:solidFill>
                  <a:srgbClr val="121212"/>
                </a:solidFill>
                <a:effectLst/>
                <a:latin typeface="Arial" panose="020B0604020202020204" pitchFamily="34" charset="0"/>
              </a:rPr>
              <a:t>oikeaa tietoa jaetaan tietoista haittaa tai vahinkoa aiheuttaen</a:t>
            </a:r>
            <a:endParaRPr lang="fi-FI"/>
          </a:p>
        </p:txBody>
      </p:sp>
      <p:sp>
        <p:nvSpPr>
          <p:cNvPr id="9" name="Alatunnisteen paikkamerkki 8">
            <a:extLst>
              <a:ext uri="{FF2B5EF4-FFF2-40B4-BE49-F238E27FC236}">
                <a16:creationId xmlns:a16="http://schemas.microsoft.com/office/drawing/2014/main" id="{D3BF5F78-B2AD-DD0B-1194-83062E186CFF}"/>
              </a:ext>
            </a:extLst>
          </p:cNvPr>
          <p:cNvSpPr>
            <a:spLocks noGrp="1"/>
          </p:cNvSpPr>
          <p:nvPr>
            <p:ph type="ftr" sz="quarter" idx="11"/>
          </p:nvPr>
        </p:nvSpPr>
        <p:spPr/>
        <p:txBody>
          <a:bodyPr/>
          <a:lstStyle/>
          <a:p>
            <a:r>
              <a:rPr lang="fi-FI"/>
              <a:t>Puttonen, Elenius &amp; Karjalainen (2023) CC-BY-SA</a:t>
            </a:r>
            <a:endParaRPr lang="fi-FI" dirty="0"/>
          </a:p>
        </p:txBody>
      </p:sp>
    </p:spTree>
    <p:extLst>
      <p:ext uri="{BB962C8B-B14F-4D97-AF65-F5344CB8AC3E}">
        <p14:creationId xmlns:p14="http://schemas.microsoft.com/office/powerpoint/2010/main" val="418078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171BA9-B85D-815D-06AB-DB2EFAE09F28}"/>
              </a:ext>
            </a:extLst>
          </p:cNvPr>
          <p:cNvSpPr>
            <a:spLocks noGrp="1"/>
          </p:cNvSpPr>
          <p:nvPr>
            <p:ph type="title"/>
          </p:nvPr>
        </p:nvSpPr>
        <p:spPr/>
        <p:txBody>
          <a:bodyPr/>
          <a:lstStyle/>
          <a:p>
            <a:r>
              <a:rPr lang="fi-FI" dirty="0">
                <a:latin typeface="Arial"/>
                <a:cs typeface="Calibri Light"/>
              </a:rPr>
              <a:t>Tekijät </a:t>
            </a:r>
            <a:endParaRPr lang="fi-FI" dirty="0">
              <a:latin typeface="Arial"/>
            </a:endParaRPr>
          </a:p>
        </p:txBody>
      </p:sp>
      <p:sp>
        <p:nvSpPr>
          <p:cNvPr id="3" name="Sisällön paikkamerkki 2">
            <a:extLst>
              <a:ext uri="{FF2B5EF4-FFF2-40B4-BE49-F238E27FC236}">
                <a16:creationId xmlns:a16="http://schemas.microsoft.com/office/drawing/2014/main" id="{9C87DCD8-4CBC-C7DB-A7CB-3C3858660CD6}"/>
              </a:ext>
            </a:extLst>
          </p:cNvPr>
          <p:cNvSpPr>
            <a:spLocks noGrp="1"/>
          </p:cNvSpPr>
          <p:nvPr>
            <p:ph idx="1"/>
          </p:nvPr>
        </p:nvSpPr>
        <p:spPr>
          <a:xfrm>
            <a:off x="922401" y="1536192"/>
            <a:ext cx="10515600" cy="4820158"/>
          </a:xfrm>
        </p:spPr>
        <p:txBody>
          <a:bodyPr vert="horz" lIns="91440" tIns="45720" rIns="91440" bIns="45720" rtlCol="0" anchor="t">
            <a:normAutofit/>
          </a:bodyPr>
          <a:lstStyle/>
          <a:p>
            <a:pPr marL="0" indent="0">
              <a:buNone/>
            </a:pPr>
            <a:endParaRPr lang="fi-FI" dirty="0">
              <a:ea typeface="+mn-lt"/>
              <a:cs typeface="+mn-lt"/>
            </a:endParaRPr>
          </a:p>
          <a:p>
            <a:r>
              <a:rPr lang="fi-FI" dirty="0">
                <a:ea typeface="+mn-lt"/>
                <a:cs typeface="+mn-lt"/>
              </a:rPr>
              <a:t>Kaisa Puttonen, Laurea Ammattikorkeakoulu</a:t>
            </a:r>
          </a:p>
          <a:p>
            <a:r>
              <a:rPr lang="fi-FI" dirty="0">
                <a:ea typeface="+mn-lt"/>
                <a:cs typeface="+mn-lt"/>
              </a:rPr>
              <a:t>Riitta-Liisa Karjalainen, Kajaanin Ammattikorkeakoulu</a:t>
            </a:r>
          </a:p>
          <a:p>
            <a:r>
              <a:rPr lang="fi-FI" dirty="0">
                <a:ea typeface="+mn-lt"/>
                <a:cs typeface="+mn-lt"/>
              </a:rPr>
              <a:t>Leena Elenius, Seinäjoen Ammattikorkeakoulu</a:t>
            </a:r>
          </a:p>
          <a:p>
            <a:endParaRPr lang="fi-FI" dirty="0">
              <a:ea typeface="+mn-lt"/>
              <a:cs typeface="+mn-lt"/>
            </a:endParaRPr>
          </a:p>
          <a:p>
            <a:r>
              <a:rPr lang="fi-FI" dirty="0">
                <a:ea typeface="+mn-lt"/>
                <a:cs typeface="+mn-lt"/>
              </a:rPr>
              <a:t> Tämän koulutusmateriaalin tekemiseen voit tutustua lukemalla artikkelin ammattikorkeakoulukirjastojen </a:t>
            </a:r>
            <a:r>
              <a:rPr lang="fi-FI" dirty="0" err="1">
                <a:ea typeface="+mn-lt"/>
                <a:cs typeface="+mn-lt"/>
              </a:rPr>
              <a:t>Kreodi</a:t>
            </a:r>
            <a:r>
              <a:rPr lang="fi-FI" dirty="0">
                <a:ea typeface="+mn-lt"/>
                <a:cs typeface="+mn-lt"/>
              </a:rPr>
              <a:t>-lehdestä:</a:t>
            </a:r>
            <a:endParaRPr lang="fi-FI" dirty="0">
              <a:cs typeface="Calibri" panose="020F0502020204030204"/>
            </a:endParaRPr>
          </a:p>
          <a:p>
            <a:pPr marL="0" indent="0">
              <a:buNone/>
            </a:pPr>
            <a:r>
              <a:rPr lang="fi-FI" dirty="0">
                <a:ea typeface="+mn-lt"/>
                <a:cs typeface="+mn-lt"/>
              </a:rPr>
              <a:t>Elenius, L., Karjalainen, R-L., Kiuru, E. &amp; Puttonen, K. </a:t>
            </a:r>
            <a:r>
              <a:rPr lang="fi-FI" dirty="0">
                <a:ea typeface="+mn-lt"/>
                <a:cs typeface="+mn-lt"/>
                <a:hlinkClick r:id="rId2"/>
              </a:rPr>
              <a:t>Informaation vääristyneet kasvot ja happamat ilmentymät</a:t>
            </a:r>
            <a:r>
              <a:rPr lang="fi-FI" dirty="0">
                <a:ea typeface="+mn-lt"/>
                <a:cs typeface="+mn-lt"/>
              </a:rPr>
              <a:t>. </a:t>
            </a:r>
            <a:r>
              <a:rPr lang="fi-FI" dirty="0" err="1">
                <a:ea typeface="+mn-lt"/>
                <a:cs typeface="+mn-lt"/>
              </a:rPr>
              <a:t>Kreodi</a:t>
            </a:r>
            <a:r>
              <a:rPr lang="fi-FI" dirty="0">
                <a:ea typeface="+mn-lt"/>
                <a:cs typeface="+mn-lt"/>
              </a:rPr>
              <a:t> 2, 2022</a:t>
            </a:r>
            <a:endParaRPr lang="fi-FI" dirty="0">
              <a:cs typeface="Calibri" panose="020F0502020204030204"/>
            </a:endParaRPr>
          </a:p>
        </p:txBody>
      </p:sp>
      <p:sp>
        <p:nvSpPr>
          <p:cNvPr id="4" name="Alatunnisteen paikkamerkki 3">
            <a:extLst>
              <a:ext uri="{FF2B5EF4-FFF2-40B4-BE49-F238E27FC236}">
                <a16:creationId xmlns:a16="http://schemas.microsoft.com/office/drawing/2014/main" id="{BFF1CFB0-627F-491D-4604-94113981E5AA}"/>
              </a:ext>
            </a:extLst>
          </p:cNvPr>
          <p:cNvSpPr>
            <a:spLocks noGrp="1"/>
          </p:cNvSpPr>
          <p:nvPr>
            <p:ph type="ftr" sz="quarter" idx="11"/>
          </p:nvPr>
        </p:nvSpPr>
        <p:spPr/>
        <p:txBody>
          <a:bodyPr/>
          <a:lstStyle/>
          <a:p>
            <a:r>
              <a:rPr lang="fi-FI"/>
              <a:t>Puttonen, Elenius &amp; Karjalainen (2023) CC-BY-SA</a:t>
            </a:r>
          </a:p>
        </p:txBody>
      </p:sp>
      <p:pic>
        <p:nvPicPr>
          <p:cNvPr id="6" name="Kuva 5">
            <a:extLst>
              <a:ext uri="{FF2B5EF4-FFF2-40B4-BE49-F238E27FC236}">
                <a16:creationId xmlns:a16="http://schemas.microsoft.com/office/drawing/2014/main" id="{2FE5FC97-7806-5F75-4D7F-E014506AFD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841" y="626998"/>
            <a:ext cx="3032766" cy="1088138"/>
          </a:xfrm>
          <a:prstGeom prst="rect">
            <a:avLst/>
          </a:prstGeom>
        </p:spPr>
      </p:pic>
    </p:spTree>
    <p:extLst>
      <p:ext uri="{BB962C8B-B14F-4D97-AF65-F5344CB8AC3E}">
        <p14:creationId xmlns:p14="http://schemas.microsoft.com/office/powerpoint/2010/main" val="400903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F8782-0705-9069-8B3C-7A209A943E34}"/>
              </a:ext>
            </a:extLst>
          </p:cNvPr>
          <p:cNvSpPr>
            <a:spLocks noGrp="1"/>
          </p:cNvSpPr>
          <p:nvPr>
            <p:ph type="ctrTitle"/>
          </p:nvPr>
        </p:nvSpPr>
        <p:spPr/>
        <p:txBody>
          <a:bodyPr/>
          <a:lstStyle/>
          <a:p>
            <a:r>
              <a:rPr lang="fi-FI">
                <a:latin typeface="Arial"/>
                <a:cs typeface="Arial"/>
              </a:rPr>
              <a:t>Uutistieto</a:t>
            </a:r>
          </a:p>
        </p:txBody>
      </p:sp>
      <p:sp>
        <p:nvSpPr>
          <p:cNvPr id="3" name="Alatunnisteen paikkamerkki 2">
            <a:extLst>
              <a:ext uri="{FF2B5EF4-FFF2-40B4-BE49-F238E27FC236}">
                <a16:creationId xmlns:a16="http://schemas.microsoft.com/office/drawing/2014/main" id="{6947C7C4-1FEE-3028-327D-8AC18CBC69C1}"/>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266826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8BADF-5124-46D5-A86B-F703D7C88CB7}"/>
              </a:ext>
            </a:extLst>
          </p:cNvPr>
          <p:cNvSpPr>
            <a:spLocks noGrp="1"/>
          </p:cNvSpPr>
          <p:nvPr>
            <p:ph type="title"/>
          </p:nvPr>
        </p:nvSpPr>
        <p:spPr>
          <a:xfrm>
            <a:off x="4965430" y="477083"/>
            <a:ext cx="6586491" cy="1309835"/>
          </a:xfrm>
        </p:spPr>
        <p:txBody>
          <a:bodyPr anchor="b">
            <a:normAutofit/>
          </a:bodyPr>
          <a:lstStyle/>
          <a:p>
            <a:r>
              <a:rPr lang="fi-FI">
                <a:latin typeface="Arial" panose="020B0604020202020204" pitchFamily="34" charset="0"/>
                <a:cs typeface="Arial" panose="020B0604020202020204" pitchFamily="34" charset="0"/>
              </a:rPr>
              <a:t>Orientoidu pohtimalla – mieti, miten toimit</a:t>
            </a:r>
          </a:p>
        </p:txBody>
      </p:sp>
      <p:sp>
        <p:nvSpPr>
          <p:cNvPr id="3" name="Sisällön paikkamerkki 2">
            <a:extLst>
              <a:ext uri="{FF2B5EF4-FFF2-40B4-BE49-F238E27FC236}">
                <a16:creationId xmlns:a16="http://schemas.microsoft.com/office/drawing/2014/main" id="{FC948D31-8ADF-49A8-98CC-E1E1A2DD2470}"/>
              </a:ext>
            </a:extLst>
          </p:cNvPr>
          <p:cNvSpPr>
            <a:spLocks noGrp="1"/>
          </p:cNvSpPr>
          <p:nvPr>
            <p:ph idx="1"/>
          </p:nvPr>
        </p:nvSpPr>
        <p:spPr>
          <a:xfrm>
            <a:off x="4908280" y="2443313"/>
            <a:ext cx="6586489" cy="3918769"/>
          </a:xfrm>
        </p:spPr>
        <p:txBody>
          <a:bodyPr vert="horz" lIns="91440" tIns="45720" rIns="91440" bIns="45720" rtlCol="0" anchor="t">
            <a:normAutofit fontScale="92500"/>
          </a:bodyPr>
          <a:lstStyle/>
          <a:p>
            <a:pPr marL="457200" indent="-457200"/>
            <a:r>
              <a:rPr lang="fi-FI" sz="1700">
                <a:latin typeface="Arial"/>
                <a:cs typeface="Calibri"/>
              </a:rPr>
              <a:t>Näen Facebookissa raflaavan otsikon ja jaan heti sen eteenpäin.</a:t>
            </a:r>
            <a:endParaRPr lang="fi-FI">
              <a:latin typeface="Arial"/>
              <a:cs typeface="Arial"/>
            </a:endParaRPr>
          </a:p>
          <a:p>
            <a:pPr marL="457200" indent="-457200"/>
            <a:r>
              <a:rPr lang="fi-FI" sz="1700">
                <a:latin typeface="Arial"/>
                <a:ea typeface="+mn-lt"/>
                <a:cs typeface="+mn-lt"/>
              </a:rPr>
              <a:t>Jaan somessa tietoa tietyn ruokavalion vaikutuksesta terveyteen. Ja perustelen asiaa omaa näkemystäni puoltavalla tutkimuksella.</a:t>
            </a:r>
            <a:endParaRPr lang="fi-FI" sz="1700">
              <a:latin typeface="Arial"/>
              <a:cs typeface="Calibri"/>
            </a:endParaRPr>
          </a:p>
          <a:p>
            <a:pPr marL="457200" indent="-457200"/>
            <a:r>
              <a:rPr lang="fi-FI" sz="1700">
                <a:latin typeface="Arial"/>
                <a:ea typeface="+mn-lt"/>
                <a:cs typeface="+mn-lt"/>
              </a:rPr>
              <a:t>Luen terveyslehdestä, että yön yli seissyt vesi on terveellisempää kuin juuri hanasta laskettu. Kerron innokkaana asiasta kaikille tutuilleni selvittämättä asiaa tarkemmin.</a:t>
            </a:r>
            <a:endParaRPr lang="fi-FI" sz="1700">
              <a:latin typeface="Arial"/>
              <a:cs typeface="Calibri"/>
            </a:endParaRPr>
          </a:p>
          <a:p>
            <a:pPr marL="457200" indent="-457200"/>
            <a:r>
              <a:rPr lang="fi-FI" sz="1700">
                <a:latin typeface="Arial"/>
                <a:ea typeface="+mn-lt"/>
                <a:cs typeface="+mn-lt"/>
              </a:rPr>
              <a:t>Laitan viestiä kaikkiin somekanaviin, että lapseni päiväkodin eteen on useana päivänä pysäköity mielestäni epäilyttävän näköinen pakettiauto. Jaan kaikille auton tuntomerkit.</a:t>
            </a:r>
          </a:p>
          <a:p>
            <a:pPr marL="0" indent="0">
              <a:buNone/>
            </a:pPr>
            <a:endParaRPr lang="fi-FI" sz="1700">
              <a:ea typeface="+mn-lt"/>
              <a:cs typeface="+mn-lt"/>
            </a:endParaRPr>
          </a:p>
          <a:p>
            <a:pPr marL="0" indent="0">
              <a:buNone/>
            </a:pPr>
            <a:r>
              <a:rPr lang="fi-FI" sz="1700">
                <a:latin typeface="Arial"/>
                <a:ea typeface="+mn-lt"/>
                <a:cs typeface="+mn-lt"/>
              </a:rPr>
              <a:t>Miten meni? Vastasitko moneen kysymykseen ”kyllä”? Nämä ovat tyypillisiä esimerkkejä toiminnasta, jossa emme pysähdy miettimään asiaa tarkemmin.</a:t>
            </a:r>
          </a:p>
          <a:p>
            <a:pPr marL="0" indent="0">
              <a:buNone/>
            </a:pPr>
            <a:endParaRPr lang="fi-FI" sz="1700">
              <a:cs typeface="Calibri" panose="020F0502020204030204"/>
            </a:endParaRPr>
          </a:p>
          <a:p>
            <a:pPr marL="0" indent="0">
              <a:buNone/>
            </a:pPr>
            <a:endParaRPr lang="fi-FI" sz="1700">
              <a:cs typeface="Calibri" panose="020F0502020204030204"/>
            </a:endParaRPr>
          </a:p>
          <a:p>
            <a:pPr marL="0" indent="0">
              <a:buNone/>
            </a:pPr>
            <a:endParaRPr lang="fi-FI" sz="1700">
              <a:cs typeface="Calibri" panose="020F0502020204030204"/>
            </a:endParaRPr>
          </a:p>
        </p:txBody>
      </p:sp>
      <p:pic>
        <p:nvPicPr>
          <p:cNvPr id="6" name="Kuva 5" descr="Origamipaperiaivoja">
            <a:extLst>
              <a:ext uri="{FF2B5EF4-FFF2-40B4-BE49-F238E27FC236}">
                <a16:creationId xmlns:a16="http://schemas.microsoft.com/office/drawing/2014/main" id="{BC1DD8C9-6AB6-0E7B-26F5-69DC1DF7FE27}"/>
              </a:ext>
            </a:extLst>
          </p:cNvPr>
          <p:cNvPicPr>
            <a:picLocks noChangeAspect="1"/>
          </p:cNvPicPr>
          <p:nvPr/>
        </p:nvPicPr>
        <p:blipFill rotWithShape="1">
          <a:blip r:embed="rId2">
            <a:extLst>
              <a:ext uri="{28A0092B-C50C-407E-A947-70E740481C1C}">
                <a14:useLocalDpi xmlns:a14="http://schemas.microsoft.com/office/drawing/2010/main" val="0"/>
              </a:ext>
            </a:extLst>
          </a:blip>
          <a:srcRect l="16294" r="1611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0EEE9049-B5F4-E54D-5558-6EE6C272C1CF}"/>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36712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F11CD1-159C-4FDF-8ABE-F1E5F4E8FA1F}"/>
              </a:ext>
            </a:extLst>
          </p:cNvPr>
          <p:cNvSpPr>
            <a:spLocks noGrp="1"/>
          </p:cNvSpPr>
          <p:nvPr>
            <p:ph type="title"/>
          </p:nvPr>
        </p:nvSpPr>
        <p:spPr>
          <a:xfrm>
            <a:off x="465455" y="167641"/>
            <a:ext cx="10515600" cy="994410"/>
          </a:xfrm>
        </p:spPr>
        <p:txBody>
          <a:bodyPr/>
          <a:lstStyle/>
          <a:p>
            <a:r>
              <a:rPr lang="fi-FI">
                <a:latin typeface="Arial" panose="020B0604020202020204" pitchFamily="34" charset="0"/>
                <a:cs typeface="Arial" panose="020B0604020202020204" pitchFamily="34" charset="0"/>
              </a:rPr>
              <a:t>Mihin havahdut?</a:t>
            </a:r>
          </a:p>
        </p:txBody>
      </p:sp>
      <p:sp>
        <p:nvSpPr>
          <p:cNvPr id="3" name="Sisällön paikkamerkki 2">
            <a:extLst>
              <a:ext uri="{FF2B5EF4-FFF2-40B4-BE49-F238E27FC236}">
                <a16:creationId xmlns:a16="http://schemas.microsoft.com/office/drawing/2014/main" id="{881C903A-9F59-4FA7-B70C-59120C56592C}"/>
              </a:ext>
            </a:extLst>
          </p:cNvPr>
          <p:cNvSpPr>
            <a:spLocks noGrp="1"/>
          </p:cNvSpPr>
          <p:nvPr>
            <p:ph sz="half" idx="1"/>
          </p:nvPr>
        </p:nvSpPr>
        <p:spPr>
          <a:xfrm>
            <a:off x="411480" y="1215548"/>
            <a:ext cx="9957087" cy="5175091"/>
          </a:xfrm>
        </p:spPr>
        <p:txBody>
          <a:bodyPr vert="horz" lIns="91440" tIns="45720" rIns="91440" bIns="45720" rtlCol="0" anchor="t">
            <a:normAutofit fontScale="92500" lnSpcReduction="10000"/>
          </a:bodyPr>
          <a:lstStyle/>
          <a:p>
            <a:pPr marL="0" indent="0">
              <a:buNone/>
            </a:pPr>
            <a:r>
              <a:rPr lang="fi-FI" sz="2200" dirty="0">
                <a:latin typeface="Arial"/>
                <a:cs typeface="Arial"/>
              </a:rPr>
              <a:t>Olemme informaatiotulvassa jatkuvasti ja valikoimme tiedostaen ja tiedostamatta mitä informaatiota otamme vastaan. Myös opiskelussa ja erilaisia oppimistehtäviä tehdessä olemme valintojen edessä. </a:t>
            </a:r>
            <a:endParaRPr lang="fi-FI" sz="2200" dirty="0">
              <a:latin typeface="Arial" panose="020B0604020202020204" pitchFamily="34" charset="0"/>
              <a:cs typeface="Arial" panose="020B0604020202020204" pitchFamily="34" charset="0"/>
            </a:endParaRPr>
          </a:p>
          <a:p>
            <a:pPr marL="0" indent="0">
              <a:buNone/>
            </a:pPr>
            <a:endParaRPr lang="fi-FI" sz="2200" dirty="0">
              <a:latin typeface="Arial"/>
              <a:cs typeface="Arial"/>
            </a:endParaRPr>
          </a:p>
          <a:p>
            <a:pPr marL="0" indent="0">
              <a:buNone/>
            </a:pPr>
            <a:r>
              <a:rPr lang="fi-FI" sz="2200" dirty="0">
                <a:latin typeface="Arial"/>
                <a:cs typeface="Arial"/>
              </a:rPr>
              <a:t>Tulkintaan vaikuttavat:</a:t>
            </a:r>
          </a:p>
          <a:p>
            <a:r>
              <a:rPr lang="fi-FI" sz="2200" dirty="0">
                <a:latin typeface="Arial"/>
                <a:cs typeface="Arial"/>
              </a:rPr>
              <a:t>Tunteet – oma tunnetila ja meille välityt tunnetilat</a:t>
            </a:r>
          </a:p>
          <a:p>
            <a:r>
              <a:rPr lang="fi-FI" sz="2200" dirty="0">
                <a:latin typeface="Arial"/>
                <a:cs typeface="Arial"/>
                <a:hlinkClick r:id="rId2"/>
              </a:rPr>
              <a:t>Kognitiiviset harhat</a:t>
            </a:r>
            <a:r>
              <a:rPr lang="fi-FI" sz="2200" dirty="0">
                <a:latin typeface="Arial"/>
                <a:cs typeface="Arial"/>
              </a:rPr>
              <a:t>, esimerkiksi tieto vahvistaa aiempia käsityksiämme, luotamme ensiksi kuulemaamme, pidämme tietyn alan asiantuntijaa kaikkien alojen asiantuntijana</a:t>
            </a:r>
          </a:p>
          <a:p>
            <a:r>
              <a:rPr lang="fi-FI" sz="2200" dirty="0">
                <a:latin typeface="Arial"/>
                <a:cs typeface="Arial"/>
              </a:rPr>
              <a:t>Taho, joka jakaa informaatiota</a:t>
            </a:r>
          </a:p>
          <a:p>
            <a:pPr marL="0" indent="0">
              <a:buNone/>
            </a:pPr>
            <a:endParaRPr lang="fi-FI" sz="2200" dirty="0">
              <a:latin typeface="Arial" panose="020B0604020202020204" pitchFamily="34" charset="0"/>
              <a:cs typeface="Arial" panose="020B0604020202020204" pitchFamily="34" charset="0"/>
            </a:endParaRPr>
          </a:p>
          <a:p>
            <a:pPr marL="0" indent="0">
              <a:buNone/>
            </a:pPr>
            <a:r>
              <a:rPr lang="fi-FI" sz="2000" dirty="0">
                <a:solidFill>
                  <a:srgbClr val="131415"/>
                </a:solidFill>
                <a:latin typeface="Arial"/>
                <a:cs typeface="Arial"/>
              </a:rPr>
              <a:t>Aivotutkija Katri Saarikiven mukaan i</a:t>
            </a:r>
            <a:r>
              <a:rPr lang="fi-FI" sz="2000" b="0" i="0" dirty="0">
                <a:solidFill>
                  <a:srgbClr val="131415"/>
                </a:solidFill>
                <a:effectLst/>
                <a:latin typeface="Arial"/>
                <a:cs typeface="Arial"/>
              </a:rPr>
              <a:t>nformaatiovaikuttamisen ja valetiedon yleistyminen tekee tiedon luotettavuuden arvioinnista vaikeaa. Valheiden tulvan käsittelyyn ja luotettavan tiedon tunnistamiseen tarvitaan apukeinoja.</a:t>
            </a:r>
            <a:r>
              <a:rPr lang="fi-FI" sz="2000" dirty="0">
                <a:solidFill>
                  <a:srgbClr val="131415"/>
                </a:solidFill>
                <a:latin typeface="Arial"/>
                <a:cs typeface="Arial"/>
              </a:rPr>
              <a:t> </a:t>
            </a:r>
          </a:p>
          <a:p>
            <a:pPr marL="0" indent="0">
              <a:buNone/>
            </a:pPr>
            <a:r>
              <a:rPr lang="fi-FI" sz="2000" dirty="0">
                <a:latin typeface="Arial"/>
                <a:cs typeface="Arial"/>
              </a:rPr>
              <a:t>Saarikivi antaa esimerkkejä kolumnissan </a:t>
            </a:r>
            <a:r>
              <a:rPr lang="fi-FI" sz="2000" dirty="0">
                <a:latin typeface="Arial"/>
                <a:cs typeface="Arial"/>
                <a:hlinkClick r:id="rId3"/>
              </a:rPr>
              <a:t>Aivomme tajuavat huijauksen, mutta emme aina tajua sitä. </a:t>
            </a:r>
            <a:endParaRPr lang="fi-FI" sz="2000" dirty="0">
              <a:latin typeface="Arial" panose="020B0604020202020204" pitchFamily="34" charset="0"/>
              <a:cs typeface="Arial" panose="020B0604020202020204" pitchFamily="34" charset="0"/>
            </a:endParaRPr>
          </a:p>
          <a:p>
            <a:pPr marL="0" indent="0">
              <a:buNone/>
            </a:pPr>
            <a:endParaRPr lang="fi-FI" sz="1900" dirty="0"/>
          </a:p>
          <a:p>
            <a:pPr marL="0" indent="0">
              <a:buNone/>
            </a:pPr>
            <a:endParaRPr lang="fi-FI" sz="1900" dirty="0"/>
          </a:p>
        </p:txBody>
      </p:sp>
      <p:sp>
        <p:nvSpPr>
          <p:cNvPr id="4" name="Alatunnisteen paikkamerkki 3">
            <a:extLst>
              <a:ext uri="{FF2B5EF4-FFF2-40B4-BE49-F238E27FC236}">
                <a16:creationId xmlns:a16="http://schemas.microsoft.com/office/drawing/2014/main" id="{5849D35F-6AC3-0C3E-E51E-7C6B54B4BC82}"/>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339678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9A3E72-66E2-2A3A-86B6-A95FA18D192E}"/>
              </a:ext>
            </a:extLst>
          </p:cNvPr>
          <p:cNvSpPr>
            <a:spLocks noGrp="1"/>
          </p:cNvSpPr>
          <p:nvPr>
            <p:ph type="title"/>
          </p:nvPr>
        </p:nvSpPr>
        <p:spPr>
          <a:xfrm>
            <a:off x="581025" y="222251"/>
            <a:ext cx="10515600" cy="1054100"/>
          </a:xfrm>
        </p:spPr>
        <p:txBody>
          <a:bodyPr/>
          <a:lstStyle/>
          <a:p>
            <a:r>
              <a:rPr lang="fi-FI" dirty="0">
                <a:latin typeface="Arial" panose="020B0604020202020204" pitchFamily="34" charset="0"/>
                <a:cs typeface="Arial" panose="020B0604020202020204" pitchFamily="34" charset="0"/>
              </a:rPr>
              <a:t>Mihin havahdut uutistiedoissa?</a:t>
            </a:r>
            <a:endParaRPr lang="fi-FI" dirty="0"/>
          </a:p>
        </p:txBody>
      </p:sp>
      <p:sp>
        <p:nvSpPr>
          <p:cNvPr id="3" name="Sisällön paikkamerkki 2">
            <a:extLst>
              <a:ext uri="{FF2B5EF4-FFF2-40B4-BE49-F238E27FC236}">
                <a16:creationId xmlns:a16="http://schemas.microsoft.com/office/drawing/2014/main" id="{ECF56F31-8E0E-9F64-66F8-FAC36A547A31}"/>
              </a:ext>
            </a:extLst>
          </p:cNvPr>
          <p:cNvSpPr>
            <a:spLocks noGrp="1"/>
          </p:cNvSpPr>
          <p:nvPr>
            <p:ph idx="1"/>
          </p:nvPr>
        </p:nvSpPr>
        <p:spPr>
          <a:xfrm>
            <a:off x="538397" y="1133061"/>
            <a:ext cx="10515600" cy="5561217"/>
          </a:xfrm>
        </p:spPr>
        <p:txBody>
          <a:bodyPr vert="horz" lIns="91440" tIns="45720" rIns="91440" bIns="45720" rtlCol="0" anchor="t">
            <a:normAutofit lnSpcReduction="10000"/>
          </a:bodyPr>
          <a:lstStyle/>
          <a:p>
            <a:pPr marL="0" indent="0">
              <a:lnSpc>
                <a:spcPct val="120000"/>
              </a:lnSpc>
              <a:buNone/>
            </a:pPr>
            <a:r>
              <a:rPr lang="fi-FI" sz="2000" dirty="0">
                <a:solidFill>
                  <a:srgbClr val="000000"/>
                </a:solidFill>
                <a:latin typeface="Arial"/>
                <a:cs typeface="Arial"/>
              </a:rPr>
              <a:t>Opiskelussa ja työssä on tärkeää seurata aikaa ja uutta tietoa, jota saamme myös uutisista ja ammatillisista ajankohtaislähteistä. Oman alan ammatillinen uutistieto on tärkeä tiedonlähde oman alan kehittämistyössä ja kaikessa ajan tasalla pysymisessä. Huomioi seuraavat:</a:t>
            </a:r>
            <a:endParaRPr lang="fi-FI" sz="2000" dirty="0">
              <a:solidFill>
                <a:srgbClr val="000000"/>
              </a:solidFill>
              <a:latin typeface="Arial" panose="020B0604020202020204" pitchFamily="34" charset="0"/>
              <a:cs typeface="Arial" panose="020B0604020202020204" pitchFamily="34" charset="0"/>
            </a:endParaRPr>
          </a:p>
          <a:p>
            <a:pPr lvl="1">
              <a:lnSpc>
                <a:spcPct val="100000"/>
              </a:lnSpc>
            </a:pPr>
            <a:r>
              <a:rPr lang="fi-FI" sz="1900" dirty="0">
                <a:solidFill>
                  <a:srgbClr val="000000"/>
                </a:solidFill>
                <a:latin typeface="Arial"/>
                <a:cs typeface="Arial"/>
              </a:rPr>
              <a:t>Uutisia päivitetään, muutetaan ja korjataan toimituksellisesti – onko käytössäsi viimeisin versio?</a:t>
            </a:r>
          </a:p>
          <a:p>
            <a:pPr lvl="1">
              <a:lnSpc>
                <a:spcPct val="100000"/>
              </a:lnSpc>
            </a:pPr>
            <a:r>
              <a:rPr lang="fi-FI" sz="1900" dirty="0">
                <a:solidFill>
                  <a:srgbClr val="000000"/>
                </a:solidFill>
                <a:latin typeface="Arial"/>
                <a:cs typeface="Arial"/>
              </a:rPr>
              <a:t>Uutisia referoidaan ja vinkataan eri tavoin sekä erilaisten intressien pohjalta – pohdi ja arvioi, kuka uutista jakaa ja millaisilla saatesanoilla.</a:t>
            </a:r>
          </a:p>
          <a:p>
            <a:pPr lvl="1">
              <a:lnSpc>
                <a:spcPct val="100000"/>
              </a:lnSpc>
            </a:pPr>
            <a:r>
              <a:rPr lang="fi-FI" sz="1900" dirty="0">
                <a:solidFill>
                  <a:srgbClr val="000000"/>
                </a:solidFill>
                <a:latin typeface="Arial"/>
                <a:cs typeface="Arial"/>
              </a:rPr>
              <a:t>Uutisia jaetaan sosiaalisessa mediassa – havahdutko ennen kuin jaat eteenpäin?</a:t>
            </a:r>
            <a:endParaRPr lang="fi-FI" sz="1900" dirty="0">
              <a:solidFill>
                <a:srgbClr val="000000"/>
              </a:solidFill>
              <a:latin typeface="Arial" panose="020B0604020202020204" pitchFamily="34" charset="0"/>
              <a:cs typeface="Arial" panose="020B0604020202020204" pitchFamily="34" charset="0"/>
            </a:endParaRPr>
          </a:p>
          <a:p>
            <a:pPr marL="0" indent="0">
              <a:lnSpc>
                <a:spcPct val="120000"/>
              </a:lnSpc>
              <a:buNone/>
            </a:pPr>
            <a:br>
              <a:rPr lang="fi-FI" sz="2000" dirty="0">
                <a:latin typeface="Arial"/>
                <a:cs typeface="Arial"/>
              </a:rPr>
            </a:br>
            <a:br>
              <a:rPr lang="fi-FI" sz="2000" dirty="0">
                <a:latin typeface="Arial"/>
                <a:cs typeface="Arial"/>
              </a:rPr>
            </a:br>
            <a:r>
              <a:rPr lang="fi-FI" sz="2000" dirty="0">
                <a:latin typeface="Arial"/>
                <a:cs typeface="Arial"/>
              </a:rPr>
              <a:t>Suomalaiset ovat yleisesti tietoisia uutisten suhteen. </a:t>
            </a:r>
            <a:r>
              <a:rPr lang="fi-FI" sz="2000" dirty="0">
                <a:latin typeface="Arial"/>
                <a:cs typeface="Arial"/>
                <a:hlinkClick r:id="rId2"/>
              </a:rPr>
              <a:t>Reuters-instituutin tutkimuksen</a:t>
            </a:r>
            <a:r>
              <a:rPr lang="fi-FI" sz="2000" dirty="0">
                <a:latin typeface="Arial"/>
                <a:cs typeface="Arial"/>
              </a:rPr>
              <a:t> (2022) mukaan suomalaiset luottavat uutismediaan vahvasti  ja kiinnittävät huomiota mistä mediasta uutinen tulee. </a:t>
            </a:r>
            <a:r>
              <a:rPr lang="fi-FI" sz="2000" dirty="0">
                <a:latin typeface="Arial"/>
                <a:cs typeface="Arial"/>
                <a:hlinkClick r:id="rId3"/>
              </a:rPr>
              <a:t>Uutismedian liiton teettämästä tutkimuksesta</a:t>
            </a:r>
            <a:r>
              <a:rPr lang="fi-FI" sz="2000" dirty="0">
                <a:latin typeface="Arial"/>
                <a:cs typeface="Arial"/>
              </a:rPr>
              <a:t> (2022) selviää, että suurin osa aikuisväestöstä luottaa painettuihin tai digitaalisiin sanomalehtiin. Tärkeimpinä uutis- ja ajankohtaismedian ominaisuutena pidetään luotettavuutta ja aisantuntevuutta.</a:t>
            </a:r>
            <a:endParaRPr lang="fi-FI" sz="2000" dirty="0">
              <a:latin typeface="Arial" panose="020B0604020202020204" pitchFamily="34" charset="0"/>
              <a:cs typeface="Arial" panose="020B0604020202020204" pitchFamily="34" charset="0"/>
            </a:endParaRPr>
          </a:p>
          <a:p>
            <a:pPr>
              <a:lnSpc>
                <a:spcPct val="120000"/>
              </a:lnSpc>
            </a:pPr>
            <a:endParaRPr lang="fi-FI" sz="2000" dirty="0">
              <a:latin typeface="Arial" panose="020B0604020202020204" pitchFamily="34" charset="0"/>
              <a:cs typeface="Arial" panose="020B0604020202020204" pitchFamily="34" charset="0"/>
            </a:endParaRPr>
          </a:p>
          <a:p>
            <a:pPr>
              <a:lnSpc>
                <a:spcPct val="120000"/>
              </a:lnSpc>
            </a:pPr>
            <a:endParaRPr lang="fi-FI" sz="2000" dirty="0">
              <a:latin typeface="Arial" panose="020B0604020202020204" pitchFamily="34" charset="0"/>
              <a:cs typeface="Arial" panose="020B0604020202020204" pitchFamily="34" charset="0"/>
            </a:endParaRPr>
          </a:p>
          <a:p>
            <a:endParaRPr lang="fi-FI" dirty="0">
              <a:latin typeface="Calibri" panose="020F0502020204030204"/>
              <a:cs typeface="Calibri" panose="020F0502020204030204"/>
            </a:endParaRPr>
          </a:p>
        </p:txBody>
      </p:sp>
      <p:sp>
        <p:nvSpPr>
          <p:cNvPr id="4" name="Alatunnisteen paikkamerkki 3">
            <a:extLst>
              <a:ext uri="{FF2B5EF4-FFF2-40B4-BE49-F238E27FC236}">
                <a16:creationId xmlns:a16="http://schemas.microsoft.com/office/drawing/2014/main" id="{738DF0C3-5348-9E7D-F935-1B61B1C2B375}"/>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68800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B1EDF5F-D50C-4398-A879-EA37E50BBAFB}"/>
              </a:ext>
            </a:extLst>
          </p:cNvPr>
          <p:cNvSpPr>
            <a:spLocks noGrp="1"/>
          </p:cNvSpPr>
          <p:nvPr>
            <p:ph type="title"/>
          </p:nvPr>
        </p:nvSpPr>
        <p:spPr>
          <a:xfrm>
            <a:off x="5421630" y="167874"/>
            <a:ext cx="5998840" cy="768618"/>
          </a:xfrm>
          <a:noFill/>
        </p:spPr>
        <p:txBody>
          <a:bodyPr vert="horz" lIns="91440" tIns="45720" rIns="91440" bIns="45720" rtlCol="0" anchor="b">
            <a:normAutofit/>
          </a:bodyPr>
          <a:lstStyle/>
          <a:p>
            <a:r>
              <a:rPr lang="en-US" dirty="0" err="1">
                <a:latin typeface="Arial"/>
                <a:cs typeface="Arial"/>
              </a:rPr>
              <a:t>Syvennä</a:t>
            </a:r>
            <a:r>
              <a:rPr lang="en-US" dirty="0">
                <a:latin typeface="Arial"/>
                <a:cs typeface="Arial"/>
              </a:rPr>
              <a:t> ja </a:t>
            </a:r>
            <a:r>
              <a:rPr lang="en-US" dirty="0" err="1">
                <a:latin typeface="Arial"/>
                <a:cs typeface="Arial"/>
              </a:rPr>
              <a:t>testaa</a:t>
            </a:r>
            <a:r>
              <a:rPr lang="en-US" dirty="0">
                <a:latin typeface="Arial"/>
                <a:cs typeface="Arial"/>
              </a:rPr>
              <a:t> (1)</a:t>
            </a:r>
            <a:endParaRPr lang="en-US" dirty="0">
              <a:latin typeface="Arial"/>
              <a:cs typeface="Arial" panose="020B0604020202020204" pitchFamily="34" charset="0"/>
            </a:endParaRPr>
          </a:p>
        </p:txBody>
      </p:sp>
      <p:sp>
        <p:nvSpPr>
          <p:cNvPr id="3" name="Sisällön paikkamerkki 2">
            <a:extLst>
              <a:ext uri="{FF2B5EF4-FFF2-40B4-BE49-F238E27FC236}">
                <a16:creationId xmlns:a16="http://schemas.microsoft.com/office/drawing/2014/main" id="{A287B922-B656-4075-9540-96AF8F4D9B33}"/>
              </a:ext>
            </a:extLst>
          </p:cNvPr>
          <p:cNvSpPr>
            <a:spLocks noGrp="1"/>
          </p:cNvSpPr>
          <p:nvPr>
            <p:ph sz="half" idx="1"/>
          </p:nvPr>
        </p:nvSpPr>
        <p:spPr>
          <a:xfrm>
            <a:off x="5421630" y="1066800"/>
            <a:ext cx="6294120" cy="5614707"/>
          </a:xfrm>
          <a:noFill/>
        </p:spPr>
        <p:txBody>
          <a:bodyPr vert="horz" lIns="91440" tIns="45720" rIns="91440" bIns="45720" rtlCol="0" anchor="t">
            <a:noAutofit/>
          </a:bodyPr>
          <a:lstStyle/>
          <a:p>
            <a:pPr marL="342900" indent="-342900"/>
            <a:r>
              <a:rPr lang="en-US" sz="2400" dirty="0">
                <a:latin typeface="Arial" panose="020B0604020202020204" pitchFamily="34" charset="0"/>
                <a:cs typeface="Arial" panose="020B0604020202020204" pitchFamily="34" charset="0"/>
              </a:rPr>
              <a:t>THL: </a:t>
            </a:r>
            <a:r>
              <a:rPr lang="en-US" sz="2400" u="sng"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Näistä</a:t>
            </a:r>
            <a:r>
              <a:rPr lang="en-US" sz="24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b="0" i="0" u="sng" strike="noStrike" dirty="0" err="1">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merkeistä</a:t>
            </a:r>
            <a:r>
              <a:rPr lang="en-US" sz="24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b="0" i="0" u="sng" strike="noStrike" dirty="0" err="1">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tunnistat</a:t>
            </a:r>
            <a:r>
              <a:rPr lang="en-US" sz="24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u="sng"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valheellisentiedon</a:t>
            </a:r>
            <a:r>
              <a:rPr lang="en-US" sz="24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b="0" i="0" u="sng" strike="noStrike" dirty="0" err="1">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verkossa</a:t>
            </a:r>
            <a:r>
              <a:rPr lang="en-US" sz="2400" b="0" i="0" u="none" strike="noStrike" dirty="0">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22.3.2022</a:t>
            </a:r>
            <a:endParaRPr lang="fi-FI" dirty="0">
              <a:latin typeface="Arial" panose="020B0604020202020204" pitchFamily="34" charset="0"/>
              <a:cs typeface="Arial" panose="020B0604020202020204" pitchFamily="34" charset="0"/>
            </a:endParaRPr>
          </a:p>
          <a:p>
            <a:pPr marL="342900" indent="-342900"/>
            <a:r>
              <a:rPr lang="fi-FI" sz="2400" b="0" i="0" u="none" strike="noStrike" dirty="0">
                <a:solidFill>
                  <a:srgbClr val="000000"/>
                </a:solidFill>
                <a:effectLst/>
                <a:latin typeface="Arial" panose="020B0604020202020204" pitchFamily="34" charset="0"/>
                <a:cs typeface="Arial" panose="020B0604020202020204" pitchFamily="34" charset="0"/>
              </a:rPr>
              <a:t>Heikki Valkama</a:t>
            </a:r>
            <a:r>
              <a:rPr lang="fi-FI" sz="2400" dirty="0">
                <a:solidFill>
                  <a:srgbClr val="000000"/>
                </a:solidFill>
                <a:latin typeface="Arial" panose="020B0604020202020204" pitchFamily="34" charset="0"/>
                <a:cs typeface="Arial" panose="020B0604020202020204" pitchFamily="34" charset="0"/>
              </a:rPr>
              <a:t>:</a:t>
            </a:r>
            <a:r>
              <a:rPr lang="fi-FI" sz="2400" b="0" i="0" u="none" strike="noStrike" dirty="0">
                <a:solidFill>
                  <a:srgbClr val="000000"/>
                </a:solidFill>
                <a:effectLst/>
                <a:latin typeface="Arial" panose="020B0604020202020204" pitchFamily="34" charset="0"/>
                <a:cs typeface="Arial" panose="020B0604020202020204" pitchFamily="34" charset="0"/>
              </a:rPr>
              <a:t> </a:t>
            </a:r>
            <a:r>
              <a:rPr lang="fi-FI" sz="2400" b="0" i="0" u="sng" strike="noStrike" dirty="0">
                <a:solidFill>
                  <a:srgbClr val="0563C1"/>
                </a:solidFill>
                <a:effectLst/>
                <a:latin typeface="Arial" panose="020B0604020202020204" pitchFamily="34" charset="0"/>
                <a:cs typeface="Arial" panose="020B0604020202020204" pitchFamily="34" charset="0"/>
                <a:hlinkClick r:id="rId3"/>
              </a:rPr>
              <a:t>“En ole koskaan nähnyt minkään yksittäisen uutisen ympärillä näin paljon </a:t>
            </a:r>
            <a:r>
              <a:rPr lang="fi-FI" sz="2400" b="0" i="0" u="sng" strike="noStrike" dirty="0" err="1">
                <a:solidFill>
                  <a:srgbClr val="0563C1"/>
                </a:solidFill>
                <a:effectLst/>
                <a:latin typeface="Arial" panose="020B0604020202020204" pitchFamily="34" charset="0"/>
                <a:cs typeface="Arial" panose="020B0604020202020204" pitchFamily="34" charset="0"/>
                <a:hlinkClick r:id="rId3"/>
              </a:rPr>
              <a:t>misinformaatiota</a:t>
            </a:r>
            <a:r>
              <a:rPr lang="fi-FI" sz="2400" b="0" i="0" u="sng" strike="noStrike" dirty="0">
                <a:solidFill>
                  <a:srgbClr val="0563C1"/>
                </a:solidFill>
                <a:effectLst/>
                <a:latin typeface="Arial" panose="020B0604020202020204" pitchFamily="34" charset="0"/>
                <a:cs typeface="Arial" panose="020B0604020202020204" pitchFamily="34" charset="0"/>
                <a:hlinkClick r:id="rId3"/>
              </a:rPr>
              <a:t>”.</a:t>
            </a:r>
            <a:r>
              <a:rPr lang="fi-FI" sz="2400" b="0" i="0" u="none" strike="noStrike" dirty="0">
                <a:solidFill>
                  <a:srgbClr val="000000"/>
                </a:solidFill>
                <a:effectLst/>
                <a:latin typeface="Arial" panose="020B0604020202020204" pitchFamily="34" charset="0"/>
                <a:cs typeface="Arial" panose="020B0604020202020204" pitchFamily="34" charset="0"/>
              </a:rPr>
              <a:t> YLE Uutiset, 28.3.2020.</a:t>
            </a:r>
          </a:p>
          <a:p>
            <a:pPr marL="342900" indent="-342900"/>
            <a:r>
              <a:rPr lang="fi-FI" sz="2400" b="0" i="0" u="sng" strike="noStrike" dirty="0">
                <a:solidFill>
                  <a:srgbClr val="0563C1"/>
                </a:solidFill>
                <a:effectLst/>
                <a:latin typeface="Arial" panose="020B0604020202020204" pitchFamily="34" charset="0"/>
                <a:cs typeface="Arial" panose="020B0604020202020204" pitchFamily="34" charset="0"/>
                <a:hlinkClick r:id="rId4"/>
              </a:rPr>
              <a:t>Faktabaarissa</a:t>
            </a:r>
            <a:r>
              <a:rPr lang="fi-FI" sz="2400" b="0" i="0" u="none" strike="noStrike" dirty="0">
                <a:solidFill>
                  <a:srgbClr val="000000"/>
                </a:solidFill>
                <a:effectLst/>
                <a:latin typeface="Arial" panose="020B0604020202020204" pitchFamily="34" charset="0"/>
                <a:cs typeface="Arial" panose="020B0604020202020204" pitchFamily="34" charset="0"/>
              </a:rPr>
              <a:t> on esimerkkejä tarkistetuista uutisista</a:t>
            </a:r>
            <a:br>
              <a:rPr lang="fi-FI" sz="2400" dirty="0">
                <a:solidFill>
                  <a:srgbClr val="000000"/>
                </a:solidFill>
                <a:latin typeface="Arial" panose="020B0604020202020204" pitchFamily="34" charset="0"/>
                <a:cs typeface="Arial" panose="020B0604020202020204" pitchFamily="34" charset="0"/>
              </a:rPr>
            </a:br>
            <a:endParaRPr lang="fi-FI" sz="2400" b="0" i="0" u="none" strike="noStrike" dirty="0">
              <a:solidFill>
                <a:srgbClr val="000000"/>
              </a:solidFill>
              <a:effectLst/>
              <a:latin typeface="Arial" panose="020B0604020202020204" pitchFamily="34" charset="0"/>
              <a:cs typeface="Arial" panose="020B0604020202020204" pitchFamily="34" charset="0"/>
            </a:endParaRPr>
          </a:p>
          <a:p>
            <a:pPr marL="0" indent="0">
              <a:buNone/>
            </a:pPr>
            <a:r>
              <a:rPr lang="en-US" sz="2400" b="1" dirty="0" err="1">
                <a:latin typeface="Arial" panose="020B0604020202020204" pitchFamily="34" charset="0"/>
                <a:cs typeface="Arial" panose="020B0604020202020204" pitchFamily="34" charset="0"/>
              </a:rPr>
              <a:t>Tehtävä</a:t>
            </a:r>
            <a:r>
              <a:rPr lang="en-US" sz="2400" dirty="0">
                <a:latin typeface="Arial" panose="020B0604020202020204" pitchFamily="34" charset="0"/>
                <a:cs typeface="Arial" panose="020B0604020202020204" pitchFamily="34" charset="0"/>
              </a:rPr>
              <a:t>:</a:t>
            </a:r>
          </a:p>
          <a:p>
            <a:pPr marL="0" indent="0">
              <a:buNone/>
            </a:pPr>
            <a:r>
              <a:rPr lang="fi-FI" sz="2400" b="0" i="0" u="none" strike="noStrike" dirty="0">
                <a:solidFill>
                  <a:srgbClr val="000000"/>
                </a:solidFill>
                <a:effectLst/>
                <a:latin typeface="Arial" panose="020B0604020202020204" pitchFamily="34" charset="0"/>
                <a:cs typeface="Arial" panose="020B0604020202020204" pitchFamily="34" charset="0"/>
              </a:rPr>
              <a:t>Kokeile </a:t>
            </a:r>
            <a:r>
              <a:rPr lang="fi-FI" sz="2400" b="0" i="0" u="sng" strike="noStrike" dirty="0">
                <a:solidFill>
                  <a:srgbClr val="0563C1"/>
                </a:solidFill>
                <a:effectLst/>
                <a:latin typeface="Arial" panose="020B0604020202020204" pitchFamily="34" charset="0"/>
                <a:cs typeface="Arial" panose="020B0604020202020204" pitchFamily="34" charset="0"/>
                <a:hlinkClick r:id="rId5"/>
              </a:rPr>
              <a:t>YLE Oppimisen </a:t>
            </a:r>
            <a:r>
              <a:rPr lang="fi-FI" sz="2400" b="0" i="0" u="sng" strike="noStrike" dirty="0" err="1">
                <a:solidFill>
                  <a:srgbClr val="0563C1"/>
                </a:solidFill>
                <a:effectLst/>
                <a:latin typeface="Arial" panose="020B0604020202020204" pitchFamily="34" charset="0"/>
                <a:cs typeface="Arial" panose="020B0604020202020204" pitchFamily="34" charset="0"/>
                <a:hlinkClick r:id="rId5"/>
              </a:rPr>
              <a:t>testisssä</a:t>
            </a:r>
            <a:r>
              <a:rPr lang="fi-FI" sz="2400" b="0" i="0" u="sng" strike="noStrike" dirty="0">
                <a:solidFill>
                  <a:srgbClr val="0563C1"/>
                </a:solidFill>
                <a:effectLst/>
                <a:latin typeface="Arial" panose="020B0604020202020204" pitchFamily="34" charset="0"/>
                <a:cs typeface="Arial" panose="020B0604020202020204" pitchFamily="34" charset="0"/>
                <a:hlinkClick r:id="rId5"/>
              </a:rPr>
              <a:t> </a:t>
            </a:r>
            <a:r>
              <a:rPr lang="fi-FI" sz="2400" b="0" i="0" u="none" strike="noStrike" dirty="0">
                <a:solidFill>
                  <a:srgbClr val="000000"/>
                </a:solidFill>
                <a:effectLst/>
                <a:latin typeface="Arial" panose="020B0604020202020204" pitchFamily="34" charset="0"/>
                <a:cs typeface="Arial" panose="020B0604020202020204" pitchFamily="34" charset="0"/>
              </a:rPr>
              <a:t>oletko valheenpaljastaja</a:t>
            </a:r>
          </a:p>
          <a:p>
            <a:pPr marL="0" indent="0">
              <a:buNone/>
            </a:pPr>
            <a:endParaRPr lang="fi-FI" sz="1800" b="0" i="0" u="none" strike="noStrike" dirty="0">
              <a:effectLst/>
              <a:latin typeface="Arial" panose="020B0604020202020204" pitchFamily="34" charset="0"/>
              <a:cs typeface="Arial" panose="020B0604020202020204" pitchFamily="34" charset="0"/>
            </a:endParaRPr>
          </a:p>
          <a:p>
            <a:pPr marL="0" indent="0">
              <a:buNone/>
            </a:pPr>
            <a:endParaRPr lang="en-US" sz="2400" dirty="0"/>
          </a:p>
          <a:p>
            <a:pPr marL="0" indent="0">
              <a:buNone/>
            </a:pPr>
            <a:endParaRPr lang="en-US" sz="2400" dirty="0"/>
          </a:p>
        </p:txBody>
      </p:sp>
      <p:pic>
        <p:nvPicPr>
          <p:cNvPr id="6" name="Sisällön paikkamerkki 5" descr="Paperipää ja sateenkaarivarusteet">
            <a:extLst>
              <a:ext uri="{FF2B5EF4-FFF2-40B4-BE49-F238E27FC236}">
                <a16:creationId xmlns:a16="http://schemas.microsoft.com/office/drawing/2014/main" id="{F27920A1-D52B-4918-9E26-BC2B012D32CC}"/>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r="-2" b="8316"/>
          <a:stretch/>
        </p:blipFill>
        <p:spPr>
          <a:xfrm>
            <a:off x="20" y="10"/>
            <a:ext cx="4992985" cy="6857990"/>
          </a:xfrm>
          <a:prstGeom prst="rect">
            <a:avLst/>
          </a:prstGeom>
        </p:spPr>
      </p:pic>
      <p:sp>
        <p:nvSpPr>
          <p:cNvPr id="4" name="Alatunnisteen paikkamerkki 3">
            <a:extLst>
              <a:ext uri="{FF2B5EF4-FFF2-40B4-BE49-F238E27FC236}">
                <a16:creationId xmlns:a16="http://schemas.microsoft.com/office/drawing/2014/main" id="{0604EB36-5D49-E791-88A2-A27C9DDA03EF}"/>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154405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D1DDBB-B2C4-F0F7-07B6-3BC12BEEBC9D}"/>
              </a:ext>
            </a:extLst>
          </p:cNvPr>
          <p:cNvSpPr>
            <a:spLocks noGrp="1"/>
          </p:cNvSpPr>
          <p:nvPr>
            <p:ph type="ctrTitle"/>
          </p:nvPr>
        </p:nvSpPr>
        <p:spPr/>
        <p:txBody>
          <a:bodyPr/>
          <a:lstStyle/>
          <a:p>
            <a:r>
              <a:rPr lang="fi-FI">
                <a:latin typeface="Arial"/>
                <a:cs typeface="Arial"/>
              </a:rPr>
              <a:t>Kuvat ja videot</a:t>
            </a:r>
          </a:p>
        </p:txBody>
      </p:sp>
      <p:sp>
        <p:nvSpPr>
          <p:cNvPr id="3" name="Alatunnisteen paikkamerkki 2">
            <a:extLst>
              <a:ext uri="{FF2B5EF4-FFF2-40B4-BE49-F238E27FC236}">
                <a16:creationId xmlns:a16="http://schemas.microsoft.com/office/drawing/2014/main" id="{E28EAF9B-5E05-9134-2C8C-9AB67A358311}"/>
              </a:ext>
            </a:extLst>
          </p:cNvPr>
          <p:cNvSpPr>
            <a:spLocks noGrp="1"/>
          </p:cNvSpPr>
          <p:nvPr>
            <p:ph type="ftr" sz="quarter" idx="11"/>
          </p:nvPr>
        </p:nvSpPr>
        <p:spPr/>
        <p:txBody>
          <a:bodyPr/>
          <a:lstStyle/>
          <a:p>
            <a:r>
              <a:rPr lang="fi-FI"/>
              <a:t>Puttonen, Elenius &amp; Karjalainen (2023) CC-BY-SA</a:t>
            </a:r>
          </a:p>
        </p:txBody>
      </p:sp>
    </p:spTree>
    <p:extLst>
      <p:ext uri="{BB962C8B-B14F-4D97-AF65-F5344CB8AC3E}">
        <p14:creationId xmlns:p14="http://schemas.microsoft.com/office/powerpoint/2010/main" val="328486110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3018</Words>
  <Application>Microsoft Office PowerPoint</Application>
  <PresentationFormat>Laajakuva</PresentationFormat>
  <Paragraphs>276</Paragraphs>
  <Slides>30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30</vt:i4>
      </vt:variant>
    </vt:vector>
  </HeadingPairs>
  <TitlesOfParts>
    <vt:vector size="36" baseType="lpstr">
      <vt:lpstr>Arial</vt:lpstr>
      <vt:lpstr>Arial,Sans-Serif</vt:lpstr>
      <vt:lpstr>Calibri</vt:lpstr>
      <vt:lpstr>Calibri Light</vt:lpstr>
      <vt:lpstr>Source Sans Pro</vt:lpstr>
      <vt:lpstr>Office-teema</vt:lpstr>
      <vt:lpstr>Huijataanko minua? Huijaanko minä muita?</vt:lpstr>
      <vt:lpstr>JOHDANTO</vt:lpstr>
      <vt:lpstr>Tiedätkö mitä tarkoittaa?</vt:lpstr>
      <vt:lpstr>Uutistieto</vt:lpstr>
      <vt:lpstr>Orientoidu pohtimalla – mieti, miten toimit</vt:lpstr>
      <vt:lpstr>Mihin havahdut?</vt:lpstr>
      <vt:lpstr>Mihin havahdut uutistiedoissa?</vt:lpstr>
      <vt:lpstr>Syvennä ja testaa (1)</vt:lpstr>
      <vt:lpstr>Kuvat ja videot</vt:lpstr>
      <vt:lpstr>Orientoidu pohtimalla – mieti, miten toimit </vt:lpstr>
      <vt:lpstr>Yleistä kuvan käyttämisestä ja lukutaidosta, tulkinnasta</vt:lpstr>
      <vt:lpstr>Mitä näet kuvissa ja videoissa?  Onko kaikki totta?</vt:lpstr>
      <vt:lpstr>Epäilyttääkö kuva tai video?</vt:lpstr>
      <vt:lpstr>Syvennä ja testaa (2)</vt:lpstr>
      <vt:lpstr>Numerot, tilastot ja niiden esittäminen</vt:lpstr>
      <vt:lpstr>Orientoidu pohtimalla – mieti, miten tulkitset</vt:lpstr>
      <vt:lpstr>Numerot vaativat erityistä lukutaitoa </vt:lpstr>
      <vt:lpstr>Numeerinen tieto opiskelussa ja työssä</vt:lpstr>
      <vt:lpstr>Miksi tilastoja tarvitaan?  </vt:lpstr>
      <vt:lpstr>Tulkitsetko numeerista tietoa oikein?</vt:lpstr>
      <vt:lpstr>Syvennä ja testaa (3)</vt:lpstr>
      <vt:lpstr>Tieteelliset artikkelit</vt:lpstr>
      <vt:lpstr>Orientoidu pohtimalla – mieti, mitä teet</vt:lpstr>
      <vt:lpstr>Mihin luotat? Ovatko kaikki tieteellisiksi kutsutut artikkelit laadukkaita?</vt:lpstr>
      <vt:lpstr>Selvitä artikkelin ja lehden tausta</vt:lpstr>
      <vt:lpstr>Tieteellisen tiedon arviointikriteereitä</vt:lpstr>
      <vt:lpstr>Syvennä ja testaa (4)</vt:lpstr>
      <vt:lpstr>Onnittelut </vt:lpstr>
      <vt:lpstr>Kirjoja aiheesta – hae kirjastostasi!</vt:lpstr>
      <vt:lpstr>Tekijät </vt:lpstr>
    </vt:vector>
  </TitlesOfParts>
  <Company>Laurea University of Applied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Kaisa Puttonen</dc:creator>
  <cp:lastModifiedBy>Elenius, Leena</cp:lastModifiedBy>
  <cp:revision>3</cp:revision>
  <dcterms:created xsi:type="dcterms:W3CDTF">2022-11-24T08:50:42Z</dcterms:created>
  <dcterms:modified xsi:type="dcterms:W3CDTF">2023-03-16T11:41:09Z</dcterms:modified>
</cp:coreProperties>
</file>