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36"/>
  </p:notesMasterIdLst>
  <p:sldIdLst>
    <p:sldId id="256" r:id="rId2"/>
    <p:sldId id="329" r:id="rId3"/>
    <p:sldId id="258" r:id="rId4"/>
    <p:sldId id="293" r:id="rId5"/>
    <p:sldId id="259" r:id="rId6"/>
    <p:sldId id="260" r:id="rId7"/>
    <p:sldId id="261" r:id="rId8"/>
    <p:sldId id="262" r:id="rId9"/>
    <p:sldId id="263" r:id="rId10"/>
    <p:sldId id="264" r:id="rId11"/>
    <p:sldId id="265" r:id="rId12"/>
    <p:sldId id="266" r:id="rId13"/>
    <p:sldId id="330" r:id="rId14"/>
    <p:sldId id="331" r:id="rId15"/>
    <p:sldId id="327" r:id="rId16"/>
    <p:sldId id="269" r:id="rId17"/>
    <p:sldId id="270" r:id="rId18"/>
    <p:sldId id="271" r:id="rId19"/>
    <p:sldId id="272" r:id="rId20"/>
    <p:sldId id="273" r:id="rId21"/>
    <p:sldId id="274" r:id="rId22"/>
    <p:sldId id="332" r:id="rId23"/>
    <p:sldId id="276" r:id="rId24"/>
    <p:sldId id="277" r:id="rId25"/>
    <p:sldId id="333" r:id="rId26"/>
    <p:sldId id="279" r:id="rId27"/>
    <p:sldId id="291" r:id="rId28"/>
    <p:sldId id="281" r:id="rId29"/>
    <p:sldId id="282" r:id="rId30"/>
    <p:sldId id="283" r:id="rId31"/>
    <p:sldId id="284" r:id="rId32"/>
    <p:sldId id="285" r:id="rId33"/>
    <p:sldId id="328" r:id="rId34"/>
    <p:sldId id="287" r:id="rId35"/>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r:id="rId39" roundtripDataSignature="AMtx7mhy2YSpVlhORcGZhe9gHLt4+SNeM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A9E"/>
    <a:srgbClr val="0033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8961D91-4870-51DA-6C98-4C4C27405FA6}" v="70" dt="2025-01-16T17:08:59.523"/>
    <p1510:client id="{F001DCE9-5620-F8CF-F86F-34E48780DFA6}" v="59" dt="2025-01-16T14:08:00.23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customschemas.google.com/relationships/presentationmetadata" Target="metadata"/><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40" Type="http://schemas.openxmlformats.org/officeDocument/2006/relationships/presProps" Target="presProps.xml"/><Relationship Id="rId45"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isa.puttonen@laurea.fi" userId="S::urn:spo:guest#kaisa.puttonen@laurea.fi::" providerId="AD" clId="Web-{F001DCE9-5620-F8CF-F86F-34E48780DFA6}"/>
    <pc:docChg chg="modSld">
      <pc:chgData name="kaisa.puttonen@laurea.fi" userId="S::urn:spo:guest#kaisa.puttonen@laurea.fi::" providerId="AD" clId="Web-{F001DCE9-5620-F8CF-F86F-34E48780DFA6}" dt="2025-01-16T14:08:00.245" v="57" actId="20577"/>
      <pc:docMkLst>
        <pc:docMk/>
      </pc:docMkLst>
      <pc:sldChg chg="addSp delSp modSp">
        <pc:chgData name="kaisa.puttonen@laurea.fi" userId="S::urn:spo:guest#kaisa.puttonen@laurea.fi::" providerId="AD" clId="Web-{F001DCE9-5620-F8CF-F86F-34E48780DFA6}" dt="2025-01-16T13:59:22.603" v="3" actId="14100"/>
        <pc:sldMkLst>
          <pc:docMk/>
          <pc:sldMk cId="0" sldId="256"/>
        </pc:sldMkLst>
        <pc:picChg chg="add mod">
          <ac:chgData name="kaisa.puttonen@laurea.fi" userId="S::urn:spo:guest#kaisa.puttonen@laurea.fi::" providerId="AD" clId="Web-{F001DCE9-5620-F8CF-F86F-34E48780DFA6}" dt="2025-01-16T13:59:22.603" v="3" actId="14100"/>
          <ac:picMkLst>
            <pc:docMk/>
            <pc:sldMk cId="0" sldId="256"/>
            <ac:picMk id="2" creationId="{1811959D-F711-A290-8998-941A98D2D8B0}"/>
          </ac:picMkLst>
        </pc:picChg>
        <pc:picChg chg="del">
          <ac:chgData name="kaisa.puttonen@laurea.fi" userId="S::urn:spo:guest#kaisa.puttonen@laurea.fi::" providerId="AD" clId="Web-{F001DCE9-5620-F8CF-F86F-34E48780DFA6}" dt="2025-01-16T13:59:03.696" v="0"/>
          <ac:picMkLst>
            <pc:docMk/>
            <pc:sldMk cId="0" sldId="256"/>
            <ac:picMk id="97" creationId="{00000000-0000-0000-0000-000000000000}"/>
          </ac:picMkLst>
        </pc:picChg>
      </pc:sldChg>
      <pc:sldChg chg="addSp delSp modSp">
        <pc:chgData name="kaisa.puttonen@laurea.fi" userId="S::urn:spo:guest#kaisa.puttonen@laurea.fi::" providerId="AD" clId="Web-{F001DCE9-5620-F8CF-F86F-34E48780DFA6}" dt="2025-01-16T13:59:49.338" v="8" actId="1076"/>
        <pc:sldMkLst>
          <pc:docMk/>
          <pc:sldMk cId="0" sldId="287"/>
        </pc:sldMkLst>
        <pc:picChg chg="add mod">
          <ac:chgData name="kaisa.puttonen@laurea.fi" userId="S::urn:spo:guest#kaisa.puttonen@laurea.fi::" providerId="AD" clId="Web-{F001DCE9-5620-F8CF-F86F-34E48780DFA6}" dt="2025-01-16T13:59:49.338" v="8" actId="1076"/>
          <ac:picMkLst>
            <pc:docMk/>
            <pc:sldMk cId="0" sldId="287"/>
            <ac:picMk id="2" creationId="{CFE555A0-77DB-60A9-A704-C8019594F3AE}"/>
          </ac:picMkLst>
        </pc:picChg>
        <pc:picChg chg="del">
          <ac:chgData name="kaisa.puttonen@laurea.fi" userId="S::urn:spo:guest#kaisa.puttonen@laurea.fi::" providerId="AD" clId="Web-{F001DCE9-5620-F8CF-F86F-34E48780DFA6}" dt="2025-01-16T13:59:32.400" v="4"/>
          <ac:picMkLst>
            <pc:docMk/>
            <pc:sldMk cId="0" sldId="287"/>
            <ac:picMk id="353" creationId="{00000000-0000-0000-0000-000000000000}"/>
          </ac:picMkLst>
        </pc:picChg>
      </pc:sldChg>
      <pc:sldChg chg="modSp">
        <pc:chgData name="kaisa.puttonen@laurea.fi" userId="S::urn:spo:guest#kaisa.puttonen@laurea.fi::" providerId="AD" clId="Web-{F001DCE9-5620-F8CF-F86F-34E48780DFA6}" dt="2025-01-16T14:08:00.245" v="57" actId="20577"/>
        <pc:sldMkLst>
          <pc:docMk/>
          <pc:sldMk cId="637260225" sldId="291"/>
        </pc:sldMkLst>
        <pc:spChg chg="mod">
          <ac:chgData name="kaisa.puttonen@laurea.fi" userId="S::urn:spo:guest#kaisa.puttonen@laurea.fi::" providerId="AD" clId="Web-{F001DCE9-5620-F8CF-F86F-34E48780DFA6}" dt="2025-01-16T14:08:00.245" v="57" actId="20577"/>
          <ac:spMkLst>
            <pc:docMk/>
            <pc:sldMk cId="637260225" sldId="291"/>
            <ac:spMk id="3" creationId="{0F528A5C-C56E-79A3-53C5-F1A3E01648B5}"/>
          </ac:spMkLst>
        </pc:spChg>
      </pc:sldChg>
      <pc:sldChg chg="modSp">
        <pc:chgData name="kaisa.puttonen@laurea.fi" userId="S::urn:spo:guest#kaisa.puttonen@laurea.fi::" providerId="AD" clId="Web-{F001DCE9-5620-F8CF-F86F-34E48780DFA6}" dt="2025-01-16T14:07:22.322" v="51" actId="20577"/>
        <pc:sldMkLst>
          <pc:docMk/>
          <pc:sldMk cId="2025478998" sldId="293"/>
        </pc:sldMkLst>
        <pc:spChg chg="mod">
          <ac:chgData name="kaisa.puttonen@laurea.fi" userId="S::urn:spo:guest#kaisa.puttonen@laurea.fi::" providerId="AD" clId="Web-{F001DCE9-5620-F8CF-F86F-34E48780DFA6}" dt="2025-01-16T14:07:22.322" v="51" actId="20577"/>
          <ac:spMkLst>
            <pc:docMk/>
            <pc:sldMk cId="2025478998" sldId="293"/>
            <ac:spMk id="3" creationId="{F8F06863-CA32-1B21-A95C-172EE37CB35C}"/>
          </ac:spMkLst>
        </pc:spChg>
      </pc:sldChg>
    </pc:docChg>
  </pc:docChgLst>
  <pc:docChgLst>
    <pc:chgData name="kaisa.puttonen@laurea.fi" userId="S::urn:spo:guest#kaisa.puttonen@laurea.fi::" providerId="AD" clId="Web-{48961D91-4870-51DA-6C98-4C4C27405FA6}"/>
    <pc:docChg chg="modSld">
      <pc:chgData name="kaisa.puttonen@laurea.fi" userId="S::urn:spo:guest#kaisa.puttonen@laurea.fi::" providerId="AD" clId="Web-{48961D91-4870-51DA-6C98-4C4C27405FA6}" dt="2025-01-16T17:08:59.523" v="63" actId="20577"/>
      <pc:docMkLst>
        <pc:docMk/>
      </pc:docMkLst>
      <pc:sldChg chg="modSp">
        <pc:chgData name="kaisa.puttonen@laurea.fi" userId="S::urn:spo:guest#kaisa.puttonen@laurea.fi::" providerId="AD" clId="Web-{48961D91-4870-51DA-6C98-4C4C27405FA6}" dt="2025-01-16T17:04:10.977" v="28" actId="20577"/>
        <pc:sldMkLst>
          <pc:docMk/>
          <pc:sldMk cId="0" sldId="272"/>
        </pc:sldMkLst>
        <pc:spChg chg="mod">
          <ac:chgData name="kaisa.puttonen@laurea.fi" userId="S::urn:spo:guest#kaisa.puttonen@laurea.fi::" providerId="AD" clId="Web-{48961D91-4870-51DA-6C98-4C4C27405FA6}" dt="2025-01-16T17:04:10.977" v="28" actId="20577"/>
          <ac:spMkLst>
            <pc:docMk/>
            <pc:sldMk cId="0" sldId="272"/>
            <ac:spMk id="222" creationId="{00000000-0000-0000-0000-000000000000}"/>
          </ac:spMkLst>
        </pc:spChg>
      </pc:sldChg>
      <pc:sldChg chg="modSp">
        <pc:chgData name="kaisa.puttonen@laurea.fi" userId="S::urn:spo:guest#kaisa.puttonen@laurea.fi::" providerId="AD" clId="Web-{48961D91-4870-51DA-6C98-4C4C27405FA6}" dt="2025-01-16T17:04:46.758" v="35" actId="20577"/>
        <pc:sldMkLst>
          <pc:docMk/>
          <pc:sldMk cId="0" sldId="273"/>
        </pc:sldMkLst>
        <pc:spChg chg="mod">
          <ac:chgData name="kaisa.puttonen@laurea.fi" userId="S::urn:spo:guest#kaisa.puttonen@laurea.fi::" providerId="AD" clId="Web-{48961D91-4870-51DA-6C98-4C4C27405FA6}" dt="2025-01-16T17:04:46.758" v="35" actId="20577"/>
          <ac:spMkLst>
            <pc:docMk/>
            <pc:sldMk cId="0" sldId="273"/>
            <ac:spMk id="234" creationId="{00000000-0000-0000-0000-000000000000}"/>
          </ac:spMkLst>
        </pc:spChg>
      </pc:sldChg>
      <pc:sldChg chg="modSp">
        <pc:chgData name="kaisa.puttonen@laurea.fi" userId="S::urn:spo:guest#kaisa.puttonen@laurea.fi::" providerId="AD" clId="Web-{48961D91-4870-51DA-6C98-4C4C27405FA6}" dt="2025-01-16T17:07:02.992" v="56" actId="20577"/>
        <pc:sldMkLst>
          <pc:docMk/>
          <pc:sldMk cId="0" sldId="279"/>
        </pc:sldMkLst>
        <pc:spChg chg="mod">
          <ac:chgData name="kaisa.puttonen@laurea.fi" userId="S::urn:spo:guest#kaisa.puttonen@laurea.fi::" providerId="AD" clId="Web-{48961D91-4870-51DA-6C98-4C4C27405FA6}" dt="2025-01-16T17:07:02.992" v="56" actId="20577"/>
          <ac:spMkLst>
            <pc:docMk/>
            <pc:sldMk cId="0" sldId="279"/>
            <ac:spMk id="284" creationId="{00000000-0000-0000-0000-000000000000}"/>
          </ac:spMkLst>
        </pc:spChg>
      </pc:sldChg>
      <pc:sldChg chg="modSp">
        <pc:chgData name="kaisa.puttonen@laurea.fi" userId="S::urn:spo:guest#kaisa.puttonen@laurea.fi::" providerId="AD" clId="Web-{48961D91-4870-51DA-6C98-4C4C27405FA6}" dt="2025-01-16T17:08:26.054" v="61" actId="20577"/>
        <pc:sldMkLst>
          <pc:docMk/>
          <pc:sldMk cId="0" sldId="283"/>
        </pc:sldMkLst>
        <pc:spChg chg="mod">
          <ac:chgData name="kaisa.puttonen@laurea.fi" userId="S::urn:spo:guest#kaisa.puttonen@laurea.fi::" providerId="AD" clId="Web-{48961D91-4870-51DA-6C98-4C4C27405FA6}" dt="2025-01-16T17:08:26.054" v="61" actId="20577"/>
          <ac:spMkLst>
            <pc:docMk/>
            <pc:sldMk cId="0" sldId="283"/>
            <ac:spMk id="316" creationId="{00000000-0000-0000-0000-000000000000}"/>
          </ac:spMkLst>
        </pc:spChg>
      </pc:sldChg>
      <pc:sldChg chg="modSp">
        <pc:chgData name="kaisa.puttonen@laurea.fi" userId="S::urn:spo:guest#kaisa.puttonen@laurea.fi::" providerId="AD" clId="Web-{48961D91-4870-51DA-6C98-4C4C27405FA6}" dt="2025-01-16T17:07:20.007" v="57" actId="20577"/>
        <pc:sldMkLst>
          <pc:docMk/>
          <pc:sldMk cId="637260225" sldId="291"/>
        </pc:sldMkLst>
        <pc:spChg chg="mod">
          <ac:chgData name="kaisa.puttonen@laurea.fi" userId="S::urn:spo:guest#kaisa.puttonen@laurea.fi::" providerId="AD" clId="Web-{48961D91-4870-51DA-6C98-4C4C27405FA6}" dt="2025-01-16T17:07:20.007" v="57" actId="20577"/>
          <ac:spMkLst>
            <pc:docMk/>
            <pc:sldMk cId="637260225" sldId="291"/>
            <ac:spMk id="2" creationId="{421ACCEE-1FA7-BF13-179C-7DEB0A1F35D9}"/>
          </ac:spMkLst>
        </pc:spChg>
      </pc:sldChg>
      <pc:sldChg chg="modSp">
        <pc:chgData name="kaisa.puttonen@laurea.fi" userId="S::urn:spo:guest#kaisa.puttonen@laurea.fi::" providerId="AD" clId="Web-{48961D91-4870-51DA-6C98-4C4C27405FA6}" dt="2025-01-16T17:08:59.523" v="63" actId="20577"/>
        <pc:sldMkLst>
          <pc:docMk/>
          <pc:sldMk cId="1138015469" sldId="328"/>
        </pc:sldMkLst>
        <pc:spChg chg="mod">
          <ac:chgData name="kaisa.puttonen@laurea.fi" userId="S::urn:spo:guest#kaisa.puttonen@laurea.fi::" providerId="AD" clId="Web-{48961D91-4870-51DA-6C98-4C4C27405FA6}" dt="2025-01-16T17:08:59.523" v="63" actId="20577"/>
          <ac:spMkLst>
            <pc:docMk/>
            <pc:sldMk cId="1138015469" sldId="328"/>
            <ac:spMk id="344" creationId="{00000000-0000-0000-0000-000000000000}"/>
          </ac:spMkLst>
        </pc:spChg>
      </pc:sldChg>
      <pc:sldChg chg="modSp">
        <pc:chgData name="kaisa.puttonen@laurea.fi" userId="S::urn:spo:guest#kaisa.puttonen@laurea.fi::" providerId="AD" clId="Web-{48961D91-4870-51DA-6C98-4C4C27405FA6}" dt="2025-01-16T17:00:42.306" v="14" actId="20577"/>
        <pc:sldMkLst>
          <pc:docMk/>
          <pc:sldMk cId="2406817705" sldId="330"/>
        </pc:sldMkLst>
        <pc:spChg chg="mod">
          <ac:chgData name="kaisa.puttonen@laurea.fi" userId="S::urn:spo:guest#kaisa.puttonen@laurea.fi::" providerId="AD" clId="Web-{48961D91-4870-51DA-6C98-4C4C27405FA6}" dt="2025-01-16T17:00:42.306" v="14" actId="20577"/>
          <ac:spMkLst>
            <pc:docMk/>
            <pc:sldMk cId="2406817705" sldId="330"/>
            <ac:spMk id="3" creationId="{66089BE1-55AC-C130-836A-F0B19AA6F0DB}"/>
          </ac:spMkLst>
        </pc:spChg>
      </pc:sldChg>
      <pc:sldChg chg="modSp">
        <pc:chgData name="kaisa.puttonen@laurea.fi" userId="S::urn:spo:guest#kaisa.puttonen@laurea.fi::" providerId="AD" clId="Web-{48961D91-4870-51DA-6C98-4C4C27405FA6}" dt="2025-01-16T17:03:16.415" v="26" actId="20577"/>
        <pc:sldMkLst>
          <pc:docMk/>
          <pc:sldMk cId="2058242611" sldId="331"/>
        </pc:sldMkLst>
        <pc:spChg chg="mod">
          <ac:chgData name="kaisa.puttonen@laurea.fi" userId="S::urn:spo:guest#kaisa.puttonen@laurea.fi::" providerId="AD" clId="Web-{48961D91-4870-51DA-6C98-4C4C27405FA6}" dt="2025-01-16T17:03:16.415" v="26" actId="20577"/>
          <ac:spMkLst>
            <pc:docMk/>
            <pc:sldMk cId="2058242611" sldId="331"/>
            <ac:spMk id="3" creationId="{8F863970-7F9B-E02C-2CA0-9DD7F339A623}"/>
          </ac:spMkLst>
        </pc:spChg>
      </pc:sldChg>
      <pc:sldChg chg="modSp">
        <pc:chgData name="kaisa.puttonen@laurea.fi" userId="S::urn:spo:guest#kaisa.puttonen@laurea.fi::" providerId="AD" clId="Web-{48961D91-4870-51DA-6C98-4C4C27405FA6}" dt="2025-01-16T17:05:29.133" v="41" actId="20577"/>
        <pc:sldMkLst>
          <pc:docMk/>
          <pc:sldMk cId="1600952373" sldId="332"/>
        </pc:sldMkLst>
        <pc:spChg chg="mod">
          <ac:chgData name="kaisa.puttonen@laurea.fi" userId="S::urn:spo:guest#kaisa.puttonen@laurea.fi::" providerId="AD" clId="Web-{48961D91-4870-51DA-6C98-4C4C27405FA6}" dt="2025-01-16T17:05:15.992" v="39" actId="20577"/>
          <ac:spMkLst>
            <pc:docMk/>
            <pc:sldMk cId="1600952373" sldId="332"/>
            <ac:spMk id="6" creationId="{80833AEC-0099-555B-A586-1123194F256E}"/>
          </ac:spMkLst>
        </pc:spChg>
        <pc:spChg chg="mod">
          <ac:chgData name="kaisa.puttonen@laurea.fi" userId="S::urn:spo:guest#kaisa.puttonen@laurea.fi::" providerId="AD" clId="Web-{48961D91-4870-51DA-6C98-4C4C27405FA6}" dt="2025-01-16T17:05:29.133" v="41" actId="20577"/>
          <ac:spMkLst>
            <pc:docMk/>
            <pc:sldMk cId="1600952373" sldId="332"/>
            <ac:spMk id="8" creationId="{F41EB854-0C56-86B3-39FF-CC292E2E1CFE}"/>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fi-FI"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 name="Google Shape;86;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8" name="Google Shape;108;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0" name="Google Shape;120;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6" name="Google Shape;126;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5" name="Google Shape;135;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2" name="Google Shape;142;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9" name="Google Shape;149;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8" name="Google Shape;158;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4" name="Google Shape;164;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p1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3" name="Google Shape;173;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p1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4" name="Google Shape;194;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p1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2" name="Google Shape;202;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Google Shape;207;p1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8" name="Google Shape;208;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Google Shape;217;p1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8" name="Google Shape;218;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p1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1" name="Google Shape;231;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p1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8" name="Google Shape;238;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7"/>
        <p:cNvGrpSpPr/>
        <p:nvPr/>
      </p:nvGrpSpPr>
      <p:grpSpPr>
        <a:xfrm>
          <a:off x="0" y="0"/>
          <a:ext cx="0" cy="0"/>
          <a:chOff x="0" y="0"/>
          <a:chExt cx="0" cy="0"/>
        </a:xfrm>
      </p:grpSpPr>
      <p:sp>
        <p:nvSpPr>
          <p:cNvPr id="258" name="Google Shape;258;p2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9" name="Google Shape;259;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p:cNvGrpSpPr/>
        <p:nvPr/>
      </p:nvGrpSpPr>
      <p:grpSpPr>
        <a:xfrm>
          <a:off x="0" y="0"/>
          <a:ext cx="0" cy="0"/>
          <a:chOff x="0" y="0"/>
          <a:chExt cx="0" cy="0"/>
        </a:xfrm>
      </p:grpSpPr>
      <p:sp>
        <p:nvSpPr>
          <p:cNvPr id="266" name="Google Shape;266;p2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7" name="Google Shape;267;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4" name="Google Shape;164;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7833118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
        <p:cNvGrpSpPr/>
        <p:nvPr/>
      </p:nvGrpSpPr>
      <p:grpSpPr>
        <a:xfrm>
          <a:off x="0" y="0"/>
          <a:ext cx="0" cy="0"/>
          <a:chOff x="0" y="0"/>
          <a:chExt cx="0" cy="0"/>
        </a:xfrm>
      </p:grpSpPr>
      <p:sp>
        <p:nvSpPr>
          <p:cNvPr id="280" name="Google Shape;280;p2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1" name="Google Shape;281;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3"/>
        <p:cNvGrpSpPr/>
        <p:nvPr/>
      </p:nvGrpSpPr>
      <p:grpSpPr>
        <a:xfrm>
          <a:off x="0" y="0"/>
          <a:ext cx="0" cy="0"/>
          <a:chOff x="0" y="0"/>
          <a:chExt cx="0" cy="0"/>
        </a:xfrm>
      </p:grpSpPr>
      <p:sp>
        <p:nvSpPr>
          <p:cNvPr id="294" name="Google Shape;294;g305c47a6b8a_0_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5" name="Google Shape;295;g305c47a6b8a_0_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6" name="Google Shape;296;g305c47a6b8a_0_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fi-FI"/>
              <a:t>28</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0"/>
        <p:cNvGrpSpPr/>
        <p:nvPr/>
      </p:nvGrpSpPr>
      <p:grpSpPr>
        <a:xfrm>
          <a:off x="0" y="0"/>
          <a:ext cx="0" cy="0"/>
          <a:chOff x="0" y="0"/>
          <a:chExt cx="0" cy="0"/>
        </a:xfrm>
      </p:grpSpPr>
      <p:sp>
        <p:nvSpPr>
          <p:cNvPr id="301" name="Google Shape;301;p2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2" name="Google Shape;302;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g3078f3d4c17_0_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2" name="Google Shape;312;g3078f3d4c17_0_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3" name="Google Shape;313;g3078f3d4c17_0_9: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fi-FI"/>
              <a:t>30</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9"/>
        <p:cNvGrpSpPr/>
        <p:nvPr/>
      </p:nvGrpSpPr>
      <p:grpSpPr>
        <a:xfrm>
          <a:off x="0" y="0"/>
          <a:ext cx="0" cy="0"/>
          <a:chOff x="0" y="0"/>
          <a:chExt cx="0" cy="0"/>
        </a:xfrm>
      </p:grpSpPr>
      <p:sp>
        <p:nvSpPr>
          <p:cNvPr id="320" name="Google Shape;320;p2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1" name="Google Shape;321;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7"/>
        <p:cNvGrpSpPr/>
        <p:nvPr/>
      </p:nvGrpSpPr>
      <p:grpSpPr>
        <a:xfrm>
          <a:off x="0" y="0"/>
          <a:ext cx="0" cy="0"/>
          <a:chOff x="0" y="0"/>
          <a:chExt cx="0" cy="0"/>
        </a:xfrm>
      </p:grpSpPr>
      <p:sp>
        <p:nvSpPr>
          <p:cNvPr id="328" name="Google Shape;328;p2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9" name="Google Shape;329;p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9"/>
        <p:cNvGrpSpPr/>
        <p:nvPr/>
      </p:nvGrpSpPr>
      <p:grpSpPr>
        <a:xfrm>
          <a:off x="0" y="0"/>
          <a:ext cx="0" cy="0"/>
          <a:chOff x="0" y="0"/>
          <a:chExt cx="0" cy="0"/>
        </a:xfrm>
      </p:grpSpPr>
      <p:sp>
        <p:nvSpPr>
          <p:cNvPr id="340" name="Google Shape;340;p2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1" name="Google Shape;341;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231800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6"/>
        <p:cNvGrpSpPr/>
        <p:nvPr/>
      </p:nvGrpSpPr>
      <p:grpSpPr>
        <a:xfrm>
          <a:off x="0" y="0"/>
          <a:ext cx="0" cy="0"/>
          <a:chOff x="0" y="0"/>
          <a:chExt cx="0" cy="0"/>
        </a:xfrm>
      </p:grpSpPr>
      <p:sp>
        <p:nvSpPr>
          <p:cNvPr id="347" name="Google Shape;347;p3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8" name="Google Shape;348;p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Otsikkodia" type="title">
  <p:cSld name="TITLE">
    <p:spTree>
      <p:nvGrpSpPr>
        <p:cNvPr id="1" name="Shape 15"/>
        <p:cNvGrpSpPr/>
        <p:nvPr/>
      </p:nvGrpSpPr>
      <p:grpSpPr>
        <a:xfrm>
          <a:off x="0" y="0"/>
          <a:ext cx="0" cy="0"/>
          <a:chOff x="0" y="0"/>
          <a:chExt cx="0" cy="0"/>
        </a:xfrm>
      </p:grpSpPr>
      <p:sp>
        <p:nvSpPr>
          <p:cNvPr id="16" name="Google Shape;16;p3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3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3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3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3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fi-FI"/>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Otsikko ja sisältö" type="obj">
  <p:cSld name="OBJECT">
    <p:spTree>
      <p:nvGrpSpPr>
        <p:cNvPr id="1" name="Shape 21"/>
        <p:cNvGrpSpPr/>
        <p:nvPr/>
      </p:nvGrpSpPr>
      <p:grpSpPr>
        <a:xfrm>
          <a:off x="0" y="0"/>
          <a:ext cx="0" cy="0"/>
          <a:chOff x="0" y="0"/>
          <a:chExt cx="0" cy="0"/>
        </a:xfrm>
      </p:grpSpPr>
      <p:sp>
        <p:nvSpPr>
          <p:cNvPr id="22" name="Google Shape;22;p3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3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3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fi-FI"/>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Kaksi sisältökohdetta" type="twoObj">
  <p:cSld name="TWO_OBJECTS">
    <p:spTree>
      <p:nvGrpSpPr>
        <p:cNvPr id="1" name="Shape 27"/>
        <p:cNvGrpSpPr/>
        <p:nvPr/>
      </p:nvGrpSpPr>
      <p:grpSpPr>
        <a:xfrm>
          <a:off x="0" y="0"/>
          <a:ext cx="0" cy="0"/>
          <a:chOff x="0" y="0"/>
          <a:chExt cx="0" cy="0"/>
        </a:xfrm>
      </p:grpSpPr>
      <p:sp>
        <p:nvSpPr>
          <p:cNvPr id="28" name="Google Shape;28;p3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34"/>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0" name="Google Shape;30;p34"/>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1" name="Google Shape;31;p3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3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 name="Google Shape;33;p3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fi-FI"/>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Vertailu" type="twoTxTwoObj">
  <p:cSld name="TWO_OBJECTS_WITH_TEXT">
    <p:spTree>
      <p:nvGrpSpPr>
        <p:cNvPr id="1" name="Shape 34"/>
        <p:cNvGrpSpPr/>
        <p:nvPr/>
      </p:nvGrpSpPr>
      <p:grpSpPr>
        <a:xfrm>
          <a:off x="0" y="0"/>
          <a:ext cx="0" cy="0"/>
          <a:chOff x="0" y="0"/>
          <a:chExt cx="0" cy="0"/>
        </a:xfrm>
      </p:grpSpPr>
      <p:sp>
        <p:nvSpPr>
          <p:cNvPr id="35" name="Google Shape;35;p35"/>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6" name="Google Shape;36;p35"/>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7" name="Google Shape;37;p35"/>
          <p:cNvSpPr txBox="1">
            <a:spLocks noGrp="1"/>
          </p:cNvSpPr>
          <p:nvPr>
            <p:ph type="body" idx="2"/>
          </p:nvPr>
        </p:nvSpPr>
        <p:spPr>
          <a:xfrm>
            <a:off x="839788" y="2505075"/>
            <a:ext cx="5157900" cy="3684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8" name="Google Shape;38;p35"/>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 name="Google Shape;39;p35"/>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3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1" name="Google Shape;41;p3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 name="Google Shape;42;p3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fi-FI"/>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san ylätunniste" type="secHead">
  <p:cSld name="SECTION_HEADER">
    <p:spTree>
      <p:nvGrpSpPr>
        <p:cNvPr id="1" name="Shape 43"/>
        <p:cNvGrpSpPr/>
        <p:nvPr/>
      </p:nvGrpSpPr>
      <p:grpSpPr>
        <a:xfrm>
          <a:off x="0" y="0"/>
          <a:ext cx="0" cy="0"/>
          <a:chOff x="0" y="0"/>
          <a:chExt cx="0" cy="0"/>
        </a:xfrm>
      </p:grpSpPr>
      <p:sp>
        <p:nvSpPr>
          <p:cNvPr id="44" name="Google Shape;44;p36"/>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5" name="Google Shape;45;p36"/>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46" name="Google Shape;46;p3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3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3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fi-FI"/>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Vain otsikko" type="titleOnly">
  <p:cSld name="TITLE_ONLY">
    <p:spTree>
      <p:nvGrpSpPr>
        <p:cNvPr id="1" name="Shape 49"/>
        <p:cNvGrpSpPr/>
        <p:nvPr/>
      </p:nvGrpSpPr>
      <p:grpSpPr>
        <a:xfrm>
          <a:off x="0" y="0"/>
          <a:ext cx="0" cy="0"/>
          <a:chOff x="0" y="0"/>
          <a:chExt cx="0" cy="0"/>
        </a:xfrm>
      </p:grpSpPr>
      <p:sp>
        <p:nvSpPr>
          <p:cNvPr id="50" name="Google Shape;50;p3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3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3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3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fi-FI"/>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yhjä" type="blank">
  <p:cSld name="BLANK">
    <p:spTree>
      <p:nvGrpSpPr>
        <p:cNvPr id="1" name="Shape 54"/>
        <p:cNvGrpSpPr/>
        <p:nvPr/>
      </p:nvGrpSpPr>
      <p:grpSpPr>
        <a:xfrm>
          <a:off x="0" y="0"/>
          <a:ext cx="0" cy="0"/>
          <a:chOff x="0" y="0"/>
          <a:chExt cx="0" cy="0"/>
        </a:xfrm>
      </p:grpSpPr>
      <p:sp>
        <p:nvSpPr>
          <p:cNvPr id="55" name="Google Shape;55;p3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3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3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fi-FI"/>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Kuvatekstillinen sisältö" type="objTx">
  <p:cSld name="OBJECT_WITH_CAPTION_TEXT">
    <p:spTree>
      <p:nvGrpSpPr>
        <p:cNvPr id="1" name="Shape 58"/>
        <p:cNvGrpSpPr/>
        <p:nvPr/>
      </p:nvGrpSpPr>
      <p:grpSpPr>
        <a:xfrm>
          <a:off x="0" y="0"/>
          <a:ext cx="0" cy="0"/>
          <a:chOff x="0" y="0"/>
          <a:chExt cx="0" cy="0"/>
        </a:xfrm>
      </p:grpSpPr>
      <p:sp>
        <p:nvSpPr>
          <p:cNvPr id="59" name="Google Shape;59;p3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3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1" name="Google Shape;61;p3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2" name="Google Shape;62;p3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3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3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fi-FI"/>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Kuvatekstillinen kuva" type="picTx">
  <p:cSld name="PICTURE_WITH_CAPTION_TEXT">
    <p:spTree>
      <p:nvGrpSpPr>
        <p:cNvPr id="1" name="Shape 65"/>
        <p:cNvGrpSpPr/>
        <p:nvPr/>
      </p:nvGrpSpPr>
      <p:grpSpPr>
        <a:xfrm>
          <a:off x="0" y="0"/>
          <a:ext cx="0" cy="0"/>
          <a:chOff x="0" y="0"/>
          <a:chExt cx="0" cy="0"/>
        </a:xfrm>
      </p:grpSpPr>
      <p:sp>
        <p:nvSpPr>
          <p:cNvPr id="66" name="Google Shape;66;p4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40"/>
          <p:cNvSpPr>
            <a:spLocks noGrp="1"/>
          </p:cNvSpPr>
          <p:nvPr>
            <p:ph type="pic" idx="2"/>
          </p:nvPr>
        </p:nvSpPr>
        <p:spPr>
          <a:xfrm>
            <a:off x="5183188" y="987425"/>
            <a:ext cx="6172200" cy="4873625"/>
          </a:xfrm>
          <a:prstGeom prst="rect">
            <a:avLst/>
          </a:prstGeom>
          <a:noFill/>
          <a:ln>
            <a:noFill/>
          </a:ln>
        </p:spPr>
      </p:sp>
      <p:sp>
        <p:nvSpPr>
          <p:cNvPr id="68" name="Google Shape;68;p4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9" name="Google Shape;69;p4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4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4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fi-FI"/>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Otsikko ja pystysuora teksti" type="vertTx">
  <p:cSld name="VERTICAL_TEXT">
    <p:spTree>
      <p:nvGrpSpPr>
        <p:cNvPr id="1" name="Shape 72"/>
        <p:cNvGrpSpPr/>
        <p:nvPr/>
      </p:nvGrpSpPr>
      <p:grpSpPr>
        <a:xfrm>
          <a:off x="0" y="0"/>
          <a:ext cx="0" cy="0"/>
          <a:chOff x="0" y="0"/>
          <a:chExt cx="0" cy="0"/>
        </a:xfrm>
      </p:grpSpPr>
      <p:sp>
        <p:nvSpPr>
          <p:cNvPr id="73" name="Google Shape;73;p4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4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4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4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4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fi-FI"/>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Pystysuora otsikko ja teksti" type="vertTitleAndTx">
  <p:cSld name="VERTICAL_TITLE_AND_VERTICAL_TEXT">
    <p:spTree>
      <p:nvGrpSpPr>
        <p:cNvPr id="1" name="Shape 78"/>
        <p:cNvGrpSpPr/>
        <p:nvPr/>
      </p:nvGrpSpPr>
      <p:grpSpPr>
        <a:xfrm>
          <a:off x="0" y="0"/>
          <a:ext cx="0" cy="0"/>
          <a:chOff x="0" y="0"/>
          <a:chExt cx="0" cy="0"/>
        </a:xfrm>
      </p:grpSpPr>
      <p:sp>
        <p:nvSpPr>
          <p:cNvPr id="79" name="Google Shape;79;p4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4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4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4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4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fi-FI"/>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3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3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fi-FI"/>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termipankki.fi/tepa/fi/haku/hybridivaikuttaminen"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s://www.youtube.com/watch?v=T25zz6bs6aE&amp;t=207s" TargetMode="External"/><Relationship Id="rId4" Type="http://schemas.openxmlformats.org/officeDocument/2006/relationships/hyperlink" Target="https://julkaisut.valtioneuvosto.fi/handle/10024/161512" TargetMode="External"/></Relationships>
</file>

<file path=ppt/slides/_rels/slide4.xml.rels><?xml version="1.0" encoding="UTF-8" standalone="yes"?>
<Relationships xmlns="http://schemas.openxmlformats.org/package/2006/relationships"><Relationship Id="rId2" Type="http://schemas.openxmlformats.org/officeDocument/2006/relationships/hyperlink" Target="https://faktabaari.fi/dil/faktabaarin-tekoalyopas-on-julkaistu/" TargetMode="Externa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www.terracognita.fi/jutut/ajattelun-vinoumat/" TargetMode="External"/><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hyperlink" Target="https://yle.fi/a/3-12105261"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s://www.medialiitto.fi/uutiset/suomi-edelleen-ykkonen-luottamuksessa-uutisiin/"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https://www.helsinki.fi/en/projects/authority-of-the-media-and-trust-of-the-audience/project-description" TargetMode="External"/></Relationships>
</file>

<file path=ppt/slides/_rels/slide9.xml.rels><?xml version="1.0" encoding="UTF-8" standalone="yes"?>
<Relationships xmlns="http://schemas.openxmlformats.org/package/2006/relationships"><Relationship Id="rId8" Type="http://schemas.openxmlformats.org/officeDocument/2006/relationships/hyperlink" Target="https://faktabaari.fi/" TargetMode="External"/><Relationship Id="rId3" Type="http://schemas.openxmlformats.org/officeDocument/2006/relationships/hyperlink" Target="https://journal.fi/ta/article/view/113761" TargetMode="External"/><Relationship Id="rId7" Type="http://schemas.openxmlformats.org/officeDocument/2006/relationships/hyperlink" Target="https://yle.fi/aihe/artikkeli/2021/02/08/oletko-valheenpaljastaja-testaa-mediataitojasi-yle-oppimisen-testissa" TargetMode="External"/><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hyperlink" Target="https://www.weforum.org/press/2024/01/global-risks-report-2024-press-release/" TargetMode="External"/><Relationship Id="rId5" Type="http://schemas.openxmlformats.org/officeDocument/2006/relationships/hyperlink" Target="https://areena.yle.fi/1-50699921" TargetMode="External"/><Relationship Id="rId4" Type="http://schemas.openxmlformats.org/officeDocument/2006/relationships/hyperlink" Target="https://thl.fi/fi/ajankohtaista/tiedotteet-ja-uutiset/naista-merkeista-tunnistat-vaaran-tiedon-verkossa" TargetMode="External"/><Relationship Id="rId9" Type="http://schemas.openxmlformats.org/officeDocument/2006/relationships/image" Target="../media/image5.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www.viestintapalvelut.fi/blogi/visuaalinen-viestinta-semiotiikka-kuvallinen-merkitys"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https://support.google.com/websearch/answer/1325808?hl=fi&amp;co=GENIE.Platform%3DDesktop"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www.iltalehti.fi/digiuutiset/a/7c990c94-47c1-4871-89cf-a048ecdaa6ce" TargetMode="External"/><Relationship Id="rId2" Type="http://schemas.openxmlformats.org/officeDocument/2006/relationships/hyperlink" Target="https://journals.sagepub.com/doi/full/10.1177/2056305120903408" TargetMode="External"/><Relationship Id="rId1" Type="http://schemas.openxmlformats.org/officeDocument/2006/relationships/slideLayout" Target="../slideLayouts/slideLayout2.xml"/><Relationship Id="rId6" Type="http://schemas.openxmlformats.org/officeDocument/2006/relationships/hyperlink" Target="https://jennalehtonen.com/osaatko-tulkita-kuvaa-12-kysymysta-joiden-avulla-opit-kehittamaan-kuvanlukutaitoasi/" TargetMode="External"/><Relationship Id="rId5" Type="http://schemas.openxmlformats.org/officeDocument/2006/relationships/hyperlink" Target="https://detectortools.ai/tool/deepfake-o-meter/" TargetMode="External"/><Relationship Id="rId4" Type="http://schemas.openxmlformats.org/officeDocument/2006/relationships/hyperlink" Target="https://www.independent.co.uk/tech/tom-cruise-deepfakes-videos-test-b1993401.html"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3.xml"/><Relationship Id="rId4" Type="http://schemas.openxmlformats.org/officeDocument/2006/relationships/image" Target="../media/image8.jpeg"/></Relationships>
</file>

<file path=ppt/slides/_rels/slide16.xml.rels><?xml version="1.0" encoding="UTF-8" standalone="yes"?>
<Relationships xmlns="http://schemas.openxmlformats.org/package/2006/relationships"><Relationship Id="rId8" Type="http://schemas.openxmlformats.org/officeDocument/2006/relationships/hyperlink" Target="https://yle.fi/aihe/artikkeli/2020/02/02/valheenpaljastaja-nain-tunnistat-kuvahuijauksen-ja-jaljitat-valokuvia-verkossa" TargetMode="External"/><Relationship Id="rId3" Type="http://schemas.openxmlformats.org/officeDocument/2006/relationships/hyperlink" Target="https://faktabaari.fi/edu/nain-selvitat-verkossa-leviavan-videon-kontekstin/" TargetMode="External"/><Relationship Id="rId7" Type="http://schemas.openxmlformats.org/officeDocument/2006/relationships/hyperlink" Target="https://www.bbc.co.uk/bitesize/articles/z86xjsg" TargetMode="External"/><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hyperlink" Target="https://urn.fi/URN:NBN:fi:aalto-202406234886" TargetMode="External"/><Relationship Id="rId5" Type="http://schemas.openxmlformats.org/officeDocument/2006/relationships/hyperlink" Target="https://yle.fi/a/74-20103922?fbclid=IwY2xjawGEyLtleHRuA2FlbQIxMQABHdbIJx8zhQeH0QQfEhYjr4HmXB4GEgKJ4LKD6q3YagHAvH0gun4GNCXTrQ_aem_JHNFUuJHu_Mn3TlRsQ4wCg" TargetMode="External"/><Relationship Id="rId4" Type="http://schemas.openxmlformats.org/officeDocument/2006/relationships/hyperlink" Target="https://www.viestintapalvelut.fi/blogi/visuaalinen-viestinta-semiotiikka-kuvallinen-merkitys" TargetMode="External"/><Relationship Id="rId9" Type="http://schemas.openxmlformats.org/officeDocument/2006/relationships/image" Target="../media/image5.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9.xml.rels><?xml version="1.0" encoding="UTF-8" standalone="yes"?>
<Relationships xmlns="http://schemas.openxmlformats.org/package/2006/relationships"><Relationship Id="rId3" Type="http://schemas.openxmlformats.org/officeDocument/2006/relationships/hyperlink" Target="https://www.fsd.tuni.fi/fi/palvelut/menetelmaopetus/kvanti/numerolukutaito/numerolukutaito_tiedonkeruu/"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www.stat.fi/tietotrendit/blogit/2022/mita-jos-ei-olisi-tilastoja/"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hyperlink" Target="https://soundcloud.com/user-90526639/tiedosta-tulevaisuus-podcast-tilastotiedon-merkitys-yhteiskunnassa" TargetMode="External"/></Relationships>
</file>

<file path=ppt/slides/_rels/slide22.xml.rels><?xml version="1.0" encoding="UTF-8" standalone="yes"?>
<Relationships xmlns="http://schemas.openxmlformats.org/package/2006/relationships"><Relationship Id="rId3" Type="http://schemas.openxmlformats.org/officeDocument/2006/relationships/hyperlink" Target="https://stat.fi/tietotrendit" TargetMode="External"/><Relationship Id="rId2" Type="http://schemas.openxmlformats.org/officeDocument/2006/relationships/hyperlink" Target="https://stat.fi/tup/opi-tilastoista/tilasto-oppaat.html" TargetMode="Externa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hyperlink" Target="https://www.fsd.tuni.fi/fi/palvelut/menetelmaopetus/kvanti/tilastot/tilastot-tutkimuksessa/" TargetMode="External"/><Relationship Id="rId7" Type="http://schemas.openxmlformats.org/officeDocument/2006/relationships/hyperlink" Target="https://guides.stat.fi/tehokastilastotiedonhaku/testaatietosi" TargetMode="External"/><Relationship Id="rId2" Type="http://schemas.openxmlformats.org/officeDocument/2006/relationships/notesSlide" Target="../notesSlides/notesSlide17.xml"/><Relationship Id="rId1" Type="http://schemas.openxmlformats.org/officeDocument/2006/relationships/slideLayout" Target="../slideLayouts/slideLayout3.xml"/><Relationship Id="rId6" Type="http://schemas.openxmlformats.org/officeDocument/2006/relationships/hyperlink" Target="https://guides.stat.fi/tilastokuviot-tutuksi/oppaan-esittely" TargetMode="External"/><Relationship Id="rId5" Type="http://schemas.openxmlformats.org/officeDocument/2006/relationships/hyperlink" Target="https://www.aaltoee.fi/aalto-leaders-insight/2021/pauliina-ilmonen-datatutkijat-ovat-aikamme-supersankareita-ja-superroistoja" TargetMode="External"/><Relationship Id="rId4" Type="http://schemas.openxmlformats.org/officeDocument/2006/relationships/hyperlink" Target="https://yle.fi/aihe/artikkeli/2021/03/27/jaatelo-lisaa-hukkumiskuolemia-vai-miten-se-menikaan-valta-nama-tilastojen" TargetMode="Externa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s://www.youtube.com/watch?v=_aiuU2TCLf0"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hyperlink" Target="https://www.youtube.com/watch?v=Q_ZbckRPCpQ"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s://doaj.org/"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hyperlink" Target="https://jfp.csc.fi/jufoportaali" TargetMode="External"/></Relationships>
</file>

<file path=ppt/slides/_rels/slide29.xml.rels><?xml version="1.0" encoding="UTF-8" standalone="yes"?>
<Relationships xmlns="http://schemas.openxmlformats.org/package/2006/relationships"><Relationship Id="rId3" Type="http://schemas.openxmlformats.org/officeDocument/2006/relationships/hyperlink" Target="https://www.tsv.fi/fi/palvelut/tunnus/lisatietoa-vertaisarvioinnista" TargetMode="External"/><Relationship Id="rId2" Type="http://schemas.openxmlformats.org/officeDocument/2006/relationships/notesSlide" Target="../notesSlides/notesSlide22.xml"/><Relationship Id="rId1" Type="http://schemas.openxmlformats.org/officeDocument/2006/relationships/slideLayout" Target="../slideLayouts/slideLayout4.xml"/><Relationship Id="rId4" Type="http://schemas.openxmlformats.org/officeDocument/2006/relationships/hyperlink" Target="https://termipankki.fi/tepa/fi/haku/issn" TargetMode="Externa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8" Type="http://schemas.openxmlformats.org/officeDocument/2006/relationships/hyperlink" Target="https://doaj.org/" TargetMode="External"/><Relationship Id="rId3" Type="http://schemas.openxmlformats.org/officeDocument/2006/relationships/hyperlink" Target="https://fi.wikipedia.org/wiki/Divetymonoksidihuijaus" TargetMode="External"/><Relationship Id="rId7" Type="http://schemas.openxmlformats.org/officeDocument/2006/relationships/hyperlink" Target="https://scholar.google.com/" TargetMode="External"/><Relationship Id="rId2" Type="http://schemas.openxmlformats.org/officeDocument/2006/relationships/notesSlide" Target="../notesSlides/notesSlide24.xml"/><Relationship Id="rId1" Type="http://schemas.openxmlformats.org/officeDocument/2006/relationships/slideLayout" Target="../slideLayouts/slideLayout3.xml"/><Relationship Id="rId6" Type="http://schemas.openxmlformats.org/officeDocument/2006/relationships/hyperlink" Target="https://tiedelukutaito.mooc.fi/part-2/2-tiedonhaku" TargetMode="External"/><Relationship Id="rId5" Type="http://schemas.openxmlformats.org/officeDocument/2006/relationships/hyperlink" Target="https://musiikki.journal.fi/article/view/101310" TargetMode="External"/><Relationship Id="rId10" Type="http://schemas.openxmlformats.org/officeDocument/2006/relationships/image" Target="../media/image5.jpeg"/><Relationship Id="rId4" Type="http://schemas.openxmlformats.org/officeDocument/2006/relationships/hyperlink" Target="https://tekniikanmaailma.fi/eparehelliset-tiedejulkaisut-hyvaksyivat-tahtien-sota-holynpolyn-julkaistavaksi-olisi-pitanyt-hylata-2-minuutissa/" TargetMode="External"/><Relationship Id="rId9" Type="http://schemas.openxmlformats.org/officeDocument/2006/relationships/hyperlink" Target="https://jfp.csc.fi/jufoportaali"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hyperlink" Target="https://www.kreodi.fi/arkisto/artikkelit/informaation-vaaristyneet-kasvot-ja-happamat-ilmentymat.html" TargetMode="External"/><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7"/>
        <p:cNvGrpSpPr/>
        <p:nvPr/>
      </p:nvGrpSpPr>
      <p:grpSpPr>
        <a:xfrm>
          <a:off x="0" y="0"/>
          <a:ext cx="0" cy="0"/>
          <a:chOff x="0" y="0"/>
          <a:chExt cx="0" cy="0"/>
        </a:xfrm>
      </p:grpSpPr>
      <p:sp>
        <p:nvSpPr>
          <p:cNvPr id="88" name="Google Shape;88;p1">
            <a:extLst>
              <a:ext uri="{C183D7F6-B498-43B3-948B-1728B52AA6E4}">
                <adec:decorative xmlns:adec="http://schemas.microsoft.com/office/drawing/2017/decorative" val="1"/>
              </a:ext>
            </a:extLst>
          </p:cNvPr>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pic>
        <p:nvPicPr>
          <p:cNvPr id="89" name="Google Shape;89;p1">
            <a:extLst>
              <a:ext uri="{C183D7F6-B498-43B3-948B-1728B52AA6E4}">
                <adec:decorative xmlns:adec="http://schemas.microsoft.com/office/drawing/2017/decorative" val="1"/>
              </a:ext>
            </a:extLst>
          </p:cNvPr>
          <p:cNvPicPr preferRelativeResize="0"/>
          <p:nvPr/>
        </p:nvPicPr>
        <p:blipFill rotWithShape="1">
          <a:blip r:embed="rId3">
            <a:alphaModFix/>
          </a:blip>
          <a:srcRect l="434" t="9091" r="22863"/>
          <a:stretch/>
        </p:blipFill>
        <p:spPr>
          <a:xfrm>
            <a:off x="3523488" y="10"/>
            <a:ext cx="8668512" cy="6857990"/>
          </a:xfrm>
          <a:prstGeom prst="rect">
            <a:avLst/>
          </a:prstGeom>
          <a:noFill/>
          <a:ln>
            <a:noFill/>
          </a:ln>
        </p:spPr>
      </p:pic>
      <p:sp>
        <p:nvSpPr>
          <p:cNvPr id="90" name="Google Shape;90;p1">
            <a:extLst>
              <a:ext uri="{C183D7F6-B498-43B3-948B-1728B52AA6E4}">
                <adec:decorative xmlns:adec="http://schemas.microsoft.com/office/drawing/2017/decorative" val="1"/>
              </a:ext>
            </a:extLst>
          </p:cNvPr>
          <p:cNvSpPr/>
          <p:nvPr/>
        </p:nvSpPr>
        <p:spPr>
          <a:xfrm>
            <a:off x="0" y="0"/>
            <a:ext cx="9756601" cy="6858000"/>
          </a:xfrm>
          <a:prstGeom prst="rect">
            <a:avLst/>
          </a:prstGeom>
          <a:gradFill>
            <a:gsLst>
              <a:gs pos="0">
                <a:srgbClr val="FFFFFF">
                  <a:alpha val="0"/>
                </a:srgbClr>
              </a:gs>
              <a:gs pos="19000">
                <a:srgbClr val="FFFFFF">
                  <a:alpha val="37647"/>
                </a:srgbClr>
              </a:gs>
              <a:gs pos="35000">
                <a:srgbClr val="FFFFFF">
                  <a:alpha val="78823"/>
                </a:srgbClr>
              </a:gs>
              <a:gs pos="58000">
                <a:schemeClr val="lt1"/>
              </a:gs>
              <a:gs pos="100000">
                <a:schemeClr val="lt1"/>
              </a:gs>
            </a:gsLst>
            <a:lin ang="108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91" name="Google Shape;91;p1"/>
          <p:cNvSpPr txBox="1">
            <a:spLocks noGrp="1"/>
          </p:cNvSpPr>
          <p:nvPr>
            <p:ph type="ctrTitle"/>
          </p:nvPr>
        </p:nvSpPr>
        <p:spPr>
          <a:xfrm>
            <a:off x="477980" y="1224828"/>
            <a:ext cx="5694219" cy="1520500"/>
          </a:xfrm>
          <a:prstGeom prst="rect">
            <a:avLst/>
          </a:prstGeom>
          <a:noFill/>
          <a:ln>
            <a:noFill/>
          </a:ln>
        </p:spPr>
        <p:txBody>
          <a:bodyPr spcFirstLastPara="1" wrap="square" lIns="91425" tIns="45700" rIns="91425" bIns="45700" anchor="b" anchorCtr="0">
            <a:normAutofit fontScale="90000"/>
          </a:bodyPr>
          <a:lstStyle/>
          <a:p>
            <a:pPr marL="0" lvl="0" indent="0" algn="l" rtl="0">
              <a:lnSpc>
                <a:spcPct val="90000"/>
              </a:lnSpc>
              <a:spcBef>
                <a:spcPts val="0"/>
              </a:spcBef>
              <a:spcAft>
                <a:spcPts val="0"/>
              </a:spcAft>
              <a:buClr>
                <a:srgbClr val="000000"/>
              </a:buClr>
              <a:buSzPct val="100000"/>
              <a:buFont typeface="Arial"/>
              <a:buNone/>
            </a:pPr>
            <a:r>
              <a:rPr lang="fi-FI" sz="4400" b="0" i="0" u="none" strike="noStrike">
                <a:solidFill>
                  <a:srgbClr val="000000"/>
                </a:solidFill>
                <a:latin typeface="Arial"/>
                <a:ea typeface="Arial"/>
                <a:cs typeface="Arial"/>
                <a:sym typeface="Arial"/>
              </a:rPr>
              <a:t>Huijataanko minua?</a:t>
            </a:r>
            <a:br>
              <a:rPr lang="fi-FI" sz="4400" b="0" i="0" u="none" strike="noStrike">
                <a:latin typeface="Arial"/>
                <a:ea typeface="Arial"/>
                <a:cs typeface="Arial"/>
              </a:rPr>
            </a:br>
            <a:r>
              <a:rPr lang="fi-FI" sz="4400" b="0" i="0" u="none" strike="noStrike">
                <a:solidFill>
                  <a:srgbClr val="000000"/>
                </a:solidFill>
                <a:latin typeface="Arial"/>
                <a:ea typeface="Arial"/>
                <a:cs typeface="Arial"/>
                <a:sym typeface="Arial"/>
              </a:rPr>
              <a:t>Huijaanko minä muita?</a:t>
            </a:r>
            <a:endParaRPr sz="4400">
              <a:latin typeface="Arial"/>
              <a:ea typeface="Arial"/>
              <a:cs typeface="Arial"/>
              <a:sym typeface="Arial"/>
            </a:endParaRPr>
          </a:p>
        </p:txBody>
      </p:sp>
      <p:sp>
        <p:nvSpPr>
          <p:cNvPr id="92" name="Google Shape;92;p1"/>
          <p:cNvSpPr txBox="1">
            <a:spLocks noGrp="1"/>
          </p:cNvSpPr>
          <p:nvPr>
            <p:ph type="subTitle" idx="1"/>
          </p:nvPr>
        </p:nvSpPr>
        <p:spPr>
          <a:xfrm>
            <a:off x="466828" y="2989452"/>
            <a:ext cx="6113320" cy="1208141"/>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000"/>
              <a:buNone/>
            </a:pPr>
            <a:r>
              <a:rPr lang="fi-FI" sz="2000">
                <a:latin typeface="Arial"/>
                <a:ea typeface="Arial"/>
                <a:cs typeface="Arial"/>
                <a:sym typeface="Arial"/>
              </a:rPr>
              <a:t>Oppimateriaali ammattikorkeakouluopiskelijoille valheellisen tiedon tunnistamisen tueksi</a:t>
            </a:r>
            <a:endParaRPr/>
          </a:p>
        </p:txBody>
      </p:sp>
      <p:sp>
        <p:nvSpPr>
          <p:cNvPr id="93" name="Google Shape;93;p1">
            <a:extLst>
              <a:ext uri="{C183D7F6-B498-43B3-948B-1728B52AA6E4}">
                <adec:decorative xmlns:adec="http://schemas.microsoft.com/office/drawing/2017/decorative" val="1"/>
              </a:ext>
            </a:extLst>
          </p:cNvPr>
          <p:cNvSpPr/>
          <p:nvPr/>
        </p:nvSpPr>
        <p:spPr>
          <a:xfrm rot="5400000">
            <a:off x="759921" y="346791"/>
            <a:ext cx="146304" cy="704088"/>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FFFFFF"/>
              </a:solidFill>
              <a:latin typeface="Calibri"/>
              <a:ea typeface="Calibri"/>
              <a:cs typeface="Calibri"/>
              <a:sym typeface="Calibri"/>
            </a:endParaRPr>
          </a:p>
        </p:txBody>
      </p:sp>
      <p:sp>
        <p:nvSpPr>
          <p:cNvPr id="94" name="Google Shape;94;p1">
            <a:extLst>
              <a:ext uri="{C183D7F6-B498-43B3-948B-1728B52AA6E4}">
                <adec:decorative xmlns:adec="http://schemas.microsoft.com/office/drawing/2017/decorative" val="1"/>
              </a:ext>
            </a:extLst>
          </p:cNvPr>
          <p:cNvSpPr/>
          <p:nvPr/>
        </p:nvSpPr>
        <p:spPr>
          <a:xfrm>
            <a:off x="481029" y="4546920"/>
            <a:ext cx="3977640" cy="18288"/>
          </a:xfrm>
          <a:prstGeom prst="rect">
            <a:avLst/>
          </a:prstGeom>
          <a:solidFill>
            <a:srgbClr val="D5D5D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95" name="Google Shape;95;p1"/>
          <p:cNvSpPr txBox="1"/>
          <p:nvPr/>
        </p:nvSpPr>
        <p:spPr>
          <a:xfrm>
            <a:off x="145350" y="5950797"/>
            <a:ext cx="8054363" cy="646290"/>
          </a:xfrm>
          <a:prstGeom prst="rect">
            <a:avLst/>
          </a:prstGeom>
          <a:noFill/>
          <a:ln>
            <a:noFill/>
          </a:ln>
        </p:spPr>
        <p:txBody>
          <a:bodyPr spcFirstLastPara="1" wrap="square" lIns="91425" tIns="45700" rIns="91425" bIns="45700" anchor="t" anchorCtr="0">
            <a:spAutoFit/>
          </a:bodyPr>
          <a:lstStyle/>
          <a:p>
            <a:r>
              <a:rPr lang="fi-FI" sz="1800" b="0" i="0" u="none" strike="noStrike" cap="none">
                <a:solidFill>
                  <a:schemeClr val="dk1"/>
                </a:solidFill>
                <a:latin typeface="Calibri"/>
                <a:ea typeface="Calibri"/>
                <a:cs typeface="Calibri"/>
                <a:sym typeface="Calibri"/>
              </a:rPr>
              <a:t>Tekijät: Kaisa Puttonen, Leena Elenius, Riitta-Liisa Karjalainen (2023</a:t>
            </a:r>
            <a:r>
              <a:rPr lang="fi-FI" sz="1800">
                <a:solidFill>
                  <a:schemeClr val="dk1"/>
                </a:solidFill>
                <a:latin typeface="Calibri"/>
                <a:ea typeface="Calibri"/>
                <a:cs typeface="Calibri"/>
                <a:sym typeface="Calibri"/>
              </a:rPr>
              <a:t>, päivitetty 2025)</a:t>
            </a:r>
            <a:r>
              <a:rPr lang="fi-FI" sz="1800" b="0" i="0" u="none" strike="noStrike" cap="none">
                <a:solidFill>
                  <a:schemeClr val="dk1"/>
                </a:solidFill>
                <a:latin typeface="Calibri"/>
                <a:ea typeface="Calibri"/>
                <a:cs typeface="Calibri"/>
                <a:sym typeface="Calibri"/>
              </a:rPr>
              <a:t> </a:t>
            </a:r>
            <a:endParaRPr lang="fi-FI" sz="1800">
              <a:solidFill>
                <a:schemeClr val="dk1"/>
              </a:solidFill>
              <a:latin typeface="Calibri"/>
              <a:ea typeface="Calibri"/>
              <a:cs typeface="Calibri"/>
              <a:sym typeface="Calibri"/>
            </a:endParaRPr>
          </a:p>
          <a:p>
            <a:endParaRPr lang="fi-FI" sz="1800">
              <a:solidFill>
                <a:schemeClr val="dk1"/>
              </a:solidFill>
              <a:highlight>
                <a:srgbClr val="FFFF00"/>
              </a:highlight>
              <a:latin typeface="Calibri"/>
              <a:ea typeface="Calibri"/>
              <a:cs typeface="Calibri"/>
            </a:endParaRPr>
          </a:p>
        </p:txBody>
      </p:sp>
      <p:pic>
        <p:nvPicPr>
          <p:cNvPr id="96" name="Google Shape;96;p1" descr="CC-lisenssi, BY SA "/>
          <p:cNvPicPr preferRelativeResize="0"/>
          <p:nvPr/>
        </p:nvPicPr>
        <p:blipFill rotWithShape="1">
          <a:blip r:embed="rId4">
            <a:alphaModFix/>
          </a:blip>
          <a:srcRect/>
          <a:stretch/>
        </p:blipFill>
        <p:spPr>
          <a:xfrm>
            <a:off x="10538976" y="6187889"/>
            <a:ext cx="1309103" cy="458186"/>
          </a:xfrm>
          <a:prstGeom prst="rect">
            <a:avLst/>
          </a:prstGeom>
          <a:noFill/>
          <a:ln>
            <a:noFill/>
          </a:ln>
        </p:spPr>
      </p:pic>
      <p:sp>
        <p:nvSpPr>
          <p:cNvPr id="98" name="Google Shape;98;p1">
            <a:extLst>
              <a:ext uri="{C183D7F6-B498-43B3-948B-1728B52AA6E4}">
                <adec:decorative xmlns:adec="http://schemas.microsoft.com/office/drawing/2017/decorative" val="1"/>
              </a:ext>
            </a:extLst>
          </p:cNvPr>
          <p:cNvSpPr txBox="1">
            <a:spLocks noGrp="1"/>
          </p:cNvSpPr>
          <p:nvPr>
            <p:ph type="ftr" idx="11"/>
          </p:nvPr>
        </p:nvSpPr>
        <p:spPr>
          <a:xfrm>
            <a:off x="2594212" y="6413216"/>
            <a:ext cx="4114800"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fi-FI"/>
              <a:t>Puttonen, Elenius &amp; Karjalainen (2025) CC-BY-SA</a:t>
            </a:r>
            <a:endParaRPr/>
          </a:p>
        </p:txBody>
      </p:sp>
      <p:pic>
        <p:nvPicPr>
          <p:cNvPr id="2" name="Kuva 1" descr="Kuva, joka sisältää kohteen Fontti, teksti, Grafiikka, logo&#10;&#10;Kuvaus luotu automaattisesti">
            <a:extLst>
              <a:ext uri="{FF2B5EF4-FFF2-40B4-BE49-F238E27FC236}">
                <a16:creationId xmlns:a16="http://schemas.microsoft.com/office/drawing/2014/main" id="{1811959D-F711-A290-8998-941A98D2D8B0}"/>
              </a:ext>
            </a:extLst>
          </p:cNvPr>
          <p:cNvPicPr>
            <a:picLocks noChangeAspect="1"/>
          </p:cNvPicPr>
          <p:nvPr/>
        </p:nvPicPr>
        <p:blipFill>
          <a:blip r:embed="rId5"/>
          <a:stretch>
            <a:fillRect/>
          </a:stretch>
        </p:blipFill>
        <p:spPr>
          <a:xfrm>
            <a:off x="477308" y="4677607"/>
            <a:ext cx="3024717" cy="841073"/>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2B7C93E-6128-FCE3-A87A-AA3C53FBBF5C}"/>
              </a:ext>
            </a:extLst>
          </p:cNvPr>
          <p:cNvSpPr>
            <a:spLocks noGrp="1"/>
          </p:cNvSpPr>
          <p:nvPr>
            <p:ph type="title"/>
          </p:nvPr>
        </p:nvSpPr>
        <p:spPr>
          <a:xfrm>
            <a:off x="705152" y="187139"/>
            <a:ext cx="10515600" cy="770081"/>
          </a:xfrm>
        </p:spPr>
        <p:txBody>
          <a:bodyPr/>
          <a:lstStyle/>
          <a:p>
            <a:r>
              <a:rPr lang="fi-FI">
                <a:latin typeface="+mj-lt"/>
              </a:rPr>
              <a:t>Johdanto</a:t>
            </a:r>
          </a:p>
        </p:txBody>
      </p:sp>
      <p:sp>
        <p:nvSpPr>
          <p:cNvPr id="3" name="Tekstin paikkamerkki 2">
            <a:extLst>
              <a:ext uri="{FF2B5EF4-FFF2-40B4-BE49-F238E27FC236}">
                <a16:creationId xmlns:a16="http://schemas.microsoft.com/office/drawing/2014/main" id="{90DFADB6-BE1E-2FDE-439E-E05E9B925E70}"/>
              </a:ext>
            </a:extLst>
          </p:cNvPr>
          <p:cNvSpPr>
            <a:spLocks noGrp="1"/>
          </p:cNvSpPr>
          <p:nvPr>
            <p:ph type="body" idx="1"/>
          </p:nvPr>
        </p:nvSpPr>
        <p:spPr>
          <a:xfrm>
            <a:off x="536890" y="963828"/>
            <a:ext cx="10515600" cy="5478159"/>
          </a:xfrm>
        </p:spPr>
        <p:txBody>
          <a:bodyPr spcFirstLastPara="1" wrap="square" lIns="91425" tIns="45700" rIns="91425" bIns="45700" anchor="t" anchorCtr="0">
            <a:noAutofit/>
          </a:bodyPr>
          <a:lstStyle/>
          <a:p>
            <a:pPr marL="114300" indent="0">
              <a:lnSpc>
                <a:spcPct val="120000"/>
              </a:lnSpc>
              <a:buNone/>
            </a:pPr>
            <a:r>
              <a:rPr lang="fi-FI" sz="2000">
                <a:effectLst/>
                <a:latin typeface="+mn-lt"/>
                <a:cs typeface="Times New Roman"/>
              </a:rPr>
              <a:t>Internet on keskeinen tiedonlähde opinnoissa.  Sen laajat tietoresurssit ovat usein hyödyllisiä ja helposti saatavilla.  Avoimuutensa vuoksi internetiin on helppo tuottaa informaatiota ja sosiaalinen media on muuttanut sen jakamisen helpoksi.  Tekoälypohjaiset työkalut tuottavat käyttäjille sekä oikeaa että hallusinoitua tietoa. Tämän vuoksi jokaisen käyttäjän on oltava kriittinen löytämäänsä tietoon. Opinnoissa ja työelämässä on käytettävä totuudenmukaista tietoa. </a:t>
            </a:r>
            <a:r>
              <a:rPr lang="fi-FI" sz="2000">
                <a:latin typeface="+mn-lt"/>
                <a:cs typeface="Arial"/>
              </a:rPr>
              <a:t>Tämän oppimateriaalin tarkoituksena on auttaa huomioimaan:</a:t>
            </a:r>
            <a:endParaRPr lang="fi-FI" sz="2000">
              <a:latin typeface="+mn-lt"/>
            </a:endParaRPr>
          </a:p>
          <a:p>
            <a:r>
              <a:rPr lang="fi-FI" sz="2000">
                <a:latin typeface="+mn-lt"/>
                <a:cs typeface="Arial"/>
              </a:rPr>
              <a:t>miten suhtaudumme internetissä olevaan informaatioon</a:t>
            </a:r>
            <a:endParaRPr lang="fi-FI" sz="2000">
              <a:latin typeface="+mn-lt"/>
            </a:endParaRPr>
          </a:p>
          <a:p>
            <a:r>
              <a:rPr lang="fi-FI" sz="2000">
                <a:latin typeface="+mn-lt"/>
                <a:cs typeface="Arial"/>
              </a:rPr>
              <a:t>kuinka meille voidaan esittää valheellista tietoa</a:t>
            </a:r>
            <a:endParaRPr lang="fi-FI" sz="2000">
              <a:latin typeface="+mn-lt"/>
            </a:endParaRPr>
          </a:p>
          <a:p>
            <a:r>
              <a:rPr lang="fi-FI" sz="2000">
                <a:latin typeface="+mn-lt"/>
                <a:cs typeface="Arial"/>
              </a:rPr>
              <a:t>miten tulkitsemme tietoa väärin. </a:t>
            </a:r>
          </a:p>
          <a:p>
            <a:endParaRPr lang="fi-FI" sz="2000">
              <a:latin typeface="+mn-lt"/>
              <a:cs typeface="Arial"/>
            </a:endParaRPr>
          </a:p>
          <a:p>
            <a:pPr marL="114300" indent="0">
              <a:buNone/>
            </a:pPr>
            <a:r>
              <a:rPr lang="fi-FI" sz="2000">
                <a:latin typeface="+mn-lt"/>
                <a:cs typeface="Arial"/>
              </a:rPr>
              <a:t>Oppimateriaalin neljä teemaa ovat: 1) uutiset 2) kuvat ja videot 3) numerot ja tilastot 4) tieteelliset artikkelit.  </a:t>
            </a:r>
            <a:endParaRPr lang="fi-FI" sz="2000">
              <a:latin typeface="Arial"/>
            </a:endParaRPr>
          </a:p>
          <a:p>
            <a:pPr marL="114300" indent="0">
              <a:buNone/>
            </a:pPr>
            <a:r>
              <a:rPr lang="fi-FI" sz="2000">
                <a:latin typeface="+mn-lt"/>
                <a:cs typeface="Arial"/>
              </a:rPr>
              <a:t>Jokainen teema jakautuu kolmeen osioon: 1) orientoidu pohtimalla 2) teoria 3) syvennä ja testaa</a:t>
            </a:r>
            <a:endParaRPr lang="fi-FI" sz="2000"/>
          </a:p>
          <a:p>
            <a:pPr marL="114300" indent="0">
              <a:buNone/>
            </a:pPr>
            <a:endParaRPr lang="fi-FI"/>
          </a:p>
        </p:txBody>
      </p:sp>
      <p:sp>
        <p:nvSpPr>
          <p:cNvPr id="6" name="Tekstiruutu 5">
            <a:extLst>
              <a:ext uri="{FF2B5EF4-FFF2-40B4-BE49-F238E27FC236}">
                <a16:creationId xmlns:a16="http://schemas.microsoft.com/office/drawing/2014/main" id="{9D141DB6-6056-7B51-1F26-451224E6B40F}"/>
              </a:ext>
            </a:extLst>
          </p:cNvPr>
          <p:cNvSpPr txBox="1"/>
          <p:nvPr/>
        </p:nvSpPr>
        <p:spPr>
          <a:xfrm>
            <a:off x="4120500" y="6441198"/>
            <a:ext cx="4696246" cy="49244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fi-FI" sz="1200">
                <a:solidFill>
                  <a:srgbClr val="888888"/>
                </a:solidFill>
                <a:latin typeface="Calibri"/>
                <a:ea typeface="Calibri"/>
                <a:cs typeface="Calibri"/>
              </a:rPr>
              <a:t>Puttonen, Elenius &amp; Karjalainen (2025) CC-BY-SA</a:t>
            </a:r>
            <a:endParaRPr lang="fi-FI" sz="1200">
              <a:latin typeface="Calibri"/>
              <a:ea typeface="Calibri"/>
              <a:cs typeface="Calibri"/>
            </a:endParaRPr>
          </a:p>
          <a:p>
            <a:pPr algn="l"/>
            <a:endParaRPr lang="fi-FI"/>
          </a:p>
        </p:txBody>
      </p:sp>
    </p:spTree>
    <p:extLst>
      <p:ext uri="{BB962C8B-B14F-4D97-AF65-F5344CB8AC3E}">
        <p14:creationId xmlns:p14="http://schemas.microsoft.com/office/powerpoint/2010/main" val="18840855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3"/>
          <p:cNvSpPr txBox="1">
            <a:spLocks noGrp="1"/>
          </p:cNvSpPr>
          <p:nvPr>
            <p:ph type="title"/>
          </p:nvPr>
        </p:nvSpPr>
        <p:spPr>
          <a:xfrm>
            <a:off x="391160" y="171450"/>
            <a:ext cx="10515600" cy="92519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Arial"/>
              <a:buNone/>
            </a:pPr>
            <a:r>
              <a:rPr lang="fi-FI">
                <a:latin typeface="Arial"/>
                <a:ea typeface="Arial"/>
                <a:cs typeface="Arial"/>
                <a:sym typeface="Arial"/>
              </a:rPr>
              <a:t>Tiedätkö mitä tarkoittaa?</a:t>
            </a:r>
            <a:endParaRPr/>
          </a:p>
        </p:txBody>
      </p:sp>
      <p:sp>
        <p:nvSpPr>
          <p:cNvPr id="112" name="Google Shape;112;p3"/>
          <p:cNvSpPr/>
          <p:nvPr/>
        </p:nvSpPr>
        <p:spPr>
          <a:xfrm>
            <a:off x="391160" y="1332070"/>
            <a:ext cx="5069840" cy="1222376"/>
          </a:xfrm>
          <a:prstGeom prst="rect">
            <a:avLst/>
          </a:prstGeom>
          <a:solidFill>
            <a:srgbClr val="F4B08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fi-FI" sz="1800" b="1">
                <a:solidFill>
                  <a:schemeClr val="dk1"/>
                </a:solidFill>
                <a:latin typeface="Calibri"/>
                <a:ea typeface="Calibri"/>
                <a:cs typeface="Calibri"/>
                <a:sym typeface="Calibri"/>
              </a:rPr>
              <a:t>MISINFORMAATIO = </a:t>
            </a:r>
            <a:r>
              <a:rPr lang="fi-FI" sz="1800" b="0" i="0" u="none" strike="noStrike">
                <a:solidFill>
                  <a:srgbClr val="121212"/>
                </a:solidFill>
                <a:latin typeface="Arial"/>
                <a:ea typeface="Arial"/>
                <a:cs typeface="Arial"/>
                <a:sym typeface="Arial"/>
              </a:rPr>
              <a:t>väärää tietoa jaetaan tahattomasti. Näin käy helposti somessa.</a:t>
            </a:r>
            <a:endParaRPr sz="1800">
              <a:solidFill>
                <a:schemeClr val="lt1"/>
              </a:solidFill>
              <a:latin typeface="Calibri"/>
              <a:ea typeface="Calibri"/>
              <a:cs typeface="Calibri"/>
              <a:sym typeface="Calibri"/>
            </a:endParaRPr>
          </a:p>
        </p:txBody>
      </p:sp>
      <p:sp>
        <p:nvSpPr>
          <p:cNvPr id="113" name="Google Shape;113;p3"/>
          <p:cNvSpPr/>
          <p:nvPr/>
        </p:nvSpPr>
        <p:spPr>
          <a:xfrm>
            <a:off x="391160" y="2912823"/>
            <a:ext cx="5069840" cy="1294766"/>
          </a:xfrm>
          <a:prstGeom prst="rect">
            <a:avLst/>
          </a:prstGeom>
          <a:solidFill>
            <a:srgbClr val="9CC2E5"/>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fi-FI" sz="1800" b="1">
                <a:solidFill>
                  <a:schemeClr val="dk1"/>
                </a:solidFill>
                <a:latin typeface="Calibri"/>
                <a:ea typeface="Calibri"/>
                <a:cs typeface="Calibri"/>
                <a:sym typeface="Calibri"/>
              </a:rPr>
              <a:t>DISINFORMAATIO = </a:t>
            </a:r>
            <a:r>
              <a:rPr lang="fi-FI" sz="1800" b="0" i="0" u="none" strike="noStrike">
                <a:solidFill>
                  <a:srgbClr val="121212"/>
                </a:solidFill>
                <a:latin typeface="Arial"/>
                <a:ea typeface="Arial"/>
                <a:cs typeface="Arial"/>
                <a:sym typeface="Arial"/>
              </a:rPr>
              <a:t>väärää tietoa tuotetaan (ja jaetaan) siten, että ollaan tietoisia sen tuottamasta haitasta tai vahingosta.</a:t>
            </a:r>
            <a:endParaRPr sz="1800" b="1" i="0" u="none" strike="noStrike">
              <a:solidFill>
                <a:srgbClr val="121212"/>
              </a:solidFill>
              <a:latin typeface="Arial"/>
              <a:ea typeface="Arial"/>
              <a:cs typeface="Arial"/>
              <a:sym typeface="Arial"/>
            </a:endParaRPr>
          </a:p>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16" name="Google Shape;116;p3"/>
          <p:cNvSpPr/>
          <p:nvPr/>
        </p:nvSpPr>
        <p:spPr>
          <a:xfrm>
            <a:off x="391160" y="4565967"/>
            <a:ext cx="5069840" cy="1222376"/>
          </a:xfrm>
          <a:prstGeom prst="rect">
            <a:avLst/>
          </a:prstGeom>
          <a:solidFill>
            <a:srgbClr val="C4E0B2"/>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fi-FI" sz="1800" b="1">
                <a:solidFill>
                  <a:schemeClr val="dk1"/>
                </a:solidFill>
                <a:latin typeface="Calibri"/>
                <a:ea typeface="Calibri"/>
                <a:cs typeface="Calibri"/>
                <a:sym typeface="Calibri"/>
              </a:rPr>
              <a:t>MALINFORMAATIO = </a:t>
            </a:r>
            <a:r>
              <a:rPr lang="fi-FI" sz="1800" b="0" i="0" u="none" strike="noStrike">
                <a:solidFill>
                  <a:srgbClr val="121212"/>
                </a:solidFill>
                <a:latin typeface="Arial"/>
                <a:ea typeface="Arial"/>
                <a:cs typeface="Arial"/>
                <a:sym typeface="Arial"/>
              </a:rPr>
              <a:t>oikeaa tietoa jaetaan tietoista haittaa tai vahinkoa aiheuttaen</a:t>
            </a:r>
            <a:endParaRPr sz="1800">
              <a:solidFill>
                <a:schemeClr val="lt1"/>
              </a:solidFill>
              <a:latin typeface="Calibri"/>
              <a:ea typeface="Calibri"/>
              <a:cs typeface="Calibri"/>
              <a:sym typeface="Calibri"/>
            </a:endParaRPr>
          </a:p>
        </p:txBody>
      </p:sp>
      <p:sp>
        <p:nvSpPr>
          <p:cNvPr id="115" name="Google Shape;115;p3"/>
          <p:cNvSpPr/>
          <p:nvPr/>
        </p:nvSpPr>
        <p:spPr>
          <a:xfrm>
            <a:off x="6095998" y="1332070"/>
            <a:ext cx="5174615" cy="2277428"/>
          </a:xfrm>
          <a:prstGeom prst="rect">
            <a:avLst/>
          </a:prstGeom>
          <a:solidFill>
            <a:srgbClr val="F6DCF7"/>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fi-FI" sz="1800" b="1">
                <a:solidFill>
                  <a:schemeClr val="dk1"/>
                </a:solidFill>
                <a:latin typeface="Calibri"/>
                <a:ea typeface="Calibri"/>
                <a:cs typeface="Calibri"/>
                <a:sym typeface="Calibri"/>
              </a:rPr>
              <a:t>HYBRIDIVAIKUTTAMINEN = </a:t>
            </a:r>
            <a:r>
              <a:rPr lang="fi-FI" sz="1800" b="0" i="0" u="none" strike="noStrike">
                <a:solidFill>
                  <a:srgbClr val="000000"/>
                </a:solidFill>
                <a:latin typeface="Arial"/>
                <a:ea typeface="Arial"/>
                <a:cs typeface="Arial"/>
                <a:sym typeface="Arial"/>
              </a:rPr>
              <a:t>poliittisesti motivoitunut suunnitelmallinen toiminta, jolla pyritään saavuttamaan omat tavoitteet erilaisia, toisiaan täydentäviä keinoja käyttäen ja kohteen heikkouksia hyödyntäen</a:t>
            </a:r>
            <a:r>
              <a:rPr lang="fi-FI" sz="1800" b="0" i="0" u="none" strike="noStrike">
                <a:solidFill>
                  <a:srgbClr val="121212"/>
                </a:solidFill>
                <a:latin typeface="Arial"/>
                <a:ea typeface="Arial"/>
                <a:cs typeface="Arial"/>
                <a:sym typeface="Arial"/>
              </a:rPr>
              <a:t> (</a:t>
            </a:r>
            <a:r>
              <a:rPr lang="fi-FI" sz="1800" b="0" i="0" u="sng" strike="noStrike">
                <a:solidFill>
                  <a:srgbClr val="121212"/>
                </a:solidFill>
                <a:latin typeface="Arial"/>
                <a:ea typeface="Arial"/>
                <a:cs typeface="Arial"/>
                <a:sym typeface="Arial"/>
                <a:hlinkClick r:id="rId3">
                  <a:extLst>
                    <a:ext uri="{A12FA001-AC4F-418D-AE19-62706E023703}">
                      <ahyp:hlinkClr xmlns:ahyp="http://schemas.microsoft.com/office/drawing/2018/hyperlinkcolor" val="tx"/>
                    </a:ext>
                  </a:extLst>
                </a:hlinkClick>
              </a:rPr>
              <a:t>Tepa-termipankki</a:t>
            </a:r>
            <a:r>
              <a:rPr lang="fi-FI" sz="1800" b="0" i="0" u="none" strike="noStrike">
                <a:solidFill>
                  <a:srgbClr val="121212"/>
                </a:solidFill>
                <a:latin typeface="Arial"/>
                <a:ea typeface="Arial"/>
                <a:cs typeface="Arial"/>
                <a:sym typeface="Arial"/>
              </a:rPr>
              <a:t>). </a:t>
            </a:r>
            <a:endParaRPr sz="1800">
              <a:solidFill>
                <a:schemeClr val="lt1"/>
              </a:solidFill>
              <a:latin typeface="Arial"/>
              <a:ea typeface="Arial"/>
              <a:cs typeface="Arial"/>
              <a:sym typeface="Arial"/>
            </a:endParaRPr>
          </a:p>
        </p:txBody>
      </p:sp>
      <p:sp>
        <p:nvSpPr>
          <p:cNvPr id="114" name="Google Shape;114;p3"/>
          <p:cNvSpPr/>
          <p:nvPr/>
        </p:nvSpPr>
        <p:spPr>
          <a:xfrm>
            <a:off x="6095999" y="3892789"/>
            <a:ext cx="5174615" cy="1933575"/>
          </a:xfrm>
          <a:prstGeom prst="rect">
            <a:avLst/>
          </a:prstGeom>
          <a:solidFill>
            <a:srgbClr val="FAF9C3"/>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fi-FI" sz="1800" b="1">
                <a:solidFill>
                  <a:schemeClr val="dk1"/>
                </a:solidFill>
                <a:latin typeface="Calibri"/>
                <a:ea typeface="Calibri"/>
                <a:cs typeface="Calibri"/>
                <a:sym typeface="Calibri"/>
              </a:rPr>
              <a:t>INFORMAATIOVAIKUTTAMINEN = </a:t>
            </a:r>
            <a:r>
              <a:rPr lang="fi-FI" sz="1800" b="0" i="0" u="none" strike="noStrike">
                <a:solidFill>
                  <a:srgbClr val="121212"/>
                </a:solidFill>
                <a:latin typeface="Arial"/>
                <a:ea typeface="Arial"/>
                <a:cs typeface="Arial"/>
                <a:sym typeface="Arial"/>
              </a:rPr>
              <a:t>vaikutetaan järjestelmällisesti yleiseen mielipiteeseen, ihmisten käyttäytymiseen ja päätöksentekijöihin sekä sitä kautta yhteiskunnan toimintakykyyn (</a:t>
            </a:r>
            <a:r>
              <a:rPr lang="fi-FI" sz="1800" b="0" i="0" u="sng" strike="noStrike">
                <a:solidFill>
                  <a:srgbClr val="121212"/>
                </a:solidFill>
                <a:latin typeface="Arial"/>
                <a:ea typeface="Arial"/>
                <a:cs typeface="Arial"/>
                <a:sym typeface="Arial"/>
                <a:hlinkClick r:id="rId4">
                  <a:extLst>
                    <a:ext uri="{A12FA001-AC4F-418D-AE19-62706E023703}">
                      <ahyp:hlinkClr xmlns:ahyp="http://schemas.microsoft.com/office/drawing/2018/hyperlinkcolor" val="tx"/>
                    </a:ext>
                  </a:extLst>
                </a:hlinkClick>
              </a:rPr>
              <a:t>VNK</a:t>
            </a:r>
            <a:r>
              <a:rPr lang="fi-FI" sz="1800" b="0" i="0" u="none" strike="noStrike">
                <a:solidFill>
                  <a:srgbClr val="121212"/>
                </a:solidFill>
                <a:latin typeface="Arial"/>
                <a:ea typeface="Arial"/>
                <a:cs typeface="Arial"/>
                <a:sym typeface="Arial"/>
              </a:rPr>
              <a:t>).  On yksi osa hybridivaikuttamista.</a:t>
            </a:r>
            <a:endParaRPr sz="1800">
              <a:solidFill>
                <a:schemeClr val="lt1"/>
              </a:solidFill>
              <a:latin typeface="Calibri"/>
              <a:ea typeface="Calibri"/>
              <a:cs typeface="Calibri"/>
              <a:sym typeface="Calibri"/>
            </a:endParaRPr>
          </a:p>
        </p:txBody>
      </p:sp>
      <p:sp>
        <p:nvSpPr>
          <p:cNvPr id="111" name="Google Shape;111;p3"/>
          <p:cNvSpPr txBox="1">
            <a:spLocks noGrp="1"/>
          </p:cNvSpPr>
          <p:nvPr>
            <p:ph type="body" idx="1"/>
          </p:nvPr>
        </p:nvSpPr>
        <p:spPr>
          <a:xfrm>
            <a:off x="558800" y="1290320"/>
            <a:ext cx="10795000" cy="5334173"/>
          </a:xfrm>
          <a:prstGeom prst="rect">
            <a:avLst/>
          </a:prstGeom>
          <a:noFill/>
          <a:ln>
            <a:noFill/>
          </a:ln>
        </p:spPr>
        <p:txBody>
          <a:bodyPr spcFirstLastPara="1" wrap="square" lIns="91425" tIns="45700" rIns="91425" bIns="45700" anchor="t" anchorCtr="0">
            <a:normAutofit lnSpcReduction="10000"/>
          </a:bodyPr>
          <a:lstStyle/>
          <a:p>
            <a:pPr marL="228600" lvl="0" indent="-50800" algn="l" rtl="0">
              <a:lnSpc>
                <a:spcPct val="90000"/>
              </a:lnSpc>
              <a:spcBef>
                <a:spcPts val="0"/>
              </a:spcBef>
              <a:spcAft>
                <a:spcPts val="0"/>
              </a:spcAft>
              <a:buClr>
                <a:schemeClr val="dk1"/>
              </a:buClr>
              <a:buSzPts val="2800"/>
              <a:buNone/>
            </a:pPr>
            <a:endParaRPr/>
          </a:p>
          <a:p>
            <a:pPr marL="228600" lvl="0" indent="-50800" algn="l" rtl="0">
              <a:lnSpc>
                <a:spcPct val="90000"/>
              </a:lnSpc>
              <a:spcBef>
                <a:spcPts val="1000"/>
              </a:spcBef>
              <a:spcAft>
                <a:spcPts val="0"/>
              </a:spcAft>
              <a:buClr>
                <a:schemeClr val="dk1"/>
              </a:buClr>
              <a:buSzPts val="2800"/>
              <a:buNone/>
            </a:pPr>
            <a:endParaRPr/>
          </a:p>
          <a:p>
            <a:pPr marL="228600" lvl="0" indent="-50800" algn="l" rtl="0">
              <a:lnSpc>
                <a:spcPct val="90000"/>
              </a:lnSpc>
              <a:spcBef>
                <a:spcPts val="1000"/>
              </a:spcBef>
              <a:spcAft>
                <a:spcPts val="0"/>
              </a:spcAft>
              <a:buClr>
                <a:schemeClr val="dk1"/>
              </a:buClr>
              <a:buSzPts val="2800"/>
              <a:buNone/>
            </a:pPr>
            <a:endParaRPr/>
          </a:p>
          <a:p>
            <a:pPr marL="228600" lvl="0" indent="-50800" algn="l" rtl="0">
              <a:lnSpc>
                <a:spcPct val="90000"/>
              </a:lnSpc>
              <a:spcBef>
                <a:spcPts val="1000"/>
              </a:spcBef>
              <a:spcAft>
                <a:spcPts val="0"/>
              </a:spcAft>
              <a:buClr>
                <a:schemeClr val="dk1"/>
              </a:buClr>
              <a:buSzPts val="2800"/>
              <a:buNone/>
            </a:pPr>
            <a:endParaRPr/>
          </a:p>
          <a:p>
            <a:pPr marL="228600" lvl="0" indent="-50800" algn="l" rtl="0">
              <a:lnSpc>
                <a:spcPct val="90000"/>
              </a:lnSpc>
              <a:spcBef>
                <a:spcPts val="1000"/>
              </a:spcBef>
              <a:spcAft>
                <a:spcPts val="0"/>
              </a:spcAft>
              <a:buClr>
                <a:schemeClr val="dk1"/>
              </a:buClr>
              <a:buSzPts val="2800"/>
              <a:buNone/>
            </a:pPr>
            <a:endParaRPr/>
          </a:p>
          <a:p>
            <a:pPr marL="228600" lvl="0" indent="-50800" algn="l" rtl="0">
              <a:lnSpc>
                <a:spcPct val="90000"/>
              </a:lnSpc>
              <a:spcBef>
                <a:spcPts val="1000"/>
              </a:spcBef>
              <a:spcAft>
                <a:spcPts val="0"/>
              </a:spcAft>
              <a:buClr>
                <a:schemeClr val="dk1"/>
              </a:buClr>
              <a:buSzPts val="2800"/>
              <a:buNone/>
            </a:pPr>
            <a:endParaRPr/>
          </a:p>
          <a:p>
            <a:pPr marL="228600" lvl="0" indent="-50800" algn="l" rtl="0">
              <a:lnSpc>
                <a:spcPct val="90000"/>
              </a:lnSpc>
              <a:spcBef>
                <a:spcPts val="1000"/>
              </a:spcBef>
              <a:spcAft>
                <a:spcPts val="0"/>
              </a:spcAft>
              <a:buClr>
                <a:schemeClr val="dk1"/>
              </a:buClr>
              <a:buSzPts val="2800"/>
              <a:buNone/>
            </a:pPr>
            <a:endParaRPr/>
          </a:p>
          <a:p>
            <a:pPr marL="228600" lvl="0" indent="-50800" algn="l" rtl="0">
              <a:lnSpc>
                <a:spcPct val="90000"/>
              </a:lnSpc>
              <a:spcBef>
                <a:spcPts val="1000"/>
              </a:spcBef>
              <a:spcAft>
                <a:spcPts val="0"/>
              </a:spcAft>
              <a:buClr>
                <a:schemeClr val="dk1"/>
              </a:buClr>
              <a:buSzPts val="2800"/>
              <a:buNone/>
            </a:pPr>
            <a:endParaRPr/>
          </a:p>
          <a:p>
            <a:pPr marL="228600" lvl="0" indent="-50800" algn="l" rtl="0">
              <a:lnSpc>
                <a:spcPct val="90000"/>
              </a:lnSpc>
              <a:spcBef>
                <a:spcPts val="1000"/>
              </a:spcBef>
              <a:spcAft>
                <a:spcPts val="0"/>
              </a:spcAft>
              <a:buClr>
                <a:schemeClr val="dk1"/>
              </a:buClr>
              <a:buSzPts val="2800"/>
              <a:buNone/>
            </a:pPr>
            <a:endParaRPr/>
          </a:p>
          <a:p>
            <a:pPr marL="0" lvl="0" indent="0" algn="l" rtl="0">
              <a:lnSpc>
                <a:spcPct val="90000"/>
              </a:lnSpc>
              <a:spcBef>
                <a:spcPts val="1000"/>
              </a:spcBef>
              <a:spcAft>
                <a:spcPts val="0"/>
              </a:spcAft>
              <a:buClr>
                <a:schemeClr val="dk1"/>
              </a:buClr>
              <a:buSzPts val="2800"/>
              <a:buNone/>
            </a:pPr>
            <a:endParaRPr/>
          </a:p>
          <a:p>
            <a:pPr marL="0" lvl="0" indent="0" algn="l" rtl="0">
              <a:lnSpc>
                <a:spcPct val="90000"/>
              </a:lnSpc>
              <a:spcBef>
                <a:spcPts val="1000"/>
              </a:spcBef>
              <a:spcAft>
                <a:spcPts val="0"/>
              </a:spcAft>
              <a:buClr>
                <a:schemeClr val="dk1"/>
              </a:buClr>
              <a:buSzPts val="2800"/>
              <a:buNone/>
            </a:pPr>
            <a:r>
              <a:rPr lang="fi-FI" sz="2000">
                <a:latin typeface="+mn-lt"/>
              </a:rPr>
              <a:t>Mitä tieto on?  Se selviää </a:t>
            </a:r>
            <a:r>
              <a:rPr lang="fi-FI" sz="2000" u="sng">
                <a:solidFill>
                  <a:schemeClr val="hlink"/>
                </a:solidFill>
                <a:latin typeface="+mn-lt"/>
                <a:hlinkClick r:id="rId5"/>
              </a:rPr>
              <a:t>videolta</a:t>
            </a:r>
            <a:endParaRPr sz="2000">
              <a:latin typeface="+mn-lt"/>
            </a:endParaRPr>
          </a:p>
        </p:txBody>
      </p:sp>
      <p:sp>
        <p:nvSpPr>
          <p:cNvPr id="117" name="Google Shape;117;p3">
            <a:extLst>
              <a:ext uri="{C183D7F6-B498-43B3-948B-1728B52AA6E4}">
                <adec:decorative xmlns:adec="http://schemas.microsoft.com/office/drawing/2017/decorative" val="1"/>
              </a:ext>
            </a:extLst>
          </p:cNvPr>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fi-FI"/>
              <a:t>Puttonen, Elenius &amp; Karjalainen (2025) CC-BY-SA</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23CEBEE-84DA-F9F2-4760-2450AC7048AA}"/>
              </a:ext>
            </a:extLst>
          </p:cNvPr>
          <p:cNvSpPr>
            <a:spLocks noGrp="1"/>
          </p:cNvSpPr>
          <p:nvPr>
            <p:ph type="title"/>
          </p:nvPr>
        </p:nvSpPr>
        <p:spPr>
          <a:xfrm>
            <a:off x="838200" y="210666"/>
            <a:ext cx="10515600" cy="1325563"/>
          </a:xfrm>
        </p:spPr>
        <p:txBody>
          <a:bodyPr/>
          <a:lstStyle/>
          <a:p>
            <a:r>
              <a:rPr lang="fi-FI">
                <a:latin typeface="+mj-lt"/>
              </a:rPr>
              <a:t>Huomioi tekoälyyn liittyen</a:t>
            </a:r>
          </a:p>
        </p:txBody>
      </p:sp>
      <p:sp>
        <p:nvSpPr>
          <p:cNvPr id="3" name="Tekstin paikkamerkki 2">
            <a:extLst>
              <a:ext uri="{FF2B5EF4-FFF2-40B4-BE49-F238E27FC236}">
                <a16:creationId xmlns:a16="http://schemas.microsoft.com/office/drawing/2014/main" id="{F8F06863-CA32-1B21-A95C-172EE37CB35C}"/>
              </a:ext>
            </a:extLst>
          </p:cNvPr>
          <p:cNvSpPr>
            <a:spLocks noGrp="1"/>
          </p:cNvSpPr>
          <p:nvPr>
            <p:ph type="body" idx="1"/>
          </p:nvPr>
        </p:nvSpPr>
        <p:spPr>
          <a:xfrm>
            <a:off x="838200" y="1245943"/>
            <a:ext cx="9897373" cy="4907718"/>
          </a:xfrm>
        </p:spPr>
        <p:txBody>
          <a:bodyPr>
            <a:normAutofit lnSpcReduction="10000"/>
          </a:bodyPr>
          <a:lstStyle/>
          <a:p>
            <a:pPr marL="114300" indent="0">
              <a:buNone/>
            </a:pPr>
            <a:endParaRPr lang="fi-FI" sz="1500" b="1">
              <a:latin typeface="Arial"/>
              <a:cs typeface="Arial"/>
            </a:endParaRPr>
          </a:p>
          <a:p>
            <a:r>
              <a:rPr lang="fi-FI" sz="2000">
                <a:latin typeface="Arial"/>
                <a:cs typeface="Arial"/>
              </a:rPr>
              <a:t>Onko tekoälyn tuottamassa sisällössä virheitä tai epäjohdonmukaisuuksia, jotka ovat helposti tunnistettavissa?</a:t>
            </a:r>
            <a:endParaRPr lang="fi-FI" sz="2000">
              <a:latin typeface="Arial"/>
            </a:endParaRPr>
          </a:p>
          <a:p>
            <a:r>
              <a:rPr lang="fi-FI" sz="2000">
                <a:latin typeface="Arial"/>
                <a:cs typeface="Arial"/>
              </a:rPr>
              <a:t>Onko tuotos ristiriidassa yleisesti tunnetun tiedon kanssa?</a:t>
            </a:r>
            <a:endParaRPr lang="fi-FI" sz="2000">
              <a:latin typeface="Arial"/>
            </a:endParaRPr>
          </a:p>
          <a:p>
            <a:r>
              <a:rPr lang="fi-FI" sz="2000">
                <a:latin typeface="Arial"/>
                <a:cs typeface="Arial"/>
              </a:rPr>
              <a:t>Onko tekoälyn tuottamassa tekstissä käytetty epätarkkoja tai outoja termejä kontekstiin liittyen?</a:t>
            </a:r>
            <a:endParaRPr lang="fi-FI" sz="2000">
              <a:latin typeface="Arial"/>
            </a:endParaRPr>
          </a:p>
          <a:p>
            <a:r>
              <a:rPr lang="fi-FI" sz="2000">
                <a:latin typeface="Arial"/>
                <a:cs typeface="Arial"/>
              </a:rPr>
              <a:t>Onko annetussa tiedossa yksityiskohtia, joita ei voi vahvistaa luotettavista lähteistä?</a:t>
            </a:r>
            <a:endParaRPr lang="fi-FI" sz="2000">
              <a:latin typeface="Arial"/>
            </a:endParaRPr>
          </a:p>
          <a:p>
            <a:r>
              <a:rPr lang="fi-FI" sz="2000">
                <a:latin typeface="Arial"/>
                <a:cs typeface="Arial"/>
              </a:rPr>
              <a:t>Onko tuotos muodostettu ilman selkeää logiikkaa tai perusteluja?</a:t>
            </a:r>
            <a:endParaRPr lang="fi-FI" sz="2000">
              <a:latin typeface="Arial"/>
            </a:endParaRPr>
          </a:p>
          <a:p>
            <a:r>
              <a:rPr lang="fi-FI" sz="2000">
                <a:latin typeface="Arial"/>
                <a:cs typeface="Arial"/>
              </a:rPr>
              <a:t>Onko tekoälyn tuottama tieto liian yleisluontoista tai epämääräistä?</a:t>
            </a:r>
            <a:endParaRPr lang="fi-FI" sz="2000">
              <a:latin typeface="Arial"/>
            </a:endParaRPr>
          </a:p>
          <a:p>
            <a:r>
              <a:rPr lang="fi-FI" sz="2000">
                <a:latin typeface="Arial"/>
                <a:cs typeface="Arial"/>
              </a:rPr>
              <a:t>Eroavatko tiedot selvästi käyttäjän odotuksista tai kysymyksistä?</a:t>
            </a:r>
            <a:endParaRPr lang="fi-FI" sz="2000">
              <a:latin typeface="Arial"/>
            </a:endParaRPr>
          </a:p>
          <a:p>
            <a:r>
              <a:rPr lang="fi-FI" sz="2000">
                <a:latin typeface="Arial"/>
                <a:cs typeface="Arial"/>
              </a:rPr>
              <a:t>Onko vastaus epäsuhteessa kysymyksen laajuuteen tai yksityiskohtiin?</a:t>
            </a:r>
            <a:endParaRPr lang="fi-FI" sz="2000">
              <a:latin typeface="Arial"/>
            </a:endParaRPr>
          </a:p>
          <a:p>
            <a:pPr marL="114300" indent="0">
              <a:buNone/>
            </a:pPr>
            <a:endParaRPr lang="fi-FI" sz="2000">
              <a:latin typeface="Arial"/>
              <a:cs typeface="Arial"/>
            </a:endParaRPr>
          </a:p>
          <a:p>
            <a:pPr marL="114300" indent="0">
              <a:buNone/>
            </a:pPr>
            <a:r>
              <a:rPr lang="fi-FI" sz="2000">
                <a:latin typeface="Arial"/>
                <a:cs typeface="Arial"/>
                <a:hlinkClick r:id="rId2"/>
              </a:rPr>
              <a:t>Digitaalinen lukutaito: Tekoälyopas. Faktabaari 2024</a:t>
            </a:r>
            <a:r>
              <a:rPr lang="fi-FI" sz="2000">
                <a:latin typeface="Arial"/>
                <a:cs typeface="Arial"/>
              </a:rPr>
              <a:t>. </a:t>
            </a:r>
          </a:p>
          <a:p>
            <a:pPr marL="114300" indent="0">
              <a:buNone/>
            </a:pPr>
            <a:endParaRPr lang="fi-FI" sz="2000">
              <a:latin typeface="Arial"/>
              <a:cs typeface="Arial"/>
            </a:endParaRPr>
          </a:p>
          <a:p>
            <a:endParaRPr lang="fi-FI" sz="2000">
              <a:latin typeface="Arial"/>
            </a:endParaRPr>
          </a:p>
        </p:txBody>
      </p:sp>
      <p:sp>
        <p:nvSpPr>
          <p:cNvPr id="4" name="Tekstiruutu 3">
            <a:extLst>
              <a:ext uri="{FF2B5EF4-FFF2-40B4-BE49-F238E27FC236}">
                <a16:creationId xmlns:a16="http://schemas.microsoft.com/office/drawing/2014/main" id="{E474113E-8960-F747-EE47-EFA092E27B91}"/>
              </a:ext>
            </a:extLst>
          </p:cNvPr>
          <p:cNvSpPr txBox="1"/>
          <p:nvPr/>
        </p:nvSpPr>
        <p:spPr>
          <a:xfrm>
            <a:off x="3221778" y="6359517"/>
            <a:ext cx="3872518" cy="49244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fi-FI" sz="1200">
                <a:solidFill>
                  <a:srgbClr val="888888"/>
                </a:solidFill>
                <a:latin typeface="Calibri"/>
                <a:ea typeface="Calibri"/>
                <a:cs typeface="Calibri"/>
              </a:rPr>
              <a:t>Puttonen, Elenius &amp; Karjalainen (2025) CC-BY-SA</a:t>
            </a:r>
            <a:endParaRPr lang="fi-FI" sz="1200">
              <a:latin typeface="Calibri"/>
              <a:ea typeface="Calibri"/>
              <a:cs typeface="Calibri"/>
            </a:endParaRPr>
          </a:p>
          <a:p>
            <a:pPr algn="l"/>
            <a:endParaRPr lang="fi-FI"/>
          </a:p>
        </p:txBody>
      </p:sp>
    </p:spTree>
    <p:extLst>
      <p:ext uri="{BB962C8B-B14F-4D97-AF65-F5344CB8AC3E}">
        <p14:creationId xmlns:p14="http://schemas.microsoft.com/office/powerpoint/2010/main" val="20254789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sp>
        <p:nvSpPr>
          <p:cNvPr id="122" name="Google Shape;122;p4"/>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dk1"/>
              </a:buClr>
              <a:buSzPts val="6000"/>
              <a:buFont typeface="Arial"/>
              <a:buNone/>
            </a:pPr>
            <a:r>
              <a:rPr lang="fi-FI">
                <a:latin typeface="Arial"/>
                <a:ea typeface="Arial"/>
                <a:cs typeface="Arial"/>
                <a:sym typeface="Arial"/>
              </a:rPr>
              <a:t>Uutistieto</a:t>
            </a:r>
            <a:endParaRPr/>
          </a:p>
        </p:txBody>
      </p:sp>
      <p:sp>
        <p:nvSpPr>
          <p:cNvPr id="123" name="Google Shape;123;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fi-FI"/>
              <a:t>Puttonen, Elenius &amp; Karjalainen (2025) CC-BY-SA</a:t>
            </a: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27"/>
        <p:cNvGrpSpPr/>
        <p:nvPr/>
      </p:nvGrpSpPr>
      <p:grpSpPr>
        <a:xfrm>
          <a:off x="0" y="0"/>
          <a:ext cx="0" cy="0"/>
          <a:chOff x="0" y="0"/>
          <a:chExt cx="0" cy="0"/>
        </a:xfrm>
      </p:grpSpPr>
      <p:sp>
        <p:nvSpPr>
          <p:cNvPr id="128" name="Google Shape;128;p5"/>
          <p:cNvSpPr txBox="1">
            <a:spLocks noGrp="1"/>
          </p:cNvSpPr>
          <p:nvPr>
            <p:ph type="title"/>
          </p:nvPr>
        </p:nvSpPr>
        <p:spPr>
          <a:xfrm>
            <a:off x="4965430" y="477083"/>
            <a:ext cx="6586491" cy="1309835"/>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4400"/>
              <a:buFont typeface="Arial"/>
              <a:buNone/>
            </a:pPr>
            <a:r>
              <a:rPr lang="fi-FI">
                <a:latin typeface="Arial"/>
                <a:ea typeface="Arial"/>
                <a:cs typeface="Arial"/>
                <a:sym typeface="Arial"/>
              </a:rPr>
              <a:t>Orientoidu pohtimalla – mieti, miten </a:t>
            </a:r>
            <a:r>
              <a:rPr lang="fi-FI">
                <a:solidFill>
                  <a:schemeClr val="tx1"/>
                </a:solidFill>
                <a:latin typeface="Arial"/>
                <a:ea typeface="Arial"/>
                <a:cs typeface="Arial"/>
                <a:sym typeface="Arial"/>
              </a:rPr>
              <a:t>reagoit</a:t>
            </a:r>
            <a:endParaRPr lang="fi-FI">
              <a:solidFill>
                <a:schemeClr val="tx1"/>
              </a:solidFill>
            </a:endParaRPr>
          </a:p>
        </p:txBody>
      </p:sp>
      <p:sp>
        <p:nvSpPr>
          <p:cNvPr id="129" name="Google Shape;129;p5"/>
          <p:cNvSpPr txBox="1">
            <a:spLocks noGrp="1"/>
          </p:cNvSpPr>
          <p:nvPr>
            <p:ph type="body" idx="1"/>
          </p:nvPr>
        </p:nvSpPr>
        <p:spPr>
          <a:xfrm>
            <a:off x="4870573" y="2281498"/>
            <a:ext cx="6586489" cy="3918769"/>
          </a:xfrm>
          <a:prstGeom prst="rect">
            <a:avLst/>
          </a:prstGeom>
          <a:noFill/>
          <a:ln>
            <a:noFill/>
          </a:ln>
        </p:spPr>
        <p:txBody>
          <a:bodyPr spcFirstLastPara="1" wrap="square" lIns="91425" tIns="45700" rIns="91425" bIns="45700" anchor="t" anchorCtr="0">
            <a:noAutofit/>
          </a:bodyPr>
          <a:lstStyle/>
          <a:p>
            <a:pPr indent="-448945">
              <a:spcBef>
                <a:spcPts val="0"/>
              </a:spcBef>
              <a:buSzPct val="100000"/>
            </a:pPr>
            <a:r>
              <a:rPr lang="fi-FI" sz="1600">
                <a:latin typeface="Arial"/>
                <a:ea typeface="Arial"/>
                <a:cs typeface="Arial"/>
                <a:sym typeface="Arial"/>
              </a:rPr>
              <a:t>Näen Facebookissa raflaavan otsikon ja jaan sen heti eteenpäin.</a:t>
            </a:r>
            <a:endParaRPr lang="fi-FI" sz="1600">
              <a:latin typeface="Arial"/>
              <a:ea typeface="Arial"/>
              <a:cs typeface="Arial"/>
            </a:endParaRPr>
          </a:p>
          <a:p>
            <a:pPr marL="457200" lvl="0" indent="-448945" algn="l" rtl="0">
              <a:lnSpc>
                <a:spcPct val="90000"/>
              </a:lnSpc>
              <a:spcBef>
                <a:spcPts val="1000"/>
              </a:spcBef>
              <a:spcAft>
                <a:spcPts val="0"/>
              </a:spcAft>
              <a:buClr>
                <a:schemeClr val="dk1"/>
              </a:buClr>
              <a:buSzPct val="100000"/>
              <a:buChar char="•"/>
            </a:pPr>
            <a:r>
              <a:rPr lang="fi-FI" sz="1600">
                <a:latin typeface="Arial"/>
                <a:ea typeface="Arial"/>
                <a:cs typeface="Arial"/>
                <a:sym typeface="Arial"/>
              </a:rPr>
              <a:t>Jaan somessa tietoa tietyn ruokavalion vaikutuksesta terveyteen. Perustelen asiaa omaa näkemystäni puoltavalla tutkimuksella.</a:t>
            </a:r>
            <a:endParaRPr sz="1600">
              <a:latin typeface="Arial"/>
              <a:ea typeface="Arial"/>
              <a:cs typeface="Arial"/>
            </a:endParaRPr>
          </a:p>
          <a:p>
            <a:pPr marL="457200" lvl="0" indent="-448945" algn="l" rtl="0">
              <a:lnSpc>
                <a:spcPct val="90000"/>
              </a:lnSpc>
              <a:spcBef>
                <a:spcPts val="1000"/>
              </a:spcBef>
              <a:spcAft>
                <a:spcPts val="0"/>
              </a:spcAft>
              <a:buClr>
                <a:schemeClr val="dk1"/>
              </a:buClr>
              <a:buSzPct val="100000"/>
              <a:buChar char="•"/>
            </a:pPr>
            <a:r>
              <a:rPr lang="fi-FI" sz="1600">
                <a:latin typeface="Arial"/>
                <a:ea typeface="Arial"/>
                <a:cs typeface="Arial"/>
                <a:sym typeface="Arial"/>
              </a:rPr>
              <a:t>Luen terveyslehdestä, että yön yli seissyt vesi on terveellisempää kuin juuri hanasta laskettu. Kerron innokkaana asiasta kaikille tutuilleni selvittämättä asiaa tarkemmin.</a:t>
            </a:r>
            <a:endParaRPr sz="1600">
              <a:latin typeface="Arial"/>
              <a:ea typeface="Arial"/>
              <a:cs typeface="Arial"/>
            </a:endParaRPr>
          </a:p>
          <a:p>
            <a:pPr indent="-448945">
              <a:buSzPct val="100000"/>
            </a:pPr>
            <a:r>
              <a:rPr lang="fi-FI" sz="1600">
                <a:solidFill>
                  <a:schemeClr val="tx1"/>
                </a:solidFill>
                <a:latin typeface="Arial"/>
                <a:ea typeface="Arial"/>
                <a:cs typeface="Arial"/>
              </a:rPr>
              <a:t>Luin jutun varkaista. Seuraavana päivänä näen epäilyttävän pakettiauton kotini edessä. Jaan kaikille auton tuntomerkit.</a:t>
            </a:r>
          </a:p>
          <a:p>
            <a:pPr marL="457200" lvl="0" indent="-448945" algn="l" rtl="0">
              <a:lnSpc>
                <a:spcPct val="90000"/>
              </a:lnSpc>
              <a:spcBef>
                <a:spcPts val="1000"/>
              </a:spcBef>
              <a:spcAft>
                <a:spcPts val="0"/>
              </a:spcAft>
              <a:buSzPct val="100000"/>
              <a:buFont typeface="Arial"/>
              <a:buChar char="•"/>
            </a:pPr>
            <a:endParaRPr lang="fi-FI" sz="1600">
              <a:highlight>
                <a:srgbClr val="FFFF00"/>
              </a:highlight>
              <a:latin typeface="Arial"/>
              <a:cs typeface="Arial"/>
            </a:endParaRPr>
          </a:p>
          <a:p>
            <a:pPr marL="0" lvl="0" indent="0" algn="l" rtl="0">
              <a:lnSpc>
                <a:spcPct val="90000"/>
              </a:lnSpc>
              <a:spcBef>
                <a:spcPts val="1000"/>
              </a:spcBef>
              <a:spcAft>
                <a:spcPts val="0"/>
              </a:spcAft>
              <a:buClr>
                <a:schemeClr val="dk1"/>
              </a:buClr>
              <a:buSzPct val="100000"/>
              <a:buNone/>
            </a:pPr>
            <a:endParaRPr lang="fi-FI" sz="1600"/>
          </a:p>
          <a:p>
            <a:pPr marL="0" indent="0">
              <a:buSzPct val="100000"/>
              <a:buNone/>
            </a:pPr>
            <a:r>
              <a:rPr lang="fi-FI" sz="1600">
                <a:solidFill>
                  <a:schemeClr val="tx1"/>
                </a:solidFill>
                <a:latin typeface="Arial"/>
                <a:ea typeface="Arial"/>
                <a:cs typeface="Arial"/>
                <a:sym typeface="Arial"/>
              </a:rPr>
              <a:t>Miten meni? Toimitko kuten väitteissä sanotaan? Mieti uudestaan. Sinun vastuullasi on, että virheellinen tieto ei leviä. </a:t>
            </a:r>
            <a:endParaRPr lang="fi-FI" sz="1600">
              <a:solidFill>
                <a:schemeClr val="tx1"/>
              </a:solidFill>
            </a:endParaRPr>
          </a:p>
          <a:p>
            <a:pPr marL="0" indent="0">
              <a:buSzPct val="100000"/>
              <a:buNone/>
            </a:pPr>
            <a:endParaRPr sz="1800">
              <a:highlight>
                <a:srgbClr val="FFFF00"/>
              </a:highlight>
            </a:endParaRPr>
          </a:p>
          <a:p>
            <a:pPr marL="0" lvl="0" indent="0" algn="l" rtl="0">
              <a:lnSpc>
                <a:spcPct val="90000"/>
              </a:lnSpc>
              <a:spcBef>
                <a:spcPts val="1000"/>
              </a:spcBef>
              <a:spcAft>
                <a:spcPts val="0"/>
              </a:spcAft>
              <a:buClr>
                <a:schemeClr val="dk1"/>
              </a:buClr>
              <a:buSzPct val="100000"/>
              <a:buNone/>
            </a:pPr>
            <a:endParaRPr sz="1700"/>
          </a:p>
          <a:p>
            <a:pPr marL="0" lvl="0" indent="0" algn="l" rtl="0">
              <a:lnSpc>
                <a:spcPct val="90000"/>
              </a:lnSpc>
              <a:spcBef>
                <a:spcPts val="1000"/>
              </a:spcBef>
              <a:spcAft>
                <a:spcPts val="0"/>
              </a:spcAft>
              <a:buClr>
                <a:schemeClr val="dk1"/>
              </a:buClr>
              <a:buSzPct val="100000"/>
              <a:buNone/>
            </a:pPr>
            <a:endParaRPr sz="1700"/>
          </a:p>
        </p:txBody>
      </p:sp>
      <p:pic>
        <p:nvPicPr>
          <p:cNvPr id="130" name="Google Shape;130;p5">
            <a:extLst>
              <a:ext uri="{C183D7F6-B498-43B3-948B-1728B52AA6E4}">
                <adec:decorative xmlns:adec="http://schemas.microsoft.com/office/drawing/2017/decorative" val="1"/>
              </a:ext>
            </a:extLst>
          </p:cNvPr>
          <p:cNvPicPr preferRelativeResize="0"/>
          <p:nvPr/>
        </p:nvPicPr>
        <p:blipFill rotWithShape="1">
          <a:blip r:embed="rId3">
            <a:alphaModFix/>
          </a:blip>
          <a:srcRect l="16294" r="16113"/>
          <a:stretch/>
        </p:blipFill>
        <p:spPr>
          <a:xfrm>
            <a:off x="20" y="10"/>
            <a:ext cx="4635571" cy="6857990"/>
          </a:xfrm>
          <a:prstGeom prst="rect">
            <a:avLst/>
          </a:prstGeom>
          <a:noFill/>
          <a:ln>
            <a:noFill/>
          </a:ln>
        </p:spPr>
      </p:pic>
      <p:cxnSp>
        <p:nvCxnSpPr>
          <p:cNvPr id="131" name="Google Shape;131;p5">
            <a:extLst>
              <a:ext uri="{C183D7F6-B498-43B3-948B-1728B52AA6E4}">
                <adec:decorative xmlns:adec="http://schemas.microsoft.com/office/drawing/2017/decorative" val="1"/>
              </a:ext>
            </a:extLst>
          </p:cNvPr>
          <p:cNvCxnSpPr/>
          <p:nvPr/>
        </p:nvCxnSpPr>
        <p:spPr>
          <a:xfrm>
            <a:off x="5080934" y="2115117"/>
            <a:ext cx="6309360" cy="0"/>
          </a:xfrm>
          <a:prstGeom prst="straightConnector1">
            <a:avLst/>
          </a:prstGeom>
          <a:noFill/>
          <a:ln w="19050" cap="flat" cmpd="sng">
            <a:solidFill>
              <a:schemeClr val="accent1"/>
            </a:solidFill>
            <a:prstDash val="solid"/>
            <a:miter lim="800000"/>
            <a:headEnd type="none" w="sm" len="sm"/>
            <a:tailEnd type="none" w="sm" len="sm"/>
          </a:ln>
        </p:spPr>
      </p:cxnSp>
      <p:sp>
        <p:nvSpPr>
          <p:cNvPr id="132" name="Google Shape;132;p5">
            <a:extLst>
              <a:ext uri="{C183D7F6-B498-43B3-948B-1728B52AA6E4}">
                <adec:decorative xmlns:adec="http://schemas.microsoft.com/office/drawing/2017/decorative" val="1"/>
              </a:ext>
            </a:extLst>
          </p:cNvPr>
          <p:cNvSpPr txBox="1">
            <a:spLocks noGrp="1"/>
          </p:cNvSpPr>
          <p:nvPr>
            <p:ph type="ftr" idx="11"/>
          </p:nvPr>
        </p:nvSpPr>
        <p:spPr>
          <a:xfrm>
            <a:off x="4865653" y="6318266"/>
            <a:ext cx="4114800"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fi-FI"/>
              <a:t>Puttonen, Elenius &amp; Karjalainen (2025) CC-BY-SA</a:t>
            </a: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sp>
        <p:nvSpPr>
          <p:cNvPr id="137" name="Google Shape;137;p6"/>
          <p:cNvSpPr txBox="1">
            <a:spLocks noGrp="1"/>
          </p:cNvSpPr>
          <p:nvPr>
            <p:ph type="title"/>
          </p:nvPr>
        </p:nvSpPr>
        <p:spPr>
          <a:xfrm>
            <a:off x="465455" y="167641"/>
            <a:ext cx="10515600" cy="99441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Arial"/>
              <a:buNone/>
            </a:pPr>
            <a:r>
              <a:rPr lang="fi-FI">
                <a:latin typeface="+mj-lt"/>
                <a:ea typeface="Arial"/>
                <a:cs typeface="Arial"/>
                <a:sym typeface="Arial"/>
              </a:rPr>
              <a:t>Mihin havahdut?  </a:t>
            </a:r>
            <a:endParaRPr lang="fi-FI">
              <a:solidFill>
                <a:srgbClr val="FF0000"/>
              </a:solidFill>
              <a:latin typeface="+mj-lt"/>
              <a:cs typeface="Arial"/>
            </a:endParaRPr>
          </a:p>
        </p:txBody>
      </p:sp>
      <p:sp>
        <p:nvSpPr>
          <p:cNvPr id="138" name="Google Shape;138;p6"/>
          <p:cNvSpPr txBox="1">
            <a:spLocks noGrp="1"/>
          </p:cNvSpPr>
          <p:nvPr>
            <p:ph type="body" idx="1"/>
          </p:nvPr>
        </p:nvSpPr>
        <p:spPr>
          <a:xfrm>
            <a:off x="411480" y="1215548"/>
            <a:ext cx="10118260" cy="5175091"/>
          </a:xfrm>
          <a:prstGeom prst="rect">
            <a:avLst/>
          </a:prstGeom>
          <a:noFill/>
          <a:ln>
            <a:noFill/>
          </a:ln>
        </p:spPr>
        <p:txBody>
          <a:bodyPr spcFirstLastPara="1" wrap="square" lIns="91425" tIns="45700" rIns="91425" bIns="45700" anchor="t" anchorCtr="0">
            <a:normAutofit fontScale="92500" lnSpcReduction="20000"/>
          </a:bodyPr>
          <a:lstStyle/>
          <a:p>
            <a:pPr marL="0" lvl="0" indent="0" algn="l" rtl="0">
              <a:lnSpc>
                <a:spcPct val="110000"/>
              </a:lnSpc>
              <a:spcBef>
                <a:spcPts val="0"/>
              </a:spcBef>
              <a:spcAft>
                <a:spcPts val="0"/>
              </a:spcAft>
              <a:buClr>
                <a:schemeClr val="dk1"/>
              </a:buClr>
              <a:buSzPct val="100000"/>
              <a:buNone/>
            </a:pPr>
            <a:r>
              <a:rPr lang="fi-FI" sz="2200">
                <a:latin typeface="+mn-lt"/>
                <a:ea typeface="Arial"/>
                <a:cs typeface="Arial"/>
                <a:sym typeface="Arial"/>
              </a:rPr>
              <a:t>Olemme informaatiotulvassa jatkuvasti ja valikoimme sekä tiedostaen että tiedostamatta mitä informaatiota otamme vastaan. Olemme valintojen edessä myös opiskelussa ja erilaisia oppimistehtäviä tehdessä.</a:t>
            </a:r>
            <a:endParaRPr sz="2200">
              <a:latin typeface="+mn-lt"/>
              <a:ea typeface="Arial"/>
              <a:cs typeface="Arial"/>
              <a:sym typeface="Arial"/>
            </a:endParaRPr>
          </a:p>
          <a:p>
            <a:pPr marL="0" lvl="0" indent="0" algn="l" rtl="0">
              <a:lnSpc>
                <a:spcPct val="110000"/>
              </a:lnSpc>
              <a:spcBef>
                <a:spcPts val="1000"/>
              </a:spcBef>
              <a:spcAft>
                <a:spcPts val="0"/>
              </a:spcAft>
              <a:buClr>
                <a:schemeClr val="dk1"/>
              </a:buClr>
              <a:buSzPct val="100000"/>
              <a:buNone/>
            </a:pPr>
            <a:r>
              <a:rPr lang="fi-FI" sz="2200">
                <a:latin typeface="+mn-lt"/>
                <a:ea typeface="Arial"/>
                <a:cs typeface="Arial"/>
                <a:sym typeface="Arial"/>
              </a:rPr>
              <a:t>Tulkintaan vaikuttavat:</a:t>
            </a:r>
            <a:endParaRPr sz="2200">
              <a:latin typeface="+mn-lt"/>
            </a:endParaRPr>
          </a:p>
          <a:p>
            <a:pPr marL="228600" lvl="0" indent="-228600" algn="l" rtl="0">
              <a:lnSpc>
                <a:spcPct val="110000"/>
              </a:lnSpc>
              <a:spcBef>
                <a:spcPts val="1000"/>
              </a:spcBef>
              <a:spcAft>
                <a:spcPts val="0"/>
              </a:spcAft>
              <a:buClr>
                <a:schemeClr val="dk1"/>
              </a:buClr>
              <a:buSzPct val="100000"/>
              <a:buChar char="•"/>
            </a:pPr>
            <a:r>
              <a:rPr lang="fi-FI" sz="2200">
                <a:latin typeface="+mn-lt"/>
                <a:ea typeface="Arial"/>
                <a:cs typeface="Arial"/>
                <a:sym typeface="Arial"/>
              </a:rPr>
              <a:t>Tunteet – oma tunnetila ja meille välityt tunnetilat</a:t>
            </a:r>
            <a:endParaRPr sz="2200">
              <a:latin typeface="+mn-lt"/>
            </a:endParaRPr>
          </a:p>
          <a:p>
            <a:pPr marL="228600" lvl="0" indent="-228600" algn="l" rtl="0">
              <a:lnSpc>
                <a:spcPct val="110000"/>
              </a:lnSpc>
              <a:spcBef>
                <a:spcPts val="1000"/>
              </a:spcBef>
              <a:spcAft>
                <a:spcPts val="0"/>
              </a:spcAft>
              <a:buClr>
                <a:schemeClr val="dk1"/>
              </a:buClr>
              <a:buSzPct val="100000"/>
              <a:buChar char="•"/>
            </a:pPr>
            <a:r>
              <a:rPr lang="fi-FI" sz="2200" u="sng">
                <a:solidFill>
                  <a:schemeClr val="hlink"/>
                </a:solidFill>
                <a:latin typeface="+mn-lt"/>
                <a:ea typeface="Arial"/>
                <a:cs typeface="Arial"/>
                <a:sym typeface="Arial"/>
                <a:hlinkClick r:id="rId3"/>
              </a:rPr>
              <a:t>Kognitiiviset harhat</a:t>
            </a:r>
            <a:r>
              <a:rPr lang="fi-FI" sz="2200">
                <a:latin typeface="+mn-lt"/>
                <a:ea typeface="Arial"/>
                <a:cs typeface="Arial"/>
                <a:sym typeface="Arial"/>
              </a:rPr>
              <a:t>, esimerkiksi tieto vahvistaa aiempia käsityksiämme, luotamme ensiksi kuulemaamme, pidämme tietyn alan asiantuntijaa kaikkien alojen asiantuntijana</a:t>
            </a:r>
            <a:endParaRPr sz="2200">
              <a:latin typeface="+mn-lt"/>
            </a:endParaRPr>
          </a:p>
          <a:p>
            <a:pPr marL="228600" lvl="0" indent="-228600" algn="l" rtl="0">
              <a:lnSpc>
                <a:spcPct val="110000"/>
              </a:lnSpc>
              <a:spcBef>
                <a:spcPts val="1000"/>
              </a:spcBef>
              <a:spcAft>
                <a:spcPts val="0"/>
              </a:spcAft>
              <a:buClr>
                <a:schemeClr val="dk1"/>
              </a:buClr>
              <a:buSzPct val="100000"/>
              <a:buChar char="•"/>
            </a:pPr>
            <a:r>
              <a:rPr lang="fi-FI" sz="2200">
                <a:latin typeface="+mn-lt"/>
                <a:ea typeface="Arial"/>
                <a:cs typeface="Arial"/>
                <a:sym typeface="Arial"/>
              </a:rPr>
              <a:t>Taho, joka jakaa informaatiota</a:t>
            </a:r>
            <a:endParaRPr sz="2200">
              <a:latin typeface="+mn-lt"/>
            </a:endParaRPr>
          </a:p>
          <a:p>
            <a:pPr marL="0" lvl="0" indent="0" algn="l" rtl="0">
              <a:lnSpc>
                <a:spcPct val="110000"/>
              </a:lnSpc>
              <a:spcBef>
                <a:spcPts val="1000"/>
              </a:spcBef>
              <a:spcAft>
                <a:spcPts val="0"/>
              </a:spcAft>
              <a:buClr>
                <a:schemeClr val="dk1"/>
              </a:buClr>
              <a:buSzPct val="100000"/>
              <a:buNone/>
            </a:pPr>
            <a:endParaRPr sz="2200">
              <a:latin typeface="+mn-lt"/>
              <a:ea typeface="Arial"/>
              <a:cs typeface="Arial"/>
              <a:sym typeface="Arial"/>
            </a:endParaRPr>
          </a:p>
          <a:p>
            <a:pPr marL="0" lvl="0" indent="0" algn="l" rtl="0">
              <a:lnSpc>
                <a:spcPct val="110000"/>
              </a:lnSpc>
              <a:spcBef>
                <a:spcPts val="1000"/>
              </a:spcBef>
              <a:spcAft>
                <a:spcPts val="0"/>
              </a:spcAft>
              <a:buClr>
                <a:srgbClr val="131415"/>
              </a:buClr>
              <a:buSzPct val="100000"/>
              <a:buNone/>
            </a:pPr>
            <a:r>
              <a:rPr lang="fi-FI" sz="2200">
                <a:solidFill>
                  <a:srgbClr val="131415"/>
                </a:solidFill>
                <a:latin typeface="+mn-lt"/>
                <a:ea typeface="Arial"/>
                <a:cs typeface="Arial"/>
                <a:sym typeface="Arial"/>
              </a:rPr>
              <a:t>Aivotutkija Katri Saarikiven mukaan i</a:t>
            </a:r>
            <a:r>
              <a:rPr lang="fi-FI" sz="2200" b="0" i="0">
                <a:solidFill>
                  <a:srgbClr val="131415"/>
                </a:solidFill>
                <a:latin typeface="+mn-lt"/>
                <a:ea typeface="Arial"/>
                <a:cs typeface="Arial"/>
                <a:sym typeface="Arial"/>
              </a:rPr>
              <a:t>nformaatiovaikuttamisen ja valetiedon yleistyminen tekee tiedon luotettavuuden arvioinnista vaikeaa. Valheiden tulvan käsittelyyn ja luotettavan tiedon tunnistamiseen tarvitaan apukeinoja.</a:t>
            </a:r>
            <a:r>
              <a:rPr lang="fi-FI" sz="2200">
                <a:solidFill>
                  <a:srgbClr val="131415"/>
                </a:solidFill>
                <a:latin typeface="+mn-lt"/>
                <a:ea typeface="Arial"/>
                <a:cs typeface="Arial"/>
                <a:sym typeface="Arial"/>
              </a:rPr>
              <a:t> </a:t>
            </a:r>
            <a:endParaRPr sz="2200">
              <a:latin typeface="+mn-lt"/>
            </a:endParaRPr>
          </a:p>
          <a:p>
            <a:pPr marL="0" lvl="0" indent="0" algn="l" rtl="0">
              <a:lnSpc>
                <a:spcPct val="110000"/>
              </a:lnSpc>
              <a:spcBef>
                <a:spcPts val="1000"/>
              </a:spcBef>
              <a:spcAft>
                <a:spcPts val="0"/>
              </a:spcAft>
              <a:buClr>
                <a:schemeClr val="dk1"/>
              </a:buClr>
              <a:buSzPct val="100000"/>
              <a:buNone/>
            </a:pPr>
            <a:r>
              <a:rPr lang="fi-FI" sz="2200">
                <a:latin typeface="+mn-lt"/>
                <a:ea typeface="Arial"/>
                <a:cs typeface="Arial"/>
                <a:sym typeface="Arial"/>
              </a:rPr>
              <a:t>Saarikivi antaa esimerkkejä kolumnissan </a:t>
            </a:r>
            <a:r>
              <a:rPr lang="fi-FI" sz="2200" u="sng">
                <a:solidFill>
                  <a:schemeClr val="hlink"/>
                </a:solidFill>
                <a:latin typeface="+mn-lt"/>
                <a:ea typeface="Arial"/>
                <a:cs typeface="Arial"/>
                <a:sym typeface="Arial"/>
                <a:hlinkClick r:id="rId4"/>
              </a:rPr>
              <a:t>Aivomme tajuavat huijauksen, mutta emme aina tajua sitä. </a:t>
            </a:r>
            <a:endParaRPr sz="2200">
              <a:latin typeface="+mn-lt"/>
              <a:ea typeface="Arial"/>
              <a:cs typeface="Arial"/>
              <a:sym typeface="Arial"/>
            </a:endParaRPr>
          </a:p>
          <a:p>
            <a:pPr marL="0" lvl="0" indent="0" algn="l" rtl="0">
              <a:lnSpc>
                <a:spcPct val="110000"/>
              </a:lnSpc>
              <a:spcBef>
                <a:spcPts val="1000"/>
              </a:spcBef>
              <a:spcAft>
                <a:spcPts val="0"/>
              </a:spcAft>
              <a:buClr>
                <a:schemeClr val="dk1"/>
              </a:buClr>
              <a:buSzPct val="100000"/>
              <a:buNone/>
            </a:pPr>
            <a:endParaRPr sz="2000">
              <a:latin typeface="+mn-lt"/>
            </a:endParaRPr>
          </a:p>
          <a:p>
            <a:pPr marL="0" lvl="0" indent="0" algn="l" rtl="0">
              <a:lnSpc>
                <a:spcPct val="90000"/>
              </a:lnSpc>
              <a:spcBef>
                <a:spcPts val="1000"/>
              </a:spcBef>
              <a:spcAft>
                <a:spcPts val="0"/>
              </a:spcAft>
              <a:buClr>
                <a:schemeClr val="dk1"/>
              </a:buClr>
              <a:buSzPct val="100000"/>
              <a:buNone/>
            </a:pPr>
            <a:endParaRPr sz="1900"/>
          </a:p>
        </p:txBody>
      </p:sp>
      <p:sp>
        <p:nvSpPr>
          <p:cNvPr id="139" name="Google Shape;139;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fi-FI"/>
              <a:t>Puttonen, Elenius &amp; Karjalainen (2025) CC-BY-SA</a:t>
            </a: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144" name="Google Shape;144;p7"/>
          <p:cNvSpPr txBox="1">
            <a:spLocks noGrp="1"/>
          </p:cNvSpPr>
          <p:nvPr>
            <p:ph type="title"/>
          </p:nvPr>
        </p:nvSpPr>
        <p:spPr>
          <a:xfrm>
            <a:off x="581025" y="222251"/>
            <a:ext cx="10515600" cy="1054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Arial"/>
              <a:buNone/>
            </a:pPr>
            <a:r>
              <a:rPr lang="fi-FI">
                <a:latin typeface="+mj-lt"/>
                <a:ea typeface="Arial"/>
                <a:cs typeface="Arial"/>
                <a:sym typeface="Arial"/>
              </a:rPr>
              <a:t>Mihin havahdut uutistiedoissa?</a:t>
            </a:r>
            <a:endParaRPr>
              <a:latin typeface="+mj-lt"/>
            </a:endParaRPr>
          </a:p>
        </p:txBody>
      </p:sp>
      <p:sp>
        <p:nvSpPr>
          <p:cNvPr id="145" name="Google Shape;145;p7"/>
          <p:cNvSpPr txBox="1">
            <a:spLocks noGrp="1"/>
          </p:cNvSpPr>
          <p:nvPr>
            <p:ph type="body" idx="1"/>
          </p:nvPr>
        </p:nvSpPr>
        <p:spPr>
          <a:xfrm>
            <a:off x="583889" y="1155807"/>
            <a:ext cx="10681141" cy="5561217"/>
          </a:xfrm>
          <a:prstGeom prst="rect">
            <a:avLst/>
          </a:prstGeom>
          <a:noFill/>
          <a:ln>
            <a:noFill/>
          </a:ln>
        </p:spPr>
        <p:txBody>
          <a:bodyPr spcFirstLastPara="1" wrap="square" lIns="91425" tIns="45700" rIns="91425" bIns="45700" anchor="t" anchorCtr="0">
            <a:normAutofit fontScale="92500"/>
          </a:bodyPr>
          <a:lstStyle/>
          <a:p>
            <a:pPr marL="0" lvl="0" indent="0" algn="l" rtl="0">
              <a:lnSpc>
                <a:spcPct val="120000"/>
              </a:lnSpc>
              <a:spcBef>
                <a:spcPts val="0"/>
              </a:spcBef>
              <a:spcAft>
                <a:spcPts val="0"/>
              </a:spcAft>
              <a:buClr>
                <a:srgbClr val="000000"/>
              </a:buClr>
              <a:buSzPct val="100000"/>
              <a:buNone/>
            </a:pPr>
            <a:r>
              <a:rPr lang="fi-FI" sz="2200">
                <a:solidFill>
                  <a:srgbClr val="000000"/>
                </a:solidFill>
                <a:latin typeface="+mn-lt"/>
                <a:ea typeface="Arial"/>
                <a:cs typeface="Arial"/>
                <a:sym typeface="Arial"/>
              </a:rPr>
              <a:t>Opiskelussa ja työssä on tärkeää seurata aikaa ja uutta tietoa, jota saamme myös uutisista ja ammatillisista ajankohtaislähteistä. Oman alan ammatillinen uutistieto on tärkeä tiedonlähde kehittämistyössä ja kaikessa ajan tasalla pysymisessä. Huomioi seuraavat:</a:t>
            </a:r>
            <a:endParaRPr sz="2200">
              <a:solidFill>
                <a:srgbClr val="000000"/>
              </a:solidFill>
              <a:latin typeface="+mn-lt"/>
              <a:ea typeface="Arial"/>
              <a:cs typeface="Arial"/>
              <a:sym typeface="Arial"/>
            </a:endParaRPr>
          </a:p>
          <a:p>
            <a:pPr marL="685800" lvl="0" indent="0" algn="l" rtl="0">
              <a:lnSpc>
                <a:spcPct val="100000"/>
              </a:lnSpc>
              <a:spcBef>
                <a:spcPts val="500"/>
              </a:spcBef>
              <a:spcAft>
                <a:spcPts val="0"/>
              </a:spcAft>
              <a:buNone/>
            </a:pPr>
            <a:endParaRPr sz="2200">
              <a:solidFill>
                <a:srgbClr val="000000"/>
              </a:solidFill>
              <a:latin typeface="+mn-lt"/>
              <a:ea typeface="Arial"/>
              <a:cs typeface="Arial"/>
              <a:sym typeface="Arial"/>
            </a:endParaRPr>
          </a:p>
          <a:p>
            <a:pPr marL="685800" lvl="1" indent="-192405" algn="l" rtl="0">
              <a:lnSpc>
                <a:spcPct val="100000"/>
              </a:lnSpc>
              <a:spcBef>
                <a:spcPts val="500"/>
              </a:spcBef>
              <a:spcAft>
                <a:spcPts val="0"/>
              </a:spcAft>
              <a:buClr>
                <a:srgbClr val="000000"/>
              </a:buClr>
              <a:buSzPct val="100000"/>
              <a:buChar char="•"/>
            </a:pPr>
            <a:r>
              <a:rPr lang="fi-FI" sz="2200">
                <a:solidFill>
                  <a:srgbClr val="000000"/>
                </a:solidFill>
                <a:latin typeface="+mn-lt"/>
                <a:ea typeface="Arial"/>
                <a:cs typeface="Arial"/>
                <a:sym typeface="Arial"/>
              </a:rPr>
              <a:t>Uutisia päivitetään, muutetaan ja korjataan toimituksellisesti – onko käytössäsi viimeisin versio?</a:t>
            </a:r>
            <a:endParaRPr sz="2200">
              <a:latin typeface="+mn-lt"/>
            </a:endParaRPr>
          </a:p>
          <a:p>
            <a:pPr marL="685800" lvl="1" indent="-192405" algn="l" rtl="0">
              <a:lnSpc>
                <a:spcPct val="100000"/>
              </a:lnSpc>
              <a:spcBef>
                <a:spcPts val="500"/>
              </a:spcBef>
              <a:spcAft>
                <a:spcPts val="0"/>
              </a:spcAft>
              <a:buClr>
                <a:srgbClr val="000000"/>
              </a:buClr>
              <a:buSzPct val="100000"/>
              <a:buChar char="•"/>
            </a:pPr>
            <a:r>
              <a:rPr lang="fi-FI" sz="2200">
                <a:solidFill>
                  <a:srgbClr val="000000"/>
                </a:solidFill>
                <a:latin typeface="+mn-lt"/>
                <a:ea typeface="Arial"/>
                <a:cs typeface="Arial"/>
                <a:sym typeface="Arial"/>
              </a:rPr>
              <a:t>Uutisia referoidaan ja vinkataan eri tavoin sekä erilaisten intressien pohjalta – pohdi ja arvioi, kuka uutista jakaa ja millaisilla saatesanoilla.</a:t>
            </a:r>
            <a:endParaRPr sz="2200">
              <a:latin typeface="+mn-lt"/>
            </a:endParaRPr>
          </a:p>
          <a:p>
            <a:pPr marL="685800" lvl="1" indent="-192405" algn="l" rtl="0">
              <a:lnSpc>
                <a:spcPct val="100000"/>
              </a:lnSpc>
              <a:spcBef>
                <a:spcPts val="500"/>
              </a:spcBef>
              <a:spcAft>
                <a:spcPts val="0"/>
              </a:spcAft>
              <a:buClr>
                <a:srgbClr val="000000"/>
              </a:buClr>
              <a:buSzPct val="100000"/>
              <a:buChar char="•"/>
            </a:pPr>
            <a:r>
              <a:rPr lang="fi-FI" sz="2200">
                <a:solidFill>
                  <a:srgbClr val="000000"/>
                </a:solidFill>
                <a:latin typeface="+mn-lt"/>
                <a:ea typeface="Arial"/>
                <a:cs typeface="Arial"/>
                <a:sym typeface="Arial"/>
              </a:rPr>
              <a:t>Uutisia jaetaan sosiaalisessa mediassa – havahdutko ennen kuin jaat eteenpäin?</a:t>
            </a:r>
            <a:endParaRPr sz="2200">
              <a:latin typeface="+mn-lt"/>
            </a:endParaRPr>
          </a:p>
          <a:p>
            <a:pPr marL="493395" lvl="1" indent="0">
              <a:lnSpc>
                <a:spcPct val="100000"/>
              </a:lnSpc>
              <a:buClr>
                <a:srgbClr val="000000"/>
              </a:buClr>
              <a:buSzPct val="100000"/>
              <a:buNone/>
            </a:pPr>
            <a:endParaRPr lang="fi-FI" sz="2200">
              <a:solidFill>
                <a:schemeClr val="tx1"/>
              </a:solidFill>
              <a:latin typeface="+mn-lt"/>
              <a:ea typeface="Arial"/>
              <a:cs typeface="Arial"/>
              <a:sym typeface="Arial"/>
            </a:endParaRPr>
          </a:p>
          <a:p>
            <a:pPr marL="36195" indent="0">
              <a:lnSpc>
                <a:spcPct val="100000"/>
              </a:lnSpc>
              <a:spcBef>
                <a:spcPts val="500"/>
              </a:spcBef>
              <a:buNone/>
            </a:pPr>
            <a:r>
              <a:rPr lang="fi-FI" sz="2200">
                <a:solidFill>
                  <a:schemeClr val="tx1"/>
                </a:solidFill>
                <a:latin typeface="+mn-lt"/>
                <a:ea typeface="Arial"/>
                <a:cs typeface="Arial"/>
                <a:sym typeface="Arial"/>
              </a:rPr>
              <a:t>Suomalaiset ovat yleisesti tietoisia uutisten suhteen. </a:t>
            </a:r>
            <a:r>
              <a:rPr lang="fi-FI" sz="2200" u="sng">
                <a:solidFill>
                  <a:schemeClr val="tx1"/>
                </a:solidFill>
                <a:latin typeface="+mn-lt"/>
                <a:ea typeface="Arial"/>
                <a:cs typeface="Arial"/>
                <a:sym typeface="Arial"/>
                <a:hlinkClick r:id="rId3">
                  <a:extLst>
                    <a:ext uri="{A12FA001-AC4F-418D-AE19-62706E023703}">
                      <ahyp:hlinkClr xmlns:ahyp="http://schemas.microsoft.com/office/drawing/2018/hyperlinkcolor" val="tx"/>
                    </a:ext>
                  </a:extLst>
                </a:hlinkClick>
              </a:rPr>
              <a:t>Reuters-instituutin tutkimuksen</a:t>
            </a:r>
            <a:r>
              <a:rPr lang="fi-FI" sz="2200">
                <a:solidFill>
                  <a:schemeClr val="tx1"/>
                </a:solidFill>
                <a:latin typeface="+mn-lt"/>
                <a:ea typeface="Arial"/>
                <a:cs typeface="Arial"/>
                <a:sym typeface="Arial"/>
              </a:rPr>
              <a:t> (2024) mukaan suomalaiset luottavat uutismediaan vahvasti  ja kiinnittävät huomiota mistä mediasta uutinen tulee. Tekoälystä kysyttäessä yleisö haluaa säilyttää vastuun toimittajilla tekoälyn sijaan.  Monialaisen </a:t>
            </a:r>
            <a:r>
              <a:rPr lang="fi-FI" sz="2200">
                <a:solidFill>
                  <a:schemeClr val="tx1"/>
                </a:solidFill>
                <a:latin typeface="+mn-lt"/>
                <a:ea typeface="Arial"/>
                <a:cs typeface="Arial"/>
                <a:sym typeface="Arial"/>
                <a:hlinkClick r:id="rId4">
                  <a:extLst>
                    <a:ext uri="{A12FA001-AC4F-418D-AE19-62706E023703}">
                      <ahyp:hlinkClr xmlns:ahyp="http://schemas.microsoft.com/office/drawing/2018/hyperlinkcolor" val="tx"/>
                    </a:ext>
                  </a:extLst>
                </a:hlinkClick>
              </a:rPr>
              <a:t>Helsingin yliopiston tutkimuksen</a:t>
            </a:r>
            <a:r>
              <a:rPr lang="fi-FI" sz="2200">
                <a:solidFill>
                  <a:schemeClr val="tx1"/>
                </a:solidFill>
                <a:latin typeface="+mn-lt"/>
                <a:ea typeface="Arial"/>
                <a:cs typeface="Arial"/>
                <a:sym typeface="Arial"/>
              </a:rPr>
              <a:t> tulokset luottamuksesta ovat samankaltaisia. Siinä suomalaista yleisöä luonnehditaan luottavana mutta kriittisenä.</a:t>
            </a:r>
            <a:endParaRPr lang="fi-FI" sz="2200">
              <a:solidFill>
                <a:schemeClr val="tx1"/>
              </a:solidFill>
              <a:latin typeface="+mn-lt"/>
              <a:ea typeface="Arial"/>
              <a:cs typeface="Arial"/>
            </a:endParaRPr>
          </a:p>
          <a:p>
            <a:pPr marL="228600" indent="-64135">
              <a:buSzPct val="100000"/>
              <a:buNone/>
            </a:pPr>
            <a:endParaRPr>
              <a:ea typeface="Arial"/>
            </a:endParaRPr>
          </a:p>
        </p:txBody>
      </p:sp>
      <p:sp>
        <p:nvSpPr>
          <p:cNvPr id="146" name="Google Shape;146;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fi-FI"/>
              <a:t>Puttonen, Elenius &amp; Karjalainen (2025) CC-BY-SA</a:t>
            </a: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50"/>
        <p:cNvGrpSpPr/>
        <p:nvPr/>
      </p:nvGrpSpPr>
      <p:grpSpPr>
        <a:xfrm>
          <a:off x="0" y="0"/>
          <a:ext cx="0" cy="0"/>
          <a:chOff x="0" y="0"/>
          <a:chExt cx="0" cy="0"/>
        </a:xfrm>
      </p:grpSpPr>
      <p:sp>
        <p:nvSpPr>
          <p:cNvPr id="151" name="Google Shape;151;p8">
            <a:extLst>
              <a:ext uri="{C183D7F6-B498-43B3-948B-1728B52AA6E4}">
                <adec:decorative xmlns:adec="http://schemas.microsoft.com/office/drawing/2017/decorative" val="1"/>
              </a:ext>
            </a:extLst>
          </p:cNvPr>
          <p:cNvSpPr/>
          <p:nvPr/>
        </p:nvSpPr>
        <p:spPr>
          <a:xfrm>
            <a:off x="-1" y="0"/>
            <a:ext cx="12188952"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52" name="Google Shape;152;p8"/>
          <p:cNvSpPr txBox="1">
            <a:spLocks noGrp="1"/>
          </p:cNvSpPr>
          <p:nvPr>
            <p:ph type="title"/>
          </p:nvPr>
        </p:nvSpPr>
        <p:spPr>
          <a:xfrm>
            <a:off x="5421630" y="167874"/>
            <a:ext cx="5998840" cy="768618"/>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4400"/>
              <a:buFont typeface="Arial"/>
              <a:buNone/>
            </a:pPr>
            <a:r>
              <a:rPr lang="fi-FI">
                <a:latin typeface="+mj-lt"/>
                <a:ea typeface="Arial"/>
                <a:cs typeface="Arial"/>
                <a:sym typeface="Arial"/>
              </a:rPr>
              <a:t>Syvennä ja testaa (1)</a:t>
            </a:r>
            <a:endParaRPr>
              <a:latin typeface="+mj-lt"/>
              <a:ea typeface="Arial"/>
              <a:cs typeface="Arial"/>
              <a:sym typeface="Arial"/>
            </a:endParaRPr>
          </a:p>
        </p:txBody>
      </p:sp>
      <p:sp>
        <p:nvSpPr>
          <p:cNvPr id="153" name="Google Shape;153;p8">
            <a:extLst>
              <a:ext uri="{C183D7F6-B498-43B3-948B-1728B52AA6E4}">
                <adec:decorative xmlns:adec="http://schemas.microsoft.com/office/drawing/2017/decorative" val="0"/>
              </a:ext>
            </a:extLst>
          </p:cNvPr>
          <p:cNvSpPr txBox="1">
            <a:spLocks noGrp="1"/>
          </p:cNvSpPr>
          <p:nvPr>
            <p:ph type="body" idx="1"/>
          </p:nvPr>
        </p:nvSpPr>
        <p:spPr>
          <a:xfrm>
            <a:off x="5421630" y="1066800"/>
            <a:ext cx="6294120" cy="5614707"/>
          </a:xfrm>
          <a:prstGeom prst="rect">
            <a:avLst/>
          </a:prstGeom>
          <a:noFill/>
          <a:ln>
            <a:noFill/>
          </a:ln>
        </p:spPr>
        <p:txBody>
          <a:bodyPr spcFirstLastPara="1" wrap="square" lIns="91425" tIns="45700" rIns="91425" bIns="45700" anchor="t" anchorCtr="0">
            <a:noAutofit/>
          </a:bodyPr>
          <a:lstStyle/>
          <a:p>
            <a:pPr marL="342900">
              <a:spcBef>
                <a:spcPts val="0"/>
              </a:spcBef>
              <a:buSzPts val="2400"/>
            </a:pPr>
            <a:r>
              <a:rPr lang="fi-FI" sz="2000">
                <a:solidFill>
                  <a:srgbClr val="000000"/>
                </a:solidFill>
                <a:latin typeface="+mn-lt"/>
                <a:ea typeface="Arial"/>
                <a:cs typeface="Arial"/>
              </a:rPr>
              <a:t>Kaarikoski, M. &amp; al. </a:t>
            </a:r>
            <a:r>
              <a:rPr lang="fi-FI" sz="2000">
                <a:solidFill>
                  <a:srgbClr val="000000"/>
                </a:solidFill>
                <a:latin typeface="+mn-lt"/>
                <a:ea typeface="Arial"/>
                <a:cs typeface="Arial"/>
                <a:hlinkClick r:id="rId3"/>
              </a:rPr>
              <a:t>Luotanko vai enkö luota</a:t>
            </a:r>
            <a:r>
              <a:rPr lang="fi-FI" sz="2000">
                <a:solidFill>
                  <a:srgbClr val="000000"/>
                </a:solidFill>
                <a:latin typeface="+mn-lt"/>
                <a:ea typeface="Arial"/>
                <a:cs typeface="Arial"/>
              </a:rPr>
              <a:t>. Tiede ja ase, 2021</a:t>
            </a:r>
          </a:p>
          <a:p>
            <a:pPr marL="0" indent="0">
              <a:spcBef>
                <a:spcPts val="0"/>
              </a:spcBef>
              <a:buSzPts val="2400"/>
              <a:buNone/>
            </a:pPr>
            <a:endParaRPr lang="fi-FI" sz="2000">
              <a:solidFill>
                <a:srgbClr val="000000"/>
              </a:solidFill>
              <a:latin typeface="+mn-lt"/>
              <a:ea typeface="Arial"/>
              <a:cs typeface="Arial"/>
            </a:endParaRPr>
          </a:p>
          <a:p>
            <a:pPr marL="342900" lvl="0" indent="-342900" algn="l" rtl="0">
              <a:lnSpc>
                <a:spcPct val="90000"/>
              </a:lnSpc>
              <a:spcBef>
                <a:spcPts val="0"/>
              </a:spcBef>
              <a:spcAft>
                <a:spcPts val="0"/>
              </a:spcAft>
              <a:buClr>
                <a:schemeClr val="dk1"/>
              </a:buClr>
              <a:buSzPts val="2400"/>
              <a:buChar char="•"/>
            </a:pPr>
            <a:r>
              <a:rPr lang="fi-FI" sz="2000">
                <a:latin typeface="+mn-lt"/>
                <a:ea typeface="Arial"/>
                <a:cs typeface="Arial"/>
                <a:sym typeface="Arial"/>
              </a:rPr>
              <a:t> </a:t>
            </a:r>
            <a:r>
              <a:rPr lang="fi-FI" sz="2000" u="sng">
                <a:solidFill>
                  <a:schemeClr val="hlink"/>
                </a:solidFill>
                <a:latin typeface="+mn-lt"/>
                <a:ea typeface="Arial"/>
                <a:cs typeface="Arial"/>
                <a:sym typeface="Arial"/>
                <a:hlinkClick r:id="rId4">
                  <a:extLst>
                    <a:ext uri="{A12FA001-AC4F-418D-AE19-62706E023703}">
                      <ahyp:hlinkClr xmlns:ahyp="http://schemas.microsoft.com/office/drawing/2018/hyperlinkcolor" val="tx"/>
                    </a:ext>
                  </a:extLst>
                </a:hlinkClick>
              </a:rPr>
              <a:t>Näistä </a:t>
            </a:r>
            <a:r>
              <a:rPr lang="fi-FI" sz="2000" b="0" i="0" u="sng" strike="noStrike">
                <a:solidFill>
                  <a:schemeClr val="hlink"/>
                </a:solidFill>
                <a:latin typeface="+mn-lt"/>
                <a:ea typeface="Arial"/>
                <a:cs typeface="Arial"/>
                <a:sym typeface="Arial"/>
                <a:hlinkClick r:id="rId4">
                  <a:extLst>
                    <a:ext uri="{A12FA001-AC4F-418D-AE19-62706E023703}">
                      <ahyp:hlinkClr xmlns:ahyp="http://schemas.microsoft.com/office/drawing/2018/hyperlinkcolor" val="tx"/>
                    </a:ext>
                  </a:extLst>
                </a:hlinkClick>
              </a:rPr>
              <a:t>merkeistä tunnistat </a:t>
            </a:r>
            <a:r>
              <a:rPr lang="fi-FI" sz="2000" u="sng">
                <a:solidFill>
                  <a:schemeClr val="hlink"/>
                </a:solidFill>
                <a:latin typeface="+mn-lt"/>
                <a:ea typeface="Arial"/>
                <a:cs typeface="Arial"/>
                <a:sym typeface="Arial"/>
                <a:hlinkClick r:id="rId4">
                  <a:extLst>
                    <a:ext uri="{A12FA001-AC4F-418D-AE19-62706E023703}">
                      <ahyp:hlinkClr xmlns:ahyp="http://schemas.microsoft.com/office/drawing/2018/hyperlinkcolor" val="tx"/>
                    </a:ext>
                  </a:extLst>
                </a:hlinkClick>
              </a:rPr>
              <a:t>valheellisentiedon</a:t>
            </a:r>
            <a:r>
              <a:rPr lang="fi-FI" sz="2000" b="0" i="0" u="sng" strike="noStrike">
                <a:solidFill>
                  <a:schemeClr val="hlink"/>
                </a:solidFill>
                <a:latin typeface="+mn-lt"/>
                <a:ea typeface="Arial"/>
                <a:cs typeface="Arial"/>
                <a:sym typeface="Arial"/>
                <a:hlinkClick r:id="rId4">
                  <a:extLst>
                    <a:ext uri="{A12FA001-AC4F-418D-AE19-62706E023703}">
                      <ahyp:hlinkClr xmlns:ahyp="http://schemas.microsoft.com/office/drawing/2018/hyperlinkcolor" val="tx"/>
                    </a:ext>
                  </a:extLst>
                </a:hlinkClick>
              </a:rPr>
              <a:t> verkossa</a:t>
            </a:r>
            <a:r>
              <a:rPr lang="fi-FI" sz="2000" b="0" i="0" u="none" strike="noStrike">
                <a:latin typeface="+mn-lt"/>
                <a:ea typeface="Arial"/>
                <a:cs typeface="Arial"/>
                <a:sym typeface="Arial"/>
              </a:rPr>
              <a:t>. THL, </a:t>
            </a:r>
            <a:r>
              <a:rPr lang="fi-FI" sz="2000">
                <a:latin typeface="+mn-lt"/>
                <a:ea typeface="Arial"/>
                <a:cs typeface="Arial"/>
                <a:sym typeface="Arial"/>
              </a:rPr>
              <a:t>2022</a:t>
            </a:r>
            <a:endParaRPr lang="fi-FI" sz="2000">
              <a:latin typeface="+mn-lt"/>
              <a:ea typeface="Arial"/>
              <a:cs typeface="Arial"/>
            </a:endParaRPr>
          </a:p>
          <a:p>
            <a:pPr marL="342900">
              <a:buClr>
                <a:srgbClr val="0563C1"/>
              </a:buClr>
              <a:buSzPts val="2400"/>
            </a:pPr>
            <a:r>
              <a:rPr lang="fi-FI" sz="2000">
                <a:solidFill>
                  <a:schemeClr val="tx1"/>
                </a:solidFill>
                <a:latin typeface="+mn-lt"/>
                <a:cs typeface="Arial"/>
              </a:rPr>
              <a:t>Valheenpaljastaja : </a:t>
            </a:r>
            <a:r>
              <a:rPr lang="fi-FI" sz="2000">
                <a:solidFill>
                  <a:schemeClr val="tx1"/>
                </a:solidFill>
                <a:latin typeface="+mn-lt"/>
                <a:cs typeface="Arial"/>
                <a:hlinkClick r:id="rId5">
                  <a:extLst>
                    <a:ext uri="{A12FA001-AC4F-418D-AE19-62706E023703}">
                      <ahyp:hlinkClr xmlns:ahyp="http://schemas.microsoft.com/office/drawing/2018/hyperlinkcolor" val="tx"/>
                    </a:ext>
                  </a:extLst>
                </a:hlinkClick>
              </a:rPr>
              <a:t>Miksi valheisiin uskominen houkuttaa</a:t>
            </a:r>
            <a:r>
              <a:rPr lang="fi-FI" sz="2000">
                <a:solidFill>
                  <a:schemeClr val="tx1"/>
                </a:solidFill>
                <a:latin typeface="+mn-lt"/>
                <a:cs typeface="Arial"/>
              </a:rPr>
              <a:t>? YLE Areena, 2021 (video 6:32 min)</a:t>
            </a:r>
            <a:endParaRPr lang="fi-FI" sz="2000">
              <a:solidFill>
                <a:schemeClr val="tx1"/>
              </a:solidFill>
              <a:latin typeface="+mn-lt"/>
              <a:ea typeface="Arial"/>
              <a:cs typeface="Arial"/>
            </a:endParaRPr>
          </a:p>
          <a:p>
            <a:pPr marL="342900">
              <a:buClr>
                <a:srgbClr val="0563C1"/>
              </a:buClr>
              <a:buSzPts val="2400"/>
            </a:pPr>
            <a:r>
              <a:rPr lang="fi-FI" sz="2000">
                <a:solidFill>
                  <a:srgbClr val="000000"/>
                </a:solidFill>
                <a:latin typeface="+mn-lt"/>
                <a:cs typeface="Arial"/>
                <a:hlinkClick r:id="rId6"/>
              </a:rPr>
              <a:t>Disinformation tops global risks 2024 as environmental threats intensify</a:t>
            </a:r>
            <a:r>
              <a:rPr lang="fi-FI" sz="2000">
                <a:solidFill>
                  <a:srgbClr val="000000"/>
                </a:solidFill>
                <a:latin typeface="+mn-lt"/>
                <a:cs typeface="Arial"/>
              </a:rPr>
              <a:t>. World </a:t>
            </a:r>
            <a:r>
              <a:rPr lang="fi-FI" sz="2000" err="1">
                <a:solidFill>
                  <a:srgbClr val="000000"/>
                </a:solidFill>
                <a:latin typeface="+mn-lt"/>
                <a:cs typeface="Arial"/>
              </a:rPr>
              <a:t>Economic</a:t>
            </a:r>
            <a:r>
              <a:rPr lang="fi-FI" sz="2000">
                <a:solidFill>
                  <a:srgbClr val="000000"/>
                </a:solidFill>
                <a:latin typeface="+mn-lt"/>
                <a:cs typeface="Arial"/>
              </a:rPr>
              <a:t> Forum</a:t>
            </a:r>
            <a:endParaRPr lang="fi-FI"/>
          </a:p>
          <a:p>
            <a:pPr marL="0" indent="0">
              <a:buClr>
                <a:srgbClr val="0563C1"/>
              </a:buClr>
              <a:buSzPts val="2400"/>
              <a:buNone/>
            </a:pPr>
            <a:endParaRPr lang="fi-FI" sz="2000" b="1">
              <a:latin typeface="+mn-lt"/>
              <a:ea typeface="Arial"/>
              <a:cs typeface="Arial"/>
              <a:sym typeface="Arial"/>
            </a:endParaRPr>
          </a:p>
          <a:p>
            <a:pPr marL="0" indent="0">
              <a:buClr>
                <a:srgbClr val="0563C1"/>
              </a:buClr>
              <a:buSzPts val="2400"/>
              <a:buNone/>
            </a:pPr>
            <a:r>
              <a:rPr lang="fi-FI" sz="2000" b="1">
                <a:latin typeface="+mn-lt"/>
                <a:ea typeface="Arial"/>
                <a:cs typeface="Arial"/>
                <a:sym typeface="Arial"/>
              </a:rPr>
              <a:t>Tehtävä</a:t>
            </a:r>
            <a:r>
              <a:rPr lang="fi-FI" sz="2000">
                <a:latin typeface="+mn-lt"/>
                <a:ea typeface="Arial"/>
                <a:cs typeface="Arial"/>
                <a:sym typeface="Arial"/>
              </a:rPr>
              <a:t>:</a:t>
            </a:r>
            <a:endParaRPr lang="fi-FI" sz="2000">
              <a:latin typeface="+mn-lt"/>
            </a:endParaRPr>
          </a:p>
          <a:p>
            <a:pPr marL="285750" lvl="0" indent="-285750" algn="l" rtl="0">
              <a:lnSpc>
                <a:spcPct val="90000"/>
              </a:lnSpc>
              <a:spcBef>
                <a:spcPts val="1000"/>
              </a:spcBef>
              <a:spcAft>
                <a:spcPts val="0"/>
              </a:spcAft>
              <a:buClr>
                <a:srgbClr val="000000"/>
              </a:buClr>
              <a:buSzPts val="2400"/>
            </a:pPr>
            <a:r>
              <a:rPr lang="fi-FI" sz="2000">
                <a:solidFill>
                  <a:srgbClr val="000000"/>
                </a:solidFill>
                <a:latin typeface="+mn-lt"/>
                <a:ea typeface="Arial"/>
                <a:cs typeface="Arial"/>
                <a:sym typeface="Arial"/>
              </a:rPr>
              <a:t>Kokeile</a:t>
            </a:r>
            <a:r>
              <a:rPr lang="fi-FI" sz="2000" b="0" i="0" u="none" strike="noStrike">
                <a:solidFill>
                  <a:srgbClr val="000000"/>
                </a:solidFill>
                <a:latin typeface="+mn-lt"/>
                <a:ea typeface="Arial"/>
                <a:cs typeface="Arial"/>
                <a:sym typeface="Arial"/>
              </a:rPr>
              <a:t> </a:t>
            </a:r>
            <a:r>
              <a:rPr lang="fi-FI" sz="2000" b="0" i="0" u="sng" strike="noStrike">
                <a:solidFill>
                  <a:srgbClr val="0563C1"/>
                </a:solidFill>
                <a:latin typeface="+mn-lt"/>
                <a:ea typeface="Arial"/>
                <a:cs typeface="Arial"/>
                <a:sym typeface="Arial"/>
                <a:hlinkClick r:id="rId7">
                  <a:extLst>
                    <a:ext uri="{A12FA001-AC4F-418D-AE19-62706E023703}">
                      <ahyp:hlinkClr xmlns:ahyp="http://schemas.microsoft.com/office/drawing/2018/hyperlinkcolor" val="tx"/>
                    </a:ext>
                  </a:extLst>
                </a:hlinkClick>
              </a:rPr>
              <a:t>YLE Oppimisen testisssä </a:t>
            </a:r>
            <a:r>
              <a:rPr lang="fi-FI" sz="2000" b="0" i="0" u="none" strike="noStrike">
                <a:solidFill>
                  <a:srgbClr val="000000"/>
                </a:solidFill>
                <a:latin typeface="+mn-lt"/>
                <a:ea typeface="Arial"/>
                <a:cs typeface="Arial"/>
                <a:sym typeface="Arial"/>
              </a:rPr>
              <a:t>oletko valheenpaljastaja</a:t>
            </a:r>
            <a:endParaRPr lang="fi-FI" sz="2000">
              <a:latin typeface="+mn-lt"/>
            </a:endParaRPr>
          </a:p>
          <a:p>
            <a:pPr marL="285750" indent="-285750">
              <a:buSzPts val="2400"/>
            </a:pPr>
            <a:r>
              <a:rPr lang="fi-FI" sz="2000">
                <a:latin typeface="+mn-lt"/>
                <a:ea typeface="Arial"/>
                <a:cs typeface="Arial"/>
              </a:rPr>
              <a:t>Tutustu </a:t>
            </a:r>
            <a:r>
              <a:rPr lang="fi-FI" sz="2000">
                <a:latin typeface="+mn-lt"/>
                <a:ea typeface="Arial"/>
                <a:cs typeface="Arial"/>
                <a:hlinkClick r:id="rId8"/>
              </a:rPr>
              <a:t>Faktabaarin</a:t>
            </a:r>
            <a:r>
              <a:rPr lang="fi-FI" sz="2000">
                <a:latin typeface="+mn-lt"/>
                <a:ea typeface="Arial"/>
                <a:cs typeface="Arial"/>
              </a:rPr>
              <a:t> sivulla tutustumassa faktan tarkistukseen.</a:t>
            </a:r>
            <a:endParaRPr lang="fi-FI" sz="2000" b="0" i="0" u="none" strike="noStrike">
              <a:latin typeface="+mn-lt"/>
              <a:ea typeface="Arial"/>
              <a:cs typeface="Arial"/>
            </a:endParaRPr>
          </a:p>
          <a:p>
            <a:pPr marL="0" lvl="0" indent="0" algn="l" rtl="0">
              <a:lnSpc>
                <a:spcPct val="90000"/>
              </a:lnSpc>
              <a:spcBef>
                <a:spcPts val="1000"/>
              </a:spcBef>
              <a:spcAft>
                <a:spcPts val="0"/>
              </a:spcAft>
              <a:buClr>
                <a:schemeClr val="dk1"/>
              </a:buClr>
              <a:buNone/>
            </a:pPr>
            <a:endParaRPr sz="1800">
              <a:latin typeface="Arial"/>
              <a:cs typeface="Arial"/>
            </a:endParaRPr>
          </a:p>
          <a:p>
            <a:pPr marL="0" lvl="0" indent="0" algn="l" rtl="0">
              <a:lnSpc>
                <a:spcPct val="90000"/>
              </a:lnSpc>
              <a:spcBef>
                <a:spcPts val="1000"/>
              </a:spcBef>
              <a:spcAft>
                <a:spcPts val="0"/>
              </a:spcAft>
              <a:buClr>
                <a:schemeClr val="dk1"/>
              </a:buClr>
              <a:buSzPts val="2400"/>
              <a:buNone/>
            </a:pPr>
            <a:endParaRPr sz="2400"/>
          </a:p>
          <a:p>
            <a:pPr marL="0" indent="0">
              <a:buSzPts val="2400"/>
              <a:buNone/>
            </a:pPr>
            <a:endParaRPr lang="fi-FI" sz="2400"/>
          </a:p>
        </p:txBody>
      </p:sp>
      <p:pic>
        <p:nvPicPr>
          <p:cNvPr id="154" name="Google Shape;154;p8">
            <a:extLst>
              <a:ext uri="{C183D7F6-B498-43B3-948B-1728B52AA6E4}">
                <adec:decorative xmlns:adec="http://schemas.microsoft.com/office/drawing/2017/decorative" val="1"/>
              </a:ext>
            </a:extLst>
          </p:cNvPr>
          <p:cNvPicPr preferRelativeResize="0">
            <a:picLocks noGrp="1"/>
          </p:cNvPicPr>
          <p:nvPr>
            <p:ph type="body" idx="2"/>
          </p:nvPr>
        </p:nvPicPr>
        <p:blipFill rotWithShape="1">
          <a:blip r:embed="rId9">
            <a:alphaModFix/>
          </a:blip>
          <a:srcRect r="-2" b="8315"/>
          <a:stretch/>
        </p:blipFill>
        <p:spPr>
          <a:xfrm>
            <a:off x="20" y="10"/>
            <a:ext cx="4992985" cy="6857990"/>
          </a:xfrm>
          <a:prstGeom prst="rect">
            <a:avLst/>
          </a:prstGeom>
          <a:noFill/>
          <a:ln>
            <a:noFill/>
          </a:ln>
        </p:spPr>
      </p:pic>
      <p:sp>
        <p:nvSpPr>
          <p:cNvPr id="155" name="Google Shape;155;p8">
            <a:extLst>
              <a:ext uri="{C183D7F6-B498-43B3-948B-1728B52AA6E4}">
                <adec:decorative xmlns:adec="http://schemas.microsoft.com/office/drawing/2017/decorative" val="1"/>
              </a:ext>
            </a:extLst>
          </p:cNvPr>
          <p:cNvSpPr txBox="1">
            <a:spLocks noGrp="1"/>
          </p:cNvSpPr>
          <p:nvPr>
            <p:ph type="ftr" idx="11"/>
          </p:nvPr>
        </p:nvSpPr>
        <p:spPr>
          <a:xfrm>
            <a:off x="4993005" y="6404628"/>
            <a:ext cx="4114800"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fi-FI"/>
              <a:t>Puttonen, Elenius &amp; Karjalainen (2025) CC-BY-SA</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sp>
        <p:nvSpPr>
          <p:cNvPr id="160" name="Google Shape;160;p9"/>
          <p:cNvSpPr txBox="1">
            <a:spLocks noGrp="1"/>
          </p:cNvSpPr>
          <p:nvPr>
            <p:ph type="ctrTitle"/>
          </p:nvPr>
        </p:nvSpPr>
        <p:spPr>
          <a:xfrm>
            <a:off x="1453275" y="1493538"/>
            <a:ext cx="9144000" cy="23877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dk1"/>
              </a:buClr>
              <a:buSzPts val="6000"/>
              <a:buFont typeface="Arial"/>
              <a:buNone/>
            </a:pPr>
            <a:r>
              <a:rPr lang="fi-FI">
                <a:latin typeface="Arial"/>
                <a:ea typeface="Arial"/>
                <a:cs typeface="Arial"/>
                <a:sym typeface="Arial"/>
              </a:rPr>
              <a:t>Kuvat ja videot</a:t>
            </a:r>
            <a:br>
              <a:rPr lang="fi-FI">
                <a:latin typeface="Arial"/>
                <a:ea typeface="Arial"/>
                <a:cs typeface="Arial"/>
              </a:rPr>
            </a:br>
            <a:endParaRPr lang="fi-FI">
              <a:highlight>
                <a:srgbClr val="FFFF00"/>
              </a:highlight>
              <a:latin typeface="Arial"/>
              <a:cs typeface="Arial"/>
            </a:endParaRPr>
          </a:p>
        </p:txBody>
      </p:sp>
      <p:sp>
        <p:nvSpPr>
          <p:cNvPr id="161" name="Google Shape;161;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fi-FI"/>
              <a:t>Puttonen, Elenius &amp; Karjalainen (2025) CC-BY-SA</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65"/>
        <p:cNvGrpSpPr/>
        <p:nvPr/>
      </p:nvGrpSpPr>
      <p:grpSpPr>
        <a:xfrm>
          <a:off x="0" y="0"/>
          <a:ext cx="0" cy="0"/>
          <a:chOff x="0" y="0"/>
          <a:chExt cx="0" cy="0"/>
        </a:xfrm>
      </p:grpSpPr>
      <p:sp>
        <p:nvSpPr>
          <p:cNvPr id="166" name="Google Shape;166;p10"/>
          <p:cNvSpPr txBox="1">
            <a:spLocks noGrp="1"/>
          </p:cNvSpPr>
          <p:nvPr>
            <p:ph type="title"/>
          </p:nvPr>
        </p:nvSpPr>
        <p:spPr>
          <a:xfrm>
            <a:off x="4965430" y="200858"/>
            <a:ext cx="6586491" cy="1586060"/>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dk1"/>
              </a:buClr>
              <a:buSzPts val="4400"/>
              <a:buFont typeface="Arial"/>
              <a:buNone/>
            </a:pPr>
            <a:r>
              <a:rPr lang="fi-FI">
                <a:latin typeface="Arial"/>
                <a:ea typeface="Arial"/>
                <a:cs typeface="Arial"/>
                <a:sym typeface="Arial"/>
              </a:rPr>
              <a:t>Orientoidu pohtimalla – mieti, miten toimit </a:t>
            </a:r>
            <a:endParaRPr>
              <a:latin typeface="Arial"/>
              <a:ea typeface="Arial"/>
              <a:cs typeface="Arial"/>
              <a:sym typeface="Arial"/>
            </a:endParaRPr>
          </a:p>
        </p:txBody>
      </p:sp>
      <p:sp>
        <p:nvSpPr>
          <p:cNvPr id="167" name="Google Shape;167;p10"/>
          <p:cNvSpPr txBox="1">
            <a:spLocks noGrp="1"/>
          </p:cNvSpPr>
          <p:nvPr>
            <p:ph type="body" idx="1"/>
          </p:nvPr>
        </p:nvSpPr>
        <p:spPr>
          <a:xfrm>
            <a:off x="4965430" y="2115117"/>
            <a:ext cx="6586489" cy="4424827"/>
          </a:xfrm>
          <a:prstGeom prst="rect">
            <a:avLst/>
          </a:prstGeom>
          <a:noFill/>
          <a:ln>
            <a:noFill/>
          </a:ln>
        </p:spPr>
        <p:txBody>
          <a:bodyPr spcFirstLastPara="1" wrap="square" lIns="91425" tIns="45700" rIns="91425" bIns="45700" anchor="t" anchorCtr="0">
            <a:normAutofit/>
          </a:bodyPr>
          <a:lstStyle/>
          <a:p>
            <a:pPr marL="285750" indent="-238125">
              <a:spcBef>
                <a:spcPts val="0"/>
              </a:spcBef>
              <a:buSzPct val="100000"/>
            </a:pPr>
            <a:endParaRPr lang="fi-FI" sz="1600">
              <a:latin typeface="+mn-lt"/>
              <a:cs typeface="Arial"/>
            </a:endParaRPr>
          </a:p>
          <a:p>
            <a:pPr marL="285750" indent="-238125">
              <a:spcBef>
                <a:spcPts val="0"/>
              </a:spcBef>
              <a:buSzPct val="100000"/>
            </a:pPr>
            <a:r>
              <a:rPr lang="fi-FI" sz="1600">
                <a:latin typeface="+mn-lt"/>
                <a:cs typeface="Arial"/>
              </a:rPr>
              <a:t>Teen Instagram-päivityksen eläinten kohtelusta eläinhotelli </a:t>
            </a:r>
            <a:r>
              <a:rPr lang="fi-FI" sz="1600" err="1">
                <a:latin typeface="+mn-lt"/>
                <a:cs typeface="Arial"/>
              </a:rPr>
              <a:t>Kisulissa</a:t>
            </a:r>
            <a:r>
              <a:rPr lang="fi-FI" sz="1600">
                <a:latin typeface="+mn-lt"/>
                <a:cs typeface="Arial"/>
              </a:rPr>
              <a:t> ja etsin siihen kuvia netistä.</a:t>
            </a:r>
          </a:p>
          <a:p>
            <a:pPr marL="285750" indent="-238125">
              <a:buSzPct val="100000"/>
            </a:pPr>
            <a:r>
              <a:rPr lang="fi-FI" sz="1600">
                <a:latin typeface="+mn-lt"/>
                <a:cs typeface="Arial"/>
              </a:rPr>
              <a:t>Yllätyin, kun </a:t>
            </a:r>
            <a:r>
              <a:rPr lang="fi-FI" sz="1600" err="1">
                <a:latin typeface="+mn-lt"/>
                <a:cs typeface="Arial"/>
              </a:rPr>
              <a:t>TikTokissa</a:t>
            </a:r>
            <a:r>
              <a:rPr lang="fi-FI" sz="1600">
                <a:latin typeface="+mn-lt"/>
                <a:cs typeface="Arial"/>
              </a:rPr>
              <a:t> liikenneturvan asiantuntija pitää turvavöitä vaarallisina. </a:t>
            </a:r>
            <a:endParaRPr lang="fi-FI" sz="1600">
              <a:latin typeface="+mn-lt"/>
            </a:endParaRPr>
          </a:p>
          <a:p>
            <a:pPr marL="285750" lvl="0" indent="-238125" algn="l" rtl="0">
              <a:lnSpc>
                <a:spcPct val="90000"/>
              </a:lnSpc>
              <a:spcBef>
                <a:spcPts val="1000"/>
              </a:spcBef>
              <a:spcAft>
                <a:spcPts val="0"/>
              </a:spcAft>
              <a:buClr>
                <a:schemeClr val="dk1"/>
              </a:buClr>
              <a:buSzPct val="100000"/>
              <a:buChar char="•"/>
            </a:pPr>
            <a:r>
              <a:rPr lang="fi-FI" sz="1600">
                <a:latin typeface="+mn-lt"/>
                <a:ea typeface="Arial"/>
                <a:cs typeface="Arial"/>
                <a:sym typeface="Arial"/>
              </a:rPr>
              <a:t>Innostuin silmittömästi, kun näin kuvan, joka vaikutti uskomattomalta uutiselta, joten välitin kuvan saman tien </a:t>
            </a:r>
            <a:r>
              <a:rPr lang="fi-FI" sz="1600" err="1">
                <a:latin typeface="+mn-lt"/>
                <a:ea typeface="Arial"/>
                <a:cs typeface="Arial"/>
                <a:sym typeface="Arial"/>
              </a:rPr>
              <a:t>whatsup</a:t>
            </a:r>
            <a:r>
              <a:rPr lang="fi-FI" sz="1600">
                <a:latin typeface="+mn-lt"/>
                <a:ea typeface="Arial"/>
                <a:cs typeface="Arial"/>
                <a:sym typeface="Arial"/>
              </a:rPr>
              <a:t>-ryhmässäni.</a:t>
            </a:r>
            <a:endParaRPr sz="1600">
              <a:latin typeface="+mn-lt"/>
            </a:endParaRPr>
          </a:p>
          <a:p>
            <a:pPr marL="285750" indent="-238125">
              <a:buSzPct val="100000"/>
            </a:pPr>
            <a:r>
              <a:rPr lang="fi-FI" sz="1600">
                <a:latin typeface="+mn-lt"/>
                <a:ea typeface="Arial"/>
                <a:cs typeface="Arial"/>
                <a:sym typeface="Arial"/>
              </a:rPr>
              <a:t>Uutistenlukija puhuu videolla käsittämättömiä asioita ja reagoin: enpä olisi uskonut, että tuokin henkilö ajattelee noin.</a:t>
            </a:r>
            <a:endParaRPr sz="1600">
              <a:latin typeface="+mn-lt"/>
              <a:ea typeface="Arial"/>
              <a:cs typeface="Arial"/>
              <a:sym typeface="Arial"/>
            </a:endParaRPr>
          </a:p>
          <a:p>
            <a:pPr marL="0" indent="0">
              <a:buSzPct val="100000"/>
              <a:buNone/>
            </a:pPr>
            <a:endParaRPr lang="fi-FI" sz="1600">
              <a:latin typeface="+mn-lt"/>
              <a:ea typeface="Arial"/>
              <a:cs typeface="Arial"/>
            </a:endParaRPr>
          </a:p>
          <a:p>
            <a:pPr marL="0" indent="0">
              <a:buSzPct val="100000"/>
              <a:buNone/>
            </a:pPr>
            <a:endParaRPr lang="fi-FI" sz="1600">
              <a:latin typeface="+mn-lt"/>
              <a:ea typeface="Arial"/>
              <a:cs typeface="Arial"/>
            </a:endParaRPr>
          </a:p>
          <a:p>
            <a:pPr marL="0" indent="0">
              <a:buSzPct val="100000"/>
              <a:buNone/>
            </a:pPr>
            <a:r>
              <a:rPr lang="fi-FI" sz="1600">
                <a:solidFill>
                  <a:schemeClr val="tx1"/>
                </a:solidFill>
                <a:latin typeface="+mn-lt"/>
                <a:ea typeface="Arial"/>
                <a:cs typeface="Arial"/>
                <a:sym typeface="Arial"/>
              </a:rPr>
              <a:t>Miten meni? Toimitko kuten väitteissä sanotaan? Mieti uudestaan. Kuvat eivät ole aina totta, käytä niitä oikein ja varo </a:t>
            </a:r>
            <a:r>
              <a:rPr lang="fi-FI" sz="1600" err="1">
                <a:solidFill>
                  <a:schemeClr val="tx1"/>
                </a:solidFill>
                <a:latin typeface="+mn-lt"/>
                <a:ea typeface="Arial"/>
                <a:cs typeface="Arial"/>
                <a:sym typeface="Arial"/>
              </a:rPr>
              <a:t>misinformaation</a:t>
            </a:r>
            <a:r>
              <a:rPr lang="fi-FI" sz="1600">
                <a:solidFill>
                  <a:schemeClr val="tx1"/>
                </a:solidFill>
                <a:latin typeface="+mn-lt"/>
                <a:ea typeface="Arial"/>
                <a:cs typeface="Arial"/>
                <a:sym typeface="Arial"/>
              </a:rPr>
              <a:t> levittämistä. </a:t>
            </a:r>
            <a:endParaRPr sz="1600">
              <a:solidFill>
                <a:schemeClr val="tx1"/>
              </a:solidFill>
              <a:latin typeface="+mn-lt"/>
            </a:endParaRPr>
          </a:p>
          <a:p>
            <a:pPr marL="0" lvl="0" indent="0" algn="l" rtl="0">
              <a:lnSpc>
                <a:spcPct val="90000"/>
              </a:lnSpc>
              <a:spcBef>
                <a:spcPts val="1000"/>
              </a:spcBef>
              <a:spcAft>
                <a:spcPts val="0"/>
              </a:spcAft>
              <a:buClr>
                <a:schemeClr val="dk1"/>
              </a:buClr>
              <a:buSzPct val="100000"/>
              <a:buNone/>
            </a:pPr>
            <a:endParaRPr sz="1700"/>
          </a:p>
          <a:p>
            <a:pPr marL="0" lvl="0" indent="0" algn="l" rtl="0">
              <a:lnSpc>
                <a:spcPct val="90000"/>
              </a:lnSpc>
              <a:spcBef>
                <a:spcPts val="1000"/>
              </a:spcBef>
              <a:spcAft>
                <a:spcPts val="0"/>
              </a:spcAft>
              <a:buClr>
                <a:schemeClr val="dk1"/>
              </a:buClr>
              <a:buSzPct val="100000"/>
              <a:buNone/>
            </a:pPr>
            <a:endParaRPr sz="1700"/>
          </a:p>
          <a:p>
            <a:pPr marL="0" lvl="0" indent="0" algn="l" rtl="0">
              <a:lnSpc>
                <a:spcPct val="90000"/>
              </a:lnSpc>
              <a:spcBef>
                <a:spcPts val="1000"/>
              </a:spcBef>
              <a:spcAft>
                <a:spcPts val="0"/>
              </a:spcAft>
              <a:buClr>
                <a:schemeClr val="dk1"/>
              </a:buClr>
              <a:buSzPct val="100000"/>
              <a:buNone/>
            </a:pPr>
            <a:endParaRPr sz="1700"/>
          </a:p>
          <a:p>
            <a:pPr marL="0" lvl="0" indent="0" algn="l" rtl="0">
              <a:lnSpc>
                <a:spcPct val="90000"/>
              </a:lnSpc>
              <a:spcBef>
                <a:spcPts val="1000"/>
              </a:spcBef>
              <a:spcAft>
                <a:spcPts val="0"/>
              </a:spcAft>
              <a:buClr>
                <a:schemeClr val="dk1"/>
              </a:buClr>
              <a:buSzPct val="100000"/>
              <a:buNone/>
            </a:pPr>
            <a:endParaRPr sz="1700"/>
          </a:p>
          <a:p>
            <a:pPr marL="0" lvl="0" indent="0" algn="l" rtl="0">
              <a:lnSpc>
                <a:spcPct val="90000"/>
              </a:lnSpc>
              <a:spcBef>
                <a:spcPts val="1000"/>
              </a:spcBef>
              <a:spcAft>
                <a:spcPts val="0"/>
              </a:spcAft>
              <a:buClr>
                <a:schemeClr val="dk1"/>
              </a:buClr>
              <a:buSzPct val="100000"/>
              <a:buNone/>
            </a:pPr>
            <a:endParaRPr sz="1700"/>
          </a:p>
          <a:p>
            <a:pPr marL="0" lvl="0" indent="0" algn="l" rtl="0">
              <a:lnSpc>
                <a:spcPct val="90000"/>
              </a:lnSpc>
              <a:spcBef>
                <a:spcPts val="1000"/>
              </a:spcBef>
              <a:spcAft>
                <a:spcPts val="0"/>
              </a:spcAft>
              <a:buClr>
                <a:schemeClr val="dk1"/>
              </a:buClr>
              <a:buSzPct val="100000"/>
              <a:buNone/>
            </a:pPr>
            <a:endParaRPr sz="1700"/>
          </a:p>
          <a:p>
            <a:pPr marL="0" lvl="0" indent="0" algn="l" rtl="0">
              <a:lnSpc>
                <a:spcPct val="90000"/>
              </a:lnSpc>
              <a:spcBef>
                <a:spcPts val="1000"/>
              </a:spcBef>
              <a:spcAft>
                <a:spcPts val="0"/>
              </a:spcAft>
              <a:buClr>
                <a:schemeClr val="dk1"/>
              </a:buClr>
              <a:buSzPct val="100000"/>
              <a:buNone/>
            </a:pPr>
            <a:endParaRPr sz="1700"/>
          </a:p>
        </p:txBody>
      </p:sp>
      <p:pic>
        <p:nvPicPr>
          <p:cNvPr id="168" name="Google Shape;168;p10">
            <a:extLst>
              <a:ext uri="{C183D7F6-B498-43B3-948B-1728B52AA6E4}">
                <adec:decorative xmlns:adec="http://schemas.microsoft.com/office/drawing/2017/decorative" val="1"/>
              </a:ext>
            </a:extLst>
          </p:cNvPr>
          <p:cNvPicPr preferRelativeResize="0"/>
          <p:nvPr/>
        </p:nvPicPr>
        <p:blipFill rotWithShape="1">
          <a:blip r:embed="rId3">
            <a:alphaModFix/>
          </a:blip>
          <a:srcRect l="16294" r="16113"/>
          <a:stretch/>
        </p:blipFill>
        <p:spPr>
          <a:xfrm>
            <a:off x="20" y="10"/>
            <a:ext cx="4635571" cy="6857990"/>
          </a:xfrm>
          <a:prstGeom prst="rect">
            <a:avLst/>
          </a:prstGeom>
          <a:noFill/>
          <a:ln>
            <a:noFill/>
          </a:ln>
        </p:spPr>
      </p:pic>
      <p:cxnSp>
        <p:nvCxnSpPr>
          <p:cNvPr id="169" name="Google Shape;169;p10">
            <a:extLst>
              <a:ext uri="{C183D7F6-B498-43B3-948B-1728B52AA6E4}">
                <adec:decorative xmlns:adec="http://schemas.microsoft.com/office/drawing/2017/decorative" val="1"/>
              </a:ext>
            </a:extLst>
          </p:cNvPr>
          <p:cNvCxnSpPr/>
          <p:nvPr/>
        </p:nvCxnSpPr>
        <p:spPr>
          <a:xfrm>
            <a:off x="5080934" y="2115117"/>
            <a:ext cx="6309360" cy="0"/>
          </a:xfrm>
          <a:prstGeom prst="straightConnector1">
            <a:avLst/>
          </a:prstGeom>
          <a:noFill/>
          <a:ln w="19050" cap="flat" cmpd="sng">
            <a:solidFill>
              <a:schemeClr val="accent1"/>
            </a:solidFill>
            <a:prstDash val="solid"/>
            <a:miter lim="800000"/>
            <a:headEnd type="none" w="sm" len="sm"/>
            <a:tailEnd type="none" w="sm" len="sm"/>
          </a:ln>
        </p:spPr>
      </p:cxnSp>
      <p:sp>
        <p:nvSpPr>
          <p:cNvPr id="170" name="Google Shape;170;p10">
            <a:extLst>
              <a:ext uri="{C183D7F6-B498-43B3-948B-1728B52AA6E4}">
                <adec:decorative xmlns:adec="http://schemas.microsoft.com/office/drawing/2017/decorative" val="1"/>
              </a:ext>
            </a:extLst>
          </p:cNvPr>
          <p:cNvSpPr txBox="1">
            <a:spLocks noGrp="1"/>
          </p:cNvSpPr>
          <p:nvPr>
            <p:ph type="ftr" idx="11"/>
          </p:nvPr>
        </p:nvSpPr>
        <p:spPr>
          <a:xfrm>
            <a:off x="4962919" y="6357381"/>
            <a:ext cx="4114800"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fi-FI"/>
              <a:t>Puttonen, Elenius &amp; Karjalainen (2025) CC-BY-SA</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5" name="Google Shape;175;p11"/>
          <p:cNvSpPr txBox="1">
            <a:spLocks noGrp="1"/>
          </p:cNvSpPr>
          <p:nvPr>
            <p:ph type="title"/>
          </p:nvPr>
        </p:nvSpPr>
        <p:spPr>
          <a:xfrm>
            <a:off x="838200" y="135350"/>
            <a:ext cx="10866000" cy="1120800"/>
          </a:xfrm>
          <a:prstGeom prst="rect">
            <a:avLst/>
          </a:prstGeom>
          <a:noFill/>
          <a:ln>
            <a:noFill/>
          </a:ln>
        </p:spPr>
        <p:txBody>
          <a:bodyPr spcFirstLastPara="1" wrap="square" lIns="91425" tIns="45700" rIns="91425" bIns="45700" anchor="ctr" anchorCtr="0">
            <a:noAutofit/>
          </a:bodyPr>
          <a:lstStyle/>
          <a:p>
            <a:pPr>
              <a:buSzPts val="4400"/>
            </a:pPr>
            <a:r>
              <a:rPr lang="fi-FI">
                <a:latin typeface="+mj-lt"/>
                <a:ea typeface="Arial"/>
                <a:cs typeface="Arial"/>
                <a:sym typeface="Arial"/>
              </a:rPr>
              <a:t>Kuvanlukutaito ja tulkinnasta</a:t>
            </a:r>
            <a:endParaRPr lang="fi-FI">
              <a:latin typeface="+mj-lt"/>
              <a:ea typeface="Arial"/>
              <a:cs typeface="Arial"/>
            </a:endParaRPr>
          </a:p>
        </p:txBody>
      </p:sp>
      <p:sp>
        <p:nvSpPr>
          <p:cNvPr id="176" name="Google Shape;176;p11"/>
          <p:cNvSpPr txBox="1">
            <a:spLocks noGrp="1"/>
          </p:cNvSpPr>
          <p:nvPr>
            <p:ph type="body" idx="1"/>
          </p:nvPr>
        </p:nvSpPr>
        <p:spPr>
          <a:xfrm>
            <a:off x="459920" y="1413608"/>
            <a:ext cx="10515600" cy="4942800"/>
          </a:xfrm>
          <a:prstGeom prst="rect">
            <a:avLst/>
          </a:prstGeom>
          <a:noFill/>
          <a:ln>
            <a:noFill/>
          </a:ln>
        </p:spPr>
        <p:txBody>
          <a:bodyPr spcFirstLastPara="1" wrap="square" lIns="91425" tIns="45700" rIns="91425" bIns="45700" anchor="t" anchorCtr="0">
            <a:noAutofit/>
          </a:bodyPr>
          <a:lstStyle/>
          <a:p>
            <a:pPr marL="285750" indent="-285750"/>
            <a:r>
              <a:rPr lang="fi-FI" sz="2000">
                <a:solidFill>
                  <a:schemeClr val="tx1"/>
                </a:solidFill>
                <a:latin typeface="Arial"/>
                <a:cs typeface="Arial"/>
              </a:rPr>
              <a:t>Visuaalinen viestintä on voimakasta. Kuvat herättävät erilaisia tunteita ja muistoja. Historiassamme meillä on paljon pidempi kokemus kuvien ja symbolien tulkintaan kuin tekstin. Rekisteröimme kuvat nopeasti, yhdellä silmäyksellä, kun taas tekstin lukeminen on lineaarista.</a:t>
            </a:r>
            <a:endParaRPr lang="fi-FI" sz="2000">
              <a:solidFill>
                <a:schemeClr val="tx1"/>
              </a:solidFill>
            </a:endParaRPr>
          </a:p>
          <a:p>
            <a:pPr marL="285750" indent="-285750"/>
            <a:r>
              <a:rPr lang="fi-FI" sz="2000">
                <a:solidFill>
                  <a:schemeClr val="tx1"/>
                </a:solidFill>
                <a:latin typeface="Arial"/>
                <a:cs typeface="Arial"/>
              </a:rPr>
              <a:t>Nykyisestä informaatioähkystä jo merkittävä osa on kuvien virtaa. Tulkintaamme vaikuttavat henkilökohtaiset ja kulttuuriset tekijät. Esimerkiksi värien tulkinta vaihtelee kulttuureittain. </a:t>
            </a:r>
            <a:endParaRPr lang="fi-FI" sz="2000">
              <a:solidFill>
                <a:schemeClr val="tx1"/>
              </a:solidFill>
            </a:endParaRPr>
          </a:p>
          <a:p>
            <a:pPr marL="285750" indent="-285750"/>
            <a:r>
              <a:rPr lang="fi-FI" sz="2000">
                <a:solidFill>
                  <a:schemeClr val="tx1"/>
                </a:solidFill>
                <a:latin typeface="Arial"/>
                <a:cs typeface="Arial"/>
              </a:rPr>
              <a:t>Kuvan julkaisija haluaa herättää mielenkiintomme ja tuoda esille hänelle tärkeitä asioita. Kuvat ovat </a:t>
            </a:r>
            <a:r>
              <a:rPr lang="fi-FI" sz="2000" b="1">
                <a:solidFill>
                  <a:schemeClr val="tx1"/>
                </a:solidFill>
                <a:latin typeface="Arial"/>
                <a:cs typeface="Arial"/>
              </a:rPr>
              <a:t>vaikuttamisen</a:t>
            </a:r>
            <a:r>
              <a:rPr lang="fi-FI" sz="2000">
                <a:solidFill>
                  <a:schemeClr val="tx1"/>
                </a:solidFill>
                <a:latin typeface="Arial"/>
                <a:cs typeface="Arial"/>
              </a:rPr>
              <a:t> keino. </a:t>
            </a:r>
            <a:endParaRPr lang="fi-FI" sz="2000">
              <a:solidFill>
                <a:schemeClr val="tx1"/>
              </a:solidFill>
            </a:endParaRPr>
          </a:p>
          <a:p>
            <a:pPr marL="285750" indent="-285750"/>
            <a:r>
              <a:rPr lang="fi-FI" sz="2000">
                <a:solidFill>
                  <a:schemeClr val="tx1"/>
                </a:solidFill>
                <a:latin typeface="Arial"/>
                <a:cs typeface="Arial"/>
              </a:rPr>
              <a:t>Kuvien yleisessä tulkinnassa voi kiinnittää huomiota muun muassa väreihin, kehonkieleen, elementtien sijoitteluun. Näistä kerrotaan tarkemmin </a:t>
            </a:r>
            <a:r>
              <a:rPr lang="fi-FI" sz="2000">
                <a:solidFill>
                  <a:schemeClr val="tx1"/>
                </a:solidFill>
                <a:latin typeface="Arial"/>
                <a:cs typeface="Arial"/>
                <a:hlinkClick r:id="rId3">
                  <a:extLst>
                    <a:ext uri="{A12FA001-AC4F-418D-AE19-62706E023703}">
                      <ahyp:hlinkClr xmlns:ahyp="http://schemas.microsoft.com/office/drawing/2018/hyperlinkcolor" val="tx"/>
                    </a:ext>
                  </a:extLst>
                </a:hlinkClick>
              </a:rPr>
              <a:t>Johanna Oksasen artikkelissa</a:t>
            </a:r>
            <a:r>
              <a:rPr lang="fi-FI" sz="2000">
                <a:solidFill>
                  <a:schemeClr val="tx1"/>
                </a:solidFill>
                <a:latin typeface="Arial"/>
                <a:cs typeface="Arial"/>
              </a:rPr>
              <a:t> (STT Viestintäpalvelut).</a:t>
            </a:r>
            <a:endParaRPr lang="fi-FI" sz="2000">
              <a:solidFill>
                <a:schemeClr val="tx1"/>
              </a:solidFill>
            </a:endParaRPr>
          </a:p>
          <a:p>
            <a:pPr marL="76200" indent="0">
              <a:spcBef>
                <a:spcPts val="0"/>
              </a:spcBef>
              <a:buSzPts val="2400"/>
              <a:buNone/>
            </a:pPr>
            <a:endParaRPr lang="fi-FI" sz="2400">
              <a:solidFill>
                <a:schemeClr val="tx1"/>
              </a:solidFill>
              <a:latin typeface="Arial"/>
              <a:ea typeface="Arial"/>
              <a:cs typeface="Arial"/>
            </a:endParaRPr>
          </a:p>
          <a:p>
            <a:pPr marL="76200" indent="0">
              <a:spcBef>
                <a:spcPts val="0"/>
              </a:spcBef>
              <a:buSzPts val="2400"/>
              <a:buNone/>
            </a:pPr>
            <a:r>
              <a:rPr lang="fi-FI" sz="2400">
                <a:latin typeface="Arial"/>
                <a:ea typeface="Arial"/>
                <a:cs typeface="Arial"/>
                <a:sym typeface="Arial"/>
              </a:rPr>
              <a:t> </a:t>
            </a:r>
            <a:endParaRPr lang="fi-FI" sz="2400">
              <a:latin typeface="Arial"/>
              <a:ea typeface="Arial"/>
              <a:cs typeface="Arial"/>
            </a:endParaRPr>
          </a:p>
          <a:p>
            <a:pPr marL="76200" lvl="0" indent="0" algn="l">
              <a:lnSpc>
                <a:spcPct val="90000"/>
              </a:lnSpc>
              <a:spcBef>
                <a:spcPts val="0"/>
              </a:spcBef>
              <a:spcAft>
                <a:spcPts val="0"/>
              </a:spcAft>
              <a:buSzPts val="2400"/>
              <a:buNone/>
            </a:pPr>
            <a:endParaRPr lang="fi-FI" sz="2400">
              <a:latin typeface="Arial"/>
              <a:ea typeface="Arial"/>
              <a:cs typeface="Arial"/>
            </a:endParaRPr>
          </a:p>
          <a:p>
            <a:pPr lvl="0" indent="0" algn="l" rtl="0">
              <a:lnSpc>
                <a:spcPct val="90000"/>
              </a:lnSpc>
              <a:spcBef>
                <a:spcPts val="0"/>
              </a:spcBef>
              <a:spcAft>
                <a:spcPts val="0"/>
              </a:spcAft>
              <a:buClr>
                <a:schemeClr val="dk1"/>
              </a:buClr>
              <a:buNone/>
            </a:pPr>
            <a:r>
              <a:rPr lang="fi-FI" sz="2400">
                <a:latin typeface="Arial"/>
                <a:ea typeface="Arial"/>
                <a:cs typeface="Arial"/>
                <a:sym typeface="Arial"/>
              </a:rPr>
              <a:t> </a:t>
            </a:r>
            <a:endParaRPr sz="2400">
              <a:latin typeface="Arial"/>
              <a:ea typeface="Arial"/>
              <a:cs typeface="Arial"/>
            </a:endParaRPr>
          </a:p>
          <a:p>
            <a:pPr marL="228600" lvl="0" indent="-228600" algn="l" rtl="0">
              <a:lnSpc>
                <a:spcPct val="90000"/>
              </a:lnSpc>
              <a:spcBef>
                <a:spcPts val="1000"/>
              </a:spcBef>
              <a:spcAft>
                <a:spcPts val="0"/>
              </a:spcAft>
              <a:buClr>
                <a:schemeClr val="dk1"/>
              </a:buClr>
              <a:buSzPts val="2400"/>
              <a:buNone/>
            </a:pPr>
            <a:endParaRPr lang="fi-FI" sz="2400">
              <a:latin typeface="Arial"/>
              <a:ea typeface="Arial"/>
              <a:cs typeface="Arial"/>
            </a:endParaRPr>
          </a:p>
          <a:p>
            <a:pPr marL="0" lvl="0" indent="0" algn="l" rtl="0">
              <a:lnSpc>
                <a:spcPct val="90000"/>
              </a:lnSpc>
              <a:spcBef>
                <a:spcPts val="1000"/>
              </a:spcBef>
              <a:spcAft>
                <a:spcPts val="0"/>
              </a:spcAft>
              <a:buClr>
                <a:schemeClr val="dk1"/>
              </a:buClr>
              <a:buSzPts val="2800"/>
              <a:buNone/>
            </a:pPr>
            <a:r>
              <a:rPr lang="fi-FI"/>
              <a:t>1. </a:t>
            </a:r>
            <a:endParaRPr/>
          </a:p>
        </p:txBody>
      </p:sp>
      <p:sp>
        <p:nvSpPr>
          <p:cNvPr id="177" name="Google Shape;177;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fi-FI"/>
              <a:t>Puttonen, Elenius &amp; Karjalainen (2025) CC-BY-SA</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F6D83B1-981E-14E1-7526-A4627653F450}"/>
              </a:ext>
            </a:extLst>
          </p:cNvPr>
          <p:cNvSpPr>
            <a:spLocks noGrp="1"/>
          </p:cNvSpPr>
          <p:nvPr>
            <p:ph type="title"/>
          </p:nvPr>
        </p:nvSpPr>
        <p:spPr>
          <a:xfrm>
            <a:off x="838200" y="157735"/>
            <a:ext cx="10515600" cy="1325563"/>
          </a:xfrm>
        </p:spPr>
        <p:txBody>
          <a:bodyPr/>
          <a:lstStyle/>
          <a:p>
            <a:r>
              <a:rPr lang="fi-FI">
                <a:latin typeface="+mj-lt"/>
                <a:ea typeface="Arial"/>
                <a:cs typeface="Arial"/>
                <a:sym typeface="Arial"/>
              </a:rPr>
              <a:t>Mitä näet kuvissa ja videoissa? </a:t>
            </a:r>
            <a:br>
              <a:rPr lang="fi-FI">
                <a:latin typeface="+mj-lt"/>
                <a:ea typeface="Arial"/>
                <a:cs typeface="Arial"/>
              </a:rPr>
            </a:br>
            <a:r>
              <a:rPr lang="fi-FI">
                <a:latin typeface="+mj-lt"/>
                <a:ea typeface="Arial"/>
                <a:cs typeface="Arial"/>
                <a:sym typeface="Arial"/>
              </a:rPr>
              <a:t>Onko kaikki totta? </a:t>
            </a:r>
            <a:endParaRPr lang="fi-FI">
              <a:latin typeface="+mj-lt"/>
            </a:endParaRPr>
          </a:p>
        </p:txBody>
      </p:sp>
      <p:sp>
        <p:nvSpPr>
          <p:cNvPr id="3" name="Tekstin paikkamerkki 2">
            <a:extLst>
              <a:ext uri="{FF2B5EF4-FFF2-40B4-BE49-F238E27FC236}">
                <a16:creationId xmlns:a16="http://schemas.microsoft.com/office/drawing/2014/main" id="{66089BE1-55AC-C130-836A-F0B19AA6F0DB}"/>
              </a:ext>
            </a:extLst>
          </p:cNvPr>
          <p:cNvSpPr>
            <a:spLocks noGrp="1"/>
          </p:cNvSpPr>
          <p:nvPr>
            <p:ph type="body" idx="1"/>
          </p:nvPr>
        </p:nvSpPr>
        <p:spPr>
          <a:xfrm>
            <a:off x="838200" y="1483298"/>
            <a:ext cx="10515600" cy="4945782"/>
          </a:xfrm>
        </p:spPr>
        <p:txBody>
          <a:bodyPr>
            <a:normAutofit/>
          </a:bodyPr>
          <a:lstStyle/>
          <a:p>
            <a:pPr marL="114300" indent="0">
              <a:lnSpc>
                <a:spcPct val="107000"/>
              </a:lnSpc>
              <a:spcAft>
                <a:spcPts val="800"/>
              </a:spcAft>
              <a:buNone/>
            </a:pPr>
            <a:r>
              <a:rPr lang="fi-FI" sz="2000" kern="100" dirty="0">
                <a:effectLst/>
                <a:latin typeface="+mn-lt"/>
                <a:cs typeface="Times New Roman"/>
              </a:rPr>
              <a:t>Visuaalinen informaatio, kuten kuvat, graafiset esitykset ja videot, ovat tiedonlähteitä opinnoissa. Tiedon esittäminen erilaisissa visuaalisissa muodoissa lisääntyy voimakkaasti. </a:t>
            </a:r>
          </a:p>
          <a:p>
            <a:pPr marL="114300" indent="0">
              <a:lnSpc>
                <a:spcPct val="107000"/>
              </a:lnSpc>
              <a:spcAft>
                <a:spcPts val="800"/>
              </a:spcAft>
              <a:buNone/>
            </a:pPr>
            <a:r>
              <a:rPr lang="fi-FI" sz="2000" kern="100" dirty="0">
                <a:effectLst/>
                <a:latin typeface="+mn-lt"/>
                <a:cs typeface="Times New Roman"/>
              </a:rPr>
              <a:t>Myös tekoälyn avulla rakennetaan kuvia. Kuvageneraattori perustuu algoritmiin, jota on ruokittu valtavalla määrällä kuvia internetistä. Syötettyjen sanojen perusteella tekoäly luo kuvia, jotka vastaavat sanajoukkoa mahdollisimman hyvin. Uskottavia kuvia voidaan siis luoda hyvin helposti eri tarkoituksiin. </a:t>
            </a:r>
          </a:p>
          <a:p>
            <a:pPr marL="114300" indent="0">
              <a:lnSpc>
                <a:spcPct val="107000"/>
              </a:lnSpc>
              <a:spcAft>
                <a:spcPts val="800"/>
              </a:spcAft>
              <a:buNone/>
            </a:pPr>
            <a:r>
              <a:rPr lang="fi-FI" sz="2000" kern="100" dirty="0">
                <a:effectLst/>
                <a:latin typeface="+mn-lt"/>
                <a:cs typeface="Times New Roman"/>
              </a:rPr>
              <a:t>Kuvamanipulaatiolla  on helppo ohjata katsojan tulkintaa. Huomioi seuraavat asiat:</a:t>
            </a:r>
          </a:p>
          <a:p>
            <a:pPr marL="285750" indent="-285750">
              <a:buClr>
                <a:srgbClr val="000000"/>
              </a:buClr>
            </a:pPr>
            <a:r>
              <a:rPr lang="fi-FI" sz="2000" dirty="0">
                <a:latin typeface="+mn-lt"/>
                <a:cs typeface="Arial"/>
              </a:rPr>
              <a:t>Onko tarkoituksena </a:t>
            </a:r>
            <a:r>
              <a:rPr lang="fi-FI" sz="2000" b="1" dirty="0">
                <a:latin typeface="+mn-lt"/>
                <a:cs typeface="Arial"/>
              </a:rPr>
              <a:t>vaikuttaa </a:t>
            </a:r>
            <a:r>
              <a:rPr lang="fi-FI" sz="2000" dirty="0">
                <a:latin typeface="+mn-lt"/>
                <a:cs typeface="Arial"/>
              </a:rPr>
              <a:t>välittämällä manipuloitua kuvamateriaalia tietoisesti?  </a:t>
            </a:r>
            <a:endParaRPr lang="fi-FI" sz="2000" dirty="0">
              <a:latin typeface="+mn-lt"/>
            </a:endParaRPr>
          </a:p>
          <a:p>
            <a:pPr marL="285750" indent="-285750">
              <a:buClr>
                <a:srgbClr val="000000"/>
              </a:buClr>
            </a:pPr>
            <a:r>
              <a:rPr lang="fi-FI" sz="2000" dirty="0">
                <a:latin typeface="+mn-lt"/>
                <a:cs typeface="Arial"/>
              </a:rPr>
              <a:t>Kuuluvatko kuva ja teksti yhteen? Tarkista kuvahaulla, onko kuvaa käytetty myös muissa yhteyksissä. Esimerkiksi Googlen </a:t>
            </a:r>
            <a:r>
              <a:rPr lang="fi-FI" sz="2000" dirty="0">
                <a:latin typeface="+mn-lt"/>
                <a:cs typeface="Arial"/>
                <a:hlinkClick r:id="rId2"/>
              </a:rPr>
              <a:t>käänteisellä kuvahaulla</a:t>
            </a:r>
            <a:r>
              <a:rPr lang="fi-FI" sz="2000" dirty="0">
                <a:latin typeface="+mn-lt"/>
                <a:cs typeface="Arial"/>
              </a:rPr>
              <a:t> voit tarkistaa missä muualla kuva on esiintynyt ja löytyykö samankaltaisia kuvia.</a:t>
            </a:r>
          </a:p>
          <a:p>
            <a:pPr marL="114300" indent="0">
              <a:buNone/>
            </a:pPr>
            <a:endParaRPr lang="fi-FI"/>
          </a:p>
        </p:txBody>
      </p:sp>
      <p:sp>
        <p:nvSpPr>
          <p:cNvPr id="4" name="Tekstiruutu 3">
            <a:extLst>
              <a:ext uri="{FF2B5EF4-FFF2-40B4-BE49-F238E27FC236}">
                <a16:creationId xmlns:a16="http://schemas.microsoft.com/office/drawing/2014/main" id="{A8E90876-D701-95CA-8F51-5C81943FEA07}"/>
              </a:ext>
            </a:extLst>
          </p:cNvPr>
          <p:cNvSpPr txBox="1"/>
          <p:nvPr/>
        </p:nvSpPr>
        <p:spPr>
          <a:xfrm>
            <a:off x="4083965" y="6419366"/>
            <a:ext cx="3354637"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fi-FI" sz="1200" baseline="0">
                <a:solidFill>
                  <a:srgbClr val="888888"/>
                </a:solidFill>
                <a:latin typeface="Calibri"/>
              </a:rPr>
              <a:t>Puttonen, Elenius &amp; Karjalainen (2025) CC-BY-SA</a:t>
            </a:r>
            <a:r>
              <a:rPr lang="fi-FI" sz="1200">
                <a:latin typeface="Calibri"/>
                <a:ea typeface="Calibri"/>
                <a:cs typeface="Calibri"/>
              </a:rPr>
              <a:t>​</a:t>
            </a:r>
            <a:endParaRPr lang="fi-FI"/>
          </a:p>
        </p:txBody>
      </p:sp>
    </p:spTree>
    <p:extLst>
      <p:ext uri="{BB962C8B-B14F-4D97-AF65-F5344CB8AC3E}">
        <p14:creationId xmlns:p14="http://schemas.microsoft.com/office/powerpoint/2010/main" val="24068177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3389E3E-5AC7-172A-7BEA-E1DD352738AE}"/>
              </a:ext>
            </a:extLst>
          </p:cNvPr>
          <p:cNvSpPr>
            <a:spLocks noGrp="1"/>
          </p:cNvSpPr>
          <p:nvPr>
            <p:ph type="title"/>
          </p:nvPr>
        </p:nvSpPr>
        <p:spPr>
          <a:xfrm>
            <a:off x="838200" y="365126"/>
            <a:ext cx="10515600" cy="860360"/>
          </a:xfrm>
        </p:spPr>
        <p:txBody>
          <a:bodyPr/>
          <a:lstStyle/>
          <a:p>
            <a:r>
              <a:rPr lang="fi-FI">
                <a:latin typeface="+mj-lt"/>
                <a:ea typeface="Arial"/>
                <a:cs typeface="Arial"/>
                <a:sym typeface="Arial"/>
              </a:rPr>
              <a:t>Epäilyttääkö kuva tai video? </a:t>
            </a:r>
            <a:endParaRPr lang="fi-FI">
              <a:latin typeface="+mj-lt"/>
            </a:endParaRPr>
          </a:p>
        </p:txBody>
      </p:sp>
      <p:sp>
        <p:nvSpPr>
          <p:cNvPr id="3" name="Tekstin paikkamerkki 2">
            <a:extLst>
              <a:ext uri="{FF2B5EF4-FFF2-40B4-BE49-F238E27FC236}">
                <a16:creationId xmlns:a16="http://schemas.microsoft.com/office/drawing/2014/main" id="{8F863970-7F9B-E02C-2CA0-9DD7F339A623}"/>
              </a:ext>
            </a:extLst>
          </p:cNvPr>
          <p:cNvSpPr>
            <a:spLocks noGrp="1"/>
          </p:cNvSpPr>
          <p:nvPr>
            <p:ph type="body" idx="1"/>
          </p:nvPr>
        </p:nvSpPr>
        <p:spPr>
          <a:xfrm>
            <a:off x="838200" y="1225486"/>
            <a:ext cx="10515600" cy="4951477"/>
          </a:xfrm>
        </p:spPr>
        <p:txBody>
          <a:bodyPr>
            <a:normAutofit lnSpcReduction="10000"/>
          </a:bodyPr>
          <a:lstStyle/>
          <a:p>
            <a:pPr marL="114300" indent="0">
              <a:lnSpc>
                <a:spcPct val="107000"/>
              </a:lnSpc>
              <a:spcAft>
                <a:spcPts val="800"/>
              </a:spcAft>
              <a:buNone/>
            </a:pPr>
            <a:r>
              <a:rPr lang="fi-FI" sz="2000" kern="100" dirty="0" err="1">
                <a:effectLst/>
                <a:latin typeface="+mn-lt"/>
                <a:cs typeface="Times New Roman"/>
              </a:rPr>
              <a:t>Deepfake</a:t>
            </a:r>
            <a:r>
              <a:rPr lang="fi-FI" sz="2000" kern="100" dirty="0">
                <a:effectLst/>
                <a:latin typeface="+mn-lt"/>
                <a:cs typeface="Times New Roman"/>
              </a:rPr>
              <a:t> eli syvien valevideoiden tunnistaminen ei ole helppoa. Voimme kiinnittää huomiota esimerkiksi väärältä näyttäviin piirteisiin, luonnottomaan liikkeeseen, oudolta kuulostavaan ääneen tai sumeisiin kohtiin. Iso-Britanniassa aiheesta tehdystä </a:t>
            </a:r>
            <a:r>
              <a:rPr lang="fi-FI" sz="2000" u="sng" kern="100" dirty="0">
                <a:solidFill>
                  <a:srgbClr val="0563C1"/>
                </a:solidFill>
                <a:effectLst/>
                <a:latin typeface="+mn-lt"/>
                <a:cs typeface="Times New Roman"/>
                <a:hlinkClick r:id="rId2"/>
              </a:rPr>
              <a:t>tutkimuksesta</a:t>
            </a:r>
            <a:r>
              <a:rPr lang="fi-FI" sz="2000" kern="100" dirty="0">
                <a:effectLst/>
                <a:latin typeface="+mn-lt"/>
                <a:cs typeface="Times New Roman"/>
              </a:rPr>
              <a:t> on uutisoitu mm. </a:t>
            </a:r>
            <a:r>
              <a:rPr lang="fi-FI" sz="2000" u="sng" kern="100" dirty="0">
                <a:solidFill>
                  <a:srgbClr val="0563C1"/>
                </a:solidFill>
                <a:effectLst/>
                <a:latin typeface="+mn-lt"/>
                <a:cs typeface="Times New Roman"/>
                <a:hlinkClick r:id="rId3"/>
              </a:rPr>
              <a:t>Iltalehdessä</a:t>
            </a:r>
            <a:r>
              <a:rPr lang="fi-FI" sz="2000" kern="100" dirty="0">
                <a:effectLst/>
                <a:latin typeface="+mn-lt"/>
                <a:cs typeface="Times New Roman"/>
              </a:rPr>
              <a:t> </a:t>
            </a:r>
            <a:r>
              <a:rPr lang="fi-FI" sz="2000" kern="100" dirty="0">
                <a:latin typeface="+mn-lt"/>
                <a:cs typeface="Times New Roman"/>
              </a:rPr>
              <a:t>(</a:t>
            </a:r>
            <a:r>
              <a:rPr lang="fi-FI" sz="2000" kern="100" dirty="0">
                <a:effectLst/>
                <a:latin typeface="+mn-lt"/>
                <a:cs typeface="Times New Roman"/>
              </a:rPr>
              <a:t>vaatii kirjautumisen</a:t>
            </a:r>
            <a:r>
              <a:rPr lang="fi-FI" sz="2000" kern="100" dirty="0">
                <a:latin typeface="+mn-lt"/>
                <a:cs typeface="Times New Roman"/>
              </a:rPr>
              <a:t>), </a:t>
            </a:r>
            <a:r>
              <a:rPr lang="fi-FI" sz="2000" kern="100" dirty="0">
                <a:effectLst/>
                <a:latin typeface="+mn-lt"/>
                <a:cs typeface="Times New Roman"/>
              </a:rPr>
              <a:t>myös </a:t>
            </a:r>
            <a:r>
              <a:rPr lang="fi-FI" sz="2000" u="sng" kern="100" dirty="0">
                <a:solidFill>
                  <a:srgbClr val="0563C1"/>
                </a:solidFill>
                <a:effectLst/>
                <a:latin typeface="+mn-lt"/>
                <a:cs typeface="Times New Roman"/>
                <a:hlinkClick r:id="rId4"/>
              </a:rPr>
              <a:t>Independent</a:t>
            </a:r>
            <a:r>
              <a:rPr lang="fi-FI" sz="2000" kern="100" dirty="0">
                <a:effectLst/>
                <a:latin typeface="+mn-lt"/>
                <a:cs typeface="Times New Roman"/>
              </a:rPr>
              <a:t>-lehdessä</a:t>
            </a:r>
            <a:r>
              <a:rPr lang="fi-FI" sz="2000" kern="100" dirty="0">
                <a:latin typeface="+mn-lt"/>
                <a:cs typeface="Times New Roman"/>
              </a:rPr>
              <a:t>.</a:t>
            </a:r>
            <a:r>
              <a:rPr lang="fi-FI" sz="2000" kern="100" dirty="0">
                <a:effectLst/>
                <a:latin typeface="+mn-lt"/>
                <a:cs typeface="Times New Roman"/>
              </a:rPr>
              <a:t> </a:t>
            </a:r>
          </a:p>
          <a:p>
            <a:pPr marL="114300" indent="0">
              <a:lnSpc>
                <a:spcPct val="107000"/>
              </a:lnSpc>
              <a:spcAft>
                <a:spcPts val="800"/>
              </a:spcAft>
              <a:buNone/>
            </a:pPr>
            <a:r>
              <a:rPr lang="fi-FI" sz="2000" kern="100" dirty="0">
                <a:effectLst/>
                <a:latin typeface="+mn-lt"/>
                <a:cs typeface="Times New Roman"/>
              </a:rPr>
              <a:t>Valevideoiden tunnistamiseksi on kehitetty tunnistusohjelmistoja. </a:t>
            </a:r>
            <a:r>
              <a:rPr lang="fi-FI" sz="2000" u="sng" kern="100" dirty="0">
                <a:solidFill>
                  <a:srgbClr val="0563C1"/>
                </a:solidFill>
                <a:effectLst/>
                <a:latin typeface="+mn-lt"/>
                <a:cs typeface="Times New Roman"/>
                <a:hlinkClick r:id="rId5"/>
              </a:rPr>
              <a:t>DeepFake-o-meter</a:t>
            </a:r>
            <a:r>
              <a:rPr lang="fi-FI" sz="2000" kern="100" dirty="0">
                <a:effectLst/>
                <a:latin typeface="+mn-lt"/>
                <a:cs typeface="Times New Roman"/>
              </a:rPr>
              <a:t> on esimerkki ilmaisesta tunnistusohjelmistosta.</a:t>
            </a:r>
          </a:p>
          <a:p>
            <a:pPr marL="114300" indent="0">
              <a:lnSpc>
                <a:spcPct val="107000"/>
              </a:lnSpc>
              <a:spcAft>
                <a:spcPts val="800"/>
              </a:spcAft>
              <a:buNone/>
            </a:pPr>
            <a:r>
              <a:rPr lang="fi-FI" sz="2000" u="sng" kern="100" dirty="0">
                <a:solidFill>
                  <a:srgbClr val="0563C1"/>
                </a:solidFill>
                <a:effectLst/>
                <a:latin typeface="+mn-lt"/>
                <a:cs typeface="Times New Roman"/>
                <a:hlinkClick r:id="rId6"/>
              </a:rPr>
              <a:t>Jenna Lehtonen listaa 12 kysymystä</a:t>
            </a:r>
            <a:r>
              <a:rPr lang="fi-FI" sz="2000" kern="100" dirty="0">
                <a:effectLst/>
                <a:latin typeface="+mn-lt"/>
                <a:cs typeface="Times New Roman"/>
              </a:rPr>
              <a:t>, joiden avulla voit arvioida kuvaa, alla poimintoja: </a:t>
            </a:r>
          </a:p>
          <a:p>
            <a:pPr marL="285750" indent="-285750"/>
            <a:r>
              <a:rPr lang="fi-FI" sz="2000" dirty="0">
                <a:latin typeface="+mn-lt"/>
                <a:cs typeface="Arial"/>
              </a:rPr>
              <a:t>Miten reagoit, kun näet kuvan? Jaamme helposti eteenpäin kuvia, jotka aiheuttavat voimakkaan tunnereaktion.</a:t>
            </a:r>
            <a:endParaRPr lang="fi-FI" sz="2000" dirty="0">
              <a:latin typeface="+mn-lt"/>
            </a:endParaRPr>
          </a:p>
          <a:p>
            <a:pPr marL="285750" indent="-285750"/>
            <a:r>
              <a:rPr lang="fi-FI" sz="2000" dirty="0">
                <a:latin typeface="+mn-lt"/>
                <a:cs typeface="Arial"/>
              </a:rPr>
              <a:t>Kuka on kuvan todellinen lähettäjä?</a:t>
            </a:r>
            <a:endParaRPr lang="fi-FI" sz="2000" dirty="0">
              <a:latin typeface="+mn-lt"/>
            </a:endParaRPr>
          </a:p>
          <a:p>
            <a:pPr marL="285750" indent="-285750"/>
            <a:r>
              <a:rPr lang="fi-FI" sz="2000" dirty="0">
                <a:latin typeface="+mn-lt"/>
                <a:cs typeface="Arial"/>
              </a:rPr>
              <a:t>Vaikuttaako kuva muokatulta, onko siihen ujutettu jotain?</a:t>
            </a:r>
            <a:endParaRPr lang="fi-FI" sz="2000" dirty="0">
              <a:latin typeface="+mn-lt"/>
            </a:endParaRPr>
          </a:p>
          <a:p>
            <a:pPr marL="285750" indent="-285750"/>
            <a:r>
              <a:rPr lang="fi-FI" sz="2000" dirty="0">
                <a:latin typeface="+mn-lt"/>
                <a:cs typeface="Arial"/>
              </a:rPr>
              <a:t>Mikä on kuvan tehtävä?</a:t>
            </a:r>
            <a:endParaRPr lang="fi-FI" sz="2000" dirty="0">
              <a:latin typeface="+mn-lt"/>
            </a:endParaRPr>
          </a:p>
          <a:p>
            <a:pPr marL="114300" indent="0">
              <a:lnSpc>
                <a:spcPct val="107000"/>
              </a:lnSpc>
              <a:spcAft>
                <a:spcPts val="800"/>
              </a:spcAft>
              <a:buNone/>
            </a:pPr>
            <a:endParaRPr lang="fi-FI" sz="1800" kern="100">
              <a:effectLst/>
              <a:latin typeface="Calibri" panose="020F0502020204030204" pitchFamily="34" charset="0"/>
              <a:ea typeface="Calibri" panose="020F0502020204030204" pitchFamily="34" charset="0"/>
              <a:cs typeface="Times New Roman" panose="02020603050405020304" pitchFamily="18" charset="0"/>
            </a:endParaRPr>
          </a:p>
          <a:p>
            <a:endParaRPr lang="fi-FI"/>
          </a:p>
        </p:txBody>
      </p:sp>
      <p:sp>
        <p:nvSpPr>
          <p:cNvPr id="4" name="Tekstiruutu 3">
            <a:extLst>
              <a:ext uri="{FF2B5EF4-FFF2-40B4-BE49-F238E27FC236}">
                <a16:creationId xmlns:a16="http://schemas.microsoft.com/office/drawing/2014/main" id="{86332A50-AFDE-86C9-F779-C769BC305E19}"/>
              </a:ext>
            </a:extLst>
          </p:cNvPr>
          <p:cNvSpPr txBox="1"/>
          <p:nvPr/>
        </p:nvSpPr>
        <p:spPr>
          <a:xfrm>
            <a:off x="4157162" y="6466013"/>
            <a:ext cx="3904271"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fi-FI" sz="1200" baseline="0">
                <a:solidFill>
                  <a:srgbClr val="888888"/>
                </a:solidFill>
                <a:latin typeface="Calibri"/>
              </a:rPr>
              <a:t>Puttonen, Elenius &amp; Karjalainen (2025) CC-BY-SA</a:t>
            </a:r>
            <a:r>
              <a:rPr lang="fi-FI" sz="1200">
                <a:latin typeface="Calibri"/>
                <a:ea typeface="Calibri"/>
                <a:cs typeface="Calibri"/>
              </a:rPr>
              <a:t>​</a:t>
            </a:r>
            <a:endParaRPr lang="fi-FI"/>
          </a:p>
        </p:txBody>
      </p:sp>
    </p:spTree>
    <p:extLst>
      <p:ext uri="{BB962C8B-B14F-4D97-AF65-F5344CB8AC3E}">
        <p14:creationId xmlns:p14="http://schemas.microsoft.com/office/powerpoint/2010/main" val="20582426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512966B-AB2F-9D5C-1780-6B55C6EB0772}"/>
              </a:ext>
            </a:extLst>
          </p:cNvPr>
          <p:cNvSpPr>
            <a:spLocks noGrp="1"/>
          </p:cNvSpPr>
          <p:nvPr>
            <p:ph type="title"/>
          </p:nvPr>
        </p:nvSpPr>
        <p:spPr>
          <a:xfrm>
            <a:off x="829700" y="128286"/>
            <a:ext cx="3678686" cy="882780"/>
          </a:xfrm>
        </p:spPr>
        <p:txBody>
          <a:bodyPr/>
          <a:lstStyle/>
          <a:p>
            <a:r>
              <a:rPr lang="fi-FI">
                <a:cs typeface="Calibri Light"/>
              </a:rPr>
              <a:t>Mitä näet?</a:t>
            </a:r>
          </a:p>
        </p:txBody>
      </p:sp>
      <p:pic>
        <p:nvPicPr>
          <p:cNvPr id="6" name="Kuva 5" descr="Kuvassa koira metsässä. In the picture a dig in the forest.">
            <a:extLst>
              <a:ext uri="{FF2B5EF4-FFF2-40B4-BE49-F238E27FC236}">
                <a16:creationId xmlns:a16="http://schemas.microsoft.com/office/drawing/2014/main" id="{CEE2CFAA-531D-1B28-94E9-129D97345101}"/>
              </a:ext>
            </a:extLst>
          </p:cNvPr>
          <p:cNvPicPr>
            <a:picLocks noChangeAspect="1"/>
          </p:cNvPicPr>
          <p:nvPr/>
        </p:nvPicPr>
        <p:blipFill>
          <a:blip r:embed="rId2"/>
          <a:stretch>
            <a:fillRect/>
          </a:stretch>
        </p:blipFill>
        <p:spPr>
          <a:xfrm>
            <a:off x="187882" y="1400881"/>
            <a:ext cx="3241533" cy="2898841"/>
          </a:xfrm>
          <a:prstGeom prst="rect">
            <a:avLst/>
          </a:prstGeom>
        </p:spPr>
      </p:pic>
      <p:pic>
        <p:nvPicPr>
          <p:cNvPr id="7" name="Kuva 6" descr="AI:n tekemä koira metsässä. AI made picture of the dog in the forest. ">
            <a:extLst>
              <a:ext uri="{FF2B5EF4-FFF2-40B4-BE49-F238E27FC236}">
                <a16:creationId xmlns:a16="http://schemas.microsoft.com/office/drawing/2014/main" id="{3AA1159A-2CB0-CCB1-F385-34BF07A77489}"/>
              </a:ext>
            </a:extLst>
          </p:cNvPr>
          <p:cNvPicPr>
            <a:picLocks noChangeAspect="1"/>
          </p:cNvPicPr>
          <p:nvPr/>
        </p:nvPicPr>
        <p:blipFill>
          <a:blip r:embed="rId3"/>
          <a:stretch>
            <a:fillRect/>
          </a:stretch>
        </p:blipFill>
        <p:spPr>
          <a:xfrm>
            <a:off x="2799707" y="3429781"/>
            <a:ext cx="3038320" cy="3065287"/>
          </a:xfrm>
          <a:prstGeom prst="rect">
            <a:avLst/>
          </a:prstGeom>
        </p:spPr>
      </p:pic>
      <p:sp>
        <p:nvSpPr>
          <p:cNvPr id="9" name="Suorakulmio 8">
            <a:extLst>
              <a:ext uri="{FF2B5EF4-FFF2-40B4-BE49-F238E27FC236}">
                <a16:creationId xmlns:a16="http://schemas.microsoft.com/office/drawing/2014/main" id="{00C11BFC-381F-C142-C88B-D0A14987542B}"/>
              </a:ext>
            </a:extLst>
          </p:cNvPr>
          <p:cNvSpPr/>
          <p:nvPr/>
        </p:nvSpPr>
        <p:spPr>
          <a:xfrm>
            <a:off x="3519187" y="2040189"/>
            <a:ext cx="2530475" cy="654875"/>
          </a:xfrm>
          <a:prstGeom prst="rect">
            <a:avLst/>
          </a:prstGeom>
          <a:ln>
            <a:solidFill>
              <a:srgbClr val="005A9E"/>
            </a:solidFill>
          </a:ln>
        </p:spPr>
        <p:style>
          <a:lnRef idx="2">
            <a:schemeClr val="accent5"/>
          </a:lnRef>
          <a:fillRef idx="1">
            <a:schemeClr val="lt1"/>
          </a:fillRef>
          <a:effectRef idx="0">
            <a:schemeClr val="accent5"/>
          </a:effectRef>
          <a:fontRef idx="minor">
            <a:schemeClr val="dk1"/>
          </a:fontRef>
        </p:style>
        <p:txBody>
          <a:bodyPr lIns="91440" tIns="45720" rIns="91440" bIns="45720" rtlCol="0" anchor="ctr"/>
          <a:lstStyle/>
          <a:p>
            <a:pPr algn="ctr"/>
            <a:r>
              <a:rPr lang="fi-FI" sz="1800">
                <a:cs typeface="Arial"/>
              </a:rPr>
              <a:t>Kumpi koirista haistaa metsän tuoksun?</a:t>
            </a:r>
          </a:p>
        </p:txBody>
      </p:sp>
      <p:sp>
        <p:nvSpPr>
          <p:cNvPr id="5" name="Sisällön paikkamerkki 4">
            <a:extLst>
              <a:ext uri="{FF2B5EF4-FFF2-40B4-BE49-F238E27FC236}">
                <a16:creationId xmlns:a16="http://schemas.microsoft.com/office/drawing/2014/main" id="{F195EE11-8A94-E1F8-2BDD-C375494B15D2}"/>
              </a:ext>
            </a:extLst>
          </p:cNvPr>
          <p:cNvSpPr>
            <a:spLocks noGrp="1"/>
          </p:cNvSpPr>
          <p:nvPr>
            <p:ph sz="half" idx="2"/>
          </p:nvPr>
        </p:nvSpPr>
        <p:spPr>
          <a:xfrm>
            <a:off x="6382512" y="321091"/>
            <a:ext cx="5418985" cy="2533424"/>
          </a:xfrm>
          <a:ln w="28575">
            <a:solidFill>
              <a:srgbClr val="005A9E"/>
            </a:solidFill>
          </a:ln>
        </p:spPr>
        <p:txBody>
          <a:bodyPr vert="horz" lIns="91440" tIns="45720" rIns="91440" bIns="45720" rtlCol="0" anchor="t">
            <a:normAutofit fontScale="92500" lnSpcReduction="10000"/>
          </a:bodyPr>
          <a:lstStyle/>
          <a:p>
            <a:pPr marL="0" indent="0">
              <a:buNone/>
            </a:pPr>
            <a:r>
              <a:rPr lang="fi-FI" sz="1800">
                <a:latin typeface="Arial"/>
              </a:rPr>
              <a:t>Esimerkkejä värien kulttuurisesta tulkinnasta:</a:t>
            </a:r>
            <a:endParaRPr lang="fi-FI" sz="1800">
              <a:latin typeface="Arial"/>
              <a:cs typeface="Calibri"/>
            </a:endParaRPr>
          </a:p>
          <a:p>
            <a:r>
              <a:rPr lang="fi-FI" sz="1800" b="1">
                <a:latin typeface="Arial"/>
                <a:cs typeface="Calibri"/>
              </a:rPr>
              <a:t>Punainen</a:t>
            </a:r>
            <a:r>
              <a:rPr lang="fi-FI" sz="1800">
                <a:latin typeface="Arial"/>
                <a:cs typeface="Calibri"/>
              </a:rPr>
              <a:t> tulkitaan länsimaissa rakkauden väriksi, Japanissa vaaraksi.</a:t>
            </a:r>
            <a:endParaRPr lang="fi-FI" sz="2400">
              <a:latin typeface="Arial"/>
              <a:cs typeface="Arial"/>
            </a:endParaRPr>
          </a:p>
          <a:p>
            <a:r>
              <a:rPr lang="fi-FI" sz="1800" b="1">
                <a:latin typeface="Arial"/>
                <a:cs typeface="Calibri"/>
              </a:rPr>
              <a:t>Valkoinen</a:t>
            </a:r>
            <a:r>
              <a:rPr lang="fi-FI" sz="1800">
                <a:latin typeface="Arial"/>
                <a:cs typeface="Calibri"/>
              </a:rPr>
              <a:t> on länsimaissa puhtauden ja viattomuuden väri, Japanissa surun ja hautajaisten.</a:t>
            </a:r>
            <a:endParaRPr lang="fi-FI" sz="2400">
              <a:latin typeface="Arial"/>
              <a:cs typeface="Arial"/>
            </a:endParaRPr>
          </a:p>
          <a:p>
            <a:r>
              <a:rPr lang="fi-FI" sz="1800" b="1">
                <a:latin typeface="Arial"/>
                <a:cs typeface="Calibri"/>
              </a:rPr>
              <a:t>Sininen</a:t>
            </a:r>
            <a:r>
              <a:rPr lang="fi-FI" sz="1800">
                <a:latin typeface="Arial"/>
                <a:cs typeface="Calibri"/>
              </a:rPr>
              <a:t> on länsimaissa voimaa, maskuliinisuutta ja merta, Japanissa se tarkoittaa epäterveellisiä asioita.</a:t>
            </a:r>
          </a:p>
          <a:p>
            <a:pPr marL="0" indent="0">
              <a:buNone/>
            </a:pPr>
            <a:endParaRPr lang="fi-FI" sz="1800">
              <a:latin typeface="Calibri"/>
              <a:cs typeface="Calibri"/>
            </a:endParaRPr>
          </a:p>
          <a:p>
            <a:endParaRPr lang="fi-FI" sz="2400">
              <a:latin typeface="Arial"/>
              <a:cs typeface="Arial"/>
            </a:endParaRPr>
          </a:p>
        </p:txBody>
      </p:sp>
      <p:pic>
        <p:nvPicPr>
          <p:cNvPr id="8" name="Kuva 7" descr="Kuva, joka sisältää kohteen urheilu, pool-pallo, pallo, Sisäpelit ja -urheilulajit">
            <a:extLst>
              <a:ext uri="{FF2B5EF4-FFF2-40B4-BE49-F238E27FC236}">
                <a16:creationId xmlns:a16="http://schemas.microsoft.com/office/drawing/2014/main" id="{8A26282A-586C-7915-465B-F6072B953A64}"/>
              </a:ext>
            </a:extLst>
          </p:cNvPr>
          <p:cNvPicPr>
            <a:picLocks noChangeAspect="1"/>
          </p:cNvPicPr>
          <p:nvPr/>
        </p:nvPicPr>
        <p:blipFill>
          <a:blip r:embed="rId4"/>
          <a:stretch>
            <a:fillRect/>
          </a:stretch>
        </p:blipFill>
        <p:spPr>
          <a:xfrm>
            <a:off x="8323867" y="3067650"/>
            <a:ext cx="3037931" cy="3015661"/>
          </a:xfrm>
          <a:prstGeom prst="rect">
            <a:avLst/>
          </a:prstGeom>
        </p:spPr>
      </p:pic>
      <p:sp>
        <p:nvSpPr>
          <p:cNvPr id="4" name="Alatunnisteen paikkamerkki 3">
            <a:extLst>
              <a:ext uri="{FF2B5EF4-FFF2-40B4-BE49-F238E27FC236}">
                <a16:creationId xmlns:a16="http://schemas.microsoft.com/office/drawing/2014/main" id="{BC6A4968-6124-1D10-69E5-519E2539D9C1}"/>
              </a:ext>
            </a:extLst>
          </p:cNvPr>
          <p:cNvSpPr>
            <a:spLocks noGrp="1"/>
          </p:cNvSpPr>
          <p:nvPr>
            <p:ph type="ftr" sz="quarter" idx="11"/>
          </p:nvPr>
        </p:nvSpPr>
        <p:spPr>
          <a:xfrm>
            <a:off x="5735202" y="6489398"/>
            <a:ext cx="4114800" cy="365125"/>
          </a:xfrm>
        </p:spPr>
        <p:txBody>
          <a:bodyPr/>
          <a:lstStyle/>
          <a:p>
            <a:r>
              <a:rPr lang="fi-FI"/>
              <a:t>Puttonen, Elenius &amp; Karjalainen (2025) CC-BY-SA</a:t>
            </a:r>
          </a:p>
        </p:txBody>
      </p:sp>
    </p:spTree>
    <p:extLst>
      <p:ext uri="{BB962C8B-B14F-4D97-AF65-F5344CB8AC3E}">
        <p14:creationId xmlns:p14="http://schemas.microsoft.com/office/powerpoint/2010/main" val="16110951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95"/>
        <p:cNvGrpSpPr/>
        <p:nvPr/>
      </p:nvGrpSpPr>
      <p:grpSpPr>
        <a:xfrm>
          <a:off x="0" y="0"/>
          <a:ext cx="0" cy="0"/>
          <a:chOff x="0" y="0"/>
          <a:chExt cx="0" cy="0"/>
        </a:xfrm>
      </p:grpSpPr>
      <p:sp>
        <p:nvSpPr>
          <p:cNvPr id="196" name="Google Shape;196;p14"/>
          <p:cNvSpPr txBox="1">
            <a:spLocks noGrp="1"/>
          </p:cNvSpPr>
          <p:nvPr>
            <p:ph type="title"/>
          </p:nvPr>
        </p:nvSpPr>
        <p:spPr>
          <a:xfrm>
            <a:off x="4903200" y="71737"/>
            <a:ext cx="6586491" cy="97601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Arial"/>
              <a:buNone/>
            </a:pPr>
            <a:r>
              <a:rPr lang="fi-FI">
                <a:latin typeface="Arial"/>
                <a:ea typeface="Arial"/>
                <a:cs typeface="Arial"/>
                <a:sym typeface="Arial"/>
              </a:rPr>
              <a:t>Syvennä ja testaa (2)</a:t>
            </a:r>
            <a:endParaRPr/>
          </a:p>
        </p:txBody>
      </p:sp>
      <p:sp>
        <p:nvSpPr>
          <p:cNvPr id="197" name="Google Shape;197;p14"/>
          <p:cNvSpPr txBox="1">
            <a:spLocks noGrp="1"/>
          </p:cNvSpPr>
          <p:nvPr>
            <p:ph type="body" idx="2"/>
          </p:nvPr>
        </p:nvSpPr>
        <p:spPr>
          <a:xfrm>
            <a:off x="4648616" y="1051697"/>
            <a:ext cx="7540716" cy="5669903"/>
          </a:xfrm>
          <a:prstGeom prst="rect">
            <a:avLst/>
          </a:prstGeom>
          <a:noFill/>
          <a:ln>
            <a:noFill/>
          </a:ln>
        </p:spPr>
        <p:txBody>
          <a:bodyPr spcFirstLastPara="1" wrap="square" lIns="91425" tIns="45700" rIns="91425" bIns="45700" anchor="t" anchorCtr="0">
            <a:noAutofit/>
          </a:bodyPr>
          <a:lstStyle/>
          <a:p>
            <a:pPr marL="285750" lvl="0" indent="-285750" algn="l" rtl="0">
              <a:lnSpc>
                <a:spcPct val="90000"/>
              </a:lnSpc>
              <a:spcBef>
                <a:spcPts val="0"/>
              </a:spcBef>
              <a:spcAft>
                <a:spcPts val="0"/>
              </a:spcAft>
              <a:buClr>
                <a:schemeClr val="dk1"/>
              </a:buClr>
              <a:buSzPts val="2400"/>
              <a:buChar char="•"/>
            </a:pPr>
            <a:endParaRPr lang="fi-FI" sz="2000">
              <a:latin typeface="+mn-lt"/>
              <a:ea typeface="Calibri"/>
              <a:cs typeface="Calibri"/>
              <a:sym typeface="Calibri"/>
            </a:endParaRPr>
          </a:p>
          <a:p>
            <a:pPr marL="285750" lvl="0" indent="-285750" algn="l" rtl="0">
              <a:lnSpc>
                <a:spcPct val="90000"/>
              </a:lnSpc>
              <a:spcBef>
                <a:spcPts val="0"/>
              </a:spcBef>
              <a:spcAft>
                <a:spcPts val="0"/>
              </a:spcAft>
              <a:buClr>
                <a:schemeClr val="dk1"/>
              </a:buClr>
              <a:buSzPts val="2400"/>
              <a:buChar char="•"/>
            </a:pPr>
            <a:r>
              <a:rPr lang="fi-FI" sz="2000" err="1">
                <a:latin typeface="+mn-lt"/>
                <a:ea typeface="Calibri"/>
                <a:cs typeface="Calibri"/>
                <a:sym typeface="Calibri"/>
              </a:rPr>
              <a:t>Kavander</a:t>
            </a:r>
            <a:r>
              <a:rPr lang="fi-FI" sz="2000">
                <a:latin typeface="+mn-lt"/>
                <a:ea typeface="Calibri"/>
                <a:cs typeface="Calibri"/>
                <a:sym typeface="Calibri"/>
              </a:rPr>
              <a:t>, A. &amp; Laine, S. </a:t>
            </a:r>
            <a:r>
              <a:rPr lang="fi-FI" sz="2000" b="0" i="0" u="sng" strike="noStrike">
                <a:solidFill>
                  <a:schemeClr val="hlink"/>
                </a:solidFill>
                <a:latin typeface="+mn-lt"/>
                <a:ea typeface="Calibri"/>
                <a:cs typeface="Calibri"/>
                <a:sym typeface="Calibri"/>
                <a:hlinkClick r:id="rId3">
                  <a:extLst>
                    <a:ext uri="{A12FA001-AC4F-418D-AE19-62706E023703}">
                      <ahyp:hlinkClr xmlns:ahyp="http://schemas.microsoft.com/office/drawing/2018/hyperlinkcolor" val="tx"/>
                    </a:ext>
                  </a:extLst>
                </a:hlinkClick>
              </a:rPr>
              <a:t>Näin selvität videon kontekstin</a:t>
            </a:r>
            <a:r>
              <a:rPr lang="fi-FI" sz="2000" u="sng">
                <a:solidFill>
                  <a:schemeClr val="hlink"/>
                </a:solidFill>
                <a:latin typeface="+mn-lt"/>
              </a:rPr>
              <a:t> : kolme esimerkkiä.</a:t>
            </a:r>
            <a:r>
              <a:rPr lang="fi-FI" sz="2000" b="0" i="0" strike="noStrike">
                <a:latin typeface="+mn-lt"/>
                <a:ea typeface="Calibri"/>
                <a:cs typeface="Calibri"/>
                <a:sym typeface="Calibri"/>
              </a:rPr>
              <a:t> Faktabaari, 2021</a:t>
            </a:r>
            <a:endParaRPr lang="fi-FI" sz="2000" b="0" i="0" strike="noStrike">
              <a:latin typeface="+mn-lt"/>
              <a:ea typeface="Calibri"/>
              <a:cs typeface="Calibri"/>
            </a:endParaRPr>
          </a:p>
          <a:p>
            <a:pPr marL="285750" indent="-285750">
              <a:spcBef>
                <a:spcPts val="0"/>
              </a:spcBef>
              <a:buSzPts val="2400"/>
            </a:pPr>
            <a:r>
              <a:rPr lang="fi-FI" sz="2000">
                <a:solidFill>
                  <a:schemeClr val="tx1"/>
                </a:solidFill>
                <a:latin typeface="+mn-lt"/>
              </a:rPr>
              <a:t>Oksanen, J. </a:t>
            </a:r>
            <a:r>
              <a:rPr lang="fi-FI" sz="2000">
                <a:solidFill>
                  <a:schemeClr val="tx1"/>
                </a:solidFill>
                <a:latin typeface="+mn-lt"/>
                <a:hlinkClick r:id="rId4">
                  <a:extLst>
                    <a:ext uri="{A12FA001-AC4F-418D-AE19-62706E023703}">
                      <ahyp:hlinkClr xmlns:ahyp="http://schemas.microsoft.com/office/drawing/2018/hyperlinkcolor" val="tx"/>
                    </a:ext>
                  </a:extLst>
                </a:hlinkClick>
              </a:rPr>
              <a:t>Semiotiikan alkeet – Näin tulkitset kuvia</a:t>
            </a:r>
            <a:r>
              <a:rPr lang="fi-FI" sz="2000">
                <a:solidFill>
                  <a:schemeClr val="tx1"/>
                </a:solidFill>
                <a:latin typeface="+mn-lt"/>
              </a:rPr>
              <a:t>. STT Viestintäpalvelu, 2022</a:t>
            </a:r>
          </a:p>
          <a:p>
            <a:pPr marL="285750" indent="-285750">
              <a:spcBef>
                <a:spcPts val="0"/>
              </a:spcBef>
              <a:buSzPts val="2400"/>
            </a:pPr>
            <a:r>
              <a:rPr lang="fi-FI" sz="2000">
                <a:solidFill>
                  <a:schemeClr val="tx1"/>
                </a:solidFill>
                <a:latin typeface="+mn-lt"/>
                <a:ea typeface="Calibri"/>
                <a:cs typeface="Calibri"/>
                <a:sym typeface="Calibri"/>
              </a:rPr>
              <a:t>Varila, M. &amp; Vesanummi, M.</a:t>
            </a:r>
            <a:r>
              <a:rPr lang="fi-FI" sz="2000">
                <a:solidFill>
                  <a:schemeClr val="tx1"/>
                </a:solidFill>
                <a:latin typeface="+mn-lt"/>
              </a:rPr>
              <a:t> </a:t>
            </a:r>
            <a:r>
              <a:rPr lang="fi-FI" sz="2000">
                <a:solidFill>
                  <a:schemeClr val="tx1"/>
                </a:solidFill>
                <a:latin typeface="+mn-lt"/>
                <a:hlinkClick r:id="rId5">
                  <a:extLst>
                    <a:ext uri="{A12FA001-AC4F-418D-AE19-62706E023703}">
                      <ahyp:hlinkClr xmlns:ahyp="http://schemas.microsoft.com/office/drawing/2018/hyperlinkcolor" val="tx"/>
                    </a:ext>
                  </a:extLst>
                </a:hlinkClick>
              </a:rPr>
              <a:t>Uskoisitko sinä tätä presidenttiä?</a:t>
            </a:r>
            <a:r>
              <a:rPr lang="fi-FI" sz="2000">
                <a:solidFill>
                  <a:schemeClr val="tx1"/>
                </a:solidFill>
                <a:latin typeface="+mn-lt"/>
              </a:rPr>
              <a:t> YLE uutisluokka, 2024</a:t>
            </a:r>
            <a:endParaRPr lang="fi-FI" sz="2000" b="0" i="0" u="none" strike="noStrike">
              <a:solidFill>
                <a:schemeClr val="tx1"/>
              </a:solidFill>
              <a:latin typeface="+mn-lt"/>
              <a:ea typeface="Calibri"/>
              <a:cs typeface="Calibri"/>
            </a:endParaRPr>
          </a:p>
          <a:p>
            <a:pPr marL="285750" indent="-285750">
              <a:spcBef>
                <a:spcPts val="0"/>
              </a:spcBef>
              <a:buClr>
                <a:srgbClr val="000000"/>
              </a:buClr>
              <a:buSzPts val="2400"/>
            </a:pPr>
            <a:r>
              <a:rPr lang="fi-FI" sz="2000" err="1">
                <a:solidFill>
                  <a:schemeClr val="tx1"/>
                </a:solidFill>
                <a:latin typeface="Arial"/>
              </a:rPr>
              <a:t>Lares</a:t>
            </a:r>
            <a:r>
              <a:rPr lang="fi-FI" sz="2000">
                <a:solidFill>
                  <a:schemeClr val="tx1"/>
                </a:solidFill>
                <a:latin typeface="Arial"/>
              </a:rPr>
              <a:t>, S.</a:t>
            </a:r>
            <a:r>
              <a:rPr lang="fi-FI" sz="2000">
                <a:solidFill>
                  <a:schemeClr val="tx1"/>
                </a:solidFill>
              </a:rPr>
              <a:t> </a:t>
            </a:r>
            <a:r>
              <a:rPr lang="fi-FI" sz="2000">
                <a:solidFill>
                  <a:schemeClr val="tx1"/>
                </a:solidFill>
                <a:latin typeface="Arial"/>
                <a:hlinkClick r:id="rId6">
                  <a:extLst>
                    <a:ext uri="{A12FA001-AC4F-418D-AE19-62706E023703}">
                      <ahyp:hlinkClr xmlns:ahyp="http://schemas.microsoft.com/office/drawing/2018/hyperlinkcolor" val="tx"/>
                    </a:ext>
                  </a:extLst>
                </a:hlinkClick>
              </a:rPr>
              <a:t>How Finnish News Actors Perceive and Combat Visual Disinformation</a:t>
            </a:r>
            <a:r>
              <a:rPr lang="fi-FI" sz="2000">
                <a:solidFill>
                  <a:schemeClr val="tx1"/>
                </a:solidFill>
                <a:latin typeface="Arial"/>
              </a:rPr>
              <a:t>, Aalto </a:t>
            </a:r>
            <a:r>
              <a:rPr lang="fi-FI" sz="2000" err="1">
                <a:solidFill>
                  <a:schemeClr val="tx1"/>
                </a:solidFill>
                <a:latin typeface="Arial"/>
              </a:rPr>
              <a:t>University</a:t>
            </a:r>
            <a:r>
              <a:rPr lang="fi-FI" sz="2000">
                <a:solidFill>
                  <a:schemeClr val="tx1"/>
                </a:solidFill>
                <a:latin typeface="Arial"/>
              </a:rPr>
              <a:t>, Masters </a:t>
            </a:r>
            <a:r>
              <a:rPr lang="fi-FI" sz="2000" err="1">
                <a:solidFill>
                  <a:schemeClr val="tx1"/>
                </a:solidFill>
                <a:latin typeface="Arial"/>
              </a:rPr>
              <a:t>Thesis</a:t>
            </a:r>
            <a:r>
              <a:rPr lang="fi-FI" sz="2000">
                <a:solidFill>
                  <a:schemeClr val="tx1"/>
                </a:solidFill>
                <a:latin typeface="Arial"/>
              </a:rPr>
              <a:t>, 2024</a:t>
            </a:r>
          </a:p>
          <a:p>
            <a:pPr marL="0" indent="0">
              <a:buClr>
                <a:srgbClr val="000000"/>
              </a:buClr>
              <a:buSzPts val="2400"/>
              <a:buNone/>
            </a:pPr>
            <a:endParaRPr lang="fi-FI" sz="2000">
              <a:solidFill>
                <a:schemeClr val="tx1"/>
              </a:solidFill>
              <a:latin typeface="+mn-lt"/>
            </a:endParaRPr>
          </a:p>
          <a:p>
            <a:pPr marL="0" lvl="0" indent="0" algn="l" rtl="0">
              <a:lnSpc>
                <a:spcPct val="90000"/>
              </a:lnSpc>
              <a:spcBef>
                <a:spcPts val="1000"/>
              </a:spcBef>
              <a:spcAft>
                <a:spcPts val="0"/>
              </a:spcAft>
              <a:buClr>
                <a:srgbClr val="000000"/>
              </a:buClr>
              <a:buSzPts val="2400"/>
              <a:buNone/>
            </a:pPr>
            <a:r>
              <a:rPr lang="fi-FI" sz="2000" b="1">
                <a:solidFill>
                  <a:srgbClr val="000000"/>
                </a:solidFill>
                <a:latin typeface="+mn-lt"/>
                <a:ea typeface="Calibri"/>
                <a:cs typeface="Calibri"/>
                <a:sym typeface="Calibri"/>
              </a:rPr>
              <a:t>Tehtävä:</a:t>
            </a:r>
            <a:endParaRPr sz="2000">
              <a:latin typeface="+mn-lt"/>
            </a:endParaRPr>
          </a:p>
          <a:p>
            <a:pPr marL="285750" lvl="0" indent="-285750" algn="l" rtl="0">
              <a:lnSpc>
                <a:spcPct val="90000"/>
              </a:lnSpc>
              <a:spcBef>
                <a:spcPts val="1000"/>
              </a:spcBef>
              <a:spcAft>
                <a:spcPts val="0"/>
              </a:spcAft>
              <a:buClr>
                <a:srgbClr val="000000"/>
              </a:buClr>
              <a:buSzPts val="2400"/>
              <a:buChar char="•"/>
            </a:pPr>
            <a:r>
              <a:rPr lang="fi-FI" sz="2000" b="0" i="0" strike="noStrike">
                <a:solidFill>
                  <a:srgbClr val="000000"/>
                </a:solidFill>
                <a:latin typeface="+mn-lt"/>
                <a:ea typeface="Calibri"/>
                <a:cs typeface="Calibri"/>
                <a:sym typeface="Calibri"/>
              </a:rPr>
              <a:t>Tee </a:t>
            </a:r>
            <a:r>
              <a:rPr lang="fi-FI" sz="2000" b="0" i="0" u="sng" strike="noStrike">
                <a:solidFill>
                  <a:srgbClr val="1155CC"/>
                </a:solidFill>
                <a:latin typeface="+mn-lt"/>
                <a:ea typeface="Calibri"/>
                <a:cs typeface="Calibri"/>
                <a:sym typeface="Calibri"/>
                <a:hlinkClick r:id="rId7">
                  <a:extLst>
                    <a:ext uri="{A12FA001-AC4F-418D-AE19-62706E023703}">
                      <ahyp:hlinkClr xmlns:ahyp="http://schemas.microsoft.com/office/drawing/2018/hyperlinkcolor" val="tx"/>
                    </a:ext>
                  </a:extLst>
                </a:hlinkClick>
              </a:rPr>
              <a:t>kuvatesti</a:t>
            </a:r>
            <a:r>
              <a:rPr lang="fi-FI" sz="2000" b="0" i="0" u="none" strike="noStrike">
                <a:solidFill>
                  <a:srgbClr val="000000"/>
                </a:solidFill>
                <a:latin typeface="+mn-lt"/>
                <a:ea typeface="Calibri"/>
                <a:cs typeface="Calibri"/>
                <a:sym typeface="Calibri"/>
              </a:rPr>
              <a:t>, jossa valitset onko kuva oikein vai väärin (BBC </a:t>
            </a:r>
            <a:r>
              <a:rPr lang="fi-FI" sz="2000" b="0" i="0" u="none" strike="noStrike" err="1">
                <a:solidFill>
                  <a:srgbClr val="000000"/>
                </a:solidFill>
                <a:latin typeface="+mn-lt"/>
                <a:ea typeface="Calibri"/>
                <a:cs typeface="Calibri"/>
                <a:sym typeface="Calibri"/>
              </a:rPr>
              <a:t>Bitesize</a:t>
            </a:r>
            <a:r>
              <a:rPr lang="fi-FI" sz="2000" b="0" i="0" u="none" strike="noStrike">
                <a:solidFill>
                  <a:srgbClr val="000000"/>
                </a:solidFill>
                <a:latin typeface="+mn-lt"/>
                <a:ea typeface="Calibri"/>
                <a:cs typeface="Calibri"/>
                <a:sym typeface="Calibri"/>
              </a:rPr>
              <a:t>)</a:t>
            </a:r>
            <a:endParaRPr sz="2000">
              <a:latin typeface="+mn-lt"/>
            </a:endParaRPr>
          </a:p>
          <a:p>
            <a:pPr marL="285750" lvl="0" indent="-285750" algn="l" rtl="0">
              <a:lnSpc>
                <a:spcPct val="90000"/>
              </a:lnSpc>
              <a:spcBef>
                <a:spcPts val="1000"/>
              </a:spcBef>
              <a:spcAft>
                <a:spcPts val="0"/>
              </a:spcAft>
              <a:buClr>
                <a:srgbClr val="000000"/>
              </a:buClr>
              <a:buSzPts val="2400"/>
              <a:buChar char="•"/>
            </a:pPr>
            <a:r>
              <a:rPr lang="fi-FI" sz="2000" b="0" i="0" u="none" strike="noStrike">
                <a:solidFill>
                  <a:srgbClr val="000000"/>
                </a:solidFill>
                <a:latin typeface="+mn-lt"/>
                <a:ea typeface="Calibri"/>
                <a:cs typeface="Calibri"/>
                <a:sym typeface="Calibri"/>
              </a:rPr>
              <a:t>Etsi verkosta kuva ja tutki </a:t>
            </a:r>
            <a:r>
              <a:rPr lang="fi-FI" sz="2000">
                <a:solidFill>
                  <a:srgbClr val="000000"/>
                </a:solidFill>
                <a:latin typeface="+mn-lt"/>
                <a:ea typeface="Calibri"/>
                <a:cs typeface="Calibri"/>
                <a:sym typeface="Calibri"/>
              </a:rPr>
              <a:t>sitä</a:t>
            </a:r>
            <a:r>
              <a:rPr lang="fi-FI" sz="2000" b="0" i="0" u="none" strike="noStrike">
                <a:solidFill>
                  <a:srgbClr val="000000"/>
                </a:solidFill>
                <a:latin typeface="+mn-lt"/>
                <a:ea typeface="Calibri"/>
                <a:cs typeface="Calibri"/>
                <a:sym typeface="Calibri"/>
              </a:rPr>
              <a:t>. Johanna Vehkoo kertoo käytännön vinkkejä: </a:t>
            </a:r>
            <a:r>
              <a:rPr lang="fi-FI" sz="2000" b="0" i="0" u="sng" strike="noStrike">
                <a:solidFill>
                  <a:srgbClr val="000000"/>
                </a:solidFill>
                <a:latin typeface="+mn-lt"/>
                <a:ea typeface="Calibri"/>
                <a:cs typeface="Calibri"/>
                <a:sym typeface="Calibri"/>
                <a:hlinkClick r:id="rId8">
                  <a:extLst>
                    <a:ext uri="{A12FA001-AC4F-418D-AE19-62706E023703}">
                      <ahyp:hlinkClr xmlns:ahyp="http://schemas.microsoft.com/office/drawing/2018/hyperlinkcolor" val="tx"/>
                    </a:ext>
                  </a:extLst>
                </a:hlinkClick>
              </a:rPr>
              <a:t>Miten tunnistaa kuvahuijauksia ja jäljittää valokuvia </a:t>
            </a:r>
            <a:r>
              <a:rPr lang="fi-FI" sz="2000" b="0" i="0" u="none" strike="noStrike">
                <a:solidFill>
                  <a:srgbClr val="000000"/>
                </a:solidFill>
                <a:latin typeface="+mn-lt"/>
                <a:ea typeface="Calibri"/>
                <a:cs typeface="Calibri"/>
                <a:sym typeface="Calibri"/>
              </a:rPr>
              <a:t>(YLE oppiminen, </a:t>
            </a:r>
            <a:r>
              <a:rPr lang="fi-FI" sz="2000">
                <a:solidFill>
                  <a:srgbClr val="000000"/>
                </a:solidFill>
                <a:latin typeface="+mn-lt"/>
                <a:ea typeface="Calibri"/>
                <a:cs typeface="Calibri"/>
                <a:sym typeface="Calibri"/>
              </a:rPr>
              <a:t>2020)</a:t>
            </a:r>
            <a:endParaRPr sz="2000">
              <a:latin typeface="+mn-lt"/>
              <a:ea typeface="Calibri"/>
              <a:cs typeface="Calibri"/>
              <a:sym typeface="Calibri"/>
            </a:endParaRPr>
          </a:p>
        </p:txBody>
      </p:sp>
      <p:pic>
        <p:nvPicPr>
          <p:cNvPr id="198" name="Google Shape;198;p14">
            <a:extLst>
              <a:ext uri="{C183D7F6-B498-43B3-948B-1728B52AA6E4}">
                <adec:decorative xmlns:adec="http://schemas.microsoft.com/office/drawing/2017/decorative" val="1"/>
              </a:ext>
            </a:extLst>
          </p:cNvPr>
          <p:cNvPicPr preferRelativeResize="0">
            <a:picLocks noGrp="1"/>
          </p:cNvPicPr>
          <p:nvPr>
            <p:ph type="body" idx="1"/>
          </p:nvPr>
        </p:nvPicPr>
        <p:blipFill rotWithShape="1">
          <a:blip r:embed="rId9">
            <a:alphaModFix/>
          </a:blip>
          <a:srcRect r="2" b="1250"/>
          <a:stretch/>
        </p:blipFill>
        <p:spPr>
          <a:xfrm>
            <a:off x="20" y="10"/>
            <a:ext cx="4635571" cy="6857990"/>
          </a:xfrm>
          <a:prstGeom prst="rect">
            <a:avLst/>
          </a:prstGeom>
          <a:noFill/>
          <a:ln>
            <a:noFill/>
          </a:ln>
        </p:spPr>
      </p:pic>
      <p:sp>
        <p:nvSpPr>
          <p:cNvPr id="199" name="Google Shape;199;p14">
            <a:extLst>
              <a:ext uri="{C183D7F6-B498-43B3-948B-1728B52AA6E4}">
                <adec:decorative xmlns:adec="http://schemas.microsoft.com/office/drawing/2017/decorative" val="1"/>
              </a:ext>
            </a:extLst>
          </p:cNvPr>
          <p:cNvSpPr txBox="1">
            <a:spLocks noGrp="1"/>
          </p:cNvSpPr>
          <p:nvPr>
            <p:ph type="ftr" idx="11"/>
          </p:nvPr>
        </p:nvSpPr>
        <p:spPr>
          <a:xfrm>
            <a:off x="4527645" y="6367723"/>
            <a:ext cx="4114800"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fi-FI"/>
              <a:t>Puttonen, Elenius &amp; Karjalainen (2025) CC-BY-SA</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sp>
        <p:nvSpPr>
          <p:cNvPr id="204" name="Google Shape;204;p15"/>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dk1"/>
              </a:buClr>
              <a:buSzPts val="6000"/>
              <a:buFont typeface="Arial"/>
              <a:buNone/>
            </a:pPr>
            <a:r>
              <a:rPr lang="fi-FI">
                <a:latin typeface="Arial"/>
                <a:ea typeface="Arial"/>
                <a:cs typeface="Arial"/>
                <a:sym typeface="Arial"/>
              </a:rPr>
              <a:t>Numerot, tilastot ja niiden esittäminen</a:t>
            </a:r>
            <a:endParaRPr/>
          </a:p>
        </p:txBody>
      </p:sp>
      <p:sp>
        <p:nvSpPr>
          <p:cNvPr id="205" name="Google Shape;205;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fi-FI"/>
              <a:t>Puttonen, Elenius &amp; Karjalainen (2025) CC-BY-SA</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09"/>
        <p:cNvGrpSpPr/>
        <p:nvPr/>
      </p:nvGrpSpPr>
      <p:grpSpPr>
        <a:xfrm>
          <a:off x="0" y="0"/>
          <a:ext cx="0" cy="0"/>
          <a:chOff x="0" y="0"/>
          <a:chExt cx="0" cy="0"/>
        </a:xfrm>
      </p:grpSpPr>
      <p:pic>
        <p:nvPicPr>
          <p:cNvPr id="210" name="Google Shape;210;p16">
            <a:extLst>
              <a:ext uri="{C183D7F6-B498-43B3-948B-1728B52AA6E4}">
                <adec:decorative xmlns:adec="http://schemas.microsoft.com/office/drawing/2017/decorative" val="1"/>
              </a:ext>
            </a:extLst>
          </p:cNvPr>
          <p:cNvPicPr preferRelativeResize="0"/>
          <p:nvPr/>
        </p:nvPicPr>
        <p:blipFill rotWithShape="1">
          <a:blip r:embed="rId3">
            <a:alphaModFix/>
          </a:blip>
          <a:srcRect l="16294" r="16113"/>
          <a:stretch/>
        </p:blipFill>
        <p:spPr>
          <a:xfrm>
            <a:off x="242474" y="34647"/>
            <a:ext cx="2799844" cy="3521355"/>
          </a:xfrm>
          <a:prstGeom prst="rect">
            <a:avLst/>
          </a:prstGeom>
          <a:noFill/>
          <a:ln>
            <a:noFill/>
          </a:ln>
        </p:spPr>
      </p:pic>
      <p:sp>
        <p:nvSpPr>
          <p:cNvPr id="211" name="Google Shape;211;p16"/>
          <p:cNvSpPr txBox="1">
            <a:spLocks noGrp="1"/>
          </p:cNvSpPr>
          <p:nvPr>
            <p:ph type="title"/>
          </p:nvPr>
        </p:nvSpPr>
        <p:spPr>
          <a:xfrm>
            <a:off x="3511063" y="254472"/>
            <a:ext cx="8352945" cy="1309835"/>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4400"/>
              <a:buFont typeface="Arial"/>
              <a:buNone/>
            </a:pPr>
            <a:r>
              <a:rPr lang="fi-FI">
                <a:latin typeface="+mj-lt"/>
                <a:ea typeface="Arial"/>
                <a:cs typeface="Arial"/>
                <a:sym typeface="Arial"/>
              </a:rPr>
              <a:t>Orientoidu pohtimalla – mieti, miten tulkitset</a:t>
            </a:r>
            <a:endParaRPr>
              <a:latin typeface="+mj-lt"/>
            </a:endParaRPr>
          </a:p>
        </p:txBody>
      </p:sp>
      <p:sp>
        <p:nvSpPr>
          <p:cNvPr id="212" name="Google Shape;212;p16"/>
          <p:cNvSpPr txBox="1">
            <a:spLocks noGrp="1"/>
          </p:cNvSpPr>
          <p:nvPr>
            <p:ph type="body" idx="1"/>
          </p:nvPr>
        </p:nvSpPr>
        <p:spPr>
          <a:xfrm>
            <a:off x="3277412" y="1746179"/>
            <a:ext cx="7654565" cy="764114"/>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000"/>
              <a:buNone/>
            </a:pPr>
            <a:r>
              <a:rPr lang="fi-FI" sz="2000">
                <a:latin typeface="Arial"/>
                <a:ea typeface="Arial"/>
                <a:cs typeface="Arial"/>
                <a:sym typeface="Arial"/>
              </a:rPr>
              <a:t>Vertaile kuvioita ja viiden vuorokauden tarkastelujaksoa. Kumpi kuvioista näyttää, miten lämpötila viilenee nopeammin?</a:t>
            </a:r>
            <a:endParaRPr sz="2000">
              <a:latin typeface="Arial"/>
              <a:ea typeface="Arial"/>
              <a:cs typeface="Arial"/>
              <a:sym typeface="Arial"/>
            </a:endParaRPr>
          </a:p>
          <a:p>
            <a:pPr marL="0" lvl="0" indent="0" algn="l" rtl="0">
              <a:lnSpc>
                <a:spcPct val="90000"/>
              </a:lnSpc>
              <a:spcBef>
                <a:spcPts val="1000"/>
              </a:spcBef>
              <a:spcAft>
                <a:spcPts val="0"/>
              </a:spcAft>
              <a:buClr>
                <a:schemeClr val="dk1"/>
              </a:buClr>
              <a:buSzPts val="1700"/>
              <a:buNone/>
            </a:pPr>
            <a:endParaRPr sz="1700">
              <a:solidFill>
                <a:srgbClr val="FF0000"/>
              </a:solidFill>
            </a:endParaRPr>
          </a:p>
          <a:p>
            <a:pPr marL="0" lvl="0" indent="0" algn="l" rtl="0">
              <a:lnSpc>
                <a:spcPct val="90000"/>
              </a:lnSpc>
              <a:spcBef>
                <a:spcPts val="1000"/>
              </a:spcBef>
              <a:spcAft>
                <a:spcPts val="0"/>
              </a:spcAft>
              <a:buClr>
                <a:schemeClr val="dk1"/>
              </a:buClr>
              <a:buSzPts val="1700"/>
              <a:buNone/>
            </a:pPr>
            <a:endParaRPr sz="1700"/>
          </a:p>
          <a:p>
            <a:pPr marL="0" lvl="0" indent="0" algn="l" rtl="0">
              <a:lnSpc>
                <a:spcPct val="90000"/>
              </a:lnSpc>
              <a:spcBef>
                <a:spcPts val="1000"/>
              </a:spcBef>
              <a:spcAft>
                <a:spcPts val="0"/>
              </a:spcAft>
              <a:buClr>
                <a:schemeClr val="dk1"/>
              </a:buClr>
              <a:buSzPts val="1700"/>
              <a:buNone/>
            </a:pPr>
            <a:endParaRPr sz="1700"/>
          </a:p>
          <a:p>
            <a:pPr marL="0" lvl="0" indent="0" algn="l" rtl="0">
              <a:lnSpc>
                <a:spcPct val="90000"/>
              </a:lnSpc>
              <a:spcBef>
                <a:spcPts val="1000"/>
              </a:spcBef>
              <a:spcAft>
                <a:spcPts val="0"/>
              </a:spcAft>
              <a:buClr>
                <a:schemeClr val="dk1"/>
              </a:buClr>
              <a:buSzPts val="1700"/>
              <a:buNone/>
            </a:pPr>
            <a:endParaRPr sz="1700"/>
          </a:p>
          <a:p>
            <a:pPr marL="0" lvl="0" indent="0" algn="l" rtl="0">
              <a:lnSpc>
                <a:spcPct val="90000"/>
              </a:lnSpc>
              <a:spcBef>
                <a:spcPts val="1000"/>
              </a:spcBef>
              <a:spcAft>
                <a:spcPts val="0"/>
              </a:spcAft>
              <a:buClr>
                <a:schemeClr val="dk1"/>
              </a:buClr>
              <a:buSzPts val="1700"/>
              <a:buNone/>
            </a:pPr>
            <a:endParaRPr sz="1700"/>
          </a:p>
        </p:txBody>
      </p:sp>
      <p:pic>
        <p:nvPicPr>
          <p:cNvPr id="213" name="Google Shape;213;p16" descr="Kaksi lämpötilaa kuvaavaa kuviota rinnakkain."/>
          <p:cNvPicPr preferRelativeResize="0"/>
          <p:nvPr/>
        </p:nvPicPr>
        <p:blipFill rotWithShape="1">
          <a:blip r:embed="rId4">
            <a:alphaModFix/>
          </a:blip>
          <a:srcRect/>
          <a:stretch/>
        </p:blipFill>
        <p:spPr>
          <a:xfrm>
            <a:off x="1498529" y="2685312"/>
            <a:ext cx="10513289" cy="3454369"/>
          </a:xfrm>
          <a:prstGeom prst="rect">
            <a:avLst/>
          </a:prstGeom>
          <a:noFill/>
          <a:ln>
            <a:noFill/>
          </a:ln>
        </p:spPr>
      </p:pic>
      <p:sp>
        <p:nvSpPr>
          <p:cNvPr id="214" name="Google Shape;214;p16"/>
          <p:cNvSpPr txBox="1"/>
          <p:nvPr/>
        </p:nvSpPr>
        <p:spPr>
          <a:xfrm>
            <a:off x="1864179" y="6146346"/>
            <a:ext cx="9067798" cy="40011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i-FI" sz="2000">
                <a:solidFill>
                  <a:schemeClr val="dk1"/>
                </a:solidFill>
                <a:latin typeface="Arial" panose="020B0604020202020204" pitchFamily="34" charset="0"/>
                <a:ea typeface="Calibri"/>
                <a:cs typeface="Arial" panose="020B0604020202020204" pitchFamily="34" charset="0"/>
                <a:sym typeface="Calibri"/>
              </a:rPr>
              <a:t>Miten meni? Huomasitko, että kuvioissa lämpötila laskee samalla tavalla? </a:t>
            </a:r>
            <a:endParaRPr sz="1800">
              <a:solidFill>
                <a:schemeClr val="dk1"/>
              </a:solidFill>
              <a:latin typeface="Arial" panose="020B0604020202020204" pitchFamily="34" charset="0"/>
              <a:ea typeface="Calibri"/>
              <a:cs typeface="Arial" panose="020B0604020202020204" pitchFamily="34" charset="0"/>
              <a:sym typeface="Calibri"/>
            </a:endParaRPr>
          </a:p>
        </p:txBody>
      </p:sp>
      <p:sp>
        <p:nvSpPr>
          <p:cNvPr id="215" name="Google Shape;215;p16">
            <a:extLst>
              <a:ext uri="{C183D7F6-B498-43B3-948B-1728B52AA6E4}">
                <adec:decorative xmlns:adec="http://schemas.microsoft.com/office/drawing/2017/decorative" val="1"/>
              </a:ext>
            </a:extLst>
          </p:cNvPr>
          <p:cNvSpPr txBox="1">
            <a:spLocks noGrp="1"/>
          </p:cNvSpPr>
          <p:nvPr>
            <p:ph type="ftr" idx="11"/>
          </p:nvPr>
        </p:nvSpPr>
        <p:spPr>
          <a:xfrm>
            <a:off x="4038600" y="6489398"/>
            <a:ext cx="4114800"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fi-FI"/>
              <a:t>Puttonen, Elenius &amp; Karjalainen (2025) CC-BY-SA</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19"/>
        <p:cNvGrpSpPr/>
        <p:nvPr/>
      </p:nvGrpSpPr>
      <p:grpSpPr>
        <a:xfrm>
          <a:off x="0" y="0"/>
          <a:ext cx="0" cy="0"/>
          <a:chOff x="0" y="0"/>
          <a:chExt cx="0" cy="0"/>
        </a:xfrm>
      </p:grpSpPr>
      <p:sp>
        <p:nvSpPr>
          <p:cNvPr id="221" name="Google Shape;221;p17"/>
          <p:cNvSpPr txBox="1">
            <a:spLocks noGrp="1"/>
          </p:cNvSpPr>
          <p:nvPr>
            <p:ph type="title"/>
          </p:nvPr>
        </p:nvSpPr>
        <p:spPr>
          <a:xfrm>
            <a:off x="643467" y="321734"/>
            <a:ext cx="10905066" cy="1135737"/>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Arial"/>
              <a:buNone/>
            </a:pPr>
            <a:r>
              <a:rPr lang="fi-FI">
                <a:latin typeface="Arial"/>
                <a:ea typeface="Arial"/>
                <a:cs typeface="Arial"/>
                <a:sym typeface="Arial"/>
              </a:rPr>
              <a:t>Numerot vaativat erityistä lukutaitoa </a:t>
            </a:r>
          </a:p>
        </p:txBody>
      </p:sp>
      <p:sp>
        <p:nvSpPr>
          <p:cNvPr id="222" name="Google Shape;222;p17"/>
          <p:cNvSpPr txBox="1">
            <a:spLocks noGrp="1"/>
          </p:cNvSpPr>
          <p:nvPr>
            <p:ph type="body" idx="1"/>
          </p:nvPr>
        </p:nvSpPr>
        <p:spPr>
          <a:xfrm>
            <a:off x="507030" y="1461984"/>
            <a:ext cx="10870053" cy="4687163"/>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000"/>
              <a:buChar char="•"/>
            </a:pPr>
            <a:r>
              <a:rPr lang="fi-FI" sz="2000" dirty="0">
                <a:latin typeface="Arial"/>
                <a:ea typeface="Arial"/>
                <a:cs typeface="Arial"/>
                <a:sym typeface="Arial"/>
              </a:rPr>
              <a:t>Tutkimustyön ja tutkimuksen lukemisen yhteydessä puhutaan:</a:t>
            </a:r>
            <a:endParaRPr dirty="0"/>
          </a:p>
          <a:p>
            <a:pPr marL="685800" lvl="1" indent="-228600" algn="l" rtl="0">
              <a:lnSpc>
                <a:spcPct val="90000"/>
              </a:lnSpc>
              <a:spcBef>
                <a:spcPts val="500"/>
              </a:spcBef>
              <a:spcAft>
                <a:spcPts val="0"/>
              </a:spcAft>
              <a:buClr>
                <a:schemeClr val="dk1"/>
              </a:buClr>
              <a:buSzPts val="2000"/>
              <a:buChar char="•"/>
            </a:pPr>
            <a:r>
              <a:rPr lang="fi-FI" sz="2000" dirty="0">
                <a:latin typeface="Arial"/>
                <a:ea typeface="Arial"/>
                <a:cs typeface="Arial"/>
                <a:sym typeface="Arial"/>
              </a:rPr>
              <a:t>tilastolukutaitosta (</a:t>
            </a:r>
            <a:r>
              <a:rPr lang="fi-FI" sz="2000" i="1" dirty="0" err="1">
                <a:latin typeface="Arial"/>
                <a:ea typeface="Arial"/>
                <a:cs typeface="Arial"/>
                <a:sym typeface="Arial"/>
              </a:rPr>
              <a:t>statistical</a:t>
            </a:r>
            <a:r>
              <a:rPr lang="fi-FI" sz="2000" i="1" dirty="0">
                <a:latin typeface="Arial"/>
                <a:ea typeface="Arial"/>
                <a:cs typeface="Arial"/>
                <a:sym typeface="Arial"/>
              </a:rPr>
              <a:t> </a:t>
            </a:r>
            <a:r>
              <a:rPr lang="fi-FI" sz="2000" i="1" dirty="0" err="1">
                <a:latin typeface="Arial"/>
                <a:ea typeface="Arial"/>
                <a:cs typeface="Arial"/>
                <a:sym typeface="Arial"/>
              </a:rPr>
              <a:t>literacy</a:t>
            </a:r>
            <a:r>
              <a:rPr lang="fi-FI" sz="2000" dirty="0">
                <a:latin typeface="Arial"/>
                <a:ea typeface="Arial"/>
                <a:cs typeface="Arial"/>
                <a:sym typeface="Arial"/>
              </a:rPr>
              <a:t>), </a:t>
            </a:r>
            <a:endParaRPr dirty="0"/>
          </a:p>
          <a:p>
            <a:pPr marL="685800" lvl="1" indent="-228600" algn="l" rtl="0">
              <a:lnSpc>
                <a:spcPct val="90000"/>
              </a:lnSpc>
              <a:spcBef>
                <a:spcPts val="500"/>
              </a:spcBef>
              <a:spcAft>
                <a:spcPts val="0"/>
              </a:spcAft>
              <a:buClr>
                <a:schemeClr val="dk1"/>
              </a:buClr>
              <a:buSzPts val="2000"/>
              <a:buChar char="•"/>
            </a:pPr>
            <a:r>
              <a:rPr lang="fi-FI" sz="2000" dirty="0">
                <a:latin typeface="Arial"/>
                <a:ea typeface="Arial"/>
                <a:cs typeface="Arial"/>
                <a:sym typeface="Arial"/>
              </a:rPr>
              <a:t>numerolukutaidosta (</a:t>
            </a:r>
            <a:r>
              <a:rPr lang="fi-FI" sz="2000" i="1" dirty="0" err="1">
                <a:latin typeface="Arial"/>
                <a:ea typeface="Arial"/>
                <a:cs typeface="Arial"/>
                <a:sym typeface="Arial"/>
              </a:rPr>
              <a:t>numerical</a:t>
            </a:r>
            <a:r>
              <a:rPr lang="fi-FI" sz="2000" i="1" dirty="0">
                <a:latin typeface="Arial"/>
                <a:ea typeface="Arial"/>
                <a:cs typeface="Arial"/>
                <a:sym typeface="Arial"/>
              </a:rPr>
              <a:t> </a:t>
            </a:r>
            <a:r>
              <a:rPr lang="fi-FI" sz="2000" i="1" dirty="0" err="1">
                <a:latin typeface="Arial"/>
                <a:ea typeface="Arial"/>
                <a:cs typeface="Arial"/>
                <a:sym typeface="Arial"/>
              </a:rPr>
              <a:t>literacy</a:t>
            </a:r>
            <a:r>
              <a:rPr lang="fi-FI" sz="2000" dirty="0">
                <a:latin typeface="Arial"/>
                <a:ea typeface="Arial"/>
                <a:cs typeface="Arial"/>
                <a:sym typeface="Arial"/>
              </a:rPr>
              <a:t>, </a:t>
            </a:r>
            <a:r>
              <a:rPr lang="fi-FI" sz="2000" i="1" dirty="0" err="1">
                <a:latin typeface="Arial"/>
                <a:ea typeface="Arial"/>
                <a:cs typeface="Arial"/>
                <a:sym typeface="Arial"/>
              </a:rPr>
              <a:t>numeracy</a:t>
            </a:r>
            <a:r>
              <a:rPr lang="fi-FI" sz="2000" dirty="0">
                <a:latin typeface="Arial"/>
                <a:ea typeface="Arial"/>
                <a:cs typeface="Arial"/>
                <a:sym typeface="Arial"/>
              </a:rPr>
              <a:t>) tai</a:t>
            </a:r>
            <a:endParaRPr dirty="0"/>
          </a:p>
          <a:p>
            <a:pPr marL="685800" lvl="1" indent="-228600" algn="l" rtl="0">
              <a:lnSpc>
                <a:spcPct val="90000"/>
              </a:lnSpc>
              <a:spcBef>
                <a:spcPts val="500"/>
              </a:spcBef>
              <a:spcAft>
                <a:spcPts val="0"/>
              </a:spcAft>
              <a:buClr>
                <a:schemeClr val="dk1"/>
              </a:buClr>
              <a:buSzPts val="2000"/>
              <a:buChar char="•"/>
            </a:pPr>
            <a:r>
              <a:rPr lang="fi-FI" sz="2000" dirty="0">
                <a:latin typeface="Arial"/>
                <a:ea typeface="Arial"/>
                <a:cs typeface="Arial"/>
                <a:sym typeface="Arial"/>
              </a:rPr>
              <a:t>kvantitatiivisen tutkimuksen ja numerotiedon lukutaidosta (</a:t>
            </a:r>
            <a:r>
              <a:rPr lang="fi-FI" sz="2000" i="1" dirty="0" err="1">
                <a:latin typeface="Arial"/>
                <a:ea typeface="Arial"/>
                <a:cs typeface="Arial"/>
                <a:sym typeface="Arial"/>
              </a:rPr>
              <a:t>quantitative</a:t>
            </a:r>
            <a:r>
              <a:rPr lang="fi-FI" sz="2000" i="1" dirty="0">
                <a:latin typeface="Arial"/>
                <a:ea typeface="Arial"/>
                <a:cs typeface="Arial"/>
                <a:sym typeface="Arial"/>
              </a:rPr>
              <a:t> </a:t>
            </a:r>
            <a:r>
              <a:rPr lang="fi-FI" sz="2000" i="1" dirty="0" err="1">
                <a:latin typeface="Arial"/>
                <a:ea typeface="Arial"/>
                <a:cs typeface="Arial"/>
                <a:sym typeface="Arial"/>
              </a:rPr>
              <a:t>literacy</a:t>
            </a:r>
            <a:r>
              <a:rPr lang="fi-FI" sz="2000" dirty="0">
                <a:latin typeface="Arial"/>
                <a:ea typeface="Arial"/>
                <a:cs typeface="Arial"/>
                <a:sym typeface="Arial"/>
              </a:rPr>
              <a:t>).</a:t>
            </a:r>
            <a:endParaRPr dirty="0"/>
          </a:p>
          <a:p>
            <a:pPr marL="457200" lvl="1" indent="0">
              <a:buSzPts val="2000"/>
              <a:buNone/>
            </a:pPr>
            <a:endParaRPr lang="fi-FI" sz="2000">
              <a:latin typeface="Arial"/>
              <a:ea typeface="Arial"/>
              <a:cs typeface="Arial"/>
            </a:endParaRPr>
          </a:p>
          <a:p>
            <a:pPr marL="228600" indent="-228600">
              <a:buSzPts val="2000"/>
            </a:pPr>
            <a:r>
              <a:rPr lang="fi-FI" sz="2000" dirty="0">
                <a:latin typeface="Arial"/>
                <a:ea typeface="Arial"/>
                <a:cs typeface="Arial"/>
                <a:sym typeface="Arial"/>
              </a:rPr>
              <a:t>Tilastolukutaito viittaa erityisesti tilastoihin liittyvän sanaston ja menettelytapojen tuntemukseen.</a:t>
            </a:r>
            <a:endParaRPr lang="fi-FI" sz="2000" dirty="0">
              <a:latin typeface="Arial"/>
              <a:ea typeface="Arial"/>
              <a:cs typeface="Arial"/>
            </a:endParaRPr>
          </a:p>
          <a:p>
            <a:pPr marL="228600" indent="-228600">
              <a:buSzPts val="2000"/>
            </a:pPr>
            <a:r>
              <a:rPr lang="fi-FI" sz="2000" dirty="0">
                <a:latin typeface="Arial"/>
                <a:ea typeface="Arial"/>
                <a:cs typeface="Arial"/>
                <a:sym typeface="Arial"/>
              </a:rPr>
              <a:t>Numerolukutaito tarkoittaa laajasti valmiutta ymmärtää, tulkita ja arvioida numeerisen tiedon luotettavuutta ja käyttökelpoisuutta.</a:t>
            </a:r>
            <a:endParaRPr lang="fi-FI" sz="2000" dirty="0">
              <a:latin typeface="Arial"/>
              <a:ea typeface="Arial"/>
              <a:cs typeface="Arial"/>
            </a:endParaRPr>
          </a:p>
          <a:p>
            <a:pPr marL="228600" indent="-228600">
              <a:buSzPts val="2000"/>
            </a:pPr>
            <a:r>
              <a:rPr lang="fi-FI" sz="2000" dirty="0">
                <a:latin typeface="Arial"/>
                <a:ea typeface="Arial"/>
                <a:cs typeface="Arial"/>
                <a:sym typeface="Arial"/>
              </a:rPr>
              <a:t>Kvantitatiivista lukutaitoa käytetään kvantitatiivisten tutkimusten yhteydessä </a:t>
            </a:r>
            <a:endParaRPr lang="fi-FI" sz="2000" dirty="0">
              <a:latin typeface="Arial"/>
              <a:ea typeface="Arial"/>
              <a:cs typeface="Arial"/>
            </a:endParaRPr>
          </a:p>
        </p:txBody>
      </p:sp>
      <p:sp>
        <p:nvSpPr>
          <p:cNvPr id="223" name="Google Shape;223;p17">
            <a:extLst>
              <a:ext uri="{C183D7F6-B498-43B3-948B-1728B52AA6E4}">
                <adec:decorative xmlns:adec="http://schemas.microsoft.com/office/drawing/2017/decorative" val="1"/>
              </a:ext>
            </a:extLst>
          </p:cNvPr>
          <p:cNvSpPr/>
          <p:nvPr/>
        </p:nvSpPr>
        <p:spPr>
          <a:xfrm rot="2700000">
            <a:off x="11052629" y="2120024"/>
            <a:ext cx="645368" cy="645368"/>
          </a:xfrm>
          <a:prstGeom prst="rect">
            <a:avLst/>
          </a:prstGeom>
          <a:solidFill>
            <a:schemeClr val="accent4">
              <a:alpha val="2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24" name="Google Shape;224;p17">
            <a:extLst>
              <a:ext uri="{C183D7F6-B498-43B3-948B-1728B52AA6E4}">
                <adec:decorative xmlns:adec="http://schemas.microsoft.com/office/drawing/2017/decorative" val="1"/>
              </a:ext>
            </a:extLst>
          </p:cNvPr>
          <p:cNvSpPr/>
          <p:nvPr/>
        </p:nvSpPr>
        <p:spPr>
          <a:xfrm rot="-5400000">
            <a:off x="10289068" y="1343027"/>
            <a:ext cx="2532832" cy="1273032"/>
          </a:xfrm>
          <a:prstGeom prst="triangle">
            <a:avLst>
              <a:gd name="adj" fmla="val 50000"/>
            </a:avLst>
          </a:prstGeom>
          <a:solidFill>
            <a:schemeClr val="accent4">
              <a:alpha val="2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25" name="Google Shape;225;p17">
            <a:extLst>
              <a:ext uri="{C183D7F6-B498-43B3-948B-1728B52AA6E4}">
                <adec:decorative xmlns:adec="http://schemas.microsoft.com/office/drawing/2017/decorative" val="1"/>
              </a:ext>
            </a:extLst>
          </p:cNvPr>
          <p:cNvSpPr/>
          <p:nvPr/>
        </p:nvSpPr>
        <p:spPr>
          <a:xfrm rot="5400000">
            <a:off x="-501760" y="5103257"/>
            <a:ext cx="2017580" cy="1014060"/>
          </a:xfrm>
          <a:prstGeom prst="triangle">
            <a:avLst>
              <a:gd name="adj" fmla="val 50000"/>
            </a:avLst>
          </a:prstGeom>
          <a:solidFill>
            <a:schemeClr val="accent1">
              <a:alpha val="2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26" name="Google Shape;226;p17">
            <a:extLst>
              <a:ext uri="{C183D7F6-B498-43B3-948B-1728B52AA6E4}">
                <adec:decorative xmlns:adec="http://schemas.microsoft.com/office/drawing/2017/decorative" val="1"/>
              </a:ext>
            </a:extLst>
          </p:cNvPr>
          <p:cNvSpPr/>
          <p:nvPr/>
        </p:nvSpPr>
        <p:spPr>
          <a:xfrm rot="2700000">
            <a:off x="427916" y="5728708"/>
            <a:ext cx="485578" cy="485578"/>
          </a:xfrm>
          <a:prstGeom prst="rect">
            <a:avLst/>
          </a:prstGeom>
          <a:solidFill>
            <a:schemeClr val="accent1">
              <a:alpha val="2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27" name="Google Shape;227;p17"/>
          <p:cNvSpPr txBox="1"/>
          <p:nvPr/>
        </p:nvSpPr>
        <p:spPr>
          <a:xfrm>
            <a:off x="2119641" y="5484549"/>
            <a:ext cx="8966777"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i-FI" sz="1800">
                <a:solidFill>
                  <a:schemeClr val="dk1"/>
                </a:solidFill>
                <a:latin typeface="Arial"/>
                <a:ea typeface="Arial"/>
                <a:cs typeface="Arial"/>
                <a:sym typeface="Arial"/>
              </a:rPr>
              <a:t>Lähde: </a:t>
            </a:r>
            <a:r>
              <a:rPr lang="fi-FI" sz="1800" err="1">
                <a:solidFill>
                  <a:schemeClr val="dk1"/>
                </a:solidFill>
                <a:latin typeface="Arial"/>
                <a:ea typeface="Arial"/>
                <a:cs typeface="Arial"/>
                <a:sym typeface="Arial"/>
              </a:rPr>
              <a:t>Alastalo</a:t>
            </a:r>
            <a:r>
              <a:rPr lang="fi-FI" sz="1800">
                <a:solidFill>
                  <a:schemeClr val="dk1"/>
                </a:solidFill>
                <a:latin typeface="Arial"/>
                <a:ea typeface="Arial"/>
                <a:cs typeface="Arial"/>
                <a:sym typeface="Arial"/>
              </a:rPr>
              <a:t>, Marja &amp; Borg, Sami. </a:t>
            </a:r>
            <a:r>
              <a:rPr lang="fi-FI" sz="1800" u="sng">
                <a:solidFill>
                  <a:schemeClr val="dk1"/>
                </a:solidFill>
                <a:latin typeface="Arial"/>
                <a:ea typeface="Arial"/>
                <a:cs typeface="Arial"/>
                <a:sym typeface="Arial"/>
                <a:hlinkClick r:id="rId3">
                  <a:extLst>
                    <a:ext uri="{A12FA001-AC4F-418D-AE19-62706E023703}">
                      <ahyp:hlinkClr xmlns:ahyp="http://schemas.microsoft.com/office/drawing/2018/hyperlinkcolor" val="tx"/>
                    </a:ext>
                  </a:extLst>
                </a:hlinkClick>
              </a:rPr>
              <a:t>Numerolukutaito. Teoksessa Kvantitatiivisen tutkimuksen verkkokäsikirja.</a:t>
            </a:r>
            <a:r>
              <a:rPr lang="fi-FI" sz="1800">
                <a:solidFill>
                  <a:schemeClr val="dk1"/>
                </a:solidFill>
                <a:latin typeface="Arial"/>
                <a:ea typeface="Arial"/>
                <a:cs typeface="Arial"/>
                <a:sym typeface="Arial"/>
              </a:rPr>
              <a:t> Tampere: Yhteiskuntatieteellinen tietoarkisto.  </a:t>
            </a:r>
            <a:endParaRPr/>
          </a:p>
        </p:txBody>
      </p:sp>
      <p:sp>
        <p:nvSpPr>
          <p:cNvPr id="228" name="Google Shape;228;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fi-FI"/>
              <a:t>Puttonen, Elenius &amp; Karjalainen (2025) CC-BY-SA</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sp>
        <p:nvSpPr>
          <p:cNvPr id="233" name="Google Shape;233;p18"/>
          <p:cNvSpPr txBox="1">
            <a:spLocks noGrp="1"/>
          </p:cNvSpPr>
          <p:nvPr>
            <p:ph type="title"/>
          </p:nvPr>
        </p:nvSpPr>
        <p:spPr>
          <a:xfrm>
            <a:off x="841664" y="215106"/>
            <a:ext cx="10515600" cy="1104647"/>
          </a:xfrm>
          <a:prstGeom prst="rect">
            <a:avLst/>
          </a:prstGeom>
          <a:noFill/>
          <a:ln>
            <a:noFill/>
          </a:ln>
        </p:spPr>
        <p:txBody>
          <a:bodyPr spcFirstLastPara="1" wrap="square" lIns="91425" tIns="45700" rIns="91425" bIns="45700" anchor="ctr" anchorCtr="0">
            <a:normAutofit/>
          </a:bodyPr>
          <a:lstStyle/>
          <a:p>
            <a:pPr>
              <a:buSzPts val="4400"/>
            </a:pPr>
            <a:r>
              <a:rPr lang="fi-FI">
                <a:latin typeface="+mj-lt"/>
                <a:ea typeface="Arial"/>
                <a:cs typeface="Arial"/>
                <a:sym typeface="Arial"/>
              </a:rPr>
              <a:t>Numerolukutaito opiskelussa ja työssä</a:t>
            </a:r>
            <a:endParaRPr>
              <a:latin typeface="+mj-lt"/>
              <a:ea typeface="Arial"/>
              <a:cs typeface="Arial"/>
              <a:sym typeface="Arial"/>
            </a:endParaRPr>
          </a:p>
        </p:txBody>
      </p:sp>
      <p:sp>
        <p:nvSpPr>
          <p:cNvPr id="234" name="Google Shape;234;p18"/>
          <p:cNvSpPr txBox="1">
            <a:spLocks noGrp="1"/>
          </p:cNvSpPr>
          <p:nvPr>
            <p:ph type="body" idx="1"/>
          </p:nvPr>
        </p:nvSpPr>
        <p:spPr>
          <a:xfrm>
            <a:off x="813084" y="1720019"/>
            <a:ext cx="10528738" cy="4364475"/>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400"/>
              <a:buChar char="•"/>
            </a:pPr>
            <a:r>
              <a:rPr lang="fi-FI" sz="2000" dirty="0">
                <a:latin typeface="+mn-lt"/>
                <a:ea typeface="Arial"/>
                <a:cs typeface="Arial"/>
                <a:sym typeface="Arial"/>
              </a:rPr>
              <a:t>Tietoa on tarjolla numeerisena, joten opiskelussa tarvitset numeerisen tiedon lukutaitoa.</a:t>
            </a:r>
            <a:endParaRPr lang="fi-FI" sz="2000" dirty="0">
              <a:latin typeface="+mn-lt"/>
              <a:ea typeface="Arial"/>
              <a:cs typeface="Arial"/>
            </a:endParaRPr>
          </a:p>
          <a:p>
            <a:pPr marL="228600" lvl="0" indent="-228600" algn="l" rtl="0">
              <a:lnSpc>
                <a:spcPct val="90000"/>
              </a:lnSpc>
              <a:spcBef>
                <a:spcPts val="0"/>
              </a:spcBef>
              <a:spcAft>
                <a:spcPts val="0"/>
              </a:spcAft>
              <a:buClr>
                <a:schemeClr val="dk1"/>
              </a:buClr>
              <a:buSzPts val="2400"/>
              <a:buChar char="•"/>
            </a:pPr>
            <a:endParaRPr lang="fi-FI" sz="2000">
              <a:solidFill>
                <a:schemeClr val="tx1"/>
              </a:solidFill>
              <a:latin typeface="+mn-lt"/>
              <a:ea typeface="Arial"/>
              <a:cs typeface="Arial"/>
            </a:endParaRPr>
          </a:p>
          <a:p>
            <a:pPr marL="228600" indent="-228600">
              <a:spcBef>
                <a:spcPts val="0"/>
              </a:spcBef>
              <a:buSzPts val="2400"/>
            </a:pPr>
            <a:r>
              <a:rPr lang="fi-FI" sz="2000" dirty="0">
                <a:solidFill>
                  <a:schemeClr val="tx1"/>
                </a:solidFill>
                <a:latin typeface="+mn-lt"/>
              </a:rPr>
              <a:t>Numerolukutaitoa tarvitaan yhteiskunnassa, kun luet ja arvioit monenlaisia tekstejä.</a:t>
            </a:r>
            <a:endParaRPr sz="2000" dirty="0">
              <a:solidFill>
                <a:schemeClr val="tx1"/>
              </a:solidFill>
              <a:latin typeface="+mn-lt"/>
            </a:endParaRPr>
          </a:p>
          <a:p>
            <a:pPr marL="228600" lvl="0" indent="-228600" algn="l" rtl="0">
              <a:lnSpc>
                <a:spcPct val="90000"/>
              </a:lnSpc>
              <a:spcBef>
                <a:spcPts val="1000"/>
              </a:spcBef>
              <a:spcAft>
                <a:spcPts val="0"/>
              </a:spcAft>
              <a:buClr>
                <a:schemeClr val="dk1"/>
              </a:buClr>
              <a:buSzPts val="2400"/>
              <a:buChar char="•"/>
            </a:pPr>
            <a:r>
              <a:rPr lang="fi-FI" sz="2000" dirty="0">
                <a:latin typeface="+mn-lt"/>
                <a:ea typeface="Arial"/>
                <a:cs typeface="Arial"/>
                <a:sym typeface="Arial"/>
              </a:rPr>
              <a:t>Tilastotietoa ja trendejä avataan usein kuvioiden ja taulukoiden avulla.</a:t>
            </a:r>
            <a:endParaRPr sz="2000" dirty="0">
              <a:latin typeface="+mn-lt"/>
            </a:endParaRPr>
          </a:p>
          <a:p>
            <a:pPr marL="228600" lvl="0" indent="-228600" algn="l" rtl="0">
              <a:lnSpc>
                <a:spcPct val="90000"/>
              </a:lnSpc>
              <a:spcBef>
                <a:spcPts val="1000"/>
              </a:spcBef>
              <a:spcAft>
                <a:spcPts val="0"/>
              </a:spcAft>
              <a:buClr>
                <a:schemeClr val="dk1"/>
              </a:buClr>
              <a:buSzPts val="2400"/>
              <a:buChar char="•"/>
            </a:pPr>
            <a:r>
              <a:rPr lang="fi-FI" sz="2000" dirty="0">
                <a:latin typeface="+mn-lt"/>
                <a:ea typeface="Arial"/>
                <a:cs typeface="Arial"/>
                <a:sym typeface="Arial"/>
              </a:rPr>
              <a:t>Opettele lukemaan, tulkitsemaan ja arvioimaan tätä tietoa myös osana tutkimuksellista lukutaitoa.</a:t>
            </a:r>
            <a:endParaRPr sz="2000" dirty="0">
              <a:latin typeface="+mn-lt"/>
              <a:ea typeface="Arial"/>
              <a:cs typeface="Arial"/>
              <a:sym typeface="Arial"/>
            </a:endParaRPr>
          </a:p>
          <a:p>
            <a:pPr marL="228600" indent="-228600">
              <a:buSzPts val="2400"/>
            </a:pPr>
            <a:r>
              <a:rPr lang="fi-FI" sz="2000" dirty="0">
                <a:latin typeface="+mn-lt"/>
                <a:ea typeface="Arial"/>
                <a:cs typeface="Arial"/>
                <a:sym typeface="Arial"/>
              </a:rPr>
              <a:t>Työelämässä numeerista tietoa tulkitaan ja hyödynnetään erilaisissa tilanteissa esimerkiksi toiminnan arvioinnissa ja vertailussa.</a:t>
            </a:r>
            <a:endParaRPr sz="2000" dirty="0">
              <a:latin typeface="+mn-lt"/>
            </a:endParaRPr>
          </a:p>
          <a:p>
            <a:pPr marL="228600" lvl="0" indent="-228600" algn="l" rtl="0">
              <a:lnSpc>
                <a:spcPct val="90000"/>
              </a:lnSpc>
              <a:spcBef>
                <a:spcPts val="1000"/>
              </a:spcBef>
              <a:spcAft>
                <a:spcPts val="0"/>
              </a:spcAft>
              <a:buClr>
                <a:schemeClr val="dk1"/>
              </a:buClr>
              <a:buSzPts val="2400"/>
              <a:buChar char="•"/>
            </a:pPr>
            <a:r>
              <a:rPr lang="fi-FI" sz="2000" dirty="0">
                <a:latin typeface="+mn-lt"/>
                <a:ea typeface="Arial"/>
                <a:cs typeface="Arial"/>
                <a:sym typeface="Arial"/>
              </a:rPr>
              <a:t>Työelämän erilaiset organisaatiot voivat osallistua tilastollisen tiedon keruuseen ja siten vaikuttavat tilastollisen tiedon merkitykseen ja laatuun.</a:t>
            </a:r>
            <a:endParaRPr sz="2000" dirty="0">
              <a:latin typeface="+mn-lt"/>
            </a:endParaRPr>
          </a:p>
        </p:txBody>
      </p:sp>
      <p:sp>
        <p:nvSpPr>
          <p:cNvPr id="235" name="Google Shape;235;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fi-FI"/>
              <a:t>Puttonen, Elenius &amp; Karjalainen (2025) CC-BY-SA</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240" name="Google Shape;240;p19"/>
          <p:cNvSpPr txBox="1">
            <a:spLocks noGrp="1"/>
          </p:cNvSpPr>
          <p:nvPr>
            <p:ph type="title"/>
          </p:nvPr>
        </p:nvSpPr>
        <p:spPr>
          <a:xfrm>
            <a:off x="619125" y="317500"/>
            <a:ext cx="6717146" cy="1360199"/>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00000"/>
              </a:buClr>
              <a:buSzPts val="4400"/>
              <a:buFont typeface="Arial"/>
              <a:buNone/>
            </a:pPr>
            <a:r>
              <a:rPr lang="fi-FI" sz="4400" b="0" i="0" u="none" strike="noStrike">
                <a:solidFill>
                  <a:srgbClr val="000000"/>
                </a:solidFill>
                <a:latin typeface="Arial"/>
                <a:ea typeface="Arial"/>
                <a:cs typeface="Arial"/>
                <a:sym typeface="Arial"/>
              </a:rPr>
              <a:t>Miksi tilastoja tarvitaan?</a:t>
            </a:r>
            <a:r>
              <a:rPr lang="fi-FI">
                <a:solidFill>
                  <a:srgbClr val="000000"/>
                </a:solidFill>
                <a:latin typeface="Calibri"/>
                <a:ea typeface="Calibri"/>
                <a:cs typeface="Calibri"/>
                <a:sym typeface="Calibri"/>
              </a:rPr>
              <a:t>  </a:t>
            </a:r>
            <a:endParaRPr/>
          </a:p>
        </p:txBody>
      </p:sp>
      <p:sp>
        <p:nvSpPr>
          <p:cNvPr id="241" name="Google Shape;241;p19"/>
          <p:cNvSpPr/>
          <p:nvPr/>
        </p:nvSpPr>
        <p:spPr>
          <a:xfrm>
            <a:off x="1059007" y="1576243"/>
            <a:ext cx="4248725" cy="3613726"/>
          </a:xfrm>
          <a:prstGeom prst="wedgeRoundRectCallout">
            <a:avLst>
              <a:gd name="adj1" fmla="val -20833"/>
              <a:gd name="adj2" fmla="val 62500"/>
              <a:gd name="adj3" fmla="val 0"/>
            </a:avLst>
          </a:prstGeom>
          <a:solidFill>
            <a:srgbClr val="2F5496"/>
          </a:solidFill>
          <a:ln w="12700" cap="flat" cmpd="sng">
            <a:solidFill>
              <a:srgbClr val="B3C6E7"/>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fi-FI" sz="1800">
                <a:solidFill>
                  <a:schemeClr val="lt1"/>
                </a:solidFill>
                <a:latin typeface="Arial"/>
                <a:ea typeface="Arial"/>
                <a:cs typeface="Arial"/>
                <a:sym typeface="Arial"/>
              </a:rPr>
              <a:t>"Suomen kaltaista modernia ja monimutkaista yhteiskuntaa olisi mahdoton hallita ilman tilastoja. </a:t>
            </a:r>
            <a:endParaRPr sz="1800">
              <a:solidFill>
                <a:schemeClr val="lt1"/>
              </a:solidFill>
              <a:latin typeface="Calibri"/>
              <a:ea typeface="Calibri"/>
              <a:cs typeface="Calibri"/>
              <a:sym typeface="Calibri"/>
            </a:endParaRPr>
          </a:p>
          <a:p>
            <a:pPr marL="0" marR="0" lvl="0" indent="0" algn="l" rtl="0">
              <a:spcBef>
                <a:spcPts val="0"/>
              </a:spcBef>
              <a:spcAft>
                <a:spcPts val="0"/>
              </a:spcAft>
              <a:buNone/>
            </a:pPr>
            <a:br>
              <a:rPr lang="fi-FI" sz="1800">
                <a:solidFill>
                  <a:schemeClr val="lt1"/>
                </a:solidFill>
                <a:latin typeface="Arial"/>
                <a:ea typeface="Arial"/>
                <a:cs typeface="Arial"/>
                <a:sym typeface="Arial"/>
              </a:rPr>
            </a:br>
            <a:r>
              <a:rPr lang="fi-FI" sz="1800">
                <a:solidFill>
                  <a:schemeClr val="lt1"/>
                </a:solidFill>
                <a:latin typeface="Arial"/>
                <a:ea typeface="Arial"/>
                <a:cs typeface="Arial"/>
                <a:sym typeface="Arial"/>
              </a:rPr>
              <a:t>Ilman tilastoja kuva yhteiskunnasta olisikin hatara ja sumuinen. Tilastot luovat kehyksen, jonka avulla voidaan hahmottaa monimutkaista kokonaisuutta."</a:t>
            </a:r>
            <a:endParaRPr sz="1800">
              <a:solidFill>
                <a:schemeClr val="lt1"/>
              </a:solidFill>
              <a:latin typeface="Calibri"/>
              <a:ea typeface="Calibri"/>
              <a:cs typeface="Calibri"/>
              <a:sym typeface="Calibri"/>
            </a:endParaRPr>
          </a:p>
        </p:txBody>
      </p:sp>
      <p:sp>
        <p:nvSpPr>
          <p:cNvPr id="242" name="Google Shape;242;p19"/>
          <p:cNvSpPr txBox="1"/>
          <p:nvPr/>
        </p:nvSpPr>
        <p:spPr>
          <a:xfrm>
            <a:off x="974436" y="5656695"/>
            <a:ext cx="4151744" cy="58473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i-FI" sz="1600">
                <a:solidFill>
                  <a:schemeClr val="dk1"/>
                </a:solidFill>
                <a:latin typeface="Arial" panose="020B0604020202020204" pitchFamily="34" charset="0"/>
                <a:ea typeface="Calibri"/>
                <a:cs typeface="Arial" panose="020B0604020202020204" pitchFamily="34" charset="0"/>
                <a:sym typeface="Calibri"/>
              </a:rPr>
              <a:t>Pärnänen, A. </a:t>
            </a:r>
            <a:r>
              <a:rPr lang="fi-FI" sz="1600" u="sng">
                <a:solidFill>
                  <a:schemeClr val="dk1"/>
                </a:solidFill>
                <a:latin typeface="Arial" panose="020B0604020202020204" pitchFamily="34" charset="0"/>
                <a:ea typeface="Calibri"/>
                <a:cs typeface="Arial" panose="020B0604020202020204" pitchFamily="34" charset="0"/>
                <a:sym typeface="Calibri"/>
                <a:hlinkClick r:id="rId3">
                  <a:extLst>
                    <a:ext uri="{A12FA001-AC4F-418D-AE19-62706E023703}">
                      <ahyp:hlinkClr xmlns:ahyp="http://schemas.microsoft.com/office/drawing/2018/hyperlinkcolor" val="tx"/>
                    </a:ext>
                  </a:extLst>
                </a:hlinkClick>
              </a:rPr>
              <a:t>Mitä jos ei olisi tilastoja.</a:t>
            </a:r>
            <a:r>
              <a:rPr lang="fi-FI" sz="1600">
                <a:solidFill>
                  <a:schemeClr val="dk1"/>
                </a:solidFill>
                <a:latin typeface="Arial" panose="020B0604020202020204" pitchFamily="34" charset="0"/>
                <a:ea typeface="Calibri"/>
                <a:cs typeface="Arial" panose="020B0604020202020204" pitchFamily="34" charset="0"/>
                <a:sym typeface="Calibri"/>
              </a:rPr>
              <a:t> Tieto &amp; Trendit. 23.10.2022. </a:t>
            </a:r>
            <a:endParaRPr sz="1600">
              <a:solidFill>
                <a:schemeClr val="dk1"/>
              </a:solidFill>
              <a:latin typeface="Arial" panose="020B0604020202020204" pitchFamily="34" charset="0"/>
              <a:ea typeface="Calibri"/>
              <a:cs typeface="Arial" panose="020B0604020202020204" pitchFamily="34" charset="0"/>
              <a:sym typeface="Calibri"/>
            </a:endParaRPr>
          </a:p>
        </p:txBody>
      </p:sp>
      <p:sp>
        <p:nvSpPr>
          <p:cNvPr id="243" name="Google Shape;243;p19"/>
          <p:cNvSpPr/>
          <p:nvPr/>
        </p:nvSpPr>
        <p:spPr>
          <a:xfrm>
            <a:off x="7028873" y="519545"/>
            <a:ext cx="4432877" cy="4294043"/>
          </a:xfrm>
          <a:prstGeom prst="wedgeRoundRectCallout">
            <a:avLst>
              <a:gd name="adj1" fmla="val -20833"/>
              <a:gd name="adj2" fmla="val 62500"/>
              <a:gd name="adj3" fmla="val 0"/>
            </a:avLst>
          </a:prstGeom>
          <a:solidFill>
            <a:srgbClr val="F7CAAC"/>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fi-FI" sz="1800">
                <a:solidFill>
                  <a:schemeClr val="dk1"/>
                </a:solidFill>
                <a:latin typeface="Arial"/>
                <a:ea typeface="Arial"/>
                <a:cs typeface="Arial"/>
                <a:sym typeface="Arial"/>
              </a:rPr>
              <a:t>Jukka </a:t>
            </a:r>
            <a:r>
              <a:rPr lang="fi-FI" sz="1800" err="1">
                <a:solidFill>
                  <a:schemeClr val="dk1"/>
                </a:solidFill>
                <a:latin typeface="Arial"/>
                <a:ea typeface="Arial"/>
                <a:cs typeface="Arial"/>
                <a:sym typeface="Arial"/>
              </a:rPr>
              <a:t>Hoffrén</a:t>
            </a:r>
            <a:r>
              <a:rPr lang="fi-FI" sz="1800">
                <a:solidFill>
                  <a:schemeClr val="dk1"/>
                </a:solidFill>
                <a:latin typeface="Arial"/>
                <a:ea typeface="Arial"/>
                <a:cs typeface="Arial"/>
                <a:sym typeface="Arial"/>
              </a:rPr>
              <a:t>: Tilastoja tarvitaan päätöksenteon tueksi. Eli tällä hetkellä elämme tietoyhteiskunnassa. Aikaisemmin tärkeitä oli työvoiman määrä ja pääoman määrä. Ne olivat tärkeimpiä tuotannon tekijöitä. </a:t>
            </a:r>
            <a:br>
              <a:rPr lang="fi-FI" sz="1800">
                <a:solidFill>
                  <a:schemeClr val="dk1"/>
                </a:solidFill>
                <a:latin typeface="Arial"/>
                <a:ea typeface="Arial"/>
                <a:cs typeface="Arial"/>
                <a:sym typeface="Arial"/>
              </a:rPr>
            </a:br>
            <a:endParaRPr sz="1800">
              <a:solidFill>
                <a:schemeClr val="dk1"/>
              </a:solidFill>
              <a:latin typeface="Arial"/>
              <a:ea typeface="Arial"/>
              <a:cs typeface="Arial"/>
              <a:sym typeface="Arial"/>
            </a:endParaRPr>
          </a:p>
          <a:p>
            <a:pPr marL="0" marR="0" lvl="0" indent="0" algn="l" rtl="0">
              <a:spcBef>
                <a:spcPts val="0"/>
              </a:spcBef>
              <a:spcAft>
                <a:spcPts val="0"/>
              </a:spcAft>
              <a:buNone/>
            </a:pPr>
            <a:r>
              <a:rPr lang="fi-FI" sz="1800">
                <a:solidFill>
                  <a:schemeClr val="dk1"/>
                </a:solidFill>
                <a:latin typeface="Arial"/>
                <a:ea typeface="Arial"/>
                <a:cs typeface="Arial"/>
                <a:sym typeface="Arial"/>
              </a:rPr>
              <a:t>Tietoyhteiskunnassa tieto ja tilastot on se merkittävin rakennusaine, jolla me luodaan vaurautta ja hyvinvointia tähän maahan.</a:t>
            </a:r>
            <a:endParaRPr sz="1800">
              <a:solidFill>
                <a:schemeClr val="dk1"/>
              </a:solidFill>
              <a:latin typeface="Calibri"/>
              <a:ea typeface="Calibri"/>
              <a:cs typeface="Calibri"/>
              <a:sym typeface="Calibri"/>
            </a:endParaRPr>
          </a:p>
        </p:txBody>
      </p:sp>
      <p:sp>
        <p:nvSpPr>
          <p:cNvPr id="244" name="Google Shape;244;p19"/>
          <p:cNvSpPr txBox="1"/>
          <p:nvPr/>
        </p:nvSpPr>
        <p:spPr>
          <a:xfrm>
            <a:off x="7553325" y="5419725"/>
            <a:ext cx="4076700" cy="83095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i-FI" sz="1600">
                <a:solidFill>
                  <a:schemeClr val="dk1"/>
                </a:solidFill>
                <a:latin typeface="Arial" panose="020B0604020202020204" pitchFamily="34" charset="0"/>
                <a:ea typeface="Calibri"/>
                <a:cs typeface="Arial" panose="020B0604020202020204" pitchFamily="34" charset="0"/>
                <a:sym typeface="Calibri"/>
              </a:rPr>
              <a:t>Lähde: </a:t>
            </a:r>
            <a:r>
              <a:rPr lang="fi-FI" sz="1600" u="sng">
                <a:solidFill>
                  <a:schemeClr val="dk1"/>
                </a:solidFill>
                <a:latin typeface="Arial" panose="020B0604020202020204" pitchFamily="34" charset="0"/>
                <a:ea typeface="Calibri"/>
                <a:cs typeface="Arial" panose="020B0604020202020204" pitchFamily="34" charset="0"/>
                <a:sym typeface="Calibri"/>
                <a:hlinkClick r:id="rId4">
                  <a:extLst>
                    <a:ext uri="{A12FA001-AC4F-418D-AE19-62706E023703}">
                      <ahyp:hlinkClr xmlns:ahyp="http://schemas.microsoft.com/office/drawing/2018/hyperlinkcolor" val="tx"/>
                    </a:ext>
                  </a:extLst>
                </a:hlinkClick>
              </a:rPr>
              <a:t>Tiedosta tulevaisuus -podcast: Tilastotiedon merkitys yhteiskunnassa </a:t>
            </a:r>
            <a:r>
              <a:rPr lang="fi-FI" sz="1600" u="sng" err="1">
                <a:solidFill>
                  <a:schemeClr val="dk1"/>
                </a:solidFill>
                <a:latin typeface="Arial" panose="020B0604020202020204" pitchFamily="34" charset="0"/>
                <a:ea typeface="Calibri"/>
                <a:cs typeface="Arial" panose="020B0604020202020204" pitchFamily="34" charset="0"/>
                <a:sym typeface="Calibri"/>
                <a:hlinkClick r:id="rId4">
                  <a:extLst>
                    <a:ext uri="{A12FA001-AC4F-418D-AE19-62706E023703}">
                      <ahyp:hlinkClr xmlns:ahyp="http://schemas.microsoft.com/office/drawing/2018/hyperlinkcolor" val="tx"/>
                    </a:ext>
                  </a:extLst>
                </a:hlinkClick>
              </a:rPr>
              <a:t>by</a:t>
            </a:r>
            <a:r>
              <a:rPr lang="fi-FI" sz="1600" u="sng">
                <a:solidFill>
                  <a:schemeClr val="dk1"/>
                </a:solidFill>
                <a:latin typeface="Arial" panose="020B0604020202020204" pitchFamily="34" charset="0"/>
                <a:ea typeface="Calibri"/>
                <a:cs typeface="Arial" panose="020B0604020202020204" pitchFamily="34" charset="0"/>
                <a:sym typeface="Calibri"/>
                <a:hlinkClick r:id="rId4">
                  <a:extLst>
                    <a:ext uri="{A12FA001-AC4F-418D-AE19-62706E023703}">
                      <ahyp:hlinkClr xmlns:ahyp="http://schemas.microsoft.com/office/drawing/2018/hyperlinkcolor" val="tx"/>
                    </a:ext>
                  </a:extLst>
                </a:hlinkClick>
              </a:rPr>
              <a:t> Tilastokeskus (soundcloud.com)</a:t>
            </a:r>
            <a:endParaRPr sz="1600">
              <a:solidFill>
                <a:schemeClr val="dk1"/>
              </a:solidFill>
              <a:latin typeface="Arial" panose="020B0604020202020204" pitchFamily="34" charset="0"/>
              <a:ea typeface="Calibri"/>
              <a:cs typeface="Arial" panose="020B0604020202020204" pitchFamily="34" charset="0"/>
              <a:sym typeface="Calibri"/>
            </a:endParaRPr>
          </a:p>
        </p:txBody>
      </p:sp>
      <p:sp>
        <p:nvSpPr>
          <p:cNvPr id="245" name="Google Shape;245;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fi-FI"/>
              <a:t>Puttonen, Elenius &amp; Karjalainen (2025) CC-BY-SA</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42D00F1A-49B7-7FC4-233B-2B44A094CBF0}"/>
              </a:ext>
            </a:extLst>
          </p:cNvPr>
          <p:cNvSpPr>
            <a:spLocks noGrp="1"/>
          </p:cNvSpPr>
          <p:nvPr>
            <p:ph type="title"/>
          </p:nvPr>
        </p:nvSpPr>
        <p:spPr/>
        <p:txBody>
          <a:bodyPr/>
          <a:lstStyle/>
          <a:p>
            <a:r>
              <a:rPr lang="fi-FI">
                <a:latin typeface="+mj-lt"/>
                <a:ea typeface="Arial"/>
                <a:cs typeface="Arial"/>
                <a:sym typeface="Arial"/>
              </a:rPr>
              <a:t>Tulkitsetko numeerista tietoa oikein?</a:t>
            </a:r>
            <a:endParaRPr lang="fi-FI">
              <a:latin typeface="+mj-lt"/>
            </a:endParaRPr>
          </a:p>
        </p:txBody>
      </p:sp>
      <p:sp>
        <p:nvSpPr>
          <p:cNvPr id="3" name="Tekstin paikkamerkki 2">
            <a:extLst>
              <a:ext uri="{FF2B5EF4-FFF2-40B4-BE49-F238E27FC236}">
                <a16:creationId xmlns:a16="http://schemas.microsoft.com/office/drawing/2014/main" id="{55058F7A-81FD-C4F9-8F40-EF4D8DA8ADF9}"/>
              </a:ext>
            </a:extLst>
          </p:cNvPr>
          <p:cNvSpPr>
            <a:spLocks noGrp="1"/>
          </p:cNvSpPr>
          <p:nvPr>
            <p:ph type="body" idx="1"/>
          </p:nvPr>
        </p:nvSpPr>
        <p:spPr>
          <a:xfrm>
            <a:off x="861901" y="1745776"/>
            <a:ext cx="5157787" cy="823912"/>
          </a:xfrm>
          <a:solidFill>
            <a:srgbClr val="005A9E"/>
          </a:solidFill>
        </p:spPr>
        <p:txBody>
          <a:bodyPr>
            <a:normAutofit/>
          </a:bodyPr>
          <a:lstStyle/>
          <a:p>
            <a:r>
              <a:rPr lang="fi-FI" sz="2000" b="0">
                <a:solidFill>
                  <a:schemeClr val="bg1"/>
                </a:solidFill>
                <a:latin typeface="Arial" panose="020B0604020202020204" pitchFamily="34" charset="0"/>
                <a:cs typeface="Arial" panose="020B0604020202020204" pitchFamily="34" charset="0"/>
              </a:rPr>
              <a:t>	Kun luet numeerista tai tilastotietoa, saatko selvitettyä</a:t>
            </a:r>
          </a:p>
        </p:txBody>
      </p:sp>
      <p:sp>
        <p:nvSpPr>
          <p:cNvPr id="4" name="Tekstin paikkamerkki 3">
            <a:extLst>
              <a:ext uri="{FF2B5EF4-FFF2-40B4-BE49-F238E27FC236}">
                <a16:creationId xmlns:a16="http://schemas.microsoft.com/office/drawing/2014/main" id="{05A38110-34F8-55BA-D7DE-23CD306AB8C3}"/>
              </a:ext>
            </a:extLst>
          </p:cNvPr>
          <p:cNvSpPr>
            <a:spLocks noGrp="1"/>
          </p:cNvSpPr>
          <p:nvPr>
            <p:ph type="body" idx="2"/>
          </p:nvPr>
        </p:nvSpPr>
        <p:spPr>
          <a:xfrm>
            <a:off x="836612" y="2891574"/>
            <a:ext cx="5157900" cy="2019791"/>
          </a:xfrm>
        </p:spPr>
        <p:txBody>
          <a:bodyPr/>
          <a:lstStyle/>
          <a:p>
            <a:pPr marL="228600" lvl="0" indent="-228600" algn="l" rtl="0">
              <a:lnSpc>
                <a:spcPct val="90000"/>
              </a:lnSpc>
              <a:spcBef>
                <a:spcPts val="0"/>
              </a:spcBef>
              <a:spcAft>
                <a:spcPts val="0"/>
              </a:spcAft>
              <a:buClr>
                <a:schemeClr val="dk1"/>
              </a:buClr>
              <a:buSzPts val="2400"/>
              <a:buFont typeface="Arial"/>
              <a:buChar char="•"/>
            </a:pPr>
            <a:r>
              <a:rPr lang="fi-FI" sz="2000">
                <a:latin typeface="+mn-lt"/>
                <a:ea typeface="Arial"/>
                <a:cs typeface="Arial"/>
                <a:sym typeface="Arial"/>
              </a:rPr>
              <a:t>Miten numeeriset tiedot on kerätty?</a:t>
            </a:r>
          </a:p>
          <a:p>
            <a:pPr marL="228600" lvl="0" indent="-228600" algn="l" rtl="0">
              <a:lnSpc>
                <a:spcPct val="90000"/>
              </a:lnSpc>
              <a:spcBef>
                <a:spcPts val="0"/>
              </a:spcBef>
              <a:spcAft>
                <a:spcPts val="0"/>
              </a:spcAft>
              <a:buClr>
                <a:schemeClr val="dk1"/>
              </a:buClr>
              <a:buSzPts val="2400"/>
              <a:buFont typeface="Arial"/>
              <a:buChar char="•"/>
            </a:pPr>
            <a:r>
              <a:rPr lang="fi-FI" sz="2000">
                <a:latin typeface="+mn-lt"/>
                <a:ea typeface="Arial"/>
                <a:cs typeface="Arial"/>
                <a:sym typeface="Arial"/>
              </a:rPr>
              <a:t>Miten kattava otos on kyseessä? </a:t>
            </a:r>
          </a:p>
          <a:p>
            <a:pPr marL="228600" lvl="0" indent="-228600" algn="l" rtl="0">
              <a:lnSpc>
                <a:spcPct val="90000"/>
              </a:lnSpc>
              <a:spcBef>
                <a:spcPts val="0"/>
              </a:spcBef>
              <a:spcAft>
                <a:spcPts val="0"/>
              </a:spcAft>
              <a:buClr>
                <a:schemeClr val="dk1"/>
              </a:buClr>
              <a:buSzPts val="2400"/>
              <a:buFont typeface="Arial"/>
              <a:buChar char="•"/>
            </a:pPr>
            <a:r>
              <a:rPr lang="fi-FI" sz="2000">
                <a:latin typeface="+mn-lt"/>
                <a:ea typeface="Arial"/>
                <a:cs typeface="Arial"/>
                <a:sym typeface="Arial"/>
              </a:rPr>
              <a:t>Kuka on kerännyt tiedot, esim. yritys, tutkimuslaitos vai opiskelija?</a:t>
            </a:r>
            <a:r>
              <a:rPr lang="fi-FI" sz="2000">
                <a:latin typeface="+mn-lt"/>
              </a:rPr>
              <a:t> </a:t>
            </a:r>
          </a:p>
          <a:p>
            <a:endParaRPr lang="fi-FI"/>
          </a:p>
        </p:txBody>
      </p:sp>
      <p:sp>
        <p:nvSpPr>
          <p:cNvPr id="5" name="Tekstin paikkamerkki 4">
            <a:extLst>
              <a:ext uri="{FF2B5EF4-FFF2-40B4-BE49-F238E27FC236}">
                <a16:creationId xmlns:a16="http://schemas.microsoft.com/office/drawing/2014/main" id="{384E3706-D3DE-740D-FD4C-E82DACA3994C}"/>
              </a:ext>
            </a:extLst>
          </p:cNvPr>
          <p:cNvSpPr>
            <a:spLocks noGrp="1"/>
          </p:cNvSpPr>
          <p:nvPr>
            <p:ph type="body" idx="3"/>
          </p:nvPr>
        </p:nvSpPr>
        <p:spPr>
          <a:xfrm>
            <a:off x="6341096" y="1745776"/>
            <a:ext cx="5183188" cy="823912"/>
          </a:xfrm>
          <a:solidFill>
            <a:schemeClr val="accent2">
              <a:lumMod val="40000"/>
              <a:lumOff val="60000"/>
            </a:schemeClr>
          </a:solidFill>
        </p:spPr>
        <p:txBody>
          <a:bodyPr>
            <a:normAutofit/>
          </a:bodyPr>
          <a:lstStyle/>
          <a:p>
            <a:r>
              <a:rPr lang="fi-FI" b="0"/>
              <a:t>	</a:t>
            </a:r>
            <a:r>
              <a:rPr lang="fi-FI" sz="2000" b="0">
                <a:latin typeface="+mn-lt"/>
              </a:rPr>
              <a:t>Kun hyödynnät tilastotietoa oppimistehtävissä, varmista, että:</a:t>
            </a:r>
          </a:p>
        </p:txBody>
      </p:sp>
      <p:sp>
        <p:nvSpPr>
          <p:cNvPr id="6" name="Tekstin paikkamerkki 5">
            <a:extLst>
              <a:ext uri="{FF2B5EF4-FFF2-40B4-BE49-F238E27FC236}">
                <a16:creationId xmlns:a16="http://schemas.microsoft.com/office/drawing/2014/main" id="{80833AEC-0099-555B-A586-1123194F256E}"/>
              </a:ext>
            </a:extLst>
          </p:cNvPr>
          <p:cNvSpPr>
            <a:spLocks noGrp="1"/>
          </p:cNvSpPr>
          <p:nvPr>
            <p:ph type="body" idx="4"/>
          </p:nvPr>
        </p:nvSpPr>
        <p:spPr>
          <a:xfrm>
            <a:off x="6172200" y="2823132"/>
            <a:ext cx="5183188" cy="2019791"/>
          </a:xfrm>
        </p:spPr>
        <p:txBody>
          <a:bodyPr/>
          <a:lstStyle/>
          <a:p>
            <a:pPr marL="228600" lvl="0" indent="-228600" algn="l" rtl="0">
              <a:lnSpc>
                <a:spcPct val="90000"/>
              </a:lnSpc>
              <a:spcBef>
                <a:spcPts val="0"/>
              </a:spcBef>
              <a:spcAft>
                <a:spcPts val="0"/>
              </a:spcAft>
              <a:buClr>
                <a:schemeClr val="dk1"/>
              </a:buClr>
              <a:buSzPts val="2400"/>
              <a:buChar char="•"/>
            </a:pPr>
            <a:r>
              <a:rPr lang="fi-FI" sz="2000" dirty="0">
                <a:latin typeface="Arial"/>
                <a:ea typeface="Arial"/>
                <a:cs typeface="Arial"/>
                <a:sym typeface="Arial"/>
              </a:rPr>
              <a:t>Käyttämäsi tilastotieto on ajantasainen (viimeisin!).</a:t>
            </a:r>
          </a:p>
          <a:p>
            <a:pPr marL="228600" lvl="0" indent="-228600" algn="l" rtl="0">
              <a:lnSpc>
                <a:spcPct val="90000"/>
              </a:lnSpc>
              <a:spcBef>
                <a:spcPts val="0"/>
              </a:spcBef>
              <a:spcAft>
                <a:spcPts val="0"/>
              </a:spcAft>
              <a:buClr>
                <a:schemeClr val="dk1"/>
              </a:buClr>
              <a:buSzPts val="2400"/>
              <a:buChar char="•"/>
            </a:pPr>
            <a:r>
              <a:rPr lang="fi-FI" sz="2000" dirty="0">
                <a:latin typeface="Arial"/>
                <a:ea typeface="Arial"/>
                <a:cs typeface="Arial"/>
                <a:sym typeface="Arial"/>
              </a:rPr>
              <a:t>Käyttämäsi tilastotieto on sovellettavissa aiheeseesi.</a:t>
            </a:r>
            <a:endParaRPr lang="fi-FI" sz="2000" dirty="0">
              <a:latin typeface="Arial"/>
              <a:ea typeface="Arial"/>
              <a:cs typeface="Arial"/>
            </a:endParaRPr>
          </a:p>
          <a:p>
            <a:pPr marL="228600" lvl="0" indent="-228600" algn="l" rtl="0">
              <a:lnSpc>
                <a:spcPct val="90000"/>
              </a:lnSpc>
              <a:spcBef>
                <a:spcPts val="0"/>
              </a:spcBef>
              <a:spcAft>
                <a:spcPts val="0"/>
              </a:spcAft>
              <a:buClr>
                <a:schemeClr val="dk1"/>
              </a:buClr>
              <a:buSzPts val="2400"/>
              <a:buChar char="•"/>
            </a:pPr>
            <a:r>
              <a:rPr lang="fi-FI" sz="2000" dirty="0">
                <a:latin typeface="Arial"/>
                <a:ea typeface="Arial"/>
                <a:cs typeface="Arial"/>
                <a:sym typeface="Arial"/>
              </a:rPr>
              <a:t>Raportissa/opinnäytetyössä tehdyt johtopäätökset on perusteltu numeroiden kautta.</a:t>
            </a:r>
            <a:endParaRPr lang="fi-FI" sz="2000" dirty="0">
              <a:latin typeface="Arial"/>
              <a:ea typeface="Arial"/>
              <a:cs typeface="Arial"/>
            </a:endParaRPr>
          </a:p>
          <a:p>
            <a:endParaRPr lang="fi-FI"/>
          </a:p>
        </p:txBody>
      </p:sp>
      <p:sp>
        <p:nvSpPr>
          <p:cNvPr id="8" name="Tekstiruutu 7">
            <a:extLst>
              <a:ext uri="{FF2B5EF4-FFF2-40B4-BE49-F238E27FC236}">
                <a16:creationId xmlns:a16="http://schemas.microsoft.com/office/drawing/2014/main" id="{F41EB854-0C56-86B3-39FF-CC292E2E1CFE}"/>
              </a:ext>
            </a:extLst>
          </p:cNvPr>
          <p:cNvSpPr txBox="1"/>
          <p:nvPr/>
        </p:nvSpPr>
        <p:spPr>
          <a:xfrm>
            <a:off x="1096177" y="5071742"/>
            <a:ext cx="9402733" cy="1323439"/>
          </a:xfrm>
          <a:prstGeom prst="rect">
            <a:avLst/>
          </a:prstGeom>
          <a:noFill/>
        </p:spPr>
        <p:txBody>
          <a:bodyPr wrap="square" lIns="91440" tIns="45720" rIns="91440" bIns="45720" anchor="t">
            <a:spAutoFit/>
          </a:bodyPr>
          <a:lstStyle/>
          <a:p>
            <a:r>
              <a:rPr lang="fi-FI" sz="2000" dirty="0"/>
              <a:t>Jos numeraalisen tiedon analysointi ja tulkinta tuntuvat hankalilta, tutustu Tilastokeskuksen </a:t>
            </a:r>
            <a:r>
              <a:rPr lang="fi-FI" sz="2000" dirty="0">
                <a:hlinkClick r:id="rId2"/>
              </a:rPr>
              <a:t>Oppaita ja oppimateriaaleja -sivustoon</a:t>
            </a:r>
            <a:r>
              <a:rPr lang="fi-FI" sz="2000" dirty="0"/>
              <a:t>. </a:t>
            </a:r>
            <a:br>
              <a:rPr lang="fi-FI" sz="2000" dirty="0"/>
            </a:br>
            <a:r>
              <a:rPr lang="fi-FI" sz="2000" dirty="0"/>
              <a:t>Saman organisaation </a:t>
            </a:r>
            <a:r>
              <a:rPr lang="fi-FI" sz="2000" dirty="0">
                <a:hlinkClick r:id="rId3"/>
              </a:rPr>
              <a:t>Tieto &amp; Trendit -sivustolla </a:t>
            </a:r>
            <a:r>
              <a:rPr lang="fi-FI" sz="2000" dirty="0"/>
              <a:t>julkaistaan tilastollista tietoa avaavia artikkeleita.</a:t>
            </a:r>
          </a:p>
        </p:txBody>
      </p:sp>
      <p:sp>
        <p:nvSpPr>
          <p:cNvPr id="7" name="Tekstiruutu 6">
            <a:extLst>
              <a:ext uri="{FF2B5EF4-FFF2-40B4-BE49-F238E27FC236}">
                <a16:creationId xmlns:a16="http://schemas.microsoft.com/office/drawing/2014/main" id="{7D95FC88-D001-CB53-6595-D159C3C0352C}"/>
              </a:ext>
            </a:extLst>
          </p:cNvPr>
          <p:cNvSpPr txBox="1"/>
          <p:nvPr/>
        </p:nvSpPr>
        <p:spPr>
          <a:xfrm>
            <a:off x="4823320" y="6397057"/>
            <a:ext cx="3326687" cy="49244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fi-FI" sz="1200">
                <a:solidFill>
                  <a:srgbClr val="888888"/>
                </a:solidFill>
                <a:latin typeface="Calibri"/>
                <a:ea typeface="Calibri"/>
                <a:cs typeface="Calibri"/>
              </a:rPr>
              <a:t>Puttonen, Elenius &amp; Karjalainen (2025) CC-BY-SA</a:t>
            </a:r>
            <a:endParaRPr lang="fi-FI" sz="1200">
              <a:latin typeface="Calibri"/>
              <a:ea typeface="Calibri"/>
              <a:cs typeface="Calibri"/>
            </a:endParaRPr>
          </a:p>
          <a:p>
            <a:pPr algn="l"/>
            <a:endParaRPr lang="fi-FI"/>
          </a:p>
        </p:txBody>
      </p:sp>
    </p:spTree>
    <p:extLst>
      <p:ext uri="{BB962C8B-B14F-4D97-AF65-F5344CB8AC3E}">
        <p14:creationId xmlns:p14="http://schemas.microsoft.com/office/powerpoint/2010/main" val="16009523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60"/>
        <p:cNvGrpSpPr/>
        <p:nvPr/>
      </p:nvGrpSpPr>
      <p:grpSpPr>
        <a:xfrm>
          <a:off x="0" y="0"/>
          <a:ext cx="0" cy="0"/>
          <a:chOff x="0" y="0"/>
          <a:chExt cx="0" cy="0"/>
        </a:xfrm>
      </p:grpSpPr>
      <p:sp>
        <p:nvSpPr>
          <p:cNvPr id="261" name="Google Shape;261;p21"/>
          <p:cNvSpPr txBox="1">
            <a:spLocks noGrp="1"/>
          </p:cNvSpPr>
          <p:nvPr>
            <p:ph type="title"/>
          </p:nvPr>
        </p:nvSpPr>
        <p:spPr>
          <a:xfrm>
            <a:off x="4884150" y="139278"/>
            <a:ext cx="6586491" cy="109983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Arial"/>
              <a:buNone/>
            </a:pPr>
            <a:r>
              <a:rPr lang="fi-FI">
                <a:latin typeface="Arial"/>
                <a:ea typeface="Arial"/>
                <a:cs typeface="Arial"/>
                <a:sym typeface="Arial"/>
              </a:rPr>
              <a:t>Syvennä ja testaa (3)</a:t>
            </a:r>
            <a:endParaRPr/>
          </a:p>
        </p:txBody>
      </p:sp>
      <p:sp>
        <p:nvSpPr>
          <p:cNvPr id="262" name="Google Shape;262;p21"/>
          <p:cNvSpPr txBox="1">
            <a:spLocks noGrp="1"/>
          </p:cNvSpPr>
          <p:nvPr>
            <p:ph type="body" idx="2"/>
          </p:nvPr>
        </p:nvSpPr>
        <p:spPr>
          <a:xfrm>
            <a:off x="4991944" y="1170313"/>
            <a:ext cx="6586489" cy="5548409"/>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2400"/>
              <a:buNone/>
            </a:pPr>
            <a:endParaRPr lang="fi-FI" sz="2000">
              <a:latin typeface="Arial" panose="020B0604020202020204" pitchFamily="34" charset="0"/>
              <a:cs typeface="Arial" panose="020B0604020202020204" pitchFamily="34" charset="0"/>
            </a:endParaRPr>
          </a:p>
          <a:p>
            <a:pPr marL="228600" lvl="0" indent="-266700" algn="l" rtl="0">
              <a:spcBef>
                <a:spcPts val="0"/>
              </a:spcBef>
              <a:spcAft>
                <a:spcPts val="0"/>
              </a:spcAft>
              <a:buSzPts val="2400"/>
              <a:buChar char="•"/>
            </a:pPr>
            <a:r>
              <a:rPr lang="fi-FI" sz="2000" err="1">
                <a:latin typeface="Arial" panose="020B0604020202020204" pitchFamily="34" charset="0"/>
                <a:cs typeface="Arial" panose="020B0604020202020204" pitchFamily="34" charset="0"/>
              </a:rPr>
              <a:t>Alastalo</a:t>
            </a:r>
            <a:r>
              <a:rPr lang="fi-FI" sz="2000">
                <a:latin typeface="Arial" panose="020B0604020202020204" pitchFamily="34" charset="0"/>
                <a:cs typeface="Arial" panose="020B0604020202020204" pitchFamily="34" charset="0"/>
              </a:rPr>
              <a:t>, M. &amp; Ellonen, N. </a:t>
            </a:r>
            <a:r>
              <a:rPr lang="fi-FI" sz="2000">
                <a:solidFill>
                  <a:srgbClr val="000000"/>
                </a:solidFill>
                <a:latin typeface="Arial" panose="020B0604020202020204" pitchFamily="34" charset="0"/>
                <a:cs typeface="Arial" panose="020B0604020202020204" pitchFamily="34" charset="0"/>
                <a:hlinkClick r:id="rId3"/>
              </a:rPr>
              <a:t>Tilastot tutkimuksessa. </a:t>
            </a:r>
            <a:r>
              <a:rPr lang="fi-FI" sz="2000">
                <a:solidFill>
                  <a:srgbClr val="000000"/>
                </a:solidFill>
                <a:latin typeface="Arial" panose="020B0604020202020204" pitchFamily="34" charset="0"/>
                <a:cs typeface="Arial" panose="020B0604020202020204" pitchFamily="34" charset="0"/>
              </a:rPr>
              <a:t>Teoksessa Kvantitatiivisen tutkimuksen käsikirja. Yhteiskunnallinen tietoarkisto, Tampere </a:t>
            </a:r>
          </a:p>
          <a:p>
            <a:pPr marL="0" lvl="0" indent="0" algn="l" rtl="0">
              <a:spcBef>
                <a:spcPts val="0"/>
              </a:spcBef>
              <a:spcAft>
                <a:spcPts val="0"/>
              </a:spcAft>
              <a:buSzPts val="2400"/>
              <a:buNone/>
            </a:pPr>
            <a:endParaRPr lang="fi-FI" sz="2000">
              <a:latin typeface="Arial" panose="020B0604020202020204" pitchFamily="34" charset="0"/>
              <a:cs typeface="Arial" panose="020B0604020202020204" pitchFamily="34" charset="0"/>
            </a:endParaRPr>
          </a:p>
          <a:p>
            <a:pPr marL="228600" lvl="0" indent="-266700" algn="l" rtl="0">
              <a:spcBef>
                <a:spcPts val="0"/>
              </a:spcBef>
              <a:spcAft>
                <a:spcPts val="0"/>
              </a:spcAft>
              <a:buSzPts val="2400"/>
              <a:buChar char="•"/>
            </a:pPr>
            <a:r>
              <a:rPr lang="fi-FI" sz="2000">
                <a:latin typeface="Arial" panose="020B0604020202020204" pitchFamily="34" charset="0"/>
                <a:cs typeface="Arial" panose="020B0604020202020204" pitchFamily="34" charset="0"/>
              </a:rPr>
              <a:t>Heikkinen, S.  &amp; </a:t>
            </a:r>
            <a:r>
              <a:rPr lang="fi-FI" sz="2000" err="1">
                <a:latin typeface="Arial" panose="020B0604020202020204" pitchFamily="34" charset="0"/>
                <a:cs typeface="Arial" panose="020B0604020202020204" pitchFamily="34" charset="0"/>
              </a:rPr>
              <a:t>Löyttyniemi</a:t>
            </a:r>
            <a:r>
              <a:rPr lang="fi-FI" sz="2000">
                <a:latin typeface="Arial" panose="020B0604020202020204" pitchFamily="34" charset="0"/>
                <a:cs typeface="Arial" panose="020B0604020202020204" pitchFamily="34" charset="0"/>
              </a:rPr>
              <a:t>, R.  </a:t>
            </a:r>
            <a:r>
              <a:rPr lang="fi-FI" sz="2000" u="sng">
                <a:solidFill>
                  <a:schemeClr val="hlink"/>
                </a:solidFill>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Jäätelö lisää hukkumiskuolemia – vai miten se menikään? Vältä nämä tilastojen tulkinnan kompastuskivet.</a:t>
            </a:r>
            <a:r>
              <a:rPr lang="fi-FI" sz="2000">
                <a:latin typeface="Arial" panose="020B0604020202020204" pitchFamily="34" charset="0"/>
                <a:cs typeface="Arial" panose="020B0604020202020204" pitchFamily="34" charset="0"/>
              </a:rPr>
              <a:t> YLE, 2021</a:t>
            </a:r>
          </a:p>
          <a:p>
            <a:pPr marL="0" lvl="0" indent="0" algn="l" rtl="0">
              <a:spcBef>
                <a:spcPts val="0"/>
              </a:spcBef>
              <a:spcAft>
                <a:spcPts val="0"/>
              </a:spcAft>
              <a:buSzPts val="2400"/>
              <a:buNone/>
            </a:pPr>
            <a:endParaRPr lang="fi-FI" sz="2000">
              <a:latin typeface="Arial" panose="020B0604020202020204" pitchFamily="34" charset="0"/>
              <a:cs typeface="Arial" panose="020B0604020202020204" pitchFamily="34" charset="0"/>
            </a:endParaRPr>
          </a:p>
          <a:p>
            <a:pPr marL="228600" lvl="0" indent="-228600" algn="l" rtl="0">
              <a:lnSpc>
                <a:spcPct val="90000"/>
              </a:lnSpc>
              <a:spcBef>
                <a:spcPts val="0"/>
              </a:spcBef>
              <a:spcAft>
                <a:spcPts val="0"/>
              </a:spcAft>
              <a:buClr>
                <a:srgbClr val="000000"/>
              </a:buClr>
              <a:buSzPts val="2400"/>
              <a:buFont typeface="Arial"/>
              <a:buChar char="•"/>
            </a:pPr>
            <a:r>
              <a:rPr lang="fi-FI" sz="2000">
                <a:solidFill>
                  <a:srgbClr val="000000"/>
                </a:solidFill>
                <a:latin typeface="Arial" panose="020B0604020202020204" pitchFamily="34" charset="0"/>
                <a:cs typeface="Arial" panose="020B0604020202020204" pitchFamily="34" charset="0"/>
                <a:sym typeface="Calibri"/>
              </a:rPr>
              <a:t>Ilmonen, P. </a:t>
            </a:r>
            <a:r>
              <a:rPr lang="fi-FI" sz="2000" u="sng">
                <a:solidFill>
                  <a:srgbClr val="000000"/>
                </a:solidFill>
                <a:latin typeface="Arial" panose="020B0604020202020204" pitchFamily="34" charset="0"/>
                <a:cs typeface="Arial" panose="020B0604020202020204" pitchFamily="34" charset="0"/>
                <a:sym typeface="Calibri"/>
                <a:hlinkClick r:id="rId5">
                  <a:extLst>
                    <a:ext uri="{A12FA001-AC4F-418D-AE19-62706E023703}">
                      <ahyp:hlinkClr xmlns:ahyp="http://schemas.microsoft.com/office/drawing/2018/hyperlinkcolor" val="tx"/>
                    </a:ext>
                  </a:extLst>
                </a:hlinkClick>
              </a:rPr>
              <a:t>Datatutkijat ovat aikamme supersankareita ja superroistoja</a:t>
            </a:r>
            <a:r>
              <a:rPr lang="fi-FI" sz="2000" u="sng">
                <a:solidFill>
                  <a:srgbClr val="000000"/>
                </a:solidFill>
                <a:latin typeface="Arial" panose="020B0604020202020204" pitchFamily="34" charset="0"/>
                <a:cs typeface="Arial" panose="020B0604020202020204" pitchFamily="34" charset="0"/>
                <a:sym typeface="Calibri"/>
              </a:rPr>
              <a:t>.</a:t>
            </a:r>
            <a:r>
              <a:rPr lang="fi-FI" sz="2000">
                <a:solidFill>
                  <a:srgbClr val="000000"/>
                </a:solidFill>
                <a:latin typeface="Arial" panose="020B0604020202020204" pitchFamily="34" charset="0"/>
                <a:cs typeface="Arial" panose="020B0604020202020204" pitchFamily="34" charset="0"/>
                <a:sym typeface="Calibri"/>
              </a:rPr>
              <a:t> Aalto </a:t>
            </a:r>
            <a:r>
              <a:rPr lang="fi-FI" sz="2000" err="1">
                <a:solidFill>
                  <a:srgbClr val="000000"/>
                </a:solidFill>
                <a:latin typeface="Arial" panose="020B0604020202020204" pitchFamily="34" charset="0"/>
                <a:cs typeface="Arial" panose="020B0604020202020204" pitchFamily="34" charset="0"/>
                <a:sym typeface="Calibri"/>
              </a:rPr>
              <a:t>University</a:t>
            </a:r>
            <a:r>
              <a:rPr lang="fi-FI" sz="2000">
                <a:solidFill>
                  <a:srgbClr val="000000"/>
                </a:solidFill>
                <a:latin typeface="Arial" panose="020B0604020202020204" pitchFamily="34" charset="0"/>
                <a:cs typeface="Arial" panose="020B0604020202020204" pitchFamily="34" charset="0"/>
                <a:sym typeface="Calibri"/>
              </a:rPr>
              <a:t>, 202</a:t>
            </a:r>
            <a:r>
              <a:rPr lang="fi-FI" sz="2000">
                <a:solidFill>
                  <a:srgbClr val="000000"/>
                </a:solidFill>
                <a:latin typeface="Arial" panose="020B0604020202020204" pitchFamily="34" charset="0"/>
                <a:cs typeface="Arial" panose="020B0604020202020204" pitchFamily="34" charset="0"/>
              </a:rPr>
              <a:t>1</a:t>
            </a:r>
          </a:p>
          <a:p>
            <a:pPr marL="0" lvl="0" indent="0" algn="l" rtl="0">
              <a:lnSpc>
                <a:spcPct val="90000"/>
              </a:lnSpc>
              <a:spcBef>
                <a:spcPts val="0"/>
              </a:spcBef>
              <a:spcAft>
                <a:spcPts val="0"/>
              </a:spcAft>
              <a:buClr>
                <a:srgbClr val="000000"/>
              </a:buClr>
              <a:buSzPts val="2400"/>
              <a:buNone/>
            </a:pPr>
            <a:endParaRPr lang="fi-FI" sz="2000">
              <a:solidFill>
                <a:srgbClr val="000000"/>
              </a:solidFill>
              <a:latin typeface="Arial" panose="020B0604020202020204" pitchFamily="34" charset="0"/>
              <a:cs typeface="Arial" panose="020B0604020202020204" pitchFamily="34" charset="0"/>
            </a:endParaRPr>
          </a:p>
          <a:p>
            <a:pPr marL="228600" indent="-228600">
              <a:spcBef>
                <a:spcPts val="0"/>
              </a:spcBef>
              <a:buClr>
                <a:srgbClr val="000000"/>
              </a:buClr>
              <a:buSzPts val="2400"/>
            </a:pPr>
            <a:r>
              <a:rPr lang="fi-FI" sz="2000">
                <a:solidFill>
                  <a:schemeClr val="tx1"/>
                </a:solidFill>
                <a:latin typeface="Arial" panose="020B0604020202020204" pitchFamily="34" charset="0"/>
                <a:cs typeface="Arial" panose="020B0604020202020204" pitchFamily="34" charset="0"/>
                <a:hlinkClick r:id="rId6">
                  <a:extLst>
                    <a:ext uri="{A12FA001-AC4F-418D-AE19-62706E023703}">
                      <ahyp:hlinkClr xmlns:ahyp="http://schemas.microsoft.com/office/drawing/2018/hyperlinkcolor" val="tx"/>
                    </a:ext>
                  </a:extLst>
                </a:hlinkClick>
              </a:rPr>
              <a:t>Tilastokuviot tutuksi –opas</a:t>
            </a:r>
            <a:r>
              <a:rPr lang="fi-FI" sz="2000">
                <a:solidFill>
                  <a:schemeClr val="tx1"/>
                </a:solidFill>
                <a:latin typeface="Arial" panose="020B0604020202020204" pitchFamily="34" charset="0"/>
                <a:cs typeface="Arial" panose="020B0604020202020204" pitchFamily="34" charset="0"/>
              </a:rPr>
              <a:t>. Tilastokeskus</a:t>
            </a:r>
          </a:p>
          <a:p>
            <a:pPr marL="0" lvl="0" indent="0" algn="l" rtl="0">
              <a:lnSpc>
                <a:spcPct val="90000"/>
              </a:lnSpc>
              <a:spcBef>
                <a:spcPts val="0"/>
              </a:spcBef>
              <a:spcAft>
                <a:spcPts val="0"/>
              </a:spcAft>
              <a:buClr>
                <a:srgbClr val="000000"/>
              </a:buClr>
              <a:buSzPts val="2400"/>
              <a:buNone/>
            </a:pPr>
            <a:endParaRPr lang="fi-FI" sz="2000">
              <a:solidFill>
                <a:srgbClr val="000000"/>
              </a:solidFill>
              <a:latin typeface="Arial" panose="020B0604020202020204" pitchFamily="34" charset="0"/>
              <a:cs typeface="Arial" panose="020B0604020202020204" pitchFamily="34" charset="0"/>
            </a:endParaRPr>
          </a:p>
          <a:p>
            <a:pPr marL="228600" lvl="0" indent="-228600" algn="l" rtl="0">
              <a:lnSpc>
                <a:spcPct val="90000"/>
              </a:lnSpc>
              <a:spcBef>
                <a:spcPts val="0"/>
              </a:spcBef>
              <a:spcAft>
                <a:spcPts val="0"/>
              </a:spcAft>
              <a:buClr>
                <a:srgbClr val="000000"/>
              </a:buClr>
              <a:buSzPts val="2400"/>
              <a:buFont typeface="Arial"/>
              <a:buChar char="•"/>
            </a:pPr>
            <a:endParaRPr lang="fi-FI" sz="2000">
              <a:solidFill>
                <a:schemeClr val="tx1"/>
              </a:solidFill>
              <a:latin typeface="Arial" panose="020B0604020202020204" pitchFamily="34" charset="0"/>
              <a:cs typeface="Arial" panose="020B0604020202020204" pitchFamily="34" charset="0"/>
            </a:endParaRPr>
          </a:p>
          <a:p>
            <a:pPr marL="0" indent="0">
              <a:spcBef>
                <a:spcPts val="0"/>
              </a:spcBef>
              <a:buClr>
                <a:srgbClr val="000000"/>
              </a:buClr>
              <a:buSzPts val="2400"/>
              <a:buNone/>
            </a:pPr>
            <a:r>
              <a:rPr lang="fi-FI" sz="2000" b="1">
                <a:solidFill>
                  <a:schemeClr val="tx1"/>
                </a:solidFill>
                <a:latin typeface="Arial" panose="020B0604020202020204" pitchFamily="34" charset="0"/>
                <a:cs typeface="Arial" panose="020B0604020202020204" pitchFamily="34" charset="0"/>
              </a:rPr>
              <a:t>Tehtävä: </a:t>
            </a:r>
            <a:r>
              <a:rPr lang="fi-FI" sz="2000">
                <a:solidFill>
                  <a:schemeClr val="tx1"/>
                </a:solidFill>
                <a:latin typeface="Arial" panose="020B0604020202020204" pitchFamily="34" charset="0"/>
                <a:cs typeface="Arial" panose="020B0604020202020204" pitchFamily="34" charset="0"/>
              </a:rPr>
              <a:t> </a:t>
            </a:r>
          </a:p>
          <a:p>
            <a:pPr marL="0" indent="0">
              <a:spcBef>
                <a:spcPts val="0"/>
              </a:spcBef>
              <a:buClr>
                <a:srgbClr val="000000"/>
              </a:buClr>
              <a:buSzPts val="2400"/>
              <a:buNone/>
            </a:pPr>
            <a:endParaRPr lang="fi-FI" sz="2000">
              <a:solidFill>
                <a:schemeClr val="tx1"/>
              </a:solidFill>
              <a:latin typeface="Arial" panose="020B0604020202020204" pitchFamily="34" charset="0"/>
              <a:cs typeface="Arial" panose="020B0604020202020204" pitchFamily="34" charset="0"/>
            </a:endParaRPr>
          </a:p>
          <a:p>
            <a:pPr marL="342900">
              <a:spcBef>
                <a:spcPts val="0"/>
              </a:spcBef>
              <a:buSzPts val="2400"/>
            </a:pPr>
            <a:r>
              <a:rPr lang="fi-FI" sz="2000">
                <a:solidFill>
                  <a:schemeClr val="tx1"/>
                </a:solidFill>
                <a:latin typeface="Arial" panose="020B0604020202020204" pitchFamily="34" charset="0"/>
                <a:cs typeface="Arial" panose="020B0604020202020204" pitchFamily="34" charset="0"/>
                <a:hlinkClick r:id="rId7">
                  <a:extLst>
                    <a:ext uri="{A12FA001-AC4F-418D-AE19-62706E023703}">
                      <ahyp:hlinkClr xmlns:ahyp="http://schemas.microsoft.com/office/drawing/2018/hyperlinkcolor" val="tx"/>
                    </a:ext>
                  </a:extLst>
                </a:hlinkClick>
              </a:rPr>
              <a:t>Testaa tietosi</a:t>
            </a:r>
            <a:r>
              <a:rPr lang="fi-FI" sz="2000">
                <a:solidFill>
                  <a:schemeClr val="tx1"/>
                </a:solidFill>
                <a:latin typeface="Arial" panose="020B0604020202020204" pitchFamily="34" charset="0"/>
                <a:cs typeface="Arial" panose="020B0604020202020204" pitchFamily="34" charset="0"/>
              </a:rPr>
              <a:t> tilastotiedon hausta</a:t>
            </a:r>
          </a:p>
          <a:p>
            <a:pPr marL="228600" lvl="0" indent="0" algn="l" rtl="0">
              <a:lnSpc>
                <a:spcPct val="90000"/>
              </a:lnSpc>
              <a:spcBef>
                <a:spcPts val="1000"/>
              </a:spcBef>
              <a:spcAft>
                <a:spcPts val="0"/>
              </a:spcAft>
              <a:buNone/>
            </a:pPr>
            <a:endParaRPr sz="2400" u="sng">
              <a:solidFill>
                <a:srgbClr val="0563C1"/>
              </a:solidFill>
              <a:latin typeface="Calibri"/>
              <a:ea typeface="Calibri"/>
              <a:cs typeface="Calibri"/>
              <a:sym typeface="Calibri"/>
            </a:endParaRPr>
          </a:p>
        </p:txBody>
      </p:sp>
      <p:pic>
        <p:nvPicPr>
          <p:cNvPr id="263" name="Google Shape;263;p21">
            <a:extLst>
              <a:ext uri="{C183D7F6-B498-43B3-948B-1728B52AA6E4}">
                <adec:decorative xmlns:adec="http://schemas.microsoft.com/office/drawing/2017/decorative" val="1"/>
              </a:ext>
            </a:extLst>
          </p:cNvPr>
          <p:cNvPicPr preferRelativeResize="0">
            <a:picLocks noGrp="1"/>
          </p:cNvPicPr>
          <p:nvPr>
            <p:ph type="body" idx="1"/>
          </p:nvPr>
        </p:nvPicPr>
        <p:blipFill rotWithShape="1">
          <a:blip r:embed="rId8">
            <a:alphaModFix/>
          </a:blip>
          <a:srcRect r="2" b="1250"/>
          <a:stretch/>
        </p:blipFill>
        <p:spPr>
          <a:xfrm>
            <a:off x="20" y="10"/>
            <a:ext cx="4635571" cy="6857990"/>
          </a:xfrm>
          <a:prstGeom prst="rect">
            <a:avLst/>
          </a:prstGeom>
          <a:noFill/>
          <a:ln>
            <a:noFill/>
          </a:ln>
        </p:spPr>
      </p:pic>
      <p:sp>
        <p:nvSpPr>
          <p:cNvPr id="264" name="Google Shape;264;p21">
            <a:extLst>
              <a:ext uri="{C183D7F6-B498-43B3-948B-1728B52AA6E4}">
                <adec:decorative xmlns:adec="http://schemas.microsoft.com/office/drawing/2017/decorative" val="1"/>
              </a:ext>
            </a:extLst>
          </p:cNvPr>
          <p:cNvSpPr txBox="1">
            <a:spLocks noGrp="1"/>
          </p:cNvSpPr>
          <p:nvPr>
            <p:ph type="ftr" idx="11"/>
          </p:nvPr>
        </p:nvSpPr>
        <p:spPr>
          <a:xfrm>
            <a:off x="4635591" y="6353597"/>
            <a:ext cx="4114800"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fi-FI"/>
              <a:t>Puttonen, Elenius &amp; Karjalainen (2025) CC-BY-SA</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68"/>
        <p:cNvGrpSpPr/>
        <p:nvPr/>
      </p:nvGrpSpPr>
      <p:grpSpPr>
        <a:xfrm>
          <a:off x="0" y="0"/>
          <a:ext cx="0" cy="0"/>
          <a:chOff x="0" y="0"/>
          <a:chExt cx="0" cy="0"/>
        </a:xfrm>
      </p:grpSpPr>
      <p:sp>
        <p:nvSpPr>
          <p:cNvPr id="269" name="Google Shape;269;p22"/>
          <p:cNvSpPr txBox="1">
            <a:spLocks noGrp="1"/>
          </p:cNvSpPr>
          <p:nvPr>
            <p:ph type="ctrTitle"/>
          </p:nvPr>
        </p:nvSpPr>
        <p:spPr>
          <a:xfrm>
            <a:off x="1307641" y="978832"/>
            <a:ext cx="9144000" cy="3048324"/>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dk1"/>
              </a:buClr>
              <a:buSzPts val="6000"/>
              <a:buFont typeface="Arial"/>
              <a:buNone/>
            </a:pPr>
            <a:r>
              <a:rPr lang="fi-FI">
                <a:latin typeface="Arial"/>
                <a:ea typeface="Arial"/>
                <a:cs typeface="Arial"/>
                <a:sym typeface="Arial"/>
              </a:rPr>
              <a:t>Tieteelliset artikkelit</a:t>
            </a:r>
            <a:br>
              <a:rPr lang="fi-FI">
                <a:latin typeface="Arial"/>
                <a:ea typeface="Arial"/>
                <a:cs typeface="Arial"/>
                <a:sym typeface="Arial"/>
              </a:rPr>
            </a:br>
            <a:endParaRPr/>
          </a:p>
        </p:txBody>
      </p:sp>
      <p:sp>
        <p:nvSpPr>
          <p:cNvPr id="270" name="Google Shape;270;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fi-FI"/>
              <a:t>Puttonen, Elenius &amp; Karjalainen (2025) CC-BY-SA</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sp>
        <p:nvSpPr>
          <p:cNvPr id="166" name="Google Shape;166;p10"/>
          <p:cNvSpPr txBox="1">
            <a:spLocks noGrp="1"/>
          </p:cNvSpPr>
          <p:nvPr>
            <p:ph type="title"/>
          </p:nvPr>
        </p:nvSpPr>
        <p:spPr>
          <a:xfrm>
            <a:off x="4965430" y="200858"/>
            <a:ext cx="6586491" cy="1586060"/>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dk1"/>
              </a:buClr>
              <a:buSzPts val="4400"/>
              <a:buFont typeface="Arial"/>
              <a:buNone/>
            </a:pPr>
            <a:r>
              <a:rPr lang="fi-FI">
                <a:latin typeface="Arial"/>
                <a:ea typeface="Arial"/>
                <a:cs typeface="Arial"/>
                <a:sym typeface="Arial"/>
              </a:rPr>
              <a:t>Orientoidu pohtimalla – mieti, mitä teet</a:t>
            </a:r>
            <a:endParaRPr>
              <a:latin typeface="Arial"/>
              <a:ea typeface="Arial"/>
              <a:cs typeface="Arial"/>
              <a:sym typeface="Arial"/>
            </a:endParaRPr>
          </a:p>
        </p:txBody>
      </p:sp>
      <p:sp>
        <p:nvSpPr>
          <p:cNvPr id="167" name="Google Shape;167;p10"/>
          <p:cNvSpPr txBox="1">
            <a:spLocks noGrp="1"/>
          </p:cNvSpPr>
          <p:nvPr>
            <p:ph type="body" idx="1"/>
          </p:nvPr>
        </p:nvSpPr>
        <p:spPr>
          <a:xfrm>
            <a:off x="4965432" y="2065056"/>
            <a:ext cx="6586489" cy="4424827"/>
          </a:xfrm>
          <a:prstGeom prst="rect">
            <a:avLst/>
          </a:prstGeom>
          <a:noFill/>
          <a:ln>
            <a:noFill/>
          </a:ln>
        </p:spPr>
        <p:txBody>
          <a:bodyPr spcFirstLastPara="1" wrap="square" lIns="91425" tIns="45700" rIns="91425" bIns="45700" anchor="t" anchorCtr="0">
            <a:normAutofit lnSpcReduction="10000"/>
          </a:bodyPr>
          <a:lstStyle/>
          <a:p>
            <a:pPr marL="47625" indent="0">
              <a:spcBef>
                <a:spcPts val="0"/>
              </a:spcBef>
              <a:buSzPct val="100000"/>
              <a:buNone/>
            </a:pPr>
            <a:endParaRPr lang="fi-FI" sz="1600">
              <a:latin typeface="+mn-lt"/>
              <a:cs typeface="Arial"/>
            </a:endParaRPr>
          </a:p>
          <a:p>
            <a:pPr marL="0" lvl="0" indent="0" algn="l" rtl="0">
              <a:lnSpc>
                <a:spcPct val="90000"/>
              </a:lnSpc>
              <a:spcBef>
                <a:spcPts val="0"/>
              </a:spcBef>
              <a:spcAft>
                <a:spcPts val="0"/>
              </a:spcAft>
              <a:buClr>
                <a:schemeClr val="dk1"/>
              </a:buClr>
              <a:buSzPct val="33813"/>
              <a:buNone/>
            </a:pPr>
            <a:r>
              <a:rPr lang="fi-FI" sz="1600">
                <a:latin typeface="Arial"/>
                <a:ea typeface="Arial"/>
                <a:cs typeface="Arial"/>
                <a:sym typeface="Arial"/>
              </a:rPr>
              <a:t>Sinulla on kiire palauttaa tehtävä, johon tarvitset muutaman tieteellisen artikkelin lähteeksi. Etsit avoimesta verkosta lähteitä googlaamalla.</a:t>
            </a:r>
          </a:p>
          <a:p>
            <a:pPr marL="0" lvl="0" indent="0" algn="l" rtl="0">
              <a:lnSpc>
                <a:spcPct val="90000"/>
              </a:lnSpc>
              <a:spcBef>
                <a:spcPts val="0"/>
              </a:spcBef>
              <a:spcAft>
                <a:spcPts val="0"/>
              </a:spcAft>
              <a:buClr>
                <a:schemeClr val="dk1"/>
              </a:buClr>
              <a:buSzPct val="33813"/>
              <a:buNone/>
            </a:pPr>
            <a:endParaRPr lang="fi-FI" sz="1600">
              <a:latin typeface="Arial"/>
              <a:ea typeface="Arial"/>
              <a:cs typeface="Arial"/>
              <a:sym typeface="Arial"/>
            </a:endParaRPr>
          </a:p>
          <a:p>
            <a:pPr marL="285750" lvl="0" indent="-238125" algn="l" rtl="0">
              <a:lnSpc>
                <a:spcPct val="90000"/>
              </a:lnSpc>
              <a:spcBef>
                <a:spcPts val="1000"/>
              </a:spcBef>
              <a:spcAft>
                <a:spcPts val="0"/>
              </a:spcAft>
              <a:buClr>
                <a:schemeClr val="dk1"/>
              </a:buClr>
              <a:buSzPct val="100000"/>
              <a:buChar char="•"/>
            </a:pPr>
            <a:r>
              <a:rPr lang="fi-FI" sz="1600">
                <a:latin typeface="+mn-lt"/>
                <a:ea typeface="Arial"/>
                <a:cs typeface="Arial"/>
                <a:sym typeface="Arial"/>
              </a:rPr>
              <a:t>Valitsen artikkelin ensimmäiseltä tulossivulta, koska on turha katsoa pidemmälle.</a:t>
            </a:r>
          </a:p>
          <a:p>
            <a:pPr marL="285750" lvl="0" indent="-238125" algn="l" rtl="0">
              <a:lnSpc>
                <a:spcPct val="90000"/>
              </a:lnSpc>
              <a:spcBef>
                <a:spcPts val="1000"/>
              </a:spcBef>
              <a:spcAft>
                <a:spcPts val="0"/>
              </a:spcAft>
              <a:buClr>
                <a:schemeClr val="dk1"/>
              </a:buClr>
              <a:buSzPct val="100000"/>
              <a:buChar char="•"/>
            </a:pPr>
            <a:r>
              <a:rPr lang="fi-FI" sz="1600">
                <a:latin typeface="+mn-lt"/>
                <a:ea typeface="Arial"/>
                <a:cs typeface="Arial"/>
                <a:sym typeface="Arial"/>
              </a:rPr>
              <a:t>Otsikko vaikuttaa hyvältä, joten valitsen sen perusteella.</a:t>
            </a:r>
          </a:p>
          <a:p>
            <a:pPr marL="285750" lvl="0" indent="-238125" algn="l" rtl="0">
              <a:lnSpc>
                <a:spcPct val="90000"/>
              </a:lnSpc>
              <a:spcBef>
                <a:spcPts val="1000"/>
              </a:spcBef>
              <a:spcAft>
                <a:spcPts val="0"/>
              </a:spcAft>
              <a:buClr>
                <a:schemeClr val="dk1"/>
              </a:buClr>
              <a:buSzPct val="100000"/>
              <a:buChar char="•"/>
            </a:pPr>
            <a:r>
              <a:rPr lang="fi-FI" sz="1600">
                <a:latin typeface="+mn-lt"/>
                <a:ea typeface="Arial"/>
                <a:cs typeface="Arial"/>
                <a:sym typeface="Arial"/>
              </a:rPr>
              <a:t>Jätän tarkistamatta milloin artikkeli on julkaistu ja mitä kirjoittajista kerrotaan.</a:t>
            </a:r>
          </a:p>
          <a:p>
            <a:pPr marL="285750" lvl="0" indent="-238125" algn="l" rtl="0">
              <a:lnSpc>
                <a:spcPct val="90000"/>
              </a:lnSpc>
              <a:spcBef>
                <a:spcPts val="1000"/>
              </a:spcBef>
              <a:spcAft>
                <a:spcPts val="0"/>
              </a:spcAft>
              <a:buClr>
                <a:schemeClr val="dk1"/>
              </a:buClr>
              <a:buSzPct val="100000"/>
              <a:buChar char="•"/>
            </a:pPr>
            <a:r>
              <a:rPr lang="fi-FI" sz="1600">
                <a:latin typeface="+mn-lt"/>
                <a:ea typeface="Arial"/>
                <a:cs typeface="Arial"/>
                <a:sym typeface="Arial"/>
              </a:rPr>
              <a:t>Silmäilen abstraktin, mutta en rakennetta ja lähdeluetteloa.</a:t>
            </a:r>
          </a:p>
          <a:p>
            <a:pPr marL="285750" lvl="0" indent="-238125" algn="l" rtl="0">
              <a:lnSpc>
                <a:spcPct val="90000"/>
              </a:lnSpc>
              <a:spcBef>
                <a:spcPts val="1000"/>
              </a:spcBef>
              <a:spcAft>
                <a:spcPts val="0"/>
              </a:spcAft>
              <a:buClr>
                <a:schemeClr val="dk1"/>
              </a:buClr>
              <a:buSzPct val="100000"/>
              <a:buChar char="•"/>
            </a:pPr>
            <a:r>
              <a:rPr lang="fi-FI" sz="1600">
                <a:latin typeface="+mn-lt"/>
                <a:ea typeface="Arial"/>
                <a:cs typeface="Arial"/>
                <a:sym typeface="Arial"/>
              </a:rPr>
              <a:t>Kiire on, joten pyydän </a:t>
            </a:r>
            <a:r>
              <a:rPr lang="fi-FI" sz="1600" err="1">
                <a:latin typeface="+mn-lt"/>
                <a:ea typeface="Arial"/>
                <a:cs typeface="Arial"/>
                <a:sym typeface="Arial"/>
              </a:rPr>
              <a:t>ChatGPT:ltä</a:t>
            </a:r>
            <a:r>
              <a:rPr lang="fi-FI" sz="1600">
                <a:latin typeface="+mn-lt"/>
                <a:ea typeface="Arial"/>
                <a:cs typeface="Arial"/>
                <a:sym typeface="Arial"/>
              </a:rPr>
              <a:t> tietoja tutkimuksista. Luotan tuloksiin ja hyödynnän niitä tehtävässäni. </a:t>
            </a:r>
            <a:endParaRPr lang="fi-FI" sz="1600">
              <a:latin typeface="+mn-lt"/>
              <a:ea typeface="Arial"/>
              <a:cs typeface="Arial"/>
            </a:endParaRPr>
          </a:p>
          <a:p>
            <a:pPr marL="0" indent="0">
              <a:buSzPct val="100000"/>
              <a:buNone/>
            </a:pPr>
            <a:endParaRPr lang="fi-FI" sz="1600">
              <a:latin typeface="+mn-lt"/>
              <a:ea typeface="Arial"/>
              <a:cs typeface="Arial"/>
            </a:endParaRPr>
          </a:p>
          <a:p>
            <a:pPr marL="0" indent="0">
              <a:buSzPct val="100000"/>
              <a:buNone/>
            </a:pPr>
            <a:r>
              <a:rPr lang="fi-FI" sz="1600">
                <a:solidFill>
                  <a:schemeClr val="tx1"/>
                </a:solidFill>
                <a:latin typeface="+mn-lt"/>
                <a:ea typeface="Arial"/>
                <a:cs typeface="Arial"/>
                <a:sym typeface="Arial"/>
              </a:rPr>
              <a:t>Miten meni? Valitsitko lähteitä kuten väitteissä sanotaan? Mieti uudestaan. Sinun vastuullasi on, että valitset lähteiksi luotettavia ja laadukkaita artikkeleita. </a:t>
            </a:r>
            <a:endParaRPr lang="fi-FI" sz="1600">
              <a:solidFill>
                <a:schemeClr val="tx1"/>
              </a:solidFill>
              <a:latin typeface="+mn-lt"/>
            </a:endParaRPr>
          </a:p>
          <a:p>
            <a:pPr marL="0" lvl="0" indent="0" algn="l" rtl="0">
              <a:lnSpc>
                <a:spcPct val="90000"/>
              </a:lnSpc>
              <a:spcBef>
                <a:spcPts val="1000"/>
              </a:spcBef>
              <a:spcAft>
                <a:spcPts val="0"/>
              </a:spcAft>
              <a:buClr>
                <a:schemeClr val="dk1"/>
              </a:buClr>
              <a:buSzPct val="100000"/>
              <a:buNone/>
            </a:pPr>
            <a:endParaRPr sz="1700"/>
          </a:p>
          <a:p>
            <a:pPr marL="0" lvl="0" indent="0" algn="l" rtl="0">
              <a:lnSpc>
                <a:spcPct val="90000"/>
              </a:lnSpc>
              <a:spcBef>
                <a:spcPts val="1000"/>
              </a:spcBef>
              <a:spcAft>
                <a:spcPts val="0"/>
              </a:spcAft>
              <a:buClr>
                <a:schemeClr val="dk1"/>
              </a:buClr>
              <a:buSzPct val="100000"/>
              <a:buNone/>
            </a:pPr>
            <a:endParaRPr sz="1700"/>
          </a:p>
          <a:p>
            <a:pPr marL="0" lvl="0" indent="0" algn="l" rtl="0">
              <a:lnSpc>
                <a:spcPct val="90000"/>
              </a:lnSpc>
              <a:spcBef>
                <a:spcPts val="1000"/>
              </a:spcBef>
              <a:spcAft>
                <a:spcPts val="0"/>
              </a:spcAft>
              <a:buClr>
                <a:schemeClr val="dk1"/>
              </a:buClr>
              <a:buSzPct val="100000"/>
              <a:buNone/>
            </a:pPr>
            <a:endParaRPr sz="1700"/>
          </a:p>
          <a:p>
            <a:pPr marL="0" lvl="0" indent="0" algn="l" rtl="0">
              <a:lnSpc>
                <a:spcPct val="90000"/>
              </a:lnSpc>
              <a:spcBef>
                <a:spcPts val="1000"/>
              </a:spcBef>
              <a:spcAft>
                <a:spcPts val="0"/>
              </a:spcAft>
              <a:buClr>
                <a:schemeClr val="dk1"/>
              </a:buClr>
              <a:buSzPct val="100000"/>
              <a:buNone/>
            </a:pPr>
            <a:endParaRPr sz="1700"/>
          </a:p>
          <a:p>
            <a:pPr marL="0" lvl="0" indent="0" algn="l" rtl="0">
              <a:lnSpc>
                <a:spcPct val="90000"/>
              </a:lnSpc>
              <a:spcBef>
                <a:spcPts val="1000"/>
              </a:spcBef>
              <a:spcAft>
                <a:spcPts val="0"/>
              </a:spcAft>
              <a:buClr>
                <a:schemeClr val="dk1"/>
              </a:buClr>
              <a:buSzPct val="100000"/>
              <a:buNone/>
            </a:pPr>
            <a:endParaRPr sz="1700"/>
          </a:p>
          <a:p>
            <a:pPr marL="0" lvl="0" indent="0" algn="l" rtl="0">
              <a:lnSpc>
                <a:spcPct val="90000"/>
              </a:lnSpc>
              <a:spcBef>
                <a:spcPts val="1000"/>
              </a:spcBef>
              <a:spcAft>
                <a:spcPts val="0"/>
              </a:spcAft>
              <a:buClr>
                <a:schemeClr val="dk1"/>
              </a:buClr>
              <a:buSzPct val="100000"/>
              <a:buNone/>
            </a:pPr>
            <a:endParaRPr sz="1700"/>
          </a:p>
          <a:p>
            <a:pPr marL="0" lvl="0" indent="0" algn="l" rtl="0">
              <a:lnSpc>
                <a:spcPct val="90000"/>
              </a:lnSpc>
              <a:spcBef>
                <a:spcPts val="1000"/>
              </a:spcBef>
              <a:spcAft>
                <a:spcPts val="0"/>
              </a:spcAft>
              <a:buClr>
                <a:schemeClr val="dk1"/>
              </a:buClr>
              <a:buSzPct val="100000"/>
              <a:buNone/>
            </a:pPr>
            <a:endParaRPr sz="1700"/>
          </a:p>
        </p:txBody>
      </p:sp>
      <p:pic>
        <p:nvPicPr>
          <p:cNvPr id="168" name="Google Shape;168;p10">
            <a:extLst>
              <a:ext uri="{C183D7F6-B498-43B3-948B-1728B52AA6E4}">
                <adec:decorative xmlns:adec="http://schemas.microsoft.com/office/drawing/2017/decorative" val="1"/>
              </a:ext>
            </a:extLst>
          </p:cNvPr>
          <p:cNvPicPr preferRelativeResize="0"/>
          <p:nvPr/>
        </p:nvPicPr>
        <p:blipFill rotWithShape="1">
          <a:blip r:embed="rId3">
            <a:alphaModFix/>
          </a:blip>
          <a:srcRect l="16294" r="16113"/>
          <a:stretch/>
        </p:blipFill>
        <p:spPr>
          <a:xfrm>
            <a:off x="20" y="10"/>
            <a:ext cx="4635571" cy="6857990"/>
          </a:xfrm>
          <a:prstGeom prst="rect">
            <a:avLst/>
          </a:prstGeom>
          <a:noFill/>
          <a:ln>
            <a:noFill/>
          </a:ln>
        </p:spPr>
      </p:pic>
      <p:cxnSp>
        <p:nvCxnSpPr>
          <p:cNvPr id="169" name="Google Shape;169;p10">
            <a:extLst>
              <a:ext uri="{C183D7F6-B498-43B3-948B-1728B52AA6E4}">
                <adec:decorative xmlns:adec="http://schemas.microsoft.com/office/drawing/2017/decorative" val="1"/>
              </a:ext>
            </a:extLst>
          </p:cNvPr>
          <p:cNvCxnSpPr/>
          <p:nvPr/>
        </p:nvCxnSpPr>
        <p:spPr>
          <a:xfrm>
            <a:off x="5080934" y="2115117"/>
            <a:ext cx="6309360" cy="0"/>
          </a:xfrm>
          <a:prstGeom prst="straightConnector1">
            <a:avLst/>
          </a:prstGeom>
          <a:noFill/>
          <a:ln w="19050" cap="flat" cmpd="sng">
            <a:solidFill>
              <a:schemeClr val="accent1"/>
            </a:solidFill>
            <a:prstDash val="solid"/>
            <a:miter lim="800000"/>
            <a:headEnd type="none" w="sm" len="sm"/>
            <a:tailEnd type="none" w="sm" len="sm"/>
          </a:ln>
        </p:spPr>
      </p:cxnSp>
      <p:sp>
        <p:nvSpPr>
          <p:cNvPr id="170" name="Google Shape;170;p10">
            <a:extLst>
              <a:ext uri="{C183D7F6-B498-43B3-948B-1728B52AA6E4}">
                <adec:decorative xmlns:adec="http://schemas.microsoft.com/office/drawing/2017/decorative" val="1"/>
              </a:ext>
            </a:extLst>
          </p:cNvPr>
          <p:cNvSpPr txBox="1">
            <a:spLocks noGrp="1"/>
          </p:cNvSpPr>
          <p:nvPr>
            <p:ph type="ftr" idx="11"/>
          </p:nvPr>
        </p:nvSpPr>
        <p:spPr>
          <a:xfrm>
            <a:off x="4482152" y="6357381"/>
            <a:ext cx="4114800"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fi-FI"/>
              <a:t>Puttonen, Elenius &amp; Karjalainen (2025) CC-BY-SA</a:t>
            </a:r>
            <a:endParaRPr/>
          </a:p>
        </p:txBody>
      </p:sp>
    </p:spTree>
    <p:extLst>
      <p:ext uri="{BB962C8B-B14F-4D97-AF65-F5344CB8AC3E}">
        <p14:creationId xmlns:p14="http://schemas.microsoft.com/office/powerpoint/2010/main" val="14929414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82"/>
        <p:cNvGrpSpPr/>
        <p:nvPr/>
      </p:nvGrpSpPr>
      <p:grpSpPr>
        <a:xfrm>
          <a:off x="0" y="0"/>
          <a:ext cx="0" cy="0"/>
          <a:chOff x="0" y="0"/>
          <a:chExt cx="0" cy="0"/>
        </a:xfrm>
      </p:grpSpPr>
      <p:sp>
        <p:nvSpPr>
          <p:cNvPr id="283" name="Google Shape;283;p24"/>
          <p:cNvSpPr txBox="1">
            <a:spLocks noGrp="1"/>
          </p:cNvSpPr>
          <p:nvPr>
            <p:ph type="title"/>
          </p:nvPr>
        </p:nvSpPr>
        <p:spPr>
          <a:xfrm>
            <a:off x="564723" y="285878"/>
            <a:ext cx="10544175" cy="1006474"/>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Arial"/>
              <a:buNone/>
            </a:pPr>
            <a:r>
              <a:rPr lang="fi-FI">
                <a:latin typeface="Arial" panose="020B0604020202020204" pitchFamily="34" charset="0"/>
                <a:cs typeface="Arial" panose="020B0604020202020204" pitchFamily="34" charset="0"/>
              </a:rPr>
              <a:t>Tieteellinen artikkeli</a:t>
            </a:r>
            <a:endParaRPr>
              <a:latin typeface="Arial" panose="020B0604020202020204" pitchFamily="34" charset="0"/>
              <a:cs typeface="Arial" panose="020B0604020202020204" pitchFamily="34" charset="0"/>
            </a:endParaRPr>
          </a:p>
        </p:txBody>
      </p:sp>
      <p:sp>
        <p:nvSpPr>
          <p:cNvPr id="284" name="Google Shape;284;p24"/>
          <p:cNvSpPr txBox="1">
            <a:spLocks noGrp="1"/>
          </p:cNvSpPr>
          <p:nvPr>
            <p:ph type="body" idx="1"/>
          </p:nvPr>
        </p:nvSpPr>
        <p:spPr>
          <a:xfrm>
            <a:off x="564725" y="1136975"/>
            <a:ext cx="10544100" cy="5515500"/>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1800"/>
              </a:spcBef>
              <a:spcAft>
                <a:spcPts val="0"/>
              </a:spcAft>
              <a:buClr>
                <a:schemeClr val="dk1"/>
              </a:buClr>
              <a:buSzPct val="100000"/>
              <a:buNone/>
            </a:pPr>
            <a:endParaRPr sz="2000">
              <a:latin typeface="Arial"/>
              <a:ea typeface="Arial"/>
              <a:cs typeface="Arial"/>
              <a:sym typeface="Arial"/>
            </a:endParaRPr>
          </a:p>
          <a:p>
            <a:pPr marL="457200" lvl="0" indent="-383540" algn="l" rtl="0">
              <a:lnSpc>
                <a:spcPct val="115000"/>
              </a:lnSpc>
              <a:spcBef>
                <a:spcPts val="1000"/>
              </a:spcBef>
              <a:spcAft>
                <a:spcPts val="0"/>
              </a:spcAft>
              <a:buSzPct val="100000"/>
              <a:buFont typeface="Arial"/>
              <a:buChar char="•"/>
            </a:pPr>
            <a:r>
              <a:rPr lang="fi-FI" sz="2000" dirty="0">
                <a:latin typeface="Arial"/>
                <a:ea typeface="Arial"/>
                <a:cs typeface="Arial"/>
                <a:sym typeface="Arial"/>
              </a:rPr>
              <a:t>Tieteelliset artikkelit ovat hyviä lähteitä erilaisiin oppimistehtäviin.</a:t>
            </a:r>
            <a:endParaRPr lang="fi-FI" sz="2000" dirty="0">
              <a:latin typeface="Arial"/>
              <a:ea typeface="Arial"/>
              <a:cs typeface="Arial"/>
            </a:endParaRPr>
          </a:p>
          <a:p>
            <a:pPr marL="457200" lvl="0" indent="-383540" algn="l" rtl="0">
              <a:lnSpc>
                <a:spcPct val="115000"/>
              </a:lnSpc>
              <a:spcBef>
                <a:spcPts val="1000"/>
              </a:spcBef>
              <a:spcAft>
                <a:spcPts val="0"/>
              </a:spcAft>
              <a:buSzPct val="100000"/>
              <a:buFont typeface="Arial"/>
              <a:buChar char="•"/>
            </a:pPr>
            <a:r>
              <a:rPr lang="fi-FI" sz="2000" dirty="0">
                <a:latin typeface="Arial"/>
                <a:ea typeface="Arial"/>
                <a:cs typeface="Arial"/>
                <a:sym typeface="Arial"/>
              </a:rPr>
              <a:t>Tieteellisellä artikkelilla on määrätty rakenne, joka voi hieman vaihdella aloittain.</a:t>
            </a:r>
            <a:endParaRPr lang="fi-FI" sz="2000" dirty="0">
              <a:latin typeface="Arial"/>
              <a:ea typeface="Arial"/>
              <a:cs typeface="Arial"/>
            </a:endParaRPr>
          </a:p>
          <a:p>
            <a:pPr marL="457200" lvl="0" indent="-383540" algn="l" rtl="0">
              <a:lnSpc>
                <a:spcPct val="115000"/>
              </a:lnSpc>
              <a:spcBef>
                <a:spcPts val="0"/>
              </a:spcBef>
              <a:spcAft>
                <a:spcPts val="0"/>
              </a:spcAft>
              <a:buSzPct val="100000"/>
              <a:buChar char="•"/>
            </a:pPr>
            <a:r>
              <a:rPr lang="fi-FI" sz="2000" dirty="0">
                <a:latin typeface="Arial"/>
                <a:ea typeface="Arial"/>
                <a:cs typeface="Arial"/>
                <a:sym typeface="Arial"/>
              </a:rPr>
              <a:t>Rakenne on IMRD: johdanto (</a:t>
            </a:r>
            <a:r>
              <a:rPr lang="fi-FI" sz="2000" dirty="0" err="1">
                <a:latin typeface="Arial"/>
                <a:ea typeface="Arial"/>
                <a:cs typeface="Arial"/>
                <a:sym typeface="Arial"/>
              </a:rPr>
              <a:t>introduction</a:t>
            </a:r>
            <a:r>
              <a:rPr lang="fi-FI" sz="2000" dirty="0">
                <a:latin typeface="Arial"/>
                <a:ea typeface="Arial"/>
                <a:cs typeface="Arial"/>
                <a:sym typeface="Arial"/>
              </a:rPr>
              <a:t>), menetelmä (</a:t>
            </a:r>
            <a:r>
              <a:rPr lang="fi-FI" sz="2000" dirty="0" err="1">
                <a:latin typeface="Arial"/>
                <a:ea typeface="Arial"/>
                <a:cs typeface="Arial"/>
                <a:sym typeface="Arial"/>
              </a:rPr>
              <a:t>methods</a:t>
            </a:r>
            <a:r>
              <a:rPr lang="fi-FI" sz="2000" dirty="0">
                <a:latin typeface="Arial"/>
                <a:ea typeface="Arial"/>
                <a:cs typeface="Arial"/>
                <a:sym typeface="Arial"/>
              </a:rPr>
              <a:t>), tulokset (</a:t>
            </a:r>
            <a:r>
              <a:rPr lang="fi-FI" sz="2000" dirty="0" err="1">
                <a:latin typeface="Arial"/>
                <a:ea typeface="Arial"/>
                <a:cs typeface="Arial"/>
                <a:sym typeface="Arial"/>
              </a:rPr>
              <a:t>results</a:t>
            </a:r>
            <a:r>
              <a:rPr lang="fi-FI" sz="2000" dirty="0">
                <a:latin typeface="Arial"/>
                <a:ea typeface="Arial"/>
                <a:cs typeface="Arial"/>
                <a:sym typeface="Arial"/>
              </a:rPr>
              <a:t>), pohdinta/johtopäätökset (</a:t>
            </a:r>
            <a:r>
              <a:rPr lang="fi-FI" sz="2000" dirty="0" err="1">
                <a:latin typeface="Arial"/>
                <a:ea typeface="Arial"/>
                <a:cs typeface="Arial"/>
                <a:sym typeface="Arial"/>
              </a:rPr>
              <a:t>dicussion</a:t>
            </a:r>
            <a:r>
              <a:rPr lang="fi-FI" sz="2000" dirty="0">
                <a:latin typeface="Arial"/>
                <a:ea typeface="Arial"/>
                <a:cs typeface="Arial"/>
                <a:sym typeface="Arial"/>
              </a:rPr>
              <a:t>) ja lähdeluettelo.</a:t>
            </a:r>
            <a:endParaRPr lang="fi-FI" sz="2000" dirty="0">
              <a:latin typeface="Arial"/>
              <a:ea typeface="Arial"/>
              <a:cs typeface="Arial"/>
            </a:endParaRPr>
          </a:p>
          <a:p>
            <a:pPr marL="457200" lvl="0" indent="-383540" algn="l" rtl="0">
              <a:lnSpc>
                <a:spcPct val="115000"/>
              </a:lnSpc>
              <a:spcBef>
                <a:spcPts val="0"/>
              </a:spcBef>
              <a:spcAft>
                <a:spcPts val="0"/>
              </a:spcAft>
              <a:buSzPct val="100000"/>
              <a:buFont typeface="Arial"/>
              <a:buChar char="•"/>
            </a:pPr>
            <a:r>
              <a:rPr lang="fi-FI" sz="2000" dirty="0">
                <a:latin typeface="Arial"/>
                <a:ea typeface="Arial"/>
                <a:cs typeface="Arial"/>
                <a:sym typeface="Arial"/>
              </a:rPr>
              <a:t>Opiskelijat löytävät artikkeleita korkeakoulukirjastonsa palveluista.</a:t>
            </a:r>
            <a:endParaRPr lang="fi-FI" sz="2000" dirty="0">
              <a:latin typeface="Arial"/>
              <a:ea typeface="Arial"/>
              <a:cs typeface="Arial"/>
            </a:endParaRPr>
          </a:p>
          <a:p>
            <a:pPr marL="457200" lvl="0" indent="-383540" algn="l" rtl="0">
              <a:lnSpc>
                <a:spcPct val="115000"/>
              </a:lnSpc>
              <a:spcBef>
                <a:spcPts val="0"/>
              </a:spcBef>
              <a:spcAft>
                <a:spcPts val="0"/>
              </a:spcAft>
              <a:buSzPct val="100000"/>
              <a:buFont typeface="Arial"/>
              <a:buChar char="•"/>
            </a:pPr>
            <a:r>
              <a:rPr lang="fi-FI" sz="2000" dirty="0">
                <a:latin typeface="Arial"/>
                <a:ea typeface="Arial"/>
                <a:cs typeface="Arial"/>
                <a:sym typeface="Arial"/>
              </a:rPr>
              <a:t>Avoin tieteellinen julkaiseminen (Open Access, OA) on yleistynyt kirjaston tarjonnan rinnalle. </a:t>
            </a:r>
            <a:endParaRPr lang="fi-FI" sz="2000" dirty="0">
              <a:latin typeface="Arial"/>
              <a:ea typeface="Arial"/>
              <a:cs typeface="Arial"/>
            </a:endParaRPr>
          </a:p>
          <a:p>
            <a:pPr marL="457200" lvl="0" indent="-383540" algn="l" rtl="0">
              <a:lnSpc>
                <a:spcPct val="115000"/>
              </a:lnSpc>
              <a:spcBef>
                <a:spcPts val="0"/>
              </a:spcBef>
              <a:spcAft>
                <a:spcPts val="0"/>
              </a:spcAft>
              <a:buSzPct val="100000"/>
              <a:buFont typeface="Arial"/>
              <a:buChar char="•"/>
            </a:pPr>
            <a:r>
              <a:rPr lang="fi-FI" sz="2000" dirty="0">
                <a:latin typeface="Arial"/>
                <a:ea typeface="Arial"/>
                <a:cs typeface="Arial"/>
                <a:sym typeface="Arial"/>
              </a:rPr>
              <a:t>OA-julkaisuja voi hyödyntää myös työelämässä.</a:t>
            </a:r>
            <a:endParaRPr lang="fi-FI" sz="2000" dirty="0">
              <a:latin typeface="Arial"/>
              <a:ea typeface="Arial"/>
              <a:cs typeface="Arial"/>
            </a:endParaRPr>
          </a:p>
          <a:p>
            <a:pPr marL="457200" lvl="0" indent="-383540" algn="l" rtl="0">
              <a:lnSpc>
                <a:spcPct val="115000"/>
              </a:lnSpc>
              <a:spcBef>
                <a:spcPts val="0"/>
              </a:spcBef>
              <a:spcAft>
                <a:spcPts val="0"/>
              </a:spcAft>
              <a:buSzPct val="100000"/>
              <a:buChar char="•"/>
            </a:pPr>
            <a:r>
              <a:rPr lang="fi-FI" sz="2000" dirty="0">
                <a:latin typeface="Arial"/>
                <a:ea typeface="Arial"/>
                <a:cs typeface="Arial"/>
                <a:sym typeface="Arial"/>
              </a:rPr>
              <a:t>Tekoälypohjaiset tieteellisen tiedon hakukoneet kehittyvät koko ajan.</a:t>
            </a:r>
            <a:endParaRPr lang="fi-FI" sz="2000" dirty="0">
              <a:highlight>
                <a:srgbClr val="FFC000"/>
              </a:highlight>
              <a:latin typeface="Arial"/>
              <a:ea typeface="Arial"/>
              <a:cs typeface="Arial"/>
            </a:endParaRPr>
          </a:p>
          <a:p>
            <a:pPr marL="73660" indent="0">
              <a:lnSpc>
                <a:spcPct val="114999"/>
              </a:lnSpc>
              <a:spcBef>
                <a:spcPts val="0"/>
              </a:spcBef>
              <a:buSzPct val="100000"/>
              <a:buNone/>
            </a:pPr>
            <a:endParaRPr lang="fi-FI" sz="2000">
              <a:latin typeface="Arial"/>
              <a:ea typeface="Arial"/>
              <a:cs typeface="Arial"/>
            </a:endParaRPr>
          </a:p>
          <a:p>
            <a:pPr marL="0" indent="0">
              <a:lnSpc>
                <a:spcPct val="115000"/>
              </a:lnSpc>
              <a:spcAft>
                <a:spcPts val="800"/>
              </a:spcAft>
              <a:buSzPts val="358"/>
              <a:buNone/>
            </a:pPr>
            <a:r>
              <a:rPr lang="fi-FI" sz="2000" dirty="0">
                <a:latin typeface="Arial"/>
                <a:ea typeface="Arial"/>
                <a:cs typeface="Arial"/>
                <a:sym typeface="Arial"/>
              </a:rPr>
              <a:t>Katso </a:t>
            </a:r>
            <a:r>
              <a:rPr lang="fi-FI" sz="2000" u="sng" dirty="0">
                <a:solidFill>
                  <a:schemeClr val="hlink"/>
                </a:solidFill>
                <a:latin typeface="Arial"/>
                <a:ea typeface="Arial"/>
                <a:cs typeface="Arial"/>
                <a:sym typeface="Arial"/>
                <a:hlinkClick r:id="rId3">
                  <a:extLst>
                    <a:ext uri="{A12FA001-AC4F-418D-AE19-62706E023703}">
                      <ahyp:hlinkClr xmlns:ahyp="http://schemas.microsoft.com/office/drawing/2018/hyperlinkcolor" val="tx"/>
                    </a:ext>
                  </a:extLst>
                </a:hlinkClick>
              </a:rPr>
              <a:t>video tutkimusartikkeleiden piirteistä</a:t>
            </a:r>
            <a:r>
              <a:rPr lang="fi-FI" sz="2000" dirty="0">
                <a:latin typeface="Arial"/>
                <a:ea typeface="Arial"/>
                <a:cs typeface="Arial"/>
                <a:sym typeface="Arial"/>
              </a:rPr>
              <a:t>. (Kirjastopalvelut XAMK (3:32 min.), video avautuu </a:t>
            </a:r>
            <a:r>
              <a:rPr lang="fi-FI" sz="2000" dirty="0" err="1">
                <a:latin typeface="Arial"/>
                <a:ea typeface="Arial"/>
                <a:cs typeface="Arial"/>
                <a:sym typeface="Arial"/>
              </a:rPr>
              <a:t>Youtube</a:t>
            </a:r>
            <a:r>
              <a:rPr lang="fi-FI" sz="2000" dirty="0">
                <a:latin typeface="Arial"/>
                <a:ea typeface="Arial"/>
                <a:cs typeface="Arial"/>
                <a:sym typeface="Arial"/>
              </a:rPr>
              <a:t> palvelussa)</a:t>
            </a:r>
            <a:endParaRPr sz="2000" dirty="0">
              <a:solidFill>
                <a:srgbClr val="000000"/>
              </a:solidFill>
              <a:latin typeface="Arial"/>
              <a:ea typeface="Arial"/>
              <a:cs typeface="Arial"/>
              <a:sym typeface="Arial"/>
            </a:endParaRPr>
          </a:p>
        </p:txBody>
      </p:sp>
      <p:sp>
        <p:nvSpPr>
          <p:cNvPr id="285" name="Google Shape;285;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fi-FI"/>
              <a:t>Puttonen, Elenius &amp; Karjalainen (2025) CC-BY-SA</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421ACCEE-1FA7-BF13-179C-7DEB0A1F35D9}"/>
              </a:ext>
            </a:extLst>
          </p:cNvPr>
          <p:cNvSpPr>
            <a:spLocks noGrp="1"/>
          </p:cNvSpPr>
          <p:nvPr>
            <p:ph type="title"/>
          </p:nvPr>
        </p:nvSpPr>
        <p:spPr>
          <a:xfrm>
            <a:off x="838200" y="219010"/>
            <a:ext cx="10515600" cy="935774"/>
          </a:xfrm>
        </p:spPr>
        <p:txBody>
          <a:bodyPr>
            <a:noAutofit/>
          </a:bodyPr>
          <a:lstStyle/>
          <a:p>
            <a:r>
              <a:rPr lang="fi-FI" dirty="0">
                <a:latin typeface="Arial"/>
                <a:ea typeface="Arial"/>
                <a:cs typeface="Arial"/>
                <a:sym typeface="Arial"/>
              </a:rPr>
              <a:t>Mihin luotat? Ovatko kaikki tieteellisiksi kutsutut artikkelit laadukkaita?</a:t>
            </a:r>
            <a:endParaRPr lang="fi-FI" dirty="0"/>
          </a:p>
        </p:txBody>
      </p:sp>
      <p:sp>
        <p:nvSpPr>
          <p:cNvPr id="3" name="Tekstin paikkamerkki 2">
            <a:extLst>
              <a:ext uri="{FF2B5EF4-FFF2-40B4-BE49-F238E27FC236}">
                <a16:creationId xmlns:a16="http://schemas.microsoft.com/office/drawing/2014/main" id="{0F528A5C-C56E-79A3-53C5-F1A3E01648B5}"/>
              </a:ext>
            </a:extLst>
          </p:cNvPr>
          <p:cNvSpPr>
            <a:spLocks noGrp="1"/>
          </p:cNvSpPr>
          <p:nvPr>
            <p:ph type="body" idx="1"/>
          </p:nvPr>
        </p:nvSpPr>
        <p:spPr>
          <a:xfrm>
            <a:off x="593103" y="1404594"/>
            <a:ext cx="10515600" cy="5066932"/>
          </a:xfrm>
        </p:spPr>
        <p:txBody>
          <a:bodyPr>
            <a:normAutofit fontScale="85000" lnSpcReduction="20000"/>
          </a:bodyPr>
          <a:lstStyle/>
          <a:p>
            <a:pPr marL="114300" indent="0">
              <a:buNone/>
            </a:pPr>
            <a:r>
              <a:rPr lang="fi-FI" sz="2200">
                <a:latin typeface="+mn-lt"/>
                <a:ea typeface="Arial"/>
                <a:cs typeface="Arial"/>
                <a:sym typeface="Arial"/>
              </a:rPr>
              <a:t>Kaikki verkossa oleva ei ole luotettavaa. Arvioi artikkelia aina ennen valintaa.</a:t>
            </a:r>
            <a:endParaRPr lang="fi-FI" sz="2200">
              <a:latin typeface="+mn-lt"/>
            </a:endParaRPr>
          </a:p>
          <a:p>
            <a:endParaRPr lang="fi-FI"/>
          </a:p>
          <a:p>
            <a:endParaRPr lang="fi-FI"/>
          </a:p>
          <a:p>
            <a:endParaRPr lang="fi-FI"/>
          </a:p>
          <a:p>
            <a:endParaRPr lang="fi-FI"/>
          </a:p>
          <a:p>
            <a:endParaRPr lang="fi-FI"/>
          </a:p>
          <a:p>
            <a:pPr marL="0" lvl="0" indent="0" algn="l" rtl="0">
              <a:spcBef>
                <a:spcPts val="1000"/>
              </a:spcBef>
              <a:spcAft>
                <a:spcPts val="0"/>
              </a:spcAft>
              <a:buNone/>
            </a:pPr>
            <a:endParaRPr lang="en-US" sz="2200">
              <a:latin typeface="Arial"/>
              <a:ea typeface="Arial"/>
              <a:cs typeface="Arial"/>
              <a:sym typeface="Arial"/>
            </a:endParaRPr>
          </a:p>
          <a:p>
            <a:pPr marL="0" lvl="0" indent="0" algn="l" rtl="0">
              <a:spcBef>
                <a:spcPts val="1000"/>
              </a:spcBef>
              <a:spcAft>
                <a:spcPts val="0"/>
              </a:spcAft>
              <a:buNone/>
            </a:pPr>
            <a:endParaRPr lang="en-US" sz="2200">
              <a:latin typeface="+mn-lt"/>
              <a:ea typeface="Arial"/>
              <a:cs typeface="Arial"/>
              <a:sym typeface="Arial"/>
            </a:endParaRPr>
          </a:p>
          <a:p>
            <a:pPr marL="0" lvl="0" indent="0" algn="l" rtl="0">
              <a:spcBef>
                <a:spcPts val="1000"/>
              </a:spcBef>
              <a:spcAft>
                <a:spcPts val="0"/>
              </a:spcAft>
              <a:buNone/>
            </a:pPr>
            <a:endParaRPr lang="en-US" sz="2200">
              <a:latin typeface="+mn-lt"/>
              <a:ea typeface="Arial"/>
              <a:cs typeface="Arial"/>
              <a:sym typeface="Arial"/>
            </a:endParaRPr>
          </a:p>
          <a:p>
            <a:pPr marL="0" indent="0">
              <a:buNone/>
            </a:pPr>
            <a:endParaRPr lang="en-US" sz="2200">
              <a:latin typeface="+mn-lt"/>
              <a:ea typeface="Arial"/>
              <a:cs typeface="Arial"/>
              <a:sym typeface="Arial"/>
            </a:endParaRPr>
          </a:p>
          <a:p>
            <a:pPr marL="0" indent="0">
              <a:buNone/>
            </a:pPr>
            <a:endParaRPr lang="en-US" sz="2200">
              <a:latin typeface="+mn-lt"/>
              <a:ea typeface="Arial"/>
              <a:cs typeface="Arial"/>
              <a:sym typeface="Arial"/>
            </a:endParaRPr>
          </a:p>
          <a:p>
            <a:pPr marL="0" lvl="0" indent="0" algn="l">
              <a:spcBef>
                <a:spcPts val="1000"/>
              </a:spcBef>
              <a:spcAft>
                <a:spcPts val="0"/>
              </a:spcAft>
              <a:buNone/>
            </a:pPr>
            <a:r>
              <a:rPr lang="en-US" sz="2200">
                <a:latin typeface="+mn-lt"/>
                <a:ea typeface="Arial"/>
                <a:cs typeface="Arial"/>
                <a:sym typeface="Arial"/>
              </a:rPr>
              <a:t>Tiedonlähdettä </a:t>
            </a:r>
            <a:r>
              <a:rPr lang="en-US" sz="2200" err="1">
                <a:latin typeface="+mn-lt"/>
                <a:ea typeface="Arial"/>
                <a:cs typeface="Arial"/>
                <a:sym typeface="Arial"/>
              </a:rPr>
              <a:t>voi</a:t>
            </a:r>
            <a:r>
              <a:rPr lang="en-US" sz="2200">
                <a:latin typeface="+mn-lt"/>
                <a:ea typeface="Arial"/>
                <a:cs typeface="Arial"/>
                <a:sym typeface="Arial"/>
              </a:rPr>
              <a:t> </a:t>
            </a:r>
            <a:r>
              <a:rPr lang="en-US" sz="2200" err="1">
                <a:latin typeface="+mn-lt"/>
                <a:ea typeface="Arial"/>
                <a:cs typeface="Arial"/>
                <a:sym typeface="Arial"/>
              </a:rPr>
              <a:t>arvioida</a:t>
            </a:r>
            <a:r>
              <a:rPr lang="en-US" sz="2200">
                <a:latin typeface="+mn-lt"/>
                <a:ea typeface="Arial"/>
                <a:cs typeface="Arial"/>
                <a:sym typeface="Arial"/>
              </a:rPr>
              <a:t>  TRAAP –</a:t>
            </a:r>
            <a:r>
              <a:rPr lang="en-US" sz="2200" err="1">
                <a:latin typeface="+mn-lt"/>
                <a:ea typeface="Arial"/>
                <a:cs typeface="Arial"/>
                <a:sym typeface="Arial"/>
              </a:rPr>
              <a:t>testin</a:t>
            </a:r>
            <a:r>
              <a:rPr lang="en-US" sz="2200">
                <a:latin typeface="+mn-lt"/>
                <a:ea typeface="Arial"/>
                <a:cs typeface="Arial"/>
                <a:sym typeface="Arial"/>
              </a:rPr>
              <a:t> </a:t>
            </a:r>
            <a:r>
              <a:rPr lang="en-US" sz="2200" err="1">
                <a:latin typeface="+mn-lt"/>
                <a:ea typeface="Arial"/>
                <a:cs typeface="Arial"/>
                <a:sym typeface="Arial"/>
              </a:rPr>
              <a:t>avulla</a:t>
            </a:r>
            <a:r>
              <a:rPr lang="en-US" sz="2200">
                <a:latin typeface="+mn-lt"/>
                <a:ea typeface="Arial"/>
                <a:cs typeface="Arial"/>
                <a:sym typeface="Arial"/>
              </a:rPr>
              <a:t>.  (timeliness, relevance, authority, accuracy, purpose). </a:t>
            </a:r>
            <a:endParaRPr lang="en-US"/>
          </a:p>
          <a:p>
            <a:pPr marL="0" lvl="0" indent="0" algn="l" rtl="0">
              <a:spcBef>
                <a:spcPts val="1000"/>
              </a:spcBef>
              <a:spcAft>
                <a:spcPts val="0"/>
              </a:spcAft>
              <a:buNone/>
            </a:pPr>
            <a:r>
              <a:rPr lang="en-US" sz="2200" err="1">
                <a:latin typeface="+mn-lt"/>
                <a:ea typeface="Arial"/>
                <a:cs typeface="Arial"/>
                <a:sym typeface="Arial"/>
              </a:rPr>
              <a:t>Tutustu</a:t>
            </a:r>
            <a:r>
              <a:rPr lang="en-US" sz="2200">
                <a:latin typeface="+mn-lt"/>
                <a:ea typeface="Arial"/>
                <a:cs typeface="Arial"/>
                <a:sym typeface="Arial"/>
              </a:rPr>
              <a:t> TRAAP-</a:t>
            </a:r>
            <a:r>
              <a:rPr lang="en-US" sz="2200" err="1">
                <a:latin typeface="+mn-lt"/>
                <a:ea typeface="Arial"/>
                <a:cs typeface="Arial"/>
                <a:sym typeface="Arial"/>
              </a:rPr>
              <a:t>testiin</a:t>
            </a:r>
            <a:r>
              <a:rPr lang="en-US" sz="2200">
                <a:latin typeface="+mn-lt"/>
                <a:ea typeface="Arial"/>
                <a:cs typeface="Arial"/>
                <a:sym typeface="Arial"/>
              </a:rPr>
              <a:t> </a:t>
            </a:r>
            <a:r>
              <a:rPr lang="en-US" sz="2200" err="1">
                <a:latin typeface="+mn-lt"/>
                <a:ea typeface="Arial"/>
                <a:cs typeface="Arial"/>
                <a:sym typeface="Arial"/>
              </a:rPr>
              <a:t>videolta</a:t>
            </a:r>
            <a:r>
              <a:rPr lang="en-US" sz="2200">
                <a:latin typeface="+mn-lt"/>
                <a:ea typeface="Arial"/>
                <a:cs typeface="Arial"/>
                <a:sym typeface="Arial"/>
              </a:rPr>
              <a:t> </a:t>
            </a:r>
            <a:r>
              <a:rPr lang="en-US" sz="2200" u="sng">
                <a:solidFill>
                  <a:schemeClr val="hlink"/>
                </a:solidFill>
                <a:latin typeface="+mn-lt"/>
                <a:ea typeface="Arial"/>
                <a:cs typeface="Arial"/>
                <a:sym typeface="Arial"/>
                <a:hlinkClick r:id="rId2">
                  <a:extLst>
                    <a:ext uri="{A12FA001-AC4F-418D-AE19-62706E023703}">
                      <ahyp:hlinkClr xmlns:ahyp="http://schemas.microsoft.com/office/drawing/2018/hyperlinkcolor" val="tx"/>
                    </a:ext>
                  </a:extLst>
                </a:hlinkClick>
              </a:rPr>
              <a:t>‘Evaluating information sources’ </a:t>
            </a:r>
            <a:r>
              <a:rPr lang="en-US" sz="2200">
                <a:latin typeface="+mn-lt"/>
                <a:ea typeface="Arial"/>
                <a:cs typeface="Arial"/>
                <a:sym typeface="Arial"/>
              </a:rPr>
              <a:t>(Australian National University Library, 3:55 min)</a:t>
            </a:r>
            <a:endParaRPr lang="en-US" sz="2200">
              <a:latin typeface="+mn-lt"/>
              <a:ea typeface="Arial"/>
              <a:cs typeface="Arial"/>
            </a:endParaRPr>
          </a:p>
          <a:p>
            <a:pPr marL="114300" indent="0">
              <a:buNone/>
            </a:pPr>
            <a:endParaRPr lang="fi-FI" sz="2200">
              <a:latin typeface="+mn-lt"/>
            </a:endParaRPr>
          </a:p>
          <a:p>
            <a:pPr marL="114300" indent="0">
              <a:buNone/>
            </a:pPr>
            <a:endParaRPr lang="fi-FI"/>
          </a:p>
        </p:txBody>
      </p:sp>
      <p:sp>
        <p:nvSpPr>
          <p:cNvPr id="4" name="Suorakulmio: Pyöristetyt kulmat 3">
            <a:extLst>
              <a:ext uri="{FF2B5EF4-FFF2-40B4-BE49-F238E27FC236}">
                <a16:creationId xmlns:a16="http://schemas.microsoft.com/office/drawing/2014/main" id="{11793F41-FD6F-7EC3-46CE-0044AC077BC1}"/>
              </a:ext>
            </a:extLst>
          </p:cNvPr>
          <p:cNvSpPr/>
          <p:nvPr/>
        </p:nvSpPr>
        <p:spPr>
          <a:xfrm>
            <a:off x="1547290" y="1966572"/>
            <a:ext cx="8276734" cy="2931736"/>
          </a:xfrm>
          <a:prstGeom prst="round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457200" lvl="0" indent="-360812" algn="l" rtl="0">
              <a:lnSpc>
                <a:spcPct val="115000"/>
              </a:lnSpc>
              <a:spcBef>
                <a:spcPts val="1000"/>
              </a:spcBef>
              <a:spcAft>
                <a:spcPts val="0"/>
              </a:spcAft>
              <a:buSzPct val="100000"/>
              <a:buChar char="•"/>
            </a:pPr>
            <a:r>
              <a:rPr lang="fi-FI" sz="1800">
                <a:solidFill>
                  <a:schemeClr val="tx1"/>
                </a:solidFill>
                <a:latin typeface="Arial"/>
                <a:ea typeface="Arial"/>
                <a:cs typeface="Arial"/>
                <a:sym typeface="Arial"/>
              </a:rPr>
              <a:t>Päivämäärä - Koska artikkeli on julkaistu tai  viimeksi päivitetty?</a:t>
            </a:r>
          </a:p>
          <a:p>
            <a:pPr marL="457200" lvl="0" indent="-360812" algn="l" rtl="0">
              <a:lnSpc>
                <a:spcPct val="115000"/>
              </a:lnSpc>
              <a:spcBef>
                <a:spcPts val="0"/>
              </a:spcBef>
              <a:spcAft>
                <a:spcPts val="0"/>
              </a:spcAft>
              <a:buSzPct val="100000"/>
              <a:buChar char="•"/>
            </a:pPr>
            <a:r>
              <a:rPr lang="fi-FI" sz="1800">
                <a:solidFill>
                  <a:schemeClr val="tx1"/>
                </a:solidFill>
                <a:latin typeface="Arial"/>
                <a:ea typeface="Arial"/>
                <a:cs typeface="Arial"/>
                <a:sym typeface="Arial"/>
              </a:rPr>
              <a:t>Kirjoittaja - Kuka kirjoitti sisällön? Mitä hänestä kerrotaan?</a:t>
            </a:r>
          </a:p>
          <a:p>
            <a:pPr marL="457200" lvl="0" indent="-360812" algn="l" rtl="0">
              <a:lnSpc>
                <a:spcPct val="115000"/>
              </a:lnSpc>
              <a:spcBef>
                <a:spcPts val="0"/>
              </a:spcBef>
              <a:spcAft>
                <a:spcPts val="0"/>
              </a:spcAft>
              <a:buSzPct val="100000"/>
              <a:buChar char="•"/>
            </a:pPr>
            <a:r>
              <a:rPr lang="fi-FI" sz="1800">
                <a:solidFill>
                  <a:schemeClr val="tx1"/>
                </a:solidFill>
                <a:latin typeface="Arial"/>
                <a:ea typeface="Arial"/>
                <a:cs typeface="Arial"/>
                <a:sym typeface="Arial"/>
              </a:rPr>
              <a:t>Julkaisija - Kuka julkaisi sisällön ja missä?</a:t>
            </a:r>
          </a:p>
          <a:p>
            <a:pPr marL="457200" lvl="0" indent="-360812" algn="l" rtl="0">
              <a:lnSpc>
                <a:spcPct val="115000"/>
              </a:lnSpc>
              <a:spcBef>
                <a:spcPts val="0"/>
              </a:spcBef>
              <a:spcAft>
                <a:spcPts val="0"/>
              </a:spcAft>
              <a:buSzPct val="100000"/>
              <a:buChar char="•"/>
            </a:pPr>
            <a:r>
              <a:rPr lang="fi-FI" sz="1800">
                <a:solidFill>
                  <a:schemeClr val="tx1"/>
                </a:solidFill>
                <a:latin typeface="Arial"/>
                <a:ea typeface="Arial"/>
                <a:cs typeface="Arial"/>
                <a:sym typeface="Arial"/>
              </a:rPr>
              <a:t>Tarkoitus - Mikä on kirjoittajan tarkoitus, onko esitys objektiivinen vai mielipide?</a:t>
            </a:r>
          </a:p>
          <a:p>
            <a:pPr marL="457200" lvl="0" indent="-360812" algn="l" rtl="0">
              <a:lnSpc>
                <a:spcPct val="115000"/>
              </a:lnSpc>
              <a:spcBef>
                <a:spcPts val="0"/>
              </a:spcBef>
              <a:spcAft>
                <a:spcPts val="0"/>
              </a:spcAft>
              <a:buSzPct val="100000"/>
              <a:buChar char="•"/>
            </a:pPr>
            <a:r>
              <a:rPr lang="fi-FI" sz="1800">
                <a:solidFill>
                  <a:schemeClr val="tx1"/>
                </a:solidFill>
                <a:latin typeface="Arial"/>
                <a:ea typeface="Arial"/>
                <a:cs typeface="Arial"/>
                <a:sym typeface="Arial"/>
              </a:rPr>
              <a:t>Sisältö - Onko teksti huonosti kirjoitettu? Löytyykö viitteitä?</a:t>
            </a:r>
          </a:p>
          <a:p>
            <a:pPr marL="457200" lvl="0" indent="-360812" algn="l" rtl="0">
              <a:lnSpc>
                <a:spcPct val="115000"/>
              </a:lnSpc>
              <a:spcBef>
                <a:spcPts val="0"/>
              </a:spcBef>
              <a:spcAft>
                <a:spcPts val="0"/>
              </a:spcAft>
              <a:buSzPct val="100000"/>
              <a:buChar char="•"/>
            </a:pPr>
            <a:r>
              <a:rPr lang="fi-FI" sz="1800">
                <a:solidFill>
                  <a:schemeClr val="tx1"/>
                </a:solidFill>
                <a:latin typeface="Arial"/>
                <a:ea typeface="Arial"/>
                <a:cs typeface="Arial"/>
                <a:sym typeface="Arial"/>
              </a:rPr>
              <a:t>Muoto - Noudatetaanko tieteellisen artikkelin IMRD-mallia (katso edellinen dia)?</a:t>
            </a:r>
          </a:p>
          <a:p>
            <a:pPr algn="ctr"/>
            <a:endParaRPr lang="fi-FI"/>
          </a:p>
        </p:txBody>
      </p:sp>
      <p:sp>
        <p:nvSpPr>
          <p:cNvPr id="5" name="Tekstiruutu 4">
            <a:extLst>
              <a:ext uri="{FF2B5EF4-FFF2-40B4-BE49-F238E27FC236}">
                <a16:creationId xmlns:a16="http://schemas.microsoft.com/office/drawing/2014/main" id="{38A56E23-E064-3783-3ED4-10A9D39992DB}"/>
              </a:ext>
            </a:extLst>
          </p:cNvPr>
          <p:cNvSpPr txBox="1"/>
          <p:nvPr/>
        </p:nvSpPr>
        <p:spPr>
          <a:xfrm>
            <a:off x="4182753" y="6341447"/>
            <a:ext cx="3777344" cy="49244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fi-FI" sz="1200">
                <a:solidFill>
                  <a:srgbClr val="888888"/>
                </a:solidFill>
                <a:latin typeface="Calibri"/>
                <a:ea typeface="Calibri"/>
                <a:cs typeface="Calibri"/>
              </a:rPr>
              <a:t>Puttonen, Elenius &amp; Karjalainen (2025) CC-BY-SA</a:t>
            </a:r>
            <a:endParaRPr lang="fi-FI" sz="1200">
              <a:latin typeface="Calibri"/>
              <a:ea typeface="Calibri"/>
              <a:cs typeface="Calibri"/>
            </a:endParaRPr>
          </a:p>
          <a:p>
            <a:pPr algn="l"/>
            <a:endParaRPr lang="fi-FI"/>
          </a:p>
        </p:txBody>
      </p:sp>
    </p:spTree>
    <p:extLst>
      <p:ext uri="{BB962C8B-B14F-4D97-AF65-F5344CB8AC3E}">
        <p14:creationId xmlns:p14="http://schemas.microsoft.com/office/powerpoint/2010/main" val="63726022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97"/>
        <p:cNvGrpSpPr/>
        <p:nvPr/>
      </p:nvGrpSpPr>
      <p:grpSpPr>
        <a:xfrm>
          <a:off x="0" y="0"/>
          <a:ext cx="0" cy="0"/>
          <a:chOff x="0" y="0"/>
          <a:chExt cx="0" cy="0"/>
        </a:xfrm>
      </p:grpSpPr>
      <p:sp>
        <p:nvSpPr>
          <p:cNvPr id="298" name="Google Shape;298;g305c47a6b8a_0_1"/>
          <p:cNvSpPr txBox="1">
            <a:spLocks noGrp="1"/>
          </p:cNvSpPr>
          <p:nvPr>
            <p:ph type="title"/>
          </p:nvPr>
        </p:nvSpPr>
        <p:spPr>
          <a:xfrm>
            <a:off x="749825" y="82325"/>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fi-FI">
                <a:latin typeface="+mj-lt"/>
              </a:rPr>
              <a:t>Avoin tieteellinen julkaiseminen (OA)</a:t>
            </a:r>
            <a:endParaRPr>
              <a:latin typeface="+mj-lt"/>
            </a:endParaRPr>
          </a:p>
        </p:txBody>
      </p:sp>
      <p:sp>
        <p:nvSpPr>
          <p:cNvPr id="299" name="Google Shape;299;g305c47a6b8a_0_1"/>
          <p:cNvSpPr txBox="1">
            <a:spLocks noGrp="1"/>
          </p:cNvSpPr>
          <p:nvPr>
            <p:ph type="body" idx="1"/>
          </p:nvPr>
        </p:nvSpPr>
        <p:spPr>
          <a:xfrm>
            <a:off x="451404" y="1138779"/>
            <a:ext cx="11101500" cy="5525400"/>
          </a:xfrm>
          <a:prstGeom prst="rect">
            <a:avLst/>
          </a:prstGeom>
        </p:spPr>
        <p:txBody>
          <a:bodyPr spcFirstLastPara="1" wrap="square" lIns="91425" tIns="45700" rIns="91425" bIns="45700" anchor="t" anchorCtr="0">
            <a:noAutofit/>
          </a:bodyPr>
          <a:lstStyle/>
          <a:p>
            <a:pPr marL="457200" lvl="0" indent="-357505" algn="l" rtl="0">
              <a:lnSpc>
                <a:spcPct val="115000"/>
              </a:lnSpc>
              <a:spcBef>
                <a:spcPts val="500"/>
              </a:spcBef>
              <a:spcAft>
                <a:spcPts val="0"/>
              </a:spcAft>
              <a:buSzPct val="100000"/>
              <a:buFont typeface="Arial"/>
              <a:buChar char="•"/>
            </a:pPr>
            <a:r>
              <a:rPr lang="fi-FI" sz="2000">
                <a:latin typeface="Arial"/>
                <a:ea typeface="Arial"/>
                <a:cs typeface="Arial"/>
                <a:sym typeface="Arial"/>
              </a:rPr>
              <a:t>Suurin osa avoimista tieteellisistä artikkeleista on laadukkaita ja luotettavia.</a:t>
            </a:r>
            <a:endParaRPr lang="fi-FI" sz="2000">
              <a:latin typeface="Arial"/>
              <a:ea typeface="Arial"/>
              <a:cs typeface="Arial"/>
            </a:endParaRPr>
          </a:p>
          <a:p>
            <a:pPr marL="457200" lvl="0" indent="-357505" algn="l" rtl="0">
              <a:lnSpc>
                <a:spcPct val="115000"/>
              </a:lnSpc>
              <a:spcBef>
                <a:spcPts val="0"/>
              </a:spcBef>
              <a:spcAft>
                <a:spcPts val="0"/>
              </a:spcAft>
              <a:buSzPct val="100000"/>
              <a:buFont typeface="Arial"/>
              <a:buChar char="•"/>
            </a:pPr>
            <a:r>
              <a:rPr lang="fi-FI" sz="2000">
                <a:latin typeface="Arial"/>
                <a:ea typeface="Arial"/>
                <a:cs typeface="Arial"/>
                <a:sym typeface="Arial"/>
              </a:rPr>
              <a:t>Avoimuus on kuitenkin tuonut mukanaan ikävän ilmiön ns. saalistajalehdet.</a:t>
            </a:r>
            <a:endParaRPr lang="fi-FI" sz="2000">
              <a:latin typeface="Arial"/>
              <a:ea typeface="Arial"/>
              <a:cs typeface="Arial"/>
            </a:endParaRPr>
          </a:p>
          <a:p>
            <a:pPr marL="457200" lvl="0" indent="-357505" algn="l" rtl="0">
              <a:lnSpc>
                <a:spcPct val="115000"/>
              </a:lnSpc>
              <a:spcBef>
                <a:spcPts val="0"/>
              </a:spcBef>
              <a:spcAft>
                <a:spcPts val="0"/>
              </a:spcAft>
              <a:buSzPct val="100000"/>
              <a:buFont typeface="Arial"/>
              <a:buChar char="•"/>
            </a:pPr>
            <a:r>
              <a:rPr lang="fi-FI" sz="2000">
                <a:latin typeface="Arial"/>
                <a:ea typeface="Arial"/>
                <a:cs typeface="Arial"/>
                <a:sym typeface="Arial"/>
              </a:rPr>
              <a:t>Saalistajalehdet houkuttelevat kirjoittamaan lupaamalla nopean julkaisuaikataulun, eivätkä esitä vaatimuksia tekstistä.</a:t>
            </a:r>
            <a:endParaRPr lang="fi-FI" sz="2000">
              <a:latin typeface="Arial"/>
              <a:ea typeface="Arial"/>
              <a:cs typeface="Arial"/>
            </a:endParaRPr>
          </a:p>
          <a:p>
            <a:pPr marL="457200" lvl="0" indent="-357505" algn="l" rtl="0">
              <a:lnSpc>
                <a:spcPct val="115000"/>
              </a:lnSpc>
              <a:spcBef>
                <a:spcPts val="0"/>
              </a:spcBef>
              <a:spcAft>
                <a:spcPts val="0"/>
              </a:spcAft>
              <a:buSzPct val="100000"/>
              <a:buFont typeface="Arial"/>
              <a:buChar char="•"/>
            </a:pPr>
            <a:r>
              <a:rPr lang="fi-FI" sz="2000" b="1">
                <a:latin typeface="Arial"/>
                <a:ea typeface="Arial"/>
                <a:cs typeface="Arial"/>
                <a:sym typeface="Arial"/>
              </a:rPr>
              <a:t>Saalistajalehdet eivät täytä tieteellisen julkaisun kriteereitä.</a:t>
            </a:r>
            <a:endParaRPr lang="fi-FI" sz="2000">
              <a:latin typeface="Arial"/>
              <a:ea typeface="Arial"/>
              <a:cs typeface="Arial"/>
            </a:endParaRPr>
          </a:p>
          <a:p>
            <a:pPr marL="457200" lvl="0" indent="-357505" algn="l" rtl="0">
              <a:lnSpc>
                <a:spcPct val="115000"/>
              </a:lnSpc>
              <a:spcBef>
                <a:spcPts val="0"/>
              </a:spcBef>
              <a:spcAft>
                <a:spcPts val="0"/>
              </a:spcAft>
              <a:buSzPct val="100000"/>
              <a:buFont typeface="Arial"/>
              <a:buChar char="•"/>
            </a:pPr>
            <a:r>
              <a:rPr lang="fi-FI" sz="2000">
                <a:latin typeface="Arial"/>
                <a:ea typeface="Arial"/>
                <a:cs typeface="Arial"/>
                <a:sym typeface="Arial"/>
              </a:rPr>
              <a:t>Epäile, jos tekstissä on kirjoitusvirheitä, kirjoittajista puuttuu tiedot, faktojen sijaan on mielipiteitä, lähteitä on vähän tai ei lainkaan.</a:t>
            </a:r>
            <a:endParaRPr lang="fi-FI" sz="2000">
              <a:latin typeface="Arial"/>
              <a:ea typeface="Arial"/>
              <a:cs typeface="Arial"/>
            </a:endParaRPr>
          </a:p>
          <a:p>
            <a:pPr marL="457200" lvl="0" indent="-357505" algn="l" rtl="0">
              <a:lnSpc>
                <a:spcPct val="115000"/>
              </a:lnSpc>
              <a:spcBef>
                <a:spcPts val="0"/>
              </a:spcBef>
              <a:spcAft>
                <a:spcPts val="0"/>
              </a:spcAft>
              <a:buSzPct val="100000"/>
              <a:buFont typeface="Arial"/>
              <a:buChar char="•"/>
            </a:pPr>
            <a:r>
              <a:rPr lang="fi-FI" sz="2000">
                <a:latin typeface="Arial"/>
                <a:ea typeface="Arial"/>
                <a:cs typeface="Arial"/>
                <a:sym typeface="Arial"/>
              </a:rPr>
              <a:t>Selvitä julkaisun eli lehden taustat. </a:t>
            </a:r>
            <a:endParaRPr lang="fi-FI" sz="2000">
              <a:latin typeface="Arial"/>
              <a:ea typeface="Arial"/>
              <a:cs typeface="Arial"/>
            </a:endParaRPr>
          </a:p>
          <a:p>
            <a:pPr marL="927100" lvl="0" indent="0" algn="l" rtl="0">
              <a:lnSpc>
                <a:spcPct val="115000"/>
              </a:lnSpc>
              <a:spcBef>
                <a:spcPts val="1200"/>
              </a:spcBef>
              <a:spcAft>
                <a:spcPts val="0"/>
              </a:spcAft>
              <a:buNone/>
            </a:pPr>
            <a:r>
              <a:rPr lang="fi-FI" sz="2000">
                <a:latin typeface="Arial"/>
                <a:ea typeface="Arial"/>
                <a:cs typeface="Arial"/>
                <a:sym typeface="Arial"/>
              </a:rPr>
              <a:t>•Googlaa lehden nimi ja lue mitä lehdestä keskustellaan. Epäluotettavat kustantajat/lehdet tunnistetaan tiedeyhteisöissä suhteellisen nopeasti. </a:t>
            </a:r>
            <a:endParaRPr lang="fi-FI" sz="2000">
              <a:latin typeface="Arial"/>
              <a:ea typeface="Arial"/>
              <a:cs typeface="Arial"/>
            </a:endParaRPr>
          </a:p>
          <a:p>
            <a:pPr marL="927100" lvl="0" indent="0" algn="l" rtl="0">
              <a:lnSpc>
                <a:spcPct val="115000"/>
              </a:lnSpc>
              <a:spcBef>
                <a:spcPts val="800"/>
              </a:spcBef>
              <a:spcAft>
                <a:spcPts val="0"/>
              </a:spcAft>
              <a:buNone/>
            </a:pPr>
            <a:r>
              <a:rPr lang="fi-FI" sz="2000">
                <a:latin typeface="Arial"/>
                <a:ea typeface="Arial"/>
                <a:cs typeface="Arial"/>
                <a:sym typeface="Arial"/>
              </a:rPr>
              <a:t>•</a:t>
            </a:r>
            <a:r>
              <a:rPr lang="fi-FI" sz="2000" u="sng">
                <a:solidFill>
                  <a:srgbClr val="0563C1"/>
                </a:solidFill>
                <a:latin typeface="Arial"/>
                <a:ea typeface="Arial"/>
                <a:cs typeface="Arial"/>
                <a:sym typeface="Arial"/>
                <a:hlinkClick r:id="rId3">
                  <a:extLst>
                    <a:ext uri="{A12FA001-AC4F-418D-AE19-62706E023703}">
                      <ahyp:hlinkClr xmlns:ahyp="http://schemas.microsoft.com/office/drawing/2018/hyperlinkcolor" val="tx"/>
                    </a:ext>
                  </a:extLst>
                </a:hlinkClick>
              </a:rPr>
              <a:t>Directory of Open Access Journals (DOAJ)</a:t>
            </a:r>
            <a:r>
              <a:rPr lang="fi-FI" sz="2000">
                <a:latin typeface="Arial"/>
                <a:ea typeface="Arial"/>
                <a:cs typeface="Arial"/>
                <a:sym typeface="Arial"/>
              </a:rPr>
              <a:t>. Listaa laatukriteerit täyttäviä, avoimesti julkaistuja tieteellisiä lehtiä. Sivusto ei kata kaikkia, mutta on hyvä apuväline lehden tarkistamiseen.</a:t>
            </a:r>
            <a:endParaRPr lang="fi-FI" sz="2000">
              <a:latin typeface="Arial"/>
              <a:ea typeface="Arial"/>
              <a:cs typeface="Arial"/>
            </a:endParaRPr>
          </a:p>
          <a:p>
            <a:pPr marL="927100" lvl="0" indent="0" algn="l" rtl="0">
              <a:lnSpc>
                <a:spcPct val="115000"/>
              </a:lnSpc>
              <a:spcBef>
                <a:spcPts val="800"/>
              </a:spcBef>
              <a:spcAft>
                <a:spcPts val="0"/>
              </a:spcAft>
              <a:buNone/>
            </a:pPr>
            <a:r>
              <a:rPr lang="fi-FI" sz="2000">
                <a:latin typeface="Arial"/>
                <a:ea typeface="Arial"/>
                <a:cs typeface="Arial"/>
                <a:sym typeface="Arial"/>
              </a:rPr>
              <a:t>•</a:t>
            </a:r>
            <a:r>
              <a:rPr lang="fi-FI" sz="2000">
                <a:latin typeface="Arial"/>
                <a:ea typeface="Arial"/>
                <a:cs typeface="Arial"/>
                <a:sym typeface="Arial"/>
                <a:hlinkClick r:id="rId4"/>
              </a:rPr>
              <a:t>JUFO portaali.</a:t>
            </a:r>
            <a:r>
              <a:rPr lang="fi-FI" sz="2000">
                <a:uFill>
                  <a:noFill/>
                </a:uFill>
                <a:latin typeface="Arial"/>
                <a:ea typeface="Arial"/>
                <a:cs typeface="Arial"/>
                <a:sym typeface="Arial"/>
                <a:hlinkClick r:id="rId4"/>
              </a:rPr>
              <a:t> </a:t>
            </a:r>
            <a:r>
              <a:rPr lang="fi-FI" sz="2000">
                <a:latin typeface="Arial"/>
                <a:ea typeface="Arial"/>
                <a:cs typeface="Arial"/>
                <a:sym typeface="Arial"/>
              </a:rPr>
              <a:t>Julkaisufoorumi (JUFO) toimii Tieteellisen seurain valtuuskunnassa.</a:t>
            </a:r>
            <a:endParaRPr lang="fi-FI" sz="2000">
              <a:latin typeface="Arial"/>
              <a:ea typeface="Arial"/>
              <a:cs typeface="Arial"/>
            </a:endParaRPr>
          </a:p>
          <a:p>
            <a:pPr marL="457200" lvl="0" indent="0" algn="l" rtl="0">
              <a:lnSpc>
                <a:spcPct val="115000"/>
              </a:lnSpc>
              <a:spcBef>
                <a:spcPts val="800"/>
              </a:spcBef>
              <a:spcAft>
                <a:spcPts val="0"/>
              </a:spcAft>
              <a:buClr>
                <a:schemeClr val="dk1"/>
              </a:buClr>
              <a:buSzPct val="28337"/>
              <a:buFont typeface="Arial"/>
              <a:buNone/>
            </a:pPr>
            <a:endParaRPr lang="fi-FI" sz="2000">
              <a:latin typeface="Arial"/>
              <a:ea typeface="Arial"/>
              <a:cs typeface="Arial"/>
            </a:endParaRPr>
          </a:p>
          <a:p>
            <a:pPr marL="0" lvl="0" indent="0" algn="l" rtl="0">
              <a:spcBef>
                <a:spcPts val="1000"/>
              </a:spcBef>
              <a:spcAft>
                <a:spcPts val="0"/>
              </a:spcAft>
              <a:buNone/>
            </a:pPr>
            <a:endParaRPr/>
          </a:p>
        </p:txBody>
      </p:sp>
      <p:sp>
        <p:nvSpPr>
          <p:cNvPr id="2" name="Tekstiruutu 1">
            <a:extLst>
              <a:ext uri="{FF2B5EF4-FFF2-40B4-BE49-F238E27FC236}">
                <a16:creationId xmlns:a16="http://schemas.microsoft.com/office/drawing/2014/main" id="{1A783E3C-992B-5ABD-8E56-63BC877F5051}"/>
              </a:ext>
            </a:extLst>
          </p:cNvPr>
          <p:cNvSpPr txBox="1"/>
          <p:nvPr/>
        </p:nvSpPr>
        <p:spPr>
          <a:xfrm>
            <a:off x="4439740" y="6604555"/>
            <a:ext cx="3708094" cy="49244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fi-FI" sz="1200">
                <a:solidFill>
                  <a:srgbClr val="888888"/>
                </a:solidFill>
                <a:latin typeface="Calibri"/>
                <a:ea typeface="Calibri"/>
                <a:cs typeface="Calibri"/>
              </a:rPr>
              <a:t>Puttonen, Elenius &amp; Karjalainen (2025) CC-BY-SA</a:t>
            </a:r>
            <a:endParaRPr lang="fi-FI" sz="1200">
              <a:latin typeface="Calibri"/>
              <a:ea typeface="Calibri"/>
              <a:cs typeface="Calibri"/>
            </a:endParaRPr>
          </a:p>
          <a:p>
            <a:pPr algn="l"/>
            <a:endParaRPr lang="fi-FI"/>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03"/>
        <p:cNvGrpSpPr/>
        <p:nvPr/>
      </p:nvGrpSpPr>
      <p:grpSpPr>
        <a:xfrm>
          <a:off x="0" y="0"/>
          <a:ext cx="0" cy="0"/>
          <a:chOff x="0" y="0"/>
          <a:chExt cx="0" cy="0"/>
        </a:xfrm>
      </p:grpSpPr>
      <p:sp>
        <p:nvSpPr>
          <p:cNvPr id="304" name="Google Shape;304;p25"/>
          <p:cNvSpPr txBox="1">
            <a:spLocks noGrp="1"/>
          </p:cNvSpPr>
          <p:nvPr>
            <p:ph type="title"/>
          </p:nvPr>
        </p:nvSpPr>
        <p:spPr>
          <a:xfrm>
            <a:off x="838200" y="270148"/>
            <a:ext cx="10515600" cy="749299"/>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Arial"/>
              <a:buNone/>
            </a:pPr>
            <a:r>
              <a:rPr lang="fi-FI">
                <a:solidFill>
                  <a:schemeClr val="tx1"/>
                </a:solidFill>
                <a:latin typeface="+mj-lt"/>
                <a:ea typeface="Arial"/>
                <a:cs typeface="Arial"/>
                <a:sym typeface="Arial"/>
              </a:rPr>
              <a:t>Tarkasta lehdestä</a:t>
            </a:r>
            <a:endParaRPr lang="fi-FI">
              <a:solidFill>
                <a:schemeClr val="tx1"/>
              </a:solidFill>
              <a:latin typeface="+mj-lt"/>
            </a:endParaRPr>
          </a:p>
        </p:txBody>
      </p:sp>
      <p:sp>
        <p:nvSpPr>
          <p:cNvPr id="305" name="Google Shape;305;p25"/>
          <p:cNvSpPr txBox="1">
            <a:spLocks noGrp="1"/>
          </p:cNvSpPr>
          <p:nvPr>
            <p:ph type="body" idx="1"/>
          </p:nvPr>
        </p:nvSpPr>
        <p:spPr>
          <a:xfrm>
            <a:off x="882650" y="1190624"/>
            <a:ext cx="5157787" cy="579731"/>
          </a:xfrm>
          <a:prstGeom prst="rect">
            <a:avLst/>
          </a:prstGeom>
          <a:solidFill>
            <a:srgbClr val="FEE599"/>
          </a:solid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dk1"/>
              </a:buClr>
              <a:buSzPts val="2400"/>
              <a:buNone/>
            </a:pPr>
            <a:r>
              <a:rPr lang="fi-FI">
                <a:latin typeface="Arial"/>
                <a:ea typeface="Arial"/>
                <a:cs typeface="Arial"/>
                <a:sym typeface="Arial"/>
              </a:rPr>
              <a:t>Aito tieteellinen lehti</a:t>
            </a:r>
            <a:endParaRPr/>
          </a:p>
        </p:txBody>
      </p:sp>
      <p:sp>
        <p:nvSpPr>
          <p:cNvPr id="306" name="Google Shape;306;p25"/>
          <p:cNvSpPr txBox="1">
            <a:spLocks noGrp="1"/>
          </p:cNvSpPr>
          <p:nvPr>
            <p:ph type="body" idx="2"/>
          </p:nvPr>
        </p:nvSpPr>
        <p:spPr>
          <a:xfrm>
            <a:off x="747339" y="2197075"/>
            <a:ext cx="5157900" cy="4155600"/>
          </a:xfrm>
          <a:prstGeom prst="rect">
            <a:avLst/>
          </a:prstGeom>
          <a:noFill/>
          <a:ln>
            <a:noFill/>
          </a:ln>
        </p:spPr>
        <p:txBody>
          <a:bodyPr spcFirstLastPara="1" wrap="square" lIns="91425" tIns="45700" rIns="91425" bIns="45700" anchor="t" anchorCtr="0">
            <a:normAutofit/>
          </a:bodyPr>
          <a:lstStyle/>
          <a:p>
            <a:pPr marL="228600" lvl="0" indent="-266700" algn="l" rtl="0">
              <a:spcBef>
                <a:spcPts val="1000"/>
              </a:spcBef>
              <a:spcAft>
                <a:spcPts val="0"/>
              </a:spcAft>
              <a:buSzPts val="2400"/>
              <a:buChar char="•"/>
            </a:pPr>
            <a:r>
              <a:rPr lang="fi-FI" sz="2000">
                <a:latin typeface="+mn-lt"/>
                <a:ea typeface="Arial"/>
                <a:cs typeface="Arial"/>
                <a:sym typeface="Arial"/>
              </a:rPr>
              <a:t>Artikkelit on </a:t>
            </a:r>
            <a:r>
              <a:rPr lang="fi-FI" sz="2000" u="sng">
                <a:solidFill>
                  <a:schemeClr val="hlink"/>
                </a:solidFill>
                <a:latin typeface="+mn-lt"/>
                <a:ea typeface="Arial"/>
                <a:cs typeface="Arial"/>
                <a:sym typeface="Arial"/>
                <a:hlinkClick r:id="rId3">
                  <a:extLst>
                    <a:ext uri="{A12FA001-AC4F-418D-AE19-62706E023703}">
                      <ahyp:hlinkClr xmlns:ahyp="http://schemas.microsoft.com/office/drawing/2018/hyperlinkcolor" val="tx"/>
                    </a:ext>
                  </a:extLst>
                </a:hlinkClick>
              </a:rPr>
              <a:t>vertaisarvioitu</a:t>
            </a:r>
            <a:r>
              <a:rPr lang="fi-FI" sz="2000">
                <a:latin typeface="+mn-lt"/>
                <a:ea typeface="Arial"/>
                <a:cs typeface="Arial"/>
                <a:sym typeface="Arial"/>
              </a:rPr>
              <a:t> ja julkaisemiseen kuuluu pidempi aika</a:t>
            </a:r>
            <a:endParaRPr sz="2000">
              <a:latin typeface="+mn-lt"/>
              <a:ea typeface="Arial"/>
              <a:cs typeface="Arial"/>
              <a:sym typeface="Arial"/>
            </a:endParaRPr>
          </a:p>
          <a:p>
            <a:pPr marL="0" indent="0">
              <a:buSzPts val="2400"/>
              <a:buNone/>
            </a:pPr>
            <a:endParaRPr lang="fi-FI" sz="2000">
              <a:latin typeface="+mn-lt"/>
              <a:ea typeface="Arial"/>
              <a:cs typeface="Arial"/>
            </a:endParaRPr>
          </a:p>
          <a:p>
            <a:pPr marL="228600" lvl="0" indent="-228600" algn="l" rtl="0">
              <a:lnSpc>
                <a:spcPct val="90000"/>
              </a:lnSpc>
              <a:spcBef>
                <a:spcPts val="0"/>
              </a:spcBef>
              <a:spcAft>
                <a:spcPts val="0"/>
              </a:spcAft>
              <a:buClr>
                <a:schemeClr val="dk1"/>
              </a:buClr>
              <a:buSzPts val="2400"/>
              <a:buChar char="•"/>
            </a:pPr>
            <a:r>
              <a:rPr lang="fi-FI" sz="2000">
                <a:latin typeface="+mn-lt"/>
                <a:ea typeface="Arial"/>
                <a:cs typeface="Arial"/>
                <a:sym typeface="Arial"/>
              </a:rPr>
              <a:t>Lehden toimituskunnassa on alan asiantuntijoita</a:t>
            </a:r>
            <a:endParaRPr sz="2000">
              <a:latin typeface="+mn-lt"/>
              <a:ea typeface="Arial"/>
              <a:cs typeface="Arial"/>
              <a:sym typeface="Arial"/>
            </a:endParaRPr>
          </a:p>
          <a:p>
            <a:pPr marL="228600" indent="-228600">
              <a:spcBef>
                <a:spcPts val="0"/>
              </a:spcBef>
              <a:buSzPts val="2400"/>
            </a:pPr>
            <a:endParaRPr lang="fi-FI" sz="2000">
              <a:latin typeface="+mn-lt"/>
              <a:ea typeface="Arial"/>
              <a:cs typeface="Arial"/>
              <a:sym typeface="Arial"/>
            </a:endParaRPr>
          </a:p>
          <a:p>
            <a:pPr marL="228600" lvl="0" indent="-228600" algn="l" rtl="0">
              <a:lnSpc>
                <a:spcPct val="90000"/>
              </a:lnSpc>
              <a:spcBef>
                <a:spcPts val="1000"/>
              </a:spcBef>
              <a:spcAft>
                <a:spcPts val="0"/>
              </a:spcAft>
              <a:buClr>
                <a:schemeClr val="dk1"/>
              </a:buClr>
              <a:buSzPts val="2400"/>
              <a:buChar char="•"/>
            </a:pPr>
            <a:r>
              <a:rPr lang="fi-FI" sz="2000">
                <a:latin typeface="+mn-lt"/>
                <a:ea typeface="Arial"/>
                <a:cs typeface="Arial"/>
                <a:sym typeface="Arial"/>
              </a:rPr>
              <a:t>Lehden taustatiedot voidaan tarkistaa</a:t>
            </a:r>
            <a:endParaRPr sz="2000">
              <a:latin typeface="+mn-lt"/>
              <a:ea typeface="Arial"/>
              <a:cs typeface="Arial"/>
              <a:sym typeface="Arial"/>
            </a:endParaRPr>
          </a:p>
          <a:p>
            <a:pPr marL="228600" lvl="0" indent="-228600" algn="l" rtl="0">
              <a:lnSpc>
                <a:spcPct val="90000"/>
              </a:lnSpc>
              <a:spcBef>
                <a:spcPts val="1000"/>
              </a:spcBef>
              <a:spcAft>
                <a:spcPts val="0"/>
              </a:spcAft>
              <a:buClr>
                <a:schemeClr val="dk1"/>
              </a:buClr>
              <a:buSzPts val="2400"/>
              <a:buChar char="•"/>
            </a:pPr>
            <a:r>
              <a:rPr lang="fi-FI" sz="2000">
                <a:latin typeface="+mn-lt"/>
                <a:ea typeface="Arial"/>
                <a:cs typeface="Arial"/>
                <a:sym typeface="Arial"/>
              </a:rPr>
              <a:t>Julkaisuprosessista kerrotaan avoimesti</a:t>
            </a:r>
            <a:endParaRPr sz="2000">
              <a:latin typeface="+mn-lt"/>
            </a:endParaRPr>
          </a:p>
          <a:p>
            <a:pPr marL="228600" lvl="0" indent="0" algn="l" rtl="0">
              <a:lnSpc>
                <a:spcPct val="90000"/>
              </a:lnSpc>
              <a:spcBef>
                <a:spcPts val="1000"/>
              </a:spcBef>
              <a:spcAft>
                <a:spcPts val="0"/>
              </a:spcAft>
              <a:buNone/>
            </a:pPr>
            <a:endParaRPr/>
          </a:p>
        </p:txBody>
      </p:sp>
      <p:sp>
        <p:nvSpPr>
          <p:cNvPr id="307" name="Google Shape;307;p25"/>
          <p:cNvSpPr txBox="1">
            <a:spLocks noGrp="1"/>
          </p:cNvSpPr>
          <p:nvPr>
            <p:ph type="body" idx="3"/>
          </p:nvPr>
        </p:nvSpPr>
        <p:spPr>
          <a:xfrm>
            <a:off x="6388098" y="1190624"/>
            <a:ext cx="5213351" cy="579732"/>
          </a:xfrm>
          <a:prstGeom prst="rect">
            <a:avLst/>
          </a:prstGeom>
          <a:solidFill>
            <a:srgbClr val="F7CAAC"/>
          </a:solid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dk1"/>
              </a:buClr>
              <a:buSzPts val="2400"/>
              <a:buNone/>
            </a:pPr>
            <a:r>
              <a:rPr lang="fi-FI">
                <a:latin typeface="Arial"/>
                <a:ea typeface="Arial"/>
                <a:cs typeface="Arial"/>
                <a:sym typeface="Arial"/>
              </a:rPr>
              <a:t>Saalistajajulkaisu</a:t>
            </a:r>
            <a:endParaRPr/>
          </a:p>
        </p:txBody>
      </p:sp>
      <p:sp>
        <p:nvSpPr>
          <p:cNvPr id="308" name="Google Shape;308;p25"/>
          <p:cNvSpPr txBox="1">
            <a:spLocks noGrp="1"/>
          </p:cNvSpPr>
          <p:nvPr>
            <p:ph type="body" idx="4"/>
          </p:nvPr>
        </p:nvSpPr>
        <p:spPr>
          <a:xfrm>
            <a:off x="6094603" y="2194556"/>
            <a:ext cx="5859300" cy="3731400"/>
          </a:xfrm>
          <a:prstGeom prst="rect">
            <a:avLst/>
          </a:prstGeom>
          <a:noFill/>
          <a:ln>
            <a:noFill/>
          </a:ln>
        </p:spPr>
        <p:txBody>
          <a:bodyPr spcFirstLastPara="1" wrap="square" lIns="91425" tIns="45700" rIns="91425" bIns="45700" anchor="t" anchorCtr="0">
            <a:noAutofit/>
          </a:bodyPr>
          <a:lstStyle/>
          <a:p>
            <a:pPr marL="228600" lvl="0" indent="-266700" algn="l" rtl="0">
              <a:spcBef>
                <a:spcPts val="1000"/>
              </a:spcBef>
              <a:spcAft>
                <a:spcPts val="0"/>
              </a:spcAft>
              <a:buSzPts val="2400"/>
              <a:buChar char="•"/>
            </a:pPr>
            <a:r>
              <a:rPr lang="fi-FI" sz="2000">
                <a:latin typeface="+mn-lt"/>
                <a:ea typeface="Arial"/>
                <a:cs typeface="Arial"/>
                <a:sym typeface="Arial"/>
              </a:rPr>
              <a:t>Artikkeli luvataan julkaista heti, arviointi on vähäistä tai puuttuu</a:t>
            </a:r>
            <a:endParaRPr sz="2000">
              <a:latin typeface="+mn-lt"/>
              <a:ea typeface="Arial"/>
              <a:cs typeface="Arial"/>
              <a:sym typeface="Arial"/>
            </a:endParaRPr>
          </a:p>
          <a:p>
            <a:pPr marL="228600" lvl="0" indent="0" algn="l" rtl="0">
              <a:spcBef>
                <a:spcPts val="1000"/>
              </a:spcBef>
              <a:spcAft>
                <a:spcPts val="0"/>
              </a:spcAft>
              <a:buNone/>
            </a:pPr>
            <a:endParaRPr sz="2000">
              <a:latin typeface="+mn-lt"/>
              <a:ea typeface="Arial"/>
              <a:cs typeface="Arial"/>
              <a:sym typeface="Arial"/>
            </a:endParaRPr>
          </a:p>
          <a:p>
            <a:pPr marL="228600" lvl="0" indent="-228600" algn="l" rtl="0">
              <a:lnSpc>
                <a:spcPct val="90000"/>
              </a:lnSpc>
              <a:spcBef>
                <a:spcPts val="0"/>
              </a:spcBef>
              <a:spcAft>
                <a:spcPts val="0"/>
              </a:spcAft>
              <a:buClr>
                <a:schemeClr val="dk1"/>
              </a:buClr>
              <a:buSzPts val="2400"/>
              <a:buChar char="•"/>
            </a:pPr>
            <a:r>
              <a:rPr lang="fi-FI" sz="2000">
                <a:latin typeface="+mn-lt"/>
                <a:ea typeface="Arial"/>
                <a:cs typeface="Arial"/>
                <a:sym typeface="Arial"/>
              </a:rPr>
              <a:t>Lehden toimituskunnassa ei ole alan asiantuntijoita, henkilöistä ei kerrota </a:t>
            </a:r>
            <a:endParaRPr sz="2000">
              <a:latin typeface="+mn-lt"/>
              <a:ea typeface="Arial"/>
              <a:cs typeface="Arial"/>
              <a:sym typeface="Arial"/>
            </a:endParaRPr>
          </a:p>
          <a:p>
            <a:pPr marL="228600" lvl="0" indent="0" algn="l" rtl="0">
              <a:lnSpc>
                <a:spcPct val="90000"/>
              </a:lnSpc>
              <a:spcBef>
                <a:spcPts val="0"/>
              </a:spcBef>
              <a:spcAft>
                <a:spcPts val="0"/>
              </a:spcAft>
              <a:buNone/>
            </a:pPr>
            <a:endParaRPr sz="2000">
              <a:latin typeface="+mn-lt"/>
              <a:ea typeface="Arial"/>
              <a:cs typeface="Arial"/>
              <a:sym typeface="Arial"/>
            </a:endParaRPr>
          </a:p>
          <a:p>
            <a:pPr marL="228600" lvl="0" indent="-228600" algn="l" rtl="0">
              <a:lnSpc>
                <a:spcPct val="90000"/>
              </a:lnSpc>
              <a:spcBef>
                <a:spcPts val="0"/>
              </a:spcBef>
              <a:spcAft>
                <a:spcPts val="0"/>
              </a:spcAft>
              <a:buClr>
                <a:schemeClr val="dk1"/>
              </a:buClr>
              <a:buSzPts val="2400"/>
              <a:buChar char="•"/>
            </a:pPr>
            <a:r>
              <a:rPr lang="fi-FI" sz="2000">
                <a:latin typeface="+mn-lt"/>
                <a:ea typeface="Arial"/>
                <a:cs typeface="Arial"/>
                <a:sym typeface="Arial"/>
              </a:rPr>
              <a:t>Lehden taustatiedot puuttuvat tai ovat vähäisiä, esim. kotipaikka, </a:t>
            </a:r>
            <a:r>
              <a:rPr lang="fi-FI" sz="2000" u="sng">
                <a:solidFill>
                  <a:schemeClr val="hlink"/>
                </a:solidFill>
                <a:latin typeface="+mn-lt"/>
                <a:ea typeface="Arial"/>
                <a:cs typeface="Arial"/>
                <a:sym typeface="Arial"/>
                <a:hlinkClick r:id="rId4"/>
              </a:rPr>
              <a:t>ISSN-numero</a:t>
            </a:r>
            <a:r>
              <a:rPr lang="fi-FI" sz="2000">
                <a:latin typeface="+mn-lt"/>
              </a:rPr>
              <a:t> puuttuvat</a:t>
            </a:r>
            <a:endParaRPr sz="2000">
              <a:latin typeface="+mn-lt"/>
            </a:endParaRPr>
          </a:p>
          <a:p>
            <a:pPr marL="228600" lvl="0" indent="-228600" algn="l" rtl="0">
              <a:lnSpc>
                <a:spcPct val="90000"/>
              </a:lnSpc>
              <a:spcBef>
                <a:spcPts val="1000"/>
              </a:spcBef>
              <a:spcAft>
                <a:spcPts val="0"/>
              </a:spcAft>
              <a:buClr>
                <a:schemeClr val="dk1"/>
              </a:buClr>
              <a:buSzPts val="2400"/>
              <a:buChar char="•"/>
            </a:pPr>
            <a:r>
              <a:rPr lang="fi-FI" sz="2000">
                <a:latin typeface="+mn-lt"/>
                <a:ea typeface="Arial"/>
                <a:cs typeface="Arial"/>
                <a:sym typeface="Arial"/>
              </a:rPr>
              <a:t>Julkaisuprosessia ei kerrota</a:t>
            </a:r>
            <a:endParaRPr sz="2000">
              <a:latin typeface="+mn-lt"/>
            </a:endParaRPr>
          </a:p>
          <a:p>
            <a:pPr marL="0" lvl="0" indent="0" algn="l" rtl="0">
              <a:lnSpc>
                <a:spcPct val="90000"/>
              </a:lnSpc>
              <a:spcBef>
                <a:spcPts val="1000"/>
              </a:spcBef>
              <a:spcAft>
                <a:spcPts val="0"/>
              </a:spcAft>
              <a:buNone/>
            </a:pPr>
            <a:endParaRPr/>
          </a:p>
        </p:txBody>
      </p:sp>
      <p:sp>
        <p:nvSpPr>
          <p:cNvPr id="309" name="Google Shape;309;p25"/>
          <p:cNvSpPr txBox="1">
            <a:spLocks noGrp="1"/>
          </p:cNvSpPr>
          <p:nvPr>
            <p:ph type="ftr" idx="11"/>
          </p:nvPr>
        </p:nvSpPr>
        <p:spPr>
          <a:xfrm>
            <a:off x="4040200" y="6352675"/>
            <a:ext cx="4114800" cy="3651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fi-FI"/>
              <a:t>Puttonen, Elenius &amp; Karjalainen (2025) CC-BY-SA</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g3078f3d4c17_0_9"/>
          <p:cNvSpPr txBox="1">
            <a:spLocks noGrp="1"/>
          </p:cNvSpPr>
          <p:nvPr>
            <p:ph type="title"/>
          </p:nvPr>
        </p:nvSpPr>
        <p:spPr>
          <a:xfrm>
            <a:off x="658700" y="-40619"/>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fi-FI"/>
              <a:t>Tieteellisen tiedonhaun tekoälytyökalut</a:t>
            </a:r>
            <a:endParaRPr/>
          </a:p>
        </p:txBody>
      </p:sp>
      <p:sp>
        <p:nvSpPr>
          <p:cNvPr id="316" name="Google Shape;316;g3078f3d4c17_0_9"/>
          <p:cNvSpPr txBox="1">
            <a:spLocks noGrp="1"/>
          </p:cNvSpPr>
          <p:nvPr>
            <p:ph type="body" idx="1"/>
          </p:nvPr>
        </p:nvSpPr>
        <p:spPr>
          <a:xfrm>
            <a:off x="658700" y="963992"/>
            <a:ext cx="10424100" cy="2766358"/>
          </a:xfrm>
          <a:prstGeom prst="rect">
            <a:avLst/>
          </a:prstGeom>
        </p:spPr>
        <p:txBody>
          <a:bodyPr spcFirstLastPara="1" wrap="square" lIns="91425" tIns="45700" rIns="91425" bIns="45700" anchor="b" anchorCtr="0">
            <a:spAutoFit/>
          </a:bodyPr>
          <a:lstStyle/>
          <a:p>
            <a:pPr marL="0" lvl="0" indent="0" algn="l" rtl="0">
              <a:lnSpc>
                <a:spcPct val="115000"/>
              </a:lnSpc>
              <a:spcBef>
                <a:spcPts val="500"/>
              </a:spcBef>
              <a:spcAft>
                <a:spcPts val="0"/>
              </a:spcAft>
              <a:buClr>
                <a:schemeClr val="dk1"/>
              </a:buClr>
              <a:buSzPts val="1100"/>
              <a:buFont typeface="Arial"/>
              <a:buNone/>
            </a:pPr>
            <a:r>
              <a:rPr lang="fi-FI" sz="2000" b="0" dirty="0">
                <a:latin typeface="Arial"/>
                <a:ea typeface="Arial"/>
                <a:cs typeface="Arial"/>
                <a:sym typeface="Arial"/>
              </a:rPr>
              <a:t>Tekoälypohjaiset tieteellisen tiedon työkalut kehittyvät vauhdilla. Sovellukset hakevat artikkeleita miljoonien tieteellisten artikkeleiden joukosta. Sovelluksista on sekä ilmaisia että maksullisia versioita, korkeakoulukirjastolla voi olla laajempi maksullinen versio. Esimerkkejä sovelluksista ovat (2025) </a:t>
            </a:r>
            <a:r>
              <a:rPr lang="fi-FI" sz="2000" b="0" dirty="0" err="1">
                <a:latin typeface="Arial"/>
                <a:ea typeface="Arial"/>
                <a:cs typeface="Arial"/>
                <a:sym typeface="Arial"/>
              </a:rPr>
              <a:t>Elicit</a:t>
            </a:r>
            <a:r>
              <a:rPr lang="fi-FI" sz="2000" b="0" dirty="0">
                <a:latin typeface="Arial"/>
                <a:ea typeface="Arial"/>
                <a:cs typeface="Arial"/>
                <a:sym typeface="Arial"/>
              </a:rPr>
              <a:t>, </a:t>
            </a:r>
            <a:r>
              <a:rPr lang="fi-FI" sz="2000" b="0" dirty="0" err="1">
                <a:latin typeface="Arial"/>
                <a:ea typeface="Arial"/>
                <a:cs typeface="Arial"/>
                <a:sym typeface="Arial"/>
              </a:rPr>
              <a:t>Keenious</a:t>
            </a:r>
            <a:r>
              <a:rPr lang="fi-FI" sz="2000" b="0" dirty="0">
                <a:latin typeface="Arial"/>
                <a:ea typeface="Arial"/>
                <a:cs typeface="Arial"/>
                <a:sym typeface="Arial"/>
              </a:rPr>
              <a:t>, </a:t>
            </a:r>
            <a:r>
              <a:rPr lang="fi-FI" sz="2000" b="0" dirty="0" err="1">
                <a:latin typeface="Arial"/>
                <a:ea typeface="Arial"/>
                <a:cs typeface="Arial"/>
                <a:sym typeface="Arial"/>
              </a:rPr>
              <a:t>Semantic</a:t>
            </a:r>
            <a:r>
              <a:rPr lang="fi-FI" sz="2000" b="0" dirty="0">
                <a:latin typeface="Arial"/>
                <a:ea typeface="Arial"/>
                <a:cs typeface="Arial"/>
                <a:sym typeface="Arial"/>
              </a:rPr>
              <a:t> </a:t>
            </a:r>
            <a:r>
              <a:rPr lang="fi-FI" sz="2000" b="0" dirty="0" err="1">
                <a:latin typeface="Arial"/>
                <a:ea typeface="Arial"/>
                <a:cs typeface="Arial"/>
                <a:sym typeface="Arial"/>
              </a:rPr>
              <a:t>Scholar</a:t>
            </a:r>
            <a:r>
              <a:rPr lang="fi-FI" sz="2000" b="0" dirty="0">
                <a:latin typeface="Arial"/>
                <a:ea typeface="Arial"/>
                <a:cs typeface="Arial"/>
                <a:sym typeface="Arial"/>
              </a:rPr>
              <a:t>, </a:t>
            </a:r>
            <a:r>
              <a:rPr lang="fi-FI" sz="2000" b="0" dirty="0" err="1">
                <a:latin typeface="Arial"/>
                <a:ea typeface="Arial"/>
                <a:cs typeface="Arial"/>
                <a:sym typeface="Arial"/>
              </a:rPr>
              <a:t>Research</a:t>
            </a:r>
            <a:r>
              <a:rPr lang="fi-FI" sz="2000" b="0" dirty="0">
                <a:latin typeface="Arial"/>
                <a:ea typeface="Arial"/>
                <a:cs typeface="Arial"/>
                <a:sym typeface="Arial"/>
              </a:rPr>
              <a:t> Rabbit.  </a:t>
            </a:r>
            <a:r>
              <a:rPr lang="fi-FI" sz="2000" b="0" dirty="0" err="1">
                <a:latin typeface="Arial"/>
                <a:ea typeface="Arial"/>
                <a:cs typeface="Arial"/>
                <a:sym typeface="Arial"/>
              </a:rPr>
              <a:t>ChatGPT</a:t>
            </a:r>
            <a:r>
              <a:rPr lang="fi-FI" sz="2000" b="0" dirty="0">
                <a:latin typeface="Arial"/>
                <a:ea typeface="Arial"/>
                <a:cs typeface="Arial"/>
                <a:sym typeface="Arial"/>
              </a:rPr>
              <a:t> on tekstimassojen ja tilastollisen mallin pohjalta uutta tekstiä generoiva työkalu. </a:t>
            </a:r>
            <a:r>
              <a:rPr lang="fi-FI" sz="2000" dirty="0" err="1">
                <a:latin typeface="Arial"/>
                <a:ea typeface="Arial"/>
                <a:cs typeface="Arial"/>
                <a:sym typeface="Arial"/>
              </a:rPr>
              <a:t>ChatGPT:tä</a:t>
            </a:r>
            <a:r>
              <a:rPr lang="fi-FI" sz="2000" dirty="0">
                <a:latin typeface="Arial"/>
                <a:ea typeface="Arial"/>
                <a:cs typeface="Arial"/>
                <a:sym typeface="Arial"/>
              </a:rPr>
              <a:t> ei voi käyttää tiedonlähteenä. </a:t>
            </a:r>
            <a:r>
              <a:rPr lang="fi-FI" sz="1900" b="0" dirty="0">
                <a:latin typeface="Arial"/>
                <a:ea typeface="Arial"/>
                <a:cs typeface="Arial"/>
                <a:sym typeface="Arial"/>
              </a:rPr>
              <a:t> </a:t>
            </a:r>
            <a:endParaRPr sz="1900" b="0" dirty="0">
              <a:latin typeface="Arial"/>
              <a:ea typeface="Arial"/>
              <a:cs typeface="Arial"/>
              <a:sym typeface="Arial"/>
            </a:endParaRPr>
          </a:p>
          <a:p>
            <a:pPr marL="0" lvl="0" indent="0" algn="l" rtl="0">
              <a:spcBef>
                <a:spcPts val="1200"/>
              </a:spcBef>
              <a:spcAft>
                <a:spcPts val="0"/>
              </a:spcAft>
              <a:buNone/>
            </a:pPr>
            <a:endParaRPr/>
          </a:p>
        </p:txBody>
      </p:sp>
      <p:sp>
        <p:nvSpPr>
          <p:cNvPr id="317" name="Google Shape;317;g3078f3d4c17_0_9"/>
          <p:cNvSpPr/>
          <p:nvPr/>
        </p:nvSpPr>
        <p:spPr>
          <a:xfrm>
            <a:off x="413602" y="3557822"/>
            <a:ext cx="5148211" cy="2841328"/>
          </a:xfrm>
          <a:prstGeom prst="roundRect">
            <a:avLst>
              <a:gd name="adj" fmla="val 16667"/>
            </a:avLst>
          </a:prstGeom>
          <a:solidFill>
            <a:srgbClr val="B6D7A8"/>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457200" lvl="0" indent="0" algn="l" rtl="0">
              <a:spcBef>
                <a:spcPts val="0"/>
              </a:spcBef>
              <a:spcAft>
                <a:spcPts val="0"/>
              </a:spcAft>
              <a:buNone/>
            </a:pPr>
            <a:r>
              <a:rPr lang="fi-FI" sz="1800" b="1">
                <a:ea typeface="Calibri"/>
                <a:sym typeface="Calibri"/>
              </a:rPr>
              <a:t>TIETEELLISEN TIEDON TEKOÄLYTYÖKALUT</a:t>
            </a:r>
            <a:endParaRPr sz="1800" b="1">
              <a:ea typeface="Calibri"/>
              <a:sym typeface="Calibri"/>
            </a:endParaRPr>
          </a:p>
          <a:p>
            <a:pPr marL="457200" lvl="0" indent="-342900" algn="l" rtl="0">
              <a:spcBef>
                <a:spcPts val="0"/>
              </a:spcBef>
              <a:spcAft>
                <a:spcPts val="0"/>
              </a:spcAft>
              <a:buSzPts val="1800"/>
              <a:buFont typeface="Calibri"/>
              <a:buChar char="●"/>
            </a:pPr>
            <a:r>
              <a:rPr lang="fi-FI" sz="1800">
                <a:ea typeface="Calibri"/>
                <a:sym typeface="Calibri"/>
              </a:rPr>
              <a:t>voidaan hakea luonnollisen kielen avulla</a:t>
            </a:r>
            <a:endParaRPr sz="1800">
              <a:ea typeface="Calibri"/>
              <a:sym typeface="Calibri"/>
            </a:endParaRPr>
          </a:p>
          <a:p>
            <a:pPr marL="457200" lvl="0" indent="-342900" algn="l" rtl="0">
              <a:spcBef>
                <a:spcPts val="0"/>
              </a:spcBef>
              <a:spcAft>
                <a:spcPts val="0"/>
              </a:spcAft>
              <a:buSzPts val="1800"/>
              <a:buFont typeface="Calibri"/>
              <a:buChar char="●"/>
            </a:pPr>
            <a:r>
              <a:rPr lang="fi-FI" sz="1800">
                <a:ea typeface="Calibri"/>
                <a:sym typeface="Calibri"/>
              </a:rPr>
              <a:t>tieto haetaan miljoonien tiedettyjen artikkeleiden joukosta</a:t>
            </a:r>
            <a:endParaRPr sz="1800">
              <a:latin typeface="Arial" panose="020B0604020202020204" pitchFamily="34" charset="0"/>
              <a:ea typeface="Calibri"/>
              <a:cs typeface="Arial" panose="020B0604020202020204" pitchFamily="34" charset="0"/>
            </a:endParaRPr>
          </a:p>
          <a:p>
            <a:pPr marL="457200" indent="-342900">
              <a:buSzPts val="1800"/>
              <a:buFont typeface="Calibri"/>
              <a:buChar char="●"/>
            </a:pPr>
            <a:r>
              <a:rPr lang="fi-FI" sz="1800">
                <a:ea typeface="Calibri"/>
                <a:sym typeface="Calibri"/>
              </a:rPr>
              <a:t>hakutuloksena tavallisesti artikkeleita</a:t>
            </a:r>
            <a:endParaRPr lang="fi-FI" sz="1800">
              <a:ea typeface="Calibri"/>
            </a:endParaRPr>
          </a:p>
          <a:p>
            <a:pPr marL="457200" lvl="0" indent="-342900" algn="l" rtl="0">
              <a:spcBef>
                <a:spcPts val="0"/>
              </a:spcBef>
              <a:spcAft>
                <a:spcPts val="0"/>
              </a:spcAft>
              <a:buSzPts val="1800"/>
              <a:buFont typeface="Calibri"/>
              <a:buChar char="●"/>
            </a:pPr>
            <a:r>
              <a:rPr lang="fi-FI" sz="1800">
                <a:ea typeface="Calibri"/>
                <a:sym typeface="Calibri"/>
              </a:rPr>
              <a:t>tulokset tunnistettavista tiedonlähteistä</a:t>
            </a:r>
            <a:endParaRPr sz="1800">
              <a:ea typeface="Calibri"/>
              <a:sym typeface="Calibri"/>
            </a:endParaRPr>
          </a:p>
          <a:p>
            <a:pPr marL="457200" lvl="0" indent="-342900" algn="l" rtl="0">
              <a:spcBef>
                <a:spcPts val="0"/>
              </a:spcBef>
              <a:spcAft>
                <a:spcPts val="0"/>
              </a:spcAft>
              <a:buSzPts val="1800"/>
              <a:buFont typeface="Calibri"/>
              <a:buChar char="●"/>
            </a:pPr>
            <a:r>
              <a:rPr lang="fi-FI" sz="1800">
                <a:ea typeface="Calibri"/>
                <a:sym typeface="Calibri"/>
              </a:rPr>
              <a:t>tulokset ovat oikeasti olemassa</a:t>
            </a:r>
            <a:endParaRPr sz="1800">
              <a:ea typeface="Calibri"/>
              <a:sym typeface="Calibri"/>
            </a:endParaRPr>
          </a:p>
          <a:p>
            <a:pPr marL="457200" lvl="0" indent="-342900" algn="l" rtl="0">
              <a:spcBef>
                <a:spcPts val="0"/>
              </a:spcBef>
              <a:spcAft>
                <a:spcPts val="0"/>
              </a:spcAft>
              <a:buSzPts val="1800"/>
              <a:buFont typeface="Calibri"/>
              <a:buChar char="●"/>
            </a:pPr>
            <a:r>
              <a:rPr lang="fi-FI" sz="1800">
                <a:ea typeface="Calibri"/>
                <a:sym typeface="Calibri"/>
              </a:rPr>
              <a:t>lähteiden arviointiin työkaluja</a:t>
            </a:r>
            <a:endParaRPr sz="1800">
              <a:ea typeface="Calibri"/>
              <a:sym typeface="Calibri"/>
            </a:endParaRPr>
          </a:p>
          <a:p>
            <a:pPr marL="457200" lvl="0" indent="0" algn="ctr" rtl="0">
              <a:spcBef>
                <a:spcPts val="0"/>
              </a:spcBef>
              <a:spcAft>
                <a:spcPts val="0"/>
              </a:spcAft>
              <a:buNone/>
            </a:pPr>
            <a:endParaRPr>
              <a:latin typeface="Calibri"/>
              <a:ea typeface="Calibri"/>
              <a:cs typeface="Calibri"/>
              <a:sym typeface="Calibri"/>
            </a:endParaRPr>
          </a:p>
        </p:txBody>
      </p:sp>
      <p:sp>
        <p:nvSpPr>
          <p:cNvPr id="318" name="Google Shape;318;g3078f3d4c17_0_9"/>
          <p:cNvSpPr/>
          <p:nvPr/>
        </p:nvSpPr>
        <p:spPr>
          <a:xfrm>
            <a:off x="5925844" y="3543445"/>
            <a:ext cx="5234078" cy="2855705"/>
          </a:xfrm>
          <a:prstGeom prst="roundRect">
            <a:avLst>
              <a:gd name="adj" fmla="val 16667"/>
            </a:avLst>
          </a:prstGeom>
          <a:solidFill>
            <a:srgbClr val="F7CAA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fi-FI" sz="1800" b="1">
                <a:ea typeface="Calibri"/>
                <a:sym typeface="Calibri"/>
              </a:rPr>
              <a:t>GENERATIIVISET TEKOÄLYTYÖKALUT</a:t>
            </a:r>
            <a:endParaRPr sz="1800" b="1">
              <a:ea typeface="Calibri"/>
              <a:sym typeface="Calibri"/>
            </a:endParaRPr>
          </a:p>
          <a:p>
            <a:pPr marL="457200" lvl="0" indent="-342900" algn="l" rtl="0">
              <a:spcBef>
                <a:spcPts val="0"/>
              </a:spcBef>
              <a:spcAft>
                <a:spcPts val="0"/>
              </a:spcAft>
              <a:buSzPts val="1800"/>
              <a:buFont typeface="Calibri"/>
              <a:buChar char="●"/>
            </a:pPr>
            <a:r>
              <a:rPr lang="fi-FI" sz="1800">
                <a:ea typeface="Calibri"/>
                <a:sym typeface="Calibri"/>
              </a:rPr>
              <a:t>voidaan hakea luonnollisen kielen avulla</a:t>
            </a:r>
            <a:endParaRPr sz="1800">
              <a:ea typeface="Calibri"/>
              <a:sym typeface="Calibri"/>
            </a:endParaRPr>
          </a:p>
          <a:p>
            <a:pPr marL="457200" indent="-342900">
              <a:buSzPts val="1800"/>
              <a:buFont typeface="Calibri"/>
              <a:buChar char="●"/>
            </a:pPr>
            <a:r>
              <a:rPr lang="fi-FI" sz="1800">
                <a:ea typeface="Calibri"/>
              </a:rPr>
              <a:t>perustaa hakutuloksen kielimallille syötettyyn koulutusaineistoon</a:t>
            </a:r>
            <a:endParaRPr lang="fi-FI" sz="1800">
              <a:latin typeface="Arial" panose="020B0604020202020204" pitchFamily="34" charset="0"/>
              <a:ea typeface="Calibri"/>
              <a:cs typeface="Arial" panose="020B0604020202020204" pitchFamily="34" charset="0"/>
            </a:endParaRPr>
          </a:p>
          <a:p>
            <a:pPr marL="457200" indent="-342900">
              <a:buSzPts val="1800"/>
              <a:buFont typeface="Calibri"/>
              <a:buChar char="●"/>
            </a:pPr>
            <a:r>
              <a:rPr lang="fi-FI" sz="1800">
                <a:ea typeface="Calibri"/>
              </a:rPr>
              <a:t>hakutuloksena tekoälyn generoimaa tekstiä</a:t>
            </a:r>
            <a:endParaRPr lang="fi-FI" sz="1800">
              <a:ea typeface="Calibri"/>
              <a:sym typeface="Calibri"/>
            </a:endParaRPr>
          </a:p>
          <a:p>
            <a:pPr marL="457200" lvl="0" indent="-342900" algn="l" rtl="0">
              <a:spcBef>
                <a:spcPts val="0"/>
              </a:spcBef>
              <a:spcAft>
                <a:spcPts val="0"/>
              </a:spcAft>
              <a:buSzPts val="1800"/>
              <a:buFont typeface="Calibri"/>
              <a:buChar char="●"/>
            </a:pPr>
            <a:r>
              <a:rPr lang="fi-FI" sz="1800">
                <a:ea typeface="Calibri"/>
                <a:sym typeface="Calibri"/>
              </a:rPr>
              <a:t>emme tiedä mistä teksti on peräisin</a:t>
            </a:r>
            <a:endParaRPr sz="1800">
              <a:ea typeface="Calibri"/>
              <a:sym typeface="Calibri"/>
            </a:endParaRPr>
          </a:p>
          <a:p>
            <a:pPr marL="457200" lvl="0" indent="-342900" algn="l" rtl="0">
              <a:spcBef>
                <a:spcPts val="0"/>
              </a:spcBef>
              <a:spcAft>
                <a:spcPts val="0"/>
              </a:spcAft>
              <a:buSzPts val="1800"/>
              <a:buFont typeface="Calibri"/>
              <a:buChar char="●"/>
            </a:pPr>
            <a:r>
              <a:rPr lang="fi-FI" sz="1800">
                <a:ea typeface="Calibri"/>
                <a:sym typeface="Calibri"/>
              </a:rPr>
              <a:t>voi hallusinoida tietoa tai tiedonlähteitä</a:t>
            </a:r>
            <a:endParaRPr sz="1800">
              <a:ea typeface="Calibri"/>
              <a:sym typeface="Calibri"/>
            </a:endParaRPr>
          </a:p>
          <a:p>
            <a:pPr marL="457200" lvl="0" indent="-342900" algn="l" rtl="0">
              <a:spcBef>
                <a:spcPts val="0"/>
              </a:spcBef>
              <a:spcAft>
                <a:spcPts val="0"/>
              </a:spcAft>
              <a:buSzPts val="1800"/>
              <a:buFont typeface="Calibri"/>
              <a:buChar char="●"/>
            </a:pPr>
            <a:r>
              <a:rPr lang="fi-FI" sz="1800">
                <a:ea typeface="Calibri"/>
                <a:sym typeface="Calibri"/>
              </a:rPr>
              <a:t>ei arvioi tuottamansa tekstin luotettavuutta</a:t>
            </a:r>
            <a:endParaRPr sz="1800">
              <a:ea typeface="Calibri"/>
              <a:sym typeface="Calibri"/>
            </a:endParaRPr>
          </a:p>
          <a:p>
            <a:pPr marL="0" lvl="0" indent="0" algn="ctr" rtl="0">
              <a:spcBef>
                <a:spcPts val="0"/>
              </a:spcBef>
              <a:spcAft>
                <a:spcPts val="0"/>
              </a:spcAft>
              <a:buNone/>
            </a:pPr>
            <a:endParaRPr>
              <a:latin typeface="Calibri"/>
              <a:ea typeface="Calibri"/>
              <a:cs typeface="Calibri"/>
              <a:sym typeface="Calibri"/>
            </a:endParaRPr>
          </a:p>
        </p:txBody>
      </p:sp>
      <p:sp>
        <p:nvSpPr>
          <p:cNvPr id="2" name="Tekstiruutu 1">
            <a:extLst>
              <a:ext uri="{FF2B5EF4-FFF2-40B4-BE49-F238E27FC236}">
                <a16:creationId xmlns:a16="http://schemas.microsoft.com/office/drawing/2014/main" id="{09AA778A-DA3A-5475-1163-E42542721BCF}"/>
              </a:ext>
            </a:extLst>
          </p:cNvPr>
          <p:cNvSpPr txBox="1"/>
          <p:nvPr/>
        </p:nvSpPr>
        <p:spPr>
          <a:xfrm>
            <a:off x="3931449" y="6615397"/>
            <a:ext cx="3877574" cy="49244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fi-FI" sz="1200">
                <a:solidFill>
                  <a:srgbClr val="888888"/>
                </a:solidFill>
                <a:latin typeface="Calibri"/>
                <a:ea typeface="Calibri"/>
                <a:cs typeface="Calibri"/>
              </a:rPr>
              <a:t>Puttonen, Elenius &amp; Karjalainen (2025) CC-BY-SA</a:t>
            </a:r>
            <a:endParaRPr lang="fi-FI" sz="1200">
              <a:latin typeface="Calibri"/>
              <a:ea typeface="Calibri"/>
              <a:cs typeface="Calibri"/>
            </a:endParaRPr>
          </a:p>
          <a:p>
            <a:pPr algn="l"/>
            <a:endParaRPr lang="fi-FI"/>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22"/>
        <p:cNvGrpSpPr/>
        <p:nvPr/>
      </p:nvGrpSpPr>
      <p:grpSpPr>
        <a:xfrm>
          <a:off x="0" y="0"/>
          <a:ext cx="0" cy="0"/>
          <a:chOff x="0" y="0"/>
          <a:chExt cx="0" cy="0"/>
        </a:xfrm>
      </p:grpSpPr>
      <p:sp>
        <p:nvSpPr>
          <p:cNvPr id="323" name="Google Shape;323;p27"/>
          <p:cNvSpPr txBox="1">
            <a:spLocks noGrp="1"/>
          </p:cNvSpPr>
          <p:nvPr>
            <p:ph type="title"/>
          </p:nvPr>
        </p:nvSpPr>
        <p:spPr>
          <a:xfrm>
            <a:off x="4778100" y="12"/>
            <a:ext cx="6586500" cy="8712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Arial"/>
              <a:buNone/>
            </a:pPr>
            <a:r>
              <a:rPr lang="fi-FI">
                <a:latin typeface="Arial"/>
                <a:ea typeface="Arial"/>
                <a:cs typeface="Arial"/>
                <a:sym typeface="Arial"/>
              </a:rPr>
              <a:t>Syvennä ja testaa (4)</a:t>
            </a:r>
            <a:endParaRPr>
              <a:latin typeface="Arial"/>
              <a:ea typeface="Arial"/>
              <a:cs typeface="Arial"/>
              <a:sym typeface="Arial"/>
            </a:endParaRPr>
          </a:p>
        </p:txBody>
      </p:sp>
      <p:sp>
        <p:nvSpPr>
          <p:cNvPr id="324" name="Google Shape;324;p27"/>
          <p:cNvSpPr txBox="1">
            <a:spLocks noGrp="1"/>
          </p:cNvSpPr>
          <p:nvPr>
            <p:ph type="body" idx="2"/>
          </p:nvPr>
        </p:nvSpPr>
        <p:spPr>
          <a:xfrm>
            <a:off x="4955900" y="871200"/>
            <a:ext cx="6586500" cy="5635500"/>
          </a:xfrm>
          <a:prstGeom prst="rect">
            <a:avLst/>
          </a:prstGeom>
          <a:noFill/>
          <a:ln>
            <a:noFill/>
          </a:ln>
        </p:spPr>
        <p:txBody>
          <a:bodyPr spcFirstLastPara="1" wrap="square" lIns="91425" tIns="45700" rIns="91425" bIns="45700" anchor="t" anchorCtr="0">
            <a:noAutofit/>
          </a:bodyPr>
          <a:lstStyle/>
          <a:p>
            <a:pPr marL="342900" indent="-336550">
              <a:spcBef>
                <a:spcPts val="0"/>
              </a:spcBef>
              <a:buClr>
                <a:srgbClr val="1155CC"/>
              </a:buClr>
              <a:buSzPct val="100000"/>
            </a:pPr>
            <a:r>
              <a:rPr lang="fi-FI" sz="2000">
                <a:solidFill>
                  <a:srgbClr val="000000"/>
                </a:solidFill>
                <a:latin typeface="+mn-lt"/>
                <a:ea typeface="Arial"/>
                <a:cs typeface="Arial"/>
                <a:hlinkClick r:id="rId3"/>
              </a:rPr>
              <a:t>Divetymonoksidihuijaus</a:t>
            </a:r>
            <a:endParaRPr lang="fi-FI" sz="2000">
              <a:solidFill>
                <a:srgbClr val="000000"/>
              </a:solidFill>
              <a:latin typeface="+mn-lt"/>
              <a:ea typeface="Arial"/>
              <a:cs typeface="Arial"/>
            </a:endParaRPr>
          </a:p>
          <a:p>
            <a:pPr marL="6350" indent="0">
              <a:spcBef>
                <a:spcPts val="0"/>
              </a:spcBef>
              <a:buClr>
                <a:srgbClr val="1155CC"/>
              </a:buClr>
              <a:buSzPct val="100000"/>
              <a:buNone/>
            </a:pPr>
            <a:endParaRPr lang="fi-FI" sz="2000" b="0" i="0" u="sng" strike="noStrike">
              <a:solidFill>
                <a:srgbClr val="1155CC"/>
              </a:solidFill>
              <a:latin typeface="+mn-lt"/>
              <a:ea typeface="Arial"/>
              <a:cs typeface="Arial"/>
              <a:sym typeface="Arial"/>
              <a:hlinkClick r:id="rId4">
                <a:extLst>
                  <a:ext uri="{A12FA001-AC4F-418D-AE19-62706E023703}">
                    <ahyp:hlinkClr xmlns:ahyp="http://schemas.microsoft.com/office/drawing/2018/hyperlinkcolor" val="tx"/>
                  </a:ext>
                </a:extLst>
              </a:hlinkClick>
            </a:endParaRPr>
          </a:p>
          <a:p>
            <a:pPr marL="342900" lvl="0" indent="-336550" algn="l" rtl="0">
              <a:lnSpc>
                <a:spcPct val="90000"/>
              </a:lnSpc>
              <a:spcBef>
                <a:spcPts val="0"/>
              </a:spcBef>
              <a:spcAft>
                <a:spcPts val="0"/>
              </a:spcAft>
              <a:buClr>
                <a:srgbClr val="1155CC"/>
              </a:buClr>
              <a:buSzPct val="100000"/>
              <a:buChar char="•"/>
            </a:pPr>
            <a:r>
              <a:rPr lang="fi-FI" sz="2000" b="0" i="0" u="sng" strike="noStrike">
                <a:solidFill>
                  <a:srgbClr val="1155CC"/>
                </a:solidFill>
                <a:latin typeface="+mn-lt"/>
                <a:ea typeface="Arial"/>
                <a:cs typeface="Arial"/>
                <a:sym typeface="Arial"/>
                <a:hlinkClick r:id="rId4">
                  <a:extLst>
                    <a:ext uri="{A12FA001-AC4F-418D-AE19-62706E023703}">
                      <ahyp:hlinkClr xmlns:ahyp="http://schemas.microsoft.com/office/drawing/2018/hyperlinkcolor" val="tx"/>
                    </a:ext>
                  </a:extLst>
                </a:hlinkClick>
              </a:rPr>
              <a:t>Epärehelliset tiedejulkaisut hyväksyivät Star Wars -hölynpölyn julkaistavaksi</a:t>
            </a:r>
            <a:r>
              <a:rPr lang="fi-FI" sz="2000" b="0" i="0" u="sng" strike="noStrike">
                <a:solidFill>
                  <a:srgbClr val="000000"/>
                </a:solidFill>
                <a:latin typeface="+mn-lt"/>
                <a:ea typeface="Arial"/>
                <a:cs typeface="Arial"/>
                <a:sym typeface="Arial"/>
                <a:hlinkClick r:id="rId4">
                  <a:extLst>
                    <a:ext uri="{A12FA001-AC4F-418D-AE19-62706E023703}">
                      <ahyp:hlinkClr xmlns:ahyp="http://schemas.microsoft.com/office/drawing/2018/hyperlinkcolor" val="tx"/>
                    </a:ext>
                  </a:extLst>
                </a:hlinkClick>
              </a:rPr>
              <a:t> - “Olisi pitänyt hylätä 2 minuutissa”</a:t>
            </a:r>
            <a:r>
              <a:rPr lang="fi-FI" sz="2000" b="0" i="0" u="none" strike="noStrike">
                <a:solidFill>
                  <a:srgbClr val="000000"/>
                </a:solidFill>
                <a:latin typeface="+mn-lt"/>
                <a:ea typeface="Arial"/>
                <a:cs typeface="Arial"/>
                <a:sym typeface="Arial"/>
              </a:rPr>
              <a:t>. Tekniikan Maailma, 2017.</a:t>
            </a:r>
            <a:endParaRPr lang="fi-FI" sz="2000" b="0" i="0" u="none" strike="noStrike">
              <a:solidFill>
                <a:srgbClr val="000000"/>
              </a:solidFill>
              <a:latin typeface="+mn-lt"/>
              <a:ea typeface="Arial"/>
              <a:cs typeface="Arial"/>
            </a:endParaRPr>
          </a:p>
          <a:p>
            <a:pPr marL="6350" lvl="0" indent="0" algn="l" rtl="0">
              <a:lnSpc>
                <a:spcPct val="90000"/>
              </a:lnSpc>
              <a:spcBef>
                <a:spcPts val="0"/>
              </a:spcBef>
              <a:spcAft>
                <a:spcPts val="0"/>
              </a:spcAft>
              <a:buClr>
                <a:srgbClr val="1155CC"/>
              </a:buClr>
              <a:buSzPct val="100000"/>
              <a:buNone/>
            </a:pPr>
            <a:endParaRPr lang="fi-FI" sz="2000" b="0" i="0" u="none" strike="noStrike">
              <a:solidFill>
                <a:srgbClr val="000000"/>
              </a:solidFill>
              <a:latin typeface="+mn-lt"/>
              <a:ea typeface="Arial"/>
              <a:cs typeface="Arial"/>
              <a:sym typeface="Arial"/>
            </a:endParaRPr>
          </a:p>
          <a:p>
            <a:pPr marL="342900" indent="-336550">
              <a:spcBef>
                <a:spcPts val="0"/>
              </a:spcBef>
              <a:buClr>
                <a:srgbClr val="1155CC"/>
              </a:buClr>
              <a:buSzPct val="100000"/>
            </a:pPr>
            <a:r>
              <a:rPr lang="fi-FI" sz="2000">
                <a:solidFill>
                  <a:srgbClr val="000000"/>
                </a:solidFill>
                <a:latin typeface="+mn-lt"/>
                <a:ea typeface="Arial"/>
                <a:cs typeface="Arial"/>
              </a:rPr>
              <a:t>Lehtonen, L., Wahlfors, L., &amp; Ranta-Meyer, T. </a:t>
            </a:r>
            <a:r>
              <a:rPr lang="fi-FI" sz="2000">
                <a:solidFill>
                  <a:srgbClr val="000000"/>
                </a:solidFill>
                <a:latin typeface="+mn-lt"/>
                <a:ea typeface="Arial"/>
                <a:cs typeface="Arial"/>
                <a:hlinkClick r:id="rId5"/>
              </a:rPr>
              <a:t>Tieteellisen tiedon ja luottamuksen äärellä</a:t>
            </a:r>
            <a:r>
              <a:rPr lang="fi-FI" sz="2000">
                <a:solidFill>
                  <a:srgbClr val="000000"/>
                </a:solidFill>
                <a:latin typeface="+mn-lt"/>
                <a:ea typeface="Arial"/>
                <a:cs typeface="Arial"/>
              </a:rPr>
              <a:t>. Musiikki, 2020 </a:t>
            </a:r>
          </a:p>
          <a:p>
            <a:pPr marL="342900" lvl="0" algn="l" rtl="0">
              <a:lnSpc>
                <a:spcPct val="90000"/>
              </a:lnSpc>
              <a:spcBef>
                <a:spcPts val="1000"/>
              </a:spcBef>
              <a:spcAft>
                <a:spcPts val="0"/>
              </a:spcAft>
              <a:buClr>
                <a:srgbClr val="000000"/>
              </a:buClr>
              <a:buSzPct val="100000"/>
              <a:buChar char="•"/>
            </a:pPr>
            <a:r>
              <a:rPr lang="fi-FI" sz="2000">
                <a:solidFill>
                  <a:srgbClr val="000000"/>
                </a:solidFill>
                <a:latin typeface="+mn-lt"/>
                <a:ea typeface="Arial"/>
                <a:cs typeface="Arial"/>
                <a:sym typeface="Arial"/>
              </a:rPr>
              <a:t>Siltanen, S. 'Kummat ovat vaarallisempia, käärmeet vai hämähäkit?' </a:t>
            </a:r>
            <a:r>
              <a:rPr lang="fi-FI" sz="2000" u="sng">
                <a:solidFill>
                  <a:srgbClr val="000000"/>
                </a:solidFill>
                <a:latin typeface="+mn-lt"/>
                <a:ea typeface="Arial"/>
                <a:cs typeface="Arial"/>
                <a:sym typeface="Arial"/>
                <a:hlinkClick r:id="rId6">
                  <a:extLst>
                    <a:ext uri="{A12FA001-AC4F-418D-AE19-62706E023703}">
                      <ahyp:hlinkClr xmlns:ahyp="http://schemas.microsoft.com/office/drawing/2018/hyperlinkcolor" val="tx"/>
                    </a:ext>
                  </a:extLst>
                </a:hlinkClick>
              </a:rPr>
              <a:t>Esimerkki tieteellisen tiedon hakemisesta</a:t>
            </a:r>
            <a:r>
              <a:rPr lang="fi-FI" sz="2000">
                <a:solidFill>
                  <a:srgbClr val="000000"/>
                </a:solidFill>
                <a:latin typeface="+mn-lt"/>
                <a:ea typeface="Arial"/>
                <a:cs typeface="Arial"/>
                <a:sym typeface="Arial"/>
              </a:rPr>
              <a:t> Kehittämiskeskus Opinkirjo CC BY 4.0</a:t>
            </a:r>
            <a:endParaRPr lang="fi-FI" sz="2000">
              <a:solidFill>
                <a:srgbClr val="000000"/>
              </a:solidFill>
              <a:latin typeface="+mn-lt"/>
              <a:ea typeface="Arial"/>
              <a:cs typeface="Arial"/>
            </a:endParaRPr>
          </a:p>
          <a:p>
            <a:pPr marL="0" indent="0">
              <a:buClr>
                <a:srgbClr val="000000"/>
              </a:buClr>
              <a:buSzPts val="475"/>
              <a:buNone/>
            </a:pPr>
            <a:endParaRPr lang="fi-FI" sz="2000" b="1">
              <a:solidFill>
                <a:srgbClr val="000000"/>
              </a:solidFill>
              <a:latin typeface="+mn-lt"/>
              <a:ea typeface="Arial"/>
              <a:cs typeface="Arial"/>
              <a:sym typeface="Arial"/>
            </a:endParaRPr>
          </a:p>
          <a:p>
            <a:pPr marL="0" lvl="0" indent="0" algn="l" rtl="0">
              <a:lnSpc>
                <a:spcPct val="90000"/>
              </a:lnSpc>
              <a:spcBef>
                <a:spcPts val="1000"/>
              </a:spcBef>
              <a:spcAft>
                <a:spcPts val="0"/>
              </a:spcAft>
              <a:buClr>
                <a:srgbClr val="000000"/>
              </a:buClr>
              <a:buSzPts val="475"/>
              <a:buNone/>
            </a:pPr>
            <a:r>
              <a:rPr lang="fi-FI" sz="2000" b="1">
                <a:solidFill>
                  <a:srgbClr val="000000"/>
                </a:solidFill>
                <a:latin typeface="+mn-lt"/>
                <a:ea typeface="Arial"/>
                <a:cs typeface="Arial"/>
                <a:sym typeface="Arial"/>
              </a:rPr>
              <a:t>Tehtävä</a:t>
            </a:r>
            <a:r>
              <a:rPr lang="fi-FI" sz="2000">
                <a:solidFill>
                  <a:srgbClr val="000000"/>
                </a:solidFill>
                <a:latin typeface="+mn-lt"/>
                <a:ea typeface="Arial"/>
                <a:cs typeface="Arial"/>
                <a:sym typeface="Arial"/>
              </a:rPr>
              <a:t>:</a:t>
            </a:r>
            <a:endParaRPr lang="fi-FI" sz="2000" b="0" i="0" u="none" strike="noStrike">
              <a:solidFill>
                <a:srgbClr val="000000"/>
              </a:solidFill>
              <a:latin typeface="+mn-lt"/>
              <a:ea typeface="Arial"/>
              <a:cs typeface="Arial"/>
            </a:endParaRPr>
          </a:p>
          <a:p>
            <a:pPr marL="0" lvl="0" indent="0" algn="l" rtl="0">
              <a:lnSpc>
                <a:spcPct val="90000"/>
              </a:lnSpc>
              <a:spcBef>
                <a:spcPts val="1000"/>
              </a:spcBef>
              <a:spcAft>
                <a:spcPts val="0"/>
              </a:spcAft>
              <a:buClr>
                <a:srgbClr val="000000"/>
              </a:buClr>
              <a:buSzPts val="475"/>
              <a:buNone/>
            </a:pPr>
            <a:r>
              <a:rPr lang="fi-FI" sz="2000" b="0" i="0" u="none" strike="noStrike">
                <a:solidFill>
                  <a:srgbClr val="000000"/>
                </a:solidFill>
                <a:latin typeface="+mn-lt"/>
                <a:ea typeface="Arial"/>
                <a:cs typeface="Arial"/>
                <a:sym typeface="Arial"/>
              </a:rPr>
              <a:t>Hae </a:t>
            </a:r>
            <a:r>
              <a:rPr lang="fi-FI" sz="2000" b="0" i="0" u="sng" strike="noStrike">
                <a:solidFill>
                  <a:srgbClr val="000000"/>
                </a:solidFill>
                <a:latin typeface="+mn-lt"/>
                <a:ea typeface="Arial"/>
                <a:cs typeface="Arial"/>
                <a:sym typeface="Arial"/>
                <a:hlinkClick r:id="rId7">
                  <a:extLst>
                    <a:ext uri="{A12FA001-AC4F-418D-AE19-62706E023703}">
                      <ahyp:hlinkClr xmlns:ahyp="http://schemas.microsoft.com/office/drawing/2018/hyperlinkcolor" val="tx"/>
                    </a:ext>
                  </a:extLst>
                </a:hlinkClick>
              </a:rPr>
              <a:t>Google Scholarista </a:t>
            </a:r>
            <a:r>
              <a:rPr lang="fi-FI" sz="2000" b="0" i="0" u="none" strike="noStrike">
                <a:solidFill>
                  <a:srgbClr val="000000"/>
                </a:solidFill>
                <a:latin typeface="+mn-lt"/>
                <a:ea typeface="Arial"/>
                <a:cs typeface="Arial"/>
                <a:sym typeface="Arial"/>
              </a:rPr>
              <a:t>avoimesti julkaistu </a:t>
            </a:r>
            <a:r>
              <a:rPr lang="fi-FI" sz="2000">
                <a:solidFill>
                  <a:srgbClr val="000000"/>
                </a:solidFill>
                <a:latin typeface="+mn-lt"/>
                <a:ea typeface="Arial"/>
                <a:cs typeface="Arial"/>
                <a:sym typeface="Arial"/>
              </a:rPr>
              <a:t>artikkeli sinua kiinnostavasta aiheesta. </a:t>
            </a:r>
            <a:endParaRPr lang="fi-FI" sz="2000">
              <a:solidFill>
                <a:srgbClr val="000000"/>
              </a:solidFill>
              <a:latin typeface="+mn-lt"/>
              <a:ea typeface="Arial"/>
              <a:cs typeface="Arial"/>
            </a:endParaRPr>
          </a:p>
          <a:p>
            <a:pPr marL="228600" lvl="0" indent="-229235" algn="l" rtl="0">
              <a:lnSpc>
                <a:spcPct val="90000"/>
              </a:lnSpc>
              <a:spcBef>
                <a:spcPts val="1000"/>
              </a:spcBef>
              <a:spcAft>
                <a:spcPts val="0"/>
              </a:spcAft>
              <a:buClr>
                <a:srgbClr val="000000"/>
              </a:buClr>
              <a:buSzPct val="100000"/>
              <a:buChar char="•"/>
            </a:pPr>
            <a:r>
              <a:rPr lang="fi-FI" sz="2000" b="0" i="0" u="none" strike="noStrike">
                <a:solidFill>
                  <a:srgbClr val="000000"/>
                </a:solidFill>
                <a:latin typeface="+mn-lt"/>
                <a:ea typeface="Arial"/>
                <a:cs typeface="Arial"/>
                <a:sym typeface="Arial"/>
              </a:rPr>
              <a:t>Löytyykö lehti </a:t>
            </a:r>
            <a:r>
              <a:rPr lang="fi-FI" sz="2000" b="0" i="0" u="sng" strike="noStrike">
                <a:solidFill>
                  <a:srgbClr val="000000"/>
                </a:solidFill>
                <a:latin typeface="+mn-lt"/>
                <a:ea typeface="Arial"/>
                <a:cs typeface="Arial"/>
                <a:sym typeface="Arial"/>
                <a:hlinkClick r:id="rId8">
                  <a:extLst>
                    <a:ext uri="{A12FA001-AC4F-418D-AE19-62706E023703}">
                      <ahyp:hlinkClr xmlns:ahyp="http://schemas.microsoft.com/office/drawing/2018/hyperlinkcolor" val="tx"/>
                    </a:ext>
                  </a:extLst>
                </a:hlinkClick>
              </a:rPr>
              <a:t>DOAJ</a:t>
            </a:r>
            <a:r>
              <a:rPr lang="fi-FI" sz="2000" b="0" i="0" u="none" strike="noStrike">
                <a:solidFill>
                  <a:srgbClr val="000000"/>
                </a:solidFill>
                <a:latin typeface="+mn-lt"/>
                <a:ea typeface="Arial"/>
                <a:cs typeface="Arial"/>
                <a:sym typeface="Arial"/>
              </a:rPr>
              <a:t>:n </a:t>
            </a:r>
            <a:r>
              <a:rPr lang="fi-FI" sz="2000">
                <a:solidFill>
                  <a:srgbClr val="000000"/>
                </a:solidFill>
                <a:latin typeface="+mn-lt"/>
                <a:ea typeface="Arial"/>
                <a:cs typeface="Arial"/>
                <a:sym typeface="Arial"/>
              </a:rPr>
              <a:t>tai </a:t>
            </a:r>
            <a:r>
              <a:rPr lang="fi-FI" sz="2000" u="sng">
                <a:solidFill>
                  <a:srgbClr val="000000"/>
                </a:solidFill>
                <a:latin typeface="+mn-lt"/>
                <a:ea typeface="Arial"/>
                <a:cs typeface="Arial"/>
                <a:sym typeface="Arial"/>
                <a:hlinkClick r:id="rId9"/>
              </a:rPr>
              <a:t>JUFOn</a:t>
            </a:r>
            <a:r>
              <a:rPr lang="fi-FI" sz="2000">
                <a:solidFill>
                  <a:srgbClr val="000000"/>
                </a:solidFill>
                <a:latin typeface="+mn-lt"/>
                <a:ea typeface="Arial"/>
                <a:cs typeface="Arial"/>
                <a:sym typeface="Arial"/>
              </a:rPr>
              <a:t> listalta</a:t>
            </a:r>
            <a:r>
              <a:rPr lang="fi-FI" sz="2000" b="0" i="0" u="none" strike="noStrike">
                <a:solidFill>
                  <a:srgbClr val="000000"/>
                </a:solidFill>
                <a:latin typeface="+mn-lt"/>
                <a:ea typeface="Arial"/>
                <a:cs typeface="Arial"/>
                <a:sym typeface="Arial"/>
              </a:rPr>
              <a:t>?</a:t>
            </a:r>
            <a:endParaRPr lang="fi-FI" sz="2000">
              <a:latin typeface="+mn-lt"/>
            </a:endParaRPr>
          </a:p>
          <a:p>
            <a:pPr marL="228600" lvl="0" indent="0" algn="l" rtl="0">
              <a:lnSpc>
                <a:spcPct val="90000"/>
              </a:lnSpc>
              <a:spcBef>
                <a:spcPts val="1000"/>
              </a:spcBef>
              <a:spcAft>
                <a:spcPts val="0"/>
              </a:spcAft>
              <a:buNone/>
            </a:pPr>
            <a:endParaRPr lang="fi-FI" sz="2000" b="0" i="0" u="none" strike="noStrike">
              <a:solidFill>
                <a:srgbClr val="000000"/>
              </a:solidFill>
              <a:latin typeface="Arial"/>
              <a:ea typeface="Arial"/>
              <a:cs typeface="Arial"/>
            </a:endParaRPr>
          </a:p>
          <a:p>
            <a:pPr marL="228600" lvl="0" indent="-107950" algn="l" rtl="0">
              <a:lnSpc>
                <a:spcPct val="90000"/>
              </a:lnSpc>
              <a:spcBef>
                <a:spcPts val="1000"/>
              </a:spcBef>
              <a:spcAft>
                <a:spcPts val="0"/>
              </a:spcAft>
              <a:buClr>
                <a:schemeClr val="dk1"/>
              </a:buClr>
              <a:buSzPct val="100000"/>
              <a:buNone/>
            </a:pPr>
            <a:endParaRPr sz="1900">
              <a:latin typeface="Arial"/>
              <a:ea typeface="Arial"/>
              <a:cs typeface="Arial"/>
              <a:sym typeface="Arial"/>
            </a:endParaRPr>
          </a:p>
          <a:p>
            <a:pPr marL="0" lvl="0" indent="0" algn="l" rtl="0">
              <a:lnSpc>
                <a:spcPct val="90000"/>
              </a:lnSpc>
              <a:spcBef>
                <a:spcPts val="1000"/>
              </a:spcBef>
              <a:spcAft>
                <a:spcPts val="0"/>
              </a:spcAft>
              <a:buClr>
                <a:schemeClr val="dk1"/>
              </a:buClr>
              <a:buSzPct val="100000"/>
              <a:buNone/>
            </a:pPr>
            <a:endParaRPr sz="2400"/>
          </a:p>
        </p:txBody>
      </p:sp>
      <p:pic>
        <p:nvPicPr>
          <p:cNvPr id="325" name="Google Shape;325;p27">
            <a:extLst>
              <a:ext uri="{C183D7F6-B498-43B3-948B-1728B52AA6E4}">
                <adec:decorative xmlns:adec="http://schemas.microsoft.com/office/drawing/2017/decorative" val="1"/>
              </a:ext>
            </a:extLst>
          </p:cNvPr>
          <p:cNvPicPr preferRelativeResize="0">
            <a:picLocks noGrp="1"/>
          </p:cNvPicPr>
          <p:nvPr>
            <p:ph type="body" idx="1"/>
          </p:nvPr>
        </p:nvPicPr>
        <p:blipFill rotWithShape="1">
          <a:blip r:embed="rId10">
            <a:alphaModFix/>
          </a:blip>
          <a:srcRect r="2" b="1250"/>
          <a:stretch/>
        </p:blipFill>
        <p:spPr>
          <a:xfrm>
            <a:off x="20" y="10"/>
            <a:ext cx="4635571" cy="6857990"/>
          </a:xfrm>
          <a:prstGeom prst="rect">
            <a:avLst/>
          </a:prstGeom>
          <a:noFill/>
          <a:ln>
            <a:noFill/>
          </a:ln>
        </p:spPr>
      </p:pic>
      <p:sp>
        <p:nvSpPr>
          <p:cNvPr id="326" name="Google Shape;326;p27">
            <a:extLst>
              <a:ext uri="{C183D7F6-B498-43B3-948B-1728B52AA6E4}">
                <adec:decorative xmlns:adec="http://schemas.microsoft.com/office/drawing/2017/decorative" val="1"/>
              </a:ext>
            </a:extLst>
          </p:cNvPr>
          <p:cNvSpPr txBox="1">
            <a:spLocks noGrp="1"/>
          </p:cNvSpPr>
          <p:nvPr>
            <p:ph type="ftr" idx="11"/>
          </p:nvPr>
        </p:nvSpPr>
        <p:spPr>
          <a:xfrm>
            <a:off x="4959824" y="6492828"/>
            <a:ext cx="4114800"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fi-FI"/>
              <a:t>Puttonen, Elenius &amp; Karjalainen (2025) CC-BY-SA</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30"/>
        <p:cNvGrpSpPr/>
        <p:nvPr/>
      </p:nvGrpSpPr>
      <p:grpSpPr>
        <a:xfrm>
          <a:off x="0" y="0"/>
          <a:ext cx="0" cy="0"/>
          <a:chOff x="0" y="0"/>
          <a:chExt cx="0" cy="0"/>
        </a:xfrm>
      </p:grpSpPr>
      <p:pic>
        <p:nvPicPr>
          <p:cNvPr id="332" name="Google Shape;332;p28" descr="Värikäs lautapeli"/>
          <p:cNvPicPr preferRelativeResize="0">
            <a:picLocks noGrp="1"/>
          </p:cNvPicPr>
          <p:nvPr>
            <p:ph type="body" idx="2"/>
          </p:nvPr>
        </p:nvPicPr>
        <p:blipFill rotWithShape="1">
          <a:blip r:embed="rId3">
            <a:alphaModFix/>
          </a:blip>
          <a:srcRect t="51" r="23281" b="8678"/>
          <a:stretch/>
        </p:blipFill>
        <p:spPr>
          <a:xfrm>
            <a:off x="3523486" y="10"/>
            <a:ext cx="8668512" cy="6857990"/>
          </a:xfrm>
          <a:prstGeom prst="rect">
            <a:avLst/>
          </a:prstGeom>
          <a:noFill/>
          <a:ln>
            <a:noFill/>
          </a:ln>
        </p:spPr>
      </p:pic>
      <p:sp>
        <p:nvSpPr>
          <p:cNvPr id="333" name="Google Shape;333;p28" descr="Nappulat pelilaudalla ovat päässeet maaliin."/>
          <p:cNvSpPr/>
          <p:nvPr/>
        </p:nvSpPr>
        <p:spPr>
          <a:xfrm>
            <a:off x="115505" y="-10"/>
            <a:ext cx="8585733" cy="6858000"/>
          </a:xfrm>
          <a:prstGeom prst="rect">
            <a:avLst/>
          </a:prstGeom>
          <a:gradFill>
            <a:gsLst>
              <a:gs pos="0">
                <a:srgbClr val="FFFFFF">
                  <a:alpha val="0"/>
                </a:srgbClr>
              </a:gs>
              <a:gs pos="19000">
                <a:srgbClr val="FFFFFF">
                  <a:alpha val="37647"/>
                </a:srgbClr>
              </a:gs>
              <a:gs pos="35000">
                <a:srgbClr val="FFFFFF">
                  <a:alpha val="77647"/>
                </a:srgbClr>
              </a:gs>
              <a:gs pos="58000">
                <a:schemeClr val="lt1"/>
              </a:gs>
              <a:gs pos="100000">
                <a:schemeClr val="lt1"/>
              </a:gs>
            </a:gsLst>
            <a:lin ang="108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34" name="Google Shape;334;p28"/>
          <p:cNvSpPr txBox="1">
            <a:spLocks noGrp="1"/>
          </p:cNvSpPr>
          <p:nvPr>
            <p:ph type="title"/>
          </p:nvPr>
        </p:nvSpPr>
        <p:spPr>
          <a:xfrm>
            <a:off x="424815" y="610081"/>
            <a:ext cx="3438144" cy="1124712"/>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4400"/>
              <a:buFont typeface="Arial"/>
              <a:buNone/>
            </a:pPr>
            <a:r>
              <a:rPr lang="fi-FI">
                <a:latin typeface="Arial"/>
                <a:ea typeface="Arial"/>
                <a:cs typeface="Arial"/>
                <a:sym typeface="Arial"/>
              </a:rPr>
              <a:t>Onnittelut </a:t>
            </a:r>
            <a:endParaRPr/>
          </a:p>
        </p:txBody>
      </p:sp>
      <p:sp>
        <p:nvSpPr>
          <p:cNvPr id="335" name="Google Shape;335;p28">
            <a:extLst>
              <a:ext uri="{C183D7F6-B498-43B3-948B-1728B52AA6E4}">
                <adec:decorative xmlns:adec="http://schemas.microsoft.com/office/drawing/2017/decorative" val="1"/>
              </a:ext>
            </a:extLst>
          </p:cNvPr>
          <p:cNvSpPr/>
          <p:nvPr/>
        </p:nvSpPr>
        <p:spPr>
          <a:xfrm rot="5400000">
            <a:off x="662559" y="605790"/>
            <a:ext cx="73152" cy="548640"/>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sp>
        <p:nvSpPr>
          <p:cNvPr id="336" name="Google Shape;336;p28">
            <a:extLst>
              <a:ext uri="{C183D7F6-B498-43B3-948B-1728B52AA6E4}">
                <adec:decorative xmlns:adec="http://schemas.microsoft.com/office/drawing/2017/decorative" val="1"/>
              </a:ext>
            </a:extLst>
          </p:cNvPr>
          <p:cNvSpPr/>
          <p:nvPr/>
        </p:nvSpPr>
        <p:spPr>
          <a:xfrm>
            <a:off x="428244" y="2443480"/>
            <a:ext cx="3300984" cy="9144"/>
          </a:xfrm>
          <a:prstGeom prst="rect">
            <a:avLst/>
          </a:prstGeom>
          <a:solidFill>
            <a:srgbClr val="D5D5D5"/>
          </a:solidFill>
          <a:ln w="9525" cap="flat" cmpd="sng">
            <a:solidFill>
              <a:srgbClr val="D5D5D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337" name="Google Shape;337;p28"/>
          <p:cNvSpPr txBox="1">
            <a:spLocks noGrp="1"/>
          </p:cNvSpPr>
          <p:nvPr>
            <p:ph type="body" idx="1"/>
          </p:nvPr>
        </p:nvSpPr>
        <p:spPr>
          <a:xfrm>
            <a:off x="424815" y="2593533"/>
            <a:ext cx="5080394" cy="3758148"/>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2000"/>
              <a:buChar char="•"/>
            </a:pPr>
            <a:r>
              <a:rPr lang="fi-FI" sz="2000">
                <a:latin typeface="Arial"/>
                <a:ea typeface="Arial"/>
                <a:cs typeface="Arial"/>
                <a:sym typeface="Arial"/>
              </a:rPr>
              <a:t>Onnittelut oppimateriaalin suorittamisesta. </a:t>
            </a:r>
            <a:endParaRPr/>
          </a:p>
          <a:p>
            <a:pPr marL="0" lvl="0" indent="0" algn="l" rtl="0">
              <a:lnSpc>
                <a:spcPct val="90000"/>
              </a:lnSpc>
              <a:spcBef>
                <a:spcPts val="1000"/>
              </a:spcBef>
              <a:spcAft>
                <a:spcPts val="0"/>
              </a:spcAft>
              <a:buClr>
                <a:schemeClr val="dk1"/>
              </a:buClr>
              <a:buSzPts val="2000"/>
              <a:buChar char="•"/>
            </a:pPr>
            <a:r>
              <a:rPr lang="fi-FI" sz="2000">
                <a:latin typeface="Arial"/>
                <a:ea typeface="Arial"/>
                <a:cs typeface="Arial"/>
                <a:sym typeface="Arial"/>
              </a:rPr>
              <a:t>Olet hankkinut tietoa, jota tarvitaan nykypäivän yhteiskunnassa, jossa valheellinen tieto ja disinformaatio leviävät nopeasti. Olet myös saanut työkaluja, jotka auttavat sinua varmistamaan, että käytössäsi oleva tieto on luotettavaa ja perustuu faktoihin. </a:t>
            </a:r>
            <a:endParaRPr/>
          </a:p>
          <a:p>
            <a:pPr marL="0" indent="0">
              <a:buSzPts val="2000"/>
            </a:pPr>
            <a:r>
              <a:rPr lang="fi-FI" sz="2000">
                <a:latin typeface="Arial"/>
                <a:ea typeface="Arial"/>
                <a:cs typeface="Arial"/>
                <a:sym typeface="Arial"/>
              </a:rPr>
              <a:t>Toivomme, että olet materiaalin myötä kehittynyt kriittisemmäksi ajattelijaksi ja olet valmiina soveltamaan oppimaasi käytännössä. </a:t>
            </a:r>
            <a:endParaRPr lang="fi-FI"/>
          </a:p>
        </p:txBody>
      </p:sp>
      <p:sp>
        <p:nvSpPr>
          <p:cNvPr id="338" name="Google Shape;338;p2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None/>
            </a:pPr>
            <a:r>
              <a:rPr lang="fi-FI">
                <a:solidFill>
                  <a:srgbClr val="002060"/>
                </a:solidFill>
                <a:latin typeface="Calibri"/>
                <a:ea typeface="Calibri"/>
                <a:cs typeface="Calibri"/>
                <a:sym typeface="Calibri"/>
              </a:rPr>
              <a:t>Puttonen, Elenius &amp; Karjalainen (</a:t>
            </a:r>
            <a:r>
              <a:rPr lang="fi-FI">
                <a:solidFill>
                  <a:srgbClr val="002060"/>
                </a:solidFill>
              </a:rPr>
              <a:t>2025</a:t>
            </a:r>
            <a:r>
              <a:rPr lang="fi-FI">
                <a:solidFill>
                  <a:srgbClr val="002060"/>
                </a:solidFill>
                <a:latin typeface="Calibri"/>
                <a:ea typeface="Calibri"/>
                <a:cs typeface="Calibri"/>
                <a:sym typeface="Calibri"/>
              </a:rPr>
              <a:t>) CC-BY-SA</a:t>
            </a:r>
            <a:endParaRPr>
              <a:solidFill>
                <a:srgbClr val="002060"/>
              </a:solidFill>
              <a:latin typeface="Calibri"/>
              <a:ea typeface="Calibri"/>
              <a:cs typeface="Calibri"/>
              <a:sym typeface="Calibri"/>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42"/>
        <p:cNvGrpSpPr/>
        <p:nvPr/>
      </p:nvGrpSpPr>
      <p:grpSpPr>
        <a:xfrm>
          <a:off x="0" y="0"/>
          <a:ext cx="0" cy="0"/>
          <a:chOff x="0" y="0"/>
          <a:chExt cx="0" cy="0"/>
        </a:xfrm>
      </p:grpSpPr>
      <p:sp>
        <p:nvSpPr>
          <p:cNvPr id="343" name="Google Shape;343;p29"/>
          <p:cNvSpPr txBox="1">
            <a:spLocks noGrp="1"/>
          </p:cNvSpPr>
          <p:nvPr>
            <p:ph type="title"/>
          </p:nvPr>
        </p:nvSpPr>
        <p:spPr>
          <a:xfrm>
            <a:off x="792707" y="160409"/>
            <a:ext cx="10515600" cy="944563"/>
          </a:xfrm>
          <a:prstGeom prst="rect">
            <a:avLst/>
          </a:prstGeom>
          <a:noFill/>
          <a:ln>
            <a:noFill/>
          </a:ln>
        </p:spPr>
        <p:txBody>
          <a:bodyPr spcFirstLastPara="1" wrap="square" lIns="91425" tIns="45700" rIns="91425" bIns="45700" anchor="ctr" anchorCtr="0">
            <a:normAutofit/>
          </a:bodyPr>
          <a:lstStyle/>
          <a:p>
            <a:pPr>
              <a:buSzPts val="4400"/>
            </a:pPr>
            <a:r>
              <a:rPr lang="fi-FI">
                <a:latin typeface="+mj-lt"/>
                <a:ea typeface="Arial"/>
                <a:cs typeface="Arial"/>
                <a:sym typeface="Arial"/>
              </a:rPr>
              <a:t>Kirjoja aiheesta – hae kirjastostasi!</a:t>
            </a:r>
            <a:endParaRPr b="1">
              <a:latin typeface="+mj-lt"/>
            </a:endParaRPr>
          </a:p>
        </p:txBody>
      </p:sp>
      <p:sp>
        <p:nvSpPr>
          <p:cNvPr id="344" name="Google Shape;344;p29"/>
          <p:cNvSpPr txBox="1">
            <a:spLocks noGrp="1"/>
          </p:cNvSpPr>
          <p:nvPr>
            <p:ph type="body" idx="1"/>
          </p:nvPr>
        </p:nvSpPr>
        <p:spPr>
          <a:xfrm>
            <a:off x="678549" y="981838"/>
            <a:ext cx="11084256" cy="5530769"/>
          </a:xfrm>
          <a:prstGeom prst="rect">
            <a:avLst/>
          </a:prstGeom>
          <a:noFill/>
          <a:ln>
            <a:noFill/>
          </a:ln>
        </p:spPr>
        <p:txBody>
          <a:bodyPr spcFirstLastPara="1" wrap="square" lIns="91425" tIns="45700" rIns="91425" bIns="45700" anchor="t" anchorCtr="0">
            <a:normAutofit fontScale="92500" lnSpcReduction="20000"/>
          </a:bodyPr>
          <a:lstStyle/>
          <a:p>
            <a:pPr marL="228600" lvl="0" indent="-122555" algn="l" rtl="0">
              <a:lnSpc>
                <a:spcPct val="90000"/>
              </a:lnSpc>
              <a:spcBef>
                <a:spcPts val="0"/>
              </a:spcBef>
              <a:spcAft>
                <a:spcPts val="0"/>
              </a:spcAft>
              <a:buClr>
                <a:schemeClr val="dk1"/>
              </a:buClr>
              <a:buSzPct val="100000"/>
              <a:buNone/>
            </a:pPr>
            <a:endParaRPr lang="fi-FI" sz="1700">
              <a:latin typeface="Arial"/>
              <a:ea typeface="Arial"/>
              <a:cs typeface="Arial"/>
            </a:endParaRPr>
          </a:p>
          <a:p>
            <a:pPr marL="228600" lvl="0" indent="-228600" algn="l" rtl="0">
              <a:lnSpc>
                <a:spcPct val="90000"/>
              </a:lnSpc>
              <a:spcBef>
                <a:spcPts val="1000"/>
              </a:spcBef>
              <a:spcAft>
                <a:spcPts val="0"/>
              </a:spcAft>
              <a:buClr>
                <a:srgbClr val="000000"/>
              </a:buClr>
              <a:buSzPct val="100000"/>
              <a:buFont typeface="Arial"/>
              <a:buChar char="•"/>
            </a:pPr>
            <a:r>
              <a:rPr lang="fi-FI" sz="1700" b="0" i="0" u="none" strike="noStrike" dirty="0" err="1">
                <a:solidFill>
                  <a:schemeClr val="tx1"/>
                </a:solidFill>
                <a:latin typeface="Arial"/>
                <a:ea typeface="Arial"/>
                <a:cs typeface="Arial"/>
                <a:sym typeface="Arial"/>
              </a:rPr>
              <a:t>Haasio</a:t>
            </a:r>
            <a:r>
              <a:rPr lang="fi-FI" sz="1700" b="0" i="0" u="none" strike="noStrike" dirty="0">
                <a:solidFill>
                  <a:schemeClr val="tx1"/>
                </a:solidFill>
                <a:latin typeface="Arial"/>
                <a:ea typeface="Arial"/>
                <a:cs typeface="Arial"/>
                <a:sym typeface="Arial"/>
              </a:rPr>
              <a:t>, A., Ojaranta, A. &amp; Mattila, M. 2018. Valheen jäljillä. </a:t>
            </a:r>
            <a:r>
              <a:rPr lang="fi-FI" sz="1700" dirty="0">
                <a:solidFill>
                  <a:schemeClr val="tx1"/>
                </a:solidFill>
                <a:latin typeface="Arial"/>
                <a:ea typeface="Arial"/>
                <a:cs typeface="Arial"/>
                <a:sym typeface="Arial"/>
              </a:rPr>
              <a:t>Avain.</a:t>
            </a:r>
            <a:endParaRPr lang="fi-FI" sz="1700" b="0" i="0" u="none" strike="noStrike" dirty="0">
              <a:solidFill>
                <a:schemeClr val="tx1"/>
              </a:solidFill>
              <a:latin typeface="Arial"/>
              <a:ea typeface="Arial"/>
              <a:cs typeface="Arial"/>
            </a:endParaRPr>
          </a:p>
          <a:p>
            <a:pPr marL="228600" indent="-228600">
              <a:buClr>
                <a:srgbClr val="000000"/>
              </a:buClr>
              <a:buSzPct val="100000"/>
            </a:pPr>
            <a:r>
              <a:rPr lang="fi-FI" sz="1700" dirty="0" err="1">
                <a:solidFill>
                  <a:schemeClr val="tx1"/>
                </a:solidFill>
                <a:latin typeface="Arial"/>
                <a:ea typeface="Arial"/>
                <a:cs typeface="Arial"/>
              </a:rPr>
              <a:t>Harford</a:t>
            </a:r>
            <a:r>
              <a:rPr lang="fi-FI" sz="1700" dirty="0">
                <a:solidFill>
                  <a:schemeClr val="tx1"/>
                </a:solidFill>
                <a:latin typeface="Arial"/>
                <a:ea typeface="Arial"/>
                <a:cs typeface="Arial"/>
              </a:rPr>
              <a:t>, T. &amp; </a:t>
            </a:r>
            <a:r>
              <a:rPr lang="fi-FI" sz="1700" dirty="0" err="1">
                <a:solidFill>
                  <a:schemeClr val="tx1"/>
                </a:solidFill>
                <a:latin typeface="Arial"/>
                <a:ea typeface="Arial"/>
                <a:cs typeface="Arial"/>
              </a:rPr>
              <a:t>Kilpeälinen</a:t>
            </a:r>
            <a:r>
              <a:rPr lang="fi-FI" sz="1700" dirty="0">
                <a:solidFill>
                  <a:schemeClr val="tx1"/>
                </a:solidFill>
                <a:latin typeface="Arial"/>
                <a:ea typeface="Arial"/>
                <a:cs typeface="Arial"/>
              </a:rPr>
              <a:t>, T. 2024. Kun maailma ei täsmää. Opi ymmärtämään lukuja ja tilastoja. Niin &amp; näin. </a:t>
            </a:r>
            <a:endParaRPr lang="fi-FI" sz="1700" dirty="0">
              <a:solidFill>
                <a:schemeClr val="tx1"/>
              </a:solidFill>
              <a:latin typeface="Arial"/>
              <a:ea typeface="Arial"/>
              <a:cs typeface="Arial"/>
              <a:sym typeface="Arial"/>
            </a:endParaRPr>
          </a:p>
          <a:p>
            <a:pPr marL="228600" indent="-228600">
              <a:buClr>
                <a:srgbClr val="000000"/>
              </a:buClr>
              <a:buSzPct val="100000"/>
            </a:pPr>
            <a:r>
              <a:rPr lang="fi-FI" sz="1700" dirty="0">
                <a:solidFill>
                  <a:schemeClr val="tx1"/>
                </a:solidFill>
                <a:latin typeface="Arial"/>
                <a:ea typeface="Arial"/>
                <a:sym typeface="Arial"/>
              </a:rPr>
              <a:t>Hietikko, H. V. 2023. Informaatiosota : taistelu mielistä. Readme.fi</a:t>
            </a:r>
            <a:endParaRPr lang="fi-FI" sz="1700" dirty="0">
              <a:solidFill>
                <a:schemeClr val="tx1"/>
              </a:solidFill>
              <a:latin typeface="Arial"/>
              <a:ea typeface="Arial"/>
            </a:endParaRPr>
          </a:p>
          <a:p>
            <a:pPr marL="228600" indent="-228600">
              <a:buClr>
                <a:srgbClr val="000000"/>
              </a:buClr>
              <a:buSzPct val="100000"/>
            </a:pPr>
            <a:r>
              <a:rPr lang="fi-FI" sz="1700" dirty="0">
                <a:solidFill>
                  <a:schemeClr val="tx1"/>
                </a:solidFill>
                <a:latin typeface="Arial"/>
                <a:ea typeface="Arial"/>
                <a:cs typeface="Arial"/>
              </a:rPr>
              <a:t>Kivioja, P. 2022. Salaliittoteorioiden ihmemaassa : tositarinoita ihmisistä kaninkolossa. </a:t>
            </a:r>
            <a:r>
              <a:rPr lang="fi-FI" sz="1700" dirty="0" err="1">
                <a:solidFill>
                  <a:schemeClr val="tx1"/>
                </a:solidFill>
                <a:latin typeface="Arial"/>
                <a:ea typeface="Arial"/>
                <a:cs typeface="Arial"/>
              </a:rPr>
              <a:t>Docendo</a:t>
            </a:r>
            <a:endParaRPr lang="fi-FI" sz="1700" dirty="0">
              <a:solidFill>
                <a:schemeClr val="tx1"/>
              </a:solidFill>
              <a:latin typeface="Arial"/>
              <a:ea typeface="Arial"/>
            </a:endParaRPr>
          </a:p>
          <a:p>
            <a:pPr marL="228600" lvl="0" indent="-228600" algn="l" rtl="0">
              <a:lnSpc>
                <a:spcPct val="90000"/>
              </a:lnSpc>
              <a:spcBef>
                <a:spcPts val="1000"/>
              </a:spcBef>
              <a:spcAft>
                <a:spcPts val="0"/>
              </a:spcAft>
              <a:buClr>
                <a:srgbClr val="000000"/>
              </a:buClr>
              <a:buSzPct val="100000"/>
              <a:buChar char="•"/>
            </a:pPr>
            <a:r>
              <a:rPr lang="fi-FI" sz="1700" dirty="0">
                <a:solidFill>
                  <a:schemeClr val="tx1"/>
                </a:solidFill>
                <a:latin typeface="Arial"/>
                <a:ea typeface="Arial"/>
                <a:cs typeface="Arial"/>
                <a:sym typeface="Arial"/>
              </a:rPr>
              <a:t>Knuuti, J. 2020. Kauppatavarana terveys, selviydy terveysväitteiden viidakossa. Minerva </a:t>
            </a:r>
            <a:r>
              <a:rPr lang="fi-FI" sz="1700" dirty="0" err="1">
                <a:solidFill>
                  <a:schemeClr val="tx1"/>
                </a:solidFill>
                <a:latin typeface="Arial"/>
                <a:ea typeface="Arial"/>
                <a:cs typeface="Arial"/>
                <a:sym typeface="Arial"/>
              </a:rPr>
              <a:t>Kusannus</a:t>
            </a:r>
            <a:r>
              <a:rPr lang="fi-FI" sz="1700" dirty="0">
                <a:solidFill>
                  <a:schemeClr val="tx1"/>
                </a:solidFill>
                <a:latin typeface="Arial"/>
                <a:ea typeface="Arial"/>
                <a:cs typeface="Arial"/>
                <a:sym typeface="Arial"/>
              </a:rPr>
              <a:t>.</a:t>
            </a:r>
            <a:endParaRPr sz="1700" dirty="0">
              <a:solidFill>
                <a:schemeClr val="tx1"/>
              </a:solidFill>
              <a:latin typeface="Arial"/>
            </a:endParaRPr>
          </a:p>
          <a:p>
            <a:pPr marL="228600" lvl="0" indent="-228600" algn="l" rtl="0">
              <a:lnSpc>
                <a:spcPct val="90000"/>
              </a:lnSpc>
              <a:spcBef>
                <a:spcPts val="1000"/>
              </a:spcBef>
              <a:spcAft>
                <a:spcPts val="0"/>
              </a:spcAft>
              <a:buClr>
                <a:srgbClr val="000000"/>
              </a:buClr>
              <a:buSzPct val="100000"/>
              <a:buChar char="•"/>
            </a:pPr>
            <a:r>
              <a:rPr lang="fi-FI" sz="1700" dirty="0">
                <a:solidFill>
                  <a:schemeClr val="tx1"/>
                </a:solidFill>
                <a:latin typeface="Arial"/>
                <a:ea typeface="Arial"/>
                <a:cs typeface="Arial"/>
                <a:sym typeface="Arial"/>
              </a:rPr>
              <a:t>Kortesuo, K. 2022. Journalismin kuolema: mitä medialle oikein tapahtui? Tammi.</a:t>
            </a:r>
            <a:endParaRPr sz="1700" dirty="0">
              <a:solidFill>
                <a:schemeClr val="tx1"/>
              </a:solidFill>
              <a:latin typeface="Arial"/>
            </a:endParaRPr>
          </a:p>
          <a:p>
            <a:pPr marL="228600" lvl="0" indent="-228600" algn="l" rtl="0">
              <a:lnSpc>
                <a:spcPct val="90000"/>
              </a:lnSpc>
              <a:spcBef>
                <a:spcPts val="1000"/>
              </a:spcBef>
              <a:spcAft>
                <a:spcPts val="0"/>
              </a:spcAft>
              <a:buClr>
                <a:srgbClr val="000000"/>
              </a:buClr>
              <a:buSzPct val="100000"/>
              <a:buChar char="•"/>
            </a:pPr>
            <a:r>
              <a:rPr lang="fi-FI" sz="1700" dirty="0">
                <a:solidFill>
                  <a:schemeClr val="tx1"/>
                </a:solidFill>
                <a:latin typeface="Arial"/>
                <a:ea typeface="Arial"/>
                <a:cs typeface="Arial"/>
                <a:sym typeface="Arial"/>
              </a:rPr>
              <a:t>Levitin, D. 2017. Valheiden käsikirja : miten ajatella kriittisesti totuuden jälkeisenä aikana. Terra </a:t>
            </a:r>
            <a:r>
              <a:rPr lang="fi-FI" sz="1700" dirty="0" err="1">
                <a:solidFill>
                  <a:schemeClr val="tx1"/>
                </a:solidFill>
                <a:latin typeface="Arial"/>
                <a:ea typeface="Arial"/>
                <a:cs typeface="Arial"/>
                <a:sym typeface="Arial"/>
              </a:rPr>
              <a:t>Cognita</a:t>
            </a:r>
            <a:r>
              <a:rPr lang="fi-FI" sz="1700" dirty="0">
                <a:solidFill>
                  <a:schemeClr val="tx1"/>
                </a:solidFill>
                <a:latin typeface="Arial"/>
                <a:ea typeface="Arial"/>
                <a:cs typeface="Arial"/>
                <a:sym typeface="Arial"/>
              </a:rPr>
              <a:t>.</a:t>
            </a:r>
            <a:endParaRPr lang="fi-FI" sz="1700" dirty="0">
              <a:solidFill>
                <a:schemeClr val="tx1"/>
              </a:solidFill>
              <a:latin typeface="Arial"/>
              <a:ea typeface="Arial"/>
              <a:cs typeface="Arial"/>
            </a:endParaRPr>
          </a:p>
          <a:p>
            <a:pPr marL="228600" indent="-228600">
              <a:buClr>
                <a:srgbClr val="000000"/>
              </a:buClr>
              <a:buSzPct val="100000"/>
            </a:pPr>
            <a:r>
              <a:rPr lang="fi-FI" sz="1700" dirty="0" err="1">
                <a:solidFill>
                  <a:schemeClr val="tx1"/>
                </a:solidFill>
                <a:latin typeface="Arial"/>
                <a:ea typeface="Arial"/>
                <a:cs typeface="Arial"/>
              </a:rPr>
              <a:t>McIntyre</a:t>
            </a:r>
            <a:r>
              <a:rPr lang="fi-FI" sz="1700" dirty="0">
                <a:solidFill>
                  <a:schemeClr val="tx1"/>
                </a:solidFill>
                <a:latin typeface="Arial"/>
                <a:ea typeface="Arial"/>
                <a:cs typeface="Arial"/>
              </a:rPr>
              <a:t>, L. 2021. Totuudenjälkeinen aika. Terra </a:t>
            </a:r>
            <a:r>
              <a:rPr lang="fi-FI" sz="1700" dirty="0" err="1">
                <a:solidFill>
                  <a:schemeClr val="tx1"/>
                </a:solidFill>
                <a:latin typeface="Arial"/>
                <a:ea typeface="Arial"/>
                <a:cs typeface="Arial"/>
              </a:rPr>
              <a:t>Cognita</a:t>
            </a:r>
            <a:endParaRPr lang="fi-FI" sz="1700" dirty="0">
              <a:solidFill>
                <a:schemeClr val="tx1"/>
              </a:solidFill>
              <a:latin typeface="Arial"/>
              <a:ea typeface="Arial"/>
              <a:cs typeface="Arial"/>
            </a:endParaRPr>
          </a:p>
          <a:p>
            <a:pPr marL="228600" indent="-228600">
              <a:buClr>
                <a:srgbClr val="000000"/>
              </a:buClr>
              <a:buSzPct val="100000"/>
            </a:pPr>
            <a:r>
              <a:rPr lang="fi-FI" sz="1700" dirty="0">
                <a:solidFill>
                  <a:schemeClr val="tx1"/>
                </a:solidFill>
                <a:latin typeface="Arial"/>
                <a:ea typeface="Arial"/>
                <a:cs typeface="Arial"/>
              </a:rPr>
              <a:t>Pitkänen, S. &amp; Sutinen, V-L. 2018. Propagandan historia – kuinka meihin on vaikutettu antiikista infosotaan. Into</a:t>
            </a:r>
            <a:endParaRPr lang="fi-FI" sz="1700" dirty="0">
              <a:solidFill>
                <a:schemeClr val="tx1"/>
              </a:solidFill>
              <a:latin typeface="Arial"/>
              <a:cs typeface="Arial"/>
            </a:endParaRPr>
          </a:p>
          <a:p>
            <a:pPr marL="228600" lvl="0" indent="-228600" algn="l" rtl="0">
              <a:lnSpc>
                <a:spcPct val="90000"/>
              </a:lnSpc>
              <a:spcBef>
                <a:spcPts val="1000"/>
              </a:spcBef>
              <a:spcAft>
                <a:spcPts val="0"/>
              </a:spcAft>
              <a:buClr>
                <a:srgbClr val="000000"/>
              </a:buClr>
              <a:buSzPct val="100000"/>
              <a:buChar char="•"/>
            </a:pPr>
            <a:r>
              <a:rPr lang="fi-FI" sz="1700" dirty="0">
                <a:solidFill>
                  <a:schemeClr val="tx1"/>
                </a:solidFill>
                <a:latin typeface="Arial"/>
                <a:ea typeface="Arial"/>
                <a:cs typeface="Arial"/>
                <a:sym typeface="Arial"/>
              </a:rPr>
              <a:t>Raivio, K. 2020. Näytön paikka : tutkimustiedon käyttö ja väärinkäyttö. Gaudeamus.</a:t>
            </a:r>
            <a:endParaRPr sz="1700" dirty="0">
              <a:solidFill>
                <a:schemeClr val="tx1"/>
              </a:solidFill>
              <a:latin typeface="Arial"/>
            </a:endParaRPr>
          </a:p>
          <a:p>
            <a:pPr marL="228600" indent="-228600">
              <a:buClr>
                <a:srgbClr val="000000"/>
              </a:buClr>
              <a:buSzPct val="100000"/>
            </a:pPr>
            <a:r>
              <a:rPr lang="fi-FI" sz="1800" dirty="0" err="1">
                <a:solidFill>
                  <a:schemeClr val="tx1"/>
                </a:solidFill>
                <a:latin typeface="Arial"/>
              </a:rPr>
              <a:t>Schick</a:t>
            </a:r>
            <a:r>
              <a:rPr lang="fi-FI" sz="1800" dirty="0">
                <a:solidFill>
                  <a:schemeClr val="tx1"/>
                </a:solidFill>
                <a:latin typeface="Arial"/>
              </a:rPr>
              <a:t>, N. 2020. Deep </a:t>
            </a:r>
            <a:r>
              <a:rPr lang="fi-FI" sz="1800" dirty="0" err="1">
                <a:solidFill>
                  <a:schemeClr val="tx1"/>
                </a:solidFill>
                <a:latin typeface="Arial"/>
              </a:rPr>
              <a:t>fakes</a:t>
            </a:r>
            <a:r>
              <a:rPr lang="fi-FI" sz="1800" dirty="0">
                <a:solidFill>
                  <a:schemeClr val="tx1"/>
                </a:solidFill>
                <a:latin typeface="Arial"/>
              </a:rPr>
              <a:t> and </a:t>
            </a:r>
            <a:r>
              <a:rPr lang="fi-FI" sz="1800" dirty="0" err="1">
                <a:solidFill>
                  <a:schemeClr val="tx1"/>
                </a:solidFill>
                <a:latin typeface="Arial"/>
              </a:rPr>
              <a:t>the</a:t>
            </a:r>
            <a:r>
              <a:rPr lang="fi-FI" sz="1800" dirty="0">
                <a:solidFill>
                  <a:schemeClr val="tx1"/>
                </a:solidFill>
                <a:latin typeface="Arial"/>
              </a:rPr>
              <a:t> </a:t>
            </a:r>
            <a:r>
              <a:rPr lang="fi-FI" sz="1800" dirty="0" err="1">
                <a:solidFill>
                  <a:schemeClr val="tx1"/>
                </a:solidFill>
                <a:latin typeface="Arial"/>
              </a:rPr>
              <a:t>infocalypse</a:t>
            </a:r>
            <a:r>
              <a:rPr lang="fi-FI" sz="1800" dirty="0">
                <a:solidFill>
                  <a:schemeClr val="tx1"/>
                </a:solidFill>
                <a:latin typeface="Arial"/>
              </a:rPr>
              <a:t> : </a:t>
            </a:r>
            <a:r>
              <a:rPr lang="fi-FI" sz="1800" dirty="0" err="1">
                <a:solidFill>
                  <a:schemeClr val="tx1"/>
                </a:solidFill>
                <a:latin typeface="Arial"/>
              </a:rPr>
              <a:t>what</a:t>
            </a:r>
            <a:r>
              <a:rPr lang="fi-FI" sz="1800" dirty="0">
                <a:solidFill>
                  <a:schemeClr val="tx1"/>
                </a:solidFill>
                <a:latin typeface="Arial"/>
              </a:rPr>
              <a:t> </a:t>
            </a:r>
            <a:r>
              <a:rPr lang="fi-FI" sz="1800" dirty="0" err="1">
                <a:solidFill>
                  <a:schemeClr val="tx1"/>
                </a:solidFill>
                <a:latin typeface="Arial"/>
              </a:rPr>
              <a:t>you</a:t>
            </a:r>
            <a:r>
              <a:rPr lang="fi-FI" sz="1800" dirty="0">
                <a:solidFill>
                  <a:schemeClr val="tx1"/>
                </a:solidFill>
                <a:latin typeface="Arial"/>
              </a:rPr>
              <a:t> </a:t>
            </a:r>
            <a:r>
              <a:rPr lang="fi-FI" sz="1800" dirty="0" err="1">
                <a:solidFill>
                  <a:schemeClr val="tx1"/>
                </a:solidFill>
                <a:latin typeface="Arial"/>
              </a:rPr>
              <a:t>urgently</a:t>
            </a:r>
            <a:r>
              <a:rPr lang="fi-FI" sz="1800" dirty="0">
                <a:solidFill>
                  <a:schemeClr val="tx1"/>
                </a:solidFill>
                <a:latin typeface="Arial"/>
              </a:rPr>
              <a:t> </a:t>
            </a:r>
            <a:r>
              <a:rPr lang="fi-FI" sz="1800" dirty="0" err="1">
                <a:solidFill>
                  <a:schemeClr val="tx1"/>
                </a:solidFill>
                <a:latin typeface="Arial"/>
              </a:rPr>
              <a:t>need</a:t>
            </a:r>
            <a:r>
              <a:rPr lang="fi-FI" sz="1800" dirty="0">
                <a:solidFill>
                  <a:schemeClr val="tx1"/>
                </a:solidFill>
                <a:latin typeface="Arial"/>
              </a:rPr>
              <a:t> to </a:t>
            </a:r>
            <a:r>
              <a:rPr lang="fi-FI" sz="1800" dirty="0" err="1">
                <a:solidFill>
                  <a:schemeClr val="tx1"/>
                </a:solidFill>
                <a:latin typeface="Arial"/>
              </a:rPr>
              <a:t>know</a:t>
            </a:r>
            <a:endParaRPr lang="fi-FI" sz="1800" dirty="0" err="1">
              <a:solidFill>
                <a:schemeClr val="tx1"/>
              </a:solidFill>
            </a:endParaRPr>
          </a:p>
          <a:p>
            <a:pPr marL="228600" lvl="0" indent="-228600" algn="l" rtl="0">
              <a:lnSpc>
                <a:spcPct val="90000"/>
              </a:lnSpc>
              <a:spcBef>
                <a:spcPts val="1000"/>
              </a:spcBef>
              <a:spcAft>
                <a:spcPts val="0"/>
              </a:spcAft>
              <a:buClr>
                <a:srgbClr val="000000"/>
              </a:buClr>
              <a:buSzPct val="100000"/>
              <a:buChar char="•"/>
            </a:pPr>
            <a:r>
              <a:rPr lang="fi-FI" sz="1700" dirty="0">
                <a:solidFill>
                  <a:schemeClr val="tx1"/>
                </a:solidFill>
                <a:latin typeface="Arial"/>
                <a:ea typeface="Arial"/>
                <a:cs typeface="Arial"/>
                <a:sym typeface="Arial"/>
              </a:rPr>
              <a:t>Vehkoo, J</a:t>
            </a:r>
            <a:r>
              <a:rPr lang="fi-FI" sz="1700" b="0" i="0" u="none" strike="noStrike" dirty="0">
                <a:solidFill>
                  <a:schemeClr val="tx1"/>
                </a:solidFill>
                <a:latin typeface="Arial"/>
                <a:ea typeface="Arial"/>
                <a:cs typeface="Arial"/>
                <a:sym typeface="Arial"/>
              </a:rPr>
              <a:t>.</a:t>
            </a:r>
            <a:r>
              <a:rPr lang="fi-FI" sz="1700" dirty="0">
                <a:solidFill>
                  <a:schemeClr val="tx1"/>
                </a:solidFill>
                <a:latin typeface="Arial"/>
                <a:ea typeface="Arial"/>
                <a:cs typeface="Arial"/>
                <a:sym typeface="Arial"/>
              </a:rPr>
              <a:t> 2019. Valheenpaljastajan käsikirja.</a:t>
            </a:r>
            <a:r>
              <a:rPr lang="fi-FI" sz="1700" b="0" i="0" u="none" strike="noStrike" dirty="0">
                <a:solidFill>
                  <a:schemeClr val="tx1"/>
                </a:solidFill>
                <a:latin typeface="Arial"/>
                <a:ea typeface="Arial"/>
                <a:cs typeface="Arial"/>
                <a:sym typeface="Arial"/>
              </a:rPr>
              <a:t> </a:t>
            </a:r>
            <a:r>
              <a:rPr lang="fi-FI" sz="1700" dirty="0">
                <a:solidFill>
                  <a:schemeClr val="tx1"/>
                </a:solidFill>
                <a:latin typeface="Arial"/>
                <a:ea typeface="Arial"/>
                <a:cs typeface="Arial"/>
                <a:sym typeface="Arial"/>
              </a:rPr>
              <a:t>Kosmos</a:t>
            </a:r>
            <a:r>
              <a:rPr lang="fi-FI" sz="1700" b="0" i="0" u="none" strike="noStrike" dirty="0">
                <a:solidFill>
                  <a:schemeClr val="tx1"/>
                </a:solidFill>
                <a:latin typeface="Arial"/>
                <a:ea typeface="Arial"/>
                <a:cs typeface="Arial"/>
                <a:sym typeface="Arial"/>
              </a:rPr>
              <a:t>.</a:t>
            </a:r>
            <a:endParaRPr sz="1700" dirty="0">
              <a:solidFill>
                <a:schemeClr val="tx1"/>
              </a:solidFill>
              <a:latin typeface="Arial"/>
            </a:endParaRPr>
          </a:p>
          <a:p>
            <a:pPr marL="228600" lvl="0" indent="-228600" algn="l" rtl="0">
              <a:lnSpc>
                <a:spcPct val="90000"/>
              </a:lnSpc>
              <a:spcBef>
                <a:spcPts val="1000"/>
              </a:spcBef>
              <a:spcAft>
                <a:spcPts val="0"/>
              </a:spcAft>
              <a:buClr>
                <a:srgbClr val="000000"/>
              </a:buClr>
              <a:buSzPct val="100000"/>
              <a:buChar char="•"/>
            </a:pPr>
            <a:r>
              <a:rPr lang="fi-FI" sz="1700" dirty="0" err="1">
                <a:solidFill>
                  <a:schemeClr val="tx1"/>
                </a:solidFill>
                <a:latin typeface="Arial"/>
                <a:ea typeface="Arial"/>
                <a:cs typeface="Arial"/>
                <a:sym typeface="Arial"/>
              </a:rPr>
              <a:t>Wikforss</a:t>
            </a:r>
            <a:r>
              <a:rPr lang="fi-FI" sz="1700" dirty="0">
                <a:solidFill>
                  <a:schemeClr val="tx1"/>
                </a:solidFill>
                <a:latin typeface="Arial"/>
                <a:ea typeface="Arial"/>
                <a:cs typeface="Arial"/>
                <a:sym typeface="Arial"/>
              </a:rPr>
              <a:t>, Å.</a:t>
            </a:r>
            <a:r>
              <a:rPr lang="fi-FI" sz="1700" b="0" i="0" u="none" strike="noStrike" dirty="0">
                <a:solidFill>
                  <a:schemeClr val="tx1"/>
                </a:solidFill>
                <a:latin typeface="Arial"/>
                <a:ea typeface="Arial"/>
                <a:cs typeface="Arial"/>
                <a:sym typeface="Arial"/>
              </a:rPr>
              <a:t> </a:t>
            </a:r>
            <a:r>
              <a:rPr lang="fi-FI" sz="1700" dirty="0">
                <a:solidFill>
                  <a:schemeClr val="tx1"/>
                </a:solidFill>
                <a:latin typeface="Arial"/>
                <a:ea typeface="Arial"/>
                <a:cs typeface="Arial"/>
                <a:sym typeface="Arial"/>
              </a:rPr>
              <a:t>2020. Vaihtoehtoiset faktat. Aula &amp; Co.</a:t>
            </a:r>
            <a:endParaRPr sz="1700" dirty="0">
              <a:solidFill>
                <a:schemeClr val="tx1"/>
              </a:solidFill>
              <a:latin typeface="Arial"/>
              <a:ea typeface="Arial"/>
              <a:cs typeface="Arial"/>
            </a:endParaRPr>
          </a:p>
          <a:p>
            <a:pPr marL="0" lvl="0" indent="0" algn="l" rtl="0">
              <a:lnSpc>
                <a:spcPct val="90000"/>
              </a:lnSpc>
              <a:spcBef>
                <a:spcPts val="1000"/>
              </a:spcBef>
              <a:spcAft>
                <a:spcPts val="0"/>
              </a:spcAft>
              <a:buClr>
                <a:schemeClr val="dk1"/>
              </a:buClr>
              <a:buSzPct val="100000"/>
              <a:buNone/>
            </a:pPr>
            <a:endParaRPr sz="1700">
              <a:solidFill>
                <a:schemeClr val="tx1"/>
              </a:solidFill>
              <a:latin typeface="Arial"/>
              <a:ea typeface="Arial"/>
              <a:cs typeface="Arial"/>
            </a:endParaRPr>
          </a:p>
          <a:p>
            <a:pPr marL="0" lvl="0" indent="0" algn="l" rtl="0">
              <a:lnSpc>
                <a:spcPct val="90000"/>
              </a:lnSpc>
              <a:spcBef>
                <a:spcPts val="1000"/>
              </a:spcBef>
              <a:spcAft>
                <a:spcPts val="0"/>
              </a:spcAft>
              <a:buClr>
                <a:schemeClr val="dk1"/>
              </a:buClr>
              <a:buSzPct val="100000"/>
              <a:buNone/>
            </a:pPr>
            <a:r>
              <a:rPr lang="fi-FI" sz="1700" dirty="0">
                <a:solidFill>
                  <a:schemeClr val="tx1"/>
                </a:solidFill>
                <a:latin typeface="Arial"/>
                <a:ea typeface="Arial"/>
                <a:cs typeface="Arial"/>
                <a:sym typeface="Arial"/>
              </a:rPr>
              <a:t>Voit hakea lisää kirjastostasi esimerkiksi sanoilla: valeuutiset, valemedia, valheet, disinformaatio, totuus, totuudellisuus, objektiivisuus, kyseenalaistaminen, kriittinen ajattelu, tiedeviestintä, tieteellinen tieto, sosiaalinen media, vaikuttaminen.</a:t>
            </a:r>
            <a:endParaRPr sz="1700" dirty="0">
              <a:solidFill>
                <a:schemeClr val="tx1"/>
              </a:solidFill>
              <a:latin typeface="Arial"/>
            </a:endParaRPr>
          </a:p>
          <a:p>
            <a:pPr marL="0" lvl="0" indent="0" algn="l" rtl="0">
              <a:lnSpc>
                <a:spcPct val="90000"/>
              </a:lnSpc>
              <a:spcBef>
                <a:spcPts val="1000"/>
              </a:spcBef>
              <a:spcAft>
                <a:spcPts val="0"/>
              </a:spcAft>
              <a:buClr>
                <a:schemeClr val="dk1"/>
              </a:buClr>
              <a:buSzPct val="100000"/>
              <a:buNone/>
            </a:pPr>
            <a:r>
              <a:rPr lang="fi-FI" sz="1700" dirty="0">
                <a:solidFill>
                  <a:schemeClr val="tx1"/>
                </a:solidFill>
                <a:latin typeface="Arial"/>
                <a:ea typeface="Arial"/>
                <a:cs typeface="Arial"/>
                <a:sym typeface="Arial"/>
              </a:rPr>
              <a:t>Yhdistä sanat sinua kiinnostavaan aiheeseen, esimerkiksi terveystieto, ilmastonmuutos, talous jne. </a:t>
            </a:r>
            <a:endParaRPr sz="1700" dirty="0">
              <a:solidFill>
                <a:schemeClr val="tx1"/>
              </a:solidFill>
              <a:latin typeface="Arial"/>
            </a:endParaRPr>
          </a:p>
          <a:p>
            <a:pPr marL="0" lvl="0" indent="0" algn="l" rtl="0">
              <a:lnSpc>
                <a:spcPct val="90000"/>
              </a:lnSpc>
              <a:spcBef>
                <a:spcPts val="1000"/>
              </a:spcBef>
              <a:spcAft>
                <a:spcPts val="0"/>
              </a:spcAft>
              <a:buClr>
                <a:schemeClr val="dk1"/>
              </a:buClr>
              <a:buSzPct val="100000"/>
              <a:buNone/>
            </a:pPr>
            <a:endParaRPr sz="1700">
              <a:latin typeface="Arial"/>
              <a:ea typeface="Arial"/>
              <a:cs typeface="Arial"/>
              <a:sym typeface="Arial"/>
            </a:endParaRPr>
          </a:p>
          <a:p>
            <a:pPr marL="0" lvl="0" indent="0" algn="l" rtl="0">
              <a:lnSpc>
                <a:spcPct val="90000"/>
              </a:lnSpc>
              <a:spcBef>
                <a:spcPts val="1000"/>
              </a:spcBef>
              <a:spcAft>
                <a:spcPts val="0"/>
              </a:spcAft>
              <a:buClr>
                <a:schemeClr val="dk1"/>
              </a:buClr>
              <a:buSzPct val="100000"/>
              <a:buNone/>
            </a:pPr>
            <a:endParaRPr sz="1800">
              <a:latin typeface="Arial"/>
              <a:ea typeface="Arial"/>
              <a:cs typeface="Arial"/>
              <a:sym typeface="Arial"/>
            </a:endParaRPr>
          </a:p>
          <a:p>
            <a:pPr marL="228600" lvl="0" indent="-122555" algn="l" rtl="0">
              <a:lnSpc>
                <a:spcPct val="90000"/>
              </a:lnSpc>
              <a:spcBef>
                <a:spcPts val="1000"/>
              </a:spcBef>
              <a:spcAft>
                <a:spcPts val="0"/>
              </a:spcAft>
              <a:buClr>
                <a:schemeClr val="dk1"/>
              </a:buClr>
              <a:buSzPct val="100000"/>
              <a:buNone/>
            </a:pPr>
            <a:endParaRPr sz="1800">
              <a:latin typeface="Arial"/>
              <a:ea typeface="Arial"/>
              <a:cs typeface="Arial"/>
            </a:endParaRPr>
          </a:p>
          <a:p>
            <a:pPr marL="228600" lvl="0" indent="-122555" algn="l" rtl="0">
              <a:lnSpc>
                <a:spcPct val="90000"/>
              </a:lnSpc>
              <a:spcBef>
                <a:spcPts val="1000"/>
              </a:spcBef>
              <a:spcAft>
                <a:spcPts val="0"/>
              </a:spcAft>
              <a:buClr>
                <a:schemeClr val="dk1"/>
              </a:buClr>
              <a:buSzPct val="100000"/>
              <a:buNone/>
            </a:pPr>
            <a:endParaRPr sz="1800">
              <a:latin typeface="Arial"/>
              <a:ea typeface="Arial"/>
              <a:cs typeface="Arial"/>
            </a:endParaRPr>
          </a:p>
          <a:p>
            <a:pPr marL="228600" lvl="0" indent="-122555" algn="l" rtl="0">
              <a:lnSpc>
                <a:spcPct val="90000"/>
              </a:lnSpc>
              <a:spcBef>
                <a:spcPts val="1000"/>
              </a:spcBef>
              <a:spcAft>
                <a:spcPts val="0"/>
              </a:spcAft>
              <a:buClr>
                <a:schemeClr val="dk1"/>
              </a:buClr>
              <a:buSzPct val="100000"/>
              <a:buNone/>
            </a:pPr>
            <a:endParaRPr sz="1800">
              <a:latin typeface="Arial"/>
              <a:ea typeface="Arial"/>
              <a:cs typeface="Arial"/>
            </a:endParaRPr>
          </a:p>
        </p:txBody>
      </p:sp>
      <p:sp>
        <p:nvSpPr>
          <p:cNvPr id="345" name="Google Shape;345;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fi-FI"/>
              <a:t>Puttonen, Elenius &amp; Karjalainen (2025) CC-BY-SA</a:t>
            </a:r>
            <a:endParaRPr/>
          </a:p>
        </p:txBody>
      </p:sp>
    </p:spTree>
    <p:extLst>
      <p:ext uri="{BB962C8B-B14F-4D97-AF65-F5344CB8AC3E}">
        <p14:creationId xmlns:p14="http://schemas.microsoft.com/office/powerpoint/2010/main" val="113801546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49"/>
        <p:cNvGrpSpPr/>
        <p:nvPr/>
      </p:nvGrpSpPr>
      <p:grpSpPr>
        <a:xfrm>
          <a:off x="0" y="0"/>
          <a:ext cx="0" cy="0"/>
          <a:chOff x="0" y="0"/>
          <a:chExt cx="0" cy="0"/>
        </a:xfrm>
      </p:grpSpPr>
      <p:sp>
        <p:nvSpPr>
          <p:cNvPr id="350" name="Google Shape;350;p3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Arial"/>
              <a:buNone/>
            </a:pPr>
            <a:r>
              <a:rPr lang="fi-FI">
                <a:latin typeface="+mj-lt"/>
                <a:ea typeface="Arial"/>
                <a:cs typeface="Arial"/>
                <a:sym typeface="Arial"/>
              </a:rPr>
              <a:t>Tekijät </a:t>
            </a:r>
            <a:endParaRPr>
              <a:latin typeface="+mj-lt"/>
              <a:ea typeface="Arial"/>
              <a:cs typeface="Arial"/>
              <a:sym typeface="Arial"/>
            </a:endParaRPr>
          </a:p>
        </p:txBody>
      </p:sp>
      <p:sp>
        <p:nvSpPr>
          <p:cNvPr id="351" name="Google Shape;351;p30"/>
          <p:cNvSpPr txBox="1">
            <a:spLocks noGrp="1"/>
          </p:cNvSpPr>
          <p:nvPr>
            <p:ph type="body" idx="1"/>
          </p:nvPr>
        </p:nvSpPr>
        <p:spPr>
          <a:xfrm>
            <a:off x="922401" y="1536192"/>
            <a:ext cx="10515600" cy="4820158"/>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800"/>
              <a:buNone/>
            </a:pPr>
            <a:endParaRPr/>
          </a:p>
          <a:p>
            <a:pPr marL="228600" lvl="0" indent="-228600" algn="l" rtl="0">
              <a:lnSpc>
                <a:spcPct val="90000"/>
              </a:lnSpc>
              <a:spcBef>
                <a:spcPts val="1000"/>
              </a:spcBef>
              <a:spcAft>
                <a:spcPts val="0"/>
              </a:spcAft>
              <a:buClr>
                <a:schemeClr val="dk1"/>
              </a:buClr>
              <a:buSzPts val="2800"/>
              <a:buChar char="•"/>
            </a:pPr>
            <a:r>
              <a:rPr lang="fi-FI" sz="2000">
                <a:latin typeface="Arial" panose="020B0604020202020204" pitchFamily="34" charset="0"/>
                <a:cs typeface="Arial" panose="020B0604020202020204" pitchFamily="34" charset="0"/>
              </a:rPr>
              <a:t>Kaisa Puttonen, Laurea Ammattikorkeakoulu</a:t>
            </a:r>
            <a:endParaRPr sz="2000">
              <a:latin typeface="Arial" panose="020B0604020202020204" pitchFamily="34" charset="0"/>
              <a:cs typeface="Arial" panose="020B0604020202020204" pitchFamily="34" charset="0"/>
            </a:endParaRPr>
          </a:p>
          <a:p>
            <a:pPr marL="228600" lvl="0" indent="-228600" algn="l" rtl="0">
              <a:lnSpc>
                <a:spcPct val="90000"/>
              </a:lnSpc>
              <a:spcBef>
                <a:spcPts val="1000"/>
              </a:spcBef>
              <a:spcAft>
                <a:spcPts val="0"/>
              </a:spcAft>
              <a:buClr>
                <a:schemeClr val="dk1"/>
              </a:buClr>
              <a:buSzPts val="2800"/>
              <a:buChar char="•"/>
            </a:pPr>
            <a:r>
              <a:rPr lang="fi-FI" sz="2000">
                <a:latin typeface="Arial" panose="020B0604020202020204" pitchFamily="34" charset="0"/>
                <a:cs typeface="Arial" panose="020B0604020202020204" pitchFamily="34" charset="0"/>
              </a:rPr>
              <a:t>Riitta-Liisa Karjalainen, Kajaanin Ammattikorkeakoulu</a:t>
            </a:r>
            <a:endParaRPr sz="2000">
              <a:latin typeface="Arial" panose="020B0604020202020204" pitchFamily="34" charset="0"/>
              <a:cs typeface="Arial" panose="020B0604020202020204" pitchFamily="34" charset="0"/>
            </a:endParaRPr>
          </a:p>
          <a:p>
            <a:pPr marL="228600" lvl="0" indent="-228600" algn="l" rtl="0">
              <a:lnSpc>
                <a:spcPct val="90000"/>
              </a:lnSpc>
              <a:spcBef>
                <a:spcPts val="1000"/>
              </a:spcBef>
              <a:spcAft>
                <a:spcPts val="0"/>
              </a:spcAft>
              <a:buClr>
                <a:schemeClr val="dk1"/>
              </a:buClr>
              <a:buSzPts val="2800"/>
              <a:buChar char="•"/>
            </a:pPr>
            <a:r>
              <a:rPr lang="fi-FI" sz="2000">
                <a:latin typeface="Arial" panose="020B0604020202020204" pitchFamily="34" charset="0"/>
                <a:cs typeface="Arial" panose="020B0604020202020204" pitchFamily="34" charset="0"/>
              </a:rPr>
              <a:t>Leena Elenius, Seinäjoen Ammattikorkeakoulu</a:t>
            </a:r>
            <a:endParaRPr sz="2000">
              <a:latin typeface="Arial" panose="020B0604020202020204" pitchFamily="34" charset="0"/>
              <a:cs typeface="Arial" panose="020B0604020202020204" pitchFamily="34" charset="0"/>
            </a:endParaRPr>
          </a:p>
          <a:p>
            <a:pPr marL="228600" lvl="0" indent="-50800" algn="l" rtl="0">
              <a:lnSpc>
                <a:spcPct val="90000"/>
              </a:lnSpc>
              <a:spcBef>
                <a:spcPts val="1000"/>
              </a:spcBef>
              <a:spcAft>
                <a:spcPts val="0"/>
              </a:spcAft>
              <a:buClr>
                <a:schemeClr val="dk1"/>
              </a:buClr>
              <a:buSzPts val="2800"/>
              <a:buNone/>
            </a:pPr>
            <a:endParaRPr sz="2000">
              <a:latin typeface="Arial" panose="020B0604020202020204" pitchFamily="34" charset="0"/>
              <a:cs typeface="Arial" panose="020B0604020202020204" pitchFamily="34" charset="0"/>
            </a:endParaRPr>
          </a:p>
          <a:p>
            <a:pPr marL="0" lvl="0" indent="0" algn="l" rtl="0">
              <a:lnSpc>
                <a:spcPct val="90000"/>
              </a:lnSpc>
              <a:spcBef>
                <a:spcPts val="1000"/>
              </a:spcBef>
              <a:spcAft>
                <a:spcPts val="0"/>
              </a:spcAft>
              <a:buClr>
                <a:schemeClr val="dk1"/>
              </a:buClr>
              <a:buSzPts val="2800"/>
              <a:buNone/>
            </a:pPr>
            <a:r>
              <a:rPr lang="fi-FI" sz="2000">
                <a:latin typeface="Arial"/>
                <a:cs typeface="Arial"/>
              </a:rPr>
              <a:t>Tämän koulutusmateriaalin tekemiseen voit tutustua lukemalla artikkelin ammattikorkeakoulukirjastojen </a:t>
            </a:r>
            <a:r>
              <a:rPr lang="fi-FI" sz="2000" err="1">
                <a:latin typeface="Arial"/>
                <a:cs typeface="Arial"/>
              </a:rPr>
              <a:t>Kreodi</a:t>
            </a:r>
            <a:r>
              <a:rPr lang="fi-FI" sz="2000">
                <a:latin typeface="Arial"/>
                <a:cs typeface="Arial"/>
              </a:rPr>
              <a:t>-lehdestä:</a:t>
            </a:r>
            <a:endParaRPr sz="2000">
              <a:latin typeface="Arial"/>
              <a:cs typeface="Arial"/>
            </a:endParaRPr>
          </a:p>
          <a:p>
            <a:pPr marL="0" lvl="0" indent="0" algn="l">
              <a:lnSpc>
                <a:spcPct val="90000"/>
              </a:lnSpc>
              <a:spcBef>
                <a:spcPts val="1000"/>
              </a:spcBef>
              <a:spcAft>
                <a:spcPts val="0"/>
              </a:spcAft>
              <a:buSzPts val="2800"/>
              <a:buNone/>
            </a:pPr>
            <a:r>
              <a:rPr lang="fi-FI" sz="2000">
                <a:latin typeface="Arial"/>
                <a:cs typeface="Arial"/>
              </a:rPr>
              <a:t>Elenius, L., Karjalainen, R-L., Kiuru, E. &amp; Puttonen, K. </a:t>
            </a:r>
            <a:r>
              <a:rPr lang="fi-FI" sz="2000" u="sng">
                <a:solidFill>
                  <a:schemeClr val="hlink"/>
                </a:solidFill>
                <a:latin typeface="Arial"/>
                <a:cs typeface="Arial"/>
                <a:hlinkClick r:id="rId3">
                  <a:extLst>
                    <a:ext uri="{A12FA001-AC4F-418D-AE19-62706E023703}">
                      <ahyp:hlinkClr xmlns:ahyp="http://schemas.microsoft.com/office/drawing/2018/hyperlinkcolor" val="tx"/>
                    </a:ext>
                  </a:extLst>
                </a:hlinkClick>
              </a:rPr>
              <a:t>Informaation vääristyneet kasvot ja happamat ilmentymät</a:t>
            </a:r>
            <a:r>
              <a:rPr lang="fi-FI" sz="2000">
                <a:latin typeface="Arial"/>
                <a:cs typeface="Arial"/>
              </a:rPr>
              <a:t>. </a:t>
            </a:r>
            <a:r>
              <a:rPr lang="fi-FI" sz="2000" err="1">
                <a:latin typeface="Arial"/>
                <a:cs typeface="Arial"/>
              </a:rPr>
              <a:t>Kreodi</a:t>
            </a:r>
            <a:r>
              <a:rPr lang="fi-FI" sz="2000">
                <a:latin typeface="Arial"/>
                <a:cs typeface="Arial"/>
              </a:rPr>
              <a:t> 2, 2022</a:t>
            </a:r>
            <a:endParaRPr sz="2000">
              <a:latin typeface="Arial"/>
              <a:cs typeface="Arial"/>
            </a:endParaRPr>
          </a:p>
        </p:txBody>
      </p:sp>
      <p:sp>
        <p:nvSpPr>
          <p:cNvPr id="352" name="Google Shape;352;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fi-FI"/>
              <a:t>Puttonen, Elenius &amp; Karjalainen (2025 )CC-BY-SA</a:t>
            </a:r>
            <a:endParaRPr/>
          </a:p>
        </p:txBody>
      </p:sp>
      <p:pic>
        <p:nvPicPr>
          <p:cNvPr id="2" name="Kuva 1" descr="Kuva, joka sisältää kohteen Fontti, teksti, Grafiikka, logo&#10;&#10;Kuvaus luotu automaattisesti">
            <a:extLst>
              <a:ext uri="{FF2B5EF4-FFF2-40B4-BE49-F238E27FC236}">
                <a16:creationId xmlns:a16="http://schemas.microsoft.com/office/drawing/2014/main" id="{CFE555A0-77DB-60A9-A704-C8019594F3AE}"/>
              </a:ext>
            </a:extLst>
          </p:cNvPr>
          <p:cNvPicPr>
            <a:picLocks noChangeAspect="1"/>
          </p:cNvPicPr>
          <p:nvPr/>
        </p:nvPicPr>
        <p:blipFill>
          <a:blip r:embed="rId4"/>
          <a:stretch>
            <a:fillRect/>
          </a:stretch>
        </p:blipFill>
        <p:spPr>
          <a:xfrm>
            <a:off x="8689975" y="359607"/>
            <a:ext cx="3036812" cy="841073"/>
          </a:xfrm>
          <a:prstGeom prst="rect">
            <a:avLst/>
          </a:prstGeom>
        </p:spPr>
      </p:pic>
    </p:spTree>
  </p:cSld>
  <p:clrMapOvr>
    <a:masterClrMapping/>
  </p:clrMapOvr>
</p:sld>
</file>

<file path=ppt/theme/theme1.xml><?xml version="1.0" encoding="utf-8"?>
<a:theme xmlns:a="http://schemas.openxmlformats.org/drawingml/2006/main" name="Office-teema">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teema">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Laajakuva</PresentationFormat>
  <Slides>34</Slides>
  <Notes>27</Notes>
  <HiddenSlides>0</HiddenSlides>
  <ScaleCrop>false</ScaleCrop>
  <HeadingPairs>
    <vt:vector size="4" baseType="variant">
      <vt:variant>
        <vt:lpstr>Teema</vt:lpstr>
      </vt:variant>
      <vt:variant>
        <vt:i4>1</vt:i4>
      </vt:variant>
      <vt:variant>
        <vt:lpstr>Dian otsikot</vt:lpstr>
      </vt:variant>
      <vt:variant>
        <vt:i4>34</vt:i4>
      </vt:variant>
    </vt:vector>
  </HeadingPairs>
  <TitlesOfParts>
    <vt:vector size="35" baseType="lpstr">
      <vt:lpstr>Office-teema</vt:lpstr>
      <vt:lpstr>Huijataanko minua? Huijaanko minä muita?</vt:lpstr>
      <vt:lpstr>Johdanto</vt:lpstr>
      <vt:lpstr>Tiedätkö mitä tarkoittaa?</vt:lpstr>
      <vt:lpstr>Huomioi tekoälyyn liittyen</vt:lpstr>
      <vt:lpstr>Uutistieto</vt:lpstr>
      <vt:lpstr>Orientoidu pohtimalla – mieti, miten reagoit</vt:lpstr>
      <vt:lpstr>Mihin havahdut?  </vt:lpstr>
      <vt:lpstr>Mihin havahdut uutistiedoissa?</vt:lpstr>
      <vt:lpstr>Syvennä ja testaa (1)</vt:lpstr>
      <vt:lpstr>Kuvat ja videot </vt:lpstr>
      <vt:lpstr>Orientoidu pohtimalla – mieti, miten toimit </vt:lpstr>
      <vt:lpstr>Kuvanlukutaito ja tulkinnasta</vt:lpstr>
      <vt:lpstr>Mitä näet kuvissa ja videoissa?  Onko kaikki totta? </vt:lpstr>
      <vt:lpstr>Epäilyttääkö kuva tai video? </vt:lpstr>
      <vt:lpstr>Mitä näet?</vt:lpstr>
      <vt:lpstr>Syvennä ja testaa (2)</vt:lpstr>
      <vt:lpstr>Numerot, tilastot ja niiden esittäminen</vt:lpstr>
      <vt:lpstr>Orientoidu pohtimalla – mieti, miten tulkitset</vt:lpstr>
      <vt:lpstr>Numerot vaativat erityistä lukutaitoa </vt:lpstr>
      <vt:lpstr>Numerolukutaito opiskelussa ja työssä</vt:lpstr>
      <vt:lpstr>Miksi tilastoja tarvitaan?  </vt:lpstr>
      <vt:lpstr>Tulkitsetko numeerista tietoa oikein?</vt:lpstr>
      <vt:lpstr>Syvennä ja testaa (3)</vt:lpstr>
      <vt:lpstr>Tieteelliset artikkelit </vt:lpstr>
      <vt:lpstr>Orientoidu pohtimalla – mieti, mitä teet</vt:lpstr>
      <vt:lpstr>Tieteellinen artikkeli</vt:lpstr>
      <vt:lpstr>Mihin luotat? Ovatko kaikki tieteellisiksi kutsutut artikkelit laadukkaita?</vt:lpstr>
      <vt:lpstr>Avoin tieteellinen julkaiseminen (OA)</vt:lpstr>
      <vt:lpstr>Tarkasta lehdestä</vt:lpstr>
      <vt:lpstr>Tieteellisen tiedonhaun tekoälytyökalut</vt:lpstr>
      <vt:lpstr>Syvennä ja testaa (4)</vt:lpstr>
      <vt:lpstr>Onnittelut </vt:lpstr>
      <vt:lpstr>Kirjoja aiheesta – hae kirjastostasi!</vt:lpstr>
      <vt:lpstr>Tekijät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Huijataanko minua? Huijaanko minä muita?</dc:title>
  <dc:creator>Kaisa Puttonen</dc:creator>
  <cp:revision>40</cp:revision>
  <dcterms:created xsi:type="dcterms:W3CDTF">2022-11-24T08:50:42Z</dcterms:created>
  <dcterms:modified xsi:type="dcterms:W3CDTF">2025-01-16T17:09:04Z</dcterms:modified>
</cp:coreProperties>
</file>