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774" r:id="rId5"/>
    <p:sldId id="824" r:id="rId6"/>
    <p:sldId id="854" r:id="rId7"/>
    <p:sldId id="268" r:id="rId8"/>
    <p:sldId id="269" r:id="rId9"/>
    <p:sldId id="277" r:id="rId10"/>
    <p:sldId id="265" r:id="rId11"/>
    <p:sldId id="266" r:id="rId12"/>
    <p:sldId id="274" r:id="rId13"/>
    <p:sldId id="275" r:id="rId14"/>
    <p:sldId id="276" r:id="rId15"/>
    <p:sldId id="273" r:id="rId16"/>
    <p:sldId id="270" r:id="rId17"/>
    <p:sldId id="271" r:id="rId18"/>
    <p:sldId id="825"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BA0837AC-1102-4615-A808-4F2C85B97631}">
          <p14:sldIdLst>
            <p14:sldId id="774"/>
            <p14:sldId id="824"/>
            <p14:sldId id="854"/>
            <p14:sldId id="268"/>
            <p14:sldId id="269"/>
            <p14:sldId id="277"/>
            <p14:sldId id="265"/>
            <p14:sldId id="266"/>
            <p14:sldId id="274"/>
            <p14:sldId id="275"/>
            <p14:sldId id="276"/>
          </p14:sldIdLst>
        </p14:section>
        <p14:section name="Nimetön osa" id="{43DE46C7-4548-4B20-9568-44E10FBB5FA3}">
          <p14:sldIdLst>
            <p14:sldId id="273"/>
            <p14:sldId id="270"/>
            <p14:sldId id="271"/>
            <p14:sldId id="8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B2F74-C415-4C2C-8D8F-0C5C3FD5DDBF}" v="17" dt="2022-05-04T11:23:22.26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C7C7F-5997-411D-957F-34A267E9AFC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fi-FI"/>
        </a:p>
      </dgm:t>
    </dgm:pt>
    <dgm:pt modelId="{B29D93AF-23C4-433E-BBD7-720E50F0C7E4}">
      <dgm:prSet custT="1"/>
      <dgm:spPr>
        <a:solidFill>
          <a:schemeClr val="bg1"/>
        </a:solidFill>
        <a:ln>
          <a:solidFill>
            <a:schemeClr val="tx1"/>
          </a:solidFill>
        </a:ln>
      </dgm:spPr>
      <dgm:t>
        <a:bodyPr/>
        <a:lstStyle/>
        <a:p>
          <a:pPr algn="ctr"/>
          <a:r>
            <a:rPr lang="fi-FI" sz="1200" b="1" dirty="0">
              <a:solidFill>
                <a:schemeClr val="tx1"/>
              </a:solidFill>
            </a:rPr>
            <a:t>Opiskelijoita yht. n. 7400</a:t>
          </a:r>
          <a:endParaRPr lang="fi-FI" sz="1200" dirty="0">
            <a:solidFill>
              <a:schemeClr val="tx1"/>
            </a:solidFill>
          </a:endParaRPr>
        </a:p>
      </dgm:t>
    </dgm:pt>
    <dgm:pt modelId="{0326626D-A583-430E-A8BE-0E47253F19F0}" type="parTrans" cxnId="{E7742616-79D9-40B4-982A-15890225E4B6}">
      <dgm:prSet/>
      <dgm:spPr/>
      <dgm:t>
        <a:bodyPr/>
        <a:lstStyle/>
        <a:p>
          <a:endParaRPr lang="fi-FI"/>
        </a:p>
      </dgm:t>
    </dgm:pt>
    <dgm:pt modelId="{ABE22B45-D0E9-4664-86F0-C89325E02A3F}" type="sibTrans" cxnId="{E7742616-79D9-40B4-982A-15890225E4B6}">
      <dgm:prSet/>
      <dgm:spPr/>
      <dgm:t>
        <a:bodyPr/>
        <a:lstStyle/>
        <a:p>
          <a:endParaRPr lang="fi-FI"/>
        </a:p>
      </dgm:t>
    </dgm:pt>
    <dgm:pt modelId="{C338A2FC-A0C8-426A-9D00-446705613B7D}">
      <dgm:prSet custT="1"/>
      <dgm:spPr>
        <a:solidFill>
          <a:schemeClr val="bg1"/>
        </a:solidFill>
        <a:ln>
          <a:solidFill>
            <a:schemeClr val="tx1"/>
          </a:solidFill>
        </a:ln>
      </dgm:spPr>
      <dgm:t>
        <a:bodyPr/>
        <a:lstStyle/>
        <a:p>
          <a:pPr algn="ctr"/>
          <a:r>
            <a:rPr lang="fi-FI" sz="1100" b="1" dirty="0" err="1">
              <a:solidFill>
                <a:schemeClr val="tx1"/>
              </a:solidFill>
            </a:rPr>
            <a:t>amm</a:t>
          </a:r>
          <a:r>
            <a:rPr lang="fi-FI" sz="1100" b="1" dirty="0">
              <a:solidFill>
                <a:schemeClr val="tx1"/>
              </a:solidFill>
            </a:rPr>
            <a:t>. koul. vähimmäismäärä 3324,  tavoitemäärä 3849</a:t>
          </a:r>
          <a:r>
            <a:rPr lang="fi-FI" sz="1100" b="1" dirty="0">
              <a:solidFill>
                <a:schemeClr val="bg1"/>
              </a:solidFill>
            </a:rPr>
            <a:t>   </a:t>
          </a:r>
          <a:r>
            <a:rPr lang="fi-FI" sz="1100" b="1" dirty="0">
              <a:solidFill>
                <a:schemeClr val="tx1"/>
              </a:solidFill>
            </a:rPr>
            <a:t>                                                                 </a:t>
          </a:r>
          <a:endParaRPr lang="fi-FI" sz="1100" dirty="0">
            <a:solidFill>
              <a:schemeClr val="tx1"/>
            </a:solidFill>
          </a:endParaRPr>
        </a:p>
      </dgm:t>
    </dgm:pt>
    <dgm:pt modelId="{5BD72C06-58F5-4A7D-B5B4-25DFFF6F4314}" type="parTrans" cxnId="{69547F20-A955-4E0F-BB53-402A819D5EA6}">
      <dgm:prSet/>
      <dgm:spPr/>
      <dgm:t>
        <a:bodyPr/>
        <a:lstStyle/>
        <a:p>
          <a:endParaRPr lang="fi-FI"/>
        </a:p>
      </dgm:t>
    </dgm:pt>
    <dgm:pt modelId="{068E1792-DA1C-407C-974D-04E8C148343E}" type="sibTrans" cxnId="{69547F20-A955-4E0F-BB53-402A819D5EA6}">
      <dgm:prSet/>
      <dgm:spPr/>
      <dgm:t>
        <a:bodyPr/>
        <a:lstStyle/>
        <a:p>
          <a:endParaRPr lang="fi-FI"/>
        </a:p>
      </dgm:t>
    </dgm:pt>
    <dgm:pt modelId="{4B1640FD-58C4-43DE-8683-9B10A2CF9CA4}">
      <dgm:prSet/>
      <dgm:spPr>
        <a:solidFill>
          <a:schemeClr val="bg1"/>
        </a:solidFill>
        <a:ln>
          <a:solidFill>
            <a:schemeClr val="tx1"/>
          </a:solidFill>
        </a:ln>
      </dgm:spPr>
      <dgm:t>
        <a:bodyPr/>
        <a:lstStyle/>
        <a:p>
          <a:pPr algn="ctr"/>
          <a:r>
            <a:rPr lang="fi-FI" b="1" dirty="0">
              <a:solidFill>
                <a:schemeClr val="tx1"/>
              </a:solidFill>
            </a:rPr>
            <a:t>Henkilöstöä n. 600 </a:t>
          </a:r>
          <a:endParaRPr lang="fi-FI" dirty="0">
            <a:solidFill>
              <a:schemeClr val="tx1"/>
            </a:solidFill>
          </a:endParaRPr>
        </a:p>
      </dgm:t>
    </dgm:pt>
    <dgm:pt modelId="{287C2FD4-C6CE-44FF-9F8D-34EDA2508CD9}" type="parTrans" cxnId="{371DB7FB-B612-4D39-91EF-6FA48AA159E2}">
      <dgm:prSet/>
      <dgm:spPr/>
      <dgm:t>
        <a:bodyPr/>
        <a:lstStyle/>
        <a:p>
          <a:endParaRPr lang="fi-FI"/>
        </a:p>
      </dgm:t>
    </dgm:pt>
    <dgm:pt modelId="{98F14C3E-879A-48A4-8AF1-7326C71C0E62}" type="sibTrans" cxnId="{371DB7FB-B612-4D39-91EF-6FA48AA159E2}">
      <dgm:prSet/>
      <dgm:spPr/>
      <dgm:t>
        <a:bodyPr/>
        <a:lstStyle/>
        <a:p>
          <a:endParaRPr lang="fi-FI"/>
        </a:p>
      </dgm:t>
    </dgm:pt>
    <dgm:pt modelId="{067D2FCC-656A-4F21-879B-917A427F5E8C}">
      <dgm:prSet/>
      <dgm:spPr>
        <a:solidFill>
          <a:schemeClr val="bg1"/>
        </a:solidFill>
        <a:ln>
          <a:solidFill>
            <a:schemeClr val="tx1"/>
          </a:solidFill>
        </a:ln>
      </dgm:spPr>
      <dgm:t>
        <a:bodyPr/>
        <a:lstStyle/>
        <a:p>
          <a:pPr algn="ctr"/>
          <a:r>
            <a:rPr lang="fi-FI" b="1" dirty="0">
              <a:solidFill>
                <a:schemeClr val="tx1"/>
              </a:solidFill>
            </a:rPr>
            <a:t>opettajia n. 70 %</a:t>
          </a:r>
          <a:endParaRPr lang="fi-FI" dirty="0">
            <a:solidFill>
              <a:schemeClr val="tx1"/>
            </a:solidFill>
          </a:endParaRPr>
        </a:p>
      </dgm:t>
    </dgm:pt>
    <dgm:pt modelId="{733D76B7-D8C7-4DCF-A1C4-4C6992F80562}" type="parTrans" cxnId="{E1700F63-C993-41D6-B328-565BA1D27C10}">
      <dgm:prSet/>
      <dgm:spPr/>
      <dgm:t>
        <a:bodyPr/>
        <a:lstStyle/>
        <a:p>
          <a:endParaRPr lang="fi-FI"/>
        </a:p>
      </dgm:t>
    </dgm:pt>
    <dgm:pt modelId="{0FB232C9-16CC-4F69-A7CF-930A27CC77F4}" type="sibTrans" cxnId="{E1700F63-C993-41D6-B328-565BA1D27C10}">
      <dgm:prSet/>
      <dgm:spPr/>
      <dgm:t>
        <a:bodyPr/>
        <a:lstStyle/>
        <a:p>
          <a:endParaRPr lang="fi-FI"/>
        </a:p>
      </dgm:t>
    </dgm:pt>
    <dgm:pt modelId="{4153A33D-B32E-431C-81F7-0657A5E1E842}">
      <dgm:prSet/>
      <dgm:spPr>
        <a:solidFill>
          <a:schemeClr val="bg1"/>
        </a:solidFill>
        <a:ln>
          <a:solidFill>
            <a:schemeClr val="tx1"/>
          </a:solidFill>
        </a:ln>
      </dgm:spPr>
      <dgm:t>
        <a:bodyPr/>
        <a:lstStyle/>
        <a:p>
          <a:pPr algn="ctr"/>
          <a:r>
            <a:rPr lang="fi-FI" b="1" dirty="0">
              <a:solidFill>
                <a:schemeClr val="tx1"/>
              </a:solidFill>
            </a:rPr>
            <a:t>Toimintatuotot n. 42 milj. €</a:t>
          </a:r>
          <a:endParaRPr lang="fi-FI" dirty="0">
            <a:solidFill>
              <a:schemeClr val="tx1"/>
            </a:solidFill>
          </a:endParaRPr>
        </a:p>
      </dgm:t>
    </dgm:pt>
    <dgm:pt modelId="{CF054B32-E449-41EA-A995-307CA5A75450}" type="parTrans" cxnId="{D1610C59-56D2-4F08-870E-A5C3530AA779}">
      <dgm:prSet/>
      <dgm:spPr/>
      <dgm:t>
        <a:bodyPr/>
        <a:lstStyle/>
        <a:p>
          <a:endParaRPr lang="fi-FI"/>
        </a:p>
      </dgm:t>
    </dgm:pt>
    <dgm:pt modelId="{BBEDE44D-CC7A-4E34-A009-B9E6C7E0DA19}" type="sibTrans" cxnId="{D1610C59-56D2-4F08-870E-A5C3530AA779}">
      <dgm:prSet/>
      <dgm:spPr/>
      <dgm:t>
        <a:bodyPr/>
        <a:lstStyle/>
        <a:p>
          <a:endParaRPr lang="fi-FI"/>
        </a:p>
      </dgm:t>
    </dgm:pt>
    <dgm:pt modelId="{EF9CEAD0-7DDB-4DED-A335-645241E5A027}">
      <dgm:prSet/>
      <dgm:spPr>
        <a:solidFill>
          <a:schemeClr val="bg1"/>
        </a:solidFill>
        <a:ln>
          <a:solidFill>
            <a:schemeClr val="tx1"/>
          </a:solidFill>
        </a:ln>
      </dgm:spPr>
      <dgm:t>
        <a:bodyPr/>
        <a:lstStyle/>
        <a:p>
          <a:pPr algn="ctr"/>
          <a:r>
            <a:rPr lang="fi-FI" b="1" dirty="0">
              <a:solidFill>
                <a:schemeClr val="tx1"/>
              </a:solidFill>
            </a:rPr>
            <a:t>Kiinteistöjä n. 100.000 m</a:t>
          </a:r>
          <a:r>
            <a:rPr lang="fi-FI" b="1" baseline="30000" dirty="0">
              <a:solidFill>
                <a:schemeClr val="tx1"/>
              </a:solidFill>
            </a:rPr>
            <a:t>2</a:t>
          </a:r>
          <a:r>
            <a:rPr lang="fi-FI" b="1" dirty="0">
              <a:solidFill>
                <a:schemeClr val="tx1"/>
              </a:solidFill>
            </a:rPr>
            <a:t> </a:t>
          </a:r>
          <a:endParaRPr lang="fi-FI" dirty="0">
            <a:solidFill>
              <a:schemeClr val="tx1"/>
            </a:solidFill>
          </a:endParaRPr>
        </a:p>
      </dgm:t>
    </dgm:pt>
    <dgm:pt modelId="{A99FE5A5-336E-4DFD-B2AE-1300E30F9DE2}" type="parTrans" cxnId="{329DFB74-1E91-4144-BE9E-9A20DE683B19}">
      <dgm:prSet/>
      <dgm:spPr/>
      <dgm:t>
        <a:bodyPr/>
        <a:lstStyle/>
        <a:p>
          <a:endParaRPr lang="fi-FI"/>
        </a:p>
      </dgm:t>
    </dgm:pt>
    <dgm:pt modelId="{15254FED-DBA0-4F6D-9D7F-0B52E6F16295}" type="sibTrans" cxnId="{329DFB74-1E91-4144-BE9E-9A20DE683B19}">
      <dgm:prSet/>
      <dgm:spPr/>
      <dgm:t>
        <a:bodyPr/>
        <a:lstStyle/>
        <a:p>
          <a:endParaRPr lang="fi-FI"/>
        </a:p>
      </dgm:t>
    </dgm:pt>
    <dgm:pt modelId="{0E97420E-C4F6-4B0A-B7BC-B0DFF1EF8826}">
      <dgm:prSet/>
      <dgm:spPr>
        <a:solidFill>
          <a:schemeClr val="bg1"/>
        </a:solidFill>
        <a:ln>
          <a:solidFill>
            <a:schemeClr val="tx1"/>
          </a:solidFill>
        </a:ln>
      </dgm:spPr>
      <dgm:t>
        <a:bodyPr/>
        <a:lstStyle/>
        <a:p>
          <a:pPr algn="ctr"/>
          <a:r>
            <a:rPr lang="fi-FI" b="1" dirty="0">
              <a:solidFill>
                <a:schemeClr val="tx1"/>
              </a:solidFill>
            </a:rPr>
            <a:t>n. 100 eri kiinteistöä</a:t>
          </a:r>
          <a:endParaRPr lang="fi-FI" dirty="0">
            <a:solidFill>
              <a:schemeClr val="tx1"/>
            </a:solidFill>
          </a:endParaRPr>
        </a:p>
      </dgm:t>
    </dgm:pt>
    <dgm:pt modelId="{F0941A8C-A6F6-4076-BA08-B63FB534BF22}" type="parTrans" cxnId="{1320923F-3B7B-413C-9496-1BC30A326E22}">
      <dgm:prSet/>
      <dgm:spPr/>
      <dgm:t>
        <a:bodyPr/>
        <a:lstStyle/>
        <a:p>
          <a:endParaRPr lang="fi-FI"/>
        </a:p>
      </dgm:t>
    </dgm:pt>
    <dgm:pt modelId="{2D91D009-710C-454B-BACC-EACE31E2D56D}" type="sibTrans" cxnId="{1320923F-3B7B-413C-9496-1BC30A326E22}">
      <dgm:prSet/>
      <dgm:spPr/>
      <dgm:t>
        <a:bodyPr/>
        <a:lstStyle/>
        <a:p>
          <a:endParaRPr lang="fi-FI"/>
        </a:p>
      </dgm:t>
    </dgm:pt>
    <dgm:pt modelId="{B57A7065-EDFD-4FD8-98D2-DE4DD3A6AC93}">
      <dgm:prSet/>
      <dgm:spPr>
        <a:solidFill>
          <a:schemeClr val="bg1"/>
        </a:solidFill>
        <a:ln>
          <a:solidFill>
            <a:schemeClr val="tx1"/>
          </a:solidFill>
        </a:ln>
      </dgm:spPr>
      <dgm:t>
        <a:bodyPr/>
        <a:lstStyle/>
        <a:p>
          <a:pPr algn="ctr"/>
          <a:r>
            <a:rPr lang="fi-FI" b="1" dirty="0">
              <a:solidFill>
                <a:schemeClr val="tx1"/>
              </a:solidFill>
            </a:rPr>
            <a:t>Vahva työelämän palvelu- ja kehittämistehtävä</a:t>
          </a:r>
          <a:endParaRPr lang="fi-FI" dirty="0">
            <a:solidFill>
              <a:schemeClr val="tx1"/>
            </a:solidFill>
          </a:endParaRPr>
        </a:p>
      </dgm:t>
    </dgm:pt>
    <dgm:pt modelId="{4F9F6049-B6DA-43EA-BCC7-8EDEABE2EF2F}" type="parTrans" cxnId="{74834738-0C4F-4D5A-8936-B03BB8291284}">
      <dgm:prSet/>
      <dgm:spPr/>
      <dgm:t>
        <a:bodyPr/>
        <a:lstStyle/>
        <a:p>
          <a:endParaRPr lang="fi-FI"/>
        </a:p>
      </dgm:t>
    </dgm:pt>
    <dgm:pt modelId="{7D73D497-4EA7-4BB7-B423-DA5D30EE4812}" type="sibTrans" cxnId="{74834738-0C4F-4D5A-8936-B03BB8291284}">
      <dgm:prSet/>
      <dgm:spPr/>
      <dgm:t>
        <a:bodyPr/>
        <a:lstStyle/>
        <a:p>
          <a:endParaRPr lang="fi-FI"/>
        </a:p>
      </dgm:t>
    </dgm:pt>
    <dgm:pt modelId="{7E53B7CE-59B1-4531-B107-25275BAEC120}">
      <dgm:prSet/>
      <dgm:spPr>
        <a:solidFill>
          <a:schemeClr val="bg1"/>
        </a:solidFill>
        <a:ln>
          <a:solidFill>
            <a:schemeClr val="tx1"/>
          </a:solidFill>
        </a:ln>
      </dgm:spPr>
      <dgm:t>
        <a:bodyPr/>
        <a:lstStyle/>
        <a:p>
          <a:pPr algn="ctr"/>
          <a:r>
            <a:rPr lang="fi-FI" b="1" dirty="0">
              <a:solidFill>
                <a:schemeClr val="tx1"/>
              </a:solidFill>
            </a:rPr>
            <a:t>TAMK:sta 3 % =&gt; 5,9 % =&gt; 8,98 % omistus</a:t>
          </a:r>
          <a:endParaRPr lang="fi-FI" dirty="0">
            <a:solidFill>
              <a:schemeClr val="tx1"/>
            </a:solidFill>
          </a:endParaRPr>
        </a:p>
      </dgm:t>
    </dgm:pt>
    <dgm:pt modelId="{76F0D5F5-3BEA-41B1-8FA2-185FA1FA19E6}" type="parTrans" cxnId="{52EBDE4F-0ACD-40BF-8793-EB903AA91CC1}">
      <dgm:prSet/>
      <dgm:spPr/>
      <dgm:t>
        <a:bodyPr/>
        <a:lstStyle/>
        <a:p>
          <a:endParaRPr lang="fi-FI"/>
        </a:p>
      </dgm:t>
    </dgm:pt>
    <dgm:pt modelId="{2D938A38-0E8D-4943-8E45-898A0EE7CDCB}" type="sibTrans" cxnId="{52EBDE4F-0ACD-40BF-8793-EB903AA91CC1}">
      <dgm:prSet/>
      <dgm:spPr/>
      <dgm:t>
        <a:bodyPr/>
        <a:lstStyle/>
        <a:p>
          <a:endParaRPr lang="fi-FI"/>
        </a:p>
      </dgm:t>
    </dgm:pt>
    <dgm:pt modelId="{5C20A5A8-8624-454F-9E75-0C92966C6FE4}" type="pres">
      <dgm:prSet presAssocID="{11AC7C7F-5997-411D-957F-34A267E9AFCD}" presName="Name0" presStyleCnt="0">
        <dgm:presLayoutVars>
          <dgm:dir/>
          <dgm:resizeHandles val="exact"/>
        </dgm:presLayoutVars>
      </dgm:prSet>
      <dgm:spPr/>
    </dgm:pt>
    <dgm:pt modelId="{8E72CB9F-248E-4F48-A783-2E1E01D58837}" type="pres">
      <dgm:prSet presAssocID="{B29D93AF-23C4-433E-BBD7-720E50F0C7E4}" presName="composite" presStyleCnt="0"/>
      <dgm:spPr/>
    </dgm:pt>
    <dgm:pt modelId="{FC347107-D15A-4CE7-9ED5-121AD6CA2165}" type="pres">
      <dgm:prSet presAssocID="{B29D93AF-23C4-433E-BBD7-720E50F0C7E4}" presName="rect1" presStyleLbl="bgShp"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Opiskelijaryhmä työskentelemässä kirjastossa"/>
        </a:ext>
      </dgm:extLst>
    </dgm:pt>
    <dgm:pt modelId="{212AE925-50BD-49CF-BC36-27F1705AD88E}" type="pres">
      <dgm:prSet presAssocID="{B29D93AF-23C4-433E-BBD7-720E50F0C7E4}" presName="rect2" presStyleLbl="trBgShp" presStyleIdx="0" presStyleCnt="6" custScaleY="122472">
        <dgm:presLayoutVars>
          <dgm:bulletEnabled val="1"/>
        </dgm:presLayoutVars>
      </dgm:prSet>
      <dgm:spPr/>
    </dgm:pt>
    <dgm:pt modelId="{D9218971-B503-480E-9889-C9F76095CA8E}" type="pres">
      <dgm:prSet presAssocID="{ABE22B45-D0E9-4664-86F0-C89325E02A3F}" presName="sibTrans" presStyleCnt="0"/>
      <dgm:spPr/>
    </dgm:pt>
    <dgm:pt modelId="{D1A208D3-68DA-4090-9FAC-675D3A6A0264}" type="pres">
      <dgm:prSet presAssocID="{4B1640FD-58C4-43DE-8683-9B10A2CF9CA4}" presName="composite" presStyleCnt="0"/>
      <dgm:spPr/>
    </dgm:pt>
    <dgm:pt modelId="{0DB5C5E8-251E-492A-910F-57385704EA6C}" type="pres">
      <dgm:prSet presAssocID="{4B1640FD-58C4-43DE-8683-9B10A2CF9CA4}" presName="rect1" presStyleLbl="bgShp"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Kaksi työtoveria suunnittelemassa taulun äärellä muistilappujen avulla"/>
        </a:ext>
      </dgm:extLst>
    </dgm:pt>
    <dgm:pt modelId="{7631523D-33F1-497A-B669-35372123C37D}" type="pres">
      <dgm:prSet presAssocID="{4B1640FD-58C4-43DE-8683-9B10A2CF9CA4}" presName="rect2" presStyleLbl="trBgShp" presStyleIdx="1" presStyleCnt="6" custScaleY="116037">
        <dgm:presLayoutVars>
          <dgm:bulletEnabled val="1"/>
        </dgm:presLayoutVars>
      </dgm:prSet>
      <dgm:spPr/>
    </dgm:pt>
    <dgm:pt modelId="{7B8B7FCD-C40B-4F84-8455-6DA926C7981A}" type="pres">
      <dgm:prSet presAssocID="{98F14C3E-879A-48A4-8AF1-7326C71C0E62}" presName="sibTrans" presStyleCnt="0"/>
      <dgm:spPr/>
    </dgm:pt>
    <dgm:pt modelId="{417CD8C6-7556-47B1-BDD7-2FB570753472}" type="pres">
      <dgm:prSet presAssocID="{4153A33D-B32E-431C-81F7-0657A5E1E842}" presName="composite" presStyleCnt="0"/>
      <dgm:spPr/>
    </dgm:pt>
    <dgm:pt modelId="{C431FD45-A9A9-499A-8427-B9A664D4B4BF}" type="pres">
      <dgm:prSet presAssocID="{4153A33D-B32E-431C-81F7-0657A5E1E842}" presName="rect1" presStyleLbl="bgShp"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solidFill>
            <a:schemeClr val="tx1"/>
          </a:solidFill>
        </a:ln>
      </dgm:spPr>
      <dgm:extLst>
        <a:ext uri="{E40237B7-FDA0-4F09-8148-C483321AD2D9}">
          <dgm14:cNvPr xmlns:dgm14="http://schemas.microsoft.com/office/drawing/2010/diagram" id="0" name="" descr="Sivuleikkaus nuoresta kasvista ja juurista"/>
        </a:ext>
      </dgm:extLst>
    </dgm:pt>
    <dgm:pt modelId="{7A33001F-8D83-4B9F-9C1D-576630F501C4}" type="pres">
      <dgm:prSet presAssocID="{4153A33D-B32E-431C-81F7-0657A5E1E842}" presName="rect2" presStyleLbl="trBgShp" presStyleIdx="2" presStyleCnt="6" custScaleY="111333">
        <dgm:presLayoutVars>
          <dgm:bulletEnabled val="1"/>
        </dgm:presLayoutVars>
      </dgm:prSet>
      <dgm:spPr/>
    </dgm:pt>
    <dgm:pt modelId="{E0079E51-C30C-4D53-AB48-53F7797FA1CB}" type="pres">
      <dgm:prSet presAssocID="{BBEDE44D-CC7A-4E34-A009-B9E6C7E0DA19}" presName="sibTrans" presStyleCnt="0"/>
      <dgm:spPr/>
    </dgm:pt>
    <dgm:pt modelId="{E8C88409-CD26-4F08-B6CA-B0C057DF1426}" type="pres">
      <dgm:prSet presAssocID="{EF9CEAD0-7DDB-4DED-A335-645241E5A027}" presName="composite" presStyleCnt="0"/>
      <dgm:spPr/>
    </dgm:pt>
    <dgm:pt modelId="{938AFEA3-FBA6-48DD-9CCD-BC103C9A8AFD}" type="pres">
      <dgm:prSet presAssocID="{EF9CEAD0-7DDB-4DED-A335-645241E5A027}" presName="rect1" presStyleLbl="bgShp"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Ilmakuva kaupungin rakennuksista"/>
        </a:ext>
      </dgm:extLst>
    </dgm:pt>
    <dgm:pt modelId="{E64271D3-8067-4FDE-A0D8-0ABD98333DF8}" type="pres">
      <dgm:prSet presAssocID="{EF9CEAD0-7DDB-4DED-A335-645241E5A027}" presName="rect2" presStyleLbl="trBgShp" presStyleIdx="3" presStyleCnt="6">
        <dgm:presLayoutVars>
          <dgm:bulletEnabled val="1"/>
        </dgm:presLayoutVars>
      </dgm:prSet>
      <dgm:spPr/>
    </dgm:pt>
    <dgm:pt modelId="{5D65A560-C0B0-4D60-8A2D-7018C279EC43}" type="pres">
      <dgm:prSet presAssocID="{15254FED-DBA0-4F6D-9D7F-0B52E6F16295}" presName="sibTrans" presStyleCnt="0"/>
      <dgm:spPr/>
    </dgm:pt>
    <dgm:pt modelId="{666633AA-7114-4B3F-8E28-2AFF8414CFB3}" type="pres">
      <dgm:prSet presAssocID="{B57A7065-EDFD-4FD8-98D2-DE4DD3A6AC93}" presName="composite" presStyleCnt="0"/>
      <dgm:spPr/>
    </dgm:pt>
    <dgm:pt modelId="{6393DB8D-DB88-4745-92CD-C72BE3AF55E0}" type="pres">
      <dgm:prSet presAssocID="{B57A7065-EDFD-4FD8-98D2-DE4DD3A6AC93}" presName="rect1" presStyleLbl="bgShp"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Insinööri käyttämässä tablettia tehtaassa, jossa on teollisia robotteja"/>
        </a:ext>
      </dgm:extLst>
    </dgm:pt>
    <dgm:pt modelId="{A09EBC4B-FEEF-4873-88C1-AB9805483EA5}" type="pres">
      <dgm:prSet presAssocID="{B57A7065-EDFD-4FD8-98D2-DE4DD3A6AC93}" presName="rect2" presStyleLbl="trBgShp" presStyleIdx="4" presStyleCnt="6">
        <dgm:presLayoutVars>
          <dgm:bulletEnabled val="1"/>
        </dgm:presLayoutVars>
      </dgm:prSet>
      <dgm:spPr/>
    </dgm:pt>
    <dgm:pt modelId="{2C79361E-7D1F-43AE-87C4-891FC5719FE4}" type="pres">
      <dgm:prSet presAssocID="{7D73D497-4EA7-4BB7-B423-DA5D30EE4812}" presName="sibTrans" presStyleCnt="0"/>
      <dgm:spPr/>
    </dgm:pt>
    <dgm:pt modelId="{952139E5-6F68-4F2F-959E-56B835794CFA}" type="pres">
      <dgm:prSet presAssocID="{7E53B7CE-59B1-4531-B107-25275BAEC120}" presName="composite" presStyleCnt="0"/>
      <dgm:spPr/>
    </dgm:pt>
    <dgm:pt modelId="{FAA4482B-C480-4F45-A77C-4291B9BBE0C4}" type="pres">
      <dgm:prSet presAssocID="{7E53B7CE-59B1-4531-B107-25275BAEC120}" presName="rect1" presStyleLbl="bgShp"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Kaaviot näytöllä, josta heijastuu toimisto"/>
        </a:ext>
      </dgm:extLst>
    </dgm:pt>
    <dgm:pt modelId="{DEE2D94C-C258-40CD-BAB5-3974B626E865}" type="pres">
      <dgm:prSet presAssocID="{7E53B7CE-59B1-4531-B107-25275BAEC120}" presName="rect2" presStyleLbl="trBgShp" presStyleIdx="5" presStyleCnt="6">
        <dgm:presLayoutVars>
          <dgm:bulletEnabled val="1"/>
        </dgm:presLayoutVars>
      </dgm:prSet>
      <dgm:spPr/>
    </dgm:pt>
  </dgm:ptLst>
  <dgm:cxnLst>
    <dgm:cxn modelId="{E7742616-79D9-40B4-982A-15890225E4B6}" srcId="{11AC7C7F-5997-411D-957F-34A267E9AFCD}" destId="{B29D93AF-23C4-433E-BBD7-720E50F0C7E4}" srcOrd="0" destOrd="0" parTransId="{0326626D-A583-430E-A8BE-0E47253F19F0}" sibTransId="{ABE22B45-D0E9-4664-86F0-C89325E02A3F}"/>
    <dgm:cxn modelId="{69547F20-A955-4E0F-BB53-402A819D5EA6}" srcId="{B29D93AF-23C4-433E-BBD7-720E50F0C7E4}" destId="{C338A2FC-A0C8-426A-9D00-446705613B7D}" srcOrd="0" destOrd="0" parTransId="{5BD72C06-58F5-4A7D-B5B4-25DFFF6F4314}" sibTransId="{068E1792-DA1C-407C-974D-04E8C148343E}"/>
    <dgm:cxn modelId="{3B1E3624-5916-4275-84C3-D37F7F67206C}" type="presOf" srcId="{EF9CEAD0-7DDB-4DED-A335-645241E5A027}" destId="{E64271D3-8067-4FDE-A0D8-0ABD98333DF8}" srcOrd="0" destOrd="0" presId="urn:microsoft.com/office/officeart/2008/layout/BendingPictureSemiTransparentText"/>
    <dgm:cxn modelId="{61B6C932-9B32-4AC9-9F8D-C67FB6507CAE}" type="presOf" srcId="{4153A33D-B32E-431C-81F7-0657A5E1E842}" destId="{7A33001F-8D83-4B9F-9C1D-576630F501C4}" srcOrd="0" destOrd="0" presId="urn:microsoft.com/office/officeart/2008/layout/BendingPictureSemiTransparentText"/>
    <dgm:cxn modelId="{17419736-D48F-4E72-ADE8-37C638422535}" type="presOf" srcId="{11AC7C7F-5997-411D-957F-34A267E9AFCD}" destId="{5C20A5A8-8624-454F-9E75-0C92966C6FE4}" srcOrd="0" destOrd="0" presId="urn:microsoft.com/office/officeart/2008/layout/BendingPictureSemiTransparentText"/>
    <dgm:cxn modelId="{74834738-0C4F-4D5A-8936-B03BB8291284}" srcId="{11AC7C7F-5997-411D-957F-34A267E9AFCD}" destId="{B57A7065-EDFD-4FD8-98D2-DE4DD3A6AC93}" srcOrd="4" destOrd="0" parTransId="{4F9F6049-B6DA-43EA-BCC7-8EDEABE2EF2F}" sibTransId="{7D73D497-4EA7-4BB7-B423-DA5D30EE4812}"/>
    <dgm:cxn modelId="{1320923F-3B7B-413C-9496-1BC30A326E22}" srcId="{EF9CEAD0-7DDB-4DED-A335-645241E5A027}" destId="{0E97420E-C4F6-4B0A-B7BC-B0DFF1EF8826}" srcOrd="0" destOrd="0" parTransId="{F0941A8C-A6F6-4076-BA08-B63FB534BF22}" sibTransId="{2D91D009-710C-454B-BACC-EACE31E2D56D}"/>
    <dgm:cxn modelId="{E1700F63-C993-41D6-B328-565BA1D27C10}" srcId="{4B1640FD-58C4-43DE-8683-9B10A2CF9CA4}" destId="{067D2FCC-656A-4F21-879B-917A427F5E8C}" srcOrd="0" destOrd="0" parTransId="{733D76B7-D8C7-4DCF-A1C4-4C6992F80562}" sibTransId="{0FB232C9-16CC-4F69-A7CF-930A27CC77F4}"/>
    <dgm:cxn modelId="{1246216A-68C9-4FF5-9D87-31C888F17304}" type="presOf" srcId="{0E97420E-C4F6-4B0A-B7BC-B0DFF1EF8826}" destId="{E64271D3-8067-4FDE-A0D8-0ABD98333DF8}" srcOrd="0" destOrd="1" presId="urn:microsoft.com/office/officeart/2008/layout/BendingPictureSemiTransparentText"/>
    <dgm:cxn modelId="{623E616C-FF3D-4826-8DD3-91A4E1D239DE}" type="presOf" srcId="{B57A7065-EDFD-4FD8-98D2-DE4DD3A6AC93}" destId="{A09EBC4B-FEEF-4873-88C1-AB9805483EA5}" srcOrd="0" destOrd="0" presId="urn:microsoft.com/office/officeart/2008/layout/BendingPictureSemiTransparentText"/>
    <dgm:cxn modelId="{52EBDE4F-0ACD-40BF-8793-EB903AA91CC1}" srcId="{11AC7C7F-5997-411D-957F-34A267E9AFCD}" destId="{7E53B7CE-59B1-4531-B107-25275BAEC120}" srcOrd="5" destOrd="0" parTransId="{76F0D5F5-3BEA-41B1-8FA2-185FA1FA19E6}" sibTransId="{2D938A38-0E8D-4943-8E45-898A0EE7CDCB}"/>
    <dgm:cxn modelId="{329DFB74-1E91-4144-BE9E-9A20DE683B19}" srcId="{11AC7C7F-5997-411D-957F-34A267E9AFCD}" destId="{EF9CEAD0-7DDB-4DED-A335-645241E5A027}" srcOrd="3" destOrd="0" parTransId="{A99FE5A5-336E-4DFD-B2AE-1300E30F9DE2}" sibTransId="{15254FED-DBA0-4F6D-9D7F-0B52E6F16295}"/>
    <dgm:cxn modelId="{7D38DE77-8AFE-4857-8BFD-C17259120E02}" type="presOf" srcId="{C338A2FC-A0C8-426A-9D00-446705613B7D}" destId="{212AE925-50BD-49CF-BC36-27F1705AD88E}" srcOrd="0" destOrd="1" presId="urn:microsoft.com/office/officeart/2008/layout/BendingPictureSemiTransparentText"/>
    <dgm:cxn modelId="{D1610C59-56D2-4F08-870E-A5C3530AA779}" srcId="{11AC7C7F-5997-411D-957F-34A267E9AFCD}" destId="{4153A33D-B32E-431C-81F7-0657A5E1E842}" srcOrd="2" destOrd="0" parTransId="{CF054B32-E449-41EA-A995-307CA5A75450}" sibTransId="{BBEDE44D-CC7A-4E34-A009-B9E6C7E0DA19}"/>
    <dgm:cxn modelId="{E149AD79-8448-42ED-A97B-47144D374532}" type="presOf" srcId="{7E53B7CE-59B1-4531-B107-25275BAEC120}" destId="{DEE2D94C-C258-40CD-BAB5-3974B626E865}" srcOrd="0" destOrd="0" presId="urn:microsoft.com/office/officeart/2008/layout/BendingPictureSemiTransparentText"/>
    <dgm:cxn modelId="{5366B0B1-2934-4291-B4A0-DEA3B210C51C}" type="presOf" srcId="{B29D93AF-23C4-433E-BBD7-720E50F0C7E4}" destId="{212AE925-50BD-49CF-BC36-27F1705AD88E}" srcOrd="0" destOrd="0" presId="urn:microsoft.com/office/officeart/2008/layout/BendingPictureSemiTransparentText"/>
    <dgm:cxn modelId="{307609CE-1614-4F52-97DF-56221B2E0B3E}" type="presOf" srcId="{4B1640FD-58C4-43DE-8683-9B10A2CF9CA4}" destId="{7631523D-33F1-497A-B669-35372123C37D}" srcOrd="0" destOrd="0" presId="urn:microsoft.com/office/officeart/2008/layout/BendingPictureSemiTransparentText"/>
    <dgm:cxn modelId="{D5EB0BD8-B1B0-4C40-B8A4-CAF0D3B00379}" type="presOf" srcId="{067D2FCC-656A-4F21-879B-917A427F5E8C}" destId="{7631523D-33F1-497A-B669-35372123C37D}" srcOrd="0" destOrd="1" presId="urn:microsoft.com/office/officeart/2008/layout/BendingPictureSemiTransparentText"/>
    <dgm:cxn modelId="{371DB7FB-B612-4D39-91EF-6FA48AA159E2}" srcId="{11AC7C7F-5997-411D-957F-34A267E9AFCD}" destId="{4B1640FD-58C4-43DE-8683-9B10A2CF9CA4}" srcOrd="1" destOrd="0" parTransId="{287C2FD4-C6CE-44FF-9F8D-34EDA2508CD9}" sibTransId="{98F14C3E-879A-48A4-8AF1-7326C71C0E62}"/>
    <dgm:cxn modelId="{3A0BE989-9BDB-486F-9422-F417A7EB6329}" type="presParOf" srcId="{5C20A5A8-8624-454F-9E75-0C92966C6FE4}" destId="{8E72CB9F-248E-4F48-A783-2E1E01D58837}" srcOrd="0" destOrd="0" presId="urn:microsoft.com/office/officeart/2008/layout/BendingPictureSemiTransparentText"/>
    <dgm:cxn modelId="{C1541262-1AEF-4A98-A9FD-194625CF57CD}" type="presParOf" srcId="{8E72CB9F-248E-4F48-A783-2E1E01D58837}" destId="{FC347107-D15A-4CE7-9ED5-121AD6CA2165}" srcOrd="0" destOrd="0" presId="urn:microsoft.com/office/officeart/2008/layout/BendingPictureSemiTransparentText"/>
    <dgm:cxn modelId="{BC5224CB-F15E-4A2A-9F7F-8D0BD63028C1}" type="presParOf" srcId="{8E72CB9F-248E-4F48-A783-2E1E01D58837}" destId="{212AE925-50BD-49CF-BC36-27F1705AD88E}" srcOrd="1" destOrd="0" presId="urn:microsoft.com/office/officeart/2008/layout/BendingPictureSemiTransparentText"/>
    <dgm:cxn modelId="{79DB5D9B-D297-44DD-A026-B054714FD929}" type="presParOf" srcId="{5C20A5A8-8624-454F-9E75-0C92966C6FE4}" destId="{D9218971-B503-480E-9889-C9F76095CA8E}" srcOrd="1" destOrd="0" presId="urn:microsoft.com/office/officeart/2008/layout/BendingPictureSemiTransparentText"/>
    <dgm:cxn modelId="{933AF05B-B819-48D7-A772-B4A3069F9CC1}" type="presParOf" srcId="{5C20A5A8-8624-454F-9E75-0C92966C6FE4}" destId="{D1A208D3-68DA-4090-9FAC-675D3A6A0264}" srcOrd="2" destOrd="0" presId="urn:microsoft.com/office/officeart/2008/layout/BendingPictureSemiTransparentText"/>
    <dgm:cxn modelId="{B5488112-7889-4FC6-839E-FB2B01927B3A}" type="presParOf" srcId="{D1A208D3-68DA-4090-9FAC-675D3A6A0264}" destId="{0DB5C5E8-251E-492A-910F-57385704EA6C}" srcOrd="0" destOrd="0" presId="urn:microsoft.com/office/officeart/2008/layout/BendingPictureSemiTransparentText"/>
    <dgm:cxn modelId="{74A01644-7E61-4973-A3C8-75C6E6415341}" type="presParOf" srcId="{D1A208D3-68DA-4090-9FAC-675D3A6A0264}" destId="{7631523D-33F1-497A-B669-35372123C37D}" srcOrd="1" destOrd="0" presId="urn:microsoft.com/office/officeart/2008/layout/BendingPictureSemiTransparentText"/>
    <dgm:cxn modelId="{0935CCA6-122E-4518-B422-5920C93CD90D}" type="presParOf" srcId="{5C20A5A8-8624-454F-9E75-0C92966C6FE4}" destId="{7B8B7FCD-C40B-4F84-8455-6DA926C7981A}" srcOrd="3" destOrd="0" presId="urn:microsoft.com/office/officeart/2008/layout/BendingPictureSemiTransparentText"/>
    <dgm:cxn modelId="{88124D54-D5D4-448A-9860-596291BA595F}" type="presParOf" srcId="{5C20A5A8-8624-454F-9E75-0C92966C6FE4}" destId="{417CD8C6-7556-47B1-BDD7-2FB570753472}" srcOrd="4" destOrd="0" presId="urn:microsoft.com/office/officeart/2008/layout/BendingPictureSemiTransparentText"/>
    <dgm:cxn modelId="{B6D699FC-E4C7-4054-B79F-BF0FF52122CC}" type="presParOf" srcId="{417CD8C6-7556-47B1-BDD7-2FB570753472}" destId="{C431FD45-A9A9-499A-8427-B9A664D4B4BF}" srcOrd="0" destOrd="0" presId="urn:microsoft.com/office/officeart/2008/layout/BendingPictureSemiTransparentText"/>
    <dgm:cxn modelId="{B81096DD-B6AB-478D-9A1C-B84142973065}" type="presParOf" srcId="{417CD8C6-7556-47B1-BDD7-2FB570753472}" destId="{7A33001F-8D83-4B9F-9C1D-576630F501C4}" srcOrd="1" destOrd="0" presId="urn:microsoft.com/office/officeart/2008/layout/BendingPictureSemiTransparentText"/>
    <dgm:cxn modelId="{B2BBB4EE-0FB2-4C5D-99B4-0AF43B4EE238}" type="presParOf" srcId="{5C20A5A8-8624-454F-9E75-0C92966C6FE4}" destId="{E0079E51-C30C-4D53-AB48-53F7797FA1CB}" srcOrd="5" destOrd="0" presId="urn:microsoft.com/office/officeart/2008/layout/BendingPictureSemiTransparentText"/>
    <dgm:cxn modelId="{A92DE572-7107-42ED-9588-B4E29364A50C}" type="presParOf" srcId="{5C20A5A8-8624-454F-9E75-0C92966C6FE4}" destId="{E8C88409-CD26-4F08-B6CA-B0C057DF1426}" srcOrd="6" destOrd="0" presId="urn:microsoft.com/office/officeart/2008/layout/BendingPictureSemiTransparentText"/>
    <dgm:cxn modelId="{AEE5A442-3933-412C-9802-D4F645199311}" type="presParOf" srcId="{E8C88409-CD26-4F08-B6CA-B0C057DF1426}" destId="{938AFEA3-FBA6-48DD-9CCD-BC103C9A8AFD}" srcOrd="0" destOrd="0" presId="urn:microsoft.com/office/officeart/2008/layout/BendingPictureSemiTransparentText"/>
    <dgm:cxn modelId="{0AEEC20E-3FFC-4483-B630-9A86B4AF8CC8}" type="presParOf" srcId="{E8C88409-CD26-4F08-B6CA-B0C057DF1426}" destId="{E64271D3-8067-4FDE-A0D8-0ABD98333DF8}" srcOrd="1" destOrd="0" presId="urn:microsoft.com/office/officeart/2008/layout/BendingPictureSemiTransparentText"/>
    <dgm:cxn modelId="{0886B0A8-CCC9-45DA-9848-FFD5D8FAE732}" type="presParOf" srcId="{5C20A5A8-8624-454F-9E75-0C92966C6FE4}" destId="{5D65A560-C0B0-4D60-8A2D-7018C279EC43}" srcOrd="7" destOrd="0" presId="urn:microsoft.com/office/officeart/2008/layout/BendingPictureSemiTransparentText"/>
    <dgm:cxn modelId="{2F693240-AD85-455A-BD89-2BDDD87AE55A}" type="presParOf" srcId="{5C20A5A8-8624-454F-9E75-0C92966C6FE4}" destId="{666633AA-7114-4B3F-8E28-2AFF8414CFB3}" srcOrd="8" destOrd="0" presId="urn:microsoft.com/office/officeart/2008/layout/BendingPictureSemiTransparentText"/>
    <dgm:cxn modelId="{8BACFF03-25F7-4769-A3A0-E5BC6251CD11}" type="presParOf" srcId="{666633AA-7114-4B3F-8E28-2AFF8414CFB3}" destId="{6393DB8D-DB88-4745-92CD-C72BE3AF55E0}" srcOrd="0" destOrd="0" presId="urn:microsoft.com/office/officeart/2008/layout/BendingPictureSemiTransparentText"/>
    <dgm:cxn modelId="{DA1E63AD-4A59-4DB2-B834-1A10D1BA9F24}" type="presParOf" srcId="{666633AA-7114-4B3F-8E28-2AFF8414CFB3}" destId="{A09EBC4B-FEEF-4873-88C1-AB9805483EA5}" srcOrd="1" destOrd="0" presId="urn:microsoft.com/office/officeart/2008/layout/BendingPictureSemiTransparentText"/>
    <dgm:cxn modelId="{E0CFD1C4-79BF-4B1E-A68D-93C2C40BE582}" type="presParOf" srcId="{5C20A5A8-8624-454F-9E75-0C92966C6FE4}" destId="{2C79361E-7D1F-43AE-87C4-891FC5719FE4}" srcOrd="9" destOrd="0" presId="urn:microsoft.com/office/officeart/2008/layout/BendingPictureSemiTransparentText"/>
    <dgm:cxn modelId="{4E15AA5C-B4B0-42EC-90F3-21A616B976DE}" type="presParOf" srcId="{5C20A5A8-8624-454F-9E75-0C92966C6FE4}" destId="{952139E5-6F68-4F2F-959E-56B835794CFA}" srcOrd="10" destOrd="0" presId="urn:microsoft.com/office/officeart/2008/layout/BendingPictureSemiTransparentText"/>
    <dgm:cxn modelId="{5787A536-5452-4AE2-A7A0-459B3CD9F01B}" type="presParOf" srcId="{952139E5-6F68-4F2F-959E-56B835794CFA}" destId="{FAA4482B-C480-4F45-A77C-4291B9BBE0C4}" srcOrd="0" destOrd="0" presId="urn:microsoft.com/office/officeart/2008/layout/BendingPictureSemiTransparentText"/>
    <dgm:cxn modelId="{2638BAE8-54F9-4531-B80D-F7017B79FD94}" type="presParOf" srcId="{952139E5-6F68-4F2F-959E-56B835794CFA}" destId="{DEE2D94C-C258-40CD-BAB5-3974B626E86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7107-D15A-4CE7-9ED5-121AD6CA2165}">
      <dsp:nvSpPr>
        <dsp:cNvPr id="0" name=""/>
        <dsp:cNvSpPr/>
      </dsp:nvSpPr>
      <dsp:spPr>
        <a:xfrm>
          <a:off x="590" y="167460"/>
          <a:ext cx="2005475" cy="17189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212AE925-50BD-49CF-BC36-27F1705AD88E}">
      <dsp:nvSpPr>
        <dsp:cNvPr id="0" name=""/>
        <dsp:cNvSpPr/>
      </dsp:nvSpPr>
      <dsp:spPr>
        <a:xfrm>
          <a:off x="590" y="1324357"/>
          <a:ext cx="2005475" cy="505249"/>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Opiskelijoita yht. n. 7400</a:t>
          </a:r>
          <a:endParaRPr lang="fi-FI" sz="1200" kern="1200" dirty="0">
            <a:solidFill>
              <a:schemeClr val="tx1"/>
            </a:solidFill>
          </a:endParaRPr>
        </a:p>
        <a:p>
          <a:pPr marL="57150" lvl="1" indent="-57150" algn="ctr" defTabSz="488950">
            <a:lnSpc>
              <a:spcPct val="90000"/>
            </a:lnSpc>
            <a:spcBef>
              <a:spcPct val="0"/>
            </a:spcBef>
            <a:spcAft>
              <a:spcPct val="15000"/>
            </a:spcAft>
            <a:buChar char="•"/>
          </a:pPr>
          <a:r>
            <a:rPr lang="fi-FI" sz="1100" b="1" kern="1200" dirty="0" err="1">
              <a:solidFill>
                <a:schemeClr val="tx1"/>
              </a:solidFill>
            </a:rPr>
            <a:t>amm</a:t>
          </a:r>
          <a:r>
            <a:rPr lang="fi-FI" sz="1100" b="1" kern="1200" dirty="0">
              <a:solidFill>
                <a:schemeClr val="tx1"/>
              </a:solidFill>
            </a:rPr>
            <a:t>. koul. vähimmäismäärä 3324,  tavoitemäärä 3849</a:t>
          </a:r>
          <a:r>
            <a:rPr lang="fi-FI" sz="1100" b="1" kern="1200" dirty="0">
              <a:solidFill>
                <a:schemeClr val="bg1"/>
              </a:solidFill>
            </a:rPr>
            <a:t>   </a:t>
          </a:r>
          <a:r>
            <a:rPr lang="fi-FI" sz="1100" b="1" kern="1200" dirty="0">
              <a:solidFill>
                <a:schemeClr val="tx1"/>
              </a:solidFill>
            </a:rPr>
            <a:t>                                                                 </a:t>
          </a:r>
          <a:endParaRPr lang="fi-FI" sz="1100" kern="1200" dirty="0">
            <a:solidFill>
              <a:schemeClr val="tx1"/>
            </a:solidFill>
          </a:endParaRPr>
        </a:p>
      </dsp:txBody>
      <dsp:txXfrm>
        <a:off x="590" y="1324357"/>
        <a:ext cx="2005475" cy="505249"/>
      </dsp:txXfrm>
    </dsp:sp>
    <dsp:sp modelId="{0DB5C5E8-251E-492A-910F-57385704EA6C}">
      <dsp:nvSpPr>
        <dsp:cNvPr id="0" name=""/>
        <dsp:cNvSpPr/>
      </dsp:nvSpPr>
      <dsp:spPr>
        <a:xfrm>
          <a:off x="2210619" y="167460"/>
          <a:ext cx="2005475" cy="171892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7631523D-33F1-497A-B669-35372123C37D}">
      <dsp:nvSpPr>
        <dsp:cNvPr id="0" name=""/>
        <dsp:cNvSpPr/>
      </dsp:nvSpPr>
      <dsp:spPr>
        <a:xfrm>
          <a:off x="2210619" y="1337631"/>
          <a:ext cx="2005475" cy="478702"/>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chemeClr val="tx1"/>
              </a:solidFill>
            </a:rPr>
            <a:t>Henkilöstöä n. 600 </a:t>
          </a:r>
          <a:endParaRPr lang="fi-FI" sz="1100" kern="1200" dirty="0">
            <a:solidFill>
              <a:schemeClr val="tx1"/>
            </a:solidFill>
          </a:endParaRPr>
        </a:p>
        <a:p>
          <a:pPr marL="57150" lvl="1" indent="-57150" algn="ctr" defTabSz="400050">
            <a:lnSpc>
              <a:spcPct val="90000"/>
            </a:lnSpc>
            <a:spcBef>
              <a:spcPct val="0"/>
            </a:spcBef>
            <a:spcAft>
              <a:spcPct val="15000"/>
            </a:spcAft>
            <a:buChar char="•"/>
          </a:pPr>
          <a:r>
            <a:rPr lang="fi-FI" sz="900" b="1" kern="1200" dirty="0">
              <a:solidFill>
                <a:schemeClr val="tx1"/>
              </a:solidFill>
            </a:rPr>
            <a:t>opettajia n. 70 %</a:t>
          </a:r>
          <a:endParaRPr lang="fi-FI" sz="900" kern="1200" dirty="0">
            <a:solidFill>
              <a:schemeClr val="tx1"/>
            </a:solidFill>
          </a:endParaRPr>
        </a:p>
      </dsp:txBody>
      <dsp:txXfrm>
        <a:off x="2210619" y="1337631"/>
        <a:ext cx="2005475" cy="478702"/>
      </dsp:txXfrm>
    </dsp:sp>
    <dsp:sp modelId="{C431FD45-A9A9-499A-8427-B9A664D4B4BF}">
      <dsp:nvSpPr>
        <dsp:cNvPr id="0" name=""/>
        <dsp:cNvSpPr/>
      </dsp:nvSpPr>
      <dsp:spPr>
        <a:xfrm>
          <a:off x="4420647" y="167460"/>
          <a:ext cx="2005475" cy="17189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solidFill>
            <a:schemeClr val="tx1"/>
          </a:solidFill>
        </a:ln>
        <a:effectLst/>
      </dsp:spPr>
      <dsp:style>
        <a:lnRef idx="0">
          <a:scrgbClr r="0" g="0" b="0"/>
        </a:lnRef>
        <a:fillRef idx="1">
          <a:scrgbClr r="0" g="0" b="0"/>
        </a:fillRef>
        <a:effectRef idx="0">
          <a:scrgbClr r="0" g="0" b="0"/>
        </a:effectRef>
        <a:fontRef idx="minor"/>
      </dsp:style>
    </dsp:sp>
    <dsp:sp modelId="{7A33001F-8D83-4B9F-9C1D-576630F501C4}">
      <dsp:nvSpPr>
        <dsp:cNvPr id="0" name=""/>
        <dsp:cNvSpPr/>
      </dsp:nvSpPr>
      <dsp:spPr>
        <a:xfrm>
          <a:off x="4420647" y="1347334"/>
          <a:ext cx="2005475" cy="459296"/>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chemeClr val="tx1"/>
              </a:solidFill>
            </a:rPr>
            <a:t>Toimintatuotot n. 42 milj. €</a:t>
          </a:r>
          <a:endParaRPr lang="fi-FI" sz="1100" kern="1200" dirty="0">
            <a:solidFill>
              <a:schemeClr val="tx1"/>
            </a:solidFill>
          </a:endParaRPr>
        </a:p>
      </dsp:txBody>
      <dsp:txXfrm>
        <a:off x="4420647" y="1347334"/>
        <a:ext cx="2005475" cy="459296"/>
      </dsp:txXfrm>
    </dsp:sp>
    <dsp:sp modelId="{938AFEA3-FBA6-48DD-9CCD-BC103C9A8AFD}">
      <dsp:nvSpPr>
        <dsp:cNvPr id="0" name=""/>
        <dsp:cNvSpPr/>
      </dsp:nvSpPr>
      <dsp:spPr>
        <a:xfrm>
          <a:off x="590" y="2086937"/>
          <a:ext cx="2005475" cy="171892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E64271D3-8067-4FDE-A0D8-0ABD98333DF8}">
      <dsp:nvSpPr>
        <dsp:cNvPr id="0" name=""/>
        <dsp:cNvSpPr/>
      </dsp:nvSpPr>
      <dsp:spPr>
        <a:xfrm>
          <a:off x="590"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chemeClr val="tx1"/>
              </a:solidFill>
            </a:rPr>
            <a:t>Kiinteistöjä n. 100.000 m</a:t>
          </a:r>
          <a:r>
            <a:rPr lang="fi-FI" sz="1100" b="1" kern="1200" baseline="30000" dirty="0">
              <a:solidFill>
                <a:schemeClr val="tx1"/>
              </a:solidFill>
            </a:rPr>
            <a:t>2</a:t>
          </a:r>
          <a:r>
            <a:rPr lang="fi-FI" sz="1100" b="1" kern="1200" dirty="0">
              <a:solidFill>
                <a:schemeClr val="tx1"/>
              </a:solidFill>
            </a:rPr>
            <a:t> </a:t>
          </a:r>
          <a:endParaRPr lang="fi-FI" sz="1100" kern="1200" dirty="0">
            <a:solidFill>
              <a:schemeClr val="tx1"/>
            </a:solidFill>
          </a:endParaRPr>
        </a:p>
        <a:p>
          <a:pPr marL="57150" lvl="1" indent="-57150" algn="ctr" defTabSz="400050">
            <a:lnSpc>
              <a:spcPct val="90000"/>
            </a:lnSpc>
            <a:spcBef>
              <a:spcPct val="0"/>
            </a:spcBef>
            <a:spcAft>
              <a:spcPct val="15000"/>
            </a:spcAft>
            <a:buChar char="•"/>
          </a:pPr>
          <a:r>
            <a:rPr lang="fi-FI" sz="900" b="1" kern="1200" dirty="0">
              <a:solidFill>
                <a:schemeClr val="tx1"/>
              </a:solidFill>
            </a:rPr>
            <a:t>n. 100 eri kiinteistöä</a:t>
          </a:r>
          <a:endParaRPr lang="fi-FI" sz="900" kern="1200" dirty="0">
            <a:solidFill>
              <a:schemeClr val="tx1"/>
            </a:solidFill>
          </a:endParaRPr>
        </a:p>
      </dsp:txBody>
      <dsp:txXfrm>
        <a:off x="590" y="3290188"/>
        <a:ext cx="2005475" cy="412543"/>
      </dsp:txXfrm>
    </dsp:sp>
    <dsp:sp modelId="{6393DB8D-DB88-4745-92CD-C72BE3AF55E0}">
      <dsp:nvSpPr>
        <dsp:cNvPr id="0" name=""/>
        <dsp:cNvSpPr/>
      </dsp:nvSpPr>
      <dsp:spPr>
        <a:xfrm>
          <a:off x="2210619" y="2086937"/>
          <a:ext cx="2005475" cy="17189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A09EBC4B-FEEF-4873-88C1-AB9805483EA5}">
      <dsp:nvSpPr>
        <dsp:cNvPr id="0" name=""/>
        <dsp:cNvSpPr/>
      </dsp:nvSpPr>
      <dsp:spPr>
        <a:xfrm>
          <a:off x="2210619"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chemeClr val="tx1"/>
              </a:solidFill>
            </a:rPr>
            <a:t>Vahva työelämän palvelu- ja kehittämistehtävä</a:t>
          </a:r>
          <a:endParaRPr lang="fi-FI" sz="1100" kern="1200" dirty="0">
            <a:solidFill>
              <a:schemeClr val="tx1"/>
            </a:solidFill>
          </a:endParaRPr>
        </a:p>
      </dsp:txBody>
      <dsp:txXfrm>
        <a:off x="2210619" y="3290188"/>
        <a:ext cx="2005475" cy="412543"/>
      </dsp:txXfrm>
    </dsp:sp>
    <dsp:sp modelId="{FAA4482B-C480-4F45-A77C-4291B9BBE0C4}">
      <dsp:nvSpPr>
        <dsp:cNvPr id="0" name=""/>
        <dsp:cNvSpPr/>
      </dsp:nvSpPr>
      <dsp:spPr>
        <a:xfrm>
          <a:off x="4420647" y="2086937"/>
          <a:ext cx="2005475" cy="1718929"/>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DEE2D94C-C258-40CD-BAB5-3974B626E865}">
      <dsp:nvSpPr>
        <dsp:cNvPr id="0" name=""/>
        <dsp:cNvSpPr/>
      </dsp:nvSpPr>
      <dsp:spPr>
        <a:xfrm>
          <a:off x="4420647"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chemeClr val="tx1"/>
              </a:solidFill>
            </a:rPr>
            <a:t>TAMK:sta 3 % =&gt; 5,9 % =&gt; 8,98 % omistus</a:t>
          </a:r>
          <a:endParaRPr lang="fi-FI" sz="1100" kern="1200" dirty="0">
            <a:solidFill>
              <a:schemeClr val="tx1"/>
            </a:solidFill>
          </a:endParaRPr>
        </a:p>
      </dsp:txBody>
      <dsp:txXfrm>
        <a:off x="4420647" y="3290188"/>
        <a:ext cx="2005475" cy="41254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4349D-EA20-44A2-B50F-20D91AE58114}" type="datetimeFigureOut">
              <a:rPr lang="fi-FI" smtClean="0"/>
              <a:t>9.5.2022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2B237-CDC7-42DA-8400-4109E9658A92}" type="slidenum">
              <a:rPr lang="fi-FI" smtClean="0"/>
              <a:t>‹#›</a:t>
            </a:fld>
            <a:endParaRPr lang="fi-FI"/>
          </a:p>
        </p:txBody>
      </p:sp>
    </p:spTree>
    <p:extLst>
      <p:ext uri="{BB962C8B-B14F-4D97-AF65-F5344CB8AC3E}">
        <p14:creationId xmlns:p14="http://schemas.microsoft.com/office/powerpoint/2010/main" val="199467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7575" y="744538"/>
            <a:ext cx="4962525"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2B237-CDC7-42DA-8400-4109E9658A92}"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30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782260" y="11116482"/>
            <a:ext cx="2894794" cy="5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E16B02-BE21-4BA6-8E50-5C5415104168}" type="slidenum">
              <a:rPr kumimoji="0" lang="fi-FI"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i-FI" dirty="0">
              <a:latin typeface="Arial" pitchFamily="34" charset="0"/>
            </a:endParaRPr>
          </a:p>
        </p:txBody>
      </p:sp>
    </p:spTree>
    <p:extLst>
      <p:ext uri="{BB962C8B-B14F-4D97-AF65-F5344CB8AC3E}">
        <p14:creationId xmlns:p14="http://schemas.microsoft.com/office/powerpoint/2010/main" val="686200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A773B8F-CE12-409B-A5B9-931E5F1F03C1}" type="datetimeFigureOut">
              <a:rPr lang="fi-FI" smtClean="0"/>
              <a:t>9.5.2022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8F3680-D19E-46CB-9A6D-5D83DBBA89EC}" type="slidenum">
              <a:rPr lang="fi-FI" smtClean="0"/>
              <a:t>‹#›</a:t>
            </a:fld>
            <a:endParaRPr lang="fi-FI"/>
          </a:p>
        </p:txBody>
      </p:sp>
      <p:sp>
        <p:nvSpPr>
          <p:cNvPr id="2" name="Otsikko 1"/>
          <p:cNvSpPr>
            <a:spLocks noGrp="1"/>
          </p:cNvSpPr>
          <p:nvPr>
            <p:ph type="ctrTitle"/>
          </p:nvPr>
        </p:nvSpPr>
        <p:spPr>
          <a:xfrm>
            <a:off x="170090" y="2195283"/>
            <a:ext cx="6190456" cy="1150687"/>
          </a:xfrm>
        </p:spPr>
        <p:txBody>
          <a:bodyPr/>
          <a:lstStyle>
            <a:lvl1pPr>
              <a:defRPr>
                <a:solidFill>
                  <a:schemeClr val="bg2"/>
                </a:solidFill>
                <a:latin typeface="Arial" pitchFamily="34" charset="0"/>
                <a:cs typeface="Arial" pitchFamily="34" charset="0"/>
              </a:defRPr>
            </a:lvl1pPr>
          </a:lstStyle>
          <a:p>
            <a:r>
              <a:rPr lang="fi-FI"/>
              <a:t>Muokkaa ots. perustyyl. napsautt.</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9144000" cy="864097"/>
          </a:xfrm>
          <a:prstGeom prst="rect">
            <a:avLst/>
          </a:prstGeom>
        </p:spPr>
      </p:pic>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67887"/>
            <a:ext cx="9144000" cy="4790113"/>
          </a:xfrm>
          <a:prstGeom prst="rect">
            <a:avLst/>
          </a:prstGeom>
        </p:spPr>
      </p:pic>
      <p:pic>
        <p:nvPicPr>
          <p:cNvPr id="3" name="Kuva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429" y="561728"/>
            <a:ext cx="1978484" cy="890571"/>
          </a:xfrm>
          <a:prstGeom prst="rect">
            <a:avLst/>
          </a:prstGeom>
        </p:spPr>
      </p:pic>
    </p:spTree>
    <p:extLst>
      <p:ext uri="{BB962C8B-B14F-4D97-AF65-F5344CB8AC3E}">
        <p14:creationId xmlns:p14="http://schemas.microsoft.com/office/powerpoint/2010/main" val="422827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d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A773B8F-CE12-409B-A5B9-931E5F1F03C1}" type="datetimeFigureOut">
              <a:rPr lang="fi-FI" smtClean="0"/>
              <a:t>9.5.2022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8F3680-D19E-46CB-9A6D-5D83DBBA89EC}" type="slidenum">
              <a:rPr lang="fi-FI" smtClean="0"/>
              <a:t>‹#›</a:t>
            </a:fld>
            <a:endParaRPr lang="fi-FI"/>
          </a:p>
        </p:txBody>
      </p:sp>
    </p:spTree>
    <p:extLst>
      <p:ext uri="{BB962C8B-B14F-4D97-AF65-F5344CB8AC3E}">
        <p14:creationId xmlns:p14="http://schemas.microsoft.com/office/powerpoint/2010/main" val="374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_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A773B8F-CE12-409B-A5B9-931E5F1F03C1}" type="datetimeFigureOut">
              <a:rPr lang="fi-FI" smtClean="0"/>
              <a:t>9.5.2022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8F3680-D19E-46CB-9A6D-5D83DBBA89EC}"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80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6A773B8F-CE12-409B-A5B9-931E5F1F03C1}" type="datetimeFigureOut">
              <a:rPr lang="fi-FI" smtClean="0"/>
              <a:t>9.5.2022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t>‹#›</a:t>
            </a:fld>
            <a:endParaRPr lang="fi-FI"/>
          </a:p>
        </p:txBody>
      </p:sp>
      <p:sp>
        <p:nvSpPr>
          <p:cNvPr id="7" name="Taulukon paikkamerkki 6"/>
          <p:cNvSpPr>
            <a:spLocks noGrp="1"/>
          </p:cNvSpPr>
          <p:nvPr>
            <p:ph type="tbl" sz="quarter" idx="13"/>
          </p:nvPr>
        </p:nvSpPr>
        <p:spPr>
          <a:xfrm>
            <a:off x="467544" y="1628800"/>
            <a:ext cx="8208000" cy="4608512"/>
          </a:xfrm>
        </p:spPr>
        <p:txBody>
          <a:bodyPr/>
          <a:lstStyle/>
          <a:p>
            <a:r>
              <a:rPr lang="fi-FI"/>
              <a:t>Lisää taulukko napsauttamalla kuvaketta</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90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773B8F-CE12-409B-A5B9-931E5F1F03C1}" type="datetimeFigureOut">
              <a:rPr lang="fi-FI" smtClean="0"/>
              <a:t>9.5.2022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A8F3680-D19E-46CB-9A6D-5D83DBBA89EC}" type="slidenum">
              <a:rPr lang="fi-FI" smtClean="0"/>
              <a:t>‹#›</a:t>
            </a:fld>
            <a:endParaRPr lang="fi-FI"/>
          </a:p>
        </p:txBody>
      </p:sp>
      <p:sp>
        <p:nvSpPr>
          <p:cNvPr id="6" name="Kuvan paikkamerkki 5"/>
          <p:cNvSpPr>
            <a:spLocks noGrp="1"/>
          </p:cNvSpPr>
          <p:nvPr>
            <p:ph type="pic" sz="quarter" idx="13"/>
          </p:nvPr>
        </p:nvSpPr>
        <p:spPr>
          <a:xfrm>
            <a:off x="179512" y="476672"/>
            <a:ext cx="8712968" cy="5760640"/>
          </a:xfrm>
        </p:spPr>
        <p:txBody>
          <a:bodyPr/>
          <a:lstStyle/>
          <a:p>
            <a:r>
              <a:rPr lang="fi-FI"/>
              <a:t>Lisää kuva napsauttamalla kuvaketta</a:t>
            </a:r>
          </a:p>
        </p:txBody>
      </p:sp>
    </p:spTree>
    <p:extLst>
      <p:ext uri="{BB962C8B-B14F-4D97-AF65-F5344CB8AC3E}">
        <p14:creationId xmlns:p14="http://schemas.microsoft.com/office/powerpoint/2010/main" val="248241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6A773B8F-CE12-409B-A5B9-931E5F1F03C1}" type="datetimeFigureOut">
              <a:rPr lang="fi-FI" smtClean="0"/>
              <a:pPr/>
              <a:t>9.5.2022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pPr/>
              <a:t>‹#›</a:t>
            </a:fld>
            <a:endParaRPr lang="fi-FI"/>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048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6A773B8F-CE12-409B-A5B9-931E5F1F03C1}" type="datetimeFigureOut">
              <a:rPr lang="fi-FI" smtClean="0"/>
              <a:pPr/>
              <a:t>9.5.2022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pPr/>
              <a:t>‹#›</a:t>
            </a:fld>
            <a:endParaRPr lang="fi-FI"/>
          </a:p>
        </p:txBody>
      </p:sp>
      <p:sp>
        <p:nvSpPr>
          <p:cNvPr id="9" name="Kaavion paikkamerkki 8"/>
          <p:cNvSpPr>
            <a:spLocks noGrp="1"/>
          </p:cNvSpPr>
          <p:nvPr>
            <p:ph type="chart" sz="quarter" idx="13"/>
          </p:nvPr>
        </p:nvSpPr>
        <p:spPr>
          <a:xfrm>
            <a:off x="468313" y="1628800"/>
            <a:ext cx="8207375" cy="4608512"/>
          </a:xfrm>
        </p:spPr>
        <p:txBody>
          <a:bodyPr/>
          <a:lstStyle/>
          <a:p>
            <a:r>
              <a:rPr lang="fi-FI"/>
              <a:t>Lisää kaavio napsauttamalla kuvaketta</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924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_kuvill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6A773B8F-CE12-409B-A5B9-931E5F1F03C1}" type="datetimeFigureOut">
              <a:rPr lang="fi-FI" smtClean="0"/>
              <a:t>9.5.2022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8F3680-D19E-46CB-9A6D-5D83DBBA89EC}" type="slidenum">
              <a:rPr lang="fi-FI" smtClean="0"/>
              <a:t>‹#›</a:t>
            </a:fld>
            <a:endParaRPr lang="fi-FI"/>
          </a:p>
        </p:txBody>
      </p:sp>
      <p:sp>
        <p:nvSpPr>
          <p:cNvPr id="9" name="Kuvan paikkamerkki 8"/>
          <p:cNvSpPr>
            <a:spLocks noGrp="1"/>
          </p:cNvSpPr>
          <p:nvPr>
            <p:ph type="pic" sz="quarter" idx="13"/>
          </p:nvPr>
        </p:nvSpPr>
        <p:spPr>
          <a:xfrm>
            <a:off x="467544" y="3645024"/>
            <a:ext cx="4032456" cy="2520950"/>
          </a:xfrm>
        </p:spPr>
        <p:txBody>
          <a:bodyPr/>
          <a:lstStyle/>
          <a:p>
            <a:r>
              <a:rPr lang="fi-FI"/>
              <a:t>Lisää kuva napsauttamalla kuvaketta</a:t>
            </a:r>
          </a:p>
        </p:txBody>
      </p:sp>
      <p:sp>
        <p:nvSpPr>
          <p:cNvPr id="11" name="Kuvan paikkamerkki 10"/>
          <p:cNvSpPr>
            <a:spLocks noGrp="1"/>
          </p:cNvSpPr>
          <p:nvPr>
            <p:ph type="pic" sz="quarter" idx="14"/>
          </p:nvPr>
        </p:nvSpPr>
        <p:spPr>
          <a:xfrm>
            <a:off x="4572000" y="3645024"/>
            <a:ext cx="4104000" cy="2520950"/>
          </a:xfrm>
        </p:spPr>
        <p:txBody>
          <a:bodyPr/>
          <a:lstStyle/>
          <a:p>
            <a:r>
              <a:rPr lang="fi-FI"/>
              <a:t>Lisää kuva napsauttamalla kuvaketta</a:t>
            </a:r>
          </a:p>
        </p:txBody>
      </p:sp>
      <p:sp>
        <p:nvSpPr>
          <p:cNvPr id="13" name="Tekstin paikkamerkki 12"/>
          <p:cNvSpPr>
            <a:spLocks noGrp="1"/>
          </p:cNvSpPr>
          <p:nvPr>
            <p:ph type="body" sz="quarter" idx="15"/>
          </p:nvPr>
        </p:nvSpPr>
        <p:spPr>
          <a:xfrm>
            <a:off x="467544" y="692696"/>
            <a:ext cx="8208000" cy="288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1521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Kansidia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5F3D03B-FB57-4A74-B8D7-A8374EB5F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9144000" cy="6854430"/>
          </a:xfrm>
          <a:prstGeom prst="rect">
            <a:avLst/>
          </a:prstGeom>
        </p:spPr>
      </p:pic>
      <p:sp>
        <p:nvSpPr>
          <p:cNvPr id="15" name="Valkoinen laatikko 2">
            <a:extLst>
              <a:ext uri="{FF2B5EF4-FFF2-40B4-BE49-F238E27FC236}">
                <a16:creationId xmlns:a16="http://schemas.microsoft.com/office/drawing/2014/main" id="{D1A712B2-08B8-4204-932A-EE325A1E806B}"/>
              </a:ext>
              <a:ext uri="{C183D7F6-B498-43B3-948B-1728B52AA6E4}">
                <adec:decorative xmlns:adec="http://schemas.microsoft.com/office/drawing/2017/decorative" val="1"/>
              </a:ext>
            </a:extLst>
          </p:cNvPr>
          <p:cNvSpPr/>
          <p:nvPr/>
        </p:nvSpPr>
        <p:spPr>
          <a:xfrm>
            <a:off x="471488" y="504827"/>
            <a:ext cx="3629025" cy="50101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sz="1013" dirty="0"/>
          </a:p>
        </p:txBody>
      </p:sp>
      <p:sp>
        <p:nvSpPr>
          <p:cNvPr id="16" name="Otsikko 3">
            <a:extLst>
              <a:ext uri="{FF2B5EF4-FFF2-40B4-BE49-F238E27FC236}">
                <a16:creationId xmlns:a16="http://schemas.microsoft.com/office/drawing/2014/main" id="{242DA9DC-E4FE-41C2-8630-A1B95D1B1455}"/>
              </a:ext>
            </a:extLst>
          </p:cNvPr>
          <p:cNvSpPr>
            <a:spLocks noGrp="1"/>
          </p:cNvSpPr>
          <p:nvPr>
            <p:ph type="title"/>
          </p:nvPr>
        </p:nvSpPr>
        <p:spPr>
          <a:xfrm>
            <a:off x="585789" y="695327"/>
            <a:ext cx="3393281" cy="4648198"/>
          </a:xfrm>
        </p:spPr>
        <p:txBody>
          <a:bodyPr anchor="ctr">
            <a:noAutofit/>
          </a:bodyPr>
          <a:lstStyle>
            <a:lvl1pPr algn="ctr">
              <a:lnSpc>
                <a:spcPct val="83000"/>
              </a:lnSpc>
              <a:defRPr lang="en-US" sz="3375" kern="1200" cap="none" spc="-56"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fi-FI"/>
              <a:t>Muokkaa ots. perustyyl. napsautt.</a:t>
            </a:r>
            <a:endParaRPr lang="en-US" dirty="0"/>
          </a:p>
        </p:txBody>
      </p:sp>
      <p:sp>
        <p:nvSpPr>
          <p:cNvPr id="17" name="Kuva 5">
            <a:extLst>
              <a:ext uri="{FF2B5EF4-FFF2-40B4-BE49-F238E27FC236}">
                <a16:creationId xmlns:a16="http://schemas.microsoft.com/office/drawing/2014/main" id="{7B2ADEA9-7261-447A-87F5-A71FF14F2E55}"/>
              </a:ext>
            </a:extLst>
          </p:cNvPr>
          <p:cNvSpPr>
            <a:spLocks noGrp="1"/>
          </p:cNvSpPr>
          <p:nvPr>
            <p:ph type="pic" idx="1"/>
          </p:nvPr>
        </p:nvSpPr>
        <p:spPr>
          <a:xfrm>
            <a:off x="4350544" y="514352"/>
            <a:ext cx="4558982" cy="500062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E35BCCD4-B1AB-4642-9641-412945351C6E}"/>
              </a:ext>
            </a:extLst>
          </p:cNvPr>
          <p:cNvSpPr>
            <a:spLocks noGrp="1"/>
          </p:cNvSpPr>
          <p:nvPr>
            <p:ph type="dt" sz="half" idx="10"/>
          </p:nvPr>
        </p:nvSpPr>
        <p:spPr/>
        <p:txBody>
          <a:bodyPr/>
          <a:lstStyle/>
          <a:p>
            <a:fld id="{E6C3BC26-30DC-42D8-A80A-0A648BA594F3}" type="datetime1">
              <a:rPr lang="fi-FI" smtClean="0"/>
              <a:t>9.5.2022</a:t>
            </a:fld>
            <a:endParaRPr lang="fi-FI"/>
          </a:p>
        </p:txBody>
      </p:sp>
      <p:sp>
        <p:nvSpPr>
          <p:cNvPr id="5" name="Alatunnisteen paikkamerkki 4">
            <a:extLst>
              <a:ext uri="{FF2B5EF4-FFF2-40B4-BE49-F238E27FC236}">
                <a16:creationId xmlns:a16="http://schemas.microsoft.com/office/drawing/2014/main" id="{206F723D-4297-49B0-976D-8695FB8F63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2BACD-BC2B-4590-9611-5B07F8E84CD5}"/>
              </a:ext>
            </a:extLst>
          </p:cNvPr>
          <p:cNvSpPr>
            <a:spLocks noGrp="1"/>
          </p:cNvSpPr>
          <p:nvPr>
            <p:ph type="sldNum" sz="quarter" idx="12"/>
          </p:nvPr>
        </p:nvSpPr>
        <p:spPr/>
        <p:txBody>
          <a:bodyPr/>
          <a:lstStyle/>
          <a:p>
            <a:fld id="{C6AD552A-CC95-40E6-9359-CD251698CFBA}" type="slidenum">
              <a:rPr lang="fi-FI" smtClean="0"/>
              <a:t>‹#›</a:t>
            </a:fld>
            <a:endParaRPr lang="fi-FI"/>
          </a:p>
        </p:txBody>
      </p:sp>
    </p:spTree>
    <p:extLst>
      <p:ext uri="{BB962C8B-B14F-4D97-AF65-F5344CB8AC3E}">
        <p14:creationId xmlns:p14="http://schemas.microsoft.com/office/powerpoint/2010/main" val="31862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68000" y="418171"/>
            <a:ext cx="8208000" cy="1143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200" y="1600200"/>
            <a:ext cx="82080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A773B8F-CE12-409B-A5B9-931E5F1F03C1}" type="datetimeFigureOut">
              <a:rPr lang="fi-FI" smtClean="0"/>
              <a:pPr/>
              <a:t>9.5.2022</a:t>
            </a:fld>
            <a:endParaRPr lang="fi-FI"/>
          </a:p>
        </p:txBody>
      </p:sp>
      <p:sp>
        <p:nvSpPr>
          <p:cNvPr id="5" name="Alatunnisteen paikkamerkki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fi-FI"/>
          </a:p>
        </p:txBody>
      </p:sp>
      <p:sp>
        <p:nvSpPr>
          <p:cNvPr id="6" name="Dian numeron paikkamerkki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7A8F3680-D19E-46CB-9A6D-5D83DBBA89EC}" type="slidenum">
              <a:rPr lang="fi-FI" smtClean="0"/>
              <a:pPr/>
              <a:t>‹#›</a:t>
            </a:fld>
            <a:endParaRPr lang="fi-FI"/>
          </a:p>
        </p:txBody>
      </p:sp>
      <p:pic>
        <p:nvPicPr>
          <p:cNvPr id="8" name="Kuva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679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9" r:id="rId6"/>
    <p:sldLayoutId id="2147483658" r:id="rId7"/>
    <p:sldLayoutId id="2147483657" r:id="rId8"/>
    <p:sldLayoutId id="2147483660" r:id="rId9"/>
  </p:sldLayoutIdLst>
  <p:txStyles>
    <p:titleStyle>
      <a:lvl1pPr algn="ctr" defTabSz="914400" rtl="0" eaLnBrk="1" latinLnBrk="0" hangingPunct="1">
        <a:spcBef>
          <a:spcPct val="0"/>
        </a:spcBef>
        <a:buNone/>
        <a:defRPr sz="35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intermin.fi/documents/1410869/12562948/Satakunta.pdf/8db41e40-b82b-04ad-8670-1a60fd2a06b8/Satakunta.pdf?t=1551954390000"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intermin.fi/documents/1410869/12562948/Varsinais-Suomi.pdf/15863b63-eddc-d16f-9bb7-cb5b3d39d6f2/Varsinais-Suomi.pdf?t=155195439100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voimarinne.fi/"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lastusopisto.fi/wp-content/uploads/2017/02/34760_kunnan_valmiussuunnitelman_yleisen_osan_malli_ja_ohje_sen_kayttoon_netti.pdf"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intermin.fi/julkaisut/julkaisu?pubid=URN:ISBN:978-952-324-245-6"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700" dirty="0"/>
              <a:t>Valmiussuunnittelu opetusalalla</a:t>
            </a:r>
            <a:br>
              <a:rPr lang="fi-FI" sz="2700" dirty="0"/>
            </a:br>
            <a:br>
              <a:rPr lang="fi-FI" sz="2700" dirty="0"/>
            </a:br>
            <a:r>
              <a:rPr lang="fi-FI" sz="2700" dirty="0"/>
              <a:t>9.5.2022</a:t>
            </a:r>
            <a:br>
              <a:rPr lang="fi-FI" sz="2700" dirty="0"/>
            </a:br>
            <a:br>
              <a:rPr lang="fi-FI" sz="2700" dirty="0"/>
            </a:br>
            <a:endParaRPr lang="fi-FI" sz="2100" dirty="0"/>
          </a:p>
        </p:txBody>
      </p:sp>
      <p:sp>
        <p:nvSpPr>
          <p:cNvPr id="5" name="Dian numeron paikkamerkki 4">
            <a:extLst>
              <a:ext uri="{FF2B5EF4-FFF2-40B4-BE49-F238E27FC236}">
                <a16:creationId xmlns:a16="http://schemas.microsoft.com/office/drawing/2014/main" id="{46CFE57E-0C8B-4115-A282-DF14F0744EC7}"/>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1</a:t>
            </a:fld>
            <a:endParaRPr lang="fi-FI" sz="675">
              <a:solidFill>
                <a:srgbClr val="000000">
                  <a:tint val="75000"/>
                </a:srgbClr>
              </a:solidFill>
              <a:latin typeface="Arial"/>
              <a:cs typeface="+mn-cs"/>
            </a:endParaRPr>
          </a:p>
        </p:txBody>
      </p:sp>
      <p:pic>
        <p:nvPicPr>
          <p:cNvPr id="17" name="Kuvan paikkamerkki 16">
            <a:extLst>
              <a:ext uri="{FF2B5EF4-FFF2-40B4-BE49-F238E27FC236}">
                <a16:creationId xmlns:a16="http://schemas.microsoft.com/office/drawing/2014/main" id="{18D43790-4A6B-4FCC-A5A9-52B20CC79C46}"/>
              </a:ext>
            </a:extLst>
          </p:cNvPr>
          <p:cNvPicPr>
            <a:picLocks noGrp="1" noChangeAspect="1"/>
          </p:cNvPicPr>
          <p:nvPr>
            <p:ph type="pic" idx="1"/>
          </p:nvPr>
        </p:nvPicPr>
        <p:blipFill rotWithShape="1">
          <a:blip r:embed="rId3"/>
          <a:srcRect l="939" r="183" b="47514"/>
          <a:stretch/>
        </p:blipFill>
        <p:spPr>
          <a:xfrm>
            <a:off x="4193959" y="2257724"/>
            <a:ext cx="4883627" cy="1728192"/>
          </a:xfrm>
          <a:prstGeom prst="rect">
            <a:avLst/>
          </a:prstGeom>
        </p:spPr>
      </p:pic>
      <p:sp>
        <p:nvSpPr>
          <p:cNvPr id="6" name="Tekstiruutu 5">
            <a:extLst>
              <a:ext uri="{FF2B5EF4-FFF2-40B4-BE49-F238E27FC236}">
                <a16:creationId xmlns:a16="http://schemas.microsoft.com/office/drawing/2014/main" id="{F81B525D-E8DC-4EC0-8AC7-C8518CF25C62}"/>
              </a:ext>
            </a:extLst>
          </p:cNvPr>
          <p:cNvSpPr txBox="1"/>
          <p:nvPr/>
        </p:nvSpPr>
        <p:spPr>
          <a:xfrm>
            <a:off x="457200" y="6117465"/>
            <a:ext cx="4572000" cy="369332"/>
          </a:xfrm>
          <a:prstGeom prst="rect">
            <a:avLst/>
          </a:prstGeom>
          <a:noFill/>
        </p:spPr>
        <p:txBody>
          <a:bodyPr wrap="square">
            <a:spAutoFit/>
          </a:bodyPr>
          <a:lstStyle/>
          <a:p>
            <a:r>
              <a:rPr lang="fi-FI" sz="1800" dirty="0">
                <a:solidFill>
                  <a:schemeClr val="bg1"/>
                </a:solidFill>
                <a:highlight>
                  <a:srgbClr val="000000"/>
                </a:highlight>
                <a:latin typeface="Arial" pitchFamily="34" charset="0"/>
                <a:cs typeface="Arial" pitchFamily="34" charset="0"/>
              </a:rPr>
              <a:t> Turvallisuuskoordinaattori Pasi Huhtala </a:t>
            </a:r>
            <a:r>
              <a:rPr lang="fi-FI" sz="1800" dirty="0">
                <a:highlight>
                  <a:srgbClr val="000000"/>
                </a:highlight>
                <a:latin typeface="Arial" pitchFamily="34" charset="0"/>
                <a:cs typeface="Arial" pitchFamily="34" charset="0"/>
              </a:rPr>
              <a:t>_</a:t>
            </a:r>
          </a:p>
        </p:txBody>
      </p:sp>
    </p:spTree>
    <p:extLst>
      <p:ext uri="{BB962C8B-B14F-4D97-AF65-F5344CB8AC3E}">
        <p14:creationId xmlns:p14="http://schemas.microsoft.com/office/powerpoint/2010/main" val="340007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B87CF1-440E-47C8-AB9D-0BB0E88BADFD}"/>
              </a:ext>
            </a:extLst>
          </p:cNvPr>
          <p:cNvSpPr>
            <a:spLocks noGrp="1"/>
          </p:cNvSpPr>
          <p:nvPr>
            <p:ph type="title"/>
          </p:nvPr>
        </p:nvSpPr>
        <p:spPr/>
        <p:txBody>
          <a:bodyPr/>
          <a:lstStyle/>
          <a:p>
            <a:r>
              <a:rPr lang="fi-FI" dirty="0"/>
              <a:t>Satakunnan alueellinen riskiarvio</a:t>
            </a:r>
          </a:p>
        </p:txBody>
      </p:sp>
      <p:sp>
        <p:nvSpPr>
          <p:cNvPr id="5" name="Tekstiruutu 4">
            <a:extLst>
              <a:ext uri="{FF2B5EF4-FFF2-40B4-BE49-F238E27FC236}">
                <a16:creationId xmlns:a16="http://schemas.microsoft.com/office/drawing/2014/main" id="{3C8A6FC8-A541-4697-92A7-82DB04047260}"/>
              </a:ext>
            </a:extLst>
          </p:cNvPr>
          <p:cNvSpPr txBox="1"/>
          <p:nvPr/>
        </p:nvSpPr>
        <p:spPr>
          <a:xfrm>
            <a:off x="399496" y="1792367"/>
            <a:ext cx="7883371" cy="3139321"/>
          </a:xfrm>
          <a:prstGeom prst="rect">
            <a:avLst/>
          </a:prstGeom>
          <a:noFill/>
        </p:spPr>
        <p:txBody>
          <a:bodyPr wrap="square">
            <a:spAutoFit/>
          </a:bodyPr>
          <a:lstStyle/>
          <a:p>
            <a:r>
              <a:rPr lang="fi-FI" dirty="0"/>
              <a:t>Kansallisen riskiarvion perusteella on poikkihallinnollisesti toteutettu alueellisen tason riskiarvio. Satakunnan maakunnan erityispiirteenä riskien näkökulmassa on Olkiluodon ydinvoimalaitos, joka asettaa vaatimuksia maakunnan varautumiseen. Toisena erityispiirteenä voidaan nostaa esille maakunnan merkittävät tulvariskialueet Porissa ja Huittisissa. Poria voidaan pitää vahinkopotentiaalin perusteella maan merkittävimpänä tulvariskialueena. Satakunnan maakunnassa on myös merkittävä määrä Seveso III direktiivin (vaaralliset aineet) mukaisia suuronnettomuuden vaaraa aiheuttavia kohteita, johtuen osaltaan vahvasta metallinjalostuksen osaamisesta maakunnassa.</a:t>
            </a:r>
          </a:p>
          <a:p>
            <a:endParaRPr lang="fi-FI" dirty="0"/>
          </a:p>
          <a:p>
            <a:r>
              <a:rPr lang="fi-FI" dirty="0">
                <a:hlinkClick r:id="rId2"/>
              </a:rPr>
              <a:t>SATAKUNNAN ALUEELLINEN RISKIARVIO</a:t>
            </a:r>
            <a:endParaRPr lang="fi-FI" dirty="0"/>
          </a:p>
        </p:txBody>
      </p:sp>
    </p:spTree>
    <p:extLst>
      <p:ext uri="{BB962C8B-B14F-4D97-AF65-F5344CB8AC3E}">
        <p14:creationId xmlns:p14="http://schemas.microsoft.com/office/powerpoint/2010/main" val="307839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665099-2E54-41EC-831F-071318E0EEE7}"/>
              </a:ext>
            </a:extLst>
          </p:cNvPr>
          <p:cNvSpPr>
            <a:spLocks noGrp="1"/>
          </p:cNvSpPr>
          <p:nvPr>
            <p:ph type="title"/>
          </p:nvPr>
        </p:nvSpPr>
        <p:spPr/>
        <p:txBody>
          <a:bodyPr/>
          <a:lstStyle/>
          <a:p>
            <a:r>
              <a:rPr lang="fi-FI" dirty="0"/>
              <a:t>Varsinais-Suomen riskiarvio</a:t>
            </a:r>
          </a:p>
        </p:txBody>
      </p:sp>
      <p:sp>
        <p:nvSpPr>
          <p:cNvPr id="3" name="Sisällön paikkamerkki 2">
            <a:extLst>
              <a:ext uri="{FF2B5EF4-FFF2-40B4-BE49-F238E27FC236}">
                <a16:creationId xmlns:a16="http://schemas.microsoft.com/office/drawing/2014/main" id="{FF4B1982-6F21-4F76-A4EC-F474923404CD}"/>
              </a:ext>
            </a:extLst>
          </p:cNvPr>
          <p:cNvSpPr>
            <a:spLocks noGrp="1"/>
          </p:cNvSpPr>
          <p:nvPr>
            <p:ph sz="half" idx="1"/>
          </p:nvPr>
        </p:nvSpPr>
        <p:spPr>
          <a:xfrm>
            <a:off x="457200" y="1600200"/>
            <a:ext cx="8218800" cy="4525963"/>
          </a:xfrm>
        </p:spPr>
        <p:txBody>
          <a:bodyPr/>
          <a:lstStyle/>
          <a:p>
            <a:pPr marL="0" indent="0">
              <a:buNone/>
            </a:pPr>
            <a:r>
              <a:rPr lang="fi-FI" dirty="0"/>
              <a:t>Maakunnan alueella on joitakin piirteitä, jotka Varsinais-Suomessa korostuvat verrattuna muuhun valtakuntaan. Ne ovat tekijöitä, jotka eivät sinänsä ole riskejä, mutta joiden vaikutus toimintaan on huomioitava. Eräs tekijöistä on alueen saaristo, jonka maantiede asettaa omia haasteitaan muun muassa logistiikalle lauttaliikenteen ja vuodenaikojen mukana vaihtelevien keliolosuhteiden muodossa. Myös saariston väkimäärä on riippuvainen vuodenajoista: kesällä määrä moninkertaistuu vapaa-ajan asukkaiden ansiosta. Tiedottamisessa ja muussa toiminnassa on otettava huomioon alueen kaksikielisyys. Varsinais-Suomen maataloudella on suuri merkitys koko maan ruoantuotannolle.</a:t>
            </a:r>
          </a:p>
          <a:p>
            <a:pPr marL="0" indent="0">
              <a:buNone/>
            </a:pPr>
            <a:endParaRPr lang="fi-FI" dirty="0"/>
          </a:p>
          <a:p>
            <a:pPr marL="0" indent="0">
              <a:buNone/>
            </a:pPr>
            <a:r>
              <a:rPr lang="fi-FI" dirty="0">
                <a:hlinkClick r:id="rId2"/>
              </a:rPr>
              <a:t>VARSINAIS_SUOMEN RISKIARVIO</a:t>
            </a:r>
            <a:endParaRPr lang="fi-FI" dirty="0"/>
          </a:p>
        </p:txBody>
      </p:sp>
    </p:spTree>
    <p:extLst>
      <p:ext uri="{BB962C8B-B14F-4D97-AF65-F5344CB8AC3E}">
        <p14:creationId xmlns:p14="http://schemas.microsoft.com/office/powerpoint/2010/main" val="352944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3336B-4EBC-47CA-A92D-9F382AC673D2}"/>
              </a:ext>
            </a:extLst>
          </p:cNvPr>
          <p:cNvSpPr>
            <a:spLocks noGrp="1"/>
          </p:cNvSpPr>
          <p:nvPr>
            <p:ph type="title"/>
          </p:nvPr>
        </p:nvSpPr>
        <p:spPr/>
        <p:txBody>
          <a:bodyPr>
            <a:normAutofit fontScale="90000"/>
          </a:bodyPr>
          <a:lstStyle/>
          <a:p>
            <a:r>
              <a:rPr lang="fi-FI" dirty="0"/>
              <a:t>Strateginen valmiussuunnitelma</a:t>
            </a:r>
            <a:br>
              <a:rPr lang="fi-FI" dirty="0"/>
            </a:br>
            <a:r>
              <a:rPr lang="fi-FI" dirty="0"/>
              <a:t>SASKY koulutuskuntayhtymässä</a:t>
            </a:r>
          </a:p>
        </p:txBody>
      </p:sp>
      <p:sp>
        <p:nvSpPr>
          <p:cNvPr id="5" name="Sisällön paikkamerkki 4">
            <a:extLst>
              <a:ext uri="{FF2B5EF4-FFF2-40B4-BE49-F238E27FC236}">
                <a16:creationId xmlns:a16="http://schemas.microsoft.com/office/drawing/2014/main" id="{C8ECDB14-2CAA-470C-BF97-CFC605E2763C}"/>
              </a:ext>
            </a:extLst>
          </p:cNvPr>
          <p:cNvSpPr>
            <a:spLocks noGrp="1"/>
          </p:cNvSpPr>
          <p:nvPr>
            <p:ph idx="1"/>
          </p:nvPr>
        </p:nvSpPr>
        <p:spPr>
          <a:xfrm>
            <a:off x="457200" y="1774424"/>
            <a:ext cx="8208000" cy="3309151"/>
          </a:xfrm>
        </p:spPr>
        <p:txBody>
          <a:bodyPr>
            <a:normAutofit lnSpcReduction="10000"/>
          </a:bodyPr>
          <a:lstStyle/>
          <a:p>
            <a:pPr marL="0" indent="0">
              <a:buNone/>
            </a:pPr>
            <a:r>
              <a:rPr lang="fi-FI" dirty="0"/>
              <a:t>SASKY koulutuskuntayhtymän keskeinen päämäärä on varmistaa opiskelijoiden sekä henkilöstön turvallisuus ja hyvinvointi eri erityistilanteissa toimimalla päämäärätietoisesti ja tehokkaasti hyödyntäen kaikkia koulutuskuntayhtymän omia sekä yhteistyökumppaneiden resursseja ja voimavaroja.</a:t>
            </a:r>
          </a:p>
          <a:p>
            <a:pPr marL="0" indent="0">
              <a:buNone/>
            </a:pPr>
            <a:endParaRPr lang="fi-FI" dirty="0"/>
          </a:p>
          <a:p>
            <a:pPr marL="0" indent="0">
              <a:buNone/>
            </a:pPr>
            <a:r>
              <a:rPr lang="fi-FI" dirty="0"/>
              <a:t>Koulutuskuntayhtymän häiriötilanteiden hallinnan keinoina on ylläpitää ajantasaiset tiedot resursseista ja voimavaroista sekä varmistaa oman organisaation vastuuhenkilöt, muu henkilöstö ja muut resurssit, jotta erityistilanteiden johtaminen, viestintä ja reaaliaikaisen tilannekuvan ylläpito onnistuvat mahdollisimman hyvin, ajantasaisesti ja tehokkaasti.</a:t>
            </a:r>
          </a:p>
        </p:txBody>
      </p:sp>
    </p:spTree>
    <p:extLst>
      <p:ext uri="{BB962C8B-B14F-4D97-AF65-F5344CB8AC3E}">
        <p14:creationId xmlns:p14="http://schemas.microsoft.com/office/powerpoint/2010/main" val="393505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3336B-4EBC-47CA-A92D-9F382AC673D2}"/>
              </a:ext>
            </a:extLst>
          </p:cNvPr>
          <p:cNvSpPr>
            <a:spLocks noGrp="1"/>
          </p:cNvSpPr>
          <p:nvPr>
            <p:ph type="title"/>
          </p:nvPr>
        </p:nvSpPr>
        <p:spPr/>
        <p:txBody>
          <a:bodyPr/>
          <a:lstStyle/>
          <a:p>
            <a:r>
              <a:rPr lang="fi-FI" dirty="0"/>
              <a:t>Strateginen valmiussuunnitelma</a:t>
            </a:r>
          </a:p>
        </p:txBody>
      </p:sp>
      <p:sp>
        <p:nvSpPr>
          <p:cNvPr id="5" name="Sisällön paikkamerkki 4">
            <a:extLst>
              <a:ext uri="{FF2B5EF4-FFF2-40B4-BE49-F238E27FC236}">
                <a16:creationId xmlns:a16="http://schemas.microsoft.com/office/drawing/2014/main" id="{C8ECDB14-2CAA-470C-BF97-CFC605E2763C}"/>
              </a:ext>
            </a:extLst>
          </p:cNvPr>
          <p:cNvSpPr>
            <a:spLocks noGrp="1"/>
          </p:cNvSpPr>
          <p:nvPr>
            <p:ph idx="1"/>
          </p:nvPr>
        </p:nvSpPr>
        <p:spPr/>
        <p:txBody>
          <a:bodyPr>
            <a:normAutofit/>
          </a:bodyPr>
          <a:lstStyle/>
          <a:p>
            <a:pPr marL="0" indent="0">
              <a:buNone/>
            </a:pPr>
            <a:r>
              <a:rPr lang="fi-FI" dirty="0"/>
              <a:t>Valmiussuunnittelulla luodaan sellaiset johtamisjärjestelmät ja toimintaperiaatteet, joilla kuntayhtymän johtoryhmä ja kuntayhtymän eri organisaatiot sekä yhteistyöviranomaiset voivat toimia siten, että koulutuskuntayhtymän elintärkeiden toimintojen ylläpito erilaisissa normaaliolojen häiriötilanteissa ja poikkeusoloissa tulee turvatuksi.</a:t>
            </a:r>
          </a:p>
          <a:p>
            <a:pPr marL="0" indent="0">
              <a:buNone/>
            </a:pPr>
            <a:endParaRPr lang="fi-FI" dirty="0"/>
          </a:p>
          <a:p>
            <a:pPr marL="0" indent="0">
              <a:buNone/>
            </a:pPr>
            <a:r>
              <a:rPr lang="fi-FI" dirty="0"/>
              <a:t>Varautuminen normaaliolojen häiriötilanteisiin ja poikkeusoloihin muodostuu koulutuskuntayhtymän valmiussuunnitelmasta (ns. yleinen osa), koulutuskuntayhtymän eri tulosyksiköiden/oppilaitosten, liikelaitosten ja palvelutuotannosta vastaavien organisaatioiden valmiussuunnitelmista sekä eri yksiköiden pelastussuunnitelmista.</a:t>
            </a:r>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349757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9835B8-32B7-476B-970F-EEBBC08435D7}"/>
              </a:ext>
            </a:extLst>
          </p:cNvPr>
          <p:cNvSpPr>
            <a:spLocks noGrp="1"/>
          </p:cNvSpPr>
          <p:nvPr>
            <p:ph type="title"/>
          </p:nvPr>
        </p:nvSpPr>
        <p:spPr/>
        <p:txBody>
          <a:bodyPr>
            <a:normAutofit fontScale="90000"/>
          </a:bodyPr>
          <a:lstStyle/>
          <a:p>
            <a:r>
              <a:rPr lang="fi-FI"/>
              <a:t>Elintärkeät ja kriittiset toiminnot sekä niihin kohdistuvat uhkat</a:t>
            </a:r>
          </a:p>
        </p:txBody>
      </p:sp>
      <p:sp>
        <p:nvSpPr>
          <p:cNvPr id="3" name="Sisällön paikkamerkki 2">
            <a:extLst>
              <a:ext uri="{FF2B5EF4-FFF2-40B4-BE49-F238E27FC236}">
                <a16:creationId xmlns:a16="http://schemas.microsoft.com/office/drawing/2014/main" id="{3E7F78F9-B28D-4DAC-8327-25E5F988555B}"/>
              </a:ext>
            </a:extLst>
          </p:cNvPr>
          <p:cNvSpPr>
            <a:spLocks noGrp="1"/>
          </p:cNvSpPr>
          <p:nvPr>
            <p:ph idx="1"/>
          </p:nvPr>
        </p:nvSpPr>
        <p:spPr/>
        <p:txBody>
          <a:bodyPr>
            <a:normAutofit lnSpcReduction="10000"/>
          </a:bodyPr>
          <a:lstStyle/>
          <a:p>
            <a:pPr marL="0" indent="0">
              <a:buNone/>
            </a:pPr>
            <a:r>
              <a:rPr lang="fi-FI" sz="1700"/>
              <a:t>SASKY koulutuskuntayhtymän turvallisuuteen liittyvät strategiset linjaukset noudattavat sisäministeriön julkaisemaa Suomen kansallista riskiarviota 2018.</a:t>
            </a:r>
          </a:p>
          <a:p>
            <a:pPr marL="0" indent="0">
              <a:buNone/>
            </a:pPr>
            <a:endParaRPr lang="fi-FI" sz="1700"/>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Oppilaitokseen kohdistuva terroristinen teko tai terrorismi</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Vakava henkilöjoukkoon kohdennettu väkivallanteko</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Isojen väkijoukkojen liikehdintä</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Vakava pandemia</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Digitalisaation tietoturvariskit</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Vakava maantieliikenteen onnettomuus</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Vakava raideliikenteen onnettomuus</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Energiansaannin vakava häiriö</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Nopeasti syntyvä tulva</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Ydinvoimalaonnettomuus lähialueella</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Vakava kemikaali- tai räjähdysonnettomuus</a:t>
            </a:r>
          </a:p>
          <a:p>
            <a:pPr marL="342900" lvl="0" indent="-342900" algn="just">
              <a:buFont typeface="+mj-lt"/>
              <a:buAutoNum type="arabicPeriod"/>
            </a:pPr>
            <a:r>
              <a:rPr lang="fi-FI"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Vakava lentoliikenteen onnettomuus</a:t>
            </a:r>
          </a:p>
          <a:p>
            <a:pPr marL="0" indent="0">
              <a:buNone/>
            </a:pPr>
            <a:endParaRPr lang="fi-FI"/>
          </a:p>
        </p:txBody>
      </p:sp>
    </p:spTree>
    <p:extLst>
      <p:ext uri="{BB962C8B-B14F-4D97-AF65-F5344CB8AC3E}">
        <p14:creationId xmlns:p14="http://schemas.microsoft.com/office/powerpoint/2010/main" val="26971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3CA0FA-21C1-47A5-8EB3-F98913C34297}"/>
              </a:ext>
            </a:extLst>
          </p:cNvPr>
          <p:cNvSpPr>
            <a:spLocks noGrp="1"/>
          </p:cNvSpPr>
          <p:nvPr>
            <p:ph type="title"/>
          </p:nvPr>
        </p:nvSpPr>
        <p:spPr>
          <a:xfrm>
            <a:off x="585789" y="695327"/>
            <a:ext cx="3393281" cy="4648198"/>
          </a:xfrm>
        </p:spPr>
        <p:txBody>
          <a:bodyPr anchor="ctr">
            <a:normAutofit/>
          </a:bodyPr>
          <a:lstStyle/>
          <a:p>
            <a:r>
              <a:rPr lang="fi-FI"/>
              <a:t>Ajatuksia, kommentteja?</a:t>
            </a:r>
          </a:p>
        </p:txBody>
      </p:sp>
      <p:pic>
        <p:nvPicPr>
          <p:cNvPr id="8" name="Kuva 7" descr="Kuva, joka sisältää kohteen kukka, kasvi, puutarha&#10;&#10;Kuvaus luotu automaattisesti">
            <a:extLst>
              <a:ext uri="{FF2B5EF4-FFF2-40B4-BE49-F238E27FC236}">
                <a16:creationId xmlns:a16="http://schemas.microsoft.com/office/drawing/2014/main" id="{756B8AFD-31F6-4127-AC31-F1144800FB89}"/>
              </a:ext>
            </a:extLst>
          </p:cNvPr>
          <p:cNvPicPr>
            <a:picLocks noChangeAspect="1"/>
          </p:cNvPicPr>
          <p:nvPr/>
        </p:nvPicPr>
        <p:blipFill rotWithShape="1">
          <a:blip r:embed="rId2">
            <a:extLst>
              <a:ext uri="{28A0092B-C50C-407E-A947-70E740481C1C}">
                <a14:useLocalDpi xmlns:a14="http://schemas.microsoft.com/office/drawing/2010/main" val="0"/>
              </a:ext>
            </a:extLst>
          </a:blip>
          <a:srcRect l="24449" r="48884" b="-1"/>
          <a:stretch/>
        </p:blipFill>
        <p:spPr>
          <a:xfrm>
            <a:off x="4350544" y="514352"/>
            <a:ext cx="4558982" cy="5000624"/>
          </a:xfrm>
          <a:prstGeom prst="rect">
            <a:avLst/>
          </a:prstGeom>
          <a:noFill/>
        </p:spPr>
      </p:pic>
    </p:spTree>
    <p:extLst>
      <p:ext uri="{BB962C8B-B14F-4D97-AF65-F5344CB8AC3E}">
        <p14:creationId xmlns:p14="http://schemas.microsoft.com/office/powerpoint/2010/main" val="227211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69B7C3F-FDE1-46C8-911F-AD761AC09813}"/>
              </a:ext>
            </a:extLst>
          </p:cNvPr>
          <p:cNvPicPr>
            <a:picLocks noChangeAspect="1"/>
          </p:cNvPicPr>
          <p:nvPr/>
        </p:nvPicPr>
        <p:blipFill>
          <a:blip r:embed="rId2"/>
          <a:stretch>
            <a:fillRect/>
          </a:stretch>
        </p:blipFill>
        <p:spPr>
          <a:xfrm>
            <a:off x="618035" y="1374691"/>
            <a:ext cx="3541461" cy="3682493"/>
          </a:xfrm>
          <a:prstGeom prst="rect">
            <a:avLst/>
          </a:prstGeom>
        </p:spPr>
      </p:pic>
      <p:sp>
        <p:nvSpPr>
          <p:cNvPr id="13318" name="Text Box 7"/>
          <p:cNvSpPr txBox="1">
            <a:spLocks noChangeArrowheads="1"/>
          </p:cNvSpPr>
          <p:nvPr/>
        </p:nvSpPr>
        <p:spPr bwMode="auto">
          <a:xfrm>
            <a:off x="4836729" y="1208248"/>
            <a:ext cx="4050450" cy="4316566"/>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685800" eaLnBrk="1" fontAlgn="base" hangingPunct="1">
              <a:spcBef>
                <a:spcPct val="0"/>
              </a:spcBef>
              <a:spcAft>
                <a:spcPct val="0"/>
              </a:spcAft>
              <a:defRPr/>
            </a:pPr>
            <a:r>
              <a:rPr lang="fi-FI" sz="1200" b="1" spc="75" dirty="0">
                <a:solidFill>
                  <a:srgbClr val="003399"/>
                </a:solidFill>
                <a:latin typeface="Arial" charset="0"/>
              </a:rPr>
              <a:t>SASKY koulutuskuntayhtymä 1.1.2022</a:t>
            </a:r>
          </a:p>
          <a:p>
            <a:pPr marL="128588" indent="-128588" defTabSz="685800" eaLnBrk="1" fontAlgn="base" hangingPunct="1">
              <a:spcBef>
                <a:spcPct val="0"/>
              </a:spcBef>
              <a:spcAft>
                <a:spcPct val="0"/>
              </a:spcAft>
              <a:buFont typeface="Arial" panose="020B0604020202020204" pitchFamily="34" charset="0"/>
              <a:buChar char="•"/>
              <a:defRPr/>
            </a:pPr>
            <a:r>
              <a:rPr lang="fi-FI" sz="1050" b="1" spc="75" dirty="0">
                <a:solidFill>
                  <a:srgbClr val="D02987"/>
                </a:solidFill>
                <a:latin typeface="Arial Black" panose="020B0A04020102020204" pitchFamily="34" charset="0"/>
                <a:ea typeface="STHupo" panose="020B0503020204020204" pitchFamily="2" charset="-122"/>
              </a:rPr>
              <a:t>13. suurin ammatillisen koulutuksen järjestäjä</a:t>
            </a:r>
          </a:p>
          <a:p>
            <a:pPr defTabSz="685800" eaLnBrk="1" fontAlgn="base" hangingPunct="1">
              <a:spcBef>
                <a:spcPct val="0"/>
              </a:spcBef>
              <a:spcAft>
                <a:spcPct val="0"/>
              </a:spcAft>
              <a:defRPr/>
            </a:pPr>
            <a:endParaRPr lang="fi-FI" sz="1050" b="1" spc="75" dirty="0">
              <a:solidFill>
                <a:srgbClr val="003399"/>
              </a:solidFill>
              <a:latin typeface="Arial" charset="0"/>
            </a:endParaRP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Ammatti-instituutti Iisakki</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Huittisten ammatti- ja yrittäjäopisto</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Ikaalisten kauppaoppilaitos</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Ikaalisten käsi- ja taideteollisuusoppilaitos</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Innovaatiokeskus Voimarinne</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Karkun kotitalous- ja sosiaalialan oppilaitos</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Mäntän seudun koulutuskeskus</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800080"/>
                </a:solidFill>
                <a:latin typeface="Arial" charset="0"/>
              </a:rPr>
              <a:t>   Tampereen palvelualan ammattiopisto 1.1.2017</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Tyrvään käsi- ja taideteollisuusoppilaitos</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Vammalan ammattikoulu</a:t>
            </a:r>
          </a:p>
          <a:p>
            <a:pPr marL="128588" indent="-128588" defTabSz="685800" eaLnBrk="1" fontAlgn="base" hangingPunct="1">
              <a:spcBef>
                <a:spcPct val="0"/>
              </a:spcBef>
              <a:spcAft>
                <a:spcPct val="0"/>
              </a:spcAft>
              <a:buFont typeface="Courier New" panose="02070309020205020404" pitchFamily="49" charset="0"/>
              <a:buChar char="o"/>
              <a:defRPr/>
            </a:pPr>
            <a:r>
              <a:rPr lang="fi-FI" sz="1050" b="1" spc="75" dirty="0">
                <a:solidFill>
                  <a:srgbClr val="000000"/>
                </a:solidFill>
                <a:latin typeface="Arial" charset="0"/>
              </a:rPr>
              <a:t>   Oppisopimus- ja työelämäpalvelut </a:t>
            </a:r>
          </a:p>
          <a:p>
            <a:pPr defTabSz="685800" eaLnBrk="1" fontAlgn="base" hangingPunct="1">
              <a:spcBef>
                <a:spcPct val="0"/>
              </a:spcBef>
              <a:spcAft>
                <a:spcPct val="0"/>
              </a:spcAft>
              <a:defRPr/>
            </a:pPr>
            <a:endParaRPr lang="fi-FI" sz="1050" b="1" spc="75" dirty="0">
              <a:solidFill>
                <a:srgbClr val="000000"/>
              </a:solidFill>
              <a:latin typeface="Arial" charset="0"/>
            </a:endParaRPr>
          </a:p>
          <a:p>
            <a:pPr defTabSz="685800" eaLnBrk="1" fontAlgn="base" hangingPunct="1">
              <a:spcBef>
                <a:spcPct val="0"/>
              </a:spcBef>
              <a:spcAft>
                <a:spcPct val="0"/>
              </a:spcAft>
              <a:defRPr/>
            </a:pPr>
            <a:r>
              <a:rPr lang="fi-FI" sz="1050" b="1" spc="75" dirty="0">
                <a:solidFill>
                  <a:srgbClr val="000000"/>
                </a:solidFill>
                <a:latin typeface="Arial" charset="0"/>
              </a:rPr>
              <a:t>      </a:t>
            </a:r>
            <a:r>
              <a:rPr lang="fi-FI" sz="1050" b="1" spc="75" dirty="0">
                <a:solidFill>
                  <a:srgbClr val="0099FF">
                    <a:lumMod val="75000"/>
                  </a:srgbClr>
                </a:solidFill>
                <a:latin typeface="Arial" charset="0"/>
              </a:rPr>
              <a:t>Laajennettu oppisopimuskoulutus</a:t>
            </a:r>
          </a:p>
          <a:p>
            <a:pPr defTabSz="685800" eaLnBrk="1" fontAlgn="base" hangingPunct="1">
              <a:spcBef>
                <a:spcPct val="0"/>
              </a:spcBef>
              <a:spcAft>
                <a:spcPct val="0"/>
              </a:spcAft>
              <a:defRPr/>
            </a:pPr>
            <a:r>
              <a:rPr lang="fi-FI" sz="1050" b="1" spc="75" dirty="0">
                <a:solidFill>
                  <a:srgbClr val="0099FF">
                    <a:lumMod val="75000"/>
                  </a:srgbClr>
                </a:solidFill>
                <a:latin typeface="Arial" charset="0"/>
              </a:rPr>
              <a:t>      Työvoimakoulutus</a:t>
            </a:r>
          </a:p>
          <a:p>
            <a:pPr defTabSz="685800" eaLnBrk="1" fontAlgn="base" hangingPunct="1">
              <a:spcBef>
                <a:spcPct val="0"/>
              </a:spcBef>
              <a:spcAft>
                <a:spcPct val="0"/>
              </a:spcAft>
              <a:defRPr/>
            </a:pPr>
            <a:r>
              <a:rPr lang="fi-FI" sz="1050" b="1" spc="75" dirty="0">
                <a:solidFill>
                  <a:srgbClr val="0099FF">
                    <a:lumMod val="75000"/>
                  </a:srgbClr>
                </a:solidFill>
                <a:latin typeface="Arial" charset="0"/>
              </a:rPr>
              <a:t>      Vankilaopetus</a:t>
            </a:r>
            <a:endParaRPr lang="fi-FI" sz="1050" spc="75" dirty="0">
              <a:solidFill>
                <a:srgbClr val="0099FF">
                  <a:lumMod val="75000"/>
                </a:srgbClr>
              </a:solidFill>
              <a:latin typeface="Arial" charset="0"/>
            </a:endParaRPr>
          </a:p>
          <a:p>
            <a:pPr defTabSz="685800" eaLnBrk="1" fontAlgn="base" hangingPunct="1">
              <a:spcBef>
                <a:spcPct val="0"/>
              </a:spcBef>
              <a:spcAft>
                <a:spcPct val="0"/>
              </a:spcAft>
              <a:defRPr/>
            </a:pPr>
            <a:endParaRPr lang="fi-FI" sz="1050" b="1" spc="75" dirty="0">
              <a:solidFill>
                <a:srgbClr val="000000"/>
              </a:solidFill>
              <a:latin typeface="Arial" charset="0"/>
            </a:endParaRPr>
          </a:p>
          <a:p>
            <a:pPr defTabSz="685800" eaLnBrk="1" fontAlgn="base" hangingPunct="1">
              <a:spcBef>
                <a:spcPct val="0"/>
              </a:spcBef>
              <a:spcAft>
                <a:spcPct val="0"/>
              </a:spcAft>
              <a:defRPr/>
            </a:pPr>
            <a:r>
              <a:rPr lang="fi-FI" sz="1050" b="1" spc="75" dirty="0">
                <a:solidFill>
                  <a:srgbClr val="86BD34">
                    <a:lumMod val="75000"/>
                  </a:srgbClr>
                </a:solidFill>
                <a:latin typeface="Arial" charset="0"/>
              </a:rPr>
              <a:t>Yleissivistävää koulutusta </a:t>
            </a:r>
            <a:r>
              <a:rPr lang="fi-FI" sz="1050" b="1" spc="75" dirty="0">
                <a:solidFill>
                  <a:srgbClr val="000000"/>
                </a:solidFill>
                <a:latin typeface="Arial" charset="0"/>
              </a:rPr>
              <a:t>tarjoavat</a:t>
            </a:r>
          </a:p>
          <a:p>
            <a:pPr marL="128588" indent="-128588" defTabSz="685800" eaLnBrk="1" fontAlgn="base" hangingPunct="1">
              <a:spcBef>
                <a:spcPct val="0"/>
              </a:spcBef>
              <a:spcAft>
                <a:spcPct val="0"/>
              </a:spcAft>
              <a:buFont typeface="Arial" pitchFamily="34" charset="0"/>
              <a:buChar char="•"/>
              <a:defRPr/>
            </a:pPr>
            <a:r>
              <a:rPr lang="fi-FI" sz="1050" b="1" spc="75" dirty="0">
                <a:solidFill>
                  <a:srgbClr val="000000"/>
                </a:solidFill>
                <a:latin typeface="Arial" charset="0"/>
              </a:rPr>
              <a:t>Petäjä-opisto</a:t>
            </a:r>
          </a:p>
          <a:p>
            <a:pPr marL="128588" indent="-128588" defTabSz="685800" eaLnBrk="1" fontAlgn="base" hangingPunct="1">
              <a:spcBef>
                <a:spcPct val="0"/>
              </a:spcBef>
              <a:spcAft>
                <a:spcPct val="0"/>
              </a:spcAft>
              <a:buFont typeface="Arial" pitchFamily="34" charset="0"/>
              <a:buChar char="•"/>
              <a:defRPr/>
            </a:pPr>
            <a:r>
              <a:rPr lang="fi-FI" sz="1050" b="1" spc="75" dirty="0">
                <a:solidFill>
                  <a:srgbClr val="000000"/>
                </a:solidFill>
                <a:latin typeface="Arial" charset="0"/>
              </a:rPr>
              <a:t>Pirkanmaan aikuislukio</a:t>
            </a:r>
          </a:p>
          <a:p>
            <a:pPr marL="128588" indent="-128588" defTabSz="685800" eaLnBrk="1" fontAlgn="base" hangingPunct="1">
              <a:spcBef>
                <a:spcPct val="0"/>
              </a:spcBef>
              <a:spcAft>
                <a:spcPct val="0"/>
              </a:spcAft>
              <a:buFont typeface="Arial" pitchFamily="34" charset="0"/>
              <a:buChar char="•"/>
              <a:defRPr/>
            </a:pPr>
            <a:r>
              <a:rPr lang="fi-FI" sz="1050" b="1" spc="75" dirty="0">
                <a:solidFill>
                  <a:srgbClr val="86BD34">
                    <a:lumMod val="75000"/>
                  </a:srgbClr>
                </a:solidFill>
                <a:latin typeface="Arial" charset="0"/>
              </a:rPr>
              <a:t>Ikaalisten lukio 1.1.2020</a:t>
            </a:r>
          </a:p>
          <a:p>
            <a:pPr marL="128588" indent="-128588" defTabSz="685800" eaLnBrk="1" fontAlgn="base" hangingPunct="1">
              <a:spcBef>
                <a:spcPct val="0"/>
              </a:spcBef>
              <a:spcAft>
                <a:spcPct val="0"/>
              </a:spcAft>
              <a:buFont typeface="Arial" pitchFamily="34" charset="0"/>
              <a:buChar char="•"/>
              <a:defRPr/>
            </a:pPr>
            <a:r>
              <a:rPr lang="fi-FI" sz="1050" b="1" spc="75" dirty="0">
                <a:solidFill>
                  <a:srgbClr val="86BD34">
                    <a:lumMod val="75000"/>
                  </a:srgbClr>
                </a:solidFill>
                <a:latin typeface="Arial" charset="0"/>
              </a:rPr>
              <a:t>Ruoveden lukio 1.8.2016</a:t>
            </a:r>
          </a:p>
          <a:p>
            <a:pPr marL="128588" indent="-128588" defTabSz="685800" eaLnBrk="1" fontAlgn="base" hangingPunct="1">
              <a:spcBef>
                <a:spcPct val="0"/>
              </a:spcBef>
              <a:spcAft>
                <a:spcPct val="0"/>
              </a:spcAft>
              <a:buFont typeface="Arial" pitchFamily="34" charset="0"/>
              <a:buChar char="•"/>
              <a:defRPr/>
            </a:pPr>
            <a:r>
              <a:rPr lang="fi-FI" sz="1050" b="1" spc="75" dirty="0">
                <a:solidFill>
                  <a:srgbClr val="000000"/>
                </a:solidFill>
                <a:latin typeface="Arial" charset="0"/>
              </a:rPr>
              <a:t>Ylä-Satakunnan musiikkiopisto</a:t>
            </a:r>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28346"/>
            <a:ext cx="1228725" cy="942975"/>
          </a:xfrm>
          <a:prstGeom prst="rect">
            <a:avLst/>
          </a:prstGeom>
        </p:spPr>
      </p:pic>
      <p:sp>
        <p:nvSpPr>
          <p:cNvPr id="69642" name="Text Box 13"/>
          <p:cNvSpPr txBox="1">
            <a:spLocks noChangeArrowheads="1"/>
          </p:cNvSpPr>
          <p:nvPr/>
        </p:nvSpPr>
        <p:spPr bwMode="auto">
          <a:xfrm>
            <a:off x="143508" y="3599045"/>
            <a:ext cx="1166813" cy="5078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800" eaLnBrk="1" fontAlgn="base" hangingPunct="1">
              <a:spcBef>
                <a:spcPct val="0"/>
              </a:spcBef>
              <a:spcAft>
                <a:spcPct val="0"/>
              </a:spcAft>
              <a:defRPr/>
            </a:pPr>
            <a:r>
              <a:rPr lang="fi-FI" sz="900" b="1" dirty="0">
                <a:solidFill>
                  <a:srgbClr val="000000"/>
                </a:solidFill>
                <a:latin typeface="Arial" pitchFamily="34" charset="0"/>
              </a:rPr>
              <a:t>Voimarinne</a:t>
            </a:r>
          </a:p>
          <a:p>
            <a:pPr defTabSz="685800" eaLnBrk="1" fontAlgn="base" hangingPunct="1">
              <a:spcBef>
                <a:spcPct val="0"/>
              </a:spcBef>
              <a:spcAft>
                <a:spcPct val="0"/>
              </a:spcAft>
              <a:defRPr/>
            </a:pPr>
            <a:r>
              <a:rPr lang="fi-FI" sz="900" b="1" u="sng" dirty="0">
                <a:solidFill>
                  <a:srgbClr val="000000"/>
                </a:solidFill>
                <a:latin typeface="Arial" pitchFamily="34" charset="0"/>
                <a:hlinkClick r:id="rId4"/>
              </a:rPr>
              <a:t>www.voimarinne.fi</a:t>
            </a:r>
            <a:endParaRPr lang="fi-FI" sz="900" b="1" u="sng" dirty="0">
              <a:solidFill>
                <a:srgbClr val="000000"/>
              </a:solidFill>
              <a:latin typeface="Arial" pitchFamily="34" charset="0"/>
            </a:endParaRPr>
          </a:p>
        </p:txBody>
      </p:sp>
      <p:sp>
        <p:nvSpPr>
          <p:cNvPr id="11" name="Line 12"/>
          <p:cNvSpPr>
            <a:spLocks noChangeShapeType="1"/>
          </p:cNvSpPr>
          <p:nvPr/>
        </p:nvSpPr>
        <p:spPr bwMode="auto">
          <a:xfrm>
            <a:off x="1130612" y="4000259"/>
            <a:ext cx="336259" cy="5400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fi-FI" sz="1350" kern="0" dirty="0">
              <a:solidFill>
                <a:sysClr val="windowText" lastClr="000000"/>
              </a:solidFill>
              <a:latin typeface="Calibri" pitchFamily="34" charset="0"/>
              <a:cs typeface="Arial" charset="0"/>
            </a:endParaRPr>
          </a:p>
        </p:txBody>
      </p:sp>
      <p:sp>
        <p:nvSpPr>
          <p:cNvPr id="9" name="Line 16"/>
          <p:cNvSpPr>
            <a:spLocks noChangeShapeType="1"/>
          </p:cNvSpPr>
          <p:nvPr/>
        </p:nvSpPr>
        <p:spPr bwMode="auto">
          <a:xfrm flipH="1" flipV="1">
            <a:off x="3601867" y="2768725"/>
            <a:ext cx="258521" cy="13256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fi-FI" sz="1350" kern="0" dirty="0">
              <a:solidFill>
                <a:sysClr val="windowText" lastClr="000000"/>
              </a:solidFill>
              <a:latin typeface="Calibri" pitchFamily="34" charset="0"/>
              <a:cs typeface="Arial" charset="0"/>
            </a:endParaRPr>
          </a:p>
        </p:txBody>
      </p:sp>
      <p:sp>
        <p:nvSpPr>
          <p:cNvPr id="69640" name="Text Box 15"/>
          <p:cNvSpPr txBox="1">
            <a:spLocks noChangeArrowheads="1"/>
          </p:cNvSpPr>
          <p:nvPr/>
        </p:nvSpPr>
        <p:spPr bwMode="auto">
          <a:xfrm>
            <a:off x="3877866" y="2768726"/>
            <a:ext cx="694135" cy="78483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800" eaLnBrk="1" fontAlgn="base" hangingPunct="1">
              <a:spcBef>
                <a:spcPct val="0"/>
              </a:spcBef>
              <a:spcAft>
                <a:spcPct val="0"/>
              </a:spcAft>
              <a:defRPr/>
            </a:pPr>
            <a:r>
              <a:rPr lang="fi-FI" sz="900" b="1" dirty="0">
                <a:solidFill>
                  <a:srgbClr val="000000"/>
                </a:solidFill>
                <a:latin typeface="Arial" pitchFamily="34" charset="0"/>
              </a:rPr>
              <a:t>Vankila-</a:t>
            </a:r>
          </a:p>
          <a:p>
            <a:pPr defTabSz="685800" eaLnBrk="1" fontAlgn="base" hangingPunct="1">
              <a:spcBef>
                <a:spcPct val="0"/>
              </a:spcBef>
              <a:spcAft>
                <a:spcPct val="0"/>
              </a:spcAft>
              <a:defRPr/>
            </a:pPr>
            <a:r>
              <a:rPr lang="fi-FI" sz="900" b="1" dirty="0">
                <a:solidFill>
                  <a:srgbClr val="000000"/>
                </a:solidFill>
                <a:latin typeface="Arial" pitchFamily="34" charset="0"/>
              </a:rPr>
              <a:t>opetus /</a:t>
            </a:r>
          </a:p>
          <a:p>
            <a:pPr defTabSz="685800" eaLnBrk="1" fontAlgn="base" hangingPunct="1">
              <a:spcBef>
                <a:spcPct val="0"/>
              </a:spcBef>
              <a:spcAft>
                <a:spcPct val="0"/>
              </a:spcAft>
              <a:defRPr/>
            </a:pPr>
            <a:r>
              <a:rPr lang="fi-FI" sz="900" b="1" dirty="0">
                <a:solidFill>
                  <a:srgbClr val="000000"/>
                </a:solidFill>
                <a:latin typeface="Arial" pitchFamily="34" charset="0"/>
              </a:rPr>
              <a:t>Vilppulan </a:t>
            </a:r>
          </a:p>
          <a:p>
            <a:pPr defTabSz="685800" eaLnBrk="1" fontAlgn="base" hangingPunct="1">
              <a:spcBef>
                <a:spcPct val="0"/>
              </a:spcBef>
              <a:spcAft>
                <a:spcPct val="0"/>
              </a:spcAft>
              <a:defRPr/>
            </a:pPr>
            <a:r>
              <a:rPr lang="fi-FI" sz="900" b="1" dirty="0">
                <a:solidFill>
                  <a:srgbClr val="000000"/>
                </a:solidFill>
                <a:latin typeface="Arial" pitchFamily="34" charset="0"/>
              </a:rPr>
              <a:t>vankila</a:t>
            </a:r>
          </a:p>
        </p:txBody>
      </p:sp>
      <p:pic>
        <p:nvPicPr>
          <p:cNvPr id="5" name="Kuva 4">
            <a:extLst>
              <a:ext uri="{FF2B5EF4-FFF2-40B4-BE49-F238E27FC236}">
                <a16:creationId xmlns:a16="http://schemas.microsoft.com/office/drawing/2014/main" id="{3D88627A-57D6-4EF7-A6A3-9A82838F0F2B}"/>
              </a:ext>
            </a:extLst>
          </p:cNvPr>
          <p:cNvPicPr>
            <a:picLocks noChangeAspect="1"/>
          </p:cNvPicPr>
          <p:nvPr/>
        </p:nvPicPr>
        <p:blipFill>
          <a:blip r:embed="rId5"/>
          <a:stretch>
            <a:fillRect/>
          </a:stretch>
        </p:blipFill>
        <p:spPr>
          <a:xfrm>
            <a:off x="1709682" y="3170918"/>
            <a:ext cx="108012" cy="108012"/>
          </a:xfrm>
          <a:prstGeom prst="rect">
            <a:avLst/>
          </a:prstGeom>
        </p:spPr>
      </p:pic>
      <p:pic>
        <p:nvPicPr>
          <p:cNvPr id="14" name="Kuva 13">
            <a:extLst>
              <a:ext uri="{FF2B5EF4-FFF2-40B4-BE49-F238E27FC236}">
                <a16:creationId xmlns:a16="http://schemas.microsoft.com/office/drawing/2014/main" id="{A6D022B8-C9D8-4CC3-89B4-152B75663AA4}"/>
              </a:ext>
            </a:extLst>
          </p:cNvPr>
          <p:cNvPicPr>
            <a:picLocks noChangeAspect="1"/>
          </p:cNvPicPr>
          <p:nvPr/>
        </p:nvPicPr>
        <p:blipFill>
          <a:blip r:embed="rId5"/>
          <a:stretch>
            <a:fillRect/>
          </a:stretch>
        </p:blipFill>
        <p:spPr>
          <a:xfrm>
            <a:off x="2911379" y="2793279"/>
            <a:ext cx="108012" cy="108012"/>
          </a:xfrm>
          <a:prstGeom prst="rect">
            <a:avLst/>
          </a:prstGeom>
        </p:spPr>
      </p:pic>
      <p:sp>
        <p:nvSpPr>
          <p:cNvPr id="6" name="Dian numeron paikkamerkki 5">
            <a:extLst>
              <a:ext uri="{FF2B5EF4-FFF2-40B4-BE49-F238E27FC236}">
                <a16:creationId xmlns:a16="http://schemas.microsoft.com/office/drawing/2014/main" id="{850829DF-27CD-405A-8B8F-060944E4007D}"/>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2</a:t>
            </a:fld>
            <a:endParaRPr lang="fi-FI" sz="675" dirty="0">
              <a:solidFill>
                <a:srgbClr val="000000">
                  <a:tint val="75000"/>
                </a:srgbClr>
              </a:solidFill>
              <a:latin typeface="Arial"/>
              <a:cs typeface="+mn-cs"/>
            </a:endParaRPr>
          </a:p>
        </p:txBody>
      </p:sp>
    </p:spTree>
    <p:extLst>
      <p:ext uri="{BB962C8B-B14F-4D97-AF65-F5344CB8AC3E}">
        <p14:creationId xmlns:p14="http://schemas.microsoft.com/office/powerpoint/2010/main" val="11645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6"/>
          <p:cNvSpPr txBox="1">
            <a:spLocks noGrp="1" noChangeArrowheads="1"/>
          </p:cNvSpPr>
          <p:nvPr/>
        </p:nvSpPr>
        <p:spPr bwMode="auto">
          <a:xfrm>
            <a:off x="6057900" y="5541169"/>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defTabSz="685800" eaLnBrk="1" fontAlgn="base" hangingPunct="1">
              <a:spcBef>
                <a:spcPct val="0"/>
              </a:spcBef>
              <a:spcAft>
                <a:spcPct val="0"/>
              </a:spcAft>
              <a:defRPr/>
            </a:pPr>
            <a:endParaRPr lang="fi-FI" sz="1050" dirty="0">
              <a:solidFill>
                <a:srgbClr val="000000"/>
              </a:solidFill>
              <a:latin typeface="Arial" pitchFamily="34" charset="0"/>
            </a:endParaRPr>
          </a:p>
        </p:txBody>
      </p:sp>
      <p:sp>
        <p:nvSpPr>
          <p:cNvPr id="72710" name="Rectangle 3"/>
          <p:cNvSpPr>
            <a:spLocks noChangeArrowheads="1"/>
          </p:cNvSpPr>
          <p:nvPr/>
        </p:nvSpPr>
        <p:spPr bwMode="auto">
          <a:xfrm>
            <a:off x="872589" y="1164482"/>
            <a:ext cx="739882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eaLnBrk="0" fontAlgn="base" hangingPunct="0">
              <a:lnSpc>
                <a:spcPct val="80000"/>
              </a:lnSpc>
              <a:spcBef>
                <a:spcPct val="20000"/>
              </a:spcBef>
              <a:spcAft>
                <a:spcPct val="0"/>
              </a:spcAft>
              <a:defRPr/>
            </a:pPr>
            <a:r>
              <a:rPr lang="fi-FI" sz="2625" b="1" dirty="0">
                <a:solidFill>
                  <a:srgbClr val="000000"/>
                </a:solidFill>
                <a:latin typeface="Arial" pitchFamily="34" charset="0"/>
                <a:cs typeface="Arial" pitchFamily="34" charset="0"/>
              </a:rPr>
              <a:t>SASKY koulutuskuntayhtymä lukuina 2022</a:t>
            </a:r>
          </a:p>
        </p:txBody>
      </p:sp>
      <p:graphicFrame>
        <p:nvGraphicFramePr>
          <p:cNvPr id="6" name="Kaaviokuva 5">
            <a:extLst>
              <a:ext uri="{FF2B5EF4-FFF2-40B4-BE49-F238E27FC236}">
                <a16:creationId xmlns:a16="http://schemas.microsoft.com/office/drawing/2014/main" id="{2E05748E-660B-4887-A34C-03E1CF276010}"/>
              </a:ext>
            </a:extLst>
          </p:cNvPr>
          <p:cNvGraphicFramePr/>
          <p:nvPr>
            <p:extLst>
              <p:ext uri="{D42A27DB-BD31-4B8C-83A1-F6EECF244321}">
                <p14:modId xmlns:p14="http://schemas.microsoft.com/office/powerpoint/2010/main" val="2562690208"/>
              </p:ext>
            </p:extLst>
          </p:nvPr>
        </p:nvGraphicFramePr>
        <p:xfrm>
          <a:off x="1231386" y="1691203"/>
          <a:ext cx="6426714" cy="3973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an numeron paikkamerkki 2">
            <a:extLst>
              <a:ext uri="{FF2B5EF4-FFF2-40B4-BE49-F238E27FC236}">
                <a16:creationId xmlns:a16="http://schemas.microsoft.com/office/drawing/2014/main" id="{DCCD2C17-7016-485B-B96B-9151C1169D01}"/>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3</a:t>
            </a:fld>
            <a:endParaRPr lang="fi-FI" sz="675" dirty="0">
              <a:solidFill>
                <a:srgbClr val="000000">
                  <a:tint val="75000"/>
                </a:srgbClr>
              </a:solidFill>
              <a:latin typeface="Arial"/>
              <a:cs typeface="+mn-cs"/>
            </a:endParaRPr>
          </a:p>
        </p:txBody>
      </p:sp>
    </p:spTree>
    <p:extLst>
      <p:ext uri="{BB962C8B-B14F-4D97-AF65-F5344CB8AC3E}">
        <p14:creationId xmlns:p14="http://schemas.microsoft.com/office/powerpoint/2010/main" val="236061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5B95FE-98BF-48CB-A4F6-FE312282145E}"/>
              </a:ext>
            </a:extLst>
          </p:cNvPr>
          <p:cNvSpPr>
            <a:spLocks noGrp="1"/>
          </p:cNvSpPr>
          <p:nvPr>
            <p:ph type="title"/>
          </p:nvPr>
        </p:nvSpPr>
        <p:spPr/>
        <p:txBody>
          <a:bodyPr/>
          <a:lstStyle/>
          <a:p>
            <a:r>
              <a:rPr lang="fi-FI"/>
              <a:t>TURVA-hanke</a:t>
            </a:r>
          </a:p>
        </p:txBody>
      </p:sp>
      <p:sp>
        <p:nvSpPr>
          <p:cNvPr id="3" name="Sisällön paikkamerkki 2">
            <a:extLst>
              <a:ext uri="{FF2B5EF4-FFF2-40B4-BE49-F238E27FC236}">
                <a16:creationId xmlns:a16="http://schemas.microsoft.com/office/drawing/2014/main" id="{F1441B64-994F-42D2-84F6-C227B072AE22}"/>
              </a:ext>
            </a:extLst>
          </p:cNvPr>
          <p:cNvSpPr>
            <a:spLocks noGrp="1"/>
          </p:cNvSpPr>
          <p:nvPr>
            <p:ph sz="half" idx="1"/>
          </p:nvPr>
        </p:nvSpPr>
        <p:spPr>
          <a:xfrm>
            <a:off x="457200" y="1600200"/>
            <a:ext cx="8218800" cy="4525963"/>
          </a:xfrm>
        </p:spPr>
        <p:txBody>
          <a:bodyPr/>
          <a:lstStyle/>
          <a:p>
            <a:pPr marL="0" indent="0">
              <a:buNone/>
            </a:pPr>
            <a:endParaRPr lang="fi-FI"/>
          </a:p>
          <a:p>
            <a:pPr marL="0" indent="0">
              <a:buNone/>
            </a:pPr>
            <a:r>
              <a:rPr lang="fi-FI"/>
              <a:t>OPH on myöntänyt avustusta hankkeelle 169 500 €</a:t>
            </a:r>
          </a:p>
          <a:p>
            <a:pPr marL="0" indent="0">
              <a:buNone/>
            </a:pPr>
            <a:r>
              <a:rPr lang="fi-FI"/>
              <a:t>Hyväksytyt kokonaisnettomenot ovat yhteensä 226 000 €</a:t>
            </a:r>
          </a:p>
          <a:p>
            <a:pPr marL="0" indent="0">
              <a:buNone/>
            </a:pPr>
            <a:endParaRPr lang="fi-FI"/>
          </a:p>
          <a:p>
            <a:pPr marL="0" indent="0">
              <a:buNone/>
            </a:pPr>
            <a:r>
              <a:rPr lang="fi-FI"/>
              <a:t>OPH avustus 75%</a:t>
            </a:r>
          </a:p>
          <a:p>
            <a:pPr marL="0" indent="0">
              <a:buNone/>
            </a:pPr>
            <a:r>
              <a:rPr lang="fi-FI"/>
              <a:t>Omarahoitusosuus 25%</a:t>
            </a:r>
          </a:p>
          <a:p>
            <a:pPr marL="0" indent="0">
              <a:buNone/>
            </a:pPr>
            <a:r>
              <a:rPr lang="fi-FI"/>
              <a:t>Hankkeen toteuttajat: </a:t>
            </a:r>
          </a:p>
          <a:p>
            <a:pPr marL="0" indent="0">
              <a:buNone/>
            </a:pPr>
            <a:r>
              <a:rPr lang="fi-FI"/>
              <a:t>Hallinnoija: SASKY koulutuskuntayhtymä</a:t>
            </a:r>
          </a:p>
          <a:p>
            <a:pPr marL="0" indent="0">
              <a:buNone/>
            </a:pPr>
            <a:r>
              <a:rPr lang="fi-FI"/>
              <a:t>Osatoteuttajat: VAAO, TAKK ja </a:t>
            </a:r>
            <a:r>
              <a:rPr lang="fi-FI" err="1"/>
              <a:t>Tredu</a:t>
            </a:r>
            <a:endParaRPr lang="fi-FI"/>
          </a:p>
          <a:p>
            <a:pPr marL="0" indent="0">
              <a:buNone/>
            </a:pPr>
            <a:r>
              <a:rPr lang="fi-FI"/>
              <a:t>Hankepäällikkö: Pasi Huhtala</a:t>
            </a:r>
          </a:p>
          <a:p>
            <a:pPr marL="0" indent="0">
              <a:buNone/>
            </a:pPr>
            <a:endParaRPr lang="fi-FI"/>
          </a:p>
        </p:txBody>
      </p:sp>
    </p:spTree>
    <p:extLst>
      <p:ext uri="{BB962C8B-B14F-4D97-AF65-F5344CB8AC3E}">
        <p14:creationId xmlns:p14="http://schemas.microsoft.com/office/powerpoint/2010/main" val="352103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59226-E2DF-43AE-A1FD-504EA432FBDD}"/>
              </a:ext>
            </a:extLst>
          </p:cNvPr>
          <p:cNvSpPr>
            <a:spLocks noGrp="1"/>
          </p:cNvSpPr>
          <p:nvPr>
            <p:ph type="title"/>
          </p:nvPr>
        </p:nvSpPr>
        <p:spPr/>
        <p:txBody>
          <a:bodyPr/>
          <a:lstStyle/>
          <a:p>
            <a:r>
              <a:rPr lang="fi-FI"/>
              <a:t>Hankkeen päätavoitteet</a:t>
            </a:r>
          </a:p>
        </p:txBody>
      </p:sp>
      <p:sp>
        <p:nvSpPr>
          <p:cNvPr id="3" name="Sisällön paikkamerkki 2">
            <a:extLst>
              <a:ext uri="{FF2B5EF4-FFF2-40B4-BE49-F238E27FC236}">
                <a16:creationId xmlns:a16="http://schemas.microsoft.com/office/drawing/2014/main" id="{BFCD3CE7-35D9-4E3C-BDCC-191A0F2EC86E}"/>
              </a:ext>
            </a:extLst>
          </p:cNvPr>
          <p:cNvSpPr>
            <a:spLocks noGrp="1"/>
          </p:cNvSpPr>
          <p:nvPr>
            <p:ph sz="half" idx="1"/>
          </p:nvPr>
        </p:nvSpPr>
        <p:spPr>
          <a:xfrm>
            <a:off x="457200" y="1600200"/>
            <a:ext cx="7643192" cy="4525963"/>
          </a:xfrm>
        </p:spPr>
        <p:txBody>
          <a:bodyPr>
            <a:normAutofit/>
          </a:bodyPr>
          <a:lstStyle/>
          <a:p>
            <a:pPr marL="0" indent="0">
              <a:buNone/>
            </a:pPr>
            <a:r>
              <a:rPr lang="fi-FI"/>
              <a:t>Hankkeelle asetettiin seuraavat kolme päätavoitetta:</a:t>
            </a:r>
          </a:p>
          <a:p>
            <a:pPr marL="0" indent="0">
              <a:buNone/>
            </a:pPr>
            <a:endParaRPr lang="fi-FI"/>
          </a:p>
          <a:p>
            <a:pPr marL="457200" indent="-457200">
              <a:buFont typeface="+mj-lt"/>
              <a:buAutoNum type="arabicPeriod"/>
            </a:pPr>
            <a:r>
              <a:rPr lang="fi-FI"/>
              <a:t>Turvallisuuteen vaikuttavien ilmiöiden tunnistaminen, niihin varautuminen.</a:t>
            </a:r>
          </a:p>
          <a:p>
            <a:pPr marL="457200" indent="-457200">
              <a:buFont typeface="+mj-lt"/>
              <a:buAutoNum type="arabicPeriod"/>
            </a:pPr>
            <a:endParaRPr lang="fi-FI"/>
          </a:p>
          <a:p>
            <a:pPr marL="457200" indent="-457200">
              <a:buFont typeface="+mj-lt"/>
              <a:buAutoNum type="arabicPeriod"/>
            </a:pPr>
            <a:r>
              <a:rPr lang="fi-FI"/>
              <a:t>Turvallisuusosaamisen lisääminen, kriisiviestinnän toimintamallien parantaminen ja yhtenäisen turvallisuuskulttuurin kehittäminen.</a:t>
            </a:r>
          </a:p>
          <a:p>
            <a:pPr marL="457200" indent="-457200">
              <a:buFont typeface="+mj-lt"/>
              <a:buAutoNum type="arabicPeriod"/>
            </a:pPr>
            <a:endParaRPr lang="fi-FI"/>
          </a:p>
          <a:p>
            <a:pPr marL="457200" indent="-457200">
              <a:buFont typeface="+mj-lt"/>
              <a:buAutoNum type="arabicPeriod"/>
            </a:pPr>
            <a:r>
              <a:rPr lang="fi-FI"/>
              <a:t>Kiusaamisen puutumisen mallin kehittäminen.</a:t>
            </a:r>
          </a:p>
          <a:p>
            <a:pPr marL="0" indent="0">
              <a:buNone/>
            </a:pPr>
            <a:endParaRPr lang="fi-FI"/>
          </a:p>
        </p:txBody>
      </p:sp>
    </p:spTree>
    <p:extLst>
      <p:ext uri="{BB962C8B-B14F-4D97-AF65-F5344CB8AC3E}">
        <p14:creationId xmlns:p14="http://schemas.microsoft.com/office/powerpoint/2010/main" val="204471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843526-50F6-4828-B32B-24166601EB38}"/>
              </a:ext>
            </a:extLst>
          </p:cNvPr>
          <p:cNvSpPr>
            <a:spLocks noGrp="1"/>
          </p:cNvSpPr>
          <p:nvPr>
            <p:ph type="title"/>
          </p:nvPr>
        </p:nvSpPr>
        <p:spPr/>
        <p:txBody>
          <a:bodyPr>
            <a:normAutofit/>
          </a:bodyPr>
          <a:lstStyle/>
          <a:p>
            <a:r>
              <a:rPr lang="fi-FI" b="1" i="0" dirty="0">
                <a:effectLst/>
                <a:latin typeface="var(--yja-heading-font-family, myriad-pro-condensed)"/>
              </a:rPr>
              <a:t>Valmiussuunnitelma opetusalla</a:t>
            </a:r>
            <a:endParaRPr lang="fi-FI" dirty="0"/>
          </a:p>
        </p:txBody>
      </p:sp>
      <p:sp>
        <p:nvSpPr>
          <p:cNvPr id="3" name="Sisällön paikkamerkki 2">
            <a:extLst>
              <a:ext uri="{FF2B5EF4-FFF2-40B4-BE49-F238E27FC236}">
                <a16:creationId xmlns:a16="http://schemas.microsoft.com/office/drawing/2014/main" id="{3773EE42-5D02-475C-A331-46B0979D092D}"/>
              </a:ext>
            </a:extLst>
          </p:cNvPr>
          <p:cNvSpPr>
            <a:spLocks noGrp="1"/>
          </p:cNvSpPr>
          <p:nvPr>
            <p:ph sz="half" idx="1"/>
          </p:nvPr>
        </p:nvSpPr>
        <p:spPr>
          <a:xfrm>
            <a:off x="457200" y="1600200"/>
            <a:ext cx="8218800" cy="4525963"/>
          </a:xfrm>
        </p:spPr>
        <p:txBody>
          <a:bodyPr>
            <a:normAutofit lnSpcReduction="10000"/>
          </a:bodyPr>
          <a:lstStyle/>
          <a:p>
            <a:pPr marL="0" indent="0">
              <a:buNone/>
            </a:pPr>
            <a:r>
              <a:rPr lang="fi-FI" dirty="0"/>
              <a:t>Poikkeusoloihin varautuminen perustuu valmiuslakiin (1552/2011). Valmiuslain 4 §:n mukaan viranomaiset voidaan oikeuttaa poikkeusoloissa käyttämään vain sellaisia toimivaltuuksia, jotka ovat välttämättömiä ja oikeasuhtaisia väestön suojaamiseksi, väestön ja maan talouselämän toimeentulon turvaamiseksi, oikeusjärjestyksen, perusoikeuksien ja ihmisoikeuksien ylläpitämiseksi sekä valtakunnan alueellisen koskemattomuuden ja itsenäisyyden turvaamiseksi.</a:t>
            </a:r>
          </a:p>
          <a:p>
            <a:pPr marL="0" indent="0">
              <a:buNone/>
            </a:pPr>
            <a:endParaRPr lang="fi-FI" dirty="0"/>
          </a:p>
          <a:p>
            <a:pPr marL="0" indent="0">
              <a:buNone/>
            </a:pPr>
            <a:r>
              <a:rPr lang="fi-FI" dirty="0"/>
              <a:t>Valmiussuunnitelman avulla pyritään varmistamaan tehtävien mahdollisimman häiriötön hoitaminen kaikissa turvallisuustilanteissa. Normaalioloissa, häiriötilanteissa ja poikkeusoloissa toimintojen turvaamisen painopisteenä on erilaisten uhkien ennaltaehkäisy, torjunta, hallinta ja vaikutuksista toipuminen käytössä olevien voimavarojen avulla. Käytettäviä toimenpiteitä ovat valmiussuunnittelun lisäksi erilaiset etukäteisvalmistelut sekä valmiusharjoitukset.</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97542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2CC12-BA36-9D42-9A91-C686053336C0}"/>
              </a:ext>
            </a:extLst>
          </p:cNvPr>
          <p:cNvSpPr>
            <a:spLocks noGrp="1"/>
          </p:cNvSpPr>
          <p:nvPr>
            <p:ph type="title"/>
          </p:nvPr>
        </p:nvSpPr>
        <p:spPr/>
        <p:txBody>
          <a:bodyPr/>
          <a:lstStyle/>
          <a:p>
            <a:r>
              <a:rPr lang="fi-FI"/>
              <a:t>Valmiussuunnitelma</a:t>
            </a:r>
          </a:p>
        </p:txBody>
      </p:sp>
      <p:pic>
        <p:nvPicPr>
          <p:cNvPr id="4" name="Sisällön paikkamerkki 3">
            <a:extLst>
              <a:ext uri="{FF2B5EF4-FFF2-40B4-BE49-F238E27FC236}">
                <a16:creationId xmlns:a16="http://schemas.microsoft.com/office/drawing/2014/main" id="{D72C96E9-E556-604B-8049-19A46B43D064}"/>
              </a:ext>
            </a:extLst>
          </p:cNvPr>
          <p:cNvPicPr>
            <a:picLocks noGrp="1" noChangeAspect="1"/>
          </p:cNvPicPr>
          <p:nvPr>
            <p:ph idx="1"/>
          </p:nvPr>
        </p:nvPicPr>
        <p:blipFill>
          <a:blip r:embed="rId2"/>
          <a:stretch>
            <a:fillRect/>
          </a:stretch>
        </p:blipFill>
        <p:spPr>
          <a:xfrm>
            <a:off x="1241848" y="1600200"/>
            <a:ext cx="6638079" cy="4525963"/>
          </a:xfrm>
          <a:prstGeom prst="rect">
            <a:avLst/>
          </a:prstGeom>
        </p:spPr>
      </p:pic>
      <p:sp>
        <p:nvSpPr>
          <p:cNvPr id="3" name="Suorakulmio 2"/>
          <p:cNvSpPr/>
          <p:nvPr/>
        </p:nvSpPr>
        <p:spPr>
          <a:xfrm>
            <a:off x="3131840" y="2204864"/>
            <a:ext cx="432048"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216636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Suunnitteluprosessi</a:t>
            </a:r>
          </a:p>
        </p:txBody>
      </p:sp>
      <p:pic>
        <p:nvPicPr>
          <p:cNvPr id="5" name="Sisällön paikkamerkki 4"/>
          <p:cNvPicPr>
            <a:picLocks noGrp="1" noChangeAspect="1"/>
          </p:cNvPicPr>
          <p:nvPr>
            <p:ph sz="half" idx="1"/>
          </p:nvPr>
        </p:nvPicPr>
        <p:blipFill>
          <a:blip r:embed="rId2"/>
          <a:stretch>
            <a:fillRect/>
          </a:stretch>
        </p:blipFill>
        <p:spPr>
          <a:xfrm>
            <a:off x="1979712" y="1268760"/>
            <a:ext cx="5184576" cy="4536504"/>
          </a:xfrm>
          <a:prstGeom prst="rect">
            <a:avLst/>
          </a:prstGeom>
        </p:spPr>
      </p:pic>
      <p:sp>
        <p:nvSpPr>
          <p:cNvPr id="7" name="Suorakulmio 6"/>
          <p:cNvSpPr/>
          <p:nvPr/>
        </p:nvSpPr>
        <p:spPr>
          <a:xfrm>
            <a:off x="975556" y="5949280"/>
            <a:ext cx="8136904" cy="430887"/>
          </a:xfrm>
          <a:prstGeom prst="rect">
            <a:avLst/>
          </a:prstGeom>
        </p:spPr>
        <p:txBody>
          <a:bodyPr wrap="square">
            <a:spAutoFit/>
          </a:bodyPr>
          <a:lstStyle/>
          <a:p>
            <a:r>
              <a:rPr lang="fi-FI" sz="1100" dirty="0">
                <a:hlinkClick r:id="rId3"/>
              </a:rPr>
              <a:t>https://www.pelastusopisto.fi/wp-content/uploads/2017/02/34760_kunnan_valmiussuunnitelman_yleisen_osan_malli_ja_ohje_sen_kayttoon_netti.pdf</a:t>
            </a:r>
            <a:endParaRPr lang="fi-FI" sz="1100" dirty="0"/>
          </a:p>
        </p:txBody>
      </p:sp>
    </p:spTree>
    <p:extLst>
      <p:ext uri="{BB962C8B-B14F-4D97-AF65-F5344CB8AC3E}">
        <p14:creationId xmlns:p14="http://schemas.microsoft.com/office/powerpoint/2010/main" val="24433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C037D-3546-4317-B6E9-11400B2531D1}"/>
              </a:ext>
            </a:extLst>
          </p:cNvPr>
          <p:cNvSpPr>
            <a:spLocks noGrp="1"/>
          </p:cNvSpPr>
          <p:nvPr>
            <p:ph type="title"/>
          </p:nvPr>
        </p:nvSpPr>
        <p:spPr/>
        <p:txBody>
          <a:bodyPr>
            <a:normAutofit/>
          </a:bodyPr>
          <a:lstStyle/>
          <a:p>
            <a:r>
              <a:rPr lang="fi-FI" b="1" i="0" dirty="0">
                <a:effectLst/>
                <a:latin typeface="var(--yja-heading-font-family)"/>
              </a:rPr>
              <a:t>Kansallinen riskiarvio</a:t>
            </a:r>
            <a:endParaRPr lang="fi-FI" dirty="0"/>
          </a:p>
        </p:txBody>
      </p:sp>
      <p:sp>
        <p:nvSpPr>
          <p:cNvPr id="5" name="Tekstiruutu 4">
            <a:extLst>
              <a:ext uri="{FF2B5EF4-FFF2-40B4-BE49-F238E27FC236}">
                <a16:creationId xmlns:a16="http://schemas.microsoft.com/office/drawing/2014/main" id="{8F9659CA-7E36-47E6-B429-ED44AA287AB0}"/>
              </a:ext>
            </a:extLst>
          </p:cNvPr>
          <p:cNvSpPr txBox="1"/>
          <p:nvPr/>
        </p:nvSpPr>
        <p:spPr>
          <a:xfrm>
            <a:off x="674703" y="1561171"/>
            <a:ext cx="7918881" cy="4247317"/>
          </a:xfrm>
          <a:prstGeom prst="rect">
            <a:avLst/>
          </a:prstGeom>
          <a:noFill/>
        </p:spPr>
        <p:txBody>
          <a:bodyPr wrap="square">
            <a:spAutoFit/>
          </a:bodyPr>
          <a:lstStyle/>
          <a:p>
            <a:r>
              <a:rPr lang="fi-FI" dirty="0">
                <a:latin typeface="Calibri" panose="020F0502020204030204" pitchFamily="34" charset="0"/>
                <a:ea typeface="Calibri" panose="020F0502020204030204" pitchFamily="34" charset="0"/>
              </a:rPr>
              <a:t>Valmiussuunnitelman </a:t>
            </a:r>
            <a:r>
              <a:rPr lang="fi-FI" sz="1800" dirty="0">
                <a:effectLst/>
                <a:latin typeface="Calibri" panose="020F0502020204030204" pitchFamily="34" charset="0"/>
                <a:ea typeface="Calibri" panose="020F0502020204030204" pitchFamily="34" charset="0"/>
              </a:rPr>
              <a:t>strategisissa linjauksissa on hyvä noudattaa sisäministeriön julkaisemaa Suomen kansallista riskiarviota.</a:t>
            </a:r>
          </a:p>
          <a:p>
            <a:endParaRPr lang="fi-FI" dirty="0">
              <a:solidFill>
                <a:srgbClr val="0F0F0F"/>
              </a:solidFill>
              <a:latin typeface="myriad-pro"/>
            </a:endParaRPr>
          </a:p>
          <a:p>
            <a:r>
              <a:rPr lang="fi-FI" b="0" i="0" dirty="0">
                <a:solidFill>
                  <a:srgbClr val="0F0F0F"/>
                </a:solidFill>
                <a:effectLst/>
                <a:latin typeface="myriad-pro"/>
              </a:rPr>
              <a:t>Suomen kansallinen riskiarvio tehdään kolmen vuoden välein. Riskiarviossa kartoitetaan erilaiset ihmisiä, ympäristöä, omaisuutta sekä kriittisiä järjestelmiä ja palveluja uhkaavat riskit, joihin viranomaisten on toiminnassaan varauduttava.</a:t>
            </a:r>
          </a:p>
          <a:p>
            <a:pPr algn="l"/>
            <a:endParaRPr lang="fi-FI" b="0" i="0" dirty="0">
              <a:solidFill>
                <a:srgbClr val="0F0F0F"/>
              </a:solidFill>
              <a:effectLst/>
              <a:latin typeface="myriad-pro"/>
            </a:endParaRPr>
          </a:p>
          <a:p>
            <a:pPr algn="l"/>
            <a:r>
              <a:rPr lang="fi-FI" b="0" i="0" dirty="0">
                <a:solidFill>
                  <a:srgbClr val="0F0F0F"/>
                </a:solidFill>
                <a:effectLst/>
                <a:latin typeface="myriad-pro"/>
              </a:rPr>
              <a:t>Yhteiskunnan turvallisuusstrategian päivityksen yhteydessä vuonna 2017 kansallinen riskiarvio päätettiin laajentaa palvelemaan varautumis- ja valmiussuunnittelua laajemmin. Jatkossa riskiarvio kattaa kaikki yhteiskunnan turvallisuusstrategiassa huomioidut uhkamallit. Riskejä arvioidaan myös ilmastonmuutokseen sopeutumisen näkökulmasta.</a:t>
            </a:r>
          </a:p>
          <a:p>
            <a:pPr algn="l"/>
            <a:endParaRPr lang="fi-FI" dirty="0">
              <a:solidFill>
                <a:srgbClr val="0F0F0F"/>
              </a:solidFill>
              <a:latin typeface="myriad-pro"/>
            </a:endParaRPr>
          </a:p>
          <a:p>
            <a:pPr algn="l"/>
            <a:r>
              <a:rPr lang="fi-FI" b="0" i="0" dirty="0">
                <a:solidFill>
                  <a:srgbClr val="0F0F0F"/>
                </a:solidFill>
                <a:effectLst/>
                <a:latin typeface="myriad-pro"/>
                <a:hlinkClick r:id="rId2"/>
              </a:rPr>
              <a:t>Kansallinen riskiarvio 2018</a:t>
            </a:r>
            <a:endParaRPr lang="fi-FI" b="0" i="0" dirty="0">
              <a:solidFill>
                <a:srgbClr val="0F0F0F"/>
              </a:solidFill>
              <a:effectLst/>
              <a:latin typeface="myriad-pro"/>
            </a:endParaRPr>
          </a:p>
          <a:p>
            <a:endParaRPr lang="fi-FI" dirty="0"/>
          </a:p>
        </p:txBody>
      </p:sp>
    </p:spTree>
    <p:extLst>
      <p:ext uri="{BB962C8B-B14F-4D97-AF65-F5344CB8AC3E}">
        <p14:creationId xmlns:p14="http://schemas.microsoft.com/office/powerpoint/2010/main" val="331177298"/>
      </p:ext>
    </p:extLst>
  </p:cSld>
  <p:clrMapOvr>
    <a:masterClrMapping/>
  </p:clrMapOvr>
</p:sld>
</file>

<file path=ppt/theme/theme1.xml><?xml version="1.0" encoding="utf-8"?>
<a:theme xmlns:a="http://schemas.openxmlformats.org/drawingml/2006/main" name="Sastamalan_ koulutuskuntayhtyma">
  <a:themeElements>
    <a:clrScheme name="Sasky">
      <a:dk1>
        <a:srgbClr val="000000"/>
      </a:dk1>
      <a:lt1>
        <a:srgbClr val="FFFFFF"/>
      </a:lt1>
      <a:dk2>
        <a:srgbClr val="FFFFFF"/>
      </a:dk2>
      <a:lt2>
        <a:srgbClr val="FFFFFF"/>
      </a:lt2>
      <a:accent1>
        <a:srgbClr val="60C2E3"/>
      </a:accent1>
      <a:accent2>
        <a:srgbClr val="D02987"/>
      </a:accent2>
      <a:accent3>
        <a:srgbClr val="86BD34"/>
      </a:accent3>
      <a:accent4>
        <a:srgbClr val="F79646"/>
      </a:accent4>
      <a:accent5>
        <a:srgbClr val="0099FF"/>
      </a:accent5>
      <a:accent6>
        <a:srgbClr val="800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sky" id="{E10016E9-F4F2-4621-9C47-50AA24709724}" vid="{84F75A5E-3979-4CF7-82EC-C2DC48F3061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9F1AFC4F41A45ADED754042B08B1D" ma:contentTypeVersion="11" ma:contentTypeDescription="Create a new document." ma:contentTypeScope="" ma:versionID="f1ab93721573bf5415c5fa1c4b4f60ba">
  <xsd:schema xmlns:xsd="http://www.w3.org/2001/XMLSchema" xmlns:xs="http://www.w3.org/2001/XMLSchema" xmlns:p="http://schemas.microsoft.com/office/2006/metadata/properties" xmlns:ns3="38b5713b-24a1-4ac3-9091-aeeb80fd438c" xmlns:ns4="ff46842d-6c87-490b-af4b-0ac50ff0342b" targetNamespace="http://schemas.microsoft.com/office/2006/metadata/properties" ma:root="true" ma:fieldsID="f997faa7e6403158bcea09b85ae6d13d" ns3:_="" ns4:_="">
    <xsd:import namespace="38b5713b-24a1-4ac3-9091-aeeb80fd438c"/>
    <xsd:import namespace="ff46842d-6c87-490b-af4b-0ac50ff0342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5713b-24a1-4ac3-9091-aeeb80fd43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46842d-6c87-490b-af4b-0ac50ff034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D51F66-46E5-4611-9C44-C61F4759F40E}">
  <ds:schemaRefs>
    <ds:schemaRef ds:uri="38b5713b-24a1-4ac3-9091-aeeb80fd438c"/>
    <ds:schemaRef ds:uri="ff46842d-6c87-490b-af4b-0ac50ff03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B240AB-17F9-4AC2-9D2D-2AA9175CE2CE}">
  <ds:schemaRefs>
    <ds:schemaRef ds:uri="http://schemas.microsoft.com/sharepoint/v3/contenttype/forms"/>
  </ds:schemaRefs>
</ds:datastoreItem>
</file>

<file path=customXml/itemProps3.xml><?xml version="1.0" encoding="utf-8"?>
<ds:datastoreItem xmlns:ds="http://schemas.openxmlformats.org/officeDocument/2006/customXml" ds:itemID="{A1C678A1-528C-4A0D-B4CA-F7F98A45D2F2}">
  <ds:schemaRefs>
    <ds:schemaRef ds:uri="38b5713b-24a1-4ac3-9091-aeeb80fd438c"/>
    <ds:schemaRef ds:uri="ff46842d-6c87-490b-af4b-0ac50ff034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360</TotalTime>
  <Words>824</Words>
  <Application>Microsoft Office PowerPoint</Application>
  <PresentationFormat>Näytössä katseltava diaesitys (4:3)</PresentationFormat>
  <Paragraphs>117</Paragraphs>
  <Slides>15</Slides>
  <Notes>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Arial Black</vt:lpstr>
      <vt:lpstr>Calibri</vt:lpstr>
      <vt:lpstr>Courier New</vt:lpstr>
      <vt:lpstr>myriad-pro</vt:lpstr>
      <vt:lpstr>var(--yja-heading-font-family)</vt:lpstr>
      <vt:lpstr>var(--yja-heading-font-family, myriad-pro-condensed)</vt:lpstr>
      <vt:lpstr>Wingdings</vt:lpstr>
      <vt:lpstr>Sastamalan_ koulutuskuntayhtyma</vt:lpstr>
      <vt:lpstr>Valmiussuunnittelu opetusalalla  9.5.2022  </vt:lpstr>
      <vt:lpstr>PowerPoint-esitys</vt:lpstr>
      <vt:lpstr>PowerPoint-esitys</vt:lpstr>
      <vt:lpstr>TURVA-hanke</vt:lpstr>
      <vt:lpstr>Hankkeen päätavoitteet</vt:lpstr>
      <vt:lpstr>Valmiussuunnitelma opetusalla</vt:lpstr>
      <vt:lpstr>Valmiussuunnitelma</vt:lpstr>
      <vt:lpstr>Suunnitteluprosessi</vt:lpstr>
      <vt:lpstr>Kansallinen riskiarvio</vt:lpstr>
      <vt:lpstr>Satakunnan alueellinen riskiarvio</vt:lpstr>
      <vt:lpstr>Varsinais-Suomen riskiarvio</vt:lpstr>
      <vt:lpstr>Strateginen valmiussuunnitelma SASKY koulutuskuntayhtymässä</vt:lpstr>
      <vt:lpstr>Strateginen valmiussuunnitelma</vt:lpstr>
      <vt:lpstr>Elintärkeät ja kriittiset toiminnot sekä niihin kohdistuvat uhkat</vt:lpstr>
      <vt:lpstr>Ajatuksia, kommentteja?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SASKY koulutuskuntayhtymä</dc:title>
  <dc:creator>Pasi Huhtala</dc:creator>
  <cp:lastModifiedBy>Pasi Huhtala</cp:lastModifiedBy>
  <cp:revision>4</cp:revision>
  <dcterms:created xsi:type="dcterms:W3CDTF">2020-10-05T19:12:38Z</dcterms:created>
  <dcterms:modified xsi:type="dcterms:W3CDTF">2022-05-09T10:22:59Z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0x010100FAB9F1AFC4F41A45ADED754042B08B1D</vt:lpwstr>
  </property>
</Properties>
</file>