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0D_FA83BDA3.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2D_E584136D.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omments/modernComment_11E_A0F50A28.xml" ContentType="application/vnd.ms-powerpoint.comment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4" r:id="rId5"/>
    <p:sldMasterId id="2147483670" r:id="rId6"/>
    <p:sldMasterId id="2147483674" r:id="rId7"/>
  </p:sldMasterIdLst>
  <p:notesMasterIdLst>
    <p:notesMasterId r:id="rId52"/>
  </p:notesMasterIdLst>
  <p:sldIdLst>
    <p:sldId id="257" r:id="rId8"/>
    <p:sldId id="258" r:id="rId9"/>
    <p:sldId id="259" r:id="rId10"/>
    <p:sldId id="268" r:id="rId11"/>
    <p:sldId id="269" r:id="rId12"/>
    <p:sldId id="307" r:id="rId13"/>
    <p:sldId id="302" r:id="rId14"/>
    <p:sldId id="301" r:id="rId15"/>
    <p:sldId id="270" r:id="rId16"/>
    <p:sldId id="271" r:id="rId17"/>
    <p:sldId id="272" r:id="rId18"/>
    <p:sldId id="273" r:id="rId19"/>
    <p:sldId id="303" r:id="rId20"/>
    <p:sldId id="274" r:id="rId21"/>
    <p:sldId id="298" r:id="rId22"/>
    <p:sldId id="300" r:id="rId23"/>
    <p:sldId id="260" r:id="rId24"/>
    <p:sldId id="275" r:id="rId25"/>
    <p:sldId id="276" r:id="rId26"/>
    <p:sldId id="277" r:id="rId27"/>
    <p:sldId id="278" r:id="rId28"/>
    <p:sldId id="261" r:id="rId29"/>
    <p:sldId id="280" r:id="rId30"/>
    <p:sldId id="281" r:id="rId31"/>
    <p:sldId id="279" r:id="rId32"/>
    <p:sldId id="282" r:id="rId33"/>
    <p:sldId id="293" r:id="rId34"/>
    <p:sldId id="294" r:id="rId35"/>
    <p:sldId id="296" r:id="rId36"/>
    <p:sldId id="286" r:id="rId37"/>
    <p:sldId id="287" r:id="rId38"/>
    <p:sldId id="283" r:id="rId39"/>
    <p:sldId id="284" r:id="rId40"/>
    <p:sldId id="306" r:id="rId41"/>
    <p:sldId id="288" r:id="rId42"/>
    <p:sldId id="289" r:id="rId43"/>
    <p:sldId id="290" r:id="rId44"/>
    <p:sldId id="291" r:id="rId45"/>
    <p:sldId id="285" r:id="rId46"/>
    <p:sldId id="305" r:id="rId47"/>
    <p:sldId id="292" r:id="rId48"/>
    <p:sldId id="262" r:id="rId49"/>
    <p:sldId id="263" r:id="rId50"/>
    <p:sldId id="264" r:id="rId51"/>
  </p:sldIdLst>
  <p:sldSz cx="12192000" cy="6858000"/>
  <p:notesSz cx="6858000" cy="9144000"/>
  <p:defaultTextStyle>
    <a:defPPr>
      <a:defRPr lang="en-GB"/>
    </a:defPPr>
    <a:lvl1pPr algn="l" rtl="0" fontAlgn="base">
      <a:spcBef>
        <a:spcPct val="0"/>
      </a:spcBef>
      <a:spcAft>
        <a:spcPct val="0"/>
      </a:spcAft>
      <a:defRPr sz="1867" kern="1200">
        <a:solidFill>
          <a:schemeClr val="tx1"/>
        </a:solidFill>
        <a:latin typeface="Palatino Linotype" pitchFamily="18" charset="0"/>
        <a:ea typeface="+mn-ea"/>
        <a:cs typeface="+mn-cs"/>
      </a:defRPr>
    </a:lvl1pPr>
    <a:lvl2pPr marL="609585" algn="l" rtl="0" fontAlgn="base">
      <a:spcBef>
        <a:spcPct val="0"/>
      </a:spcBef>
      <a:spcAft>
        <a:spcPct val="0"/>
      </a:spcAft>
      <a:defRPr sz="1867" kern="1200">
        <a:solidFill>
          <a:schemeClr val="tx1"/>
        </a:solidFill>
        <a:latin typeface="Palatino Linotype" pitchFamily="18" charset="0"/>
        <a:ea typeface="+mn-ea"/>
        <a:cs typeface="+mn-cs"/>
      </a:defRPr>
    </a:lvl2pPr>
    <a:lvl3pPr marL="1219170" algn="l" rtl="0" fontAlgn="base">
      <a:spcBef>
        <a:spcPct val="0"/>
      </a:spcBef>
      <a:spcAft>
        <a:spcPct val="0"/>
      </a:spcAft>
      <a:defRPr sz="1867" kern="1200">
        <a:solidFill>
          <a:schemeClr val="tx1"/>
        </a:solidFill>
        <a:latin typeface="Palatino Linotype" pitchFamily="18" charset="0"/>
        <a:ea typeface="+mn-ea"/>
        <a:cs typeface="+mn-cs"/>
      </a:defRPr>
    </a:lvl3pPr>
    <a:lvl4pPr marL="1828754" algn="l" rtl="0" fontAlgn="base">
      <a:spcBef>
        <a:spcPct val="0"/>
      </a:spcBef>
      <a:spcAft>
        <a:spcPct val="0"/>
      </a:spcAft>
      <a:defRPr sz="1867" kern="1200">
        <a:solidFill>
          <a:schemeClr val="tx1"/>
        </a:solidFill>
        <a:latin typeface="Palatino Linotype" pitchFamily="18" charset="0"/>
        <a:ea typeface="+mn-ea"/>
        <a:cs typeface="+mn-cs"/>
      </a:defRPr>
    </a:lvl4pPr>
    <a:lvl5pPr marL="2438339" algn="l" rtl="0" fontAlgn="base">
      <a:spcBef>
        <a:spcPct val="0"/>
      </a:spcBef>
      <a:spcAft>
        <a:spcPct val="0"/>
      </a:spcAft>
      <a:defRPr sz="1867" kern="1200">
        <a:solidFill>
          <a:schemeClr val="tx1"/>
        </a:solidFill>
        <a:latin typeface="Palatino Linotype" pitchFamily="18" charset="0"/>
        <a:ea typeface="+mn-ea"/>
        <a:cs typeface="+mn-cs"/>
      </a:defRPr>
    </a:lvl5pPr>
    <a:lvl6pPr marL="3047924" algn="l" defTabSz="1219170" rtl="0" eaLnBrk="1" latinLnBrk="0" hangingPunct="1">
      <a:defRPr sz="1867" kern="1200">
        <a:solidFill>
          <a:schemeClr val="tx1"/>
        </a:solidFill>
        <a:latin typeface="Palatino Linotype" pitchFamily="18" charset="0"/>
        <a:ea typeface="+mn-ea"/>
        <a:cs typeface="+mn-cs"/>
      </a:defRPr>
    </a:lvl6pPr>
    <a:lvl7pPr marL="3657509" algn="l" defTabSz="1219170" rtl="0" eaLnBrk="1" latinLnBrk="0" hangingPunct="1">
      <a:defRPr sz="1867" kern="1200">
        <a:solidFill>
          <a:schemeClr val="tx1"/>
        </a:solidFill>
        <a:latin typeface="Palatino Linotype" pitchFamily="18" charset="0"/>
        <a:ea typeface="+mn-ea"/>
        <a:cs typeface="+mn-cs"/>
      </a:defRPr>
    </a:lvl7pPr>
    <a:lvl8pPr marL="4267093" algn="l" defTabSz="1219170" rtl="0" eaLnBrk="1" latinLnBrk="0" hangingPunct="1">
      <a:defRPr sz="1867" kern="1200">
        <a:solidFill>
          <a:schemeClr val="tx1"/>
        </a:solidFill>
        <a:latin typeface="Palatino Linotype" pitchFamily="18" charset="0"/>
        <a:ea typeface="+mn-ea"/>
        <a:cs typeface="+mn-cs"/>
      </a:defRPr>
    </a:lvl8pPr>
    <a:lvl9pPr marL="4876678" algn="l" defTabSz="1219170" rtl="0" eaLnBrk="1" latinLnBrk="0" hangingPunct="1">
      <a:defRPr sz="1867" kern="1200">
        <a:solidFill>
          <a:schemeClr val="tx1"/>
        </a:solidFill>
        <a:latin typeface="Palatino Linotype" pitchFamily="18"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4EB59FB-41BF-1A50-08B4-CF8034C6B4A7}" name="Matias Sivonen" initials="MS" userId="S::matiassi@uef.fi::89d431e8-6268-470e-b616-41f2e265ae7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106DD3-468E-253C-5812-BE5FB5FFD2F0}" v="132" dt="2024-10-10T15:37:00.500"/>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86441" autoAdjust="0"/>
  </p:normalViewPr>
  <p:slideViewPr>
    <p:cSldViewPr snapToGrid="0">
      <p:cViewPr varScale="1">
        <p:scale>
          <a:sx n="95" d="100"/>
          <a:sy n="95" d="100"/>
        </p:scale>
        <p:origin x="396" y="96"/>
      </p:cViewPr>
      <p:guideLst/>
    </p:cSldViewPr>
  </p:slideViewPr>
  <p:outlineViewPr>
    <p:cViewPr>
      <p:scale>
        <a:sx n="33" d="100"/>
        <a:sy n="33" d="100"/>
      </p:scale>
      <p:origin x="0" y="-21552"/>
    </p:cViewPr>
  </p:outlin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microsoft.com/office/2018/10/relationships/authors" Target="author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microsoft.com/office/2016/11/relationships/changesInfo" Target="changesInfos/changesInfo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u Salonen" userId="00737665-00df-4c13-9484-da8a00f0ac1a" providerId="ADAL" clId="{1C21B68F-C1FF-4DF0-AD34-300E9853E80E}"/>
    <pc:docChg chg="delSld modSld">
      <pc:chgData name="Samu Salonen" userId="00737665-00df-4c13-9484-da8a00f0ac1a" providerId="ADAL" clId="{1C21B68F-C1FF-4DF0-AD34-300E9853E80E}" dt="2024-08-23T11:34:52.713" v="24" actId="20577"/>
      <pc:docMkLst>
        <pc:docMk/>
      </pc:docMkLst>
      <pc:sldChg chg="modNotesTx">
        <pc:chgData name="Samu Salonen" userId="00737665-00df-4c13-9484-da8a00f0ac1a" providerId="ADAL" clId="{1C21B68F-C1FF-4DF0-AD34-300E9853E80E}" dt="2024-08-23T11:34:14.972" v="10" actId="20577"/>
        <pc:sldMkLst>
          <pc:docMk/>
          <pc:sldMk cId="2243488596" sldId="274"/>
        </pc:sldMkLst>
      </pc:sldChg>
      <pc:sldChg chg="modNotesTx">
        <pc:chgData name="Samu Salonen" userId="00737665-00df-4c13-9484-da8a00f0ac1a" providerId="ADAL" clId="{1C21B68F-C1FF-4DF0-AD34-300E9853E80E}" dt="2024-08-23T11:34:40.895" v="20" actId="20577"/>
        <pc:sldMkLst>
          <pc:docMk/>
          <pc:sldMk cId="3020050485" sldId="276"/>
        </pc:sldMkLst>
      </pc:sldChg>
      <pc:sldChg chg="modNotesTx">
        <pc:chgData name="Samu Salonen" userId="00737665-00df-4c13-9484-da8a00f0ac1a" providerId="ADAL" clId="{1C21B68F-C1FF-4DF0-AD34-300E9853E80E}" dt="2024-08-23T11:34:52.713" v="24" actId="20577"/>
        <pc:sldMkLst>
          <pc:docMk/>
          <pc:sldMk cId="476051604" sldId="277"/>
        </pc:sldMkLst>
      </pc:sldChg>
      <pc:sldChg chg="del">
        <pc:chgData name="Samu Salonen" userId="00737665-00df-4c13-9484-da8a00f0ac1a" providerId="ADAL" clId="{1C21B68F-C1FF-4DF0-AD34-300E9853E80E}" dt="2024-08-23T11:32:11.162" v="0" actId="47"/>
        <pc:sldMkLst>
          <pc:docMk/>
          <pc:sldMk cId="1014442081" sldId="308"/>
        </pc:sldMkLst>
      </pc:sldChg>
    </pc:docChg>
  </pc:docChgLst>
  <pc:docChgLst>
    <pc:chgData name="Samu Salonen" userId="S::samusal@uef.fi::00737665-00df-4c13-9484-da8a00f0ac1a" providerId="AD" clId="Web-{71106DD3-468E-253C-5812-BE5FB5FFD2F0}"/>
    <pc:docChg chg="addSld delSld modSld">
      <pc:chgData name="Samu Salonen" userId="S::samusal@uef.fi::00737665-00df-4c13-9484-da8a00f0ac1a" providerId="AD" clId="Web-{71106DD3-468E-253C-5812-BE5FB5FFD2F0}" dt="2024-10-10T15:37:00.500" v="125" actId="1076"/>
      <pc:docMkLst>
        <pc:docMk/>
      </pc:docMkLst>
      <pc:sldChg chg="addSp modSp">
        <pc:chgData name="Samu Salonen" userId="S::samusal@uef.fi::00737665-00df-4c13-9484-da8a00f0ac1a" providerId="AD" clId="Web-{71106DD3-468E-253C-5812-BE5FB5FFD2F0}" dt="2024-10-10T15:37:00.500" v="125" actId="1076"/>
        <pc:sldMkLst>
          <pc:docMk/>
          <pc:sldMk cId="1106081573" sldId="257"/>
        </pc:sldMkLst>
        <pc:spChg chg="mod">
          <ac:chgData name="Samu Salonen" userId="S::samusal@uef.fi::00737665-00df-4c13-9484-da8a00f0ac1a" providerId="AD" clId="Web-{71106DD3-468E-253C-5812-BE5FB5FFD2F0}" dt="2024-10-10T15:34:12.510" v="100" actId="20577"/>
          <ac:spMkLst>
            <pc:docMk/>
            <pc:sldMk cId="1106081573" sldId="257"/>
            <ac:spMk id="3" creationId="{050042F1-EBF0-79BE-24A1-1D356BFA229A}"/>
          </ac:spMkLst>
        </pc:spChg>
        <pc:spChg chg="add mod">
          <ac:chgData name="Samu Salonen" userId="S::samusal@uef.fi::00737665-00df-4c13-9484-da8a00f0ac1a" providerId="AD" clId="Web-{71106DD3-468E-253C-5812-BE5FB5FFD2F0}" dt="2024-10-10T15:35:53.920" v="120" actId="1076"/>
          <ac:spMkLst>
            <pc:docMk/>
            <pc:sldMk cId="1106081573" sldId="257"/>
            <ac:spMk id="14" creationId="{A0A8C58D-B0F3-7224-5F8A-581D975457CC}"/>
          </ac:spMkLst>
        </pc:spChg>
        <pc:picChg chg="add mod">
          <ac:chgData name="Samu Salonen" userId="S::samusal@uef.fi::00737665-00df-4c13-9484-da8a00f0ac1a" providerId="AD" clId="Web-{71106DD3-468E-253C-5812-BE5FB5FFD2F0}" dt="2024-10-10T15:35:20.794" v="115" actId="1076"/>
          <ac:picMkLst>
            <pc:docMk/>
            <pc:sldMk cId="1106081573" sldId="257"/>
            <ac:picMk id="5" creationId="{21C33F18-B280-AA66-1721-2E01223B53E9}"/>
          </ac:picMkLst>
        </pc:picChg>
        <pc:picChg chg="add mod">
          <ac:chgData name="Samu Salonen" userId="S::samusal@uef.fi::00737665-00df-4c13-9484-da8a00f0ac1a" providerId="AD" clId="Web-{71106DD3-468E-253C-5812-BE5FB5FFD2F0}" dt="2024-10-10T15:37:00.500" v="125" actId="1076"/>
          <ac:picMkLst>
            <pc:docMk/>
            <pc:sldMk cId="1106081573" sldId="257"/>
            <ac:picMk id="7" creationId="{34FB955B-BFE4-E384-55B1-923624FD21A6}"/>
          </ac:picMkLst>
        </pc:picChg>
        <pc:picChg chg="add mod">
          <ac:chgData name="Samu Salonen" userId="S::samusal@uef.fi::00737665-00df-4c13-9484-da8a00f0ac1a" providerId="AD" clId="Web-{71106DD3-468E-253C-5812-BE5FB5FFD2F0}" dt="2024-10-10T15:36:56.328" v="124" actId="1076"/>
          <ac:picMkLst>
            <pc:docMk/>
            <pc:sldMk cId="1106081573" sldId="257"/>
            <ac:picMk id="9" creationId="{5559D33B-49A3-798F-D3F9-52B288A530EE}"/>
          </ac:picMkLst>
        </pc:picChg>
        <pc:picChg chg="add mod">
          <ac:chgData name="Samu Salonen" userId="S::samusal@uef.fi::00737665-00df-4c13-9484-da8a00f0ac1a" providerId="AD" clId="Web-{71106DD3-468E-253C-5812-BE5FB5FFD2F0}" dt="2024-10-10T15:36:54.047" v="123" actId="1076"/>
          <ac:picMkLst>
            <pc:docMk/>
            <pc:sldMk cId="1106081573" sldId="257"/>
            <ac:picMk id="11" creationId="{E51915E8-38A7-DC2C-171D-707B828CBA2D}"/>
          </ac:picMkLst>
        </pc:picChg>
        <pc:picChg chg="add mod">
          <ac:chgData name="Samu Salonen" userId="S::samusal@uef.fi::00737665-00df-4c13-9484-da8a00f0ac1a" providerId="AD" clId="Web-{71106DD3-468E-253C-5812-BE5FB5FFD2F0}" dt="2024-10-10T15:36:47.562" v="122" actId="1076"/>
          <ac:picMkLst>
            <pc:docMk/>
            <pc:sldMk cId="1106081573" sldId="257"/>
            <ac:picMk id="13" creationId="{8F5FF6D8-0883-4768-C051-DA751F825A00}"/>
          </ac:picMkLst>
        </pc:picChg>
      </pc:sldChg>
      <pc:sldChg chg="modSp add del">
        <pc:chgData name="Samu Salonen" userId="S::samusal@uef.fi::00737665-00df-4c13-9484-da8a00f0ac1a" providerId="AD" clId="Web-{71106DD3-468E-253C-5812-BE5FB5FFD2F0}" dt="2024-10-10T15:36:09.920" v="121"/>
        <pc:sldMkLst>
          <pc:docMk/>
          <pc:sldMk cId="3364070359" sldId="308"/>
        </pc:sldMkLst>
        <pc:picChg chg="mod">
          <ac:chgData name="Samu Salonen" userId="S::samusal@uef.fi::00737665-00df-4c13-9484-da8a00f0ac1a" providerId="AD" clId="Web-{71106DD3-468E-253C-5812-BE5FB5FFD2F0}" dt="2024-10-10T15:29:33.048" v="1" actId="1076"/>
          <ac:picMkLst>
            <pc:docMk/>
            <pc:sldMk cId="3364070359" sldId="308"/>
            <ac:picMk id="10" creationId="{365FD9E2-2A32-D3A5-9027-37557F674942}"/>
          </ac:picMkLst>
        </pc:picChg>
      </pc:sldChg>
    </pc:docChg>
  </pc:docChgLst>
  <pc:docChgLst>
    <pc:chgData name="Samu Salonen" userId="00737665-00df-4c13-9484-da8a00f0ac1a" providerId="ADAL" clId="{862BC4F4-3651-451D-B975-A6B9B553ECD4}"/>
    <pc:docChg chg="modSld">
      <pc:chgData name="Samu Salonen" userId="00737665-00df-4c13-9484-da8a00f0ac1a" providerId="ADAL" clId="{862BC4F4-3651-451D-B975-A6B9B553ECD4}" dt="2024-09-20T05:05:00.641" v="13" actId="20577"/>
      <pc:docMkLst>
        <pc:docMk/>
      </pc:docMkLst>
      <pc:sldChg chg="modSp mod">
        <pc:chgData name="Samu Salonen" userId="00737665-00df-4c13-9484-da8a00f0ac1a" providerId="ADAL" clId="{862BC4F4-3651-451D-B975-A6B9B553ECD4}" dt="2024-09-20T05:05:00.641" v="13" actId="20577"/>
        <pc:sldMkLst>
          <pc:docMk/>
          <pc:sldMk cId="53243977" sldId="258"/>
        </pc:sldMkLst>
        <pc:spChg chg="mod">
          <ac:chgData name="Samu Salonen" userId="00737665-00df-4c13-9484-da8a00f0ac1a" providerId="ADAL" clId="{862BC4F4-3651-451D-B975-A6B9B553ECD4}" dt="2024-09-20T05:05:00.641" v="13" actId="20577"/>
          <ac:spMkLst>
            <pc:docMk/>
            <pc:sldMk cId="53243977" sldId="258"/>
            <ac:spMk id="3" creationId="{38CB6D4D-CBCA-6243-9A31-21D58568C2B2}"/>
          </ac:spMkLst>
        </pc:spChg>
      </pc:sldChg>
    </pc:docChg>
  </pc:docChgLst>
</pc:chgInfo>
</file>

<file path=ppt/comments/modernComment_10D_FA83BDA3.xml><?xml version="1.0" encoding="utf-8"?>
<p188:cmLst xmlns:a="http://schemas.openxmlformats.org/drawingml/2006/main" xmlns:r="http://schemas.openxmlformats.org/officeDocument/2006/relationships" xmlns:p188="http://schemas.microsoft.com/office/powerpoint/2018/8/main">
  <p188:cm id="{05491ADE-EE93-44B7-961B-C5038FD3355D}" authorId="{A4EB59FB-41BF-1A50-08B4-CF8034C6B4A7}" status="resolved" created="2024-08-22T06:03:04.968" complete="100000">
    <ac:txMkLst xmlns:ac="http://schemas.microsoft.com/office/drawing/2013/main/command">
      <pc:docMk xmlns:pc="http://schemas.microsoft.com/office/powerpoint/2013/main/command"/>
      <pc:sldMk xmlns:pc="http://schemas.microsoft.com/office/powerpoint/2013/main/command" cId="4202937763" sldId="269"/>
      <ac:spMk id="2" creationId="{11F1F0F0-D7AD-648D-C4D0-39CA50CE9B9B}"/>
      <ac:txMk cp="0" len="22">
        <ac:context len="23" hash="1952922871"/>
      </ac:txMk>
    </ac:txMkLst>
    <p188:pos x="6518189" y="205945"/>
    <p188:txBody>
      <a:bodyPr/>
      <a:lstStyle/>
      <a:p>
        <a:r>
          <a:rPr lang="en-US"/>
          <a:t>Olisikohan tämän dian jälkeen hyvä olla jokin kuva (esim. joen tai uoman) valuma-alueesta, jossa näkyis alueen muotoutuminen maanpinnan mutotojen mukaan + erilaisia päästölähteitä (maatila tms)? Voisi konkretisoida mitä alue tarkoittaa kartalla ja miten erilaisia toimijoita tulisi ottaa huomioon. Jokin simppeli voisi toimia.</a:t>
        </a:r>
      </a:p>
    </p188:txBody>
  </p188:cm>
</p188:cmLst>
</file>

<file path=ppt/comments/modernComment_11E_A0F50A28.xml><?xml version="1.0" encoding="utf-8"?>
<p188:cmLst xmlns:a="http://schemas.openxmlformats.org/drawingml/2006/main" xmlns:r="http://schemas.openxmlformats.org/officeDocument/2006/relationships" xmlns:p188="http://schemas.microsoft.com/office/powerpoint/2018/8/main">
  <p188:cm id="{8C9BB089-E7F7-4152-AC3D-297E411ED5AD}" authorId="{A4EB59FB-41BF-1A50-08B4-CF8034C6B4A7}" status="resolved" created="2024-08-22T07:06:03.891" complete="100000">
    <ac:txMkLst xmlns:ac="http://schemas.microsoft.com/office/drawing/2013/main/command">
      <pc:docMk xmlns:pc="http://schemas.microsoft.com/office/powerpoint/2013/main/command"/>
      <pc:sldMk xmlns:pc="http://schemas.microsoft.com/office/powerpoint/2013/main/command" cId="2700413480" sldId="286"/>
      <ac:spMk id="4" creationId="{31EC6CC1-061B-51DE-9CAA-04B6F1C24149}"/>
      <ac:txMk cp="0" len="14">
        <ac:context len="119" hash="732531079"/>
      </ac:txMk>
    </ac:txMkLst>
    <p188:pos x="2646405" y="-1091513"/>
    <p188:txBody>
      <a:bodyPr/>
      <a:lstStyle/>
      <a:p>
        <a:r>
          <a:rPr lang="en-US"/>
          <a:t>Ennen tätä voisi käydä ennakkotehtävän läpi. Jos luennolla on tiukka aikataulu niin on hyvä että opiskelijat on jo tutustunut kyselyn kuvaajiin. Voidaan käydä enemmänkin havaintoja läpi. Voisi lisätä dian, jossa tehtävän kysymykset on. Se ei tosin tule sitten avoimiin opimateriaaleihin, joten voisi ehkä tehdä oman luentoversion</a:t>
        </a:r>
      </a:p>
    </p188:txBody>
  </p188:cm>
</p188:cmLst>
</file>

<file path=ppt/comments/modernComment_12D_E584136D.xml><?xml version="1.0" encoding="utf-8"?>
<p188:cmLst xmlns:a="http://schemas.openxmlformats.org/drawingml/2006/main" xmlns:r="http://schemas.openxmlformats.org/officeDocument/2006/relationships" xmlns:p188="http://schemas.microsoft.com/office/powerpoint/2018/8/main">
  <p188:cm id="{93FDCB20-87AE-4EDE-9F4D-82CC55DEB655}" authorId="{A4EB59FB-41BF-1A50-08B4-CF8034C6B4A7}" status="resolved" created="2024-08-22T06:11:11.297" complete="100000">
    <ac:txMkLst xmlns:ac="http://schemas.microsoft.com/office/drawing/2013/main/command">
      <pc:docMk xmlns:pc="http://schemas.microsoft.com/office/powerpoint/2013/main/command"/>
      <pc:sldMk xmlns:pc="http://schemas.microsoft.com/office/powerpoint/2013/main/command" cId="3850638189" sldId="301"/>
      <ac:graphicFrameMk id="10" creationId="{2D5D96E2-0499-091E-09B8-778AE0A751FD}"/>
      <ac:tblMk/>
      <ac:tcMk rowId="2213999913" colId="721151051"/>
      <ac:txMk cp="0">
        <ac:context len="1" hash="13"/>
      </ac:txMk>
    </ac:txMkLst>
    <p188:pos x="5859162" y="483972"/>
    <p188:txBody>
      <a:bodyPr/>
      <a:lstStyle/>
      <a:p>
        <a:r>
          <a:rPr lang="en-US"/>
          <a:t>Alueellinen taso voisi olla viimeisenä oikeassa reunassa niin skaalat tulee järjestyksessä</a:t>
        </a:r>
      </a:p>
    </p188:txBody>
  </p188:cm>
</p188:cmLst>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A1DBB7-5C53-4BFB-AE13-3841B94F76DE}" type="doc">
      <dgm:prSet loTypeId="urn:microsoft.com/office/officeart/2005/8/layout/cycle6" loCatId="cycle" qsTypeId="urn:microsoft.com/office/officeart/2005/8/quickstyle/simple1" qsCatId="simple" csTypeId="urn:microsoft.com/office/officeart/2005/8/colors/accent0_2" csCatId="mainScheme" phldr="1"/>
      <dgm:spPr/>
      <dgm:t>
        <a:bodyPr/>
        <a:lstStyle/>
        <a:p>
          <a:endParaRPr lang="fi-FI"/>
        </a:p>
      </dgm:t>
    </dgm:pt>
    <dgm:pt modelId="{BAEBF59A-C404-4061-9E16-91A6D6EE5F14}">
      <dgm:prSet phldrT="[Teksti]"/>
      <dgm:spPr/>
      <dgm:t>
        <a:bodyPr/>
        <a:lstStyle/>
        <a:p>
          <a:r>
            <a:rPr lang="fi-FI" dirty="0"/>
            <a:t>Suhde hallinto-alueisiin</a:t>
          </a:r>
        </a:p>
      </dgm:t>
    </dgm:pt>
    <dgm:pt modelId="{A8E4A6A3-CF43-474A-A406-6E7F54D1777E}" type="parTrans" cxnId="{DB1318C4-0159-4C9A-8073-005D5F679CE3}">
      <dgm:prSet/>
      <dgm:spPr/>
      <dgm:t>
        <a:bodyPr/>
        <a:lstStyle/>
        <a:p>
          <a:endParaRPr lang="fi-FI"/>
        </a:p>
      </dgm:t>
    </dgm:pt>
    <dgm:pt modelId="{CD31D824-082B-4291-A8A2-A270176101B2}" type="sibTrans" cxnId="{DB1318C4-0159-4C9A-8073-005D5F679CE3}">
      <dgm:prSet/>
      <dgm:spPr/>
      <dgm:t>
        <a:bodyPr/>
        <a:lstStyle/>
        <a:p>
          <a:endParaRPr lang="fi-FI"/>
        </a:p>
      </dgm:t>
    </dgm:pt>
    <dgm:pt modelId="{7EFA7A91-490C-4C97-9E7F-E1E9CA78374C}">
      <dgm:prSet phldrT="[Teksti]"/>
      <dgm:spPr/>
      <dgm:t>
        <a:bodyPr/>
        <a:lstStyle/>
        <a:p>
          <a:r>
            <a:rPr lang="fi-FI" dirty="0"/>
            <a:t>Sääntely ei kannusta riittävästi valuma-aluelähtöisyyteen</a:t>
          </a:r>
        </a:p>
      </dgm:t>
    </dgm:pt>
    <dgm:pt modelId="{455252B3-E02C-48CC-850F-17BA6A2494B5}" type="parTrans" cxnId="{86414180-823B-4BEF-8547-273FF0ABE1F1}">
      <dgm:prSet/>
      <dgm:spPr/>
      <dgm:t>
        <a:bodyPr/>
        <a:lstStyle/>
        <a:p>
          <a:endParaRPr lang="fi-FI"/>
        </a:p>
      </dgm:t>
    </dgm:pt>
    <dgm:pt modelId="{A0E16A2A-95C3-48BA-A915-D37764B03B4B}" type="sibTrans" cxnId="{86414180-823B-4BEF-8547-273FF0ABE1F1}">
      <dgm:prSet/>
      <dgm:spPr/>
      <dgm:t>
        <a:bodyPr/>
        <a:lstStyle/>
        <a:p>
          <a:endParaRPr lang="fi-FI"/>
        </a:p>
      </dgm:t>
    </dgm:pt>
    <dgm:pt modelId="{9D9123E5-8BAA-49B6-B5AD-95D2B12D98AC}">
      <dgm:prSet phldrT="[Teksti]"/>
      <dgm:spPr/>
      <dgm:t>
        <a:bodyPr/>
        <a:lstStyle/>
        <a:p>
          <a:r>
            <a:rPr lang="fi-FI" dirty="0"/>
            <a:t>Yhteistyö, osallisuus, vastuiden jakautuminen</a:t>
          </a:r>
        </a:p>
      </dgm:t>
    </dgm:pt>
    <dgm:pt modelId="{CF36E361-1B2F-4D92-A38C-2D4919201784}" type="parTrans" cxnId="{5F71BA64-47DC-4179-8203-90D26EE12D38}">
      <dgm:prSet/>
      <dgm:spPr/>
      <dgm:t>
        <a:bodyPr/>
        <a:lstStyle/>
        <a:p>
          <a:endParaRPr lang="fi-FI"/>
        </a:p>
      </dgm:t>
    </dgm:pt>
    <dgm:pt modelId="{6D3C36F1-5B39-4C67-844D-D988BC66AEB6}" type="sibTrans" cxnId="{5F71BA64-47DC-4179-8203-90D26EE12D38}">
      <dgm:prSet/>
      <dgm:spPr/>
      <dgm:t>
        <a:bodyPr/>
        <a:lstStyle/>
        <a:p>
          <a:endParaRPr lang="fi-FI"/>
        </a:p>
      </dgm:t>
    </dgm:pt>
    <dgm:pt modelId="{2C09C850-C6FC-4856-8E1F-76337054E5DB}">
      <dgm:prSet phldrT="[Teksti]"/>
      <dgm:spPr/>
      <dgm:t>
        <a:bodyPr/>
        <a:lstStyle/>
        <a:p>
          <a:r>
            <a:rPr lang="fi-FI" dirty="0"/>
            <a:t>Osaaminen, tieto, resurssit</a:t>
          </a:r>
        </a:p>
      </dgm:t>
    </dgm:pt>
    <dgm:pt modelId="{12E4EB68-0125-4D69-8010-510A4D8255A2}" type="parTrans" cxnId="{485095D9-96D3-455E-921F-95BC8B616978}">
      <dgm:prSet/>
      <dgm:spPr/>
      <dgm:t>
        <a:bodyPr/>
        <a:lstStyle/>
        <a:p>
          <a:endParaRPr lang="fi-FI"/>
        </a:p>
      </dgm:t>
    </dgm:pt>
    <dgm:pt modelId="{C709B0A2-8CB7-4AF8-984A-017D77E1CF41}" type="sibTrans" cxnId="{485095D9-96D3-455E-921F-95BC8B616978}">
      <dgm:prSet/>
      <dgm:spPr/>
      <dgm:t>
        <a:bodyPr/>
        <a:lstStyle/>
        <a:p>
          <a:endParaRPr lang="fi-FI"/>
        </a:p>
      </dgm:t>
    </dgm:pt>
    <dgm:pt modelId="{22891BC1-9A73-4C43-96B2-E7FEA4C0BD5A}">
      <dgm:prSet phldrT="[Teksti]"/>
      <dgm:spPr/>
      <dgm:t>
        <a:bodyPr/>
        <a:lstStyle/>
        <a:p>
          <a:r>
            <a:rPr lang="fi-FI" dirty="0"/>
            <a:t>Suunnitelmien täytäntöönpano</a:t>
          </a:r>
        </a:p>
      </dgm:t>
    </dgm:pt>
    <dgm:pt modelId="{DA3B98E5-3D00-42E4-92EE-CE7A27743233}" type="parTrans" cxnId="{B9BC3F3B-093A-43A9-BD38-47AB3C45D1C5}">
      <dgm:prSet/>
      <dgm:spPr/>
      <dgm:t>
        <a:bodyPr/>
        <a:lstStyle/>
        <a:p>
          <a:endParaRPr lang="fi-FI"/>
        </a:p>
      </dgm:t>
    </dgm:pt>
    <dgm:pt modelId="{5B4F930A-74F7-41F2-97EB-C34F1177C6B6}" type="sibTrans" cxnId="{B9BC3F3B-093A-43A9-BD38-47AB3C45D1C5}">
      <dgm:prSet/>
      <dgm:spPr/>
      <dgm:t>
        <a:bodyPr/>
        <a:lstStyle/>
        <a:p>
          <a:endParaRPr lang="fi-FI"/>
        </a:p>
      </dgm:t>
    </dgm:pt>
    <dgm:pt modelId="{81860B89-A118-4DD9-883B-1FFC3E179552}">
      <dgm:prSet phldrT="[Teksti]"/>
      <dgm:spPr/>
      <dgm:t>
        <a:bodyPr/>
        <a:lstStyle/>
        <a:p>
          <a:r>
            <a:rPr lang="fi-FI" dirty="0"/>
            <a:t>Hankelähtöisyys</a:t>
          </a:r>
        </a:p>
      </dgm:t>
    </dgm:pt>
    <dgm:pt modelId="{75401632-600D-40C6-BA2C-44DBAB404954}" type="parTrans" cxnId="{C3CFB673-537A-4ADD-B5BB-39C90A2F97F1}">
      <dgm:prSet/>
      <dgm:spPr/>
      <dgm:t>
        <a:bodyPr/>
        <a:lstStyle/>
        <a:p>
          <a:endParaRPr lang="fi-FI"/>
        </a:p>
      </dgm:t>
    </dgm:pt>
    <dgm:pt modelId="{984ADC68-3C3F-4FCD-9D5A-7AF4CB58793F}" type="sibTrans" cxnId="{C3CFB673-537A-4ADD-B5BB-39C90A2F97F1}">
      <dgm:prSet/>
      <dgm:spPr/>
      <dgm:t>
        <a:bodyPr/>
        <a:lstStyle/>
        <a:p>
          <a:endParaRPr lang="fi-FI"/>
        </a:p>
      </dgm:t>
    </dgm:pt>
    <dgm:pt modelId="{2BFE5239-17C2-4B6F-B1C0-F1F9847D04AF}">
      <dgm:prSet phldrT="[Teksti]"/>
      <dgm:spPr/>
      <dgm:t>
        <a:bodyPr/>
        <a:lstStyle/>
        <a:p>
          <a:r>
            <a:rPr lang="fi-FI" dirty="0"/>
            <a:t>Monihyötyisyyden saavuttaminen</a:t>
          </a:r>
        </a:p>
      </dgm:t>
    </dgm:pt>
    <dgm:pt modelId="{71539A54-DFB9-4AF1-B886-84D54F506D96}" type="parTrans" cxnId="{0B312580-314F-4E6F-AD75-26032B7D3FFD}">
      <dgm:prSet/>
      <dgm:spPr/>
      <dgm:t>
        <a:bodyPr/>
        <a:lstStyle/>
        <a:p>
          <a:endParaRPr lang="fi-FI"/>
        </a:p>
      </dgm:t>
    </dgm:pt>
    <dgm:pt modelId="{9DEF4543-A434-4686-BC71-B01EFAE880F5}" type="sibTrans" cxnId="{0B312580-314F-4E6F-AD75-26032B7D3FFD}">
      <dgm:prSet/>
      <dgm:spPr/>
      <dgm:t>
        <a:bodyPr/>
        <a:lstStyle/>
        <a:p>
          <a:endParaRPr lang="fi-FI"/>
        </a:p>
      </dgm:t>
    </dgm:pt>
    <dgm:pt modelId="{05171157-2A15-4316-9A5D-ADB6202A7890}" type="pres">
      <dgm:prSet presAssocID="{0EA1DBB7-5C53-4BFB-AE13-3841B94F76DE}" presName="cycle" presStyleCnt="0">
        <dgm:presLayoutVars>
          <dgm:dir/>
          <dgm:resizeHandles val="exact"/>
        </dgm:presLayoutVars>
      </dgm:prSet>
      <dgm:spPr/>
    </dgm:pt>
    <dgm:pt modelId="{166DAC12-2FDA-419F-AAB8-8BD71AB8040E}" type="pres">
      <dgm:prSet presAssocID="{BAEBF59A-C404-4061-9E16-91A6D6EE5F14}" presName="node" presStyleLbl="node1" presStyleIdx="0" presStyleCnt="7">
        <dgm:presLayoutVars>
          <dgm:bulletEnabled val="1"/>
        </dgm:presLayoutVars>
      </dgm:prSet>
      <dgm:spPr/>
    </dgm:pt>
    <dgm:pt modelId="{41273700-F53A-40B9-8CC0-02A139667602}" type="pres">
      <dgm:prSet presAssocID="{BAEBF59A-C404-4061-9E16-91A6D6EE5F14}" presName="spNode" presStyleCnt="0"/>
      <dgm:spPr/>
    </dgm:pt>
    <dgm:pt modelId="{CF5241EB-E787-472F-962D-B9FD7C0D9FEB}" type="pres">
      <dgm:prSet presAssocID="{CD31D824-082B-4291-A8A2-A270176101B2}" presName="sibTrans" presStyleLbl="sibTrans1D1" presStyleIdx="0" presStyleCnt="7"/>
      <dgm:spPr/>
    </dgm:pt>
    <dgm:pt modelId="{49CB7620-2FAF-48A7-81B7-2BCE6A633D61}" type="pres">
      <dgm:prSet presAssocID="{7EFA7A91-490C-4C97-9E7F-E1E9CA78374C}" presName="node" presStyleLbl="node1" presStyleIdx="1" presStyleCnt="7">
        <dgm:presLayoutVars>
          <dgm:bulletEnabled val="1"/>
        </dgm:presLayoutVars>
      </dgm:prSet>
      <dgm:spPr/>
    </dgm:pt>
    <dgm:pt modelId="{3DA5ADD2-50B1-42F4-A9C9-2AB8C4CD01D2}" type="pres">
      <dgm:prSet presAssocID="{7EFA7A91-490C-4C97-9E7F-E1E9CA78374C}" presName="spNode" presStyleCnt="0"/>
      <dgm:spPr/>
    </dgm:pt>
    <dgm:pt modelId="{D42515BD-D9D4-4A47-AFCB-6610D59B6C87}" type="pres">
      <dgm:prSet presAssocID="{A0E16A2A-95C3-48BA-A915-D37764B03B4B}" presName="sibTrans" presStyleLbl="sibTrans1D1" presStyleIdx="1" presStyleCnt="7"/>
      <dgm:spPr/>
    </dgm:pt>
    <dgm:pt modelId="{CEA0A343-CDDE-4B19-B872-4AA496C69EA9}" type="pres">
      <dgm:prSet presAssocID="{9D9123E5-8BAA-49B6-B5AD-95D2B12D98AC}" presName="node" presStyleLbl="node1" presStyleIdx="2" presStyleCnt="7">
        <dgm:presLayoutVars>
          <dgm:bulletEnabled val="1"/>
        </dgm:presLayoutVars>
      </dgm:prSet>
      <dgm:spPr/>
    </dgm:pt>
    <dgm:pt modelId="{A5178134-4BCD-445F-AB1D-02994B7C300F}" type="pres">
      <dgm:prSet presAssocID="{9D9123E5-8BAA-49B6-B5AD-95D2B12D98AC}" presName="spNode" presStyleCnt="0"/>
      <dgm:spPr/>
    </dgm:pt>
    <dgm:pt modelId="{C3F9D80E-BA8D-4121-8534-9AA03FF4B84E}" type="pres">
      <dgm:prSet presAssocID="{6D3C36F1-5B39-4C67-844D-D988BC66AEB6}" presName="sibTrans" presStyleLbl="sibTrans1D1" presStyleIdx="2" presStyleCnt="7"/>
      <dgm:spPr/>
    </dgm:pt>
    <dgm:pt modelId="{4F64DF20-91DD-48D3-B326-3FE63DF17F39}" type="pres">
      <dgm:prSet presAssocID="{2C09C850-C6FC-4856-8E1F-76337054E5DB}" presName="node" presStyleLbl="node1" presStyleIdx="3" presStyleCnt="7">
        <dgm:presLayoutVars>
          <dgm:bulletEnabled val="1"/>
        </dgm:presLayoutVars>
      </dgm:prSet>
      <dgm:spPr/>
    </dgm:pt>
    <dgm:pt modelId="{0F4D0BE4-A6B4-4A02-9BA8-AADD601AA2F2}" type="pres">
      <dgm:prSet presAssocID="{2C09C850-C6FC-4856-8E1F-76337054E5DB}" presName="spNode" presStyleCnt="0"/>
      <dgm:spPr/>
    </dgm:pt>
    <dgm:pt modelId="{3F0CD2F1-C4B6-482C-BDDC-1D1D435755FD}" type="pres">
      <dgm:prSet presAssocID="{C709B0A2-8CB7-4AF8-984A-017D77E1CF41}" presName="sibTrans" presStyleLbl="sibTrans1D1" presStyleIdx="3" presStyleCnt="7"/>
      <dgm:spPr/>
    </dgm:pt>
    <dgm:pt modelId="{0B5AE37B-710C-46A3-9EE2-B0AD13383371}" type="pres">
      <dgm:prSet presAssocID="{22891BC1-9A73-4C43-96B2-E7FEA4C0BD5A}" presName="node" presStyleLbl="node1" presStyleIdx="4" presStyleCnt="7">
        <dgm:presLayoutVars>
          <dgm:bulletEnabled val="1"/>
        </dgm:presLayoutVars>
      </dgm:prSet>
      <dgm:spPr/>
    </dgm:pt>
    <dgm:pt modelId="{7506AE96-9EBD-4DED-A30B-3B656C879B44}" type="pres">
      <dgm:prSet presAssocID="{22891BC1-9A73-4C43-96B2-E7FEA4C0BD5A}" presName="spNode" presStyleCnt="0"/>
      <dgm:spPr/>
    </dgm:pt>
    <dgm:pt modelId="{390B2EB3-457B-4E20-8001-92F2898DCB30}" type="pres">
      <dgm:prSet presAssocID="{5B4F930A-74F7-41F2-97EB-C34F1177C6B6}" presName="sibTrans" presStyleLbl="sibTrans1D1" presStyleIdx="4" presStyleCnt="7"/>
      <dgm:spPr/>
    </dgm:pt>
    <dgm:pt modelId="{B8EB124F-A1B5-4F32-8E33-9ACDEAC00132}" type="pres">
      <dgm:prSet presAssocID="{81860B89-A118-4DD9-883B-1FFC3E179552}" presName="node" presStyleLbl="node1" presStyleIdx="5" presStyleCnt="7">
        <dgm:presLayoutVars>
          <dgm:bulletEnabled val="1"/>
        </dgm:presLayoutVars>
      </dgm:prSet>
      <dgm:spPr/>
    </dgm:pt>
    <dgm:pt modelId="{1B5409AA-C5A8-4624-ACCC-E848FD2F2CCC}" type="pres">
      <dgm:prSet presAssocID="{81860B89-A118-4DD9-883B-1FFC3E179552}" presName="spNode" presStyleCnt="0"/>
      <dgm:spPr/>
    </dgm:pt>
    <dgm:pt modelId="{3CF204F9-B857-42EC-B40E-AB346E2D8726}" type="pres">
      <dgm:prSet presAssocID="{984ADC68-3C3F-4FCD-9D5A-7AF4CB58793F}" presName="sibTrans" presStyleLbl="sibTrans1D1" presStyleIdx="5" presStyleCnt="7"/>
      <dgm:spPr/>
    </dgm:pt>
    <dgm:pt modelId="{BA298FA1-7DBB-49A7-9945-06268D3237A7}" type="pres">
      <dgm:prSet presAssocID="{2BFE5239-17C2-4B6F-B1C0-F1F9847D04AF}" presName="node" presStyleLbl="node1" presStyleIdx="6" presStyleCnt="7">
        <dgm:presLayoutVars>
          <dgm:bulletEnabled val="1"/>
        </dgm:presLayoutVars>
      </dgm:prSet>
      <dgm:spPr/>
    </dgm:pt>
    <dgm:pt modelId="{F370F2DB-9936-4DD8-8979-F368B678B60D}" type="pres">
      <dgm:prSet presAssocID="{2BFE5239-17C2-4B6F-B1C0-F1F9847D04AF}" presName="spNode" presStyleCnt="0"/>
      <dgm:spPr/>
    </dgm:pt>
    <dgm:pt modelId="{D7FC6E4A-D19E-46B3-B180-BF72A7A597F6}" type="pres">
      <dgm:prSet presAssocID="{9DEF4543-A434-4686-BC71-B01EFAE880F5}" presName="sibTrans" presStyleLbl="sibTrans1D1" presStyleIdx="6" presStyleCnt="7"/>
      <dgm:spPr/>
    </dgm:pt>
  </dgm:ptLst>
  <dgm:cxnLst>
    <dgm:cxn modelId="{CA482B30-DE6A-4BBC-82D8-27C755570424}" type="presOf" srcId="{22891BC1-9A73-4C43-96B2-E7FEA4C0BD5A}" destId="{0B5AE37B-710C-46A3-9EE2-B0AD13383371}" srcOrd="0" destOrd="0" presId="urn:microsoft.com/office/officeart/2005/8/layout/cycle6"/>
    <dgm:cxn modelId="{B9BC3F3B-093A-43A9-BD38-47AB3C45D1C5}" srcId="{0EA1DBB7-5C53-4BFB-AE13-3841B94F76DE}" destId="{22891BC1-9A73-4C43-96B2-E7FEA4C0BD5A}" srcOrd="4" destOrd="0" parTransId="{DA3B98E5-3D00-42E4-92EE-CE7A27743233}" sibTransId="{5B4F930A-74F7-41F2-97EB-C34F1177C6B6}"/>
    <dgm:cxn modelId="{EA94C03D-C99E-449C-8723-EC62D5ADE1C1}" type="presOf" srcId="{2BFE5239-17C2-4B6F-B1C0-F1F9847D04AF}" destId="{BA298FA1-7DBB-49A7-9945-06268D3237A7}" srcOrd="0" destOrd="0" presId="urn:microsoft.com/office/officeart/2005/8/layout/cycle6"/>
    <dgm:cxn modelId="{4EE66F64-A074-4FEE-96BF-024A70A53E85}" type="presOf" srcId="{9DEF4543-A434-4686-BC71-B01EFAE880F5}" destId="{D7FC6E4A-D19E-46B3-B180-BF72A7A597F6}" srcOrd="0" destOrd="0" presId="urn:microsoft.com/office/officeart/2005/8/layout/cycle6"/>
    <dgm:cxn modelId="{5F71BA64-47DC-4179-8203-90D26EE12D38}" srcId="{0EA1DBB7-5C53-4BFB-AE13-3841B94F76DE}" destId="{9D9123E5-8BAA-49B6-B5AD-95D2B12D98AC}" srcOrd="2" destOrd="0" parTransId="{CF36E361-1B2F-4D92-A38C-2D4919201784}" sibTransId="{6D3C36F1-5B39-4C67-844D-D988BC66AEB6}"/>
    <dgm:cxn modelId="{CD96FD4A-9E67-4CD6-A93F-DE0133BE51DC}" type="presOf" srcId="{81860B89-A118-4DD9-883B-1FFC3E179552}" destId="{B8EB124F-A1B5-4F32-8E33-9ACDEAC00132}" srcOrd="0" destOrd="0" presId="urn:microsoft.com/office/officeart/2005/8/layout/cycle6"/>
    <dgm:cxn modelId="{CABD524F-4D74-4CDA-BA4F-5EDDF24D53AB}" type="presOf" srcId="{A0E16A2A-95C3-48BA-A915-D37764B03B4B}" destId="{D42515BD-D9D4-4A47-AFCB-6610D59B6C87}" srcOrd="0" destOrd="0" presId="urn:microsoft.com/office/officeart/2005/8/layout/cycle6"/>
    <dgm:cxn modelId="{C3CFB673-537A-4ADD-B5BB-39C90A2F97F1}" srcId="{0EA1DBB7-5C53-4BFB-AE13-3841B94F76DE}" destId="{81860B89-A118-4DD9-883B-1FFC3E179552}" srcOrd="5" destOrd="0" parTransId="{75401632-600D-40C6-BA2C-44DBAB404954}" sibTransId="{984ADC68-3C3F-4FCD-9D5A-7AF4CB58793F}"/>
    <dgm:cxn modelId="{0B312580-314F-4E6F-AD75-26032B7D3FFD}" srcId="{0EA1DBB7-5C53-4BFB-AE13-3841B94F76DE}" destId="{2BFE5239-17C2-4B6F-B1C0-F1F9847D04AF}" srcOrd="6" destOrd="0" parTransId="{71539A54-DFB9-4AF1-B886-84D54F506D96}" sibTransId="{9DEF4543-A434-4686-BC71-B01EFAE880F5}"/>
    <dgm:cxn modelId="{86414180-823B-4BEF-8547-273FF0ABE1F1}" srcId="{0EA1DBB7-5C53-4BFB-AE13-3841B94F76DE}" destId="{7EFA7A91-490C-4C97-9E7F-E1E9CA78374C}" srcOrd="1" destOrd="0" parTransId="{455252B3-E02C-48CC-850F-17BA6A2494B5}" sibTransId="{A0E16A2A-95C3-48BA-A915-D37764B03B4B}"/>
    <dgm:cxn modelId="{75BDD899-0709-4238-904E-FCAA70F4C476}" type="presOf" srcId="{2C09C850-C6FC-4856-8E1F-76337054E5DB}" destId="{4F64DF20-91DD-48D3-B326-3FE63DF17F39}" srcOrd="0" destOrd="0" presId="urn:microsoft.com/office/officeart/2005/8/layout/cycle6"/>
    <dgm:cxn modelId="{17BB489A-AD1A-40B0-B219-D8CDD31DB1FF}" type="presOf" srcId="{C709B0A2-8CB7-4AF8-984A-017D77E1CF41}" destId="{3F0CD2F1-C4B6-482C-BDDC-1D1D435755FD}" srcOrd="0" destOrd="0" presId="urn:microsoft.com/office/officeart/2005/8/layout/cycle6"/>
    <dgm:cxn modelId="{738C039B-9F56-4424-A823-D837D3400B4A}" type="presOf" srcId="{CD31D824-082B-4291-A8A2-A270176101B2}" destId="{CF5241EB-E787-472F-962D-B9FD7C0D9FEB}" srcOrd="0" destOrd="0" presId="urn:microsoft.com/office/officeart/2005/8/layout/cycle6"/>
    <dgm:cxn modelId="{DAEC52A7-9385-4CB6-854F-AD92EB0857B2}" type="presOf" srcId="{6D3C36F1-5B39-4C67-844D-D988BC66AEB6}" destId="{C3F9D80E-BA8D-4121-8534-9AA03FF4B84E}" srcOrd="0" destOrd="0" presId="urn:microsoft.com/office/officeart/2005/8/layout/cycle6"/>
    <dgm:cxn modelId="{F8BB30A9-F851-4AAF-B7C2-54CA02411E4E}" type="presOf" srcId="{BAEBF59A-C404-4061-9E16-91A6D6EE5F14}" destId="{166DAC12-2FDA-419F-AAB8-8BD71AB8040E}" srcOrd="0" destOrd="0" presId="urn:microsoft.com/office/officeart/2005/8/layout/cycle6"/>
    <dgm:cxn modelId="{3BF2BCB2-0DDD-4820-ABFD-D6E6EF1840F7}" type="presOf" srcId="{7EFA7A91-490C-4C97-9E7F-E1E9CA78374C}" destId="{49CB7620-2FAF-48A7-81B7-2BCE6A633D61}" srcOrd="0" destOrd="0" presId="urn:microsoft.com/office/officeart/2005/8/layout/cycle6"/>
    <dgm:cxn modelId="{DB1318C4-0159-4C9A-8073-005D5F679CE3}" srcId="{0EA1DBB7-5C53-4BFB-AE13-3841B94F76DE}" destId="{BAEBF59A-C404-4061-9E16-91A6D6EE5F14}" srcOrd="0" destOrd="0" parTransId="{A8E4A6A3-CF43-474A-A406-6E7F54D1777E}" sibTransId="{CD31D824-082B-4291-A8A2-A270176101B2}"/>
    <dgm:cxn modelId="{E718F2CB-FBA7-495C-A32F-139C044B7102}" type="presOf" srcId="{984ADC68-3C3F-4FCD-9D5A-7AF4CB58793F}" destId="{3CF204F9-B857-42EC-B40E-AB346E2D8726}" srcOrd="0" destOrd="0" presId="urn:microsoft.com/office/officeart/2005/8/layout/cycle6"/>
    <dgm:cxn modelId="{485095D9-96D3-455E-921F-95BC8B616978}" srcId="{0EA1DBB7-5C53-4BFB-AE13-3841B94F76DE}" destId="{2C09C850-C6FC-4856-8E1F-76337054E5DB}" srcOrd="3" destOrd="0" parTransId="{12E4EB68-0125-4D69-8010-510A4D8255A2}" sibTransId="{C709B0A2-8CB7-4AF8-984A-017D77E1CF41}"/>
    <dgm:cxn modelId="{7A402CE3-A9A7-4794-9E46-BFA94187D2B1}" type="presOf" srcId="{0EA1DBB7-5C53-4BFB-AE13-3841B94F76DE}" destId="{05171157-2A15-4316-9A5D-ADB6202A7890}" srcOrd="0" destOrd="0" presId="urn:microsoft.com/office/officeart/2005/8/layout/cycle6"/>
    <dgm:cxn modelId="{2B26B1EA-AA63-4509-AF16-A8FDF77FFAC0}" type="presOf" srcId="{5B4F930A-74F7-41F2-97EB-C34F1177C6B6}" destId="{390B2EB3-457B-4E20-8001-92F2898DCB30}" srcOrd="0" destOrd="0" presId="urn:microsoft.com/office/officeart/2005/8/layout/cycle6"/>
    <dgm:cxn modelId="{C32A99EE-FC85-4078-9BD8-C9B4C1F5CA80}" type="presOf" srcId="{9D9123E5-8BAA-49B6-B5AD-95D2B12D98AC}" destId="{CEA0A343-CDDE-4B19-B872-4AA496C69EA9}" srcOrd="0" destOrd="0" presId="urn:microsoft.com/office/officeart/2005/8/layout/cycle6"/>
    <dgm:cxn modelId="{5E1003E3-7C00-4609-B044-CB216586067B}" type="presParOf" srcId="{05171157-2A15-4316-9A5D-ADB6202A7890}" destId="{166DAC12-2FDA-419F-AAB8-8BD71AB8040E}" srcOrd="0" destOrd="0" presId="urn:microsoft.com/office/officeart/2005/8/layout/cycle6"/>
    <dgm:cxn modelId="{A71093D2-507D-42D3-8B84-913B733D3D22}" type="presParOf" srcId="{05171157-2A15-4316-9A5D-ADB6202A7890}" destId="{41273700-F53A-40B9-8CC0-02A139667602}" srcOrd="1" destOrd="0" presId="urn:microsoft.com/office/officeart/2005/8/layout/cycle6"/>
    <dgm:cxn modelId="{A3FA5259-0EB3-452C-80E9-05DEB4348439}" type="presParOf" srcId="{05171157-2A15-4316-9A5D-ADB6202A7890}" destId="{CF5241EB-E787-472F-962D-B9FD7C0D9FEB}" srcOrd="2" destOrd="0" presId="urn:microsoft.com/office/officeart/2005/8/layout/cycle6"/>
    <dgm:cxn modelId="{FF3CDEAE-89E6-4000-9034-05D63896D417}" type="presParOf" srcId="{05171157-2A15-4316-9A5D-ADB6202A7890}" destId="{49CB7620-2FAF-48A7-81B7-2BCE6A633D61}" srcOrd="3" destOrd="0" presId="urn:microsoft.com/office/officeart/2005/8/layout/cycle6"/>
    <dgm:cxn modelId="{A2D53EFF-ECB5-4E89-9F88-7AD1AA899C61}" type="presParOf" srcId="{05171157-2A15-4316-9A5D-ADB6202A7890}" destId="{3DA5ADD2-50B1-42F4-A9C9-2AB8C4CD01D2}" srcOrd="4" destOrd="0" presId="urn:microsoft.com/office/officeart/2005/8/layout/cycle6"/>
    <dgm:cxn modelId="{DE9A7DB8-68B0-4A30-B28A-C5C4156B2383}" type="presParOf" srcId="{05171157-2A15-4316-9A5D-ADB6202A7890}" destId="{D42515BD-D9D4-4A47-AFCB-6610D59B6C87}" srcOrd="5" destOrd="0" presId="urn:microsoft.com/office/officeart/2005/8/layout/cycle6"/>
    <dgm:cxn modelId="{B508ABAC-5A68-446C-83EA-BD3505FB7588}" type="presParOf" srcId="{05171157-2A15-4316-9A5D-ADB6202A7890}" destId="{CEA0A343-CDDE-4B19-B872-4AA496C69EA9}" srcOrd="6" destOrd="0" presId="urn:microsoft.com/office/officeart/2005/8/layout/cycle6"/>
    <dgm:cxn modelId="{9337D494-6F1F-4C9A-9E8F-324391E8C322}" type="presParOf" srcId="{05171157-2A15-4316-9A5D-ADB6202A7890}" destId="{A5178134-4BCD-445F-AB1D-02994B7C300F}" srcOrd="7" destOrd="0" presId="urn:microsoft.com/office/officeart/2005/8/layout/cycle6"/>
    <dgm:cxn modelId="{AFD58BBC-6F5F-4EB3-86EF-3E4AF468A0DC}" type="presParOf" srcId="{05171157-2A15-4316-9A5D-ADB6202A7890}" destId="{C3F9D80E-BA8D-4121-8534-9AA03FF4B84E}" srcOrd="8" destOrd="0" presId="urn:microsoft.com/office/officeart/2005/8/layout/cycle6"/>
    <dgm:cxn modelId="{A0FF5235-492E-48D2-8105-B816E3DBF111}" type="presParOf" srcId="{05171157-2A15-4316-9A5D-ADB6202A7890}" destId="{4F64DF20-91DD-48D3-B326-3FE63DF17F39}" srcOrd="9" destOrd="0" presId="urn:microsoft.com/office/officeart/2005/8/layout/cycle6"/>
    <dgm:cxn modelId="{348BD098-E24A-40A9-A32E-5C2D7893F2A0}" type="presParOf" srcId="{05171157-2A15-4316-9A5D-ADB6202A7890}" destId="{0F4D0BE4-A6B4-4A02-9BA8-AADD601AA2F2}" srcOrd="10" destOrd="0" presId="urn:microsoft.com/office/officeart/2005/8/layout/cycle6"/>
    <dgm:cxn modelId="{ECB3A4FB-CB2F-40FE-B595-7489E322A24F}" type="presParOf" srcId="{05171157-2A15-4316-9A5D-ADB6202A7890}" destId="{3F0CD2F1-C4B6-482C-BDDC-1D1D435755FD}" srcOrd="11" destOrd="0" presId="urn:microsoft.com/office/officeart/2005/8/layout/cycle6"/>
    <dgm:cxn modelId="{856FE2DF-0056-4095-B3F1-EE2672F0A9F2}" type="presParOf" srcId="{05171157-2A15-4316-9A5D-ADB6202A7890}" destId="{0B5AE37B-710C-46A3-9EE2-B0AD13383371}" srcOrd="12" destOrd="0" presId="urn:microsoft.com/office/officeart/2005/8/layout/cycle6"/>
    <dgm:cxn modelId="{E6CAD141-A078-49F9-BA1A-BE89CF34FB93}" type="presParOf" srcId="{05171157-2A15-4316-9A5D-ADB6202A7890}" destId="{7506AE96-9EBD-4DED-A30B-3B656C879B44}" srcOrd="13" destOrd="0" presId="urn:microsoft.com/office/officeart/2005/8/layout/cycle6"/>
    <dgm:cxn modelId="{F0246CAE-EC0A-43BB-A109-F3D05746F2F2}" type="presParOf" srcId="{05171157-2A15-4316-9A5D-ADB6202A7890}" destId="{390B2EB3-457B-4E20-8001-92F2898DCB30}" srcOrd="14" destOrd="0" presId="urn:microsoft.com/office/officeart/2005/8/layout/cycle6"/>
    <dgm:cxn modelId="{C7FC57BA-0444-4DFB-8088-66A83AADB15D}" type="presParOf" srcId="{05171157-2A15-4316-9A5D-ADB6202A7890}" destId="{B8EB124F-A1B5-4F32-8E33-9ACDEAC00132}" srcOrd="15" destOrd="0" presId="urn:microsoft.com/office/officeart/2005/8/layout/cycle6"/>
    <dgm:cxn modelId="{FB2EFA39-E6BF-4667-B57F-35EF09635CCC}" type="presParOf" srcId="{05171157-2A15-4316-9A5D-ADB6202A7890}" destId="{1B5409AA-C5A8-4624-ACCC-E848FD2F2CCC}" srcOrd="16" destOrd="0" presId="urn:microsoft.com/office/officeart/2005/8/layout/cycle6"/>
    <dgm:cxn modelId="{BCE44CB2-3E07-4BD4-B0D7-B75DF24C5ECC}" type="presParOf" srcId="{05171157-2A15-4316-9A5D-ADB6202A7890}" destId="{3CF204F9-B857-42EC-B40E-AB346E2D8726}" srcOrd="17" destOrd="0" presId="urn:microsoft.com/office/officeart/2005/8/layout/cycle6"/>
    <dgm:cxn modelId="{91F87151-C6A4-4A10-AF37-1A77AE08A0B1}" type="presParOf" srcId="{05171157-2A15-4316-9A5D-ADB6202A7890}" destId="{BA298FA1-7DBB-49A7-9945-06268D3237A7}" srcOrd="18" destOrd="0" presId="urn:microsoft.com/office/officeart/2005/8/layout/cycle6"/>
    <dgm:cxn modelId="{2DD197D2-CD5B-4D65-80CC-1A6A87F9207F}" type="presParOf" srcId="{05171157-2A15-4316-9A5D-ADB6202A7890}" destId="{F370F2DB-9936-4DD8-8979-F368B678B60D}" srcOrd="19" destOrd="0" presId="urn:microsoft.com/office/officeart/2005/8/layout/cycle6"/>
    <dgm:cxn modelId="{16C9590A-020C-49E6-84A3-D6F4B88DB9C8}" type="presParOf" srcId="{05171157-2A15-4316-9A5D-ADB6202A7890}" destId="{D7FC6E4A-D19E-46B3-B180-BF72A7A597F6}" srcOrd="20"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ED0361-EC32-4C47-B54A-C33FEC7162CA}" type="doc">
      <dgm:prSet loTypeId="urn:microsoft.com/office/officeart/2005/8/layout/radial5" loCatId="relationship" qsTypeId="urn:microsoft.com/office/officeart/2005/8/quickstyle/simple1" qsCatId="simple" csTypeId="urn:microsoft.com/office/officeart/2005/8/colors/accent0_2" csCatId="mainScheme" phldr="1"/>
      <dgm:spPr/>
      <dgm:t>
        <a:bodyPr/>
        <a:lstStyle/>
        <a:p>
          <a:endParaRPr lang="fi-FI"/>
        </a:p>
      </dgm:t>
    </dgm:pt>
    <dgm:pt modelId="{B79F8EF6-8CF2-49A1-A648-D4EEFF7F7FFB}">
      <dgm:prSet phldrT="[Teksti]" custT="1"/>
      <dgm:spPr/>
      <dgm:t>
        <a:bodyPr/>
        <a:lstStyle/>
        <a:p>
          <a:r>
            <a:rPr lang="fi-FI" sz="1100" b="0" dirty="0"/>
            <a:t>Kokonaiskestävyyden määrittämisen haasteet</a:t>
          </a:r>
        </a:p>
      </dgm:t>
    </dgm:pt>
    <dgm:pt modelId="{1633E730-B8DF-485E-809E-A0D3999914BF}" type="parTrans" cxnId="{9BB58194-49BE-4BD9-BFF4-21B3B65C2BD4}">
      <dgm:prSet/>
      <dgm:spPr/>
      <dgm:t>
        <a:bodyPr/>
        <a:lstStyle/>
        <a:p>
          <a:endParaRPr lang="fi-FI" sz="2800"/>
        </a:p>
      </dgm:t>
    </dgm:pt>
    <dgm:pt modelId="{DE6A2487-61FD-4E77-AA5E-01912ECA2B28}" type="sibTrans" cxnId="{9BB58194-49BE-4BD9-BFF4-21B3B65C2BD4}">
      <dgm:prSet/>
      <dgm:spPr/>
      <dgm:t>
        <a:bodyPr/>
        <a:lstStyle/>
        <a:p>
          <a:endParaRPr lang="fi-FI" sz="2800"/>
        </a:p>
      </dgm:t>
    </dgm:pt>
    <dgm:pt modelId="{B1BA2C90-FF20-4416-887E-A39EA3597085}">
      <dgm:prSet phldrT="[Teksti]" custT="1"/>
      <dgm:spPr/>
      <dgm:t>
        <a:bodyPr/>
        <a:lstStyle/>
        <a:p>
          <a:r>
            <a:rPr lang="fi-FI" sz="700"/>
            <a:t>Useat vaikutusulottuvuudet</a:t>
          </a:r>
        </a:p>
      </dgm:t>
    </dgm:pt>
    <dgm:pt modelId="{DF5CD5AC-B5CF-4121-B37D-670149F3C236}" type="parTrans" cxnId="{79A7F27B-1FAF-41A6-8336-DE1593C3E87B}">
      <dgm:prSet custT="1"/>
      <dgm:spPr/>
      <dgm:t>
        <a:bodyPr/>
        <a:lstStyle/>
        <a:p>
          <a:endParaRPr lang="fi-FI" sz="800"/>
        </a:p>
      </dgm:t>
    </dgm:pt>
    <dgm:pt modelId="{2E08401B-E1A4-4FC9-A821-D861E932183C}" type="sibTrans" cxnId="{79A7F27B-1FAF-41A6-8336-DE1593C3E87B}">
      <dgm:prSet/>
      <dgm:spPr/>
      <dgm:t>
        <a:bodyPr/>
        <a:lstStyle/>
        <a:p>
          <a:endParaRPr lang="fi-FI" sz="2800"/>
        </a:p>
      </dgm:t>
    </dgm:pt>
    <dgm:pt modelId="{D67A6AA1-CA9C-439E-B112-3A69B3F129AE}">
      <dgm:prSet phldrT="[Teksti]" custT="1"/>
      <dgm:spPr/>
      <dgm:t>
        <a:bodyPr/>
        <a:lstStyle/>
        <a:p>
          <a:r>
            <a:rPr lang="fi-FI" sz="700"/>
            <a:t>Kohdesidonnaisuus</a:t>
          </a:r>
        </a:p>
      </dgm:t>
    </dgm:pt>
    <dgm:pt modelId="{9E9FDE7F-7607-442A-B759-ADF3EEB88E26}" type="parTrans" cxnId="{58D1DC46-4CA7-4D4D-9EE3-F52F332957A2}">
      <dgm:prSet custT="1"/>
      <dgm:spPr/>
      <dgm:t>
        <a:bodyPr/>
        <a:lstStyle/>
        <a:p>
          <a:endParaRPr lang="fi-FI" sz="800"/>
        </a:p>
      </dgm:t>
    </dgm:pt>
    <dgm:pt modelId="{1DBD656A-5806-4FB1-8D98-C1B174AD42BC}" type="sibTrans" cxnId="{58D1DC46-4CA7-4D4D-9EE3-F52F332957A2}">
      <dgm:prSet/>
      <dgm:spPr/>
      <dgm:t>
        <a:bodyPr/>
        <a:lstStyle/>
        <a:p>
          <a:endParaRPr lang="fi-FI" sz="2800"/>
        </a:p>
      </dgm:t>
    </dgm:pt>
    <dgm:pt modelId="{9D0E84FF-22D2-4FDA-9857-430DE5C61B5F}">
      <dgm:prSet phldrT="[Teksti]" custT="1"/>
      <dgm:spPr/>
      <dgm:t>
        <a:bodyPr/>
        <a:lstStyle/>
        <a:p>
          <a:r>
            <a:rPr lang="fi-FI" sz="700"/>
            <a:t>Ajallinen ulottuvuus</a:t>
          </a:r>
        </a:p>
      </dgm:t>
    </dgm:pt>
    <dgm:pt modelId="{8DD00159-4A79-47A4-A4C8-86AF1AEAF256}" type="parTrans" cxnId="{FF8BF6FA-3781-4591-AC0E-61F13E7568CC}">
      <dgm:prSet custT="1"/>
      <dgm:spPr/>
      <dgm:t>
        <a:bodyPr/>
        <a:lstStyle/>
        <a:p>
          <a:endParaRPr lang="fi-FI" sz="800"/>
        </a:p>
      </dgm:t>
    </dgm:pt>
    <dgm:pt modelId="{0609862E-66D6-43CF-9D15-52A37ABE80D8}" type="sibTrans" cxnId="{FF8BF6FA-3781-4591-AC0E-61F13E7568CC}">
      <dgm:prSet/>
      <dgm:spPr/>
      <dgm:t>
        <a:bodyPr/>
        <a:lstStyle/>
        <a:p>
          <a:endParaRPr lang="fi-FI" sz="2800"/>
        </a:p>
      </dgm:t>
    </dgm:pt>
    <dgm:pt modelId="{B739018C-E678-4F1A-AD94-F0ACAFE32ECA}">
      <dgm:prSet phldrT="[Teksti]" custT="1"/>
      <dgm:spPr/>
      <dgm:t>
        <a:bodyPr/>
        <a:lstStyle/>
        <a:p>
          <a:r>
            <a:rPr lang="fi-FI" sz="700"/>
            <a:t>Monimutkaiset vuorovaikutukset</a:t>
          </a:r>
        </a:p>
      </dgm:t>
    </dgm:pt>
    <dgm:pt modelId="{7C5D1310-245A-4291-9FEE-A3181E9BF9A3}" type="parTrans" cxnId="{43C71CE1-10D7-476E-9081-05F3E3D58589}">
      <dgm:prSet custT="1"/>
      <dgm:spPr/>
      <dgm:t>
        <a:bodyPr/>
        <a:lstStyle/>
        <a:p>
          <a:endParaRPr lang="fi-FI" sz="800"/>
        </a:p>
      </dgm:t>
    </dgm:pt>
    <dgm:pt modelId="{4A7E2E93-AEA5-4D8D-AB85-04EF3578B685}" type="sibTrans" cxnId="{43C71CE1-10D7-476E-9081-05F3E3D58589}">
      <dgm:prSet/>
      <dgm:spPr/>
      <dgm:t>
        <a:bodyPr/>
        <a:lstStyle/>
        <a:p>
          <a:endParaRPr lang="fi-FI" sz="2800"/>
        </a:p>
      </dgm:t>
    </dgm:pt>
    <dgm:pt modelId="{F3C3E72E-831A-498A-99BB-1DACAD467366}">
      <dgm:prSet phldrT="[Teksti]" custT="1"/>
      <dgm:spPr/>
      <dgm:t>
        <a:bodyPr/>
        <a:lstStyle/>
        <a:p>
          <a:r>
            <a:rPr lang="fi-FI" sz="700"/>
            <a:t>Rajallinen tieto</a:t>
          </a:r>
        </a:p>
      </dgm:t>
    </dgm:pt>
    <dgm:pt modelId="{9122C112-7B6E-4FBA-84BD-957FDABBB419}" type="parTrans" cxnId="{1591BE1B-F986-4E4A-B8E6-F6F470FD82DB}">
      <dgm:prSet custT="1"/>
      <dgm:spPr/>
      <dgm:t>
        <a:bodyPr/>
        <a:lstStyle/>
        <a:p>
          <a:endParaRPr lang="fi-FI" sz="800"/>
        </a:p>
      </dgm:t>
    </dgm:pt>
    <dgm:pt modelId="{3AD7C0FC-8394-4FE1-ADF4-2EBEAF85B9D1}" type="sibTrans" cxnId="{1591BE1B-F986-4E4A-B8E6-F6F470FD82DB}">
      <dgm:prSet/>
      <dgm:spPr/>
      <dgm:t>
        <a:bodyPr/>
        <a:lstStyle/>
        <a:p>
          <a:endParaRPr lang="fi-FI" sz="2800"/>
        </a:p>
      </dgm:t>
    </dgm:pt>
    <dgm:pt modelId="{F320ADE8-E201-4E3A-B1BB-41A54004EC7B}">
      <dgm:prSet phldrT="[Teksti]" custT="1"/>
      <dgm:spPr/>
      <dgm:t>
        <a:bodyPr/>
        <a:lstStyle/>
        <a:p>
          <a:r>
            <a:rPr lang="fi-FI" sz="700"/>
            <a:t>Sidosryhmien arvostuserot ja subjektiivisuus</a:t>
          </a:r>
        </a:p>
      </dgm:t>
    </dgm:pt>
    <dgm:pt modelId="{274186A5-C6E9-4D82-A60A-E783C2531B89}" type="parTrans" cxnId="{019E3EBE-EDE1-456B-A438-D5ED50EFE8A2}">
      <dgm:prSet custT="1"/>
      <dgm:spPr/>
      <dgm:t>
        <a:bodyPr/>
        <a:lstStyle/>
        <a:p>
          <a:endParaRPr lang="fi-FI" sz="800"/>
        </a:p>
      </dgm:t>
    </dgm:pt>
    <dgm:pt modelId="{F2D448A6-64A6-4A7B-8249-E0FA972E9C80}" type="sibTrans" cxnId="{019E3EBE-EDE1-456B-A438-D5ED50EFE8A2}">
      <dgm:prSet/>
      <dgm:spPr/>
      <dgm:t>
        <a:bodyPr/>
        <a:lstStyle/>
        <a:p>
          <a:endParaRPr lang="fi-FI" sz="2800"/>
        </a:p>
      </dgm:t>
    </dgm:pt>
    <dgm:pt modelId="{FD0489B1-6E3D-4DF9-8201-0B39E50DCF02}">
      <dgm:prSet phldrT="[Teksti]" custT="1"/>
      <dgm:spPr/>
      <dgm:t>
        <a:bodyPr/>
        <a:lstStyle/>
        <a:p>
          <a:r>
            <a:rPr lang="fi-FI" sz="700"/>
            <a:t>Nopeasti muuttuva toimintaympäristö</a:t>
          </a:r>
        </a:p>
      </dgm:t>
    </dgm:pt>
    <dgm:pt modelId="{B079FADD-0CF7-4C97-BF0C-8AEEA6F4754E}" type="parTrans" cxnId="{026DB560-47C2-4045-A03E-852A326B311A}">
      <dgm:prSet custT="1"/>
      <dgm:spPr/>
      <dgm:t>
        <a:bodyPr/>
        <a:lstStyle/>
        <a:p>
          <a:endParaRPr lang="fi-FI" sz="800"/>
        </a:p>
      </dgm:t>
    </dgm:pt>
    <dgm:pt modelId="{BB4D44AB-F83F-4F6B-AACE-49A470684CE3}" type="sibTrans" cxnId="{026DB560-47C2-4045-A03E-852A326B311A}">
      <dgm:prSet/>
      <dgm:spPr/>
      <dgm:t>
        <a:bodyPr/>
        <a:lstStyle/>
        <a:p>
          <a:endParaRPr lang="fi-FI" sz="2800"/>
        </a:p>
      </dgm:t>
    </dgm:pt>
    <dgm:pt modelId="{3DFFB7C9-767F-4CDE-9FC3-DBDD16323CDB}">
      <dgm:prSet phldrT="[Teksti]" custT="1"/>
      <dgm:spPr/>
      <dgm:t>
        <a:bodyPr/>
        <a:lstStyle/>
        <a:p>
          <a:r>
            <a:rPr lang="fi-FI" sz="700"/>
            <a:t>Monimutkainen päätöksenteko</a:t>
          </a:r>
        </a:p>
      </dgm:t>
    </dgm:pt>
    <dgm:pt modelId="{0842E0CA-2866-49F4-944C-CBF90B2C6CD4}" type="parTrans" cxnId="{68B400FB-989C-49AE-B721-94161C22B644}">
      <dgm:prSet custT="1"/>
      <dgm:spPr/>
      <dgm:t>
        <a:bodyPr/>
        <a:lstStyle/>
        <a:p>
          <a:endParaRPr lang="fi-FI" sz="800"/>
        </a:p>
      </dgm:t>
    </dgm:pt>
    <dgm:pt modelId="{53CB7BF4-4892-4DCE-9D68-FA42D9D80BDF}" type="sibTrans" cxnId="{68B400FB-989C-49AE-B721-94161C22B644}">
      <dgm:prSet/>
      <dgm:spPr/>
      <dgm:t>
        <a:bodyPr/>
        <a:lstStyle/>
        <a:p>
          <a:endParaRPr lang="fi-FI" sz="2800"/>
        </a:p>
      </dgm:t>
    </dgm:pt>
    <dgm:pt modelId="{9011D87D-10CA-4CC5-9DA3-B4E71975C81F}" type="pres">
      <dgm:prSet presAssocID="{EFED0361-EC32-4C47-B54A-C33FEC7162CA}" presName="Name0" presStyleCnt="0">
        <dgm:presLayoutVars>
          <dgm:chMax val="1"/>
          <dgm:dir/>
          <dgm:animLvl val="ctr"/>
          <dgm:resizeHandles val="exact"/>
        </dgm:presLayoutVars>
      </dgm:prSet>
      <dgm:spPr/>
    </dgm:pt>
    <dgm:pt modelId="{088ECFE1-465E-4260-937D-94ED52B696A9}" type="pres">
      <dgm:prSet presAssocID="{B79F8EF6-8CF2-49A1-A648-D4EEFF7F7FFB}" presName="centerShape" presStyleLbl="node0" presStyleIdx="0" presStyleCnt="1" custScaleX="139264" custScaleY="139264"/>
      <dgm:spPr/>
    </dgm:pt>
    <dgm:pt modelId="{9E7352CF-5061-484C-B618-06BF042BCA9A}" type="pres">
      <dgm:prSet presAssocID="{DF5CD5AC-B5CF-4121-B37D-670149F3C236}" presName="parTrans" presStyleLbl="sibTrans2D1" presStyleIdx="0" presStyleCnt="8" custAng="10800000"/>
      <dgm:spPr/>
    </dgm:pt>
    <dgm:pt modelId="{6DF87728-DCC3-472A-ACB9-0203B025762F}" type="pres">
      <dgm:prSet presAssocID="{DF5CD5AC-B5CF-4121-B37D-670149F3C236}" presName="connectorText" presStyleLbl="sibTrans2D1" presStyleIdx="0" presStyleCnt="8"/>
      <dgm:spPr/>
    </dgm:pt>
    <dgm:pt modelId="{F0CF6C7C-A006-4F0A-BBB2-6200B7F5B422}" type="pres">
      <dgm:prSet presAssocID="{B1BA2C90-FF20-4416-887E-A39EA3597085}" presName="node" presStyleLbl="node1" presStyleIdx="0" presStyleCnt="8">
        <dgm:presLayoutVars>
          <dgm:bulletEnabled val="1"/>
        </dgm:presLayoutVars>
      </dgm:prSet>
      <dgm:spPr/>
    </dgm:pt>
    <dgm:pt modelId="{1ECC73E9-4C92-4E04-B396-8DE341171B9A}" type="pres">
      <dgm:prSet presAssocID="{9E9FDE7F-7607-442A-B759-ADF3EEB88E26}" presName="parTrans" presStyleLbl="sibTrans2D1" presStyleIdx="1" presStyleCnt="8" custAng="10700417"/>
      <dgm:spPr/>
    </dgm:pt>
    <dgm:pt modelId="{0058D65B-F459-43FC-A1B0-C9E9E24EA88A}" type="pres">
      <dgm:prSet presAssocID="{9E9FDE7F-7607-442A-B759-ADF3EEB88E26}" presName="connectorText" presStyleLbl="sibTrans2D1" presStyleIdx="1" presStyleCnt="8"/>
      <dgm:spPr/>
    </dgm:pt>
    <dgm:pt modelId="{4DCFBDEE-3C53-4EB9-AA5D-8B2C966356C7}" type="pres">
      <dgm:prSet presAssocID="{D67A6AA1-CA9C-439E-B112-3A69B3F129AE}" presName="node" presStyleLbl="node1" presStyleIdx="1" presStyleCnt="8">
        <dgm:presLayoutVars>
          <dgm:bulletEnabled val="1"/>
        </dgm:presLayoutVars>
      </dgm:prSet>
      <dgm:spPr/>
    </dgm:pt>
    <dgm:pt modelId="{7D115514-05D8-433E-95E3-1CFE611D2B1F}" type="pres">
      <dgm:prSet presAssocID="{8DD00159-4A79-47A4-A4C8-86AF1AEAF256}" presName="parTrans" presStyleLbl="sibTrans2D1" presStyleIdx="2" presStyleCnt="8" custAng="10800000"/>
      <dgm:spPr/>
    </dgm:pt>
    <dgm:pt modelId="{F2018A75-8F1F-4FF3-A0C7-D1B441FE202F}" type="pres">
      <dgm:prSet presAssocID="{8DD00159-4A79-47A4-A4C8-86AF1AEAF256}" presName="connectorText" presStyleLbl="sibTrans2D1" presStyleIdx="2" presStyleCnt="8"/>
      <dgm:spPr/>
    </dgm:pt>
    <dgm:pt modelId="{71AD27DC-A167-4978-A453-FC95AFB346A2}" type="pres">
      <dgm:prSet presAssocID="{9D0E84FF-22D2-4FDA-9857-430DE5C61B5F}" presName="node" presStyleLbl="node1" presStyleIdx="2" presStyleCnt="8">
        <dgm:presLayoutVars>
          <dgm:bulletEnabled val="1"/>
        </dgm:presLayoutVars>
      </dgm:prSet>
      <dgm:spPr/>
    </dgm:pt>
    <dgm:pt modelId="{94B8A13D-C8E4-42BC-827A-702BA6CB47E0}" type="pres">
      <dgm:prSet presAssocID="{7C5D1310-245A-4291-9FEE-A3181E9BF9A3}" presName="parTrans" presStyleLbl="sibTrans2D1" presStyleIdx="3" presStyleCnt="8" custAng="10648296"/>
      <dgm:spPr/>
    </dgm:pt>
    <dgm:pt modelId="{6585B0B6-D877-4886-9891-BA389716EA24}" type="pres">
      <dgm:prSet presAssocID="{7C5D1310-245A-4291-9FEE-A3181E9BF9A3}" presName="connectorText" presStyleLbl="sibTrans2D1" presStyleIdx="3" presStyleCnt="8"/>
      <dgm:spPr/>
    </dgm:pt>
    <dgm:pt modelId="{DEED737C-930C-458D-BBD4-B27C6700EA7F}" type="pres">
      <dgm:prSet presAssocID="{B739018C-E678-4F1A-AD94-F0ACAFE32ECA}" presName="node" presStyleLbl="node1" presStyleIdx="3" presStyleCnt="8">
        <dgm:presLayoutVars>
          <dgm:bulletEnabled val="1"/>
        </dgm:presLayoutVars>
      </dgm:prSet>
      <dgm:spPr/>
    </dgm:pt>
    <dgm:pt modelId="{4597E745-37C9-4239-85AD-FB3E105B9085}" type="pres">
      <dgm:prSet presAssocID="{9122C112-7B6E-4FBA-84BD-957FDABBB419}" presName="parTrans" presStyleLbl="sibTrans2D1" presStyleIdx="4" presStyleCnt="8" custAng="10800000"/>
      <dgm:spPr/>
    </dgm:pt>
    <dgm:pt modelId="{71AC49EF-A4E1-4FB3-B029-2AF550AB147A}" type="pres">
      <dgm:prSet presAssocID="{9122C112-7B6E-4FBA-84BD-957FDABBB419}" presName="connectorText" presStyleLbl="sibTrans2D1" presStyleIdx="4" presStyleCnt="8"/>
      <dgm:spPr/>
    </dgm:pt>
    <dgm:pt modelId="{9619C911-2CF5-4936-8937-53B68786E64C}" type="pres">
      <dgm:prSet presAssocID="{F3C3E72E-831A-498A-99BB-1DACAD467366}" presName="node" presStyleLbl="node1" presStyleIdx="4" presStyleCnt="8">
        <dgm:presLayoutVars>
          <dgm:bulletEnabled val="1"/>
        </dgm:presLayoutVars>
      </dgm:prSet>
      <dgm:spPr/>
    </dgm:pt>
    <dgm:pt modelId="{B86863C5-CBFC-477D-8DFC-4E425247BADF}" type="pres">
      <dgm:prSet presAssocID="{274186A5-C6E9-4D82-A60A-E783C2531B89}" presName="parTrans" presStyleLbl="sibTrans2D1" presStyleIdx="5" presStyleCnt="8" custAng="10653931"/>
      <dgm:spPr/>
    </dgm:pt>
    <dgm:pt modelId="{47F6D636-998F-4F0A-AF77-EABF7B91969A}" type="pres">
      <dgm:prSet presAssocID="{274186A5-C6E9-4D82-A60A-E783C2531B89}" presName="connectorText" presStyleLbl="sibTrans2D1" presStyleIdx="5" presStyleCnt="8"/>
      <dgm:spPr/>
    </dgm:pt>
    <dgm:pt modelId="{DB140AFD-0280-49BC-AF7D-4A4BCD53750B}" type="pres">
      <dgm:prSet presAssocID="{F320ADE8-E201-4E3A-B1BB-41A54004EC7B}" presName="node" presStyleLbl="node1" presStyleIdx="5" presStyleCnt="8">
        <dgm:presLayoutVars>
          <dgm:bulletEnabled val="1"/>
        </dgm:presLayoutVars>
      </dgm:prSet>
      <dgm:spPr/>
    </dgm:pt>
    <dgm:pt modelId="{8FADBD62-842F-4F84-BBDD-2A2C550A396D}" type="pres">
      <dgm:prSet presAssocID="{B079FADD-0CF7-4C97-BF0C-8AEEA6F4754E}" presName="parTrans" presStyleLbl="sibTrans2D1" presStyleIdx="6" presStyleCnt="8" custAng="10800000"/>
      <dgm:spPr/>
    </dgm:pt>
    <dgm:pt modelId="{EB14F070-A535-4052-8F02-ECF7197BABE6}" type="pres">
      <dgm:prSet presAssocID="{B079FADD-0CF7-4C97-BF0C-8AEEA6F4754E}" presName="connectorText" presStyleLbl="sibTrans2D1" presStyleIdx="6" presStyleCnt="8"/>
      <dgm:spPr/>
    </dgm:pt>
    <dgm:pt modelId="{5DBD0BE6-F8D3-4F24-8AC6-E63A151E7396}" type="pres">
      <dgm:prSet presAssocID="{FD0489B1-6E3D-4DF9-8201-0B39E50DCF02}" presName="node" presStyleLbl="node1" presStyleIdx="6" presStyleCnt="8">
        <dgm:presLayoutVars>
          <dgm:bulletEnabled val="1"/>
        </dgm:presLayoutVars>
      </dgm:prSet>
      <dgm:spPr/>
    </dgm:pt>
    <dgm:pt modelId="{4CAAB42A-EC05-4F6D-9112-F46E62223456}" type="pres">
      <dgm:prSet presAssocID="{0842E0CA-2866-49F4-944C-CBF90B2C6CD4}" presName="parTrans" presStyleLbl="sibTrans2D1" presStyleIdx="7" presStyleCnt="8" custAng="10639246"/>
      <dgm:spPr/>
    </dgm:pt>
    <dgm:pt modelId="{BC7DD9AB-091F-4A9C-BB3B-4F51D4D05F2F}" type="pres">
      <dgm:prSet presAssocID="{0842E0CA-2866-49F4-944C-CBF90B2C6CD4}" presName="connectorText" presStyleLbl="sibTrans2D1" presStyleIdx="7" presStyleCnt="8"/>
      <dgm:spPr/>
    </dgm:pt>
    <dgm:pt modelId="{4C44DA02-809C-4AED-989E-0B2DCAC1137A}" type="pres">
      <dgm:prSet presAssocID="{3DFFB7C9-767F-4CDE-9FC3-DBDD16323CDB}" presName="node" presStyleLbl="node1" presStyleIdx="7" presStyleCnt="8">
        <dgm:presLayoutVars>
          <dgm:bulletEnabled val="1"/>
        </dgm:presLayoutVars>
      </dgm:prSet>
      <dgm:spPr/>
    </dgm:pt>
  </dgm:ptLst>
  <dgm:cxnLst>
    <dgm:cxn modelId="{327CE601-BD26-4D43-91A4-2FABA6BF412B}" type="presOf" srcId="{9122C112-7B6E-4FBA-84BD-957FDABBB419}" destId="{4597E745-37C9-4239-85AD-FB3E105B9085}" srcOrd="0" destOrd="0" presId="urn:microsoft.com/office/officeart/2005/8/layout/radial5"/>
    <dgm:cxn modelId="{4A368705-77CA-4C96-892E-9A3050942324}" type="presOf" srcId="{FD0489B1-6E3D-4DF9-8201-0B39E50DCF02}" destId="{5DBD0BE6-F8D3-4F24-8AC6-E63A151E7396}" srcOrd="0" destOrd="0" presId="urn:microsoft.com/office/officeart/2005/8/layout/radial5"/>
    <dgm:cxn modelId="{E7CAEA09-3852-4F77-9C49-348B4B037702}" type="presOf" srcId="{B079FADD-0CF7-4C97-BF0C-8AEEA6F4754E}" destId="{8FADBD62-842F-4F84-BBDD-2A2C550A396D}" srcOrd="0" destOrd="0" presId="urn:microsoft.com/office/officeart/2005/8/layout/radial5"/>
    <dgm:cxn modelId="{6B8C5C14-CD75-4BD6-A24D-643B100A50AD}" type="presOf" srcId="{7C5D1310-245A-4291-9FEE-A3181E9BF9A3}" destId="{94B8A13D-C8E4-42BC-827A-702BA6CB47E0}" srcOrd="0" destOrd="0" presId="urn:microsoft.com/office/officeart/2005/8/layout/radial5"/>
    <dgm:cxn modelId="{1591BE1B-F986-4E4A-B8E6-F6F470FD82DB}" srcId="{B79F8EF6-8CF2-49A1-A648-D4EEFF7F7FFB}" destId="{F3C3E72E-831A-498A-99BB-1DACAD467366}" srcOrd="4" destOrd="0" parTransId="{9122C112-7B6E-4FBA-84BD-957FDABBB419}" sibTransId="{3AD7C0FC-8394-4FE1-ADF4-2EBEAF85B9D1}"/>
    <dgm:cxn modelId="{EF4DBF29-7C5E-4754-993A-56A1C3BFBE80}" type="presOf" srcId="{D67A6AA1-CA9C-439E-B112-3A69B3F129AE}" destId="{4DCFBDEE-3C53-4EB9-AA5D-8B2C966356C7}" srcOrd="0" destOrd="0" presId="urn:microsoft.com/office/officeart/2005/8/layout/radial5"/>
    <dgm:cxn modelId="{87AF4C5B-610F-4765-8C91-594BE8A4DD14}" type="presOf" srcId="{B79F8EF6-8CF2-49A1-A648-D4EEFF7F7FFB}" destId="{088ECFE1-465E-4260-937D-94ED52B696A9}" srcOrd="0" destOrd="0" presId="urn:microsoft.com/office/officeart/2005/8/layout/radial5"/>
    <dgm:cxn modelId="{0F9DA25C-CB6D-4151-9864-E4647A28C70C}" type="presOf" srcId="{DF5CD5AC-B5CF-4121-B37D-670149F3C236}" destId="{6DF87728-DCC3-472A-ACB9-0203B025762F}" srcOrd="1" destOrd="0" presId="urn:microsoft.com/office/officeart/2005/8/layout/radial5"/>
    <dgm:cxn modelId="{026DB560-47C2-4045-A03E-852A326B311A}" srcId="{B79F8EF6-8CF2-49A1-A648-D4EEFF7F7FFB}" destId="{FD0489B1-6E3D-4DF9-8201-0B39E50DCF02}" srcOrd="6" destOrd="0" parTransId="{B079FADD-0CF7-4C97-BF0C-8AEEA6F4754E}" sibTransId="{BB4D44AB-F83F-4F6B-AACE-49A470684CE3}"/>
    <dgm:cxn modelId="{B5F91143-6531-45B7-B7E3-FE8E30A8E993}" type="presOf" srcId="{B1BA2C90-FF20-4416-887E-A39EA3597085}" destId="{F0CF6C7C-A006-4F0A-BBB2-6200B7F5B422}" srcOrd="0" destOrd="0" presId="urn:microsoft.com/office/officeart/2005/8/layout/radial5"/>
    <dgm:cxn modelId="{36A98D44-9236-46F2-9771-3489AA1778C1}" type="presOf" srcId="{9D0E84FF-22D2-4FDA-9857-430DE5C61B5F}" destId="{71AD27DC-A167-4978-A453-FC95AFB346A2}" srcOrd="0" destOrd="0" presId="urn:microsoft.com/office/officeart/2005/8/layout/radial5"/>
    <dgm:cxn modelId="{3E360345-5D77-4B74-A874-A2BADC23F475}" type="presOf" srcId="{9E9FDE7F-7607-442A-B759-ADF3EEB88E26}" destId="{1ECC73E9-4C92-4E04-B396-8DE341171B9A}" srcOrd="0" destOrd="0" presId="urn:microsoft.com/office/officeart/2005/8/layout/radial5"/>
    <dgm:cxn modelId="{58D1DC46-4CA7-4D4D-9EE3-F52F332957A2}" srcId="{B79F8EF6-8CF2-49A1-A648-D4EEFF7F7FFB}" destId="{D67A6AA1-CA9C-439E-B112-3A69B3F129AE}" srcOrd="1" destOrd="0" parTransId="{9E9FDE7F-7607-442A-B759-ADF3EEB88E26}" sibTransId="{1DBD656A-5806-4FB1-8D98-C1B174AD42BC}"/>
    <dgm:cxn modelId="{75D30271-8E69-428A-8548-F51392F90F8E}" type="presOf" srcId="{3DFFB7C9-767F-4CDE-9FC3-DBDD16323CDB}" destId="{4C44DA02-809C-4AED-989E-0B2DCAC1137A}" srcOrd="0" destOrd="0" presId="urn:microsoft.com/office/officeart/2005/8/layout/radial5"/>
    <dgm:cxn modelId="{F824F852-013D-40BB-AADC-0EC0053FBD27}" type="presOf" srcId="{7C5D1310-245A-4291-9FEE-A3181E9BF9A3}" destId="{6585B0B6-D877-4886-9891-BA389716EA24}" srcOrd="1" destOrd="0" presId="urn:microsoft.com/office/officeart/2005/8/layout/radial5"/>
    <dgm:cxn modelId="{4956FA58-79CB-451D-85C2-2A8E45B03A67}" type="presOf" srcId="{9E9FDE7F-7607-442A-B759-ADF3EEB88E26}" destId="{0058D65B-F459-43FC-A1B0-C9E9E24EA88A}" srcOrd="1" destOrd="0" presId="urn:microsoft.com/office/officeart/2005/8/layout/radial5"/>
    <dgm:cxn modelId="{79A7F27B-1FAF-41A6-8336-DE1593C3E87B}" srcId="{B79F8EF6-8CF2-49A1-A648-D4EEFF7F7FFB}" destId="{B1BA2C90-FF20-4416-887E-A39EA3597085}" srcOrd="0" destOrd="0" parTransId="{DF5CD5AC-B5CF-4121-B37D-670149F3C236}" sibTransId="{2E08401B-E1A4-4FC9-A821-D861E932183C}"/>
    <dgm:cxn modelId="{362BC17D-3322-4F5D-9CBD-4F2D5B30D0FF}" type="presOf" srcId="{B739018C-E678-4F1A-AD94-F0ACAFE32ECA}" destId="{DEED737C-930C-458D-BBD4-B27C6700EA7F}" srcOrd="0" destOrd="0" presId="urn:microsoft.com/office/officeart/2005/8/layout/radial5"/>
    <dgm:cxn modelId="{572E4C84-085A-4A72-95A7-E48B182474B7}" type="presOf" srcId="{EFED0361-EC32-4C47-B54A-C33FEC7162CA}" destId="{9011D87D-10CA-4CC5-9DA3-B4E71975C81F}" srcOrd="0" destOrd="0" presId="urn:microsoft.com/office/officeart/2005/8/layout/radial5"/>
    <dgm:cxn modelId="{CCB1C68E-117C-4C9A-8C52-19A2F0EE79F7}" type="presOf" srcId="{F3C3E72E-831A-498A-99BB-1DACAD467366}" destId="{9619C911-2CF5-4936-8937-53B68786E64C}" srcOrd="0" destOrd="0" presId="urn:microsoft.com/office/officeart/2005/8/layout/radial5"/>
    <dgm:cxn modelId="{9BB58194-49BE-4BD9-BFF4-21B3B65C2BD4}" srcId="{EFED0361-EC32-4C47-B54A-C33FEC7162CA}" destId="{B79F8EF6-8CF2-49A1-A648-D4EEFF7F7FFB}" srcOrd="0" destOrd="0" parTransId="{1633E730-B8DF-485E-809E-A0D3999914BF}" sibTransId="{DE6A2487-61FD-4E77-AA5E-01912ECA2B28}"/>
    <dgm:cxn modelId="{1B7D2CAF-5A59-4DB5-9926-295E196968A5}" type="presOf" srcId="{9122C112-7B6E-4FBA-84BD-957FDABBB419}" destId="{71AC49EF-A4E1-4FB3-B029-2AF550AB147A}" srcOrd="1" destOrd="0" presId="urn:microsoft.com/office/officeart/2005/8/layout/radial5"/>
    <dgm:cxn modelId="{4C8548BA-602F-4842-BEC4-7180971D0211}" type="presOf" srcId="{274186A5-C6E9-4D82-A60A-E783C2531B89}" destId="{B86863C5-CBFC-477D-8DFC-4E425247BADF}" srcOrd="0" destOrd="0" presId="urn:microsoft.com/office/officeart/2005/8/layout/radial5"/>
    <dgm:cxn modelId="{618E22BC-B5EC-4E7F-87AA-76E78AB5BE14}" type="presOf" srcId="{0842E0CA-2866-49F4-944C-CBF90B2C6CD4}" destId="{4CAAB42A-EC05-4F6D-9112-F46E62223456}" srcOrd="0" destOrd="0" presId="urn:microsoft.com/office/officeart/2005/8/layout/radial5"/>
    <dgm:cxn modelId="{019E3EBE-EDE1-456B-A438-D5ED50EFE8A2}" srcId="{B79F8EF6-8CF2-49A1-A648-D4EEFF7F7FFB}" destId="{F320ADE8-E201-4E3A-B1BB-41A54004EC7B}" srcOrd="5" destOrd="0" parTransId="{274186A5-C6E9-4D82-A60A-E783C2531B89}" sibTransId="{F2D448A6-64A6-4A7B-8249-E0FA972E9C80}"/>
    <dgm:cxn modelId="{0014CBC0-D0B0-48A9-9105-CF5EF2A15932}" type="presOf" srcId="{DF5CD5AC-B5CF-4121-B37D-670149F3C236}" destId="{9E7352CF-5061-484C-B618-06BF042BCA9A}" srcOrd="0" destOrd="0" presId="urn:microsoft.com/office/officeart/2005/8/layout/radial5"/>
    <dgm:cxn modelId="{7B880FC7-EA4A-4EB7-B45B-7023E7B3E0E6}" type="presOf" srcId="{F320ADE8-E201-4E3A-B1BB-41A54004EC7B}" destId="{DB140AFD-0280-49BC-AF7D-4A4BCD53750B}" srcOrd="0" destOrd="0" presId="urn:microsoft.com/office/officeart/2005/8/layout/radial5"/>
    <dgm:cxn modelId="{8FE0C1C7-B7B0-4EBC-9EFE-28E9EF4C2E78}" type="presOf" srcId="{274186A5-C6E9-4D82-A60A-E783C2531B89}" destId="{47F6D636-998F-4F0A-AF77-EABF7B91969A}" srcOrd="1" destOrd="0" presId="urn:microsoft.com/office/officeart/2005/8/layout/radial5"/>
    <dgm:cxn modelId="{9FEB77DB-0212-48DD-AFA1-670898250E3E}" type="presOf" srcId="{8DD00159-4A79-47A4-A4C8-86AF1AEAF256}" destId="{7D115514-05D8-433E-95E3-1CFE611D2B1F}" srcOrd="0" destOrd="0" presId="urn:microsoft.com/office/officeart/2005/8/layout/radial5"/>
    <dgm:cxn modelId="{937717DD-C854-455F-9D47-C237431EB611}" type="presOf" srcId="{8DD00159-4A79-47A4-A4C8-86AF1AEAF256}" destId="{F2018A75-8F1F-4FF3-A0C7-D1B441FE202F}" srcOrd="1" destOrd="0" presId="urn:microsoft.com/office/officeart/2005/8/layout/radial5"/>
    <dgm:cxn modelId="{43C71CE1-10D7-476E-9081-05F3E3D58589}" srcId="{B79F8EF6-8CF2-49A1-A648-D4EEFF7F7FFB}" destId="{B739018C-E678-4F1A-AD94-F0ACAFE32ECA}" srcOrd="3" destOrd="0" parTransId="{7C5D1310-245A-4291-9FEE-A3181E9BF9A3}" sibTransId="{4A7E2E93-AEA5-4D8D-AB85-04EF3578B685}"/>
    <dgm:cxn modelId="{7DB958ED-BF30-401E-98B9-4CC1B6357C90}" type="presOf" srcId="{B079FADD-0CF7-4C97-BF0C-8AEEA6F4754E}" destId="{EB14F070-A535-4052-8F02-ECF7197BABE6}" srcOrd="1" destOrd="0" presId="urn:microsoft.com/office/officeart/2005/8/layout/radial5"/>
    <dgm:cxn modelId="{6C7E21F6-EB47-4F47-A80E-B18ACC8A3465}" type="presOf" srcId="{0842E0CA-2866-49F4-944C-CBF90B2C6CD4}" destId="{BC7DD9AB-091F-4A9C-BB3B-4F51D4D05F2F}" srcOrd="1" destOrd="0" presId="urn:microsoft.com/office/officeart/2005/8/layout/radial5"/>
    <dgm:cxn modelId="{FF8BF6FA-3781-4591-AC0E-61F13E7568CC}" srcId="{B79F8EF6-8CF2-49A1-A648-D4EEFF7F7FFB}" destId="{9D0E84FF-22D2-4FDA-9857-430DE5C61B5F}" srcOrd="2" destOrd="0" parTransId="{8DD00159-4A79-47A4-A4C8-86AF1AEAF256}" sibTransId="{0609862E-66D6-43CF-9D15-52A37ABE80D8}"/>
    <dgm:cxn modelId="{68B400FB-989C-49AE-B721-94161C22B644}" srcId="{B79F8EF6-8CF2-49A1-A648-D4EEFF7F7FFB}" destId="{3DFFB7C9-767F-4CDE-9FC3-DBDD16323CDB}" srcOrd="7" destOrd="0" parTransId="{0842E0CA-2866-49F4-944C-CBF90B2C6CD4}" sibTransId="{53CB7BF4-4892-4DCE-9D68-FA42D9D80BDF}"/>
    <dgm:cxn modelId="{96D0C9A0-91DE-4434-BC24-768A716ED05F}" type="presParOf" srcId="{9011D87D-10CA-4CC5-9DA3-B4E71975C81F}" destId="{088ECFE1-465E-4260-937D-94ED52B696A9}" srcOrd="0" destOrd="0" presId="urn:microsoft.com/office/officeart/2005/8/layout/radial5"/>
    <dgm:cxn modelId="{B3C0D6CE-B789-4447-BCD4-F5813459793E}" type="presParOf" srcId="{9011D87D-10CA-4CC5-9DA3-B4E71975C81F}" destId="{9E7352CF-5061-484C-B618-06BF042BCA9A}" srcOrd="1" destOrd="0" presId="urn:microsoft.com/office/officeart/2005/8/layout/radial5"/>
    <dgm:cxn modelId="{AFEF66D2-F91A-4EBE-91E0-9C3DC11AC8F1}" type="presParOf" srcId="{9E7352CF-5061-484C-B618-06BF042BCA9A}" destId="{6DF87728-DCC3-472A-ACB9-0203B025762F}" srcOrd="0" destOrd="0" presId="urn:microsoft.com/office/officeart/2005/8/layout/radial5"/>
    <dgm:cxn modelId="{E6CEE279-6FE0-465C-ABF0-FB8A28FAAB12}" type="presParOf" srcId="{9011D87D-10CA-4CC5-9DA3-B4E71975C81F}" destId="{F0CF6C7C-A006-4F0A-BBB2-6200B7F5B422}" srcOrd="2" destOrd="0" presId="urn:microsoft.com/office/officeart/2005/8/layout/radial5"/>
    <dgm:cxn modelId="{11436B43-B63D-407C-BBA3-5CBE5FD92ECD}" type="presParOf" srcId="{9011D87D-10CA-4CC5-9DA3-B4E71975C81F}" destId="{1ECC73E9-4C92-4E04-B396-8DE341171B9A}" srcOrd="3" destOrd="0" presId="urn:microsoft.com/office/officeart/2005/8/layout/radial5"/>
    <dgm:cxn modelId="{94CAACFF-CAD8-47C8-994F-6D363E99884C}" type="presParOf" srcId="{1ECC73E9-4C92-4E04-B396-8DE341171B9A}" destId="{0058D65B-F459-43FC-A1B0-C9E9E24EA88A}" srcOrd="0" destOrd="0" presId="urn:microsoft.com/office/officeart/2005/8/layout/radial5"/>
    <dgm:cxn modelId="{0F39829E-9C90-4B32-A78F-00090F4FF858}" type="presParOf" srcId="{9011D87D-10CA-4CC5-9DA3-B4E71975C81F}" destId="{4DCFBDEE-3C53-4EB9-AA5D-8B2C966356C7}" srcOrd="4" destOrd="0" presId="urn:microsoft.com/office/officeart/2005/8/layout/radial5"/>
    <dgm:cxn modelId="{75AA792D-6D29-4B9E-8025-762F00464739}" type="presParOf" srcId="{9011D87D-10CA-4CC5-9DA3-B4E71975C81F}" destId="{7D115514-05D8-433E-95E3-1CFE611D2B1F}" srcOrd="5" destOrd="0" presId="urn:microsoft.com/office/officeart/2005/8/layout/radial5"/>
    <dgm:cxn modelId="{CD1557BB-7A51-46CF-8B15-ABB40D803900}" type="presParOf" srcId="{7D115514-05D8-433E-95E3-1CFE611D2B1F}" destId="{F2018A75-8F1F-4FF3-A0C7-D1B441FE202F}" srcOrd="0" destOrd="0" presId="urn:microsoft.com/office/officeart/2005/8/layout/radial5"/>
    <dgm:cxn modelId="{776B1B2E-B8A3-4C2A-A22F-6DDDB694AFBB}" type="presParOf" srcId="{9011D87D-10CA-4CC5-9DA3-B4E71975C81F}" destId="{71AD27DC-A167-4978-A453-FC95AFB346A2}" srcOrd="6" destOrd="0" presId="urn:microsoft.com/office/officeart/2005/8/layout/radial5"/>
    <dgm:cxn modelId="{17AFA603-7299-44B0-83D9-37011CB7D834}" type="presParOf" srcId="{9011D87D-10CA-4CC5-9DA3-B4E71975C81F}" destId="{94B8A13D-C8E4-42BC-827A-702BA6CB47E0}" srcOrd="7" destOrd="0" presId="urn:microsoft.com/office/officeart/2005/8/layout/radial5"/>
    <dgm:cxn modelId="{1AE4C14D-4654-4D51-A8EC-96942E377F82}" type="presParOf" srcId="{94B8A13D-C8E4-42BC-827A-702BA6CB47E0}" destId="{6585B0B6-D877-4886-9891-BA389716EA24}" srcOrd="0" destOrd="0" presId="urn:microsoft.com/office/officeart/2005/8/layout/radial5"/>
    <dgm:cxn modelId="{76130352-8C61-4106-A9D5-8FC177EFAA7C}" type="presParOf" srcId="{9011D87D-10CA-4CC5-9DA3-B4E71975C81F}" destId="{DEED737C-930C-458D-BBD4-B27C6700EA7F}" srcOrd="8" destOrd="0" presId="urn:microsoft.com/office/officeart/2005/8/layout/radial5"/>
    <dgm:cxn modelId="{D435E99E-7391-4C65-801E-B41F6A24F819}" type="presParOf" srcId="{9011D87D-10CA-4CC5-9DA3-B4E71975C81F}" destId="{4597E745-37C9-4239-85AD-FB3E105B9085}" srcOrd="9" destOrd="0" presId="urn:microsoft.com/office/officeart/2005/8/layout/radial5"/>
    <dgm:cxn modelId="{79654BDC-5013-4C23-AFDC-7FB4FE394491}" type="presParOf" srcId="{4597E745-37C9-4239-85AD-FB3E105B9085}" destId="{71AC49EF-A4E1-4FB3-B029-2AF550AB147A}" srcOrd="0" destOrd="0" presId="urn:microsoft.com/office/officeart/2005/8/layout/radial5"/>
    <dgm:cxn modelId="{97E409AA-F622-46ED-9CC3-5744F8B44EC1}" type="presParOf" srcId="{9011D87D-10CA-4CC5-9DA3-B4E71975C81F}" destId="{9619C911-2CF5-4936-8937-53B68786E64C}" srcOrd="10" destOrd="0" presId="urn:microsoft.com/office/officeart/2005/8/layout/radial5"/>
    <dgm:cxn modelId="{224B7109-006B-49D9-A033-C5DCA66DB909}" type="presParOf" srcId="{9011D87D-10CA-4CC5-9DA3-B4E71975C81F}" destId="{B86863C5-CBFC-477D-8DFC-4E425247BADF}" srcOrd="11" destOrd="0" presId="urn:microsoft.com/office/officeart/2005/8/layout/radial5"/>
    <dgm:cxn modelId="{35604AA0-CDE0-4E49-AA48-71640A3D048E}" type="presParOf" srcId="{B86863C5-CBFC-477D-8DFC-4E425247BADF}" destId="{47F6D636-998F-4F0A-AF77-EABF7B91969A}" srcOrd="0" destOrd="0" presId="urn:microsoft.com/office/officeart/2005/8/layout/radial5"/>
    <dgm:cxn modelId="{2D1027D9-CE62-4563-9FB8-659F2B46AA7D}" type="presParOf" srcId="{9011D87D-10CA-4CC5-9DA3-B4E71975C81F}" destId="{DB140AFD-0280-49BC-AF7D-4A4BCD53750B}" srcOrd="12" destOrd="0" presId="urn:microsoft.com/office/officeart/2005/8/layout/radial5"/>
    <dgm:cxn modelId="{DD1BD2A3-D9DD-42E1-9469-41079DD268C4}" type="presParOf" srcId="{9011D87D-10CA-4CC5-9DA3-B4E71975C81F}" destId="{8FADBD62-842F-4F84-BBDD-2A2C550A396D}" srcOrd="13" destOrd="0" presId="urn:microsoft.com/office/officeart/2005/8/layout/radial5"/>
    <dgm:cxn modelId="{97045650-B420-423E-AF48-457BDB851094}" type="presParOf" srcId="{8FADBD62-842F-4F84-BBDD-2A2C550A396D}" destId="{EB14F070-A535-4052-8F02-ECF7197BABE6}" srcOrd="0" destOrd="0" presId="urn:microsoft.com/office/officeart/2005/8/layout/radial5"/>
    <dgm:cxn modelId="{27E9C50A-D353-4188-8BCA-496C80281319}" type="presParOf" srcId="{9011D87D-10CA-4CC5-9DA3-B4E71975C81F}" destId="{5DBD0BE6-F8D3-4F24-8AC6-E63A151E7396}" srcOrd="14" destOrd="0" presId="urn:microsoft.com/office/officeart/2005/8/layout/radial5"/>
    <dgm:cxn modelId="{E0D6CCE8-5259-4518-955F-6773F483689D}" type="presParOf" srcId="{9011D87D-10CA-4CC5-9DA3-B4E71975C81F}" destId="{4CAAB42A-EC05-4F6D-9112-F46E62223456}" srcOrd="15" destOrd="0" presId="urn:microsoft.com/office/officeart/2005/8/layout/radial5"/>
    <dgm:cxn modelId="{6A9E85AB-A0E1-4CDE-86DE-E56B48E50EB0}" type="presParOf" srcId="{4CAAB42A-EC05-4F6D-9112-F46E62223456}" destId="{BC7DD9AB-091F-4A9C-BB3B-4F51D4D05F2F}" srcOrd="0" destOrd="0" presId="urn:microsoft.com/office/officeart/2005/8/layout/radial5"/>
    <dgm:cxn modelId="{0371974E-7B37-448F-97E7-A2DB8A71169A}" type="presParOf" srcId="{9011D87D-10CA-4CC5-9DA3-B4E71975C81F}" destId="{4C44DA02-809C-4AED-989E-0B2DCAC1137A}" srcOrd="1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B640993E-A917-45FC-921E-355FD0001C9B}" type="doc">
      <dgm:prSet loTypeId="urn:microsoft.com/office/officeart/2005/8/layout/vList6" loCatId="list" qsTypeId="urn:microsoft.com/office/officeart/2005/8/quickstyle/simple1" qsCatId="simple" csTypeId="urn:microsoft.com/office/officeart/2005/8/colors/accent0_1" csCatId="mainScheme" phldr="1"/>
      <dgm:spPr/>
      <dgm:t>
        <a:bodyPr/>
        <a:lstStyle/>
        <a:p>
          <a:endParaRPr lang="fi-FI"/>
        </a:p>
      </dgm:t>
    </dgm:pt>
    <dgm:pt modelId="{F7EAEE2F-BBD7-4679-B018-530C368C426E}">
      <dgm:prSet phldrT="[Teksti]" custT="1">
        <dgm:style>
          <a:lnRef idx="2">
            <a:schemeClr val="dk1"/>
          </a:lnRef>
          <a:fillRef idx="1">
            <a:schemeClr val="lt1"/>
          </a:fillRef>
          <a:effectRef idx="0">
            <a:schemeClr val="dk1"/>
          </a:effectRef>
          <a:fontRef idx="minor">
            <a:schemeClr val="dk1"/>
          </a:fontRef>
        </dgm:style>
      </dgm:prSet>
      <dgm:spPr/>
      <dgm:t>
        <a:bodyPr/>
        <a:lstStyle/>
        <a:p>
          <a:pPr algn="ctr"/>
          <a:r>
            <a:rPr lang="fi-FI" sz="2800"/>
            <a:t>Toisiinsa linkittyneet rakenteelliset tekijät</a:t>
          </a:r>
        </a:p>
      </dgm:t>
    </dgm:pt>
    <dgm:pt modelId="{E26B12F4-9069-4E1D-A517-8EB58F955698}" type="parTrans" cxnId="{8B086EF1-4CA8-4ACD-BDA7-7F4329D1D9DF}">
      <dgm:prSet/>
      <dgm:spPr/>
      <dgm:t>
        <a:bodyPr/>
        <a:lstStyle/>
        <a:p>
          <a:endParaRPr lang="fi-FI" sz="1600"/>
        </a:p>
      </dgm:t>
    </dgm:pt>
    <dgm:pt modelId="{24F42741-BADB-440D-AB0A-BFE263F2B1D9}" type="sibTrans" cxnId="{8B086EF1-4CA8-4ACD-BDA7-7F4329D1D9DF}">
      <dgm:prSet/>
      <dgm:spPr/>
      <dgm:t>
        <a:bodyPr/>
        <a:lstStyle/>
        <a:p>
          <a:endParaRPr lang="fi-FI" sz="1600"/>
        </a:p>
      </dgm:t>
    </dgm:pt>
    <dgm:pt modelId="{2981A5F5-BF97-43FB-97EA-9B6A3DE1D94C}">
      <dgm:prSet phldrT="[Teksti]" custT="1">
        <dgm:style>
          <a:lnRef idx="2">
            <a:schemeClr val="dk1"/>
          </a:lnRef>
          <a:fillRef idx="1">
            <a:schemeClr val="lt1"/>
          </a:fillRef>
          <a:effectRef idx="0">
            <a:schemeClr val="dk1"/>
          </a:effectRef>
          <a:fontRef idx="minor">
            <a:schemeClr val="dk1"/>
          </a:fontRef>
        </dgm:style>
      </dgm:prSet>
      <dgm:spPr/>
      <dgm:t>
        <a:bodyPr/>
        <a:lstStyle/>
        <a:p>
          <a:r>
            <a:rPr lang="fi-FI" sz="2800"/>
            <a:t>Tietoperusteiset tekijät</a:t>
          </a:r>
        </a:p>
      </dgm:t>
    </dgm:pt>
    <dgm:pt modelId="{D10D530D-9D20-4BAC-84E2-EA9BEEF5B8A0}" type="parTrans" cxnId="{FD362963-8ABB-4738-9A0C-F151C58CCDC1}">
      <dgm:prSet/>
      <dgm:spPr/>
      <dgm:t>
        <a:bodyPr/>
        <a:lstStyle/>
        <a:p>
          <a:endParaRPr lang="fi-FI" sz="1600"/>
        </a:p>
      </dgm:t>
    </dgm:pt>
    <dgm:pt modelId="{E196AEB4-E225-4A31-8574-B057F13EF343}" type="sibTrans" cxnId="{FD362963-8ABB-4738-9A0C-F151C58CCDC1}">
      <dgm:prSet/>
      <dgm:spPr/>
      <dgm:t>
        <a:bodyPr/>
        <a:lstStyle/>
        <a:p>
          <a:endParaRPr lang="fi-FI" sz="1600"/>
        </a:p>
      </dgm:t>
    </dgm:pt>
    <dgm:pt modelId="{3649FBF0-51D7-4F8F-9AA9-E9B05DFD650F}">
      <dgm:prSet phldrT="[Teksti]" custT="1">
        <dgm:style>
          <a:lnRef idx="2">
            <a:schemeClr val="dk1"/>
          </a:lnRef>
          <a:fillRef idx="1">
            <a:schemeClr val="lt1"/>
          </a:fillRef>
          <a:effectRef idx="0">
            <a:schemeClr val="dk1"/>
          </a:effectRef>
          <a:fontRef idx="minor">
            <a:schemeClr val="dk1"/>
          </a:fontRef>
        </dgm:style>
      </dgm:prSet>
      <dgm:spPr/>
      <dgm:t>
        <a:bodyPr/>
        <a:lstStyle/>
        <a:p>
          <a:pPr algn="ctr"/>
          <a:r>
            <a:rPr lang="fi-FI" sz="2800"/>
            <a:t>Toimeenpanon ”karikot”</a:t>
          </a:r>
        </a:p>
      </dgm:t>
    </dgm:pt>
    <dgm:pt modelId="{8654A96A-7757-4B70-961A-1E335BB44CCE}" type="parTrans" cxnId="{E98A0D51-2F4E-44BD-B82E-68AC8E09E54B}">
      <dgm:prSet/>
      <dgm:spPr/>
      <dgm:t>
        <a:bodyPr/>
        <a:lstStyle/>
        <a:p>
          <a:endParaRPr lang="fi-FI" sz="1600"/>
        </a:p>
      </dgm:t>
    </dgm:pt>
    <dgm:pt modelId="{02BB6730-54DE-496A-A00C-3D8ED7606966}" type="sibTrans" cxnId="{E98A0D51-2F4E-44BD-B82E-68AC8E09E54B}">
      <dgm:prSet/>
      <dgm:spPr/>
      <dgm:t>
        <a:bodyPr/>
        <a:lstStyle/>
        <a:p>
          <a:endParaRPr lang="fi-FI" sz="1600"/>
        </a:p>
      </dgm:t>
    </dgm:pt>
    <dgm:pt modelId="{DB0C4320-F343-4BA2-AAAE-AC02B1633703}">
      <dgm:prSet phldrT="[Teksti]" custT="1">
        <dgm:style>
          <a:lnRef idx="2">
            <a:schemeClr val="dk1"/>
          </a:lnRef>
          <a:fillRef idx="1">
            <a:schemeClr val="lt1"/>
          </a:fillRef>
          <a:effectRef idx="0">
            <a:schemeClr val="dk1"/>
          </a:effectRef>
          <a:fontRef idx="minor">
            <a:schemeClr val="dk1"/>
          </a:fontRef>
        </dgm:style>
      </dgm:prSet>
      <dgm:spPr/>
      <dgm:t>
        <a:bodyPr anchor="ctr"/>
        <a:lstStyle/>
        <a:p>
          <a:pPr algn="ctr"/>
          <a:r>
            <a:rPr lang="fi-FI" sz="1100"/>
            <a:t>Taloudelliset</a:t>
          </a:r>
        </a:p>
      </dgm:t>
    </dgm:pt>
    <dgm:pt modelId="{47AB88D7-1B15-4253-A395-5F2CCE1F9420}" type="parTrans" cxnId="{3B74A1E2-E0B8-46A2-84F4-40FB0DA0C27C}">
      <dgm:prSet/>
      <dgm:spPr/>
      <dgm:t>
        <a:bodyPr/>
        <a:lstStyle/>
        <a:p>
          <a:endParaRPr lang="fi-FI" sz="1600"/>
        </a:p>
      </dgm:t>
    </dgm:pt>
    <dgm:pt modelId="{FEAE14E6-ECC3-4B95-8C95-0A396D77D26C}" type="sibTrans" cxnId="{3B74A1E2-E0B8-46A2-84F4-40FB0DA0C27C}">
      <dgm:prSet/>
      <dgm:spPr/>
      <dgm:t>
        <a:bodyPr/>
        <a:lstStyle/>
        <a:p>
          <a:endParaRPr lang="fi-FI" sz="1600"/>
        </a:p>
      </dgm:t>
    </dgm:pt>
    <dgm:pt modelId="{12FE97AB-7978-4555-A02F-02578F4852E7}">
      <dgm:prSet phldrT="[Teksti]" custT="1">
        <dgm:style>
          <a:lnRef idx="2">
            <a:schemeClr val="dk1"/>
          </a:lnRef>
          <a:fillRef idx="1">
            <a:schemeClr val="lt1"/>
          </a:fillRef>
          <a:effectRef idx="0">
            <a:schemeClr val="dk1"/>
          </a:effectRef>
          <a:fontRef idx="minor">
            <a:schemeClr val="dk1"/>
          </a:fontRef>
        </dgm:style>
      </dgm:prSet>
      <dgm:spPr/>
      <dgm:t>
        <a:bodyPr anchor="ctr"/>
        <a:lstStyle/>
        <a:p>
          <a:pPr algn="ctr"/>
          <a:r>
            <a:rPr lang="fi-FI" sz="1100"/>
            <a:t>Sosiaaliset</a:t>
          </a:r>
        </a:p>
      </dgm:t>
    </dgm:pt>
    <dgm:pt modelId="{D6AD8B85-A381-48C0-A5D0-F1F421BC0EA5}" type="parTrans" cxnId="{DC4BFC6C-6030-4089-98D8-D4B12A4B1E14}">
      <dgm:prSet/>
      <dgm:spPr/>
      <dgm:t>
        <a:bodyPr/>
        <a:lstStyle/>
        <a:p>
          <a:endParaRPr lang="fi-FI" sz="1600"/>
        </a:p>
      </dgm:t>
    </dgm:pt>
    <dgm:pt modelId="{12B2B9FB-CC87-47CF-B911-8F08C4213646}" type="sibTrans" cxnId="{DC4BFC6C-6030-4089-98D8-D4B12A4B1E14}">
      <dgm:prSet/>
      <dgm:spPr/>
      <dgm:t>
        <a:bodyPr/>
        <a:lstStyle/>
        <a:p>
          <a:endParaRPr lang="fi-FI" sz="1600"/>
        </a:p>
      </dgm:t>
    </dgm:pt>
    <dgm:pt modelId="{A87C8FF5-7605-4D2C-AE7A-3C9DF8EBC0DB}">
      <dgm:prSet phldrT="[Teksti]" custT="1">
        <dgm:style>
          <a:lnRef idx="2">
            <a:schemeClr val="dk1"/>
          </a:lnRef>
          <a:fillRef idx="1">
            <a:schemeClr val="lt1"/>
          </a:fillRef>
          <a:effectRef idx="0">
            <a:schemeClr val="dk1"/>
          </a:effectRef>
          <a:fontRef idx="minor">
            <a:schemeClr val="dk1"/>
          </a:fontRef>
        </dgm:style>
      </dgm:prSet>
      <dgm:spPr/>
      <dgm:t>
        <a:bodyPr anchor="ctr"/>
        <a:lstStyle/>
        <a:p>
          <a:pPr algn="ctr"/>
          <a:r>
            <a:rPr lang="fi-FI" sz="1100"/>
            <a:t>Ympäristöön liittyvät</a:t>
          </a:r>
        </a:p>
      </dgm:t>
    </dgm:pt>
    <dgm:pt modelId="{74EF7EF4-544C-4CFD-9D27-085753E845F7}" type="parTrans" cxnId="{668A8418-6717-4FAB-9159-891944222333}">
      <dgm:prSet/>
      <dgm:spPr/>
      <dgm:t>
        <a:bodyPr/>
        <a:lstStyle/>
        <a:p>
          <a:endParaRPr lang="fi-FI" sz="1600"/>
        </a:p>
      </dgm:t>
    </dgm:pt>
    <dgm:pt modelId="{5A37DABE-68D0-4D3B-88F2-822BE8A85310}" type="sibTrans" cxnId="{668A8418-6717-4FAB-9159-891944222333}">
      <dgm:prSet/>
      <dgm:spPr/>
      <dgm:t>
        <a:bodyPr/>
        <a:lstStyle/>
        <a:p>
          <a:endParaRPr lang="fi-FI" sz="1600"/>
        </a:p>
      </dgm:t>
    </dgm:pt>
    <dgm:pt modelId="{6026FB70-AE68-4034-A322-981135705AB2}">
      <dgm:prSet phldrT="[Teksti]" custT="1">
        <dgm:style>
          <a:lnRef idx="2">
            <a:schemeClr val="dk1"/>
          </a:lnRef>
          <a:fillRef idx="1">
            <a:schemeClr val="lt1"/>
          </a:fillRef>
          <a:effectRef idx="0">
            <a:schemeClr val="dk1"/>
          </a:effectRef>
          <a:fontRef idx="minor">
            <a:schemeClr val="dk1"/>
          </a:fontRef>
        </dgm:style>
      </dgm:prSet>
      <dgm:spPr/>
      <dgm:t>
        <a:bodyPr anchor="ctr"/>
        <a:lstStyle/>
        <a:p>
          <a:pPr algn="ctr"/>
          <a:r>
            <a:rPr lang="fi-FI" sz="1100"/>
            <a:t>Poliittiset</a:t>
          </a:r>
        </a:p>
      </dgm:t>
    </dgm:pt>
    <dgm:pt modelId="{DEC3ED5F-B170-4274-980D-D573008B9F8A}" type="parTrans" cxnId="{B6F7D8B7-29EB-4C6F-A12E-14AD8A1FB619}">
      <dgm:prSet/>
      <dgm:spPr/>
      <dgm:t>
        <a:bodyPr/>
        <a:lstStyle/>
        <a:p>
          <a:endParaRPr lang="fi-FI" sz="1600"/>
        </a:p>
      </dgm:t>
    </dgm:pt>
    <dgm:pt modelId="{928C79CD-59D3-4B49-94C4-F8B946625743}" type="sibTrans" cxnId="{B6F7D8B7-29EB-4C6F-A12E-14AD8A1FB619}">
      <dgm:prSet/>
      <dgm:spPr/>
      <dgm:t>
        <a:bodyPr/>
        <a:lstStyle/>
        <a:p>
          <a:endParaRPr lang="fi-FI" sz="1600"/>
        </a:p>
      </dgm:t>
    </dgm:pt>
    <dgm:pt modelId="{89074E02-F974-48C1-B59F-15C8A91AB293}">
      <dgm:prSet phldrT="[Teksti]" custT="1">
        <dgm:style>
          <a:lnRef idx="2">
            <a:schemeClr val="dk1"/>
          </a:lnRef>
          <a:fillRef idx="1">
            <a:schemeClr val="lt1"/>
          </a:fillRef>
          <a:effectRef idx="0">
            <a:schemeClr val="dk1"/>
          </a:effectRef>
          <a:fontRef idx="minor">
            <a:schemeClr val="dk1"/>
          </a:fontRef>
        </dgm:style>
      </dgm:prSet>
      <dgm:spPr/>
      <dgm:t>
        <a:bodyPr anchor="ctr"/>
        <a:lstStyle/>
        <a:p>
          <a:pPr algn="ctr"/>
          <a:r>
            <a:rPr lang="fi-FI" sz="1100"/>
            <a:t>Tekniset</a:t>
          </a:r>
        </a:p>
      </dgm:t>
    </dgm:pt>
    <dgm:pt modelId="{E44131BA-CB78-4A7E-9EB6-143BA4F0A19E}" type="parTrans" cxnId="{ED3E3A11-1873-4339-870B-84DCB98C96E4}">
      <dgm:prSet/>
      <dgm:spPr/>
      <dgm:t>
        <a:bodyPr/>
        <a:lstStyle/>
        <a:p>
          <a:endParaRPr lang="fi-FI" sz="1600"/>
        </a:p>
      </dgm:t>
    </dgm:pt>
    <dgm:pt modelId="{9EB96818-6846-40D6-939C-D0BC3994686A}" type="sibTrans" cxnId="{ED3E3A11-1873-4339-870B-84DCB98C96E4}">
      <dgm:prSet/>
      <dgm:spPr/>
      <dgm:t>
        <a:bodyPr/>
        <a:lstStyle/>
        <a:p>
          <a:endParaRPr lang="fi-FI" sz="1600"/>
        </a:p>
      </dgm:t>
    </dgm:pt>
    <dgm:pt modelId="{B31C80F5-7741-4A93-A7F9-4F805D8B7A00}">
      <dgm:prSet phldrT="[Teksti]" custT="1">
        <dgm:style>
          <a:lnRef idx="2">
            <a:schemeClr val="dk1"/>
          </a:lnRef>
          <a:fillRef idx="1">
            <a:schemeClr val="lt1"/>
          </a:fillRef>
          <a:effectRef idx="0">
            <a:schemeClr val="dk1"/>
          </a:effectRef>
          <a:fontRef idx="minor">
            <a:schemeClr val="dk1"/>
          </a:fontRef>
        </dgm:style>
      </dgm:prSet>
      <dgm:spPr/>
      <dgm:t>
        <a:bodyPr anchor="ctr"/>
        <a:lstStyle/>
        <a:p>
          <a:pPr algn="ctr"/>
          <a:r>
            <a:rPr lang="fi-FI" sz="1100"/>
            <a:t>Lainsäädännölliset</a:t>
          </a:r>
        </a:p>
      </dgm:t>
    </dgm:pt>
    <dgm:pt modelId="{9B6C4464-FE3D-461F-AD87-A42407E25371}" type="parTrans" cxnId="{A106336D-6789-4225-9143-54EEF0E291A7}">
      <dgm:prSet/>
      <dgm:spPr/>
      <dgm:t>
        <a:bodyPr/>
        <a:lstStyle/>
        <a:p>
          <a:endParaRPr lang="fi-FI" sz="1600"/>
        </a:p>
      </dgm:t>
    </dgm:pt>
    <dgm:pt modelId="{5DF32536-0359-407F-91E2-5F23E3700F53}" type="sibTrans" cxnId="{A106336D-6789-4225-9143-54EEF0E291A7}">
      <dgm:prSet/>
      <dgm:spPr/>
      <dgm:t>
        <a:bodyPr/>
        <a:lstStyle/>
        <a:p>
          <a:endParaRPr lang="fi-FI" sz="1600"/>
        </a:p>
      </dgm:t>
    </dgm:pt>
    <dgm:pt modelId="{901AEDD0-C1BB-4B75-BAF2-51858F67C94D}">
      <dgm:prSet phldrT="[Teksti]" custT="1">
        <dgm:style>
          <a:lnRef idx="2">
            <a:schemeClr val="dk1"/>
          </a:lnRef>
          <a:fillRef idx="1">
            <a:schemeClr val="lt1"/>
          </a:fillRef>
          <a:effectRef idx="0">
            <a:schemeClr val="dk1"/>
          </a:effectRef>
          <a:fontRef idx="minor">
            <a:schemeClr val="dk1"/>
          </a:fontRef>
        </dgm:style>
      </dgm:prSet>
      <dgm:spPr/>
      <dgm:t>
        <a:bodyPr anchor="ctr"/>
        <a:lstStyle/>
        <a:p>
          <a:pPr algn="ctr"/>
          <a:r>
            <a:rPr lang="fi-FI" sz="1100"/>
            <a:t>Diskursiiviset</a:t>
          </a:r>
        </a:p>
      </dgm:t>
    </dgm:pt>
    <dgm:pt modelId="{A9296E2D-8F06-4D04-894A-E6C33FED1DA6}" type="parTrans" cxnId="{2E286282-7DCD-4204-85FD-DC96505F070C}">
      <dgm:prSet/>
      <dgm:spPr/>
      <dgm:t>
        <a:bodyPr/>
        <a:lstStyle/>
        <a:p>
          <a:endParaRPr lang="fi-FI" sz="1600"/>
        </a:p>
      </dgm:t>
    </dgm:pt>
    <dgm:pt modelId="{286304CE-E927-4A1E-A58E-727114A0F88A}" type="sibTrans" cxnId="{2E286282-7DCD-4204-85FD-DC96505F070C}">
      <dgm:prSet/>
      <dgm:spPr/>
      <dgm:t>
        <a:bodyPr/>
        <a:lstStyle/>
        <a:p>
          <a:endParaRPr lang="fi-FI" sz="1600"/>
        </a:p>
      </dgm:t>
    </dgm:pt>
    <dgm:pt modelId="{9E7E9AD4-A83C-43C1-AB7E-4AECAC01920E}">
      <dgm:prSet phldrT="[Teksti]" custT="1">
        <dgm:style>
          <a:lnRef idx="2">
            <a:schemeClr val="dk1"/>
          </a:lnRef>
          <a:fillRef idx="1">
            <a:schemeClr val="lt1"/>
          </a:fillRef>
          <a:effectRef idx="0">
            <a:schemeClr val="dk1"/>
          </a:effectRef>
          <a:fontRef idx="minor">
            <a:schemeClr val="dk1"/>
          </a:fontRef>
        </dgm:style>
      </dgm:prSet>
      <dgm:spPr/>
      <dgm:t>
        <a:bodyPr/>
        <a:lstStyle/>
        <a:p>
          <a:pPr algn="ctr"/>
          <a:r>
            <a:rPr lang="fi-FI" sz="1100"/>
            <a:t>Epätarkka tavoitteen asettelu tai käsitteiden määrittely</a:t>
          </a:r>
        </a:p>
      </dgm:t>
    </dgm:pt>
    <dgm:pt modelId="{03B4094A-1A24-41AD-92AD-C32F24D8BB85}" type="parTrans" cxnId="{D1497F8E-22A1-4E8A-A7B8-9F9111E31DBC}">
      <dgm:prSet/>
      <dgm:spPr/>
      <dgm:t>
        <a:bodyPr/>
        <a:lstStyle/>
        <a:p>
          <a:endParaRPr lang="fi-FI" sz="1600"/>
        </a:p>
      </dgm:t>
    </dgm:pt>
    <dgm:pt modelId="{AAFD7F32-C1E8-453C-B960-6DEF1FE5B997}" type="sibTrans" cxnId="{D1497F8E-22A1-4E8A-A7B8-9F9111E31DBC}">
      <dgm:prSet/>
      <dgm:spPr/>
      <dgm:t>
        <a:bodyPr/>
        <a:lstStyle/>
        <a:p>
          <a:endParaRPr lang="fi-FI" sz="1600"/>
        </a:p>
      </dgm:t>
    </dgm:pt>
    <dgm:pt modelId="{BD50B229-7230-44A5-8EAD-102923FF80E5}">
      <dgm:prSet phldrT="[Teksti]" custT="1">
        <dgm:style>
          <a:lnRef idx="2">
            <a:schemeClr val="dk1"/>
          </a:lnRef>
          <a:fillRef idx="1">
            <a:schemeClr val="lt1"/>
          </a:fillRef>
          <a:effectRef idx="0">
            <a:schemeClr val="dk1"/>
          </a:effectRef>
          <a:fontRef idx="minor">
            <a:schemeClr val="dk1"/>
          </a:fontRef>
        </dgm:style>
      </dgm:prSet>
      <dgm:spPr/>
      <dgm:t>
        <a:bodyPr/>
        <a:lstStyle/>
        <a:p>
          <a:pPr algn="ctr"/>
          <a:r>
            <a:rPr lang="fi-FI" sz="1100"/>
            <a:t>Ongelmat toimijoiden vastuuttamisessa</a:t>
          </a:r>
        </a:p>
      </dgm:t>
    </dgm:pt>
    <dgm:pt modelId="{4101160B-3E3D-47F9-B5D8-45EE3BB0B4EB}" type="parTrans" cxnId="{FF5E3E23-1CC8-4CE6-B081-816E64123798}">
      <dgm:prSet/>
      <dgm:spPr/>
      <dgm:t>
        <a:bodyPr/>
        <a:lstStyle/>
        <a:p>
          <a:endParaRPr lang="fi-FI" sz="1600"/>
        </a:p>
      </dgm:t>
    </dgm:pt>
    <dgm:pt modelId="{915C5B2F-350F-4C5D-8178-45203A192269}" type="sibTrans" cxnId="{FF5E3E23-1CC8-4CE6-B081-816E64123798}">
      <dgm:prSet/>
      <dgm:spPr/>
      <dgm:t>
        <a:bodyPr/>
        <a:lstStyle/>
        <a:p>
          <a:endParaRPr lang="fi-FI" sz="1600"/>
        </a:p>
      </dgm:t>
    </dgm:pt>
    <dgm:pt modelId="{F999A840-041C-4D20-A682-6ECC12854558}">
      <dgm:prSet phldrT="[Teksti]" custT="1">
        <dgm:style>
          <a:lnRef idx="2">
            <a:schemeClr val="dk1"/>
          </a:lnRef>
          <a:fillRef idx="1">
            <a:schemeClr val="lt1"/>
          </a:fillRef>
          <a:effectRef idx="0">
            <a:schemeClr val="dk1"/>
          </a:effectRef>
          <a:fontRef idx="minor">
            <a:schemeClr val="dk1"/>
          </a:fontRef>
        </dgm:style>
      </dgm:prSet>
      <dgm:spPr/>
      <dgm:t>
        <a:bodyPr/>
        <a:lstStyle/>
        <a:p>
          <a:pPr algn="ctr"/>
          <a:r>
            <a:rPr lang="fi-FI" sz="1100"/>
            <a:t>Ristiriitaiset/vastakkaiset tavoitteet</a:t>
          </a:r>
        </a:p>
      </dgm:t>
    </dgm:pt>
    <dgm:pt modelId="{42553A31-B512-46D2-8FF5-18129556AF78}" type="parTrans" cxnId="{4E46A9E6-B28E-4462-AAFB-2D844BF310F9}">
      <dgm:prSet/>
      <dgm:spPr/>
      <dgm:t>
        <a:bodyPr/>
        <a:lstStyle/>
        <a:p>
          <a:endParaRPr lang="fi-FI" sz="1600"/>
        </a:p>
      </dgm:t>
    </dgm:pt>
    <dgm:pt modelId="{5CA02FBA-E48C-4FCC-919D-9F26B2EAF4E4}" type="sibTrans" cxnId="{4E46A9E6-B28E-4462-AAFB-2D844BF310F9}">
      <dgm:prSet/>
      <dgm:spPr/>
      <dgm:t>
        <a:bodyPr/>
        <a:lstStyle/>
        <a:p>
          <a:endParaRPr lang="fi-FI" sz="1600"/>
        </a:p>
      </dgm:t>
    </dgm:pt>
    <dgm:pt modelId="{9409BED1-6134-40C8-9E90-0FE55C2935E3}">
      <dgm:prSet phldrT="[Teksti]" custT="1">
        <dgm:style>
          <a:lnRef idx="2">
            <a:schemeClr val="dk1"/>
          </a:lnRef>
          <a:fillRef idx="1">
            <a:schemeClr val="lt1"/>
          </a:fillRef>
          <a:effectRef idx="0">
            <a:schemeClr val="dk1"/>
          </a:effectRef>
          <a:fontRef idx="minor">
            <a:schemeClr val="dk1"/>
          </a:fontRef>
        </dgm:style>
      </dgm:prSet>
      <dgm:spPr/>
      <dgm:t>
        <a:bodyPr/>
        <a:lstStyle/>
        <a:p>
          <a:pPr algn="ctr"/>
          <a:r>
            <a:rPr lang="fi-FI" sz="1100"/>
            <a:t>Epäonnistuneet/olemattomat kannustimet</a:t>
          </a:r>
        </a:p>
      </dgm:t>
    </dgm:pt>
    <dgm:pt modelId="{CE3B8E55-021D-461D-9ADF-2AD49AE07E41}" type="parTrans" cxnId="{7C7F9857-3893-4175-8468-EA30AC7659CA}">
      <dgm:prSet/>
      <dgm:spPr/>
      <dgm:t>
        <a:bodyPr/>
        <a:lstStyle/>
        <a:p>
          <a:endParaRPr lang="fi-FI" sz="1600"/>
        </a:p>
      </dgm:t>
    </dgm:pt>
    <dgm:pt modelId="{415813BE-A5AB-455D-B373-926731298D53}" type="sibTrans" cxnId="{7C7F9857-3893-4175-8468-EA30AC7659CA}">
      <dgm:prSet/>
      <dgm:spPr/>
      <dgm:t>
        <a:bodyPr/>
        <a:lstStyle/>
        <a:p>
          <a:endParaRPr lang="fi-FI" sz="1600"/>
        </a:p>
      </dgm:t>
    </dgm:pt>
    <dgm:pt modelId="{E99AEE9A-164D-4A9E-A8C9-73B7EF2E8E12}">
      <dgm:prSet phldrT="[Teksti]" custT="1">
        <dgm:style>
          <a:lnRef idx="2">
            <a:schemeClr val="dk1"/>
          </a:lnRef>
          <a:fillRef idx="1">
            <a:schemeClr val="lt1"/>
          </a:fillRef>
          <a:effectRef idx="0">
            <a:schemeClr val="dk1"/>
          </a:effectRef>
          <a:fontRef idx="minor">
            <a:schemeClr val="dk1"/>
          </a:fontRef>
        </dgm:style>
      </dgm:prSet>
      <dgm:spPr/>
      <dgm:t>
        <a:bodyPr/>
        <a:lstStyle/>
        <a:p>
          <a:pPr algn="ctr"/>
          <a:r>
            <a:rPr lang="fi-FI" sz="1100"/>
            <a:t>Ristiriitaiset säädökset</a:t>
          </a:r>
        </a:p>
      </dgm:t>
    </dgm:pt>
    <dgm:pt modelId="{FB2D0251-2690-47DE-B50A-03251AA16CB0}" type="parTrans" cxnId="{7CB7E587-B68E-4E9D-999D-B043206F5902}">
      <dgm:prSet/>
      <dgm:spPr/>
      <dgm:t>
        <a:bodyPr/>
        <a:lstStyle/>
        <a:p>
          <a:endParaRPr lang="fi-FI" sz="1600"/>
        </a:p>
      </dgm:t>
    </dgm:pt>
    <dgm:pt modelId="{8ADC399A-7B8D-487C-9223-79A76B3E8CE1}" type="sibTrans" cxnId="{7CB7E587-B68E-4E9D-999D-B043206F5902}">
      <dgm:prSet/>
      <dgm:spPr/>
      <dgm:t>
        <a:bodyPr/>
        <a:lstStyle/>
        <a:p>
          <a:endParaRPr lang="fi-FI" sz="1600"/>
        </a:p>
      </dgm:t>
    </dgm:pt>
    <dgm:pt modelId="{4E1D0AA5-4F4E-4EB3-B310-312FBB99BD4D}">
      <dgm:prSet phldrT="[Teksti]" custT="1">
        <dgm:style>
          <a:lnRef idx="2">
            <a:schemeClr val="dk1"/>
          </a:lnRef>
          <a:fillRef idx="1">
            <a:schemeClr val="lt1"/>
          </a:fillRef>
          <a:effectRef idx="0">
            <a:schemeClr val="dk1"/>
          </a:effectRef>
          <a:fontRef idx="minor">
            <a:schemeClr val="dk1"/>
          </a:fontRef>
        </dgm:style>
      </dgm:prSet>
      <dgm:spPr/>
      <dgm:t>
        <a:bodyPr/>
        <a:lstStyle/>
        <a:p>
          <a:pPr algn="ctr"/>
          <a:r>
            <a:rPr lang="fi-FI" sz="1100"/>
            <a:t>Riittämätön kompetenssi</a:t>
          </a:r>
        </a:p>
      </dgm:t>
    </dgm:pt>
    <dgm:pt modelId="{A9E5520F-37B8-4BE5-98F3-5C2E74B0B127}" type="parTrans" cxnId="{595E4F68-8353-4FDF-A29D-C468F4AFCF48}">
      <dgm:prSet/>
      <dgm:spPr/>
      <dgm:t>
        <a:bodyPr/>
        <a:lstStyle/>
        <a:p>
          <a:endParaRPr lang="fi-FI" sz="1600"/>
        </a:p>
      </dgm:t>
    </dgm:pt>
    <dgm:pt modelId="{58C6ED10-AD4B-4488-9F50-306278E9472C}" type="sibTrans" cxnId="{595E4F68-8353-4FDF-A29D-C468F4AFCF48}">
      <dgm:prSet/>
      <dgm:spPr/>
      <dgm:t>
        <a:bodyPr/>
        <a:lstStyle/>
        <a:p>
          <a:endParaRPr lang="fi-FI" sz="1600"/>
        </a:p>
      </dgm:t>
    </dgm:pt>
    <dgm:pt modelId="{2A0191A3-95D2-47CA-9B13-330F7D1A1A44}">
      <dgm:prSet phldrT="[Teksti]" custT="1">
        <dgm:style>
          <a:lnRef idx="2">
            <a:schemeClr val="dk1"/>
          </a:lnRef>
          <a:fillRef idx="1">
            <a:schemeClr val="lt1"/>
          </a:fillRef>
          <a:effectRef idx="0">
            <a:schemeClr val="dk1"/>
          </a:effectRef>
          <a:fontRef idx="minor">
            <a:schemeClr val="dk1"/>
          </a:fontRef>
        </dgm:style>
      </dgm:prSet>
      <dgm:spPr/>
      <dgm:t>
        <a:bodyPr/>
        <a:lstStyle/>
        <a:p>
          <a:pPr algn="l"/>
          <a:endParaRPr lang="fi-FI" sz="700"/>
        </a:p>
      </dgm:t>
    </dgm:pt>
    <dgm:pt modelId="{E5C07B4F-D01E-4C3B-9B56-E66FA3B0FFA6}" type="parTrans" cxnId="{3BF218A0-26EA-416F-B355-EA32FA93986A}">
      <dgm:prSet/>
      <dgm:spPr/>
      <dgm:t>
        <a:bodyPr/>
        <a:lstStyle/>
        <a:p>
          <a:endParaRPr lang="fi-FI" sz="1600"/>
        </a:p>
      </dgm:t>
    </dgm:pt>
    <dgm:pt modelId="{614C8CE7-586E-4DF5-B6FF-CD5C6B67C0D8}" type="sibTrans" cxnId="{3BF218A0-26EA-416F-B355-EA32FA93986A}">
      <dgm:prSet/>
      <dgm:spPr/>
      <dgm:t>
        <a:bodyPr/>
        <a:lstStyle/>
        <a:p>
          <a:endParaRPr lang="fi-FI" sz="1600"/>
        </a:p>
      </dgm:t>
    </dgm:pt>
    <dgm:pt modelId="{A36FD585-34FA-4927-B570-14D0B7718B99}">
      <dgm:prSet phldrT="[Teksti]" custT="1">
        <dgm:style>
          <a:lnRef idx="2">
            <a:schemeClr val="dk1"/>
          </a:lnRef>
          <a:fillRef idx="1">
            <a:schemeClr val="lt1"/>
          </a:fillRef>
          <a:effectRef idx="0">
            <a:schemeClr val="dk1"/>
          </a:effectRef>
          <a:fontRef idx="minor">
            <a:schemeClr val="dk1"/>
          </a:fontRef>
        </dgm:style>
      </dgm:prSet>
      <dgm:spPr/>
      <dgm:t>
        <a:bodyPr/>
        <a:lstStyle/>
        <a:p>
          <a:pPr algn="ctr"/>
          <a:r>
            <a:rPr lang="fi-FI" sz="1100"/>
            <a:t>Riittämättömät hallinnolliset resurssit</a:t>
          </a:r>
        </a:p>
      </dgm:t>
    </dgm:pt>
    <dgm:pt modelId="{7551EB30-AE3C-4E7A-87C1-4E0341879FB7}" type="parTrans" cxnId="{5951ED7B-0280-4AE7-8420-92762F501639}">
      <dgm:prSet/>
      <dgm:spPr/>
      <dgm:t>
        <a:bodyPr/>
        <a:lstStyle/>
        <a:p>
          <a:endParaRPr lang="fi-FI" sz="1600"/>
        </a:p>
      </dgm:t>
    </dgm:pt>
    <dgm:pt modelId="{6553162F-2145-42E5-957D-38EFB4492A9F}" type="sibTrans" cxnId="{5951ED7B-0280-4AE7-8420-92762F501639}">
      <dgm:prSet/>
      <dgm:spPr/>
      <dgm:t>
        <a:bodyPr/>
        <a:lstStyle/>
        <a:p>
          <a:endParaRPr lang="fi-FI" sz="1600"/>
        </a:p>
      </dgm:t>
    </dgm:pt>
    <dgm:pt modelId="{2688E557-4ED2-4411-B437-5F52363A974C}">
      <dgm:prSet phldrT="[Teksti]" custT="1">
        <dgm:style>
          <a:lnRef idx="2">
            <a:schemeClr val="dk1"/>
          </a:lnRef>
          <a:fillRef idx="1">
            <a:schemeClr val="lt1"/>
          </a:fillRef>
          <a:effectRef idx="0">
            <a:schemeClr val="dk1"/>
          </a:effectRef>
          <a:fontRef idx="minor">
            <a:schemeClr val="dk1"/>
          </a:fontRef>
        </dgm:style>
      </dgm:prSet>
      <dgm:spPr/>
      <dgm:t>
        <a:bodyPr/>
        <a:lstStyle/>
        <a:p>
          <a:pPr algn="ctr"/>
          <a:r>
            <a:rPr lang="fi-FI" sz="1100"/>
            <a:t>Kommunikaatio-ongelmat</a:t>
          </a:r>
        </a:p>
      </dgm:t>
    </dgm:pt>
    <dgm:pt modelId="{C9BFC5E1-EE83-43A8-BE05-0424B4226AEF}" type="parTrans" cxnId="{FF60D1CB-ECD6-4BF2-9F04-B3F6AC33CFA5}">
      <dgm:prSet/>
      <dgm:spPr/>
      <dgm:t>
        <a:bodyPr/>
        <a:lstStyle/>
        <a:p>
          <a:endParaRPr lang="fi-FI" sz="1600"/>
        </a:p>
      </dgm:t>
    </dgm:pt>
    <dgm:pt modelId="{5710124E-2AB6-44F1-9D5F-057A0B1DC88E}" type="sibTrans" cxnId="{FF60D1CB-ECD6-4BF2-9F04-B3F6AC33CFA5}">
      <dgm:prSet/>
      <dgm:spPr/>
      <dgm:t>
        <a:bodyPr/>
        <a:lstStyle/>
        <a:p>
          <a:endParaRPr lang="fi-FI" sz="1600"/>
        </a:p>
      </dgm:t>
    </dgm:pt>
    <dgm:pt modelId="{867769CF-2130-48C7-8A34-086131D49F53}">
      <dgm:prSet phldrT="[Teksti]" custT="1">
        <dgm:style>
          <a:lnRef idx="2">
            <a:schemeClr val="dk1"/>
          </a:lnRef>
          <a:fillRef idx="1">
            <a:schemeClr val="lt1"/>
          </a:fillRef>
          <a:effectRef idx="0">
            <a:schemeClr val="dk1"/>
          </a:effectRef>
          <a:fontRef idx="minor">
            <a:schemeClr val="dk1"/>
          </a:fontRef>
        </dgm:style>
      </dgm:prSet>
      <dgm:spPr/>
      <dgm:t>
        <a:bodyPr anchor="ctr"/>
        <a:lstStyle/>
        <a:p>
          <a:pPr algn="ctr"/>
          <a:r>
            <a:rPr lang="fi-FI" sz="1100"/>
            <a:t>Riittämätön ongelmaan liittyvä tietopohja</a:t>
          </a:r>
        </a:p>
      </dgm:t>
    </dgm:pt>
    <dgm:pt modelId="{58F0D7CB-E6D9-4D5A-962D-DAECB26E0CBD}" type="parTrans" cxnId="{3A7A0518-9C9C-49A9-8A8D-AC09098510A3}">
      <dgm:prSet/>
      <dgm:spPr/>
      <dgm:t>
        <a:bodyPr/>
        <a:lstStyle/>
        <a:p>
          <a:endParaRPr lang="fi-FI" sz="1600"/>
        </a:p>
      </dgm:t>
    </dgm:pt>
    <dgm:pt modelId="{4C778216-D02D-4796-A624-3156668CA889}" type="sibTrans" cxnId="{3A7A0518-9C9C-49A9-8A8D-AC09098510A3}">
      <dgm:prSet/>
      <dgm:spPr/>
      <dgm:t>
        <a:bodyPr/>
        <a:lstStyle/>
        <a:p>
          <a:endParaRPr lang="fi-FI" sz="1600"/>
        </a:p>
      </dgm:t>
    </dgm:pt>
    <dgm:pt modelId="{325E4783-9B85-4714-8FBF-B26E908CC6A0}">
      <dgm:prSet phldrT="[Teksti]" custT="1">
        <dgm:style>
          <a:lnRef idx="2">
            <a:schemeClr val="dk1"/>
          </a:lnRef>
          <a:fillRef idx="1">
            <a:schemeClr val="lt1"/>
          </a:fillRef>
          <a:effectRef idx="0">
            <a:schemeClr val="dk1"/>
          </a:effectRef>
          <a:fontRef idx="minor">
            <a:schemeClr val="dk1"/>
          </a:fontRef>
        </dgm:style>
      </dgm:prSet>
      <dgm:spPr/>
      <dgm:t>
        <a:bodyPr anchor="ctr"/>
        <a:lstStyle/>
        <a:p>
          <a:pPr algn="ctr"/>
          <a:r>
            <a:rPr lang="fi-FI" sz="1100"/>
            <a:t>Politiikkatoimet eivät tarpeeksi kokonaisvaltaisia</a:t>
          </a:r>
        </a:p>
      </dgm:t>
    </dgm:pt>
    <dgm:pt modelId="{2CB86AF1-6ABC-410A-8ECB-4C165A181926}" type="parTrans" cxnId="{2A871FF9-7FB9-46C8-A2C5-83B8701A9A28}">
      <dgm:prSet/>
      <dgm:spPr/>
      <dgm:t>
        <a:bodyPr/>
        <a:lstStyle/>
        <a:p>
          <a:endParaRPr lang="fi-FI" sz="1600"/>
        </a:p>
      </dgm:t>
    </dgm:pt>
    <dgm:pt modelId="{325525B0-15E2-4A4B-B84C-161127799A9B}" type="sibTrans" cxnId="{2A871FF9-7FB9-46C8-A2C5-83B8701A9A28}">
      <dgm:prSet/>
      <dgm:spPr/>
      <dgm:t>
        <a:bodyPr/>
        <a:lstStyle/>
        <a:p>
          <a:endParaRPr lang="fi-FI" sz="1600"/>
        </a:p>
      </dgm:t>
    </dgm:pt>
    <dgm:pt modelId="{3F43F7FB-8E96-4779-9D51-B0DAFAF7F649}">
      <dgm:prSet phldrT="[Teksti]" custT="1">
        <dgm:style>
          <a:lnRef idx="2">
            <a:schemeClr val="dk1"/>
          </a:lnRef>
          <a:fillRef idx="1">
            <a:schemeClr val="lt1"/>
          </a:fillRef>
          <a:effectRef idx="0">
            <a:schemeClr val="dk1"/>
          </a:effectRef>
          <a:fontRef idx="minor">
            <a:schemeClr val="dk1"/>
          </a:fontRef>
        </dgm:style>
      </dgm:prSet>
      <dgm:spPr/>
      <dgm:t>
        <a:bodyPr anchor="ctr"/>
        <a:lstStyle/>
        <a:p>
          <a:pPr algn="ctr"/>
          <a:r>
            <a:rPr lang="fi-FI" sz="1100"/>
            <a:t>Riittämätön toimenpiteiden tehokkuuden arviointi/arviointimekanismien puute</a:t>
          </a:r>
        </a:p>
      </dgm:t>
    </dgm:pt>
    <dgm:pt modelId="{2D215A6A-57F0-4717-9E74-C5F73BACC9EC}" type="parTrans" cxnId="{A9976E67-E530-4BE4-8AFD-904D32E84710}">
      <dgm:prSet/>
      <dgm:spPr/>
      <dgm:t>
        <a:bodyPr/>
        <a:lstStyle/>
        <a:p>
          <a:endParaRPr lang="fi-FI" sz="1600"/>
        </a:p>
      </dgm:t>
    </dgm:pt>
    <dgm:pt modelId="{A0E13CA9-E5B2-477B-BB03-94EB3981FADC}" type="sibTrans" cxnId="{A9976E67-E530-4BE4-8AFD-904D32E84710}">
      <dgm:prSet/>
      <dgm:spPr/>
      <dgm:t>
        <a:bodyPr/>
        <a:lstStyle/>
        <a:p>
          <a:endParaRPr lang="fi-FI" sz="1600"/>
        </a:p>
      </dgm:t>
    </dgm:pt>
    <dgm:pt modelId="{FC0BC77A-B5C7-4B5E-8F69-8B8873CB9FD3}" type="pres">
      <dgm:prSet presAssocID="{B640993E-A917-45FC-921E-355FD0001C9B}" presName="Name0" presStyleCnt="0">
        <dgm:presLayoutVars>
          <dgm:dir/>
          <dgm:animLvl val="lvl"/>
          <dgm:resizeHandles/>
        </dgm:presLayoutVars>
      </dgm:prSet>
      <dgm:spPr/>
    </dgm:pt>
    <dgm:pt modelId="{790E53C3-9028-4EDB-9F62-8749F3A3013D}" type="pres">
      <dgm:prSet presAssocID="{F7EAEE2F-BBD7-4679-B018-530C368C426E}" presName="linNode" presStyleCnt="0"/>
      <dgm:spPr/>
    </dgm:pt>
    <dgm:pt modelId="{6CCC81F9-922A-4AB1-8E3F-FAF48915F861}" type="pres">
      <dgm:prSet presAssocID="{F7EAEE2F-BBD7-4679-B018-530C368C426E}" presName="parentShp" presStyleLbl="node1" presStyleIdx="0" presStyleCnt="3">
        <dgm:presLayoutVars>
          <dgm:bulletEnabled val="1"/>
        </dgm:presLayoutVars>
      </dgm:prSet>
      <dgm:spPr/>
    </dgm:pt>
    <dgm:pt modelId="{0DA573CB-8321-4BA1-AFA6-054B1407B206}" type="pres">
      <dgm:prSet presAssocID="{F7EAEE2F-BBD7-4679-B018-530C368C426E}" presName="childShp" presStyleLbl="bgAccFollowNode1" presStyleIdx="0" presStyleCnt="3">
        <dgm:presLayoutVars>
          <dgm:bulletEnabled val="1"/>
        </dgm:presLayoutVars>
      </dgm:prSet>
      <dgm:spPr/>
    </dgm:pt>
    <dgm:pt modelId="{EEA6E4B3-C698-419F-9316-2DE19ADB0ECC}" type="pres">
      <dgm:prSet presAssocID="{24F42741-BADB-440D-AB0A-BFE263F2B1D9}" presName="spacing" presStyleCnt="0"/>
      <dgm:spPr/>
    </dgm:pt>
    <dgm:pt modelId="{7BD21927-1DF4-4EB6-824A-073816AA7A0D}" type="pres">
      <dgm:prSet presAssocID="{2981A5F5-BF97-43FB-97EA-9B6A3DE1D94C}" presName="linNode" presStyleCnt="0"/>
      <dgm:spPr/>
    </dgm:pt>
    <dgm:pt modelId="{3935E731-1649-4381-A2AE-80A68C8115BA}" type="pres">
      <dgm:prSet presAssocID="{2981A5F5-BF97-43FB-97EA-9B6A3DE1D94C}" presName="parentShp" presStyleLbl="node1" presStyleIdx="1" presStyleCnt="3">
        <dgm:presLayoutVars>
          <dgm:bulletEnabled val="1"/>
        </dgm:presLayoutVars>
      </dgm:prSet>
      <dgm:spPr/>
    </dgm:pt>
    <dgm:pt modelId="{130C88C7-8941-40D3-9657-C4C8DFA1C5C3}" type="pres">
      <dgm:prSet presAssocID="{2981A5F5-BF97-43FB-97EA-9B6A3DE1D94C}" presName="childShp" presStyleLbl="bgAccFollowNode1" presStyleIdx="1" presStyleCnt="3">
        <dgm:presLayoutVars>
          <dgm:bulletEnabled val="1"/>
        </dgm:presLayoutVars>
      </dgm:prSet>
      <dgm:spPr/>
    </dgm:pt>
    <dgm:pt modelId="{455A9069-75D7-4C4F-A1C2-68F4A31E21E2}" type="pres">
      <dgm:prSet presAssocID="{E196AEB4-E225-4A31-8574-B057F13EF343}" presName="spacing" presStyleCnt="0"/>
      <dgm:spPr/>
    </dgm:pt>
    <dgm:pt modelId="{FBB76916-34D1-428E-A7C7-ABD5F39ABE3F}" type="pres">
      <dgm:prSet presAssocID="{3649FBF0-51D7-4F8F-9AA9-E9B05DFD650F}" presName="linNode" presStyleCnt="0"/>
      <dgm:spPr/>
    </dgm:pt>
    <dgm:pt modelId="{38AABB7A-B226-446E-9161-71E8AAE4F120}" type="pres">
      <dgm:prSet presAssocID="{3649FBF0-51D7-4F8F-9AA9-E9B05DFD650F}" presName="parentShp" presStyleLbl="node1" presStyleIdx="2" presStyleCnt="3">
        <dgm:presLayoutVars>
          <dgm:bulletEnabled val="1"/>
        </dgm:presLayoutVars>
      </dgm:prSet>
      <dgm:spPr/>
    </dgm:pt>
    <dgm:pt modelId="{188E3A6D-3F17-4B3F-A530-ADE98AE45784}" type="pres">
      <dgm:prSet presAssocID="{3649FBF0-51D7-4F8F-9AA9-E9B05DFD650F}" presName="childShp" presStyleLbl="bgAccFollowNode1" presStyleIdx="2" presStyleCnt="3">
        <dgm:presLayoutVars>
          <dgm:bulletEnabled val="1"/>
        </dgm:presLayoutVars>
      </dgm:prSet>
      <dgm:spPr/>
    </dgm:pt>
  </dgm:ptLst>
  <dgm:cxnLst>
    <dgm:cxn modelId="{D8D0E306-F6BD-460D-ADA1-958A65A3E27E}" type="presOf" srcId="{F7EAEE2F-BBD7-4679-B018-530C368C426E}" destId="{6CCC81F9-922A-4AB1-8E3F-FAF48915F861}" srcOrd="0" destOrd="0" presId="urn:microsoft.com/office/officeart/2005/8/layout/vList6"/>
    <dgm:cxn modelId="{0EB9CA0C-EF43-42F0-9FE4-0F7F9552F47B}" type="presOf" srcId="{3F43F7FB-8E96-4779-9D51-B0DAFAF7F649}" destId="{130C88C7-8941-40D3-9657-C4C8DFA1C5C3}" srcOrd="0" destOrd="2" presId="urn:microsoft.com/office/officeart/2005/8/layout/vList6"/>
    <dgm:cxn modelId="{BAC2EE10-D56D-49B4-AC95-1F3DB234F89D}" type="presOf" srcId="{B640993E-A917-45FC-921E-355FD0001C9B}" destId="{FC0BC77A-B5C7-4B5E-8F69-8B8873CB9FD3}" srcOrd="0" destOrd="0" presId="urn:microsoft.com/office/officeart/2005/8/layout/vList6"/>
    <dgm:cxn modelId="{ED3E3A11-1873-4339-870B-84DCB98C96E4}" srcId="{F7EAEE2F-BBD7-4679-B018-530C368C426E}" destId="{89074E02-F974-48C1-B59F-15C8A91AB293}" srcOrd="4" destOrd="0" parTransId="{E44131BA-CB78-4A7E-9EB6-143BA4F0A19E}" sibTransId="{9EB96818-6846-40D6-939C-D0BC3994686A}"/>
    <dgm:cxn modelId="{3A7A0518-9C9C-49A9-8A8D-AC09098510A3}" srcId="{2981A5F5-BF97-43FB-97EA-9B6A3DE1D94C}" destId="{867769CF-2130-48C7-8A34-086131D49F53}" srcOrd="0" destOrd="0" parTransId="{58F0D7CB-E6D9-4D5A-962D-DAECB26E0CBD}" sibTransId="{4C778216-D02D-4796-A624-3156668CA889}"/>
    <dgm:cxn modelId="{668A8418-6717-4FAB-9159-891944222333}" srcId="{F7EAEE2F-BBD7-4679-B018-530C368C426E}" destId="{A87C8FF5-7605-4D2C-AE7A-3C9DF8EBC0DB}" srcOrd="2" destOrd="0" parTransId="{74EF7EF4-544C-4CFD-9D27-085753E845F7}" sibTransId="{5A37DABE-68D0-4D3B-88F2-822BE8A85310}"/>
    <dgm:cxn modelId="{8D764E1E-CF02-4AB6-B065-B86C5D6FC07D}" type="presOf" srcId="{2981A5F5-BF97-43FB-97EA-9B6A3DE1D94C}" destId="{3935E731-1649-4381-A2AE-80A68C8115BA}" srcOrd="0" destOrd="0" presId="urn:microsoft.com/office/officeart/2005/8/layout/vList6"/>
    <dgm:cxn modelId="{FF5E3E23-1CC8-4CE6-B081-816E64123798}" srcId="{3649FBF0-51D7-4F8F-9AA9-E9B05DFD650F}" destId="{BD50B229-7230-44A5-8EAD-102923FF80E5}" srcOrd="1" destOrd="0" parTransId="{4101160B-3E3D-47F9-B5D8-45EE3BB0B4EB}" sibTransId="{915C5B2F-350F-4C5D-8178-45203A192269}"/>
    <dgm:cxn modelId="{4CBED729-786E-47B9-87B1-1D56C86F9581}" type="presOf" srcId="{A36FD585-34FA-4927-B570-14D0B7718B99}" destId="{188E3A6D-3F17-4B3F-A530-ADE98AE45784}" srcOrd="0" destOrd="6" presId="urn:microsoft.com/office/officeart/2005/8/layout/vList6"/>
    <dgm:cxn modelId="{AD4F092D-1F12-4E3B-8149-BACF5EAEF880}" type="presOf" srcId="{F999A840-041C-4D20-A682-6ECC12854558}" destId="{188E3A6D-3F17-4B3F-A530-ADE98AE45784}" srcOrd="0" destOrd="2" presId="urn:microsoft.com/office/officeart/2005/8/layout/vList6"/>
    <dgm:cxn modelId="{5C97B239-66D5-4BB4-8BE3-699CDE541AD3}" type="presOf" srcId="{867769CF-2130-48C7-8A34-086131D49F53}" destId="{130C88C7-8941-40D3-9657-C4C8DFA1C5C3}" srcOrd="0" destOrd="0" presId="urn:microsoft.com/office/officeart/2005/8/layout/vList6"/>
    <dgm:cxn modelId="{7CDF1A3F-BEF1-4AE5-ABA1-482340466BCB}" type="presOf" srcId="{9409BED1-6134-40C8-9E90-0FE55C2935E3}" destId="{188E3A6D-3F17-4B3F-A530-ADE98AE45784}" srcOrd="0" destOrd="3" presId="urn:microsoft.com/office/officeart/2005/8/layout/vList6"/>
    <dgm:cxn modelId="{8C82D941-5C5C-4C35-AE3A-713B17D330C3}" type="presOf" srcId="{B31C80F5-7741-4A93-A7F9-4F805D8B7A00}" destId="{0DA573CB-8321-4BA1-AFA6-054B1407B206}" srcOrd="0" destOrd="5" presId="urn:microsoft.com/office/officeart/2005/8/layout/vList6"/>
    <dgm:cxn modelId="{FD362963-8ABB-4738-9A0C-F151C58CCDC1}" srcId="{B640993E-A917-45FC-921E-355FD0001C9B}" destId="{2981A5F5-BF97-43FB-97EA-9B6A3DE1D94C}" srcOrd="1" destOrd="0" parTransId="{D10D530D-9D20-4BAC-84E2-EA9BEEF5B8A0}" sibTransId="{E196AEB4-E225-4A31-8574-B057F13EF343}"/>
    <dgm:cxn modelId="{A9976E67-E530-4BE4-8AFD-904D32E84710}" srcId="{2981A5F5-BF97-43FB-97EA-9B6A3DE1D94C}" destId="{3F43F7FB-8E96-4779-9D51-B0DAFAF7F649}" srcOrd="2" destOrd="0" parTransId="{2D215A6A-57F0-4717-9E74-C5F73BACC9EC}" sibTransId="{A0E13CA9-E5B2-477B-BB03-94EB3981FADC}"/>
    <dgm:cxn modelId="{595E4F68-8353-4FDF-A29D-C468F4AFCF48}" srcId="{3649FBF0-51D7-4F8F-9AA9-E9B05DFD650F}" destId="{4E1D0AA5-4F4E-4EB3-B310-312FBB99BD4D}" srcOrd="5" destOrd="0" parTransId="{A9E5520F-37B8-4BE5-98F3-5C2E74B0B127}" sibTransId="{58C6ED10-AD4B-4488-9F50-306278E9472C}"/>
    <dgm:cxn modelId="{FA13DE49-5A5A-4339-B084-3FE4B9635353}" type="presOf" srcId="{901AEDD0-C1BB-4B75-BAF2-51858F67C94D}" destId="{0DA573CB-8321-4BA1-AFA6-054B1407B206}" srcOrd="0" destOrd="6" presId="urn:microsoft.com/office/officeart/2005/8/layout/vList6"/>
    <dgm:cxn modelId="{DC4BFC6C-6030-4089-98D8-D4B12A4B1E14}" srcId="{F7EAEE2F-BBD7-4679-B018-530C368C426E}" destId="{12FE97AB-7978-4555-A02F-02578F4852E7}" srcOrd="1" destOrd="0" parTransId="{D6AD8B85-A381-48C0-A5D0-F1F421BC0EA5}" sibTransId="{12B2B9FB-CC87-47CF-B911-8F08C4213646}"/>
    <dgm:cxn modelId="{A106336D-6789-4225-9143-54EEF0E291A7}" srcId="{F7EAEE2F-BBD7-4679-B018-530C368C426E}" destId="{B31C80F5-7741-4A93-A7F9-4F805D8B7A00}" srcOrd="5" destOrd="0" parTransId="{9B6C4464-FE3D-461F-AD87-A42407E25371}" sibTransId="{5DF32536-0359-407F-91E2-5F23E3700F53}"/>
    <dgm:cxn modelId="{E98A0D51-2F4E-44BD-B82E-68AC8E09E54B}" srcId="{B640993E-A917-45FC-921E-355FD0001C9B}" destId="{3649FBF0-51D7-4F8F-9AA9-E9B05DFD650F}" srcOrd="2" destOrd="0" parTransId="{8654A96A-7757-4B70-961A-1E335BB44CCE}" sibTransId="{02BB6730-54DE-496A-A00C-3D8ED7606966}"/>
    <dgm:cxn modelId="{7C7F9857-3893-4175-8468-EA30AC7659CA}" srcId="{3649FBF0-51D7-4F8F-9AA9-E9B05DFD650F}" destId="{9409BED1-6134-40C8-9E90-0FE55C2935E3}" srcOrd="3" destOrd="0" parTransId="{CE3B8E55-021D-461D-9ADF-2AD49AE07E41}" sibTransId="{415813BE-A5AB-455D-B373-926731298D53}"/>
    <dgm:cxn modelId="{BE3FC778-CEE1-475A-9C95-01B94A3092EF}" type="presOf" srcId="{BD50B229-7230-44A5-8EAD-102923FF80E5}" destId="{188E3A6D-3F17-4B3F-A530-ADE98AE45784}" srcOrd="0" destOrd="1" presId="urn:microsoft.com/office/officeart/2005/8/layout/vList6"/>
    <dgm:cxn modelId="{5951ED7B-0280-4AE7-8420-92762F501639}" srcId="{3649FBF0-51D7-4F8F-9AA9-E9B05DFD650F}" destId="{A36FD585-34FA-4927-B570-14D0B7718B99}" srcOrd="6" destOrd="0" parTransId="{7551EB30-AE3C-4E7A-87C1-4E0341879FB7}" sibTransId="{6553162F-2145-42E5-957D-38EFB4492A9F}"/>
    <dgm:cxn modelId="{DE58B17C-EDFE-44C6-96A1-73BC9BF78E99}" type="presOf" srcId="{E99AEE9A-164D-4A9E-A8C9-73B7EF2E8E12}" destId="{188E3A6D-3F17-4B3F-A530-ADE98AE45784}" srcOrd="0" destOrd="4" presId="urn:microsoft.com/office/officeart/2005/8/layout/vList6"/>
    <dgm:cxn modelId="{2E286282-7DCD-4204-85FD-DC96505F070C}" srcId="{F7EAEE2F-BBD7-4679-B018-530C368C426E}" destId="{901AEDD0-C1BB-4B75-BAF2-51858F67C94D}" srcOrd="6" destOrd="0" parTransId="{A9296E2D-8F06-4D04-894A-E6C33FED1DA6}" sibTransId="{286304CE-E927-4A1E-A58E-727114A0F88A}"/>
    <dgm:cxn modelId="{5415BD82-BB6A-472A-A875-EEAF1CD5D8E4}" type="presOf" srcId="{89074E02-F974-48C1-B59F-15C8A91AB293}" destId="{0DA573CB-8321-4BA1-AFA6-054B1407B206}" srcOrd="0" destOrd="4" presId="urn:microsoft.com/office/officeart/2005/8/layout/vList6"/>
    <dgm:cxn modelId="{7CB7E587-B68E-4E9D-999D-B043206F5902}" srcId="{3649FBF0-51D7-4F8F-9AA9-E9B05DFD650F}" destId="{E99AEE9A-164D-4A9E-A8C9-73B7EF2E8E12}" srcOrd="4" destOrd="0" parTransId="{FB2D0251-2690-47DE-B50A-03251AA16CB0}" sibTransId="{8ADC399A-7B8D-487C-9223-79A76B3E8CE1}"/>
    <dgm:cxn modelId="{D1497F8E-22A1-4E8A-A7B8-9F9111E31DBC}" srcId="{3649FBF0-51D7-4F8F-9AA9-E9B05DFD650F}" destId="{9E7E9AD4-A83C-43C1-AB7E-4AECAC01920E}" srcOrd="0" destOrd="0" parTransId="{03B4094A-1A24-41AD-92AD-C32F24D8BB85}" sibTransId="{AAFD7F32-C1E8-453C-B960-6DEF1FE5B997}"/>
    <dgm:cxn modelId="{F6589490-3393-415B-A79B-AA47374285AC}" type="presOf" srcId="{A87C8FF5-7605-4D2C-AE7A-3C9DF8EBC0DB}" destId="{0DA573CB-8321-4BA1-AFA6-054B1407B206}" srcOrd="0" destOrd="2" presId="urn:microsoft.com/office/officeart/2005/8/layout/vList6"/>
    <dgm:cxn modelId="{66E2B291-EC14-41C3-BA03-D498205B4BAA}" type="presOf" srcId="{6026FB70-AE68-4034-A322-981135705AB2}" destId="{0DA573CB-8321-4BA1-AFA6-054B1407B206}" srcOrd="0" destOrd="3" presId="urn:microsoft.com/office/officeart/2005/8/layout/vList6"/>
    <dgm:cxn modelId="{3BF218A0-26EA-416F-B355-EA32FA93986A}" srcId="{3649FBF0-51D7-4F8F-9AA9-E9B05DFD650F}" destId="{2A0191A3-95D2-47CA-9B13-330F7D1A1A44}" srcOrd="8" destOrd="0" parTransId="{E5C07B4F-D01E-4C3B-9B56-E66FA3B0FFA6}" sibTransId="{614C8CE7-586E-4DF5-B6FF-CD5C6B67C0D8}"/>
    <dgm:cxn modelId="{184964A4-E67E-4237-93B4-9E0764A1234C}" type="presOf" srcId="{9E7E9AD4-A83C-43C1-AB7E-4AECAC01920E}" destId="{188E3A6D-3F17-4B3F-A530-ADE98AE45784}" srcOrd="0" destOrd="0" presId="urn:microsoft.com/office/officeart/2005/8/layout/vList6"/>
    <dgm:cxn modelId="{B6F7D8B7-29EB-4C6F-A12E-14AD8A1FB619}" srcId="{F7EAEE2F-BBD7-4679-B018-530C368C426E}" destId="{6026FB70-AE68-4034-A322-981135705AB2}" srcOrd="3" destOrd="0" parTransId="{DEC3ED5F-B170-4274-980D-D573008B9F8A}" sibTransId="{928C79CD-59D3-4B49-94C4-F8B946625743}"/>
    <dgm:cxn modelId="{EE7E41BB-92D1-40B6-8C86-1A2465C81638}" type="presOf" srcId="{12FE97AB-7978-4555-A02F-02578F4852E7}" destId="{0DA573CB-8321-4BA1-AFA6-054B1407B206}" srcOrd="0" destOrd="1" presId="urn:microsoft.com/office/officeart/2005/8/layout/vList6"/>
    <dgm:cxn modelId="{CF1C27BF-E668-4E86-A17E-5DD0E62104EB}" type="presOf" srcId="{4E1D0AA5-4F4E-4EB3-B310-312FBB99BD4D}" destId="{188E3A6D-3F17-4B3F-A530-ADE98AE45784}" srcOrd="0" destOrd="5" presId="urn:microsoft.com/office/officeart/2005/8/layout/vList6"/>
    <dgm:cxn modelId="{C3FB94C2-F245-47E7-825F-1D3DD5BF7C34}" type="presOf" srcId="{2688E557-4ED2-4411-B437-5F52363A974C}" destId="{188E3A6D-3F17-4B3F-A530-ADE98AE45784}" srcOrd="0" destOrd="7" presId="urn:microsoft.com/office/officeart/2005/8/layout/vList6"/>
    <dgm:cxn modelId="{FF60D1CB-ECD6-4BF2-9F04-B3F6AC33CFA5}" srcId="{3649FBF0-51D7-4F8F-9AA9-E9B05DFD650F}" destId="{2688E557-4ED2-4411-B437-5F52363A974C}" srcOrd="7" destOrd="0" parTransId="{C9BFC5E1-EE83-43A8-BE05-0424B4226AEF}" sibTransId="{5710124E-2AB6-44F1-9D5F-057A0B1DC88E}"/>
    <dgm:cxn modelId="{C945FED5-00DE-4E29-89A5-B785BF71175D}" type="presOf" srcId="{DB0C4320-F343-4BA2-AAAE-AC02B1633703}" destId="{0DA573CB-8321-4BA1-AFA6-054B1407B206}" srcOrd="0" destOrd="0" presId="urn:microsoft.com/office/officeart/2005/8/layout/vList6"/>
    <dgm:cxn modelId="{3B74A1E2-E0B8-46A2-84F4-40FB0DA0C27C}" srcId="{F7EAEE2F-BBD7-4679-B018-530C368C426E}" destId="{DB0C4320-F343-4BA2-AAAE-AC02B1633703}" srcOrd="0" destOrd="0" parTransId="{47AB88D7-1B15-4253-A395-5F2CCE1F9420}" sibTransId="{FEAE14E6-ECC3-4B95-8C95-0A396D77D26C}"/>
    <dgm:cxn modelId="{4E46A9E6-B28E-4462-AAFB-2D844BF310F9}" srcId="{3649FBF0-51D7-4F8F-9AA9-E9B05DFD650F}" destId="{F999A840-041C-4D20-A682-6ECC12854558}" srcOrd="2" destOrd="0" parTransId="{42553A31-B512-46D2-8FF5-18129556AF78}" sibTransId="{5CA02FBA-E48C-4FCC-919D-9F26B2EAF4E4}"/>
    <dgm:cxn modelId="{09F4ECE9-EA6D-4517-A7BD-FE84EACBA364}" type="presOf" srcId="{2A0191A3-95D2-47CA-9B13-330F7D1A1A44}" destId="{188E3A6D-3F17-4B3F-A530-ADE98AE45784}" srcOrd="0" destOrd="8" presId="urn:microsoft.com/office/officeart/2005/8/layout/vList6"/>
    <dgm:cxn modelId="{8B086EF1-4CA8-4ACD-BDA7-7F4329D1D9DF}" srcId="{B640993E-A917-45FC-921E-355FD0001C9B}" destId="{F7EAEE2F-BBD7-4679-B018-530C368C426E}" srcOrd="0" destOrd="0" parTransId="{E26B12F4-9069-4E1D-A517-8EB58F955698}" sibTransId="{24F42741-BADB-440D-AB0A-BFE263F2B1D9}"/>
    <dgm:cxn modelId="{2A871FF9-7FB9-46C8-A2C5-83B8701A9A28}" srcId="{2981A5F5-BF97-43FB-97EA-9B6A3DE1D94C}" destId="{325E4783-9B85-4714-8FBF-B26E908CC6A0}" srcOrd="1" destOrd="0" parTransId="{2CB86AF1-6ABC-410A-8ECB-4C165A181926}" sibTransId="{325525B0-15E2-4A4B-B84C-161127799A9B}"/>
    <dgm:cxn modelId="{3140F7F9-4256-4811-8F5C-24AB729397EE}" type="presOf" srcId="{325E4783-9B85-4714-8FBF-B26E908CC6A0}" destId="{130C88C7-8941-40D3-9657-C4C8DFA1C5C3}" srcOrd="0" destOrd="1" presId="urn:microsoft.com/office/officeart/2005/8/layout/vList6"/>
    <dgm:cxn modelId="{459166FC-FAE8-48C9-B815-8EB6481C65C6}" type="presOf" srcId="{3649FBF0-51D7-4F8F-9AA9-E9B05DFD650F}" destId="{38AABB7A-B226-446E-9161-71E8AAE4F120}" srcOrd="0" destOrd="0" presId="urn:microsoft.com/office/officeart/2005/8/layout/vList6"/>
    <dgm:cxn modelId="{46DD6F78-2AD9-4757-834E-C2A7A4A321D2}" type="presParOf" srcId="{FC0BC77A-B5C7-4B5E-8F69-8B8873CB9FD3}" destId="{790E53C3-9028-4EDB-9F62-8749F3A3013D}" srcOrd="0" destOrd="0" presId="urn:microsoft.com/office/officeart/2005/8/layout/vList6"/>
    <dgm:cxn modelId="{7EEB2785-2E6D-4FDE-8D5D-1D6CCE9D9A62}" type="presParOf" srcId="{790E53C3-9028-4EDB-9F62-8749F3A3013D}" destId="{6CCC81F9-922A-4AB1-8E3F-FAF48915F861}" srcOrd="0" destOrd="0" presId="urn:microsoft.com/office/officeart/2005/8/layout/vList6"/>
    <dgm:cxn modelId="{86F19B0D-EF7E-4EEC-9913-F3AC43AC11AC}" type="presParOf" srcId="{790E53C3-9028-4EDB-9F62-8749F3A3013D}" destId="{0DA573CB-8321-4BA1-AFA6-054B1407B206}" srcOrd="1" destOrd="0" presId="urn:microsoft.com/office/officeart/2005/8/layout/vList6"/>
    <dgm:cxn modelId="{EE68B9C8-6E16-4EE1-B3E7-9F02945A0A14}" type="presParOf" srcId="{FC0BC77A-B5C7-4B5E-8F69-8B8873CB9FD3}" destId="{EEA6E4B3-C698-419F-9316-2DE19ADB0ECC}" srcOrd="1" destOrd="0" presId="urn:microsoft.com/office/officeart/2005/8/layout/vList6"/>
    <dgm:cxn modelId="{4EA2AEA1-FB61-4412-847F-9041E5E8C6D4}" type="presParOf" srcId="{FC0BC77A-B5C7-4B5E-8F69-8B8873CB9FD3}" destId="{7BD21927-1DF4-4EB6-824A-073816AA7A0D}" srcOrd="2" destOrd="0" presId="urn:microsoft.com/office/officeart/2005/8/layout/vList6"/>
    <dgm:cxn modelId="{756A1857-4607-4AFD-B31F-0BAAFD3F768A}" type="presParOf" srcId="{7BD21927-1DF4-4EB6-824A-073816AA7A0D}" destId="{3935E731-1649-4381-A2AE-80A68C8115BA}" srcOrd="0" destOrd="0" presId="urn:microsoft.com/office/officeart/2005/8/layout/vList6"/>
    <dgm:cxn modelId="{E1C1A585-110F-4A8D-B0E0-F8FFE122EC7A}" type="presParOf" srcId="{7BD21927-1DF4-4EB6-824A-073816AA7A0D}" destId="{130C88C7-8941-40D3-9657-C4C8DFA1C5C3}" srcOrd="1" destOrd="0" presId="urn:microsoft.com/office/officeart/2005/8/layout/vList6"/>
    <dgm:cxn modelId="{B6BA7912-5B58-4C77-9D20-0F5C964E8FAC}" type="presParOf" srcId="{FC0BC77A-B5C7-4B5E-8F69-8B8873CB9FD3}" destId="{455A9069-75D7-4C4F-A1C2-68F4A31E21E2}" srcOrd="3" destOrd="0" presId="urn:microsoft.com/office/officeart/2005/8/layout/vList6"/>
    <dgm:cxn modelId="{B6052493-DB82-498A-ACA2-7FEF5A47EFDD}" type="presParOf" srcId="{FC0BC77A-B5C7-4B5E-8F69-8B8873CB9FD3}" destId="{FBB76916-34D1-428E-A7C7-ABD5F39ABE3F}" srcOrd="4" destOrd="0" presId="urn:microsoft.com/office/officeart/2005/8/layout/vList6"/>
    <dgm:cxn modelId="{5B09F37A-6369-4033-A506-346C3C64FE09}" type="presParOf" srcId="{FBB76916-34D1-428E-A7C7-ABD5F39ABE3F}" destId="{38AABB7A-B226-446E-9161-71E8AAE4F120}" srcOrd="0" destOrd="0" presId="urn:microsoft.com/office/officeart/2005/8/layout/vList6"/>
    <dgm:cxn modelId="{86058C8C-6E39-42DB-9CBC-AA2E73DD2F45}" type="presParOf" srcId="{FBB76916-34D1-428E-A7C7-ABD5F39ABE3F}" destId="{188E3A6D-3F17-4B3F-A530-ADE98AE45784}" srcOrd="1" destOrd="0" presId="urn:microsoft.com/office/officeart/2005/8/layout/vList6"/>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D6D8FB-0661-4EB3-9E6C-598094D3035B}"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fi-FI"/>
        </a:p>
      </dgm:t>
    </dgm:pt>
    <dgm:pt modelId="{3D6E4431-767E-4613-B2DA-0B310D7D3E1C}">
      <dgm:prSet phldrT="[Teksti]">
        <dgm:style>
          <a:lnRef idx="2">
            <a:schemeClr val="dk1"/>
          </a:lnRef>
          <a:fillRef idx="1">
            <a:schemeClr val="lt1"/>
          </a:fillRef>
          <a:effectRef idx="0">
            <a:schemeClr val="dk1"/>
          </a:effectRef>
          <a:fontRef idx="minor">
            <a:schemeClr val="dk1"/>
          </a:fontRef>
        </dgm:style>
      </dgm:prSet>
      <dgm:spPr/>
      <dgm:t>
        <a:bodyPr/>
        <a:lstStyle/>
        <a:p>
          <a:r>
            <a:rPr lang="fi-FI" b="1"/>
            <a:t>Hyväksyttävyys</a:t>
          </a:r>
        </a:p>
      </dgm:t>
    </dgm:pt>
    <dgm:pt modelId="{42AC1D0B-7F8C-42FC-B624-3C96CCCAFE23}" type="parTrans" cxnId="{FBAEA9B7-F2FD-4985-A343-680439F94416}">
      <dgm:prSet/>
      <dgm:spPr/>
      <dgm:t>
        <a:bodyPr/>
        <a:lstStyle/>
        <a:p>
          <a:endParaRPr lang="fi-FI"/>
        </a:p>
      </dgm:t>
    </dgm:pt>
    <dgm:pt modelId="{6188A078-B52F-429D-B5C6-0E962FFA542F}" type="sibTrans" cxnId="{FBAEA9B7-F2FD-4985-A343-680439F94416}">
      <dgm:prSet/>
      <dgm:spPr/>
      <dgm:t>
        <a:bodyPr/>
        <a:lstStyle/>
        <a:p>
          <a:endParaRPr lang="fi-FI"/>
        </a:p>
      </dgm:t>
    </dgm:pt>
    <dgm:pt modelId="{F1E567B5-A0EA-4019-8DE7-3F388CED1DBB}">
      <dgm:prSet phldrT="[Teksti]" custT="1">
        <dgm:style>
          <a:lnRef idx="2">
            <a:schemeClr val="dk1"/>
          </a:lnRef>
          <a:fillRef idx="1">
            <a:schemeClr val="lt1"/>
          </a:fillRef>
          <a:effectRef idx="0">
            <a:schemeClr val="dk1"/>
          </a:effectRef>
          <a:fontRef idx="minor">
            <a:schemeClr val="dk1"/>
          </a:fontRef>
        </dgm:style>
      </dgm:prSet>
      <dgm:spPr/>
      <dgm:t>
        <a:bodyPr/>
        <a:lstStyle/>
        <a:p>
          <a:r>
            <a:rPr lang="fi-FI" sz="900" b="1" dirty="0"/>
            <a:t>Sosiopoliittinen hyväksyttävyys</a:t>
          </a:r>
        </a:p>
      </dgm:t>
    </dgm:pt>
    <dgm:pt modelId="{EC882987-B6B0-4207-A3C4-FC6B67511C3A}" type="parTrans" cxnId="{5C76E3C8-CEC3-4CC5-9D8F-51AA93F88876}">
      <dgm:prSet/>
      <dgm:spPr/>
      <dgm:t>
        <a:bodyPr/>
        <a:lstStyle/>
        <a:p>
          <a:endParaRPr lang="fi-FI"/>
        </a:p>
      </dgm:t>
    </dgm:pt>
    <dgm:pt modelId="{C3A9D824-DFCC-4379-83F1-A79CBA88256D}" type="sibTrans" cxnId="{5C76E3C8-CEC3-4CC5-9D8F-51AA93F88876}">
      <dgm:prSet/>
      <dgm:spPr/>
      <dgm:t>
        <a:bodyPr/>
        <a:lstStyle/>
        <a:p>
          <a:endParaRPr lang="fi-FI"/>
        </a:p>
      </dgm:t>
    </dgm:pt>
    <dgm:pt modelId="{94F30A2A-3F03-4B71-9487-878558C737E7}">
      <dgm:prSet phldrT="[Teksti]" custT="1">
        <dgm:style>
          <a:lnRef idx="2">
            <a:schemeClr val="dk1"/>
          </a:lnRef>
          <a:fillRef idx="1">
            <a:schemeClr val="lt1"/>
          </a:fillRef>
          <a:effectRef idx="0">
            <a:schemeClr val="dk1"/>
          </a:effectRef>
          <a:fontRef idx="minor">
            <a:schemeClr val="dk1"/>
          </a:fontRef>
        </dgm:style>
      </dgm:prSet>
      <dgm:spPr/>
      <dgm:t>
        <a:bodyPr/>
        <a:lstStyle/>
        <a:p>
          <a:r>
            <a:rPr lang="fi-FI" sz="900" b="1" dirty="0"/>
            <a:t>Paikallinen hyväksyttävyys</a:t>
          </a:r>
        </a:p>
      </dgm:t>
    </dgm:pt>
    <dgm:pt modelId="{DDD32E2E-3CC7-4BB2-8992-BBB23F3A6872}" type="parTrans" cxnId="{452092F9-1C9A-4FD4-89E3-DA8059EC3523}">
      <dgm:prSet/>
      <dgm:spPr/>
      <dgm:t>
        <a:bodyPr/>
        <a:lstStyle/>
        <a:p>
          <a:endParaRPr lang="fi-FI"/>
        </a:p>
      </dgm:t>
    </dgm:pt>
    <dgm:pt modelId="{2C85918C-AF21-438C-AF02-7FC6A7AFDD91}" type="sibTrans" cxnId="{452092F9-1C9A-4FD4-89E3-DA8059EC3523}">
      <dgm:prSet/>
      <dgm:spPr/>
      <dgm:t>
        <a:bodyPr/>
        <a:lstStyle/>
        <a:p>
          <a:endParaRPr lang="fi-FI"/>
        </a:p>
      </dgm:t>
    </dgm:pt>
    <dgm:pt modelId="{5C767D70-CA52-477C-A933-B9744A349FB5}">
      <dgm:prSet phldrT="[Teksti]" custT="1">
        <dgm:style>
          <a:lnRef idx="2">
            <a:schemeClr val="dk1"/>
          </a:lnRef>
          <a:fillRef idx="1">
            <a:schemeClr val="lt1"/>
          </a:fillRef>
          <a:effectRef idx="0">
            <a:schemeClr val="dk1"/>
          </a:effectRef>
          <a:fontRef idx="minor">
            <a:schemeClr val="dk1"/>
          </a:fontRef>
        </dgm:style>
      </dgm:prSet>
      <dgm:spPr/>
      <dgm:t>
        <a:bodyPr/>
        <a:lstStyle/>
        <a:p>
          <a:r>
            <a:rPr lang="fi-FI" sz="900" b="1" dirty="0"/>
            <a:t>Markkinoiden hyväksyttävyys</a:t>
          </a:r>
        </a:p>
      </dgm:t>
    </dgm:pt>
    <dgm:pt modelId="{26FC4F32-D249-489A-A934-F3D6D11A718B}" type="parTrans" cxnId="{05D74591-B271-4FBD-B749-7E61A80FA60D}">
      <dgm:prSet/>
      <dgm:spPr/>
      <dgm:t>
        <a:bodyPr/>
        <a:lstStyle/>
        <a:p>
          <a:endParaRPr lang="fi-FI"/>
        </a:p>
      </dgm:t>
    </dgm:pt>
    <dgm:pt modelId="{A12EAAF7-6185-4A3F-98C3-1CE3DFDE1561}" type="sibTrans" cxnId="{05D74591-B271-4FBD-B749-7E61A80FA60D}">
      <dgm:prSet/>
      <dgm:spPr/>
      <dgm:t>
        <a:bodyPr/>
        <a:lstStyle/>
        <a:p>
          <a:endParaRPr lang="fi-FI"/>
        </a:p>
      </dgm:t>
    </dgm:pt>
    <dgm:pt modelId="{E98561D5-2BF3-4F01-9D45-F336C80D3056}">
      <dgm:prSet phldrT="[Teksti]"/>
      <dgm:spPr/>
      <dgm:t>
        <a:bodyPr/>
        <a:lstStyle/>
        <a:p>
          <a:endParaRPr lang="fi-FI"/>
        </a:p>
      </dgm:t>
    </dgm:pt>
    <dgm:pt modelId="{5AAAE6ED-B481-40E3-B4F9-F8A976C270EE}" type="parTrans" cxnId="{8C0FD72F-2EB5-40F8-B59F-D428494B0EBE}">
      <dgm:prSet/>
      <dgm:spPr/>
      <dgm:t>
        <a:bodyPr/>
        <a:lstStyle/>
        <a:p>
          <a:endParaRPr lang="fi-FI"/>
        </a:p>
      </dgm:t>
    </dgm:pt>
    <dgm:pt modelId="{A370A633-0E96-4685-975C-5216DF2154E7}" type="sibTrans" cxnId="{8C0FD72F-2EB5-40F8-B59F-D428494B0EBE}">
      <dgm:prSet/>
      <dgm:spPr/>
      <dgm:t>
        <a:bodyPr/>
        <a:lstStyle/>
        <a:p>
          <a:endParaRPr lang="fi-FI"/>
        </a:p>
      </dgm:t>
    </dgm:pt>
    <dgm:pt modelId="{076129D8-EAB6-4F44-8A45-2D5BCDD9F0E2}" type="pres">
      <dgm:prSet presAssocID="{64D6D8FB-0661-4EB3-9E6C-598094D3035B}" presName="composite" presStyleCnt="0">
        <dgm:presLayoutVars>
          <dgm:chMax val="1"/>
          <dgm:dir/>
          <dgm:resizeHandles val="exact"/>
        </dgm:presLayoutVars>
      </dgm:prSet>
      <dgm:spPr/>
    </dgm:pt>
    <dgm:pt modelId="{7F1FECB4-7D85-46D3-BF68-19FDE9FB752E}" type="pres">
      <dgm:prSet presAssocID="{64D6D8FB-0661-4EB3-9E6C-598094D3035B}" presName="radial" presStyleCnt="0">
        <dgm:presLayoutVars>
          <dgm:animLvl val="ctr"/>
        </dgm:presLayoutVars>
      </dgm:prSet>
      <dgm:spPr/>
    </dgm:pt>
    <dgm:pt modelId="{FC977E41-E84A-4CFB-83BD-A5D7FF2B87E7}" type="pres">
      <dgm:prSet presAssocID="{3D6E4431-767E-4613-B2DA-0B310D7D3E1C}" presName="centerShape" presStyleLbl="vennNode1" presStyleIdx="0" presStyleCnt="4"/>
      <dgm:spPr/>
    </dgm:pt>
    <dgm:pt modelId="{C6373A88-E880-48B6-B80F-06DE0ED9A79A}" type="pres">
      <dgm:prSet presAssocID="{F1E567B5-A0EA-4019-8DE7-3F388CED1DBB}" presName="node" presStyleLbl="vennNode1" presStyleIdx="1" presStyleCnt="4">
        <dgm:presLayoutVars>
          <dgm:bulletEnabled val="1"/>
        </dgm:presLayoutVars>
      </dgm:prSet>
      <dgm:spPr/>
    </dgm:pt>
    <dgm:pt modelId="{0F99C258-CF62-4DD6-B196-2C13634D7CB7}" type="pres">
      <dgm:prSet presAssocID="{94F30A2A-3F03-4B71-9487-878558C737E7}" presName="node" presStyleLbl="vennNode1" presStyleIdx="2" presStyleCnt="4">
        <dgm:presLayoutVars>
          <dgm:bulletEnabled val="1"/>
        </dgm:presLayoutVars>
      </dgm:prSet>
      <dgm:spPr/>
    </dgm:pt>
    <dgm:pt modelId="{E0630835-9D79-4FFA-9F67-31DC97E00ECB}" type="pres">
      <dgm:prSet presAssocID="{5C767D70-CA52-477C-A933-B9744A349FB5}" presName="node" presStyleLbl="vennNode1" presStyleIdx="3" presStyleCnt="4">
        <dgm:presLayoutVars>
          <dgm:bulletEnabled val="1"/>
        </dgm:presLayoutVars>
      </dgm:prSet>
      <dgm:spPr/>
    </dgm:pt>
  </dgm:ptLst>
  <dgm:cxnLst>
    <dgm:cxn modelId="{8C0FD72F-2EB5-40F8-B59F-D428494B0EBE}" srcId="{64D6D8FB-0661-4EB3-9E6C-598094D3035B}" destId="{E98561D5-2BF3-4F01-9D45-F336C80D3056}" srcOrd="1" destOrd="0" parTransId="{5AAAE6ED-B481-40E3-B4F9-F8A976C270EE}" sibTransId="{A370A633-0E96-4685-975C-5216DF2154E7}"/>
    <dgm:cxn modelId="{2811D444-8798-4483-A4F7-946980CFA69F}" type="presOf" srcId="{94F30A2A-3F03-4B71-9487-878558C737E7}" destId="{0F99C258-CF62-4DD6-B196-2C13634D7CB7}" srcOrd="0" destOrd="0" presId="urn:microsoft.com/office/officeart/2005/8/layout/radial3"/>
    <dgm:cxn modelId="{882BD052-4CCD-4B2E-8495-47C46D26F1E6}" type="presOf" srcId="{F1E567B5-A0EA-4019-8DE7-3F388CED1DBB}" destId="{C6373A88-E880-48B6-B80F-06DE0ED9A79A}" srcOrd="0" destOrd="0" presId="urn:microsoft.com/office/officeart/2005/8/layout/radial3"/>
    <dgm:cxn modelId="{05D74591-B271-4FBD-B749-7E61A80FA60D}" srcId="{3D6E4431-767E-4613-B2DA-0B310D7D3E1C}" destId="{5C767D70-CA52-477C-A933-B9744A349FB5}" srcOrd="2" destOrd="0" parTransId="{26FC4F32-D249-489A-A934-F3D6D11A718B}" sibTransId="{A12EAAF7-6185-4A3F-98C3-1CE3DFDE1561}"/>
    <dgm:cxn modelId="{B6D5D897-F5EA-4E49-B361-7D1E8A42D74E}" type="presOf" srcId="{3D6E4431-767E-4613-B2DA-0B310D7D3E1C}" destId="{FC977E41-E84A-4CFB-83BD-A5D7FF2B87E7}" srcOrd="0" destOrd="0" presId="urn:microsoft.com/office/officeart/2005/8/layout/radial3"/>
    <dgm:cxn modelId="{FBAEA9B7-F2FD-4985-A343-680439F94416}" srcId="{64D6D8FB-0661-4EB3-9E6C-598094D3035B}" destId="{3D6E4431-767E-4613-B2DA-0B310D7D3E1C}" srcOrd="0" destOrd="0" parTransId="{42AC1D0B-7F8C-42FC-B624-3C96CCCAFE23}" sibTransId="{6188A078-B52F-429D-B5C6-0E962FFA542F}"/>
    <dgm:cxn modelId="{5C76E3C8-CEC3-4CC5-9D8F-51AA93F88876}" srcId="{3D6E4431-767E-4613-B2DA-0B310D7D3E1C}" destId="{F1E567B5-A0EA-4019-8DE7-3F388CED1DBB}" srcOrd="0" destOrd="0" parTransId="{EC882987-B6B0-4207-A3C4-FC6B67511C3A}" sibTransId="{C3A9D824-DFCC-4379-83F1-A79CBA88256D}"/>
    <dgm:cxn modelId="{F922F8D2-9114-460E-AF38-BCE08C557260}" type="presOf" srcId="{5C767D70-CA52-477C-A933-B9744A349FB5}" destId="{E0630835-9D79-4FFA-9F67-31DC97E00ECB}" srcOrd="0" destOrd="0" presId="urn:microsoft.com/office/officeart/2005/8/layout/radial3"/>
    <dgm:cxn modelId="{8810B0ED-719A-424D-9A3F-A0DC7550BEB9}" type="presOf" srcId="{64D6D8FB-0661-4EB3-9E6C-598094D3035B}" destId="{076129D8-EAB6-4F44-8A45-2D5BCDD9F0E2}" srcOrd="0" destOrd="0" presId="urn:microsoft.com/office/officeart/2005/8/layout/radial3"/>
    <dgm:cxn modelId="{452092F9-1C9A-4FD4-89E3-DA8059EC3523}" srcId="{3D6E4431-767E-4613-B2DA-0B310D7D3E1C}" destId="{94F30A2A-3F03-4B71-9487-878558C737E7}" srcOrd="1" destOrd="0" parTransId="{DDD32E2E-3CC7-4BB2-8992-BBB23F3A6872}" sibTransId="{2C85918C-AF21-438C-AF02-7FC6A7AFDD91}"/>
    <dgm:cxn modelId="{7CAE32A5-B3F7-4673-82A7-91E788BDC5D0}" type="presParOf" srcId="{076129D8-EAB6-4F44-8A45-2D5BCDD9F0E2}" destId="{7F1FECB4-7D85-46D3-BF68-19FDE9FB752E}" srcOrd="0" destOrd="0" presId="urn:microsoft.com/office/officeart/2005/8/layout/radial3"/>
    <dgm:cxn modelId="{4537D134-5107-44F3-B9A8-6C4F3207DFEA}" type="presParOf" srcId="{7F1FECB4-7D85-46D3-BF68-19FDE9FB752E}" destId="{FC977E41-E84A-4CFB-83BD-A5D7FF2B87E7}" srcOrd="0" destOrd="0" presId="urn:microsoft.com/office/officeart/2005/8/layout/radial3"/>
    <dgm:cxn modelId="{495458FA-E66C-400A-90DC-483D797F5592}" type="presParOf" srcId="{7F1FECB4-7D85-46D3-BF68-19FDE9FB752E}" destId="{C6373A88-E880-48B6-B80F-06DE0ED9A79A}" srcOrd="1" destOrd="0" presId="urn:microsoft.com/office/officeart/2005/8/layout/radial3"/>
    <dgm:cxn modelId="{23A3712C-9C64-4195-82D2-933459D9E265}" type="presParOf" srcId="{7F1FECB4-7D85-46D3-BF68-19FDE9FB752E}" destId="{0F99C258-CF62-4DD6-B196-2C13634D7CB7}" srcOrd="2" destOrd="0" presId="urn:microsoft.com/office/officeart/2005/8/layout/radial3"/>
    <dgm:cxn modelId="{7A83D4BB-7B6E-44BC-80BC-86B0C852B563}" type="presParOf" srcId="{7F1FECB4-7D85-46D3-BF68-19FDE9FB752E}" destId="{E0630835-9D79-4FFA-9F67-31DC97E00ECB}" srcOrd="3"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DAC12-2FDA-419F-AAB8-8BD71AB8040E}">
      <dsp:nvSpPr>
        <dsp:cNvPr id="0" name=""/>
        <dsp:cNvSpPr/>
      </dsp:nvSpPr>
      <dsp:spPr>
        <a:xfrm>
          <a:off x="3416101" y="2747"/>
          <a:ext cx="1295796" cy="842267"/>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dirty="0"/>
            <a:t>Suhde hallinto-alueisiin</a:t>
          </a:r>
        </a:p>
      </dsp:txBody>
      <dsp:txXfrm>
        <a:off x="3457217" y="43863"/>
        <a:ext cx="1213564" cy="760035"/>
      </dsp:txXfrm>
    </dsp:sp>
    <dsp:sp modelId="{CF5241EB-E787-472F-962D-B9FD7C0D9FEB}">
      <dsp:nvSpPr>
        <dsp:cNvPr id="0" name=""/>
        <dsp:cNvSpPr/>
      </dsp:nvSpPr>
      <dsp:spPr>
        <a:xfrm>
          <a:off x="1659487" y="423881"/>
          <a:ext cx="4809024" cy="4809024"/>
        </a:xfrm>
        <a:custGeom>
          <a:avLst/>
          <a:gdLst/>
          <a:ahLst/>
          <a:cxnLst/>
          <a:rect l="0" t="0" r="0" b="0"/>
          <a:pathLst>
            <a:path>
              <a:moveTo>
                <a:pt x="3060992" y="91351"/>
              </a:moveTo>
              <a:arcTo wR="2404512" hR="2404512" stAng="17150643" swAng="1256624"/>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9CB7620-2FAF-48A7-81B7-2BCE6A633D61}">
      <dsp:nvSpPr>
        <dsp:cNvPr id="0" name=""/>
        <dsp:cNvSpPr/>
      </dsp:nvSpPr>
      <dsp:spPr>
        <a:xfrm>
          <a:off x="5296025" y="908071"/>
          <a:ext cx="1295796" cy="842267"/>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dirty="0"/>
            <a:t>Sääntely ei kannusta riittävästi valuma-aluelähtöisyyteen</a:t>
          </a:r>
        </a:p>
      </dsp:txBody>
      <dsp:txXfrm>
        <a:off x="5337141" y="949187"/>
        <a:ext cx="1213564" cy="760035"/>
      </dsp:txXfrm>
    </dsp:sp>
    <dsp:sp modelId="{D42515BD-D9D4-4A47-AFCB-6610D59B6C87}">
      <dsp:nvSpPr>
        <dsp:cNvPr id="0" name=""/>
        <dsp:cNvSpPr/>
      </dsp:nvSpPr>
      <dsp:spPr>
        <a:xfrm>
          <a:off x="1659487" y="423881"/>
          <a:ext cx="4809024" cy="4809024"/>
        </a:xfrm>
        <a:custGeom>
          <a:avLst/>
          <a:gdLst/>
          <a:ahLst/>
          <a:cxnLst/>
          <a:rect l="0" t="0" r="0" b="0"/>
          <a:pathLst>
            <a:path>
              <a:moveTo>
                <a:pt x="4559244" y="1337362"/>
              </a:moveTo>
              <a:arcTo wR="2404512" hR="2404512" stAng="20019161" swAng="1726353"/>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EA0A343-CDDE-4B19-B872-4AA496C69EA9}">
      <dsp:nvSpPr>
        <dsp:cNvPr id="0" name=""/>
        <dsp:cNvSpPr/>
      </dsp:nvSpPr>
      <dsp:spPr>
        <a:xfrm>
          <a:off x="5760327" y="2942314"/>
          <a:ext cx="1295796" cy="842267"/>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dirty="0"/>
            <a:t>Yhteistyö, osallisuus, vastuiden jakautuminen</a:t>
          </a:r>
        </a:p>
      </dsp:txBody>
      <dsp:txXfrm>
        <a:off x="5801443" y="2983430"/>
        <a:ext cx="1213564" cy="760035"/>
      </dsp:txXfrm>
    </dsp:sp>
    <dsp:sp modelId="{C3F9D80E-BA8D-4121-8534-9AA03FF4B84E}">
      <dsp:nvSpPr>
        <dsp:cNvPr id="0" name=""/>
        <dsp:cNvSpPr/>
      </dsp:nvSpPr>
      <dsp:spPr>
        <a:xfrm>
          <a:off x="1659487" y="423881"/>
          <a:ext cx="4809024" cy="4809024"/>
        </a:xfrm>
        <a:custGeom>
          <a:avLst/>
          <a:gdLst/>
          <a:ahLst/>
          <a:cxnLst/>
          <a:rect l="0" t="0" r="0" b="0"/>
          <a:pathLst>
            <a:path>
              <a:moveTo>
                <a:pt x="4606879" y="3369529"/>
              </a:moveTo>
              <a:arcTo wR="2404512" hR="2404512" stAng="1419703" swAng="1358782"/>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F64DF20-91DD-48D3-B326-3FE63DF17F39}">
      <dsp:nvSpPr>
        <dsp:cNvPr id="0" name=""/>
        <dsp:cNvSpPr/>
      </dsp:nvSpPr>
      <dsp:spPr>
        <a:xfrm>
          <a:off x="4459380" y="4573651"/>
          <a:ext cx="1295796" cy="842267"/>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dirty="0"/>
            <a:t>Osaaminen, tieto, resurssit</a:t>
          </a:r>
        </a:p>
      </dsp:txBody>
      <dsp:txXfrm>
        <a:off x="4500496" y="4614767"/>
        <a:ext cx="1213564" cy="760035"/>
      </dsp:txXfrm>
    </dsp:sp>
    <dsp:sp modelId="{3F0CD2F1-C4B6-482C-BDDC-1D1D435755FD}">
      <dsp:nvSpPr>
        <dsp:cNvPr id="0" name=""/>
        <dsp:cNvSpPr/>
      </dsp:nvSpPr>
      <dsp:spPr>
        <a:xfrm>
          <a:off x="1659487" y="423881"/>
          <a:ext cx="4809024" cy="4809024"/>
        </a:xfrm>
        <a:custGeom>
          <a:avLst/>
          <a:gdLst/>
          <a:ahLst/>
          <a:cxnLst/>
          <a:rect l="0" t="0" r="0" b="0"/>
          <a:pathLst>
            <a:path>
              <a:moveTo>
                <a:pt x="2792090" y="4777582"/>
              </a:moveTo>
              <a:arcTo wR="2404512" hR="2404512" stAng="4843449" swAng="1113102"/>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B5AE37B-710C-46A3-9EE2-B0AD13383371}">
      <dsp:nvSpPr>
        <dsp:cNvPr id="0" name=""/>
        <dsp:cNvSpPr/>
      </dsp:nvSpPr>
      <dsp:spPr>
        <a:xfrm>
          <a:off x="2372822" y="4573651"/>
          <a:ext cx="1295796" cy="842267"/>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dirty="0"/>
            <a:t>Suunnitelmien täytäntöönpano</a:t>
          </a:r>
        </a:p>
      </dsp:txBody>
      <dsp:txXfrm>
        <a:off x="2413938" y="4614767"/>
        <a:ext cx="1213564" cy="760035"/>
      </dsp:txXfrm>
    </dsp:sp>
    <dsp:sp modelId="{390B2EB3-457B-4E20-8001-92F2898DCB30}">
      <dsp:nvSpPr>
        <dsp:cNvPr id="0" name=""/>
        <dsp:cNvSpPr/>
      </dsp:nvSpPr>
      <dsp:spPr>
        <a:xfrm>
          <a:off x="1659487" y="423881"/>
          <a:ext cx="4809024" cy="4809024"/>
        </a:xfrm>
        <a:custGeom>
          <a:avLst/>
          <a:gdLst/>
          <a:ahLst/>
          <a:cxnLst/>
          <a:rect l="0" t="0" r="0" b="0"/>
          <a:pathLst>
            <a:path>
              <a:moveTo>
                <a:pt x="743522" y="4143130"/>
              </a:moveTo>
              <a:arcTo wR="2404512" hR="2404512" stAng="8021515" swAng="1358782"/>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8EB124F-A1B5-4F32-8E33-9ACDEAC00132}">
      <dsp:nvSpPr>
        <dsp:cNvPr id="0" name=""/>
        <dsp:cNvSpPr/>
      </dsp:nvSpPr>
      <dsp:spPr>
        <a:xfrm>
          <a:off x="1071875" y="2942314"/>
          <a:ext cx="1295796" cy="842267"/>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dirty="0"/>
            <a:t>Hankelähtöisyys</a:t>
          </a:r>
        </a:p>
      </dsp:txBody>
      <dsp:txXfrm>
        <a:off x="1112991" y="2983430"/>
        <a:ext cx="1213564" cy="760035"/>
      </dsp:txXfrm>
    </dsp:sp>
    <dsp:sp modelId="{3CF204F9-B857-42EC-B40E-AB346E2D8726}">
      <dsp:nvSpPr>
        <dsp:cNvPr id="0" name=""/>
        <dsp:cNvSpPr/>
      </dsp:nvSpPr>
      <dsp:spPr>
        <a:xfrm>
          <a:off x="1659487" y="423881"/>
          <a:ext cx="4809024" cy="4809024"/>
        </a:xfrm>
        <a:custGeom>
          <a:avLst/>
          <a:gdLst/>
          <a:ahLst/>
          <a:cxnLst/>
          <a:rect l="0" t="0" r="0" b="0"/>
          <a:pathLst>
            <a:path>
              <a:moveTo>
                <a:pt x="2153" y="2506260"/>
              </a:moveTo>
              <a:arcTo wR="2404512" hR="2404512" stAng="10654486" swAng="1726353"/>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A298FA1-7DBB-49A7-9945-06268D3237A7}">
      <dsp:nvSpPr>
        <dsp:cNvPr id="0" name=""/>
        <dsp:cNvSpPr/>
      </dsp:nvSpPr>
      <dsp:spPr>
        <a:xfrm>
          <a:off x="1536178" y="908071"/>
          <a:ext cx="1295796" cy="842267"/>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dirty="0"/>
            <a:t>Monihyötyisyyden saavuttaminen</a:t>
          </a:r>
        </a:p>
      </dsp:txBody>
      <dsp:txXfrm>
        <a:off x="1577294" y="949187"/>
        <a:ext cx="1213564" cy="760035"/>
      </dsp:txXfrm>
    </dsp:sp>
    <dsp:sp modelId="{D7FC6E4A-D19E-46B3-B180-BF72A7A597F6}">
      <dsp:nvSpPr>
        <dsp:cNvPr id="0" name=""/>
        <dsp:cNvSpPr/>
      </dsp:nvSpPr>
      <dsp:spPr>
        <a:xfrm>
          <a:off x="1659487" y="423881"/>
          <a:ext cx="4809024" cy="4809024"/>
        </a:xfrm>
        <a:custGeom>
          <a:avLst/>
          <a:gdLst/>
          <a:ahLst/>
          <a:cxnLst/>
          <a:rect l="0" t="0" r="0" b="0"/>
          <a:pathLst>
            <a:path>
              <a:moveTo>
                <a:pt x="964563" y="478836"/>
              </a:moveTo>
              <a:arcTo wR="2404512" hR="2404512" stAng="13992733" swAng="1256624"/>
            </a:path>
          </a:pathLst>
        </a:custGeom>
        <a:noFill/>
        <a:ln w="9525"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ECFE1-465E-4260-937D-94ED52B696A9}">
      <dsp:nvSpPr>
        <dsp:cNvPr id="0" name=""/>
        <dsp:cNvSpPr/>
      </dsp:nvSpPr>
      <dsp:spPr>
        <a:xfrm>
          <a:off x="3581955" y="1956435"/>
          <a:ext cx="2096066" cy="2096066"/>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i-FI" sz="1100" b="0" kern="1200" dirty="0"/>
            <a:t>Kokonaiskestävyyden määrittämisen haasteet</a:t>
          </a:r>
        </a:p>
      </dsp:txBody>
      <dsp:txXfrm>
        <a:off x="3888917" y="2263397"/>
        <a:ext cx="1482142" cy="1482142"/>
      </dsp:txXfrm>
    </dsp:sp>
    <dsp:sp modelId="{9E7352CF-5061-484C-B618-06BF042BCA9A}">
      <dsp:nvSpPr>
        <dsp:cNvPr id="0" name=""/>
        <dsp:cNvSpPr/>
      </dsp:nvSpPr>
      <dsp:spPr>
        <a:xfrm rot="5400000">
          <a:off x="4476772" y="1420153"/>
          <a:ext cx="306431" cy="51173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fi-FI" sz="800" kern="1200"/>
        </a:p>
      </dsp:txBody>
      <dsp:txXfrm>
        <a:off x="4522737" y="1476536"/>
        <a:ext cx="214502" cy="307041"/>
      </dsp:txXfrm>
    </dsp:sp>
    <dsp:sp modelId="{F0CF6C7C-A006-4F0A-BBB2-6200B7F5B422}">
      <dsp:nvSpPr>
        <dsp:cNvPr id="0" name=""/>
        <dsp:cNvSpPr/>
      </dsp:nvSpPr>
      <dsp:spPr>
        <a:xfrm>
          <a:off x="3952692" y="23669"/>
          <a:ext cx="1354592" cy="1354592"/>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fi-FI" sz="700" kern="1200"/>
            <a:t>Useat vaikutusulottuvuudet</a:t>
          </a:r>
        </a:p>
      </dsp:txBody>
      <dsp:txXfrm>
        <a:off x="4151067" y="222044"/>
        <a:ext cx="957842" cy="957842"/>
      </dsp:txXfrm>
    </dsp:sp>
    <dsp:sp modelId="{1ECC73E9-4C92-4E04-B396-8DE341171B9A}">
      <dsp:nvSpPr>
        <dsp:cNvPr id="0" name=""/>
        <dsp:cNvSpPr/>
      </dsp:nvSpPr>
      <dsp:spPr>
        <a:xfrm rot="8000417">
          <a:off x="5416126" y="1809247"/>
          <a:ext cx="306431" cy="51173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fi-FI" sz="800" kern="1200"/>
        </a:p>
      </dsp:txBody>
      <dsp:txXfrm>
        <a:off x="5493637" y="1878164"/>
        <a:ext cx="214502" cy="307041"/>
      </dsp:txXfrm>
    </dsp:sp>
    <dsp:sp modelId="{4DCFBDEE-3C53-4EB9-AA5D-8B2C966356C7}">
      <dsp:nvSpPr>
        <dsp:cNvPr id="0" name=""/>
        <dsp:cNvSpPr/>
      </dsp:nvSpPr>
      <dsp:spPr>
        <a:xfrm>
          <a:off x="5581514" y="698350"/>
          <a:ext cx="1354592" cy="1354592"/>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fi-FI" sz="700" kern="1200"/>
            <a:t>Kohdesidonnaisuus</a:t>
          </a:r>
        </a:p>
      </dsp:txBody>
      <dsp:txXfrm>
        <a:off x="5779889" y="896725"/>
        <a:ext cx="957842" cy="957842"/>
      </dsp:txXfrm>
    </dsp:sp>
    <dsp:sp modelId="{7D115514-05D8-433E-95E3-1CFE611D2B1F}">
      <dsp:nvSpPr>
        <dsp:cNvPr id="0" name=""/>
        <dsp:cNvSpPr/>
      </dsp:nvSpPr>
      <dsp:spPr>
        <a:xfrm rot="10800000">
          <a:off x="5805219" y="2748600"/>
          <a:ext cx="306431" cy="51173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fi-FI" sz="800" kern="1200"/>
        </a:p>
      </dsp:txBody>
      <dsp:txXfrm>
        <a:off x="5897148" y="2850947"/>
        <a:ext cx="214502" cy="307041"/>
      </dsp:txXfrm>
    </dsp:sp>
    <dsp:sp modelId="{71AD27DC-A167-4978-A453-FC95AFB346A2}">
      <dsp:nvSpPr>
        <dsp:cNvPr id="0" name=""/>
        <dsp:cNvSpPr/>
      </dsp:nvSpPr>
      <dsp:spPr>
        <a:xfrm>
          <a:off x="6256194" y="2327172"/>
          <a:ext cx="1354592" cy="1354592"/>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fi-FI" sz="700" kern="1200"/>
            <a:t>Ajallinen ulottuvuus</a:t>
          </a:r>
        </a:p>
      </dsp:txBody>
      <dsp:txXfrm>
        <a:off x="6454569" y="2525547"/>
        <a:ext cx="957842" cy="957842"/>
      </dsp:txXfrm>
    </dsp:sp>
    <dsp:sp modelId="{94B8A13D-C8E4-42BC-827A-702BA6CB47E0}">
      <dsp:nvSpPr>
        <dsp:cNvPr id="0" name=""/>
        <dsp:cNvSpPr/>
      </dsp:nvSpPr>
      <dsp:spPr>
        <a:xfrm rot="13348296">
          <a:off x="5416126" y="3687954"/>
          <a:ext cx="306431" cy="51173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fi-FI" sz="800" kern="1200"/>
        </a:p>
      </dsp:txBody>
      <dsp:txXfrm>
        <a:off x="5495994" y="3821337"/>
        <a:ext cx="214502" cy="307041"/>
      </dsp:txXfrm>
    </dsp:sp>
    <dsp:sp modelId="{DEED737C-930C-458D-BBD4-B27C6700EA7F}">
      <dsp:nvSpPr>
        <dsp:cNvPr id="0" name=""/>
        <dsp:cNvSpPr/>
      </dsp:nvSpPr>
      <dsp:spPr>
        <a:xfrm>
          <a:off x="5581514" y="3955994"/>
          <a:ext cx="1354592" cy="1354592"/>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fi-FI" sz="700" kern="1200"/>
            <a:t>Monimutkaiset vuorovaikutukset</a:t>
          </a:r>
        </a:p>
      </dsp:txBody>
      <dsp:txXfrm>
        <a:off x="5779889" y="4154369"/>
        <a:ext cx="957842" cy="957842"/>
      </dsp:txXfrm>
    </dsp:sp>
    <dsp:sp modelId="{4597E745-37C9-4239-85AD-FB3E105B9085}">
      <dsp:nvSpPr>
        <dsp:cNvPr id="0" name=""/>
        <dsp:cNvSpPr/>
      </dsp:nvSpPr>
      <dsp:spPr>
        <a:xfrm rot="16200000">
          <a:off x="4476772" y="4077048"/>
          <a:ext cx="306431" cy="51173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fi-FI" sz="800" kern="1200"/>
        </a:p>
      </dsp:txBody>
      <dsp:txXfrm>
        <a:off x="4522737" y="4225360"/>
        <a:ext cx="214502" cy="307041"/>
      </dsp:txXfrm>
    </dsp:sp>
    <dsp:sp modelId="{9619C911-2CF5-4936-8937-53B68786E64C}">
      <dsp:nvSpPr>
        <dsp:cNvPr id="0" name=""/>
        <dsp:cNvSpPr/>
      </dsp:nvSpPr>
      <dsp:spPr>
        <a:xfrm>
          <a:off x="3952692" y="4630674"/>
          <a:ext cx="1354592" cy="1354592"/>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fi-FI" sz="700" kern="1200"/>
            <a:t>Rajallinen tieto</a:t>
          </a:r>
        </a:p>
      </dsp:txBody>
      <dsp:txXfrm>
        <a:off x="4151067" y="4829049"/>
        <a:ext cx="957842" cy="957842"/>
      </dsp:txXfrm>
    </dsp:sp>
    <dsp:sp modelId="{B86863C5-CBFC-477D-8DFC-4E425247BADF}">
      <dsp:nvSpPr>
        <dsp:cNvPr id="0" name=""/>
        <dsp:cNvSpPr/>
      </dsp:nvSpPr>
      <dsp:spPr>
        <a:xfrm rot="18753931">
          <a:off x="3537418" y="3687954"/>
          <a:ext cx="306431" cy="51173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fi-FI" sz="800" kern="1200"/>
        </a:p>
      </dsp:txBody>
      <dsp:txXfrm rot="10800000">
        <a:off x="3552291" y="3824154"/>
        <a:ext cx="214502" cy="307041"/>
      </dsp:txXfrm>
    </dsp:sp>
    <dsp:sp modelId="{DB140AFD-0280-49BC-AF7D-4A4BCD53750B}">
      <dsp:nvSpPr>
        <dsp:cNvPr id="0" name=""/>
        <dsp:cNvSpPr/>
      </dsp:nvSpPr>
      <dsp:spPr>
        <a:xfrm>
          <a:off x="2323870" y="3955994"/>
          <a:ext cx="1354592" cy="1354592"/>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fi-FI" sz="700" kern="1200"/>
            <a:t>Sidosryhmien arvostuserot ja subjektiivisuus</a:t>
          </a:r>
        </a:p>
      </dsp:txBody>
      <dsp:txXfrm>
        <a:off x="2522245" y="4154369"/>
        <a:ext cx="957842" cy="957842"/>
      </dsp:txXfrm>
    </dsp:sp>
    <dsp:sp modelId="{8FADBD62-842F-4F84-BBDD-2A2C550A396D}">
      <dsp:nvSpPr>
        <dsp:cNvPr id="0" name=""/>
        <dsp:cNvSpPr/>
      </dsp:nvSpPr>
      <dsp:spPr>
        <a:xfrm>
          <a:off x="3148325" y="2748600"/>
          <a:ext cx="306431" cy="51173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fi-FI" sz="800" kern="1200"/>
        </a:p>
      </dsp:txBody>
      <dsp:txXfrm rot="10800000">
        <a:off x="3148325" y="2850947"/>
        <a:ext cx="214502" cy="307041"/>
      </dsp:txXfrm>
    </dsp:sp>
    <dsp:sp modelId="{5DBD0BE6-F8D3-4F24-8AC6-E63A151E7396}">
      <dsp:nvSpPr>
        <dsp:cNvPr id="0" name=""/>
        <dsp:cNvSpPr/>
      </dsp:nvSpPr>
      <dsp:spPr>
        <a:xfrm>
          <a:off x="1649189" y="2327172"/>
          <a:ext cx="1354592" cy="1354592"/>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fi-FI" sz="700" kern="1200"/>
            <a:t>Nopeasti muuttuva toimintaympäristö</a:t>
          </a:r>
        </a:p>
      </dsp:txBody>
      <dsp:txXfrm>
        <a:off x="1847564" y="2525547"/>
        <a:ext cx="957842" cy="957842"/>
      </dsp:txXfrm>
    </dsp:sp>
    <dsp:sp modelId="{4CAAB42A-EC05-4F6D-9112-F46E62223456}">
      <dsp:nvSpPr>
        <dsp:cNvPr id="0" name=""/>
        <dsp:cNvSpPr/>
      </dsp:nvSpPr>
      <dsp:spPr>
        <a:xfrm rot="2539246">
          <a:off x="3537418" y="1809247"/>
          <a:ext cx="306431" cy="51173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fi-FI" sz="800" kern="1200"/>
        </a:p>
      </dsp:txBody>
      <dsp:txXfrm rot="10800000">
        <a:off x="3549397" y="1880647"/>
        <a:ext cx="214502" cy="307041"/>
      </dsp:txXfrm>
    </dsp:sp>
    <dsp:sp modelId="{4C44DA02-809C-4AED-989E-0B2DCAC1137A}">
      <dsp:nvSpPr>
        <dsp:cNvPr id="0" name=""/>
        <dsp:cNvSpPr/>
      </dsp:nvSpPr>
      <dsp:spPr>
        <a:xfrm>
          <a:off x="2323870" y="698350"/>
          <a:ext cx="1354592" cy="1354592"/>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fi-FI" sz="700" kern="1200"/>
            <a:t>Monimutkainen päätöksenteko</a:t>
          </a:r>
        </a:p>
      </dsp:txBody>
      <dsp:txXfrm>
        <a:off x="2522245" y="896725"/>
        <a:ext cx="957842" cy="9578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573CB-8321-4BA1-AFA6-054B1407B206}">
      <dsp:nvSpPr>
        <dsp:cNvPr id="0" name=""/>
        <dsp:cNvSpPr/>
      </dsp:nvSpPr>
      <dsp:spPr>
        <a:xfrm>
          <a:off x="3361841" y="0"/>
          <a:ext cx="5042762" cy="2097404"/>
        </a:xfrm>
        <a:prstGeom prst="rightArrow">
          <a:avLst>
            <a:gd name="adj1" fmla="val 75000"/>
            <a:gd name="adj2" fmla="val 5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6985" tIns="6985" rIns="6985" bIns="6985" numCol="1" spcCol="1270" anchor="ctr" anchorCtr="0">
          <a:noAutofit/>
        </a:bodyPr>
        <a:lstStyle/>
        <a:p>
          <a:pPr marL="57150" lvl="1" indent="-57150" algn="ctr" defTabSz="488950">
            <a:lnSpc>
              <a:spcPct val="90000"/>
            </a:lnSpc>
            <a:spcBef>
              <a:spcPct val="0"/>
            </a:spcBef>
            <a:spcAft>
              <a:spcPct val="15000"/>
            </a:spcAft>
            <a:buChar char="•"/>
          </a:pPr>
          <a:r>
            <a:rPr lang="fi-FI" sz="1100" kern="1200"/>
            <a:t>Taloudelliset</a:t>
          </a:r>
        </a:p>
        <a:p>
          <a:pPr marL="57150" lvl="1" indent="-57150" algn="ctr" defTabSz="488950">
            <a:lnSpc>
              <a:spcPct val="90000"/>
            </a:lnSpc>
            <a:spcBef>
              <a:spcPct val="0"/>
            </a:spcBef>
            <a:spcAft>
              <a:spcPct val="15000"/>
            </a:spcAft>
            <a:buChar char="•"/>
          </a:pPr>
          <a:r>
            <a:rPr lang="fi-FI" sz="1100" kern="1200"/>
            <a:t>Sosiaaliset</a:t>
          </a:r>
        </a:p>
        <a:p>
          <a:pPr marL="57150" lvl="1" indent="-57150" algn="ctr" defTabSz="488950">
            <a:lnSpc>
              <a:spcPct val="90000"/>
            </a:lnSpc>
            <a:spcBef>
              <a:spcPct val="0"/>
            </a:spcBef>
            <a:spcAft>
              <a:spcPct val="15000"/>
            </a:spcAft>
            <a:buChar char="•"/>
          </a:pPr>
          <a:r>
            <a:rPr lang="fi-FI" sz="1100" kern="1200"/>
            <a:t>Ympäristöön liittyvät</a:t>
          </a:r>
        </a:p>
        <a:p>
          <a:pPr marL="57150" lvl="1" indent="-57150" algn="ctr" defTabSz="488950">
            <a:lnSpc>
              <a:spcPct val="90000"/>
            </a:lnSpc>
            <a:spcBef>
              <a:spcPct val="0"/>
            </a:spcBef>
            <a:spcAft>
              <a:spcPct val="15000"/>
            </a:spcAft>
            <a:buChar char="•"/>
          </a:pPr>
          <a:r>
            <a:rPr lang="fi-FI" sz="1100" kern="1200"/>
            <a:t>Poliittiset</a:t>
          </a:r>
        </a:p>
        <a:p>
          <a:pPr marL="57150" lvl="1" indent="-57150" algn="ctr" defTabSz="488950">
            <a:lnSpc>
              <a:spcPct val="90000"/>
            </a:lnSpc>
            <a:spcBef>
              <a:spcPct val="0"/>
            </a:spcBef>
            <a:spcAft>
              <a:spcPct val="15000"/>
            </a:spcAft>
            <a:buChar char="•"/>
          </a:pPr>
          <a:r>
            <a:rPr lang="fi-FI" sz="1100" kern="1200"/>
            <a:t>Tekniset</a:t>
          </a:r>
        </a:p>
        <a:p>
          <a:pPr marL="57150" lvl="1" indent="-57150" algn="ctr" defTabSz="488950">
            <a:lnSpc>
              <a:spcPct val="90000"/>
            </a:lnSpc>
            <a:spcBef>
              <a:spcPct val="0"/>
            </a:spcBef>
            <a:spcAft>
              <a:spcPct val="15000"/>
            </a:spcAft>
            <a:buChar char="•"/>
          </a:pPr>
          <a:r>
            <a:rPr lang="fi-FI" sz="1100" kern="1200"/>
            <a:t>Lainsäädännölliset</a:t>
          </a:r>
        </a:p>
        <a:p>
          <a:pPr marL="57150" lvl="1" indent="-57150" algn="ctr" defTabSz="488950">
            <a:lnSpc>
              <a:spcPct val="90000"/>
            </a:lnSpc>
            <a:spcBef>
              <a:spcPct val="0"/>
            </a:spcBef>
            <a:spcAft>
              <a:spcPct val="15000"/>
            </a:spcAft>
            <a:buChar char="•"/>
          </a:pPr>
          <a:r>
            <a:rPr lang="fi-FI" sz="1100" kern="1200"/>
            <a:t>Diskursiiviset</a:t>
          </a:r>
        </a:p>
      </dsp:txBody>
      <dsp:txXfrm>
        <a:off x="3361841" y="262176"/>
        <a:ext cx="4256236" cy="1573053"/>
      </dsp:txXfrm>
    </dsp:sp>
    <dsp:sp modelId="{6CCC81F9-922A-4AB1-8E3F-FAF48915F861}">
      <dsp:nvSpPr>
        <dsp:cNvPr id="0" name=""/>
        <dsp:cNvSpPr/>
      </dsp:nvSpPr>
      <dsp:spPr>
        <a:xfrm>
          <a:off x="0" y="0"/>
          <a:ext cx="3361841" cy="2097404"/>
        </a:xfrm>
        <a:prstGeom prst="round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fi-FI" sz="2800" kern="1200"/>
            <a:t>Toisiinsa linkittyneet rakenteelliset tekijät</a:t>
          </a:r>
        </a:p>
      </dsp:txBody>
      <dsp:txXfrm>
        <a:off x="102387" y="102387"/>
        <a:ext cx="3157067" cy="1892630"/>
      </dsp:txXfrm>
    </dsp:sp>
    <dsp:sp modelId="{130C88C7-8941-40D3-9657-C4C8DFA1C5C3}">
      <dsp:nvSpPr>
        <dsp:cNvPr id="0" name=""/>
        <dsp:cNvSpPr/>
      </dsp:nvSpPr>
      <dsp:spPr>
        <a:xfrm>
          <a:off x="3361841" y="2307145"/>
          <a:ext cx="5042762" cy="2097404"/>
        </a:xfrm>
        <a:prstGeom prst="rightArrow">
          <a:avLst>
            <a:gd name="adj1" fmla="val 75000"/>
            <a:gd name="adj2" fmla="val 5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6985" tIns="6985" rIns="6985" bIns="6985" numCol="1" spcCol="1270" anchor="ctr" anchorCtr="0">
          <a:noAutofit/>
        </a:bodyPr>
        <a:lstStyle/>
        <a:p>
          <a:pPr marL="57150" lvl="1" indent="-57150" algn="ctr" defTabSz="488950">
            <a:lnSpc>
              <a:spcPct val="90000"/>
            </a:lnSpc>
            <a:spcBef>
              <a:spcPct val="0"/>
            </a:spcBef>
            <a:spcAft>
              <a:spcPct val="15000"/>
            </a:spcAft>
            <a:buChar char="•"/>
          </a:pPr>
          <a:r>
            <a:rPr lang="fi-FI" sz="1100" kern="1200"/>
            <a:t>Riittämätön ongelmaan liittyvä tietopohja</a:t>
          </a:r>
        </a:p>
        <a:p>
          <a:pPr marL="57150" lvl="1" indent="-57150" algn="ctr" defTabSz="488950">
            <a:lnSpc>
              <a:spcPct val="90000"/>
            </a:lnSpc>
            <a:spcBef>
              <a:spcPct val="0"/>
            </a:spcBef>
            <a:spcAft>
              <a:spcPct val="15000"/>
            </a:spcAft>
            <a:buChar char="•"/>
          </a:pPr>
          <a:r>
            <a:rPr lang="fi-FI" sz="1100" kern="1200"/>
            <a:t>Politiikkatoimet eivät tarpeeksi kokonaisvaltaisia</a:t>
          </a:r>
        </a:p>
        <a:p>
          <a:pPr marL="57150" lvl="1" indent="-57150" algn="ctr" defTabSz="488950">
            <a:lnSpc>
              <a:spcPct val="90000"/>
            </a:lnSpc>
            <a:spcBef>
              <a:spcPct val="0"/>
            </a:spcBef>
            <a:spcAft>
              <a:spcPct val="15000"/>
            </a:spcAft>
            <a:buChar char="•"/>
          </a:pPr>
          <a:r>
            <a:rPr lang="fi-FI" sz="1100" kern="1200"/>
            <a:t>Riittämätön toimenpiteiden tehokkuuden arviointi/arviointimekanismien puute</a:t>
          </a:r>
        </a:p>
      </dsp:txBody>
      <dsp:txXfrm>
        <a:off x="3361841" y="2569321"/>
        <a:ext cx="4256236" cy="1573053"/>
      </dsp:txXfrm>
    </dsp:sp>
    <dsp:sp modelId="{3935E731-1649-4381-A2AE-80A68C8115BA}">
      <dsp:nvSpPr>
        <dsp:cNvPr id="0" name=""/>
        <dsp:cNvSpPr/>
      </dsp:nvSpPr>
      <dsp:spPr>
        <a:xfrm>
          <a:off x="0" y="2307145"/>
          <a:ext cx="3361841" cy="2097404"/>
        </a:xfrm>
        <a:prstGeom prst="round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fi-FI" sz="2800" kern="1200"/>
            <a:t>Tietoperusteiset tekijät</a:t>
          </a:r>
        </a:p>
      </dsp:txBody>
      <dsp:txXfrm>
        <a:off x="102387" y="2409532"/>
        <a:ext cx="3157067" cy="1892630"/>
      </dsp:txXfrm>
    </dsp:sp>
    <dsp:sp modelId="{188E3A6D-3F17-4B3F-A530-ADE98AE45784}">
      <dsp:nvSpPr>
        <dsp:cNvPr id="0" name=""/>
        <dsp:cNvSpPr/>
      </dsp:nvSpPr>
      <dsp:spPr>
        <a:xfrm>
          <a:off x="3361841" y="4614290"/>
          <a:ext cx="5042762" cy="2097404"/>
        </a:xfrm>
        <a:prstGeom prst="rightArrow">
          <a:avLst>
            <a:gd name="adj1" fmla="val 75000"/>
            <a:gd name="adj2" fmla="val 5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6985" tIns="6985" rIns="6985" bIns="6985" numCol="1" spcCol="1270" anchor="t" anchorCtr="0">
          <a:noAutofit/>
        </a:bodyPr>
        <a:lstStyle/>
        <a:p>
          <a:pPr marL="57150" lvl="1" indent="-57150" algn="ctr" defTabSz="488950">
            <a:lnSpc>
              <a:spcPct val="90000"/>
            </a:lnSpc>
            <a:spcBef>
              <a:spcPct val="0"/>
            </a:spcBef>
            <a:spcAft>
              <a:spcPct val="15000"/>
            </a:spcAft>
            <a:buChar char="•"/>
          </a:pPr>
          <a:r>
            <a:rPr lang="fi-FI" sz="1100" kern="1200"/>
            <a:t>Epätarkka tavoitteen asettelu tai käsitteiden määrittely</a:t>
          </a:r>
        </a:p>
        <a:p>
          <a:pPr marL="57150" lvl="1" indent="-57150" algn="ctr" defTabSz="488950">
            <a:lnSpc>
              <a:spcPct val="90000"/>
            </a:lnSpc>
            <a:spcBef>
              <a:spcPct val="0"/>
            </a:spcBef>
            <a:spcAft>
              <a:spcPct val="15000"/>
            </a:spcAft>
            <a:buChar char="•"/>
          </a:pPr>
          <a:r>
            <a:rPr lang="fi-FI" sz="1100" kern="1200"/>
            <a:t>Ongelmat toimijoiden vastuuttamisessa</a:t>
          </a:r>
        </a:p>
        <a:p>
          <a:pPr marL="57150" lvl="1" indent="-57150" algn="ctr" defTabSz="488950">
            <a:lnSpc>
              <a:spcPct val="90000"/>
            </a:lnSpc>
            <a:spcBef>
              <a:spcPct val="0"/>
            </a:spcBef>
            <a:spcAft>
              <a:spcPct val="15000"/>
            </a:spcAft>
            <a:buChar char="•"/>
          </a:pPr>
          <a:r>
            <a:rPr lang="fi-FI" sz="1100" kern="1200"/>
            <a:t>Ristiriitaiset/vastakkaiset tavoitteet</a:t>
          </a:r>
        </a:p>
        <a:p>
          <a:pPr marL="57150" lvl="1" indent="-57150" algn="ctr" defTabSz="488950">
            <a:lnSpc>
              <a:spcPct val="90000"/>
            </a:lnSpc>
            <a:spcBef>
              <a:spcPct val="0"/>
            </a:spcBef>
            <a:spcAft>
              <a:spcPct val="15000"/>
            </a:spcAft>
            <a:buChar char="•"/>
          </a:pPr>
          <a:r>
            <a:rPr lang="fi-FI" sz="1100" kern="1200"/>
            <a:t>Epäonnistuneet/olemattomat kannustimet</a:t>
          </a:r>
        </a:p>
        <a:p>
          <a:pPr marL="57150" lvl="1" indent="-57150" algn="ctr" defTabSz="488950">
            <a:lnSpc>
              <a:spcPct val="90000"/>
            </a:lnSpc>
            <a:spcBef>
              <a:spcPct val="0"/>
            </a:spcBef>
            <a:spcAft>
              <a:spcPct val="15000"/>
            </a:spcAft>
            <a:buChar char="•"/>
          </a:pPr>
          <a:r>
            <a:rPr lang="fi-FI" sz="1100" kern="1200"/>
            <a:t>Ristiriitaiset säädökset</a:t>
          </a:r>
        </a:p>
        <a:p>
          <a:pPr marL="57150" lvl="1" indent="-57150" algn="ctr" defTabSz="488950">
            <a:lnSpc>
              <a:spcPct val="90000"/>
            </a:lnSpc>
            <a:spcBef>
              <a:spcPct val="0"/>
            </a:spcBef>
            <a:spcAft>
              <a:spcPct val="15000"/>
            </a:spcAft>
            <a:buChar char="•"/>
          </a:pPr>
          <a:r>
            <a:rPr lang="fi-FI" sz="1100" kern="1200"/>
            <a:t>Riittämätön kompetenssi</a:t>
          </a:r>
        </a:p>
        <a:p>
          <a:pPr marL="57150" lvl="1" indent="-57150" algn="ctr" defTabSz="488950">
            <a:lnSpc>
              <a:spcPct val="90000"/>
            </a:lnSpc>
            <a:spcBef>
              <a:spcPct val="0"/>
            </a:spcBef>
            <a:spcAft>
              <a:spcPct val="15000"/>
            </a:spcAft>
            <a:buChar char="•"/>
          </a:pPr>
          <a:r>
            <a:rPr lang="fi-FI" sz="1100" kern="1200"/>
            <a:t>Riittämättömät hallinnolliset resurssit</a:t>
          </a:r>
        </a:p>
        <a:p>
          <a:pPr marL="57150" lvl="1" indent="-57150" algn="ctr" defTabSz="488950">
            <a:lnSpc>
              <a:spcPct val="90000"/>
            </a:lnSpc>
            <a:spcBef>
              <a:spcPct val="0"/>
            </a:spcBef>
            <a:spcAft>
              <a:spcPct val="15000"/>
            </a:spcAft>
            <a:buChar char="•"/>
          </a:pPr>
          <a:r>
            <a:rPr lang="fi-FI" sz="1100" kern="1200"/>
            <a:t>Kommunikaatio-ongelmat</a:t>
          </a:r>
        </a:p>
        <a:p>
          <a:pPr marL="57150" lvl="1" indent="-57150" algn="l" defTabSz="311150">
            <a:lnSpc>
              <a:spcPct val="90000"/>
            </a:lnSpc>
            <a:spcBef>
              <a:spcPct val="0"/>
            </a:spcBef>
            <a:spcAft>
              <a:spcPct val="15000"/>
            </a:spcAft>
            <a:buChar char="•"/>
          </a:pPr>
          <a:endParaRPr lang="fi-FI" sz="700" kern="1200"/>
        </a:p>
      </dsp:txBody>
      <dsp:txXfrm>
        <a:off x="3361841" y="4876466"/>
        <a:ext cx="4256236" cy="1573053"/>
      </dsp:txXfrm>
    </dsp:sp>
    <dsp:sp modelId="{38AABB7A-B226-446E-9161-71E8AAE4F120}">
      <dsp:nvSpPr>
        <dsp:cNvPr id="0" name=""/>
        <dsp:cNvSpPr/>
      </dsp:nvSpPr>
      <dsp:spPr>
        <a:xfrm>
          <a:off x="0" y="4614290"/>
          <a:ext cx="3361841" cy="2097404"/>
        </a:xfrm>
        <a:prstGeom prst="round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fi-FI" sz="2800" kern="1200"/>
            <a:t>Toimeenpanon ”karikot”</a:t>
          </a:r>
        </a:p>
      </dsp:txBody>
      <dsp:txXfrm>
        <a:off x="102387" y="4716677"/>
        <a:ext cx="3157067" cy="18926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977E41-E84A-4CFB-83BD-A5D7FF2B87E7}">
      <dsp:nvSpPr>
        <dsp:cNvPr id="0" name=""/>
        <dsp:cNvSpPr/>
      </dsp:nvSpPr>
      <dsp:spPr>
        <a:xfrm>
          <a:off x="2345837" y="1273980"/>
          <a:ext cx="2672843" cy="2672843"/>
        </a:xfrm>
        <a:prstGeom prst="ellipse">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i-FI" sz="1800" b="1" kern="1200"/>
            <a:t>Hyväksyttävyys</a:t>
          </a:r>
        </a:p>
      </dsp:txBody>
      <dsp:txXfrm>
        <a:off x="2737266" y="1665409"/>
        <a:ext cx="1889985" cy="1889985"/>
      </dsp:txXfrm>
    </dsp:sp>
    <dsp:sp modelId="{C6373A88-E880-48B6-B80F-06DE0ED9A79A}">
      <dsp:nvSpPr>
        <dsp:cNvPr id="0" name=""/>
        <dsp:cNvSpPr/>
      </dsp:nvSpPr>
      <dsp:spPr>
        <a:xfrm>
          <a:off x="3014048" y="203257"/>
          <a:ext cx="1336421" cy="1336421"/>
        </a:xfrm>
        <a:prstGeom prst="ellipse">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i-FI" sz="900" b="1" kern="1200" dirty="0"/>
            <a:t>Sosiopoliittinen hyväksyttävyys</a:t>
          </a:r>
        </a:p>
      </dsp:txBody>
      <dsp:txXfrm>
        <a:off x="3209762" y="398971"/>
        <a:ext cx="944993" cy="944993"/>
      </dsp:txXfrm>
    </dsp:sp>
    <dsp:sp modelId="{0F99C258-CF62-4DD6-B196-2C13634D7CB7}">
      <dsp:nvSpPr>
        <dsp:cNvPr id="0" name=""/>
        <dsp:cNvSpPr/>
      </dsp:nvSpPr>
      <dsp:spPr>
        <a:xfrm>
          <a:off x="4520009" y="2811658"/>
          <a:ext cx="1336421" cy="1336421"/>
        </a:xfrm>
        <a:prstGeom prst="ellipse">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i-FI" sz="900" b="1" kern="1200" dirty="0"/>
            <a:t>Paikallinen hyväksyttävyys</a:t>
          </a:r>
        </a:p>
      </dsp:txBody>
      <dsp:txXfrm>
        <a:off x="4715723" y="3007372"/>
        <a:ext cx="944993" cy="944993"/>
      </dsp:txXfrm>
    </dsp:sp>
    <dsp:sp modelId="{E0630835-9D79-4FFA-9F67-31DC97E00ECB}">
      <dsp:nvSpPr>
        <dsp:cNvPr id="0" name=""/>
        <dsp:cNvSpPr/>
      </dsp:nvSpPr>
      <dsp:spPr>
        <a:xfrm>
          <a:off x="1508086" y="2811658"/>
          <a:ext cx="1336421" cy="1336421"/>
        </a:xfrm>
        <a:prstGeom prst="ellipse">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i-FI" sz="900" b="1" kern="1200" dirty="0"/>
            <a:t>Markkinoiden hyväksyttävyys</a:t>
          </a:r>
        </a:p>
      </dsp:txBody>
      <dsp:txXfrm>
        <a:off x="1703800" y="3007372"/>
        <a:ext cx="944993" cy="944993"/>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81212A-B0A0-4A66-B10E-FEA7C551729B}" type="datetimeFigureOut">
              <a:rPr lang="fi-FI" smtClean="0"/>
              <a:t>10.10.2024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9BA505-B83B-4822-A270-89F7C51BBD33}" type="slidenum">
              <a:rPr lang="fi-FI" smtClean="0"/>
              <a:t>‹#›</a:t>
            </a:fld>
            <a:endParaRPr lang="fi-FI"/>
          </a:p>
        </p:txBody>
      </p:sp>
    </p:spTree>
    <p:extLst>
      <p:ext uri="{BB962C8B-B14F-4D97-AF65-F5344CB8AC3E}">
        <p14:creationId xmlns:p14="http://schemas.microsoft.com/office/powerpoint/2010/main" val="2153191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239BA505-B83B-4822-A270-89F7C51BBD33}" type="slidenum">
              <a:rPr lang="fi-FI" smtClean="0"/>
              <a:t>1</a:t>
            </a:fld>
            <a:endParaRPr lang="fi-FI"/>
          </a:p>
        </p:txBody>
      </p:sp>
    </p:spTree>
    <p:extLst>
      <p:ext uri="{BB962C8B-B14F-4D97-AF65-F5344CB8AC3E}">
        <p14:creationId xmlns:p14="http://schemas.microsoft.com/office/powerpoint/2010/main" val="1111105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b="1" dirty="0">
                <a:effectLst/>
                <a:latin typeface="Open Sans" panose="020B0606030504020204" pitchFamily="34" charset="0"/>
                <a:ea typeface="Times New Roman" panose="02020603050405020304" pitchFamily="18" charset="0"/>
                <a:cs typeface="Times New Roman" panose="02020603050405020304" pitchFamily="18" charset="0"/>
              </a:rPr>
              <a:t>Valuma-aluesuunnittelun suurimpia hyötyjä ympäristöpolitiikan toteuttamisen kannalta on sen mahdollistama systeeminen lähestymistapa</a:t>
            </a:r>
            <a:r>
              <a:rPr lang="fi-FI" sz="1400" dirty="0">
                <a:effectLst/>
                <a:latin typeface="Open Sans" panose="020B0606030504020204" pitchFamily="34" charset="0"/>
                <a:ea typeface="Times New Roman" panose="02020603050405020304" pitchFamily="18" charset="0"/>
                <a:cs typeface="Times New Roman" panose="02020603050405020304" pitchFamily="18" charset="0"/>
              </a:rPr>
              <a:t>. Valuma-aluetasoisessa suunnittelussa pyritään ympäristöön liittyvät ja sosiaalis-taloudelliset näkökulmat huomioonottaviin, kokonaiskestäviin ratkaisuihin. Tällaisilla monihyötyisillä toimintatavoilla voidaan vaikuttaa erilaisiin, toisiinsa yhteydessä oleviin ympäristöongelmiin samanaikaisesti, yhteensovittaa eri toimijoiden moninaisia intressejä ja pyrkiä myös konfliktien ratkaisuun ja ennaltaehkäisyyn. Ilmasto-, biodiversiteetti- ja vesistötavoitteiden lisäksi valuma-aluesuunnittelun merkitystä lisäävät mm. huoltovarmuuskysymykset ja metsäteollisuuden puuntarpeen kasvun aiheuttama paine. Laaja-alaisuutensa vuoksi valuma-aluesuunnittelun kehittäminen ja tutkimus edellyttävät monitieteistä lähestymistapaa. (Marttunen ym. 2024.)</a:t>
            </a:r>
          </a:p>
          <a:p>
            <a:endParaRPr lang="fi-FI" dirty="0"/>
          </a:p>
        </p:txBody>
      </p:sp>
      <p:sp>
        <p:nvSpPr>
          <p:cNvPr id="4" name="Dian numeron paikkamerkki 3"/>
          <p:cNvSpPr>
            <a:spLocks noGrp="1"/>
          </p:cNvSpPr>
          <p:nvPr>
            <p:ph type="sldNum" sz="quarter" idx="5"/>
          </p:nvPr>
        </p:nvSpPr>
        <p:spPr/>
        <p:txBody>
          <a:bodyPr/>
          <a:lstStyle/>
          <a:p>
            <a:fld id="{239BA505-B83B-4822-A270-89F7C51BBD33}" type="slidenum">
              <a:rPr lang="fi-FI" smtClean="0"/>
              <a:t>11</a:t>
            </a:fld>
            <a:endParaRPr lang="fi-FI"/>
          </a:p>
        </p:txBody>
      </p:sp>
    </p:spTree>
    <p:extLst>
      <p:ext uri="{BB962C8B-B14F-4D97-AF65-F5344CB8AC3E}">
        <p14:creationId xmlns:p14="http://schemas.microsoft.com/office/powerpoint/2010/main" val="3475947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800" dirty="0">
                <a:effectLst/>
                <a:latin typeface="Open Sans" panose="020B0606030504020204" pitchFamily="34" charset="0"/>
                <a:ea typeface="Times New Roman" panose="02020603050405020304" pitchFamily="18" charset="0"/>
                <a:cs typeface="Times New Roman" panose="02020603050405020304" pitchFamily="18" charset="0"/>
              </a:rPr>
              <a:t>Yleisellä tasolla valuma-aluesuunnittelun tavoitteena voi olla esimerkiksi ilmastonmuutoksen hillintä- ja sopeutumistoimien edistäminen, biodiversiteetin lisääminen sekä ympäristön kannalta ja sosiaalisesti kestävä elinkeinopolitiikka. Paikallisesti hyötyjä voivat olla esimerkiksi tulva- ja/tai kuivuusriskien hallinta, ravinnekuormituksen vähentäminen ja ympäristön kannalta kestävien työpaikkojen luominen. (Rytkönen ym. 2024.) Kokonaisvaltaisen suunnittelun tavoitteena on lisäksi kustannustehokkaimpien ratkaisujen löytäminen (Marttunen ym. 2024). </a:t>
            </a:r>
          </a:p>
          <a:p>
            <a:endParaRPr lang="fi-FI" dirty="0"/>
          </a:p>
        </p:txBody>
      </p:sp>
      <p:sp>
        <p:nvSpPr>
          <p:cNvPr id="4" name="Dian numeron paikkamerkki 3"/>
          <p:cNvSpPr>
            <a:spLocks noGrp="1"/>
          </p:cNvSpPr>
          <p:nvPr>
            <p:ph type="sldNum" sz="quarter" idx="5"/>
          </p:nvPr>
        </p:nvSpPr>
        <p:spPr/>
        <p:txBody>
          <a:bodyPr/>
          <a:lstStyle/>
          <a:p>
            <a:fld id="{239BA505-B83B-4822-A270-89F7C51BBD33}" type="slidenum">
              <a:rPr lang="fi-FI" smtClean="0"/>
              <a:t>12</a:t>
            </a:fld>
            <a:endParaRPr lang="fi-FI"/>
          </a:p>
        </p:txBody>
      </p:sp>
    </p:spTree>
    <p:extLst>
      <p:ext uri="{BB962C8B-B14F-4D97-AF65-F5344CB8AC3E}">
        <p14:creationId xmlns:p14="http://schemas.microsoft.com/office/powerpoint/2010/main" val="4253377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dirty="0">
                <a:effectLst/>
                <a:latin typeface="Open Sans" panose="020B0606030504020204" pitchFamily="34" charset="0"/>
                <a:ea typeface="Times New Roman" panose="02020603050405020304" pitchFamily="18" charset="0"/>
                <a:cs typeface="Times New Roman" panose="02020603050405020304" pitchFamily="18" charset="0"/>
              </a:rPr>
              <a:t>Yksi merkittävimmistä valuma-aluesuunnittelun haasteista</a:t>
            </a:r>
            <a:r>
              <a:rPr lang="fi-FI" sz="1200" dirty="0">
                <a:effectLst/>
                <a:latin typeface="Open Sans" panose="020B0606030504020204" pitchFamily="34" charset="0"/>
                <a:ea typeface="Times New Roman" panose="02020603050405020304" pitchFamily="18" charset="0"/>
                <a:cs typeface="Times New Roman" panose="02020603050405020304" pitchFamily="18" charset="0"/>
              </a:rPr>
              <a:t> on valuma-alueen suhde eri hallintoalueisiin. Laajat valuma-alueet ulottuvat usein monille eri hallintoalueille, mikä korostaa eri toimijoiden välisen koordinaation merkitystä (Cohen &amp; Davidson 2011). Marttunen ym. (2024) nostavat esiin myös mm. haasteet eri toimijoiden osallistamisessa, valuma-aluesuunnittelun hankelähtöisyyden mukanaan tuoman aikapaineen ja suunnitelmien toimeenpanon haasteet. Rytkönen ym. (2024) mainitsevat myös sääntelyn riittämättömyyden, nykyisin lainsäädäntö ei ohjaa riittävästi valuma-aluetasoisiin toimenpiteisiin, sekä valuma-aluesuunnitteluun liittyvän osaamisen, tiedon ja resurssien riittämättömyyden ja pirstaleisuuden. Hallinnollisten, lainsäädännöllisten ja toteutukseen liittyvien ongelmien lisäksi Cohen ja Davidson (2011) pitävät valuma-alueen rajaamista itsessään ongelmallisena, sillä rajaamiseen vaikuttavat ympäristötekijöiden lisäksi monet yhteiskunnalliset tekijät. Tämän vuoksi valuma-alue ei ole välttämättä aina paras mahdollinen tarkastelualue erilaisia ympäristöongelmia ratkottaessa. </a:t>
            </a:r>
          </a:p>
          <a:p>
            <a:endParaRPr lang="fi-FI" dirty="0"/>
          </a:p>
        </p:txBody>
      </p:sp>
      <p:sp>
        <p:nvSpPr>
          <p:cNvPr id="4" name="Dian numeron paikkamerkki 3"/>
          <p:cNvSpPr>
            <a:spLocks noGrp="1"/>
          </p:cNvSpPr>
          <p:nvPr>
            <p:ph type="sldNum" sz="quarter" idx="5"/>
          </p:nvPr>
        </p:nvSpPr>
        <p:spPr/>
        <p:txBody>
          <a:bodyPr/>
          <a:lstStyle/>
          <a:p>
            <a:fld id="{239BA505-B83B-4822-A270-89F7C51BBD33}" type="slidenum">
              <a:rPr lang="fi-FI" smtClean="0"/>
              <a:t>13</a:t>
            </a:fld>
            <a:endParaRPr lang="fi-FI"/>
          </a:p>
        </p:txBody>
      </p:sp>
    </p:spTree>
    <p:extLst>
      <p:ext uri="{BB962C8B-B14F-4D97-AF65-F5344CB8AC3E}">
        <p14:creationId xmlns:p14="http://schemas.microsoft.com/office/powerpoint/2010/main" val="21382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7000"/>
              </a:lnSpc>
              <a:spcAft>
                <a:spcPts val="800"/>
              </a:spcAft>
            </a:pPr>
            <a:r>
              <a:rPr lang="fi-FI" b="1" dirty="0">
                <a:effectLst/>
                <a:latin typeface="Open Sans" panose="020B0606030504020204" pitchFamily="34" charset="0"/>
                <a:ea typeface="Times New Roman" panose="02020603050405020304" pitchFamily="18" charset="0"/>
                <a:cs typeface="Times New Roman" panose="02020603050405020304" pitchFamily="18" charset="0"/>
              </a:rPr>
              <a:t>Monihyötyisillä toimintamalleilla </a:t>
            </a:r>
            <a:r>
              <a:rPr lang="fi-FI" dirty="0">
                <a:effectLst/>
                <a:latin typeface="Open Sans" panose="020B0606030504020204" pitchFamily="34" charset="0"/>
                <a:ea typeface="Times New Roman" panose="02020603050405020304" pitchFamily="18" charset="0"/>
                <a:cs typeface="Times New Roman" panose="02020603050405020304" pitchFamily="18" charset="0"/>
              </a:rPr>
              <a:t>etsitään ratkaisuja useisiin samanaikaisiin/-paikkaisiin ja yleensä toisiinsa nivoutuviin ongelmiin (Marttunen ym. 2024). Tällaisten toimintamallien hyödyntämisen lisäksi valuma-aluesuunnittelussa on tarkoitus saavuttaa </a:t>
            </a:r>
            <a:r>
              <a:rPr lang="fi-FI" b="1" dirty="0">
                <a:effectLst/>
                <a:latin typeface="Open Sans" panose="020B0606030504020204" pitchFamily="34" charset="0"/>
                <a:ea typeface="Times New Roman" panose="02020603050405020304" pitchFamily="18" charset="0"/>
                <a:cs typeface="Times New Roman" panose="02020603050405020304" pitchFamily="18" charset="0"/>
              </a:rPr>
              <a:t>kokonaiskestäviä ratkaisuja</a:t>
            </a:r>
            <a:r>
              <a:rPr lang="fi-FI" dirty="0">
                <a:effectLst/>
                <a:latin typeface="Open Sans" panose="020B0606030504020204" pitchFamily="34" charset="0"/>
                <a:ea typeface="Times New Roman" panose="02020603050405020304" pitchFamily="18" charset="0"/>
                <a:cs typeface="Times New Roman" panose="02020603050405020304" pitchFamily="18" charset="0"/>
              </a:rPr>
              <a:t>, joissa tarkastellaan toimenpiteiden vaikutuksia laajasti kestävyyden eri osa-alueet huomioiden (Rytkönen ym. 2024). Myös kokonaiskestävyyden käsite perustuu siihen, että ympäristöongelmat ovat toisiinsa ja yhteiskuntaan vahvasti linkittyneitä. Ilman systeemistä lähestymistapaa yhden ongelman ratkaisu voi johtaa ongelmien kärjistymiseen tai uusien ongelmien syntymiseen toisaalla (Gibson 2006).</a:t>
            </a:r>
          </a:p>
          <a:p>
            <a:pPr>
              <a:lnSpc>
                <a:spcPct val="107000"/>
              </a:lnSpc>
              <a:spcAft>
                <a:spcPts val="800"/>
              </a:spcAft>
            </a:pPr>
            <a:r>
              <a:rPr lang="fi-FI" dirty="0">
                <a:effectLst/>
                <a:latin typeface="Open Sans" panose="020B0606030504020204" pitchFamily="34" charset="0"/>
                <a:ea typeface="Times New Roman" panose="02020603050405020304" pitchFamily="18" charset="0"/>
                <a:cs typeface="Times New Roman" panose="02020603050405020304" pitchFamily="18" charset="0"/>
              </a:rPr>
              <a:t>Marttunen ym. (2024) painottavat, että kokonaiskestävyyden kannalta parhaiden toimintamallien määrittäminen on haastavaa erityisesti kestävyyteen vaikuttavien osatekijöiden määrän ja monimutkaisten vuorovaikutussuhteiden takia. Tämän vuoksi kokonaiskestävyyteen pyrkivän prosessin pitäisi olla iteratiivinen eli sen tulisi perustua jatkuvaan arviointiin, oppimiseen ja toiminnan parantamiseen.</a:t>
            </a:r>
          </a:p>
          <a:p>
            <a:endParaRPr lang="fi-FI" dirty="0"/>
          </a:p>
        </p:txBody>
      </p:sp>
      <p:sp>
        <p:nvSpPr>
          <p:cNvPr id="4" name="Dian numeron paikkamerkki 3"/>
          <p:cNvSpPr>
            <a:spLocks noGrp="1"/>
          </p:cNvSpPr>
          <p:nvPr>
            <p:ph type="sldNum" sz="quarter" idx="5"/>
          </p:nvPr>
        </p:nvSpPr>
        <p:spPr/>
        <p:txBody>
          <a:bodyPr/>
          <a:lstStyle/>
          <a:p>
            <a:fld id="{239BA505-B83B-4822-A270-89F7C51BBD33}" type="slidenum">
              <a:rPr lang="fi-FI" smtClean="0"/>
              <a:t>14</a:t>
            </a:fld>
            <a:endParaRPr lang="fi-FI"/>
          </a:p>
        </p:txBody>
      </p:sp>
    </p:spTree>
    <p:extLst>
      <p:ext uri="{BB962C8B-B14F-4D97-AF65-F5344CB8AC3E}">
        <p14:creationId xmlns:p14="http://schemas.microsoft.com/office/powerpoint/2010/main" val="3037129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239BA505-B83B-4822-A270-89F7C51BBD33}" type="slidenum">
              <a:rPr lang="fi-FI" smtClean="0"/>
              <a:t>15</a:t>
            </a:fld>
            <a:endParaRPr lang="fi-FI"/>
          </a:p>
        </p:txBody>
      </p:sp>
    </p:spTree>
    <p:extLst>
      <p:ext uri="{BB962C8B-B14F-4D97-AF65-F5344CB8AC3E}">
        <p14:creationId xmlns:p14="http://schemas.microsoft.com/office/powerpoint/2010/main" val="1177102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b="1" dirty="0">
                <a:effectLst/>
                <a:latin typeface="Open Sans" panose="020B0606030504020204" pitchFamily="34" charset="0"/>
                <a:ea typeface="Times New Roman" panose="02020603050405020304" pitchFamily="18" charset="0"/>
                <a:cs typeface="Times New Roman" panose="02020603050405020304" pitchFamily="18" charset="0"/>
              </a:rPr>
              <a:t>Kokonaiskestävyyden parantamiseksi </a:t>
            </a:r>
            <a:r>
              <a:rPr lang="fi-FI" sz="1400" dirty="0">
                <a:effectLst/>
                <a:latin typeface="Open Sans" panose="020B0606030504020204" pitchFamily="34" charset="0"/>
                <a:ea typeface="Times New Roman" panose="02020603050405020304" pitchFamily="18" charset="0"/>
                <a:cs typeface="Times New Roman" panose="02020603050405020304" pitchFamily="18" charset="0"/>
              </a:rPr>
              <a:t>valuma-alue-/tilatason suunnittelussa</a:t>
            </a:r>
            <a:r>
              <a:rPr lang="fi-FI" sz="1400" b="1" dirty="0">
                <a:effectLst/>
                <a:latin typeface="Open Sans" panose="020B0606030504020204" pitchFamily="34" charset="0"/>
                <a:ea typeface="Times New Roman" panose="02020603050405020304" pitchFamily="18" charset="0"/>
                <a:cs typeface="Times New Roman" panose="02020603050405020304" pitchFamily="18" charset="0"/>
              </a:rPr>
              <a:t> </a:t>
            </a:r>
            <a:r>
              <a:rPr lang="fi-FI" sz="1400" dirty="0">
                <a:effectLst/>
                <a:latin typeface="Open Sans" panose="020B0606030504020204" pitchFamily="34" charset="0"/>
                <a:ea typeface="Times New Roman" panose="02020603050405020304" pitchFamily="18" charset="0"/>
                <a:cs typeface="Times New Roman" panose="02020603050405020304" pitchFamily="18" charset="0"/>
              </a:rPr>
              <a:t>tulisi ensin karsia kokonaiskestävyyden kannalta huonoimmat toimenpiteet kohteen ominaispiirteiden perusteella. Kokonaiskestävyyden ja kustannustehokkuuden parantamiseksi on tärkeää huomioida toimenpidealueen eri osa-alueet/osat, jotta niihin kohdistetut toimenpiteet palvelevat mahdollisimman hyvin koko alueelle asetettujen tavoitteiden toteutumista. Kokonaiskestävyyden parantamiseen pyrkivän suunnittelun lähtökohtana tulisi olla kokonaiskestävyyden kannalta merkittävien tekijöiden heikkenemättömyys. Suunnittelussa on kuitenkin huomioitava myös se, että aina tämä ei ole mahdollista. Näin ollen negatiivisten vaikutusten lieventämisen ja kompensoinnin mahdollisuuksien selvittäminen tulisi olla osa prosessia. Tässä korostuu myös huolellisen toimenpiteiden vaikutusten ennakkoarvioinnin merkitys. (Marttunen ym. 2024.)</a:t>
            </a:r>
          </a:p>
          <a:p>
            <a:endParaRPr lang="fi-FI" dirty="0"/>
          </a:p>
        </p:txBody>
      </p:sp>
      <p:sp>
        <p:nvSpPr>
          <p:cNvPr id="4" name="Dian numeron paikkamerkki 3"/>
          <p:cNvSpPr>
            <a:spLocks noGrp="1"/>
          </p:cNvSpPr>
          <p:nvPr>
            <p:ph type="sldNum" sz="quarter" idx="5"/>
          </p:nvPr>
        </p:nvSpPr>
        <p:spPr/>
        <p:txBody>
          <a:bodyPr/>
          <a:lstStyle/>
          <a:p>
            <a:fld id="{239BA505-B83B-4822-A270-89F7C51BBD33}" type="slidenum">
              <a:rPr lang="fi-FI" smtClean="0"/>
              <a:t>16</a:t>
            </a:fld>
            <a:endParaRPr lang="fi-FI"/>
          </a:p>
        </p:txBody>
      </p:sp>
    </p:spTree>
    <p:extLst>
      <p:ext uri="{BB962C8B-B14F-4D97-AF65-F5344CB8AC3E}">
        <p14:creationId xmlns:p14="http://schemas.microsoft.com/office/powerpoint/2010/main" val="1049566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239BA505-B83B-4822-A270-89F7C51BBD33}" type="slidenum">
              <a:rPr lang="fi-FI" smtClean="0"/>
              <a:t>17</a:t>
            </a:fld>
            <a:endParaRPr lang="fi-FI"/>
          </a:p>
        </p:txBody>
      </p:sp>
    </p:spTree>
    <p:extLst>
      <p:ext uri="{BB962C8B-B14F-4D97-AF65-F5344CB8AC3E}">
        <p14:creationId xmlns:p14="http://schemas.microsoft.com/office/powerpoint/2010/main" val="455541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7000"/>
              </a:lnSpc>
              <a:spcAft>
                <a:spcPts val="800"/>
              </a:spcAft>
            </a:pPr>
            <a:r>
              <a:rPr lang="fi-FI" sz="1400" b="1" dirty="0">
                <a:effectLst/>
                <a:latin typeface="Open Sans" panose="020B0606030504020204" pitchFamily="34" charset="0"/>
                <a:ea typeface="Times New Roman" panose="02020603050405020304" pitchFamily="18" charset="0"/>
                <a:cs typeface="Times New Roman" panose="02020603050405020304" pitchFamily="18" charset="0"/>
              </a:rPr>
              <a:t>Yleisellä tasolla ympäristöpolitiikan toimeenpanon haasteet </a:t>
            </a:r>
            <a:r>
              <a:rPr lang="fi-FI" sz="1400" dirty="0">
                <a:effectLst/>
                <a:latin typeface="Open Sans" panose="020B0606030504020204" pitchFamily="34" charset="0"/>
                <a:ea typeface="Times New Roman" panose="02020603050405020304" pitchFamily="18" charset="0"/>
                <a:cs typeface="Times New Roman" panose="02020603050405020304" pitchFamily="18" charset="0"/>
              </a:rPr>
              <a:t>liittyvät ympäristöongelmien monitahoisuuteen ja siihen, että ongelmat limittyvät toisiinsa ja muihin yhteiskunnallisiin ongelmiin (</a:t>
            </a:r>
            <a:r>
              <a:rPr lang="fi-FI" sz="1400" dirty="0" err="1">
                <a:effectLst/>
                <a:latin typeface="Open Sans" panose="020B0606030504020204" pitchFamily="34" charset="0"/>
                <a:ea typeface="Times New Roman" panose="02020603050405020304" pitchFamily="18" charset="0"/>
                <a:cs typeface="Times New Roman" panose="02020603050405020304" pitchFamily="18" charset="0"/>
              </a:rPr>
              <a:t>Howes</a:t>
            </a:r>
            <a:r>
              <a:rPr lang="fi-FI" sz="1400" dirty="0">
                <a:effectLst/>
                <a:latin typeface="Open Sans" panose="020B0606030504020204" pitchFamily="34" charset="0"/>
                <a:ea typeface="Times New Roman" panose="02020603050405020304" pitchFamily="18" charset="0"/>
                <a:cs typeface="Times New Roman" panose="02020603050405020304" pitchFamily="18" charset="0"/>
              </a:rPr>
              <a:t> ym. 2017). Usein ongelmat myös vahvistavat toisiaan (</a:t>
            </a:r>
            <a:r>
              <a:rPr lang="fi-FI" sz="1400" dirty="0" err="1">
                <a:effectLst/>
                <a:latin typeface="Open Sans" panose="020B0606030504020204" pitchFamily="34" charset="0"/>
                <a:ea typeface="Times New Roman" panose="02020603050405020304" pitchFamily="18" charset="0"/>
                <a:cs typeface="Times New Roman" panose="02020603050405020304" pitchFamily="18" charset="0"/>
              </a:rPr>
              <a:t>Pörtner</a:t>
            </a:r>
            <a:r>
              <a:rPr lang="fi-FI" sz="1400" dirty="0">
                <a:effectLst/>
                <a:latin typeface="Open Sans" panose="020B0606030504020204" pitchFamily="34" charset="0"/>
                <a:ea typeface="Times New Roman" panose="02020603050405020304" pitchFamily="18" charset="0"/>
                <a:cs typeface="Times New Roman" panose="02020603050405020304" pitchFamily="18" charset="0"/>
              </a:rPr>
              <a:t> ym. 2021). Ympäristöpoliittisia ratkaisuissa on aina huomioitava paikalliset olosuhteet, vaikka ongelmilla on käytännössä aina myös globaali ulottuvuus. Esimerkiksi erilaiset poliittiset intressit ja aiemmin syntyneet taloudelliset ja sosiaaliset riippuvuudet ovat osa päätöksenteon kontekstia (</a:t>
            </a:r>
            <a:r>
              <a:rPr lang="fi-FI" sz="1400" dirty="0" err="1">
                <a:effectLst/>
                <a:latin typeface="Open Sans" panose="020B0606030504020204" pitchFamily="34" charset="0"/>
                <a:ea typeface="Times New Roman" panose="02020603050405020304" pitchFamily="18" charset="0"/>
                <a:cs typeface="Times New Roman" panose="02020603050405020304" pitchFamily="18" charset="0"/>
              </a:rPr>
              <a:t>Geels</a:t>
            </a:r>
            <a:r>
              <a:rPr lang="fi-FI" sz="1400" dirty="0">
                <a:effectLst/>
                <a:latin typeface="Open Sans" panose="020B0606030504020204" pitchFamily="34" charset="0"/>
                <a:ea typeface="Times New Roman" panose="02020603050405020304" pitchFamily="18" charset="0"/>
                <a:cs typeface="Times New Roman" panose="02020603050405020304" pitchFamily="18" charset="0"/>
              </a:rPr>
              <a:t> 2014). Tämä ilmenee myös eri toimialojen välisinä eroina, kuten esimerkiksi EU:n päästökauppa- ja maankäyttösektoreiden välinen ero kasvihuonekaasupäästöjen vähentämisessä osoittaa (</a:t>
            </a:r>
            <a:r>
              <a:rPr lang="fi-FI" sz="1400" dirty="0" err="1">
                <a:effectLst/>
                <a:latin typeface="Open Sans" panose="020B0606030504020204" pitchFamily="34" charset="0"/>
                <a:ea typeface="Times New Roman" panose="02020603050405020304" pitchFamily="18" charset="0"/>
                <a:cs typeface="Times New Roman" panose="02020603050405020304" pitchFamily="18" charset="0"/>
              </a:rPr>
              <a:t>Olesen</a:t>
            </a:r>
            <a:r>
              <a:rPr lang="fi-FI" sz="1400" dirty="0">
                <a:effectLst/>
                <a:latin typeface="Open Sans" panose="020B0606030504020204" pitchFamily="34" charset="0"/>
                <a:ea typeface="Times New Roman" panose="02020603050405020304" pitchFamily="18" charset="0"/>
                <a:cs typeface="Times New Roman" panose="02020603050405020304" pitchFamily="18" charset="0"/>
              </a:rPr>
              <a:t> ym. 2021).</a:t>
            </a:r>
          </a:p>
          <a:p>
            <a:endParaRPr lang="fi-FI" dirty="0"/>
          </a:p>
        </p:txBody>
      </p:sp>
      <p:sp>
        <p:nvSpPr>
          <p:cNvPr id="4" name="Dian numeron paikkamerkki 3"/>
          <p:cNvSpPr>
            <a:spLocks noGrp="1"/>
          </p:cNvSpPr>
          <p:nvPr>
            <p:ph type="sldNum" sz="quarter" idx="5"/>
          </p:nvPr>
        </p:nvSpPr>
        <p:spPr/>
        <p:txBody>
          <a:bodyPr/>
          <a:lstStyle/>
          <a:p>
            <a:fld id="{239BA505-B83B-4822-A270-89F7C51BBD33}" type="slidenum">
              <a:rPr lang="fi-FI" smtClean="0"/>
              <a:t>18</a:t>
            </a:fld>
            <a:endParaRPr lang="fi-FI"/>
          </a:p>
        </p:txBody>
      </p:sp>
    </p:spTree>
    <p:extLst>
      <p:ext uri="{BB962C8B-B14F-4D97-AF65-F5344CB8AC3E}">
        <p14:creationId xmlns:p14="http://schemas.microsoft.com/office/powerpoint/2010/main" val="24493117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err="1">
                <a:effectLst/>
                <a:latin typeface="Open Sans" panose="020B0606030504020204" pitchFamily="34" charset="0"/>
                <a:ea typeface="Times New Roman" panose="02020603050405020304" pitchFamily="18" charset="0"/>
                <a:cs typeface="Times New Roman" panose="02020603050405020304" pitchFamily="18" charset="0"/>
              </a:rPr>
              <a:t>Howes</a:t>
            </a:r>
            <a:r>
              <a:rPr lang="fi-FI" sz="1200" dirty="0">
                <a:effectLst/>
                <a:latin typeface="Open Sans" panose="020B0606030504020204" pitchFamily="34" charset="0"/>
                <a:ea typeface="Times New Roman" panose="02020603050405020304" pitchFamily="18" charset="0"/>
                <a:cs typeface="Times New Roman" panose="02020603050405020304" pitchFamily="18" charset="0"/>
              </a:rPr>
              <a:t> ym. (2017) jakavat ympäristöpoliittisten toimenpiteiden epäonnistumiseen vaikuttavat tekijät havainnollisesti kolmeen toisiaan vahvistavaan ryhmään: toisiinsa linkittyneisiin rakenteellisiin tekijöihin, tietoperusteisiin tekijöihin ja toimeenpanon ”karikoihin”.</a:t>
            </a:r>
          </a:p>
          <a:p>
            <a:endParaRPr lang="fi-FI" dirty="0"/>
          </a:p>
        </p:txBody>
      </p:sp>
      <p:sp>
        <p:nvSpPr>
          <p:cNvPr id="4" name="Dian numeron paikkamerkki 3"/>
          <p:cNvSpPr>
            <a:spLocks noGrp="1"/>
          </p:cNvSpPr>
          <p:nvPr>
            <p:ph type="sldNum" sz="quarter" idx="5"/>
          </p:nvPr>
        </p:nvSpPr>
        <p:spPr/>
        <p:txBody>
          <a:bodyPr/>
          <a:lstStyle/>
          <a:p>
            <a:fld id="{96B58823-3A03-4A72-BB8D-F07F9BE360BD}" type="slidenum">
              <a:rPr lang="fi-FI" smtClean="0"/>
              <a:t>19</a:t>
            </a:fld>
            <a:endParaRPr lang="fi-FI"/>
          </a:p>
        </p:txBody>
      </p:sp>
    </p:spTree>
    <p:extLst>
      <p:ext uri="{BB962C8B-B14F-4D97-AF65-F5344CB8AC3E}">
        <p14:creationId xmlns:p14="http://schemas.microsoft.com/office/powerpoint/2010/main" val="2068784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err="1">
                <a:effectLst/>
                <a:latin typeface="Open Sans" panose="020B0606030504020204" pitchFamily="34" charset="0"/>
                <a:ea typeface="Times New Roman" panose="02020603050405020304" pitchFamily="18" charset="0"/>
                <a:cs typeface="Times New Roman" panose="02020603050405020304" pitchFamily="18" charset="0"/>
              </a:rPr>
              <a:t>Howes</a:t>
            </a:r>
            <a:r>
              <a:rPr lang="fi-FI" sz="1200" dirty="0">
                <a:effectLst/>
                <a:latin typeface="Open Sans" panose="020B0606030504020204" pitchFamily="34" charset="0"/>
                <a:ea typeface="Times New Roman" panose="02020603050405020304" pitchFamily="18" charset="0"/>
                <a:cs typeface="Times New Roman" panose="02020603050405020304" pitchFamily="18" charset="0"/>
              </a:rPr>
              <a:t> ym. (2017) jakavat ympäristöpoliittisten toimenpiteiden epäonnistumiseen vaikuttavat tekijät havainnollisesti kolmeen toisiaan vahvistavaan ryhmään: toisiinsa linkittyneisiin rakenteellisiin tekijöihin, tietoperusteisiin tekijöihin ja toimeenpanon ”karikoihin”.</a:t>
            </a:r>
          </a:p>
          <a:p>
            <a:endParaRPr lang="fi-FI" dirty="0"/>
          </a:p>
        </p:txBody>
      </p:sp>
      <p:sp>
        <p:nvSpPr>
          <p:cNvPr id="4" name="Dian numeron paikkamerkki 3"/>
          <p:cNvSpPr>
            <a:spLocks noGrp="1"/>
          </p:cNvSpPr>
          <p:nvPr>
            <p:ph type="sldNum" sz="quarter" idx="5"/>
          </p:nvPr>
        </p:nvSpPr>
        <p:spPr/>
        <p:txBody>
          <a:bodyPr/>
          <a:lstStyle/>
          <a:p>
            <a:fld id="{96B58823-3A03-4A72-BB8D-F07F9BE360BD}" type="slidenum">
              <a:rPr lang="fi-FI" smtClean="0"/>
              <a:t>20</a:t>
            </a:fld>
            <a:endParaRPr lang="fi-FI"/>
          </a:p>
        </p:txBody>
      </p:sp>
    </p:spTree>
    <p:extLst>
      <p:ext uri="{BB962C8B-B14F-4D97-AF65-F5344CB8AC3E}">
        <p14:creationId xmlns:p14="http://schemas.microsoft.com/office/powerpoint/2010/main" val="3173968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239BA505-B83B-4822-A270-89F7C51BBD33}" type="slidenum">
              <a:rPr lang="fi-FI" smtClean="0"/>
              <a:t>2</a:t>
            </a:fld>
            <a:endParaRPr lang="fi-FI"/>
          </a:p>
        </p:txBody>
      </p:sp>
    </p:spTree>
    <p:extLst>
      <p:ext uri="{BB962C8B-B14F-4D97-AF65-F5344CB8AC3E}">
        <p14:creationId xmlns:p14="http://schemas.microsoft.com/office/powerpoint/2010/main" val="1493307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800" b="1" dirty="0">
                <a:effectLst/>
                <a:latin typeface="Open Sans" panose="020B0606030504020204" pitchFamily="34" charset="0"/>
                <a:ea typeface="Times New Roman" panose="02020603050405020304" pitchFamily="18" charset="0"/>
                <a:cs typeface="Times New Roman" panose="02020603050405020304" pitchFamily="18" charset="0"/>
              </a:rPr>
              <a:t>Ympäristöpolitiikan toimeenpanon paikalliset haasteet </a:t>
            </a:r>
            <a:r>
              <a:rPr lang="fi-FI" sz="1800" dirty="0">
                <a:effectLst/>
                <a:latin typeface="Open Sans" panose="020B0606030504020204" pitchFamily="34" charset="0"/>
                <a:ea typeface="Times New Roman" panose="02020603050405020304" pitchFamily="18" charset="0"/>
                <a:cs typeface="Times New Roman" panose="02020603050405020304" pitchFamily="18" charset="0"/>
              </a:rPr>
              <a:t>kytkeytyvät osittain kansallisen ja globaalin tason ongelmiin, kuten eri tasoilla tapahtuvaan poliittiseen päätöksentekoon ja markkinoihin (Järvelä ym. 2020). Peltonen ym. (2024) tuovatkin esiin, että yleensä yksittäisen politiikkatoimen vastustusta ei voida selittää ainoastaan paikallisilla tekijöillä, kuten NIMBY-ilmiöllä. Sosiaalinen hyväksyttävyys ja koettu oikeudenmukaisuus kuitenkin korostuvat, mikäli poliittisten päätösten mahdolliset negatiiviset seuraukset realisoituvat paikallisesti. Tämä alleviivaa paikallisten toimijoiden tarpeiden tunnistamisen ja tunnustamisen merkitystä. </a:t>
            </a:r>
          </a:p>
          <a:p>
            <a:endParaRPr lang="fi-FI" dirty="0"/>
          </a:p>
        </p:txBody>
      </p:sp>
      <p:sp>
        <p:nvSpPr>
          <p:cNvPr id="4" name="Dian numeron paikkamerkki 3"/>
          <p:cNvSpPr>
            <a:spLocks noGrp="1"/>
          </p:cNvSpPr>
          <p:nvPr>
            <p:ph type="sldNum" sz="quarter" idx="5"/>
          </p:nvPr>
        </p:nvSpPr>
        <p:spPr/>
        <p:txBody>
          <a:bodyPr/>
          <a:lstStyle/>
          <a:p>
            <a:fld id="{239BA505-B83B-4822-A270-89F7C51BBD33}" type="slidenum">
              <a:rPr lang="fi-FI" smtClean="0"/>
              <a:t>21</a:t>
            </a:fld>
            <a:endParaRPr lang="fi-FI"/>
          </a:p>
        </p:txBody>
      </p:sp>
    </p:spTree>
    <p:extLst>
      <p:ext uri="{BB962C8B-B14F-4D97-AF65-F5344CB8AC3E}">
        <p14:creationId xmlns:p14="http://schemas.microsoft.com/office/powerpoint/2010/main" val="31166197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239BA505-B83B-4822-A270-89F7C51BBD33}" type="slidenum">
              <a:rPr lang="fi-FI" smtClean="0"/>
              <a:t>22</a:t>
            </a:fld>
            <a:endParaRPr lang="fi-FI"/>
          </a:p>
        </p:txBody>
      </p:sp>
    </p:spTree>
    <p:extLst>
      <p:ext uri="{BB962C8B-B14F-4D97-AF65-F5344CB8AC3E}">
        <p14:creationId xmlns:p14="http://schemas.microsoft.com/office/powerpoint/2010/main" val="42465701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800" dirty="0">
                <a:effectLst/>
                <a:latin typeface="Open Sans" panose="020B0606030504020204" pitchFamily="34" charset="0"/>
                <a:ea typeface="Times New Roman" panose="02020603050405020304" pitchFamily="18" charset="0"/>
                <a:cs typeface="Times New Roman" panose="02020603050405020304" pitchFamily="18" charset="0"/>
              </a:rPr>
              <a:t>Ympäristöpolitiikan kontekstissa </a:t>
            </a:r>
            <a:r>
              <a:rPr lang="fi-FI" sz="1800" b="1" dirty="0">
                <a:effectLst/>
                <a:latin typeface="Open Sans" panose="020B0606030504020204" pitchFamily="34" charset="0"/>
                <a:ea typeface="Times New Roman" panose="02020603050405020304" pitchFamily="18" charset="0"/>
                <a:cs typeface="Times New Roman" panose="02020603050405020304" pitchFamily="18" charset="0"/>
              </a:rPr>
              <a:t>sosiaalisen hyväksyttävyyden </a:t>
            </a:r>
            <a:r>
              <a:rPr lang="fi-FI" sz="1800" dirty="0">
                <a:effectLst/>
                <a:latin typeface="Open Sans" panose="020B0606030504020204" pitchFamily="34" charset="0"/>
                <a:ea typeface="Times New Roman" panose="02020603050405020304" pitchFamily="18" charset="0"/>
                <a:cs typeface="Times New Roman" panose="02020603050405020304" pitchFamily="18" charset="0"/>
              </a:rPr>
              <a:t>määrittelyssä nojaudutaan usein </a:t>
            </a:r>
            <a:r>
              <a:rPr lang="fi-FI" sz="1800" dirty="0" err="1">
                <a:effectLst/>
                <a:latin typeface="Open Sans" panose="020B0606030504020204" pitchFamily="34" charset="0"/>
                <a:ea typeface="Times New Roman" panose="02020603050405020304" pitchFamily="18" charset="0"/>
                <a:cs typeface="Times New Roman" panose="02020603050405020304" pitchFamily="18" charset="0"/>
              </a:rPr>
              <a:t>Wüstenhagenin</a:t>
            </a:r>
            <a:r>
              <a:rPr lang="fi-FI" sz="1800" dirty="0">
                <a:effectLst/>
                <a:latin typeface="Open Sans" panose="020B0606030504020204" pitchFamily="34" charset="0"/>
                <a:ea typeface="Times New Roman" panose="02020603050405020304" pitchFamily="18" charset="0"/>
                <a:cs typeface="Times New Roman" panose="02020603050405020304" pitchFamily="18" charset="0"/>
              </a:rPr>
              <a:t> ym. (2007) malliin, jossa hyväksyttävyys muodostuu sosiaalisesta ja paikallisesta hyväksyttävyydestä ja hyväksyttävyydestä markkinoilla.</a:t>
            </a:r>
            <a:endParaRPr lang="fi-FI" dirty="0"/>
          </a:p>
        </p:txBody>
      </p:sp>
      <p:sp>
        <p:nvSpPr>
          <p:cNvPr id="4" name="Dian numeron paikkamerkki 3"/>
          <p:cNvSpPr>
            <a:spLocks noGrp="1"/>
          </p:cNvSpPr>
          <p:nvPr>
            <p:ph type="sldNum" sz="quarter" idx="5"/>
          </p:nvPr>
        </p:nvSpPr>
        <p:spPr/>
        <p:txBody>
          <a:bodyPr/>
          <a:lstStyle/>
          <a:p>
            <a:fld id="{239BA505-B83B-4822-A270-89F7C51BBD33}" type="slidenum">
              <a:rPr lang="fi-FI" smtClean="0"/>
              <a:t>23</a:t>
            </a:fld>
            <a:endParaRPr lang="fi-FI"/>
          </a:p>
        </p:txBody>
      </p:sp>
    </p:spTree>
    <p:extLst>
      <p:ext uri="{BB962C8B-B14F-4D97-AF65-F5344CB8AC3E}">
        <p14:creationId xmlns:p14="http://schemas.microsoft.com/office/powerpoint/2010/main" val="6699014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800" dirty="0">
                <a:effectLst/>
                <a:latin typeface="Open Sans" panose="020B0606030504020204" pitchFamily="34" charset="0"/>
                <a:ea typeface="Times New Roman" panose="02020603050405020304" pitchFamily="18" charset="0"/>
                <a:cs typeface="Times New Roman" panose="02020603050405020304" pitchFamily="18" charset="0"/>
              </a:rPr>
              <a:t>Järvelän ym. (2020) mukaan sosiaalista hyväksyttävyyttä voidaan hahmottaa myös hyväksyttävyyden (</a:t>
            </a:r>
            <a:r>
              <a:rPr lang="fi-FI" sz="1800" dirty="0" err="1">
                <a:effectLst/>
                <a:latin typeface="Open Sans" panose="020B0606030504020204" pitchFamily="34" charset="0"/>
                <a:ea typeface="Times New Roman" panose="02020603050405020304" pitchFamily="18" charset="0"/>
                <a:cs typeface="Times New Roman" panose="02020603050405020304" pitchFamily="18" charset="0"/>
              </a:rPr>
              <a:t>acceptability</a:t>
            </a:r>
            <a:r>
              <a:rPr lang="fi-FI" sz="1800" dirty="0">
                <a:effectLst/>
                <a:latin typeface="Open Sans" panose="020B0606030504020204" pitchFamily="34" charset="0"/>
                <a:ea typeface="Times New Roman" panose="02020603050405020304" pitchFamily="18" charset="0"/>
                <a:cs typeface="Times New Roman" panose="02020603050405020304" pitchFamily="18" charset="0"/>
              </a:rPr>
              <a:t>), hyväksynnän (</a:t>
            </a:r>
            <a:r>
              <a:rPr lang="fi-FI" sz="1800" dirty="0" err="1">
                <a:effectLst/>
                <a:latin typeface="Open Sans" panose="020B0606030504020204" pitchFamily="34" charset="0"/>
                <a:ea typeface="Times New Roman" panose="02020603050405020304" pitchFamily="18" charset="0"/>
                <a:cs typeface="Times New Roman" panose="02020603050405020304" pitchFamily="18" charset="0"/>
              </a:rPr>
              <a:t>acceptance</a:t>
            </a:r>
            <a:r>
              <a:rPr lang="fi-FI" sz="1800" dirty="0">
                <a:effectLst/>
                <a:latin typeface="Open Sans" panose="020B0606030504020204" pitchFamily="34" charset="0"/>
                <a:ea typeface="Times New Roman" panose="02020603050405020304" pitchFamily="18" charset="0"/>
                <a:cs typeface="Times New Roman" panose="02020603050405020304" pitchFamily="18" charset="0"/>
              </a:rPr>
              <a:t>) ja tuen (</a:t>
            </a:r>
            <a:r>
              <a:rPr lang="fi-FI" sz="1800" dirty="0" err="1">
                <a:effectLst/>
                <a:latin typeface="Open Sans" panose="020B0606030504020204" pitchFamily="34" charset="0"/>
                <a:ea typeface="Times New Roman" panose="02020603050405020304" pitchFamily="18" charset="0"/>
                <a:cs typeface="Times New Roman" panose="02020603050405020304" pitchFamily="18" charset="0"/>
              </a:rPr>
              <a:t>support</a:t>
            </a:r>
            <a:r>
              <a:rPr lang="fi-FI" sz="1800" dirty="0">
                <a:effectLst/>
                <a:latin typeface="Open Sans" panose="020B0606030504020204" pitchFamily="34" charset="0"/>
                <a:ea typeface="Times New Roman" panose="02020603050405020304" pitchFamily="18" charset="0"/>
                <a:cs typeface="Times New Roman" panose="02020603050405020304" pitchFamily="18" charset="0"/>
              </a:rPr>
              <a:t>) käsitteiden avulla. Käsitteiden suhde määrittyy ajallisen ja käyttäytymisen/asenteiden näkökulman kautta. </a:t>
            </a:r>
            <a:endParaRPr lang="fi-FI" dirty="0"/>
          </a:p>
        </p:txBody>
      </p:sp>
      <p:sp>
        <p:nvSpPr>
          <p:cNvPr id="4" name="Dian numeron paikkamerkki 3"/>
          <p:cNvSpPr>
            <a:spLocks noGrp="1"/>
          </p:cNvSpPr>
          <p:nvPr>
            <p:ph type="sldNum" sz="quarter" idx="5"/>
          </p:nvPr>
        </p:nvSpPr>
        <p:spPr/>
        <p:txBody>
          <a:bodyPr/>
          <a:lstStyle/>
          <a:p>
            <a:fld id="{239BA505-B83B-4822-A270-89F7C51BBD33}" type="slidenum">
              <a:rPr lang="fi-FI" smtClean="0"/>
              <a:t>24</a:t>
            </a:fld>
            <a:endParaRPr lang="fi-FI"/>
          </a:p>
        </p:txBody>
      </p:sp>
    </p:spTree>
    <p:extLst>
      <p:ext uri="{BB962C8B-B14F-4D97-AF65-F5344CB8AC3E}">
        <p14:creationId xmlns:p14="http://schemas.microsoft.com/office/powerpoint/2010/main" val="14115604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800" dirty="0">
                <a:effectLst/>
                <a:latin typeface="Open Sans" panose="020B0606030504020204" pitchFamily="34" charset="0"/>
                <a:ea typeface="Times New Roman" panose="02020603050405020304" pitchFamily="18" charset="0"/>
                <a:cs typeface="Times New Roman" panose="02020603050405020304" pitchFamily="18" charset="0"/>
              </a:rPr>
              <a:t>Sosiaalisella hyväksyttävyydellä tai hyväksyttävyyden puuttumisella voi olla ratkaiseva merkitys ympäristötoimien onnistumisen kannalta. Ilman sosiaalista hyväksyttävyyttä ohjauskeinojen ja muiden ympäristöpoliittisten toimenpiteiden kohtaama aktiivinen ja passiivinen vastustus voi estää tavoiteltujen lopputulosten saavuttamisen (Järvelä ym. 2020).</a:t>
            </a:r>
          </a:p>
          <a:p>
            <a:endParaRPr lang="fi-FI" dirty="0"/>
          </a:p>
        </p:txBody>
      </p:sp>
      <p:sp>
        <p:nvSpPr>
          <p:cNvPr id="4" name="Dian numeron paikkamerkki 3"/>
          <p:cNvSpPr>
            <a:spLocks noGrp="1"/>
          </p:cNvSpPr>
          <p:nvPr>
            <p:ph type="sldNum" sz="quarter" idx="5"/>
          </p:nvPr>
        </p:nvSpPr>
        <p:spPr/>
        <p:txBody>
          <a:bodyPr/>
          <a:lstStyle/>
          <a:p>
            <a:fld id="{239BA505-B83B-4822-A270-89F7C51BBD33}" type="slidenum">
              <a:rPr lang="fi-FI" smtClean="0"/>
              <a:t>25</a:t>
            </a:fld>
            <a:endParaRPr lang="fi-FI"/>
          </a:p>
        </p:txBody>
      </p:sp>
    </p:spTree>
    <p:extLst>
      <p:ext uri="{BB962C8B-B14F-4D97-AF65-F5344CB8AC3E}">
        <p14:creationId xmlns:p14="http://schemas.microsoft.com/office/powerpoint/2010/main" val="11223001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800" b="1" dirty="0">
                <a:effectLst/>
                <a:latin typeface="Open Sans" panose="020B0606030504020204" pitchFamily="34" charset="0"/>
                <a:ea typeface="Times New Roman" panose="02020603050405020304" pitchFamily="18" charset="0"/>
                <a:cs typeface="Times New Roman" panose="02020603050405020304" pitchFamily="18" charset="0"/>
              </a:rPr>
              <a:t>Sosiaaliseen hyväksyttävyyteen vaikuttavat tekijät </a:t>
            </a:r>
            <a:r>
              <a:rPr lang="fi-FI" sz="1800" dirty="0">
                <a:effectLst/>
                <a:latin typeface="Open Sans" panose="020B0606030504020204" pitchFamily="34" charset="0"/>
                <a:ea typeface="Times New Roman" panose="02020603050405020304" pitchFamily="18" charset="0"/>
                <a:cs typeface="Times New Roman" panose="02020603050405020304" pitchFamily="18" charset="0"/>
              </a:rPr>
              <a:t>voidaan jakaa ohjauskeinoon liittyviin tekijöihin, yksilöön liittyviin tekijöihin ja yhteiskunnallisiin tekijöihin taulukon </a:t>
            </a:r>
            <a:r>
              <a:rPr lang="fi-FI" sz="1800" dirty="0">
                <a:solidFill>
                  <a:srgbClr val="FF0000"/>
                </a:solidFill>
                <a:effectLst/>
                <a:latin typeface="Open Sans" panose="020B0606030504020204" pitchFamily="34" charset="0"/>
                <a:ea typeface="Times New Roman" panose="02020603050405020304" pitchFamily="18" charset="0"/>
                <a:cs typeface="Times New Roman" panose="02020603050405020304" pitchFamily="18" charset="0"/>
              </a:rPr>
              <a:t>2</a:t>
            </a:r>
            <a:r>
              <a:rPr lang="fi-FI" sz="1800" dirty="0">
                <a:effectLst/>
                <a:latin typeface="Open Sans" panose="020B0606030504020204" pitchFamily="34" charset="0"/>
                <a:ea typeface="Times New Roman" panose="02020603050405020304" pitchFamily="18" charset="0"/>
                <a:cs typeface="Times New Roman" panose="02020603050405020304" pitchFamily="18" charset="0"/>
              </a:rPr>
              <a:t> mukaisesti. </a:t>
            </a:r>
          </a:p>
          <a:p>
            <a:endParaRPr lang="fi-FI" dirty="0"/>
          </a:p>
        </p:txBody>
      </p:sp>
      <p:sp>
        <p:nvSpPr>
          <p:cNvPr id="4" name="Dian numeron paikkamerkki 3"/>
          <p:cNvSpPr>
            <a:spLocks noGrp="1"/>
          </p:cNvSpPr>
          <p:nvPr>
            <p:ph type="sldNum" sz="quarter" idx="5"/>
          </p:nvPr>
        </p:nvSpPr>
        <p:spPr/>
        <p:txBody>
          <a:bodyPr/>
          <a:lstStyle/>
          <a:p>
            <a:fld id="{239BA505-B83B-4822-A270-89F7C51BBD33}" type="slidenum">
              <a:rPr lang="fi-FI" smtClean="0"/>
              <a:t>26</a:t>
            </a:fld>
            <a:endParaRPr lang="fi-FI"/>
          </a:p>
        </p:txBody>
      </p:sp>
    </p:spTree>
    <p:extLst>
      <p:ext uri="{BB962C8B-B14F-4D97-AF65-F5344CB8AC3E}">
        <p14:creationId xmlns:p14="http://schemas.microsoft.com/office/powerpoint/2010/main" val="17933146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b="1" dirty="0">
                <a:effectLst/>
                <a:latin typeface="Open Sans" panose="020B0606030504020204" pitchFamily="34" charset="0"/>
                <a:ea typeface="Times New Roman" panose="02020603050405020304" pitchFamily="18" charset="0"/>
                <a:cs typeface="Times New Roman" panose="02020603050405020304" pitchFamily="18" charset="0"/>
              </a:rPr>
              <a:t>Yleisellä tasolla tarkasteltaessa ympäristöpoliittisten ohjauskeinojen ja toimenpiteiden hyväksyttävyyden parantamisessa </a:t>
            </a:r>
            <a:r>
              <a:rPr lang="fi-FI" sz="1400" dirty="0">
                <a:effectLst/>
                <a:latin typeface="Open Sans" panose="020B0606030504020204" pitchFamily="34" charset="0"/>
                <a:ea typeface="Times New Roman" panose="02020603050405020304" pitchFamily="18" charset="0"/>
                <a:cs typeface="Times New Roman" panose="02020603050405020304" pitchFamily="18" charset="0"/>
              </a:rPr>
              <a:t>korostuu kokonaisvaltaisen arvioinnin merkitys. Ympäristö- ja talousnäkökulmien lisäksi on huomioitava koko prosessin elinkaaren aikainen koettu oikeudenmukaisuus sekä tunnistettava ja tunnustettava erityisesti haavoittuvaisten yhteisöjen tarpeet (Peltonen ym. 2024). Kansallisella tasolla ympäristötoimien hyväksyttävyys ja koettu oikeudenmukaisuus kytkeytyvät vahvasti myös muuhun poliittiseen päätöksentekoon ja yleiseen oikeudenmukaisuuden kokemukseen. Näin ollen esimerkiksi sosiaali-, elinkeino-, alue- ja koulutuspoliittisten toimien merkitys yksilöille/yhteisöille ympäristöpoliittisten päätösten seurauksena koituvien haittojen kompensoinnissa korostuu. Paikallisesti hyväksyttävyyden kannalta korostuvat erityisesti resurssien riittävyys, paikallisten toimijoiden osallistaminen ja yksilöiden toimijuuden vahvistaminen. (Järvelä ym. 2020.)</a:t>
            </a:r>
          </a:p>
          <a:p>
            <a:endParaRPr lang="fi-FI" dirty="0"/>
          </a:p>
        </p:txBody>
      </p:sp>
      <p:sp>
        <p:nvSpPr>
          <p:cNvPr id="4" name="Dian numeron paikkamerkki 3"/>
          <p:cNvSpPr>
            <a:spLocks noGrp="1"/>
          </p:cNvSpPr>
          <p:nvPr>
            <p:ph type="sldNum" sz="quarter" idx="5"/>
          </p:nvPr>
        </p:nvSpPr>
        <p:spPr/>
        <p:txBody>
          <a:bodyPr/>
          <a:lstStyle/>
          <a:p>
            <a:fld id="{239BA505-B83B-4822-A270-89F7C51BBD33}" type="slidenum">
              <a:rPr lang="fi-FI" smtClean="0"/>
              <a:t>27</a:t>
            </a:fld>
            <a:endParaRPr lang="fi-FI"/>
          </a:p>
        </p:txBody>
      </p:sp>
    </p:spTree>
    <p:extLst>
      <p:ext uri="{BB962C8B-B14F-4D97-AF65-F5344CB8AC3E}">
        <p14:creationId xmlns:p14="http://schemas.microsoft.com/office/powerpoint/2010/main" val="14979004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a:effectLst/>
                <a:latin typeface="Open Sans" panose="020B0606030504020204" pitchFamily="34" charset="0"/>
                <a:ea typeface="Times New Roman" panose="02020603050405020304" pitchFamily="18" charset="0"/>
                <a:cs typeface="Times New Roman" panose="02020603050405020304" pitchFamily="18" charset="0"/>
              </a:rPr>
              <a:t>Oikeudenmukaisuus </a:t>
            </a:r>
            <a:r>
              <a:rPr lang="fi-FI" dirty="0">
                <a:effectLst/>
                <a:latin typeface="Open Sans" panose="020B0606030504020204" pitchFamily="34" charset="0"/>
                <a:ea typeface="Times New Roman" panose="02020603050405020304" pitchFamily="18" charset="0"/>
                <a:cs typeface="Times New Roman" panose="02020603050405020304" pitchFamily="18" charset="0"/>
              </a:rPr>
              <a:t>on kontekstisidonnainen käsite eikä siten universaalisti määriteltävissä (Järvelä ym. 2020). Lisäksi esimerkiksi Walkerin (2012) mukaan oikeudenmukaisuuskäsitykset heijastavat poliittisia kantoja ja toisaalta vaikuttavat poliittisiin päätöksiin. Kestävän järjestelmämuutoksen tutkimuksessa oikeudenmukaisuus jaetaan usein kahdesta neljään, toisiinsa limittyvään alakategoriaan (</a:t>
            </a:r>
            <a:r>
              <a:rPr lang="fi-FI">
                <a:effectLst/>
                <a:latin typeface="Open Sans" panose="020B0606030504020204" pitchFamily="34" charset="0"/>
                <a:ea typeface="Times New Roman" panose="02020603050405020304" pitchFamily="18" charset="0"/>
                <a:cs typeface="Times New Roman" panose="02020603050405020304" pitchFamily="18" charset="0"/>
              </a:rPr>
              <a:t>Taulukko </a:t>
            </a:r>
            <a:r>
              <a:rPr lang="fi-FI">
                <a:solidFill>
                  <a:srgbClr val="FF0000"/>
                </a:solidFill>
                <a:effectLst/>
                <a:latin typeface="Open Sans" panose="020B0606030504020204" pitchFamily="34" charset="0"/>
                <a:ea typeface="Times New Roman" panose="02020603050405020304" pitchFamily="18" charset="0"/>
                <a:cs typeface="Times New Roman" panose="02020603050405020304" pitchFamily="18" charset="0"/>
              </a:rPr>
              <a:t>3</a:t>
            </a:r>
            <a:r>
              <a:rPr lang="fi-FI">
                <a:effectLst/>
                <a:latin typeface="Open Sans" panose="020B0606030504020204" pitchFamily="34" charset="0"/>
                <a:ea typeface="Times New Roman" panose="02020603050405020304" pitchFamily="18" charset="0"/>
                <a:cs typeface="Times New Roman" panose="02020603050405020304" pitchFamily="18" charset="0"/>
              </a:rPr>
              <a:t>).</a:t>
            </a:r>
            <a:endParaRPr lang="fi-FI" dirty="0">
              <a:effectLst/>
              <a:latin typeface="Open Sans" panose="020B0606030504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effectLst/>
              <a:latin typeface="Open Sans" panose="020B0606030504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kern="100" dirty="0">
                <a:solidFill>
                  <a:srgbClr val="000000"/>
                </a:solidFill>
                <a:effectLst/>
                <a:latin typeface="Open Sans" panose="020B0606030504020204" pitchFamily="34" charset="0"/>
                <a:ea typeface="Aptos" panose="020B0004020202020204" pitchFamily="34" charset="0"/>
              </a:rPr>
              <a:t>Ympäristöpoliittisten toimenpiteiden aiheuttamaa epäoikeudenmukaisuuden kokemusta voidaan ehkäistä, lievittää ja kompensoida muilla politiikkatoimilla, kuten erilaisilla sopeutumistuilla. Tämä korostaa oikeudenmukaisuuden käsitteen kytkeytymistä laajempaan poliittiseen kontekstiin. Toisaalta oikeudenmukaisuuteen voidaan vaikuttaa myös ympäristöpoliittisten toimenpiteiden suunnittelussa, toimeenpanossa ja viestinnässä. Näin ollen samalla toimenpiteellä voi olla erilainen vaikutus oikeudenmukaisuuden tunteeseen riippuen koko toimenpiteen elinkaaren aikana tehdyistä valinnoista. </a:t>
            </a:r>
            <a:r>
              <a:rPr lang="en-US" kern="100" dirty="0">
                <a:solidFill>
                  <a:srgbClr val="000000"/>
                </a:solidFill>
                <a:effectLst/>
                <a:latin typeface="Open Sans" panose="020B0606030504020204" pitchFamily="34" charset="0"/>
                <a:ea typeface="Aptos" panose="020B0004020202020204" pitchFamily="34" charset="0"/>
              </a:rPr>
              <a:t>(</a:t>
            </a:r>
            <a:r>
              <a:rPr lang="en-US" kern="100" dirty="0" err="1">
                <a:solidFill>
                  <a:srgbClr val="000000"/>
                </a:solidFill>
                <a:effectLst/>
                <a:latin typeface="Open Sans" panose="020B0606030504020204" pitchFamily="34" charset="0"/>
                <a:ea typeface="Aptos" panose="020B0004020202020204" pitchFamily="34" charset="0"/>
              </a:rPr>
              <a:t>Järvelä</a:t>
            </a:r>
            <a:r>
              <a:rPr lang="en-US" kern="100" dirty="0">
                <a:solidFill>
                  <a:srgbClr val="000000"/>
                </a:solidFill>
                <a:effectLst/>
                <a:latin typeface="Open Sans" panose="020B0606030504020204" pitchFamily="34" charset="0"/>
                <a:ea typeface="Aptos" panose="020B0004020202020204" pitchFamily="34" charset="0"/>
              </a:rPr>
              <a:t> </a:t>
            </a:r>
            <a:r>
              <a:rPr lang="en-US" kern="100" dirty="0" err="1">
                <a:solidFill>
                  <a:srgbClr val="000000"/>
                </a:solidFill>
                <a:effectLst/>
                <a:latin typeface="Open Sans" panose="020B0606030504020204" pitchFamily="34" charset="0"/>
                <a:ea typeface="Aptos" panose="020B0004020202020204" pitchFamily="34" charset="0"/>
              </a:rPr>
              <a:t>ym</a:t>
            </a:r>
            <a:r>
              <a:rPr lang="en-US" kern="100" dirty="0">
                <a:solidFill>
                  <a:srgbClr val="000000"/>
                </a:solidFill>
                <a:effectLst/>
                <a:latin typeface="Open Sans" panose="020B0606030504020204" pitchFamily="34" charset="0"/>
                <a:ea typeface="Aptos" panose="020B0004020202020204" pitchFamily="34" charset="0"/>
              </a:rPr>
              <a:t>. 2020.)</a:t>
            </a:r>
            <a:endParaRPr lang="fi-FI"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800" dirty="0">
              <a:effectLst/>
              <a:latin typeface="Open Sans" panose="020B0606030504020204" pitchFamily="34" charset="0"/>
              <a:ea typeface="Times New Roman" panose="02020603050405020304" pitchFamily="18" charset="0"/>
              <a:cs typeface="Times New Roman" panose="02020603050405020304" pitchFamily="18" charset="0"/>
            </a:endParaRPr>
          </a:p>
          <a:p>
            <a:endParaRPr lang="fi-FI" dirty="0"/>
          </a:p>
        </p:txBody>
      </p:sp>
      <p:sp>
        <p:nvSpPr>
          <p:cNvPr id="4" name="Dian numeron paikkamerkki 3"/>
          <p:cNvSpPr>
            <a:spLocks noGrp="1"/>
          </p:cNvSpPr>
          <p:nvPr>
            <p:ph type="sldNum" sz="quarter" idx="5"/>
          </p:nvPr>
        </p:nvSpPr>
        <p:spPr/>
        <p:txBody>
          <a:bodyPr/>
          <a:lstStyle/>
          <a:p>
            <a:fld id="{239BA505-B83B-4822-A270-89F7C51BBD33}" type="slidenum">
              <a:rPr lang="fi-FI" smtClean="0"/>
              <a:t>28</a:t>
            </a:fld>
            <a:endParaRPr lang="fi-FI"/>
          </a:p>
        </p:txBody>
      </p:sp>
    </p:spTree>
    <p:extLst>
      <p:ext uri="{BB962C8B-B14F-4D97-AF65-F5344CB8AC3E}">
        <p14:creationId xmlns:p14="http://schemas.microsoft.com/office/powerpoint/2010/main" val="25912079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239BA505-B83B-4822-A270-89F7C51BBD33}" type="slidenum">
              <a:rPr lang="fi-FI" smtClean="0"/>
              <a:t>30</a:t>
            </a:fld>
            <a:endParaRPr lang="fi-FI"/>
          </a:p>
        </p:txBody>
      </p:sp>
    </p:spTree>
    <p:extLst>
      <p:ext uri="{BB962C8B-B14F-4D97-AF65-F5344CB8AC3E}">
        <p14:creationId xmlns:p14="http://schemas.microsoft.com/office/powerpoint/2010/main" val="33702587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239BA505-B83B-4822-A270-89F7C51BBD33}" type="slidenum">
              <a:rPr lang="fi-FI" smtClean="0"/>
              <a:t>39</a:t>
            </a:fld>
            <a:endParaRPr lang="fi-FI"/>
          </a:p>
        </p:txBody>
      </p:sp>
    </p:spTree>
    <p:extLst>
      <p:ext uri="{BB962C8B-B14F-4D97-AF65-F5344CB8AC3E}">
        <p14:creationId xmlns:p14="http://schemas.microsoft.com/office/powerpoint/2010/main" val="3593692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239BA505-B83B-4822-A270-89F7C51BBD33}" type="slidenum">
              <a:rPr lang="fi-FI" smtClean="0"/>
              <a:t>3</a:t>
            </a:fld>
            <a:endParaRPr lang="fi-FI"/>
          </a:p>
        </p:txBody>
      </p:sp>
    </p:spTree>
    <p:extLst>
      <p:ext uri="{BB962C8B-B14F-4D97-AF65-F5344CB8AC3E}">
        <p14:creationId xmlns:p14="http://schemas.microsoft.com/office/powerpoint/2010/main" val="29783484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239BA505-B83B-4822-A270-89F7C51BBD33}" type="slidenum">
              <a:rPr lang="fi-FI" smtClean="0"/>
              <a:t>43</a:t>
            </a:fld>
            <a:endParaRPr lang="fi-FI"/>
          </a:p>
        </p:txBody>
      </p:sp>
    </p:spTree>
    <p:extLst>
      <p:ext uri="{BB962C8B-B14F-4D97-AF65-F5344CB8AC3E}">
        <p14:creationId xmlns:p14="http://schemas.microsoft.com/office/powerpoint/2010/main" val="1501617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800" b="1" dirty="0">
                <a:effectLst/>
                <a:latin typeface="Open Sans" panose="020B0606030504020204" pitchFamily="34" charset="0"/>
                <a:ea typeface="Times New Roman" panose="02020603050405020304" pitchFamily="18" charset="0"/>
                <a:cs typeface="Times New Roman" panose="02020603050405020304" pitchFamily="18" charset="0"/>
              </a:rPr>
              <a:t>Valuma-alueella</a:t>
            </a:r>
            <a:r>
              <a:rPr lang="fi-FI" sz="1800" dirty="0">
                <a:effectLst/>
                <a:latin typeface="Open Sans" panose="020B0606030504020204" pitchFamily="34" charset="0"/>
                <a:ea typeface="Times New Roman" panose="02020603050405020304" pitchFamily="18" charset="0"/>
                <a:cs typeface="Times New Roman" panose="02020603050405020304" pitchFamily="18" charset="0"/>
              </a:rPr>
              <a:t> tarkoitetaan maantieteellistä aluetta, jolta sadannan mukana alueelle päätynyt vesi ja sen mukana kulkeutuva orgaaninen ja epäorgaaninen aines valuvat tiettyyn vesistöön pohja- ja pintavetenä. Käytännössä valuma-alueen rajaavat maanpinnan muodot, jotka ohjaavat pinta- ja pohjavesien valumaa. Valuma-alue koostuu alueen sisään rajautuvista maa- ja vesiekosysteemeistä, joita valuma-alueelta vesistöön päätyvä vesi yhdistää. Valuma-alue voidaan rajata tapauskohtaisesti ja jakaa pienempiin osavaluma-alueisiin. (Marsh &amp; Kaufman 2013.)</a:t>
            </a:r>
          </a:p>
          <a:p>
            <a:endParaRPr lang="fi-FI" dirty="0"/>
          </a:p>
        </p:txBody>
      </p:sp>
      <p:sp>
        <p:nvSpPr>
          <p:cNvPr id="4" name="Dian numeron paikkamerkki 3"/>
          <p:cNvSpPr>
            <a:spLocks noGrp="1"/>
          </p:cNvSpPr>
          <p:nvPr>
            <p:ph type="sldNum" sz="quarter" idx="5"/>
          </p:nvPr>
        </p:nvSpPr>
        <p:spPr/>
        <p:txBody>
          <a:bodyPr/>
          <a:lstStyle/>
          <a:p>
            <a:fld id="{239BA505-B83B-4822-A270-89F7C51BBD33}" type="slidenum">
              <a:rPr lang="fi-FI" smtClean="0"/>
              <a:t>4</a:t>
            </a:fld>
            <a:endParaRPr lang="fi-FI"/>
          </a:p>
        </p:txBody>
      </p:sp>
    </p:spTree>
    <p:extLst>
      <p:ext uri="{BB962C8B-B14F-4D97-AF65-F5344CB8AC3E}">
        <p14:creationId xmlns:p14="http://schemas.microsoft.com/office/powerpoint/2010/main" val="3852791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a:effectLst/>
                <a:latin typeface="Open Sans" panose="020B0606030504020204" pitchFamily="34" charset="0"/>
                <a:ea typeface="Times New Roman" panose="02020603050405020304" pitchFamily="18" charset="0"/>
                <a:cs typeface="Times New Roman" panose="02020603050405020304" pitchFamily="18" charset="0"/>
              </a:rPr>
              <a:t>Valuma-aluesuunnittelun</a:t>
            </a:r>
            <a:r>
              <a:rPr lang="fi-FI" dirty="0">
                <a:effectLst/>
                <a:latin typeface="Open Sans" panose="020B0606030504020204" pitchFamily="34" charset="0"/>
                <a:ea typeface="Times New Roman" panose="02020603050405020304" pitchFamily="18" charset="0"/>
                <a:cs typeface="Times New Roman" panose="02020603050405020304" pitchFamily="18" charset="0"/>
              </a:rPr>
              <a:t> avulla pyritään kokonaisvaltaiseen ympäristön tilan parantamiseen tietyllä valuma-alueella (Rytkönen ym. 2024). Suunnittelun kokonaisvaltaisuus ja valuma-alueen rajaama suunnittelualue mahdollistavat monihyötyisten ja kustannustehokkaiden ratkaisujen saavuttamisen, eri toimijoiden välisen yhteistyön ja erilaisten intressien huomioimisen (Marttunen ym. 2024; Rytkönen ym. 2024). Esimerkiksi Cohen ja Davidson (2011) toisaalta huomauttavat, että valuma-alueen mahdollinen päällekkäisyys useiden eri hallintoalueiden kanssa voi aiheuttaa ongelmia, mikäli esimerkiksi toimijoiden väliseen yhteistyöhön ja vastuiden tasapuoliseen jakautumiseen ei kiinnitetä riittävästi huomiota. Lisäksi onnistuneen valuma-aluesuunnittelun lähtökohtana on oltava valuma-alueen toimijoiden moninaisuuden tunnistaminen ja erilaisten tarpeiden tunnustaminen (Marttunen ym. 2024; Rytkönen ym. 2024) sekä tarkastelualueen tarpeenmukainen valinta (Marttunen ym. 2024).</a:t>
            </a:r>
            <a:endParaRPr lang="fi-FI" sz="1000" dirty="0"/>
          </a:p>
        </p:txBody>
      </p:sp>
      <p:sp>
        <p:nvSpPr>
          <p:cNvPr id="4" name="Dian numeron paikkamerkki 3"/>
          <p:cNvSpPr>
            <a:spLocks noGrp="1"/>
          </p:cNvSpPr>
          <p:nvPr>
            <p:ph type="sldNum" sz="quarter" idx="5"/>
          </p:nvPr>
        </p:nvSpPr>
        <p:spPr/>
        <p:txBody>
          <a:bodyPr/>
          <a:lstStyle/>
          <a:p>
            <a:fld id="{239BA505-B83B-4822-A270-89F7C51BBD33}" type="slidenum">
              <a:rPr lang="fi-FI" smtClean="0"/>
              <a:t>5</a:t>
            </a:fld>
            <a:endParaRPr lang="fi-FI"/>
          </a:p>
        </p:txBody>
      </p:sp>
    </p:spTree>
    <p:extLst>
      <p:ext uri="{BB962C8B-B14F-4D97-AF65-F5344CB8AC3E}">
        <p14:creationId xmlns:p14="http://schemas.microsoft.com/office/powerpoint/2010/main" val="3279653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239BA505-B83B-4822-A270-89F7C51BBD33}" type="slidenum">
              <a:rPr lang="fi-FI" smtClean="0"/>
              <a:t>7</a:t>
            </a:fld>
            <a:endParaRPr lang="fi-FI"/>
          </a:p>
        </p:txBody>
      </p:sp>
    </p:spTree>
    <p:extLst>
      <p:ext uri="{BB962C8B-B14F-4D97-AF65-F5344CB8AC3E}">
        <p14:creationId xmlns:p14="http://schemas.microsoft.com/office/powerpoint/2010/main" val="183753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800" b="1" dirty="0">
                <a:effectLst/>
                <a:latin typeface="Open Sans" panose="020B0606030504020204" pitchFamily="34" charset="0"/>
                <a:ea typeface="Times New Roman" panose="02020603050405020304" pitchFamily="18" charset="0"/>
                <a:cs typeface="Times New Roman" panose="02020603050405020304" pitchFamily="18" charset="0"/>
              </a:rPr>
              <a:t>Valuma-aluesuunnittelua ohjaavat politiikkainstrumentit ja -tavoitteet</a:t>
            </a:r>
            <a:r>
              <a:rPr lang="fi-FI" sz="1800" dirty="0">
                <a:effectLst/>
                <a:latin typeface="Open Sans" panose="020B0606030504020204" pitchFamily="34" charset="0"/>
                <a:ea typeface="Times New Roman" panose="02020603050405020304" pitchFamily="18" charset="0"/>
                <a:cs typeface="Times New Roman" panose="02020603050405020304" pitchFamily="18" charset="0"/>
              </a:rPr>
              <a:t> useilla eri tasoilla. Sääntelyn eri tasot ovat toisiinsa nähden hierarkkisessa suhteessa, ja esimerkiksi EU:n direktiivit, strategiat ja ohjelmat ohjaavat valtakunnallista sääntelyä ja suunnittelua. EU-direktiivien, -strategioiden ja -ohjelmien sekä valtakunnallisten strategioiden ja suunnitelmien lisäksi valuma-aluesuunnittelua ohjaavat alueellisen tason strategiat ja suunnitelmat sekä sektorikohtaiset tavoitteet. (Marttunen ym. 2024.)</a:t>
            </a:r>
            <a:endParaRPr lang="fi-FI" dirty="0"/>
          </a:p>
        </p:txBody>
      </p:sp>
      <p:sp>
        <p:nvSpPr>
          <p:cNvPr id="4" name="Dian numeron paikkamerkki 3"/>
          <p:cNvSpPr>
            <a:spLocks noGrp="1"/>
          </p:cNvSpPr>
          <p:nvPr>
            <p:ph type="sldNum" sz="quarter" idx="5"/>
          </p:nvPr>
        </p:nvSpPr>
        <p:spPr/>
        <p:txBody>
          <a:bodyPr/>
          <a:lstStyle/>
          <a:p>
            <a:fld id="{239BA505-B83B-4822-A270-89F7C51BBD33}" type="slidenum">
              <a:rPr lang="fi-FI" smtClean="0"/>
              <a:t>8</a:t>
            </a:fld>
            <a:endParaRPr lang="fi-FI"/>
          </a:p>
        </p:txBody>
      </p:sp>
    </p:spTree>
    <p:extLst>
      <p:ext uri="{BB962C8B-B14F-4D97-AF65-F5344CB8AC3E}">
        <p14:creationId xmlns:p14="http://schemas.microsoft.com/office/powerpoint/2010/main" val="2420173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800" b="1" dirty="0">
                <a:effectLst/>
                <a:latin typeface="Open Sans" panose="020B0606030504020204" pitchFamily="34" charset="0"/>
                <a:ea typeface="Times New Roman" panose="02020603050405020304" pitchFamily="18" charset="0"/>
                <a:cs typeface="Times New Roman" panose="02020603050405020304" pitchFamily="18" charset="0"/>
              </a:rPr>
              <a:t>Ympäristön tilan hallinnan kannalta valuma-alueet ovat monin tavoin merkityksellisiä</a:t>
            </a:r>
            <a:r>
              <a:rPr lang="fi-FI" sz="1800" dirty="0">
                <a:effectLst/>
                <a:latin typeface="Open Sans" panose="020B0606030504020204" pitchFamily="34" charset="0"/>
                <a:ea typeface="Times New Roman" panose="02020603050405020304" pitchFamily="18" charset="0"/>
                <a:cs typeface="Times New Roman" panose="02020603050405020304" pitchFamily="18" charset="0"/>
              </a:rPr>
              <a:t>. Valuma-alueilta vesistöön päätyvällä valumalla on suora vaikutus vesistön tilaan ja vesistöstä riippuviin elinympäristöihin. Valuma-alueilla erilaiset paikalliset ympäristöongelmat muuttuvat helposti laaja-alaisiksi erityisesti sade- ja pohjavesivaluman sekä valuma-alueiden erilaisia maankäytön muotoja ja toimijoita yhdistävän luonteen vuoksi. Valuma-aluelähtöisellä ympäristötoimenpiteiden suunnittelulla voidaan toisaalta ehkäistä ja korjata ympäristöongelmia tehokkaasti välttäen kapea-alaisten toimenpiteiden mahdollisesti muualla aiheuttamia haittoja. (Rytkönen ym. 2024.)</a:t>
            </a:r>
          </a:p>
          <a:p>
            <a:endParaRPr lang="fi-FI" dirty="0"/>
          </a:p>
        </p:txBody>
      </p:sp>
      <p:sp>
        <p:nvSpPr>
          <p:cNvPr id="4" name="Dian numeron paikkamerkki 3"/>
          <p:cNvSpPr>
            <a:spLocks noGrp="1"/>
          </p:cNvSpPr>
          <p:nvPr>
            <p:ph type="sldNum" sz="quarter" idx="5"/>
          </p:nvPr>
        </p:nvSpPr>
        <p:spPr/>
        <p:txBody>
          <a:bodyPr/>
          <a:lstStyle/>
          <a:p>
            <a:fld id="{239BA505-B83B-4822-A270-89F7C51BBD33}" type="slidenum">
              <a:rPr lang="fi-FI" smtClean="0"/>
              <a:t>9</a:t>
            </a:fld>
            <a:endParaRPr lang="fi-FI"/>
          </a:p>
        </p:txBody>
      </p:sp>
    </p:spTree>
    <p:extLst>
      <p:ext uri="{BB962C8B-B14F-4D97-AF65-F5344CB8AC3E}">
        <p14:creationId xmlns:p14="http://schemas.microsoft.com/office/powerpoint/2010/main" val="1886174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239BA505-B83B-4822-A270-89F7C51BBD33}" type="slidenum">
              <a:rPr lang="fi-FI" smtClean="0"/>
              <a:t>10</a:t>
            </a:fld>
            <a:endParaRPr lang="fi-FI"/>
          </a:p>
        </p:txBody>
      </p:sp>
    </p:spTree>
    <p:extLst>
      <p:ext uri="{BB962C8B-B14F-4D97-AF65-F5344CB8AC3E}">
        <p14:creationId xmlns:p14="http://schemas.microsoft.com/office/powerpoint/2010/main" val="7950241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Otsikkodia">
    <p:spTree>
      <p:nvGrpSpPr>
        <p:cNvPr id="1" name=""/>
        <p:cNvGrpSpPr/>
        <p:nvPr/>
      </p:nvGrpSpPr>
      <p:grpSpPr>
        <a:xfrm>
          <a:off x="0" y="0"/>
          <a:ext cx="0" cy="0"/>
          <a:chOff x="0" y="0"/>
          <a:chExt cx="0" cy="0"/>
        </a:xfrm>
      </p:grpSpPr>
      <p:pic>
        <p:nvPicPr>
          <p:cNvPr id="10" name="Kuva 9" descr="University of Eastern Finland logo">
            <a:extLst>
              <a:ext uri="{FF2B5EF4-FFF2-40B4-BE49-F238E27FC236}">
                <a16:creationId xmlns:a16="http://schemas.microsoft.com/office/drawing/2014/main" id="{4EA83066-059C-4945-9E44-183F56EB81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4272" y="-7079"/>
            <a:ext cx="2160240" cy="2011895"/>
          </a:xfrm>
          <a:prstGeom prst="rect">
            <a:avLst/>
          </a:prstGeom>
        </p:spPr>
      </p:pic>
      <p:sp>
        <p:nvSpPr>
          <p:cNvPr id="9" name="Otsikko 6">
            <a:extLst>
              <a:ext uri="{FF2B5EF4-FFF2-40B4-BE49-F238E27FC236}">
                <a16:creationId xmlns:a16="http://schemas.microsoft.com/office/drawing/2014/main" id="{6E8B1222-E1E1-4677-9C9B-0BAA01BAC32D}"/>
              </a:ext>
            </a:extLst>
          </p:cNvPr>
          <p:cNvSpPr>
            <a:spLocks noGrp="1"/>
          </p:cNvSpPr>
          <p:nvPr>
            <p:ph type="ctrTitle" hasCustomPrompt="1"/>
          </p:nvPr>
        </p:nvSpPr>
        <p:spPr>
          <a:xfrm>
            <a:off x="862635" y="2637736"/>
            <a:ext cx="10466729" cy="1555373"/>
          </a:xfrm>
        </p:spPr>
        <p:txBody>
          <a:bodyPr/>
          <a:lstStyle>
            <a:lvl1pPr>
              <a:defRPr/>
            </a:lvl1pPr>
          </a:lstStyle>
          <a:p>
            <a:r>
              <a:rPr lang="en-GB" sz="4000" err="1"/>
              <a:t>Lisää</a:t>
            </a:r>
            <a:r>
              <a:rPr lang="en-GB" sz="4000"/>
              <a:t> </a:t>
            </a:r>
            <a:r>
              <a:rPr lang="en-GB" sz="4000" err="1"/>
              <a:t>otsikko</a:t>
            </a:r>
            <a:r>
              <a:rPr lang="en-GB" sz="4000"/>
              <a:t> </a:t>
            </a:r>
            <a:r>
              <a:rPr lang="en-GB" sz="4000" err="1"/>
              <a:t>napsauttamalla</a:t>
            </a:r>
            <a:endParaRPr lang="fi-FI" sz="4000"/>
          </a:p>
        </p:txBody>
      </p:sp>
      <p:sp>
        <p:nvSpPr>
          <p:cNvPr id="5" name="Alaotsikko 2">
            <a:extLst>
              <a:ext uri="{FF2B5EF4-FFF2-40B4-BE49-F238E27FC236}">
                <a16:creationId xmlns:a16="http://schemas.microsoft.com/office/drawing/2014/main" id="{961CAF15-4E86-472B-92F9-59038918E2AA}"/>
              </a:ext>
            </a:extLst>
          </p:cNvPr>
          <p:cNvSpPr>
            <a:spLocks noGrp="1"/>
          </p:cNvSpPr>
          <p:nvPr>
            <p:ph type="subTitle" idx="1" hasCustomPrompt="1"/>
          </p:nvPr>
        </p:nvSpPr>
        <p:spPr>
          <a:xfrm>
            <a:off x="862636" y="4206686"/>
            <a:ext cx="10466728" cy="487862"/>
          </a:xfrm>
        </p:spPr>
        <p:txBody>
          <a:bodyPr/>
          <a:lstStyle>
            <a:lvl1pPr marL="0" indent="0">
              <a:buNone/>
              <a:defRPr sz="1600">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GB" err="1"/>
              <a:t>Lisää</a:t>
            </a:r>
            <a:r>
              <a:rPr lang="en-GB"/>
              <a:t> </a:t>
            </a:r>
            <a:r>
              <a:rPr lang="en-GB" err="1"/>
              <a:t>esityksen</a:t>
            </a:r>
            <a:r>
              <a:rPr lang="en-GB"/>
              <a:t> </a:t>
            </a:r>
            <a:r>
              <a:rPr lang="en-GB" err="1"/>
              <a:t>tekijä</a:t>
            </a:r>
            <a:r>
              <a:rPr lang="en-GB"/>
              <a:t>, </a:t>
            </a:r>
            <a:r>
              <a:rPr lang="en-GB" err="1"/>
              <a:t>esityspaikka</a:t>
            </a:r>
            <a:r>
              <a:rPr lang="en-GB"/>
              <a:t> ja </a:t>
            </a:r>
            <a:r>
              <a:rPr lang="en-GB" err="1"/>
              <a:t>päivämäärä</a:t>
            </a:r>
            <a:endParaRPr lang="en-GB"/>
          </a:p>
        </p:txBody>
      </p:sp>
    </p:spTree>
    <p:extLst>
      <p:ext uri="{BB962C8B-B14F-4D97-AF65-F5344CB8AC3E}">
        <p14:creationId xmlns:p14="http://schemas.microsoft.com/office/powerpoint/2010/main" val="1276365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yhjä_Logo_Alatunnisteet">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57C1323D-96E4-42E7-8669-040C8EB44E1E}"/>
              </a:ext>
            </a:extLst>
          </p:cNvPr>
          <p:cNvSpPr>
            <a:spLocks noGrp="1"/>
          </p:cNvSpPr>
          <p:nvPr>
            <p:ph type="title"/>
          </p:nvPr>
        </p:nvSpPr>
        <p:spPr/>
        <p:txBody>
          <a:bodyPr/>
          <a:lstStyle/>
          <a:p>
            <a:r>
              <a:rPr lang="fi-FI"/>
              <a:t>Muokkaa ots. perustyyl. napsautt.</a:t>
            </a:r>
          </a:p>
        </p:txBody>
      </p:sp>
      <p:sp>
        <p:nvSpPr>
          <p:cNvPr id="3" name="Alatunnisteen paikkamerkki 2">
            <a:extLst>
              <a:ext uri="{FF2B5EF4-FFF2-40B4-BE49-F238E27FC236}">
                <a16:creationId xmlns:a16="http://schemas.microsoft.com/office/drawing/2014/main" id="{3D1D233D-3920-49B6-A29A-5685CE19928C}"/>
              </a:ext>
            </a:extLst>
          </p:cNvPr>
          <p:cNvSpPr>
            <a:spLocks noGrp="1"/>
          </p:cNvSpPr>
          <p:nvPr>
            <p:ph type="ftr" sz="quarter" idx="11"/>
          </p:nvPr>
        </p:nvSpPr>
        <p:spPr/>
        <p:txBody>
          <a:bodyPr/>
          <a:lstStyle/>
          <a:p>
            <a:r>
              <a:rPr lang="fi-FI"/>
              <a:t>Esityksen nimi / Tekijä</a:t>
            </a:r>
          </a:p>
        </p:txBody>
      </p:sp>
      <p:sp>
        <p:nvSpPr>
          <p:cNvPr id="2" name="Päivämäärän paikkamerkki 1">
            <a:extLst>
              <a:ext uri="{FF2B5EF4-FFF2-40B4-BE49-F238E27FC236}">
                <a16:creationId xmlns:a16="http://schemas.microsoft.com/office/drawing/2014/main" id="{8CAB789C-D4A1-4A32-A931-765C4949354F}"/>
              </a:ext>
            </a:extLst>
          </p:cNvPr>
          <p:cNvSpPr>
            <a:spLocks noGrp="1"/>
          </p:cNvSpPr>
          <p:nvPr>
            <p:ph type="dt" sz="half" idx="10"/>
          </p:nvPr>
        </p:nvSpPr>
        <p:spPr/>
        <p:txBody>
          <a:bodyPr/>
          <a:lstStyle/>
          <a:p>
            <a:fld id="{408EE51A-3968-4D13-91FF-1E01800DDE9D}" type="datetime1">
              <a:rPr lang="fi-FI" smtClean="0"/>
              <a:t>10.10.2024</a:t>
            </a:fld>
            <a:endParaRPr lang="fi-FI"/>
          </a:p>
        </p:txBody>
      </p:sp>
      <p:sp>
        <p:nvSpPr>
          <p:cNvPr id="4" name="Dian numeron paikkamerkki 3">
            <a:extLst>
              <a:ext uri="{FF2B5EF4-FFF2-40B4-BE49-F238E27FC236}">
                <a16:creationId xmlns:a16="http://schemas.microsoft.com/office/drawing/2014/main" id="{F5C8ECA6-DFFD-45DF-AA85-1C6998776695}"/>
              </a:ext>
            </a:extLst>
          </p:cNvPr>
          <p:cNvSpPr>
            <a:spLocks noGrp="1"/>
          </p:cNvSpPr>
          <p:nvPr>
            <p:ph type="sldNum" sz="quarter" idx="12"/>
          </p:nvPr>
        </p:nvSpPr>
        <p:spPr/>
        <p:txBody>
          <a:bodyPr/>
          <a:lstStyle/>
          <a:p>
            <a:fld id="{EEBB0F66-B0A0-43D3-9504-7E3CCB799844}" type="slidenum">
              <a:rPr lang="fi-FI" smtClean="0"/>
              <a:pPr/>
              <a:t>‹#›</a:t>
            </a:fld>
            <a:endParaRPr lang="fi-FI"/>
          </a:p>
        </p:txBody>
      </p:sp>
      <p:grpSp>
        <p:nvGrpSpPr>
          <p:cNvPr id="9" name="Ryhmä 8" descr="Logo of University of Eastern Finland">
            <a:extLst>
              <a:ext uri="{FF2B5EF4-FFF2-40B4-BE49-F238E27FC236}">
                <a16:creationId xmlns:a16="http://schemas.microsoft.com/office/drawing/2014/main" id="{E1FAB5EF-45B4-4FAF-959E-A3AC337201B8}"/>
              </a:ext>
            </a:extLst>
          </p:cNvPr>
          <p:cNvGrpSpPr/>
          <p:nvPr userDrawn="1"/>
        </p:nvGrpSpPr>
        <p:grpSpPr>
          <a:xfrm>
            <a:off x="0" y="0"/>
            <a:ext cx="1131216" cy="1131216"/>
            <a:chOff x="0" y="0"/>
            <a:chExt cx="1131216" cy="1131216"/>
          </a:xfrm>
        </p:grpSpPr>
        <p:sp>
          <p:nvSpPr>
            <p:cNvPr id="11" name="Suorakulmio 10">
              <a:extLst>
                <a:ext uri="{FF2B5EF4-FFF2-40B4-BE49-F238E27FC236}">
                  <a16:creationId xmlns:a16="http://schemas.microsoft.com/office/drawing/2014/main" id="{98133D6E-B6FA-453E-B0C9-FB648F608BC4}"/>
                </a:ext>
              </a:extLst>
            </p:cNvPr>
            <p:cNvSpPr/>
            <p:nvPr userDrawn="1"/>
          </p:nvSpPr>
          <p:spPr>
            <a:xfrm>
              <a:off x="0" y="0"/>
              <a:ext cx="1131216" cy="113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Kuva 11">
              <a:extLst>
                <a:ext uri="{FF2B5EF4-FFF2-40B4-BE49-F238E27FC236}">
                  <a16:creationId xmlns:a16="http://schemas.microsoft.com/office/drawing/2014/main" id="{8A2528DF-BE35-4F38-9D1B-67BAE1846CE5}"/>
                </a:ext>
              </a:extLst>
            </p:cNvPr>
            <p:cNvPicPr>
              <a:picLocks noChangeAspect="1"/>
            </p:cNvPicPr>
            <p:nvPr userDrawn="1"/>
          </p:nvPicPr>
          <p:blipFill>
            <a:blip r:embed="rId2"/>
            <a:stretch>
              <a:fillRect/>
            </a:stretch>
          </p:blipFill>
          <p:spPr>
            <a:xfrm>
              <a:off x="313801" y="288106"/>
              <a:ext cx="503614" cy="555003"/>
            </a:xfrm>
            <a:prstGeom prst="rect">
              <a:avLst/>
            </a:prstGeom>
          </p:spPr>
        </p:pic>
      </p:grpSp>
    </p:spTree>
    <p:extLst>
      <p:ext uri="{BB962C8B-B14F-4D97-AF65-F5344CB8AC3E}">
        <p14:creationId xmlns:p14="http://schemas.microsoft.com/office/powerpoint/2010/main" val="3464014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yhjä_valkoinen_alapalkki">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2895741D-55A6-4D26-88B2-DE0DBE9E5731}"/>
              </a:ext>
              <a:ext uri="{C183D7F6-B498-43B3-948B-1728B52AA6E4}">
                <adec:decorative xmlns:adec="http://schemas.microsoft.com/office/drawing/2017/decorative" val="1"/>
              </a:ext>
            </a:extLst>
          </p:cNvPr>
          <p:cNvSpPr/>
          <p:nvPr/>
        </p:nvSpPr>
        <p:spPr>
          <a:xfrm>
            <a:off x="1" y="6614906"/>
            <a:ext cx="12192000" cy="243094"/>
          </a:xfrm>
          <a:prstGeom prst="rect">
            <a:avLst/>
          </a:prstGeom>
          <a:solidFill>
            <a:srgbClr val="00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894966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44FA52F7-7D63-EAD5-B299-7E139508BF4D}"/>
              </a:ext>
            </a:extLst>
          </p:cNvPr>
          <p:cNvSpPr>
            <a:spLocks noGrp="1"/>
          </p:cNvSpPr>
          <p:nvPr>
            <p:ph type="dt" sz="half" idx="10"/>
          </p:nvPr>
        </p:nvSpPr>
        <p:spPr/>
        <p:txBody>
          <a:bodyPr/>
          <a:lstStyle/>
          <a:p>
            <a:fld id="{36EBD12B-04F6-4B14-A54B-5E5566B148D5}" type="datetimeFigureOut">
              <a:rPr lang="fi-FI" smtClean="0"/>
              <a:t>10.10.2024</a:t>
            </a:fld>
            <a:endParaRPr lang="fi-FI"/>
          </a:p>
        </p:txBody>
      </p:sp>
      <p:sp>
        <p:nvSpPr>
          <p:cNvPr id="3" name="Alatunnisteen paikkamerkki 2">
            <a:extLst>
              <a:ext uri="{FF2B5EF4-FFF2-40B4-BE49-F238E27FC236}">
                <a16:creationId xmlns:a16="http://schemas.microsoft.com/office/drawing/2014/main" id="{F1F2206F-1D61-A4C9-FFFB-28A2C2F539F4}"/>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4D454D8B-B044-803D-4475-82D98977B0B8}"/>
              </a:ext>
            </a:extLst>
          </p:cNvPr>
          <p:cNvSpPr>
            <a:spLocks noGrp="1"/>
          </p:cNvSpPr>
          <p:nvPr>
            <p:ph type="sldNum" sz="quarter" idx="12"/>
          </p:nvPr>
        </p:nvSpPr>
        <p:spPr/>
        <p:txBody>
          <a:bodyPr/>
          <a:lstStyle/>
          <a:p>
            <a:fld id="{70993D26-E119-4D98-8FC7-3A8A008E5319}" type="slidenum">
              <a:rPr lang="fi-FI" smtClean="0"/>
              <a:t>‹#›</a:t>
            </a:fld>
            <a:endParaRPr lang="fi-FI"/>
          </a:p>
        </p:txBody>
      </p:sp>
    </p:spTree>
    <p:extLst>
      <p:ext uri="{BB962C8B-B14F-4D97-AF65-F5344CB8AC3E}">
        <p14:creationId xmlns:p14="http://schemas.microsoft.com/office/powerpoint/2010/main" val="1691407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A5030C1-D717-8D9D-D065-9372535579F8}"/>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C2369B75-F083-4C62-61D1-F2282DB14F6B}"/>
              </a:ext>
            </a:extLst>
          </p:cNvPr>
          <p:cNvSpPr>
            <a:spLocks noGrp="1"/>
          </p:cNvSpPr>
          <p:nvPr>
            <p:ph type="dt" sz="half" idx="10"/>
          </p:nvPr>
        </p:nvSpPr>
        <p:spPr/>
        <p:txBody>
          <a:bodyPr/>
          <a:lstStyle/>
          <a:p>
            <a:fld id="{36EBD12B-04F6-4B14-A54B-5E5566B148D5}" type="datetimeFigureOut">
              <a:rPr lang="fi-FI" smtClean="0"/>
              <a:t>10.10.2024</a:t>
            </a:fld>
            <a:endParaRPr lang="fi-FI"/>
          </a:p>
        </p:txBody>
      </p:sp>
      <p:sp>
        <p:nvSpPr>
          <p:cNvPr id="4" name="Alatunnisteen paikkamerkki 3">
            <a:extLst>
              <a:ext uri="{FF2B5EF4-FFF2-40B4-BE49-F238E27FC236}">
                <a16:creationId xmlns:a16="http://schemas.microsoft.com/office/drawing/2014/main" id="{45A250F1-44D6-D446-3C22-757DDB84F9E8}"/>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AAE07AC9-869C-319D-163A-D28759A05C4B}"/>
              </a:ext>
            </a:extLst>
          </p:cNvPr>
          <p:cNvSpPr>
            <a:spLocks noGrp="1"/>
          </p:cNvSpPr>
          <p:nvPr>
            <p:ph type="sldNum" sz="quarter" idx="12"/>
          </p:nvPr>
        </p:nvSpPr>
        <p:spPr/>
        <p:txBody>
          <a:bodyPr/>
          <a:lstStyle/>
          <a:p>
            <a:fld id="{70993D26-E119-4D98-8FC7-3A8A008E5319}" type="slidenum">
              <a:rPr lang="fi-FI" smtClean="0"/>
              <a:t>‹#›</a:t>
            </a:fld>
            <a:endParaRPr lang="fi-FI"/>
          </a:p>
        </p:txBody>
      </p:sp>
    </p:spTree>
    <p:extLst>
      <p:ext uri="{BB962C8B-B14F-4D97-AF65-F5344CB8AC3E}">
        <p14:creationId xmlns:p14="http://schemas.microsoft.com/office/powerpoint/2010/main" val="3879992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älilehti turkoosi">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007435" y="2564905"/>
            <a:ext cx="10177131" cy="777687"/>
          </a:xfrm>
        </p:spPr>
        <p:txBody>
          <a:bodyPr anchor="t" anchorCtr="0"/>
          <a:lstStyle>
            <a:lvl1pPr>
              <a:defRPr>
                <a:solidFill>
                  <a:schemeClr val="accent3"/>
                </a:solidFill>
              </a:defRPr>
            </a:lvl1pPr>
          </a:lstStyle>
          <a:p>
            <a:r>
              <a:rPr lang="fi-FI"/>
              <a:t>Lisää otsikko napsauttamalla</a:t>
            </a:r>
            <a:endParaRPr lang="en-US"/>
          </a:p>
        </p:txBody>
      </p:sp>
      <p:sp>
        <p:nvSpPr>
          <p:cNvPr id="4" name="Tekstin paikkamerkki 3">
            <a:extLst>
              <a:ext uri="{FF2B5EF4-FFF2-40B4-BE49-F238E27FC236}">
                <a16:creationId xmlns:a16="http://schemas.microsoft.com/office/drawing/2014/main" id="{CB6E1454-B059-46CA-B900-9286B7604C5E}"/>
              </a:ext>
            </a:extLst>
          </p:cNvPr>
          <p:cNvSpPr>
            <a:spLocks noGrp="1"/>
          </p:cNvSpPr>
          <p:nvPr>
            <p:ph type="body" sz="quarter" idx="10" hasCustomPrompt="1"/>
          </p:nvPr>
        </p:nvSpPr>
        <p:spPr>
          <a:xfrm>
            <a:off x="1007435" y="3342592"/>
            <a:ext cx="10177200" cy="922338"/>
          </a:xfrm>
        </p:spPr>
        <p:txBody>
          <a:bodyPr anchor="t" anchorCtr="0"/>
          <a:lstStyle>
            <a:lvl1pPr marL="0" marR="0" indent="0" algn="l" defTabSz="914400" rtl="0" eaLnBrk="1" fontAlgn="base" latinLnBrk="0" hangingPunct="1">
              <a:lnSpc>
                <a:spcPct val="100000"/>
              </a:lnSpc>
              <a:spcBef>
                <a:spcPct val="0"/>
              </a:spcBef>
              <a:spcAft>
                <a:spcPct val="30000"/>
              </a:spcAft>
              <a:buClr>
                <a:schemeClr val="accent2"/>
              </a:buClr>
              <a:buSzTx/>
              <a:buFontTx/>
              <a:buNone/>
              <a:tabLst/>
              <a:defRPr>
                <a:solidFill>
                  <a:schemeClr val="bg1"/>
                </a:solidFill>
              </a:defRPr>
            </a:lvl1pPr>
          </a:lstStyle>
          <a:p>
            <a:pPr marL="0" marR="0" lvl="0" indent="0" algn="l" defTabSz="914400" rtl="0" eaLnBrk="1" fontAlgn="base" latinLnBrk="0" hangingPunct="1">
              <a:lnSpc>
                <a:spcPct val="100000"/>
              </a:lnSpc>
              <a:spcBef>
                <a:spcPct val="0"/>
              </a:spcBef>
              <a:spcAft>
                <a:spcPct val="30000"/>
              </a:spcAft>
              <a:buClr>
                <a:schemeClr val="accent2"/>
              </a:buClr>
              <a:buSzTx/>
              <a:buFontTx/>
              <a:buNone/>
              <a:tabLst/>
              <a:defRPr/>
            </a:pPr>
            <a:r>
              <a:rPr lang="fi-FI" sz="2800" kern="0">
                <a:latin typeface="Open Sans SemiBold" panose="020B0706030804020204" pitchFamily="34" charset="0"/>
                <a:ea typeface="Open Sans SemiBold" panose="020B0706030804020204" pitchFamily="34" charset="0"/>
                <a:cs typeface="Open Sans SemiBold" panose="020B0706030804020204" pitchFamily="34" charset="0"/>
              </a:rPr>
              <a:t>Lisää teksti napsauttamalla</a:t>
            </a:r>
            <a:endParaRPr lang="en-US" sz="2800" kern="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2" name="Alatunnisteen paikkamerkki 3">
            <a:extLst>
              <a:ext uri="{FF2B5EF4-FFF2-40B4-BE49-F238E27FC236}">
                <a16:creationId xmlns:a16="http://schemas.microsoft.com/office/drawing/2014/main" id="{25A81C3C-1157-4F65-9167-ED9BFD17D29E}"/>
              </a:ext>
            </a:extLst>
          </p:cNvPr>
          <p:cNvSpPr>
            <a:spLocks noGrp="1"/>
          </p:cNvSpPr>
          <p:nvPr>
            <p:ph type="ftr" sz="quarter" idx="3"/>
          </p:nvPr>
        </p:nvSpPr>
        <p:spPr>
          <a:xfrm>
            <a:off x="3545457" y="6217199"/>
            <a:ext cx="6214573" cy="288000"/>
          </a:xfrm>
          <a:prstGeom prst="rect">
            <a:avLst/>
          </a:prstGeom>
        </p:spPr>
        <p:txBody>
          <a:bodyPr vert="horz" lIns="91440" tIns="45720" rIns="91440" bIns="45720" rtlCol="0" anchor="ctr"/>
          <a:lstStyle>
            <a:lvl1pPr algn="r">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fi-FI"/>
              <a:t>Esityksen nimi / Tekijä</a:t>
            </a:r>
          </a:p>
        </p:txBody>
      </p:sp>
      <p:sp>
        <p:nvSpPr>
          <p:cNvPr id="11" name="Päivämäärän paikkamerkki 2">
            <a:extLst>
              <a:ext uri="{FF2B5EF4-FFF2-40B4-BE49-F238E27FC236}">
                <a16:creationId xmlns:a16="http://schemas.microsoft.com/office/drawing/2014/main" id="{07191858-096A-41D3-BD93-DFC5ABFB38E8}"/>
              </a:ext>
            </a:extLst>
          </p:cNvPr>
          <p:cNvSpPr>
            <a:spLocks noGrp="1"/>
          </p:cNvSpPr>
          <p:nvPr>
            <p:ph type="dt" sz="half" idx="2"/>
          </p:nvPr>
        </p:nvSpPr>
        <p:spPr>
          <a:xfrm>
            <a:off x="9839739" y="6217199"/>
            <a:ext cx="1158939" cy="288000"/>
          </a:xfrm>
          <a:prstGeom prst="rect">
            <a:avLst/>
          </a:prstGeom>
        </p:spPr>
        <p:txBody>
          <a:bodyPr vert="horz" lIns="91440" tIns="45720" rIns="91440" bIns="45720" rtlCol="0" anchor="ctr"/>
          <a:lstStyle>
            <a:lvl1pPr algn="r">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lgn="r"/>
            <a:fld id="{53A0EC4D-7B4C-4199-B0C4-133D8983E2E0}" type="datetime1">
              <a:rPr lang="fi-FI" smtClean="0"/>
              <a:pPr algn="r"/>
              <a:t>10.10.2024</a:t>
            </a:fld>
            <a:endParaRPr lang="fi-FI"/>
          </a:p>
        </p:txBody>
      </p:sp>
      <p:sp>
        <p:nvSpPr>
          <p:cNvPr id="13" name="Dian numeron paikkamerkki 4">
            <a:extLst>
              <a:ext uri="{FF2B5EF4-FFF2-40B4-BE49-F238E27FC236}">
                <a16:creationId xmlns:a16="http://schemas.microsoft.com/office/drawing/2014/main" id="{F4C8B460-E831-4B6D-A564-C8E5247208DC}"/>
              </a:ext>
            </a:extLst>
          </p:cNvPr>
          <p:cNvSpPr>
            <a:spLocks noGrp="1"/>
          </p:cNvSpPr>
          <p:nvPr>
            <p:ph type="sldNum" sz="quarter" idx="4"/>
          </p:nvPr>
        </p:nvSpPr>
        <p:spPr>
          <a:xfrm>
            <a:off x="10998678" y="6217199"/>
            <a:ext cx="617589" cy="288000"/>
          </a:xfrm>
          <a:prstGeom prst="rect">
            <a:avLst/>
          </a:prstGeom>
        </p:spPr>
        <p:txBody>
          <a:bodyPr vert="horz" lIns="91440" tIns="45720" rIns="91440" bIns="45720" rtlCol="0" anchor="ctr"/>
          <a:lstStyle>
            <a:lvl1pPr algn="r">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EEBB0F66-B0A0-43D3-9504-7E3CCB799844}" type="slidenum">
              <a:rPr lang="fi-FI" smtClean="0"/>
              <a:pPr/>
              <a:t>‹#›</a:t>
            </a:fld>
            <a:endParaRPr lang="fi-FI"/>
          </a:p>
        </p:txBody>
      </p:sp>
      <p:sp>
        <p:nvSpPr>
          <p:cNvPr id="7" name="Suorakulmio 6">
            <a:extLst>
              <a:ext uri="{C183D7F6-B498-43B3-948B-1728B52AA6E4}">
                <adec:decorative xmlns:adec="http://schemas.microsoft.com/office/drawing/2017/decorative" val="1"/>
              </a:ext>
            </a:extLst>
          </p:cNvPr>
          <p:cNvSpPr/>
          <p:nvPr userDrawn="1"/>
        </p:nvSpPr>
        <p:spPr>
          <a:xfrm>
            <a:off x="527382" y="491073"/>
            <a:ext cx="11137237" cy="5616624"/>
          </a:xfrm>
          <a:prstGeom prst="rect">
            <a:avLst/>
          </a:prstGeom>
          <a:solidFill>
            <a:srgbClr val="009F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680"/>
          </a:p>
        </p:txBody>
      </p:sp>
    </p:spTree>
    <p:extLst>
      <p:ext uri="{BB962C8B-B14F-4D97-AF65-F5344CB8AC3E}">
        <p14:creationId xmlns:p14="http://schemas.microsoft.com/office/powerpoint/2010/main" val="1155936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lehti harmaa">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007435" y="2564905"/>
            <a:ext cx="10177131" cy="777687"/>
          </a:xfrm>
        </p:spPr>
        <p:txBody>
          <a:bodyPr anchor="t" anchorCtr="0"/>
          <a:lstStyle>
            <a:lvl1pPr>
              <a:defRPr>
                <a:solidFill>
                  <a:schemeClr val="accent3"/>
                </a:solidFill>
              </a:defRPr>
            </a:lvl1pPr>
          </a:lstStyle>
          <a:p>
            <a:r>
              <a:rPr lang="fi-FI"/>
              <a:t>Lisää otsikko napsauttamalla</a:t>
            </a:r>
            <a:endParaRPr lang="en-US"/>
          </a:p>
        </p:txBody>
      </p:sp>
      <p:sp>
        <p:nvSpPr>
          <p:cNvPr id="12" name="Tekstin paikkamerkki 3">
            <a:extLst>
              <a:ext uri="{FF2B5EF4-FFF2-40B4-BE49-F238E27FC236}">
                <a16:creationId xmlns:a16="http://schemas.microsoft.com/office/drawing/2014/main" id="{FD887A96-DA96-4A82-9613-0D39F17DBAB0}"/>
              </a:ext>
            </a:extLst>
          </p:cNvPr>
          <p:cNvSpPr>
            <a:spLocks noGrp="1"/>
          </p:cNvSpPr>
          <p:nvPr>
            <p:ph type="body" sz="quarter" idx="10" hasCustomPrompt="1"/>
          </p:nvPr>
        </p:nvSpPr>
        <p:spPr>
          <a:xfrm>
            <a:off x="1007435" y="3342592"/>
            <a:ext cx="10177200" cy="922338"/>
          </a:xfrm>
        </p:spPr>
        <p:txBody>
          <a:bodyPr anchor="t" anchorCtr="0"/>
          <a:lstStyle>
            <a:lvl1pPr marL="0" marR="0" indent="0" algn="l" defTabSz="914400" rtl="0" eaLnBrk="1" fontAlgn="base" latinLnBrk="0" hangingPunct="1">
              <a:lnSpc>
                <a:spcPct val="100000"/>
              </a:lnSpc>
              <a:spcBef>
                <a:spcPct val="0"/>
              </a:spcBef>
              <a:spcAft>
                <a:spcPct val="30000"/>
              </a:spcAft>
              <a:buClr>
                <a:schemeClr val="accent2"/>
              </a:buClr>
              <a:buSzTx/>
              <a:buFontTx/>
              <a:buNone/>
              <a:tabLst/>
              <a:defRPr>
                <a:solidFill>
                  <a:schemeClr val="bg1"/>
                </a:solidFill>
              </a:defRPr>
            </a:lvl1pPr>
          </a:lstStyle>
          <a:p>
            <a:pPr marL="0" marR="0" lvl="0" indent="0" algn="l" defTabSz="914400" rtl="0" eaLnBrk="1" fontAlgn="base" latinLnBrk="0" hangingPunct="1">
              <a:lnSpc>
                <a:spcPct val="100000"/>
              </a:lnSpc>
              <a:spcBef>
                <a:spcPct val="0"/>
              </a:spcBef>
              <a:spcAft>
                <a:spcPct val="30000"/>
              </a:spcAft>
              <a:buClr>
                <a:schemeClr val="accent2"/>
              </a:buClr>
              <a:buSzTx/>
              <a:buFontTx/>
              <a:buNone/>
              <a:tabLst/>
              <a:defRPr/>
            </a:pPr>
            <a:r>
              <a:rPr lang="fi-FI" sz="2800" kern="0">
                <a:latin typeface="Open Sans SemiBold" panose="020B0706030804020204" pitchFamily="34" charset="0"/>
                <a:ea typeface="Open Sans SemiBold" panose="020B0706030804020204" pitchFamily="34" charset="0"/>
                <a:cs typeface="Open Sans SemiBold" panose="020B0706030804020204" pitchFamily="34" charset="0"/>
              </a:rPr>
              <a:t>Lisää teksti napsauttamalla</a:t>
            </a:r>
            <a:endParaRPr lang="en-US" sz="2800" kern="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9" name="Alatunnisteen paikkamerkki 3">
            <a:extLst>
              <a:ext uri="{FF2B5EF4-FFF2-40B4-BE49-F238E27FC236}">
                <a16:creationId xmlns:a16="http://schemas.microsoft.com/office/drawing/2014/main" id="{A6D9210E-3E3B-4AAC-8A0C-5D61F3EB3B0D}"/>
              </a:ext>
            </a:extLst>
          </p:cNvPr>
          <p:cNvSpPr>
            <a:spLocks noGrp="1"/>
          </p:cNvSpPr>
          <p:nvPr>
            <p:ph type="ftr" sz="quarter" idx="3"/>
          </p:nvPr>
        </p:nvSpPr>
        <p:spPr>
          <a:xfrm>
            <a:off x="3545457" y="6217199"/>
            <a:ext cx="6214573" cy="288000"/>
          </a:xfrm>
          <a:prstGeom prst="rect">
            <a:avLst/>
          </a:prstGeom>
        </p:spPr>
        <p:txBody>
          <a:bodyPr vert="horz" lIns="91440" tIns="45720" rIns="91440" bIns="45720" rtlCol="0" anchor="ctr"/>
          <a:lstStyle>
            <a:lvl1pPr algn="r">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fi-FI"/>
              <a:t>Esityksen nimi / Tekijä</a:t>
            </a:r>
          </a:p>
        </p:txBody>
      </p:sp>
      <p:sp>
        <p:nvSpPr>
          <p:cNvPr id="8" name="Päivämäärän paikkamerkki 2">
            <a:extLst>
              <a:ext uri="{FF2B5EF4-FFF2-40B4-BE49-F238E27FC236}">
                <a16:creationId xmlns:a16="http://schemas.microsoft.com/office/drawing/2014/main" id="{33EC432F-F923-4322-9274-E6B3C2107F17}"/>
              </a:ext>
            </a:extLst>
          </p:cNvPr>
          <p:cNvSpPr>
            <a:spLocks noGrp="1"/>
          </p:cNvSpPr>
          <p:nvPr>
            <p:ph type="dt" sz="half" idx="2"/>
          </p:nvPr>
        </p:nvSpPr>
        <p:spPr>
          <a:xfrm>
            <a:off x="9849679" y="6217199"/>
            <a:ext cx="1149000" cy="288000"/>
          </a:xfrm>
          <a:prstGeom prst="rect">
            <a:avLst/>
          </a:prstGeom>
        </p:spPr>
        <p:txBody>
          <a:bodyPr vert="horz" lIns="91440" tIns="45720" rIns="91440" bIns="45720" rtlCol="0" anchor="ctr"/>
          <a:lstStyle>
            <a:lvl1pPr algn="r">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lgn="r"/>
            <a:fld id="{17613C2D-6AAF-4AB7-B754-445C42C78BD7}" type="datetime1">
              <a:rPr lang="fi-FI" smtClean="0"/>
              <a:pPr algn="r"/>
              <a:t>10.10.2024</a:t>
            </a:fld>
            <a:endParaRPr lang="fi-FI"/>
          </a:p>
        </p:txBody>
      </p:sp>
      <p:sp>
        <p:nvSpPr>
          <p:cNvPr id="10" name="Dian numeron paikkamerkki 4">
            <a:extLst>
              <a:ext uri="{FF2B5EF4-FFF2-40B4-BE49-F238E27FC236}">
                <a16:creationId xmlns:a16="http://schemas.microsoft.com/office/drawing/2014/main" id="{8DB9423B-51A8-42B9-98A5-3794BD544DE1}"/>
              </a:ext>
            </a:extLst>
          </p:cNvPr>
          <p:cNvSpPr>
            <a:spLocks noGrp="1"/>
          </p:cNvSpPr>
          <p:nvPr>
            <p:ph type="sldNum" sz="quarter" idx="4"/>
          </p:nvPr>
        </p:nvSpPr>
        <p:spPr>
          <a:xfrm>
            <a:off x="10998678" y="6217199"/>
            <a:ext cx="617589" cy="288000"/>
          </a:xfrm>
          <a:prstGeom prst="rect">
            <a:avLst/>
          </a:prstGeom>
        </p:spPr>
        <p:txBody>
          <a:bodyPr vert="horz" lIns="91440" tIns="45720" rIns="91440" bIns="45720" rtlCol="0" anchor="ctr"/>
          <a:lstStyle>
            <a:lvl1pPr algn="r">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EEBB0F66-B0A0-43D3-9504-7E3CCB799844}" type="slidenum">
              <a:rPr lang="fi-FI" smtClean="0"/>
              <a:pPr/>
              <a:t>‹#›</a:t>
            </a:fld>
            <a:endParaRPr lang="fi-FI"/>
          </a:p>
        </p:txBody>
      </p:sp>
      <p:sp>
        <p:nvSpPr>
          <p:cNvPr id="7" name="Suorakulmio 6">
            <a:extLst>
              <a:ext uri="{C183D7F6-B498-43B3-948B-1728B52AA6E4}">
                <adec:decorative xmlns:adec="http://schemas.microsoft.com/office/drawing/2017/decorative" val="1"/>
              </a:ext>
            </a:extLst>
          </p:cNvPr>
          <p:cNvSpPr/>
          <p:nvPr userDrawn="1"/>
        </p:nvSpPr>
        <p:spPr>
          <a:xfrm>
            <a:off x="527382" y="491073"/>
            <a:ext cx="11137237" cy="561662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680">
              <a:solidFill>
                <a:srgbClr val="FFFFFF"/>
              </a:solidFill>
            </a:endParaRPr>
          </a:p>
        </p:txBody>
      </p:sp>
    </p:spTree>
    <p:extLst>
      <p:ext uri="{BB962C8B-B14F-4D97-AF65-F5344CB8AC3E}">
        <p14:creationId xmlns:p14="http://schemas.microsoft.com/office/powerpoint/2010/main" val="28257308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Välilehti turkoosi">
    <p:spTree>
      <p:nvGrpSpPr>
        <p:cNvPr id="1" name=""/>
        <p:cNvGrpSpPr/>
        <p:nvPr/>
      </p:nvGrpSpPr>
      <p:grpSpPr>
        <a:xfrm>
          <a:off x="0" y="0"/>
          <a:ext cx="0" cy="0"/>
          <a:chOff x="0" y="0"/>
          <a:chExt cx="0" cy="0"/>
        </a:xfrm>
      </p:grpSpPr>
      <p:grpSp>
        <p:nvGrpSpPr>
          <p:cNvPr id="3" name="Ryhmä 2">
            <a:extLst>
              <a:ext uri="{FF2B5EF4-FFF2-40B4-BE49-F238E27FC236}">
                <a16:creationId xmlns:a16="http://schemas.microsoft.com/office/drawing/2014/main" id="{4E2694E9-BF7F-491D-9672-2EE929EC0D5F}"/>
              </a:ext>
              <a:ext uri="{C183D7F6-B498-43B3-948B-1728B52AA6E4}">
                <adec:decorative xmlns:adec="http://schemas.microsoft.com/office/drawing/2017/decorative" val="1"/>
              </a:ext>
            </a:extLst>
          </p:cNvPr>
          <p:cNvGrpSpPr/>
          <p:nvPr userDrawn="1"/>
        </p:nvGrpSpPr>
        <p:grpSpPr>
          <a:xfrm>
            <a:off x="562800" y="613548"/>
            <a:ext cx="11066400" cy="5443200"/>
            <a:chOff x="562800" y="613548"/>
            <a:chExt cx="11066400" cy="5443200"/>
          </a:xfrm>
        </p:grpSpPr>
        <p:sp>
          <p:nvSpPr>
            <p:cNvPr id="7" name="Suorakulmio 6">
              <a:extLst>
                <a:ext uri="{C183D7F6-B498-43B3-948B-1728B52AA6E4}">
                  <adec:decorative xmlns:adec="http://schemas.microsoft.com/office/drawing/2017/decorative" val="1"/>
                </a:ext>
              </a:extLst>
            </p:cNvPr>
            <p:cNvSpPr>
              <a:spLocks noChangeAspect="1"/>
            </p:cNvSpPr>
            <p:nvPr userDrawn="1"/>
          </p:nvSpPr>
          <p:spPr>
            <a:xfrm>
              <a:off x="562800" y="613548"/>
              <a:ext cx="11066400" cy="5443200"/>
            </a:xfrm>
            <a:prstGeom prst="rect">
              <a:avLst/>
            </a:prstGeom>
            <a:solidFill>
              <a:srgbClr val="009FB8"/>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fi-FI" sz="1680"/>
            </a:p>
          </p:txBody>
        </p:sp>
        <p:sp>
          <p:nvSpPr>
            <p:cNvPr id="14" name="Rectangle 1">
              <a:extLst>
                <a:ext uri="{FF2B5EF4-FFF2-40B4-BE49-F238E27FC236}">
                  <a16:creationId xmlns:a16="http://schemas.microsoft.com/office/drawing/2014/main" id="{C1992930-75A6-46C0-B658-B2FF4B29433B}"/>
                </a:ext>
                <a:ext uri="{C183D7F6-B498-43B3-948B-1728B52AA6E4}">
                  <adec:decorative xmlns:adec="http://schemas.microsoft.com/office/drawing/2017/decorative" val="1"/>
                </a:ext>
              </a:extLst>
            </p:cNvPr>
            <p:cNvSpPr/>
            <p:nvPr userDrawn="1"/>
          </p:nvSpPr>
          <p:spPr>
            <a:xfrm>
              <a:off x="1091600" y="1656087"/>
              <a:ext cx="10008801" cy="402716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i-FI" sz="1680" b="0" i="0" u="none" strike="noStrike" kern="1200" cap="none" spc="0" normalizeH="0" baseline="0" noProof="0">
                <a:ln>
                  <a:noFill/>
                </a:ln>
                <a:solidFill>
                  <a:srgbClr val="FFFFFF"/>
                </a:solidFill>
                <a:effectLst/>
                <a:uLnTx/>
                <a:uFillTx/>
                <a:latin typeface="Palatino Linotype"/>
                <a:ea typeface="+mn-ea"/>
                <a:cs typeface="+mn-cs"/>
              </a:endParaRPr>
            </a:p>
          </p:txBody>
        </p:sp>
      </p:grpSp>
      <p:sp>
        <p:nvSpPr>
          <p:cNvPr id="2" name="Otsikko 1">
            <a:extLst>
              <a:ext uri="{C183D7F6-B498-43B3-948B-1728B52AA6E4}">
                <adec:decorative xmlns:adec="http://schemas.microsoft.com/office/drawing/2017/decorative" val="0"/>
              </a:ext>
            </a:extLst>
          </p:cNvPr>
          <p:cNvSpPr>
            <a:spLocks noGrp="1"/>
          </p:cNvSpPr>
          <p:nvPr>
            <p:ph type="title"/>
          </p:nvPr>
        </p:nvSpPr>
        <p:spPr>
          <a:xfrm>
            <a:off x="1091599" y="878400"/>
            <a:ext cx="10008802" cy="777687"/>
          </a:xfrm>
          <a:prstGeom prst="rect">
            <a:avLst/>
          </a:prstGeom>
        </p:spPr>
        <p:txBody>
          <a:bodyPr anchor="t" anchorCtr="0"/>
          <a:lstStyle>
            <a:lvl1pPr>
              <a:defRPr>
                <a:solidFill>
                  <a:schemeClr val="accent3"/>
                </a:solidFill>
              </a:defRPr>
            </a:lvl1pPr>
          </a:lstStyle>
          <a:p>
            <a:r>
              <a:rPr lang="fi-FI"/>
              <a:t>Muokkaa ots. perustyyl. napsautt.</a:t>
            </a:r>
            <a:endParaRPr lang="en-US"/>
          </a:p>
        </p:txBody>
      </p:sp>
      <p:sp>
        <p:nvSpPr>
          <p:cNvPr id="16" name="Tekstin paikkamerkki 15">
            <a:extLst>
              <a:ext uri="{FF2B5EF4-FFF2-40B4-BE49-F238E27FC236}">
                <a16:creationId xmlns:a16="http://schemas.microsoft.com/office/drawing/2014/main" id="{1FDAE47C-4FB2-4282-8099-61EC40F42E12}"/>
              </a:ext>
              <a:ext uri="{C183D7F6-B498-43B3-948B-1728B52AA6E4}">
                <adec:decorative xmlns:adec="http://schemas.microsoft.com/office/drawing/2017/decorative" val="0"/>
              </a:ext>
            </a:extLst>
          </p:cNvPr>
          <p:cNvSpPr>
            <a:spLocks noGrp="1"/>
          </p:cNvSpPr>
          <p:nvPr>
            <p:ph type="body" sz="quarter" idx="10" hasCustomPrompt="1"/>
          </p:nvPr>
        </p:nvSpPr>
        <p:spPr>
          <a:xfrm>
            <a:off x="1488336" y="1847438"/>
            <a:ext cx="9215329" cy="3613052"/>
          </a:xfrm>
        </p:spPr>
        <p:txBody>
          <a:bodyPr anchor="t" anchorCtr="0"/>
          <a:lstStyle>
            <a:lvl1pPr marL="0" indent="0">
              <a:buFont typeface="Arial" panose="020B0604020202020204" pitchFamily="34" charset="0"/>
              <a:buNone/>
              <a:defRPr>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fi-FI"/>
              <a:t>Lisää alaotsikko napsauttamalla</a:t>
            </a:r>
          </a:p>
          <a:p>
            <a:pPr lvl="1"/>
            <a:endParaRPr lang="fi-FI"/>
          </a:p>
          <a:p>
            <a:pPr lvl="0"/>
            <a:endParaRPr lang="fi-FI"/>
          </a:p>
          <a:p>
            <a:pPr lvl="0"/>
            <a:endParaRPr lang="fi-FI"/>
          </a:p>
        </p:txBody>
      </p:sp>
      <p:sp>
        <p:nvSpPr>
          <p:cNvPr id="12" name="Alatunnisteen paikkamerkki 3">
            <a:extLst>
              <a:ext uri="{FF2B5EF4-FFF2-40B4-BE49-F238E27FC236}">
                <a16:creationId xmlns:a16="http://schemas.microsoft.com/office/drawing/2014/main" id="{1E5D6C09-F3A9-420B-B448-B85AAA5B1A9B}"/>
              </a:ext>
              <a:ext uri="{C183D7F6-B498-43B3-948B-1728B52AA6E4}">
                <adec:decorative xmlns:adec="http://schemas.microsoft.com/office/drawing/2017/decorative" val="0"/>
              </a:ext>
            </a:extLst>
          </p:cNvPr>
          <p:cNvSpPr>
            <a:spLocks noGrp="1"/>
          </p:cNvSpPr>
          <p:nvPr>
            <p:ph type="ftr" sz="quarter" idx="3"/>
          </p:nvPr>
        </p:nvSpPr>
        <p:spPr>
          <a:xfrm>
            <a:off x="3545457" y="6217199"/>
            <a:ext cx="6214573" cy="288000"/>
          </a:xfrm>
          <a:prstGeom prst="rect">
            <a:avLst/>
          </a:prstGeom>
        </p:spPr>
        <p:txBody>
          <a:bodyPr vert="horz" lIns="91440" tIns="45720" rIns="91440" bIns="45720" rtlCol="0" anchor="ctr"/>
          <a:lstStyle>
            <a:lvl1pPr algn="r">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fi-FI"/>
              <a:t>Esityksen nimi / Tekijä</a:t>
            </a:r>
          </a:p>
        </p:txBody>
      </p:sp>
      <p:sp>
        <p:nvSpPr>
          <p:cNvPr id="11" name="Päivämäärän paikkamerkki 2">
            <a:extLst>
              <a:ext uri="{FF2B5EF4-FFF2-40B4-BE49-F238E27FC236}">
                <a16:creationId xmlns:a16="http://schemas.microsoft.com/office/drawing/2014/main" id="{957F3E19-E77D-4318-BF6D-496D848AB170}"/>
              </a:ext>
              <a:ext uri="{C183D7F6-B498-43B3-948B-1728B52AA6E4}">
                <adec:decorative xmlns:adec="http://schemas.microsoft.com/office/drawing/2017/decorative" val="0"/>
              </a:ext>
            </a:extLst>
          </p:cNvPr>
          <p:cNvSpPr>
            <a:spLocks noGrp="1"/>
          </p:cNvSpPr>
          <p:nvPr>
            <p:ph type="dt" sz="half" idx="2"/>
          </p:nvPr>
        </p:nvSpPr>
        <p:spPr>
          <a:xfrm>
            <a:off x="9760031" y="6217199"/>
            <a:ext cx="1238648" cy="288000"/>
          </a:xfrm>
          <a:prstGeom prst="rect">
            <a:avLst/>
          </a:prstGeom>
        </p:spPr>
        <p:txBody>
          <a:bodyPr vert="horz" lIns="91440" tIns="45720" rIns="91440" bIns="45720" rtlCol="0" anchor="ctr"/>
          <a:lstStyle>
            <a:lvl1pPr algn="r">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lgn="r"/>
            <a:fld id="{23D1A131-9064-4D8D-92A1-81D67EB1834E}" type="datetime1">
              <a:rPr lang="fi-FI" smtClean="0"/>
              <a:pPr algn="r"/>
              <a:t>10.10.2024</a:t>
            </a:fld>
            <a:endParaRPr lang="fi-FI"/>
          </a:p>
        </p:txBody>
      </p:sp>
      <p:sp>
        <p:nvSpPr>
          <p:cNvPr id="13" name="Dian numeron paikkamerkki 4">
            <a:extLst>
              <a:ext uri="{FF2B5EF4-FFF2-40B4-BE49-F238E27FC236}">
                <a16:creationId xmlns:a16="http://schemas.microsoft.com/office/drawing/2014/main" id="{D491A9F6-52F6-4122-B356-154772967FBB}"/>
              </a:ext>
              <a:ext uri="{C183D7F6-B498-43B3-948B-1728B52AA6E4}">
                <adec:decorative xmlns:adec="http://schemas.microsoft.com/office/drawing/2017/decorative" val="0"/>
              </a:ext>
            </a:extLst>
          </p:cNvPr>
          <p:cNvSpPr>
            <a:spLocks noGrp="1"/>
          </p:cNvSpPr>
          <p:nvPr>
            <p:ph type="sldNum" sz="quarter" idx="4"/>
          </p:nvPr>
        </p:nvSpPr>
        <p:spPr>
          <a:xfrm>
            <a:off x="10998678" y="6217199"/>
            <a:ext cx="617589" cy="288000"/>
          </a:xfrm>
          <a:prstGeom prst="rect">
            <a:avLst/>
          </a:prstGeom>
        </p:spPr>
        <p:txBody>
          <a:bodyPr vert="horz" lIns="91440" tIns="45720" rIns="91440" bIns="45720" rtlCol="0" anchor="ctr"/>
          <a:lstStyle>
            <a:lvl1pPr algn="r">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EEBB0F66-B0A0-43D3-9504-7E3CCB799844}" type="slidenum">
              <a:rPr lang="fi-FI" smtClean="0"/>
              <a:pPr/>
              <a:t>‹#›</a:t>
            </a:fld>
            <a:endParaRPr lang="fi-FI"/>
          </a:p>
        </p:txBody>
      </p:sp>
    </p:spTree>
    <p:extLst>
      <p:ext uri="{BB962C8B-B14F-4D97-AF65-F5344CB8AC3E}">
        <p14:creationId xmlns:p14="http://schemas.microsoft.com/office/powerpoint/2010/main" val="2813718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opetus_thankyou">
    <p:spTree>
      <p:nvGrpSpPr>
        <p:cNvPr id="1" name=""/>
        <p:cNvGrpSpPr/>
        <p:nvPr/>
      </p:nvGrpSpPr>
      <p:grpSpPr>
        <a:xfrm>
          <a:off x="0" y="0"/>
          <a:ext cx="0" cy="0"/>
          <a:chOff x="0" y="0"/>
          <a:chExt cx="0" cy="0"/>
        </a:xfrm>
      </p:grpSpPr>
      <p:sp>
        <p:nvSpPr>
          <p:cNvPr id="15" name="Otsikko 1">
            <a:extLst>
              <a:ext uri="{FF2B5EF4-FFF2-40B4-BE49-F238E27FC236}">
                <a16:creationId xmlns:a16="http://schemas.microsoft.com/office/drawing/2014/main" id="{0C3C0B8B-BC55-4E54-9EE6-A36B14ED0503}"/>
              </a:ext>
              <a:ext uri="{C183D7F6-B498-43B3-948B-1728B52AA6E4}">
                <adec:decorative xmlns:adec="http://schemas.microsoft.com/office/drawing/2017/decorative" val="0"/>
              </a:ext>
            </a:extLst>
          </p:cNvPr>
          <p:cNvSpPr>
            <a:spLocks noGrp="1"/>
          </p:cNvSpPr>
          <p:nvPr>
            <p:ph type="title" hasCustomPrompt="1"/>
          </p:nvPr>
        </p:nvSpPr>
        <p:spPr>
          <a:xfrm>
            <a:off x="4104287" y="3263532"/>
            <a:ext cx="4001997" cy="1325563"/>
          </a:xfrm>
          <a:prstGeom prst="rect">
            <a:avLst/>
          </a:prstGeom>
        </p:spPr>
        <p:txBody>
          <a:bodyPr>
            <a:normAutofit/>
          </a:bodyPr>
          <a:lstStyle>
            <a:lvl1pPr algn="ctr">
              <a:defRPr sz="4800">
                <a:solidFill>
                  <a:schemeClr val="tx1"/>
                </a:solidFill>
              </a:defRPr>
            </a:lvl1pPr>
          </a:lstStyle>
          <a:p>
            <a:r>
              <a:rPr lang="fi-FI"/>
              <a:t>Thank you!</a:t>
            </a:r>
          </a:p>
        </p:txBody>
      </p:sp>
      <p:sp>
        <p:nvSpPr>
          <p:cNvPr id="6" name="Sisällön paikkamerkki 2">
            <a:extLst>
              <a:ext uri="{FF2B5EF4-FFF2-40B4-BE49-F238E27FC236}">
                <a16:creationId xmlns:a16="http://schemas.microsoft.com/office/drawing/2014/main" id="{5DE2D3C8-AAA2-4BCA-8E0D-1A040AB72F1A}"/>
              </a:ext>
            </a:extLst>
          </p:cNvPr>
          <p:cNvSpPr txBox="1">
            <a:spLocks/>
          </p:cNvSpPr>
          <p:nvPr userDrawn="1"/>
        </p:nvSpPr>
        <p:spPr>
          <a:xfrm>
            <a:off x="838200" y="4609909"/>
            <a:ext cx="10515600" cy="603222"/>
          </a:xfrm>
          <a:prstGeom prst="rect">
            <a:avLst/>
          </a:prstGeom>
        </p:spPr>
        <p:txBody>
          <a:bodyPr/>
          <a:lstStyle>
            <a:lvl1pPr marL="219071" indent="-219071" algn="l" rtl="0" eaLnBrk="0" fontAlgn="base" hangingPunct="0">
              <a:spcBef>
                <a:spcPct val="0"/>
              </a:spcBef>
              <a:spcAft>
                <a:spcPct val="30000"/>
              </a:spcAft>
              <a:buClr>
                <a:schemeClr val="accent2"/>
              </a:buClr>
              <a:buChar char="•"/>
              <a:defRPr sz="2400">
                <a:solidFill>
                  <a:srgbClr val="353535"/>
                </a:solidFill>
                <a:latin typeface="+mn-lt"/>
                <a:ea typeface="+mn-ea"/>
                <a:cs typeface="+mn-cs"/>
              </a:defRPr>
            </a:lvl1pPr>
            <a:lvl2pPr marL="752457" indent="-318128" algn="l" rtl="0" eaLnBrk="0" fontAlgn="base" hangingPunct="0">
              <a:spcBef>
                <a:spcPct val="0"/>
              </a:spcBef>
              <a:spcAft>
                <a:spcPct val="30000"/>
              </a:spcAft>
              <a:buClr>
                <a:schemeClr val="accent2"/>
              </a:buClr>
              <a:buChar char="–"/>
              <a:defRPr>
                <a:solidFill>
                  <a:srgbClr val="353535"/>
                </a:solidFill>
                <a:latin typeface="+mn-lt"/>
              </a:defRPr>
            </a:lvl2pPr>
            <a:lvl3pPr marL="1181070" indent="-213355" algn="l" rtl="0" eaLnBrk="0" fontAlgn="base" hangingPunct="0">
              <a:spcBef>
                <a:spcPct val="0"/>
              </a:spcBef>
              <a:spcAft>
                <a:spcPct val="30000"/>
              </a:spcAft>
              <a:buClr>
                <a:schemeClr val="accent2"/>
              </a:buClr>
              <a:buChar char="•"/>
              <a:defRPr sz="1920">
                <a:solidFill>
                  <a:srgbClr val="353535"/>
                </a:solidFill>
                <a:latin typeface="+mn-lt"/>
              </a:defRPr>
            </a:lvl3pPr>
            <a:lvl4pPr marL="1605876" indent="-209545" algn="l" rtl="0" eaLnBrk="0" fontAlgn="base" hangingPunct="0">
              <a:spcBef>
                <a:spcPct val="0"/>
              </a:spcBef>
              <a:spcAft>
                <a:spcPct val="30000"/>
              </a:spcAft>
              <a:buClr>
                <a:schemeClr val="accent2"/>
              </a:buClr>
              <a:buChar char="–"/>
              <a:defRPr sz="1680">
                <a:solidFill>
                  <a:srgbClr val="353535"/>
                </a:solidFill>
                <a:latin typeface="+mn-lt"/>
              </a:defRPr>
            </a:lvl4pPr>
            <a:lvl5pPr marL="2047825" indent="-226690" algn="l" rtl="0" eaLnBrk="0" fontAlgn="base" hangingPunct="0">
              <a:spcBef>
                <a:spcPct val="0"/>
              </a:spcBef>
              <a:spcAft>
                <a:spcPct val="30000"/>
              </a:spcAft>
              <a:buClr>
                <a:schemeClr val="accent2"/>
              </a:buClr>
              <a:buChar char="»"/>
              <a:defRPr sz="1680">
                <a:solidFill>
                  <a:srgbClr val="353535"/>
                </a:solidFill>
                <a:latin typeface="+mn-lt"/>
              </a:defRPr>
            </a:lvl5pPr>
            <a:lvl6pPr marL="2596451" indent="-226690" algn="l" rtl="0" fontAlgn="base">
              <a:spcBef>
                <a:spcPct val="0"/>
              </a:spcBef>
              <a:spcAft>
                <a:spcPct val="30000"/>
              </a:spcAft>
              <a:buChar char="»"/>
              <a:defRPr sz="1680">
                <a:solidFill>
                  <a:schemeClr val="tx1"/>
                </a:solidFill>
                <a:latin typeface="+mn-lt"/>
              </a:defRPr>
            </a:lvl6pPr>
            <a:lvl7pPr marL="3145077" indent="-226690" algn="l" rtl="0" fontAlgn="base">
              <a:spcBef>
                <a:spcPct val="0"/>
              </a:spcBef>
              <a:spcAft>
                <a:spcPct val="30000"/>
              </a:spcAft>
              <a:buChar char="»"/>
              <a:defRPr sz="1680">
                <a:solidFill>
                  <a:schemeClr val="tx1"/>
                </a:solidFill>
                <a:latin typeface="+mn-lt"/>
              </a:defRPr>
            </a:lvl7pPr>
            <a:lvl8pPr marL="3693704" indent="-226690" algn="l" rtl="0" fontAlgn="base">
              <a:spcBef>
                <a:spcPct val="0"/>
              </a:spcBef>
              <a:spcAft>
                <a:spcPct val="30000"/>
              </a:spcAft>
              <a:buChar char="»"/>
              <a:defRPr sz="1680">
                <a:solidFill>
                  <a:schemeClr val="tx1"/>
                </a:solidFill>
                <a:latin typeface="+mn-lt"/>
              </a:defRPr>
            </a:lvl8pPr>
            <a:lvl9pPr marL="4242330" indent="-226690" algn="l" rtl="0" fontAlgn="base">
              <a:spcBef>
                <a:spcPct val="0"/>
              </a:spcBef>
              <a:spcAft>
                <a:spcPct val="30000"/>
              </a:spcAft>
              <a:buChar char="»"/>
              <a:defRPr sz="1680">
                <a:solidFill>
                  <a:schemeClr val="tx1"/>
                </a:solidFill>
                <a:latin typeface="+mn-lt"/>
              </a:defRPr>
            </a:lvl9pPr>
          </a:lstStyle>
          <a:p>
            <a:pPr marL="0" indent="0" algn="ctr">
              <a:buFontTx/>
              <a:buNone/>
            </a:pPr>
            <a:r>
              <a:rPr lang="fi-FI" b="1" kern="0">
                <a:solidFill>
                  <a:srgbClr val="077E9E"/>
                </a:solidFill>
                <a:latin typeface="Open Sans Extrabold" panose="020B0606030504020204" pitchFamily="34" charset="0"/>
                <a:ea typeface="Open Sans Extrabold" panose="020B0606030504020204" pitchFamily="34" charset="0"/>
                <a:cs typeface="Open Sans Extrabold" panose="020B0606030504020204" pitchFamily="34" charset="0"/>
              </a:rPr>
              <a:t>uef.fi</a:t>
            </a:r>
          </a:p>
        </p:txBody>
      </p:sp>
      <p:sp>
        <p:nvSpPr>
          <p:cNvPr id="18" name="Alatunnisteen paikkamerkki 17">
            <a:extLst>
              <a:ext uri="{FF2B5EF4-FFF2-40B4-BE49-F238E27FC236}">
                <a16:creationId xmlns:a16="http://schemas.microsoft.com/office/drawing/2014/main" id="{09C61F45-4798-446A-A9B7-7349F63A6A64}"/>
              </a:ext>
            </a:extLst>
          </p:cNvPr>
          <p:cNvSpPr>
            <a:spLocks noGrp="1"/>
          </p:cNvSpPr>
          <p:nvPr>
            <p:ph type="ftr" sz="quarter" idx="11"/>
          </p:nvPr>
        </p:nvSpPr>
        <p:spPr/>
        <p:txBody>
          <a:bodyPr/>
          <a:lstStyle/>
          <a:p>
            <a:pPr algn="r"/>
            <a:r>
              <a:rPr lang="fi-FI"/>
              <a:t>Esityksen nimi / Tekijä</a:t>
            </a:r>
          </a:p>
        </p:txBody>
      </p:sp>
      <p:sp>
        <p:nvSpPr>
          <p:cNvPr id="17" name="Päivämäärän paikkamerkki 16">
            <a:extLst>
              <a:ext uri="{FF2B5EF4-FFF2-40B4-BE49-F238E27FC236}">
                <a16:creationId xmlns:a16="http://schemas.microsoft.com/office/drawing/2014/main" id="{8A333B41-FDFE-4FC0-93F7-A55BCC133A1A}"/>
              </a:ext>
            </a:extLst>
          </p:cNvPr>
          <p:cNvSpPr>
            <a:spLocks noGrp="1"/>
          </p:cNvSpPr>
          <p:nvPr>
            <p:ph type="dt" sz="half" idx="10"/>
          </p:nvPr>
        </p:nvSpPr>
        <p:spPr/>
        <p:txBody>
          <a:bodyPr/>
          <a:lstStyle/>
          <a:p>
            <a:fld id="{4537718C-E7C6-4A7E-9A57-A0461A6E8F98}" type="datetimeFigureOut">
              <a:rPr lang="fi-FI" smtClean="0"/>
              <a:pPr/>
              <a:t>10.10.2024</a:t>
            </a:fld>
            <a:endParaRPr lang="fi-FI"/>
          </a:p>
        </p:txBody>
      </p:sp>
      <p:sp>
        <p:nvSpPr>
          <p:cNvPr id="19" name="Dian numeron paikkamerkki 18">
            <a:extLst>
              <a:ext uri="{FF2B5EF4-FFF2-40B4-BE49-F238E27FC236}">
                <a16:creationId xmlns:a16="http://schemas.microsoft.com/office/drawing/2014/main" id="{1D1E0B84-9D6A-4C78-B3B3-804BF4DBA074}"/>
              </a:ext>
            </a:extLst>
          </p:cNvPr>
          <p:cNvSpPr>
            <a:spLocks noGrp="1"/>
          </p:cNvSpPr>
          <p:nvPr>
            <p:ph type="sldNum" sz="quarter" idx="12"/>
          </p:nvPr>
        </p:nvSpPr>
        <p:spPr/>
        <p:txBody>
          <a:bodyPr/>
          <a:lstStyle/>
          <a:p>
            <a:fld id="{EDA13E43-8BC8-48FB-A94B-C304C3541EED}" type="slidenum">
              <a:rPr lang="fi-FI" smtClean="0"/>
              <a:pPr/>
              <a:t>‹#›</a:t>
            </a:fld>
            <a:endParaRPr lang="fi-FI"/>
          </a:p>
        </p:txBody>
      </p:sp>
      <p:pic>
        <p:nvPicPr>
          <p:cNvPr id="4" name="Kuva 3" descr="University of Eastern Finland logo">
            <a:extLst>
              <a:ext uri="{FF2B5EF4-FFF2-40B4-BE49-F238E27FC236}">
                <a16:creationId xmlns:a16="http://schemas.microsoft.com/office/drawing/2014/main" id="{3A4A8D27-7932-4F40-88E1-E5EEB3F319A7}"/>
              </a:ext>
            </a:extLst>
          </p:cNvPr>
          <p:cNvPicPr>
            <a:picLocks noChangeAspect="1"/>
          </p:cNvPicPr>
          <p:nvPr userDrawn="1"/>
        </p:nvPicPr>
        <p:blipFill>
          <a:blip r:embed="rId2"/>
          <a:stretch>
            <a:fillRect/>
          </a:stretch>
        </p:blipFill>
        <p:spPr>
          <a:xfrm>
            <a:off x="4572000" y="468263"/>
            <a:ext cx="3048000" cy="2654300"/>
          </a:xfrm>
          <a:prstGeom prst="rect">
            <a:avLst/>
          </a:prstGeom>
        </p:spPr>
      </p:pic>
      <p:sp>
        <p:nvSpPr>
          <p:cNvPr id="3" name="Suorakulmio 2">
            <a:extLst>
              <a:ext uri="{FF2B5EF4-FFF2-40B4-BE49-F238E27FC236}">
                <a16:creationId xmlns:a16="http://schemas.microsoft.com/office/drawing/2014/main" id="{18F550B2-ABCA-9D46-92B2-F84A6FC1F097}"/>
              </a:ext>
              <a:ext uri="{C183D7F6-B498-43B3-948B-1728B52AA6E4}">
                <adec:decorative xmlns:adec="http://schemas.microsoft.com/office/drawing/2017/decorative" val="1"/>
              </a:ext>
            </a:extLst>
          </p:cNvPr>
          <p:cNvSpPr/>
          <p:nvPr userDrawn="1"/>
        </p:nvSpPr>
        <p:spPr>
          <a:xfrm>
            <a:off x="1" y="6614906"/>
            <a:ext cx="12192000" cy="243094"/>
          </a:xfrm>
          <a:prstGeom prst="rect">
            <a:avLst/>
          </a:prstGeom>
          <a:solidFill>
            <a:srgbClr val="00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latin typeface="Open Sans" panose="020B0606030504020204" pitchFamily="34" charset="0"/>
              <a:ea typeface="Open Sans" panose="020B0606030504020204" pitchFamily="34" charset="0"/>
              <a:cs typeface="Open Sans" panose="020B0606030504020204" pitchFamily="34" charset="0"/>
            </a:endParaRPr>
          </a:p>
        </p:txBody>
      </p:sp>
      <p:pic>
        <p:nvPicPr>
          <p:cNvPr id="7" name="Kuva 6">
            <a:extLst>
              <a:ext uri="{FF2B5EF4-FFF2-40B4-BE49-F238E27FC236}">
                <a16:creationId xmlns:a16="http://schemas.microsoft.com/office/drawing/2014/main" id="{3E0896D3-1B00-AB43-AE45-733BBCF129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41742" y="4723706"/>
            <a:ext cx="4727086" cy="1419796"/>
          </a:xfrm>
          <a:prstGeom prst="rect">
            <a:avLst/>
          </a:prstGeom>
        </p:spPr>
      </p:pic>
    </p:spTree>
    <p:extLst>
      <p:ext uri="{BB962C8B-B14F-4D97-AF65-F5344CB8AC3E}">
        <p14:creationId xmlns:p14="http://schemas.microsoft.com/office/powerpoint/2010/main" val="9046498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opetus_kiitos">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7CCD07C-07C0-4D45-9224-5FBA089EA263}"/>
              </a:ext>
              <a:ext uri="{C183D7F6-B498-43B3-948B-1728B52AA6E4}">
                <adec:decorative xmlns:adec="http://schemas.microsoft.com/office/drawing/2017/decorative" val="0"/>
              </a:ext>
            </a:extLst>
          </p:cNvPr>
          <p:cNvSpPr>
            <a:spLocks noGrp="1"/>
          </p:cNvSpPr>
          <p:nvPr>
            <p:ph type="title" hasCustomPrompt="1"/>
          </p:nvPr>
        </p:nvSpPr>
        <p:spPr>
          <a:xfrm>
            <a:off x="4285660" y="3246240"/>
            <a:ext cx="3620278" cy="1325563"/>
          </a:xfrm>
          <a:prstGeom prst="rect">
            <a:avLst/>
          </a:prstGeom>
        </p:spPr>
        <p:txBody>
          <a:bodyPr>
            <a:normAutofit/>
          </a:bodyPr>
          <a:lstStyle>
            <a:lvl1pPr algn="ctr">
              <a:defRPr sz="4800">
                <a:solidFill>
                  <a:schemeClr val="tx1"/>
                </a:solidFill>
              </a:defRPr>
            </a:lvl1pPr>
          </a:lstStyle>
          <a:p>
            <a:r>
              <a:rPr lang="fi-FI"/>
              <a:t>Kiitos!</a:t>
            </a:r>
          </a:p>
        </p:txBody>
      </p:sp>
      <p:sp>
        <p:nvSpPr>
          <p:cNvPr id="6" name="Sisällön paikkamerkki 2">
            <a:extLst>
              <a:ext uri="{FF2B5EF4-FFF2-40B4-BE49-F238E27FC236}">
                <a16:creationId xmlns:a16="http://schemas.microsoft.com/office/drawing/2014/main" id="{5DE2D3C8-AAA2-4BCA-8E0D-1A040AB72F1A}"/>
              </a:ext>
            </a:extLst>
          </p:cNvPr>
          <p:cNvSpPr txBox="1">
            <a:spLocks/>
          </p:cNvSpPr>
          <p:nvPr userDrawn="1"/>
        </p:nvSpPr>
        <p:spPr>
          <a:xfrm>
            <a:off x="838200" y="4609909"/>
            <a:ext cx="10515600" cy="603222"/>
          </a:xfrm>
          <a:prstGeom prst="rect">
            <a:avLst/>
          </a:prstGeom>
        </p:spPr>
        <p:txBody>
          <a:bodyPr/>
          <a:lstStyle>
            <a:lvl1pPr marL="219071" indent="-219071" algn="l" rtl="0" eaLnBrk="0" fontAlgn="base" hangingPunct="0">
              <a:spcBef>
                <a:spcPct val="0"/>
              </a:spcBef>
              <a:spcAft>
                <a:spcPct val="30000"/>
              </a:spcAft>
              <a:buClr>
                <a:schemeClr val="accent2"/>
              </a:buClr>
              <a:buChar char="•"/>
              <a:defRPr sz="2400">
                <a:solidFill>
                  <a:srgbClr val="353535"/>
                </a:solidFill>
                <a:latin typeface="+mn-lt"/>
                <a:ea typeface="+mn-ea"/>
                <a:cs typeface="+mn-cs"/>
              </a:defRPr>
            </a:lvl1pPr>
            <a:lvl2pPr marL="752457" indent="-318128" algn="l" rtl="0" eaLnBrk="0" fontAlgn="base" hangingPunct="0">
              <a:spcBef>
                <a:spcPct val="0"/>
              </a:spcBef>
              <a:spcAft>
                <a:spcPct val="30000"/>
              </a:spcAft>
              <a:buClr>
                <a:schemeClr val="accent2"/>
              </a:buClr>
              <a:buChar char="–"/>
              <a:defRPr>
                <a:solidFill>
                  <a:srgbClr val="353535"/>
                </a:solidFill>
                <a:latin typeface="+mn-lt"/>
              </a:defRPr>
            </a:lvl2pPr>
            <a:lvl3pPr marL="1181070" indent="-213355" algn="l" rtl="0" eaLnBrk="0" fontAlgn="base" hangingPunct="0">
              <a:spcBef>
                <a:spcPct val="0"/>
              </a:spcBef>
              <a:spcAft>
                <a:spcPct val="30000"/>
              </a:spcAft>
              <a:buClr>
                <a:schemeClr val="accent2"/>
              </a:buClr>
              <a:buChar char="•"/>
              <a:defRPr sz="1920">
                <a:solidFill>
                  <a:srgbClr val="353535"/>
                </a:solidFill>
                <a:latin typeface="+mn-lt"/>
              </a:defRPr>
            </a:lvl3pPr>
            <a:lvl4pPr marL="1605876" indent="-209545" algn="l" rtl="0" eaLnBrk="0" fontAlgn="base" hangingPunct="0">
              <a:spcBef>
                <a:spcPct val="0"/>
              </a:spcBef>
              <a:spcAft>
                <a:spcPct val="30000"/>
              </a:spcAft>
              <a:buClr>
                <a:schemeClr val="accent2"/>
              </a:buClr>
              <a:buChar char="–"/>
              <a:defRPr sz="1680">
                <a:solidFill>
                  <a:srgbClr val="353535"/>
                </a:solidFill>
                <a:latin typeface="+mn-lt"/>
              </a:defRPr>
            </a:lvl4pPr>
            <a:lvl5pPr marL="2047825" indent="-226690" algn="l" rtl="0" eaLnBrk="0" fontAlgn="base" hangingPunct="0">
              <a:spcBef>
                <a:spcPct val="0"/>
              </a:spcBef>
              <a:spcAft>
                <a:spcPct val="30000"/>
              </a:spcAft>
              <a:buClr>
                <a:schemeClr val="accent2"/>
              </a:buClr>
              <a:buChar char="»"/>
              <a:defRPr sz="1680">
                <a:solidFill>
                  <a:srgbClr val="353535"/>
                </a:solidFill>
                <a:latin typeface="+mn-lt"/>
              </a:defRPr>
            </a:lvl5pPr>
            <a:lvl6pPr marL="2596451" indent="-226690" algn="l" rtl="0" fontAlgn="base">
              <a:spcBef>
                <a:spcPct val="0"/>
              </a:spcBef>
              <a:spcAft>
                <a:spcPct val="30000"/>
              </a:spcAft>
              <a:buChar char="»"/>
              <a:defRPr sz="1680">
                <a:solidFill>
                  <a:schemeClr val="tx1"/>
                </a:solidFill>
                <a:latin typeface="+mn-lt"/>
              </a:defRPr>
            </a:lvl6pPr>
            <a:lvl7pPr marL="3145077" indent="-226690" algn="l" rtl="0" fontAlgn="base">
              <a:spcBef>
                <a:spcPct val="0"/>
              </a:spcBef>
              <a:spcAft>
                <a:spcPct val="30000"/>
              </a:spcAft>
              <a:buChar char="»"/>
              <a:defRPr sz="1680">
                <a:solidFill>
                  <a:schemeClr val="tx1"/>
                </a:solidFill>
                <a:latin typeface="+mn-lt"/>
              </a:defRPr>
            </a:lvl7pPr>
            <a:lvl8pPr marL="3693704" indent="-226690" algn="l" rtl="0" fontAlgn="base">
              <a:spcBef>
                <a:spcPct val="0"/>
              </a:spcBef>
              <a:spcAft>
                <a:spcPct val="30000"/>
              </a:spcAft>
              <a:buChar char="»"/>
              <a:defRPr sz="1680">
                <a:solidFill>
                  <a:schemeClr val="tx1"/>
                </a:solidFill>
                <a:latin typeface="+mn-lt"/>
              </a:defRPr>
            </a:lvl8pPr>
            <a:lvl9pPr marL="4242330" indent="-226690" algn="l" rtl="0" fontAlgn="base">
              <a:spcBef>
                <a:spcPct val="0"/>
              </a:spcBef>
              <a:spcAft>
                <a:spcPct val="30000"/>
              </a:spcAft>
              <a:buChar char="»"/>
              <a:defRPr sz="1680">
                <a:solidFill>
                  <a:schemeClr val="tx1"/>
                </a:solidFill>
                <a:latin typeface="+mn-lt"/>
              </a:defRPr>
            </a:lvl9pPr>
          </a:lstStyle>
          <a:p>
            <a:pPr marL="0" indent="0" algn="ctr">
              <a:buFontTx/>
              <a:buNone/>
            </a:pPr>
            <a:r>
              <a:rPr lang="fi-FI" b="1" kern="0">
                <a:solidFill>
                  <a:srgbClr val="077E9E"/>
                </a:solidFill>
                <a:latin typeface="Open Sans Extrabold" panose="020B0606030504020204" pitchFamily="34" charset="0"/>
                <a:ea typeface="Open Sans Extrabold" panose="020B0606030504020204" pitchFamily="34" charset="0"/>
                <a:cs typeface="Open Sans Extrabold" panose="020B0606030504020204" pitchFamily="34" charset="0"/>
              </a:rPr>
              <a:t>uef.fi</a:t>
            </a:r>
          </a:p>
        </p:txBody>
      </p:sp>
      <p:pic>
        <p:nvPicPr>
          <p:cNvPr id="4" name="Kuva 3" descr="University of Eastern Finland logo">
            <a:extLst>
              <a:ext uri="{FF2B5EF4-FFF2-40B4-BE49-F238E27FC236}">
                <a16:creationId xmlns:a16="http://schemas.microsoft.com/office/drawing/2014/main" id="{3A4A8D27-7932-4F40-88E1-E5EEB3F319A7}"/>
              </a:ext>
            </a:extLst>
          </p:cNvPr>
          <p:cNvPicPr>
            <a:picLocks noChangeAspect="1"/>
          </p:cNvPicPr>
          <p:nvPr userDrawn="1"/>
        </p:nvPicPr>
        <p:blipFill>
          <a:blip r:embed="rId2"/>
          <a:stretch>
            <a:fillRect/>
          </a:stretch>
        </p:blipFill>
        <p:spPr>
          <a:xfrm>
            <a:off x="4572000" y="468263"/>
            <a:ext cx="3048000" cy="2654300"/>
          </a:xfrm>
          <a:prstGeom prst="rect">
            <a:avLst/>
          </a:prstGeom>
        </p:spPr>
      </p:pic>
      <p:sp>
        <p:nvSpPr>
          <p:cNvPr id="12" name="Alatunnisteen paikkamerkki 11">
            <a:extLst>
              <a:ext uri="{FF2B5EF4-FFF2-40B4-BE49-F238E27FC236}">
                <a16:creationId xmlns:a16="http://schemas.microsoft.com/office/drawing/2014/main" id="{CEE9659A-710D-4760-83F5-68295FA3A9DC}"/>
              </a:ext>
            </a:extLst>
          </p:cNvPr>
          <p:cNvSpPr>
            <a:spLocks noGrp="1"/>
          </p:cNvSpPr>
          <p:nvPr>
            <p:ph type="ftr" sz="quarter" idx="11"/>
          </p:nvPr>
        </p:nvSpPr>
        <p:spPr/>
        <p:txBody>
          <a:bodyPr/>
          <a:lstStyle/>
          <a:p>
            <a:pPr algn="r"/>
            <a:r>
              <a:rPr lang="fi-FI"/>
              <a:t>Esityksen nimi / Tekijä</a:t>
            </a:r>
          </a:p>
        </p:txBody>
      </p:sp>
      <p:sp>
        <p:nvSpPr>
          <p:cNvPr id="11" name="Päivämäärän paikkamerkki 10">
            <a:extLst>
              <a:ext uri="{FF2B5EF4-FFF2-40B4-BE49-F238E27FC236}">
                <a16:creationId xmlns:a16="http://schemas.microsoft.com/office/drawing/2014/main" id="{5148D6BD-19CB-414A-8280-391ECCD782DF}"/>
              </a:ext>
            </a:extLst>
          </p:cNvPr>
          <p:cNvSpPr>
            <a:spLocks noGrp="1"/>
          </p:cNvSpPr>
          <p:nvPr>
            <p:ph type="dt" sz="half" idx="10"/>
          </p:nvPr>
        </p:nvSpPr>
        <p:spPr/>
        <p:txBody>
          <a:bodyPr/>
          <a:lstStyle/>
          <a:p>
            <a:fld id="{4537718C-E7C6-4A7E-9A57-A0461A6E8F98}" type="datetimeFigureOut">
              <a:rPr lang="fi-FI" smtClean="0"/>
              <a:pPr/>
              <a:t>10.10.2024</a:t>
            </a:fld>
            <a:endParaRPr lang="fi-FI"/>
          </a:p>
        </p:txBody>
      </p:sp>
      <p:sp>
        <p:nvSpPr>
          <p:cNvPr id="13" name="Dian numeron paikkamerkki 12">
            <a:extLst>
              <a:ext uri="{FF2B5EF4-FFF2-40B4-BE49-F238E27FC236}">
                <a16:creationId xmlns:a16="http://schemas.microsoft.com/office/drawing/2014/main" id="{40E7782B-AF02-4E7A-9503-7C85DFB76928}"/>
              </a:ext>
            </a:extLst>
          </p:cNvPr>
          <p:cNvSpPr>
            <a:spLocks noGrp="1"/>
          </p:cNvSpPr>
          <p:nvPr>
            <p:ph type="sldNum" sz="quarter" idx="12"/>
          </p:nvPr>
        </p:nvSpPr>
        <p:spPr/>
        <p:txBody>
          <a:bodyPr/>
          <a:lstStyle/>
          <a:p>
            <a:fld id="{EDA13E43-8BC8-48FB-A94B-C304C3541EED}" type="slidenum">
              <a:rPr lang="fi-FI" smtClean="0"/>
              <a:pPr/>
              <a:t>‹#›</a:t>
            </a:fld>
            <a:endParaRPr lang="fi-FI"/>
          </a:p>
        </p:txBody>
      </p:sp>
      <p:sp>
        <p:nvSpPr>
          <p:cNvPr id="3" name="Suorakulmio 2">
            <a:extLst>
              <a:ext uri="{FF2B5EF4-FFF2-40B4-BE49-F238E27FC236}">
                <a16:creationId xmlns:a16="http://schemas.microsoft.com/office/drawing/2014/main" id="{18F550B2-ABCA-9D46-92B2-F84A6FC1F097}"/>
              </a:ext>
              <a:ext uri="{C183D7F6-B498-43B3-948B-1728B52AA6E4}">
                <adec:decorative xmlns:adec="http://schemas.microsoft.com/office/drawing/2017/decorative" val="1"/>
              </a:ext>
            </a:extLst>
          </p:cNvPr>
          <p:cNvSpPr/>
          <p:nvPr userDrawn="1"/>
        </p:nvSpPr>
        <p:spPr>
          <a:xfrm>
            <a:off x="1" y="6614906"/>
            <a:ext cx="12192000" cy="243094"/>
          </a:xfrm>
          <a:prstGeom prst="rect">
            <a:avLst/>
          </a:prstGeom>
          <a:solidFill>
            <a:srgbClr val="00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latin typeface="Open Sans" panose="020B0606030504020204" pitchFamily="34" charset="0"/>
              <a:ea typeface="Open Sans" panose="020B0606030504020204" pitchFamily="34" charset="0"/>
              <a:cs typeface="Open Sans" panose="020B0606030504020204" pitchFamily="34" charset="0"/>
            </a:endParaRPr>
          </a:p>
        </p:txBody>
      </p:sp>
      <p:pic>
        <p:nvPicPr>
          <p:cNvPr id="14" name="Kuva 13">
            <a:extLst>
              <a:ext uri="{FF2B5EF4-FFF2-40B4-BE49-F238E27FC236}">
                <a16:creationId xmlns:a16="http://schemas.microsoft.com/office/drawing/2014/main" id="{3F40031E-6374-AE4B-87DF-110A951B490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41742" y="4723706"/>
            <a:ext cx="4727086" cy="1419796"/>
          </a:xfrm>
          <a:prstGeom prst="rect">
            <a:avLst/>
          </a:prstGeom>
        </p:spPr>
      </p:pic>
    </p:spTree>
    <p:extLst>
      <p:ext uri="{BB962C8B-B14F-4D97-AF65-F5344CB8AC3E}">
        <p14:creationId xmlns:p14="http://schemas.microsoft.com/office/powerpoint/2010/main" val="9764794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opetus_Kartta_InTheMiddleOfKnowher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FADE47-E883-4130-BCB8-FF11458DB07F}"/>
              </a:ext>
              <a:ext uri="{C183D7F6-B498-43B3-948B-1728B52AA6E4}">
                <adec:decorative xmlns:adec="http://schemas.microsoft.com/office/drawing/2017/decorative" val="0"/>
              </a:ext>
            </a:extLst>
          </p:cNvPr>
          <p:cNvSpPr>
            <a:spLocks noGrp="1"/>
          </p:cNvSpPr>
          <p:nvPr>
            <p:ph type="title" hasCustomPrompt="1"/>
          </p:nvPr>
        </p:nvSpPr>
        <p:spPr>
          <a:xfrm>
            <a:off x="546340" y="328882"/>
            <a:ext cx="10922400" cy="669600"/>
          </a:xfrm>
          <a:prstGeom prst="rect">
            <a:avLst/>
          </a:prstGeom>
        </p:spPr>
        <p:txBody>
          <a:bodyPr>
            <a:noAutofit/>
          </a:bodyPr>
          <a:lstStyle>
            <a:lvl1pPr algn="ctr">
              <a:defRPr sz="4000">
                <a:solidFill>
                  <a:schemeClr val="tx1"/>
                </a:solidFill>
              </a:defRPr>
            </a:lvl1pPr>
          </a:lstStyle>
          <a:p>
            <a:r>
              <a:rPr lang="fi-FI"/>
              <a:t>Where are we?</a:t>
            </a:r>
          </a:p>
        </p:txBody>
      </p:sp>
      <p:pic>
        <p:nvPicPr>
          <p:cNvPr id="6" name="Kuva 5" descr="Kuva, joka sisältää kartan. Suomi on kartassa nostettu esille. Suomen kartalla merkattu yliopistokaupungit Kuopio ja Joensuu. Kuvassa lukee We are in the middle of knowhere.">
            <a:extLst>
              <a:ext uri="{FF2B5EF4-FFF2-40B4-BE49-F238E27FC236}">
                <a16:creationId xmlns:a16="http://schemas.microsoft.com/office/drawing/2014/main" id="{97E15904-6571-4221-AC30-06408E63DF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26853" y="1273588"/>
            <a:ext cx="8138294" cy="4821884"/>
          </a:xfrm>
          <a:prstGeom prst="rect">
            <a:avLst/>
          </a:prstGeom>
        </p:spPr>
      </p:pic>
      <p:sp>
        <p:nvSpPr>
          <p:cNvPr id="8" name="Alatunnisteen paikkamerkki 7">
            <a:extLst>
              <a:ext uri="{FF2B5EF4-FFF2-40B4-BE49-F238E27FC236}">
                <a16:creationId xmlns:a16="http://schemas.microsoft.com/office/drawing/2014/main" id="{A230054E-F686-4112-A31B-E74E4F4F65E9}"/>
              </a:ext>
            </a:extLst>
          </p:cNvPr>
          <p:cNvSpPr>
            <a:spLocks noGrp="1"/>
          </p:cNvSpPr>
          <p:nvPr>
            <p:ph type="ftr" sz="quarter" idx="11"/>
          </p:nvPr>
        </p:nvSpPr>
        <p:spPr/>
        <p:txBody>
          <a:bodyPr/>
          <a:lstStyle/>
          <a:p>
            <a:pPr algn="r"/>
            <a:r>
              <a:rPr lang="fi-FI"/>
              <a:t>Esityksen nimi / Tekijä</a:t>
            </a:r>
          </a:p>
        </p:txBody>
      </p:sp>
      <p:sp>
        <p:nvSpPr>
          <p:cNvPr id="7" name="Päivämäärän paikkamerkki 6">
            <a:extLst>
              <a:ext uri="{FF2B5EF4-FFF2-40B4-BE49-F238E27FC236}">
                <a16:creationId xmlns:a16="http://schemas.microsoft.com/office/drawing/2014/main" id="{AEA09F70-CBF1-4DF4-B8EE-6C566990E62E}"/>
              </a:ext>
            </a:extLst>
          </p:cNvPr>
          <p:cNvSpPr>
            <a:spLocks noGrp="1"/>
          </p:cNvSpPr>
          <p:nvPr>
            <p:ph type="dt" sz="half" idx="10"/>
          </p:nvPr>
        </p:nvSpPr>
        <p:spPr/>
        <p:txBody>
          <a:bodyPr/>
          <a:lstStyle/>
          <a:p>
            <a:fld id="{4537718C-E7C6-4A7E-9A57-A0461A6E8F98}" type="datetimeFigureOut">
              <a:rPr lang="fi-FI" smtClean="0"/>
              <a:pPr/>
              <a:t>10.10.2024</a:t>
            </a:fld>
            <a:endParaRPr lang="fi-FI"/>
          </a:p>
        </p:txBody>
      </p:sp>
      <p:sp>
        <p:nvSpPr>
          <p:cNvPr id="9" name="Dian numeron paikkamerkki 8">
            <a:extLst>
              <a:ext uri="{FF2B5EF4-FFF2-40B4-BE49-F238E27FC236}">
                <a16:creationId xmlns:a16="http://schemas.microsoft.com/office/drawing/2014/main" id="{26FCC2CF-CBDD-490E-B0C9-1B021D3E2A52}"/>
              </a:ext>
            </a:extLst>
          </p:cNvPr>
          <p:cNvSpPr>
            <a:spLocks noGrp="1"/>
          </p:cNvSpPr>
          <p:nvPr>
            <p:ph type="sldNum" sz="quarter" idx="12"/>
          </p:nvPr>
        </p:nvSpPr>
        <p:spPr/>
        <p:txBody>
          <a:bodyPr/>
          <a:lstStyle/>
          <a:p>
            <a:fld id="{EDA13E43-8BC8-48FB-A94B-C304C3541EED}" type="slidenum">
              <a:rPr lang="fi-FI" smtClean="0"/>
              <a:pPr/>
              <a:t>‹#›</a:t>
            </a:fld>
            <a:endParaRPr lang="fi-FI"/>
          </a:p>
        </p:txBody>
      </p:sp>
      <p:sp>
        <p:nvSpPr>
          <p:cNvPr id="3" name="Suorakulmio 2">
            <a:extLst>
              <a:ext uri="{FF2B5EF4-FFF2-40B4-BE49-F238E27FC236}">
                <a16:creationId xmlns:a16="http://schemas.microsoft.com/office/drawing/2014/main" id="{18F550B2-ABCA-9D46-92B2-F84A6FC1F097}"/>
              </a:ext>
              <a:ext uri="{C183D7F6-B498-43B3-948B-1728B52AA6E4}">
                <adec:decorative xmlns:adec="http://schemas.microsoft.com/office/drawing/2017/decorative" val="1"/>
              </a:ext>
            </a:extLst>
          </p:cNvPr>
          <p:cNvSpPr/>
          <p:nvPr userDrawn="1"/>
        </p:nvSpPr>
        <p:spPr>
          <a:xfrm>
            <a:off x="1" y="6614906"/>
            <a:ext cx="12192000" cy="243094"/>
          </a:xfrm>
          <a:prstGeom prst="rect">
            <a:avLst/>
          </a:prstGeom>
          <a:solidFill>
            <a:srgbClr val="00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82802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Otsikkodia1">
    <p:spTree>
      <p:nvGrpSpPr>
        <p:cNvPr id="1" name=""/>
        <p:cNvGrpSpPr/>
        <p:nvPr/>
      </p:nvGrpSpPr>
      <p:grpSpPr>
        <a:xfrm>
          <a:off x="0" y="0"/>
          <a:ext cx="0" cy="0"/>
          <a:chOff x="0" y="0"/>
          <a:chExt cx="0" cy="0"/>
        </a:xfrm>
      </p:grpSpPr>
      <p:sp>
        <p:nvSpPr>
          <p:cNvPr id="81923" name="Rectangle 3" descr="otsikko">
            <a:extLst>
              <a:ext uri="{C183D7F6-B498-43B3-948B-1728B52AA6E4}">
                <adec:decorative xmlns:adec="http://schemas.microsoft.com/office/drawing/2017/decorative" val="0"/>
              </a:ext>
            </a:extLst>
          </p:cNvPr>
          <p:cNvSpPr>
            <a:spLocks noGrp="1" noChangeArrowheads="1"/>
          </p:cNvSpPr>
          <p:nvPr>
            <p:ph type="ctrTitle" hasCustomPrompt="1"/>
          </p:nvPr>
        </p:nvSpPr>
        <p:spPr>
          <a:xfrm>
            <a:off x="1122600" y="4180905"/>
            <a:ext cx="9946800" cy="777600"/>
          </a:xfrm>
        </p:spPr>
        <p:txBody>
          <a:bodyPr/>
          <a:lstStyle>
            <a:lvl1pPr>
              <a:lnSpc>
                <a:spcPts val="5040"/>
              </a:lnSpc>
              <a:defRPr sz="4000"/>
            </a:lvl1pPr>
          </a:lstStyle>
          <a:p>
            <a:r>
              <a:rPr lang="fi-FI"/>
              <a:t>Lisää otsikko napsauttamalla</a:t>
            </a:r>
          </a:p>
        </p:txBody>
      </p:sp>
      <p:sp>
        <p:nvSpPr>
          <p:cNvPr id="81924" name="Rectangle 4" descr="esityksen tekijä, esityspaikka, päivämäärä">
            <a:extLst>
              <a:ext uri="{C183D7F6-B498-43B3-948B-1728B52AA6E4}">
                <adec:decorative xmlns:adec="http://schemas.microsoft.com/office/drawing/2017/decorative" val="0"/>
              </a:ext>
            </a:extLst>
          </p:cNvPr>
          <p:cNvSpPr>
            <a:spLocks noGrp="1" noChangeArrowheads="1"/>
          </p:cNvSpPr>
          <p:nvPr>
            <p:ph type="subTitle" idx="1" hasCustomPrompt="1"/>
          </p:nvPr>
        </p:nvSpPr>
        <p:spPr>
          <a:xfrm>
            <a:off x="1122600" y="4943558"/>
            <a:ext cx="9946800" cy="432000"/>
          </a:xfrm>
        </p:spPr>
        <p:txBody>
          <a:bodyPr rIns="91440" anchor="ctr" anchorCtr="0"/>
          <a:lstStyle>
            <a:lvl1pPr marL="0" indent="0">
              <a:buFontTx/>
              <a:buNone/>
              <a:defRPr sz="1600" i="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GB" err="1"/>
              <a:t>Lisää</a:t>
            </a:r>
            <a:r>
              <a:rPr lang="en-GB"/>
              <a:t> </a:t>
            </a:r>
            <a:r>
              <a:rPr lang="en-GB" err="1"/>
              <a:t>esityksen</a:t>
            </a:r>
            <a:r>
              <a:rPr lang="en-GB"/>
              <a:t> </a:t>
            </a:r>
            <a:r>
              <a:rPr lang="en-GB" err="1"/>
              <a:t>tekijä</a:t>
            </a:r>
            <a:r>
              <a:rPr lang="en-GB"/>
              <a:t>, </a:t>
            </a:r>
            <a:r>
              <a:rPr lang="en-GB" err="1"/>
              <a:t>esityspaikka</a:t>
            </a:r>
            <a:r>
              <a:rPr lang="en-GB"/>
              <a:t> ja </a:t>
            </a:r>
            <a:r>
              <a:rPr lang="en-GB" err="1"/>
              <a:t>päivämäärä</a:t>
            </a:r>
            <a:endParaRPr lang="en-GB"/>
          </a:p>
        </p:txBody>
      </p:sp>
      <p:pic>
        <p:nvPicPr>
          <p:cNvPr id="10" name="Kuva 9" descr="University of Eastern Finland, logo">
            <a:extLst>
              <a:ext uri="{FF2B5EF4-FFF2-40B4-BE49-F238E27FC236}">
                <a16:creationId xmlns:a16="http://schemas.microsoft.com/office/drawing/2014/main" id="{A88F4322-563B-45DF-87E1-6F35E5782A62}"/>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600" y="489600"/>
            <a:ext cx="3076892" cy="2865600"/>
          </a:xfrm>
          <a:prstGeom prst="rect">
            <a:avLst/>
          </a:prstGeom>
        </p:spPr>
      </p:pic>
      <p:sp>
        <p:nvSpPr>
          <p:cNvPr id="3" name="Kuvan paikkamerkki 2">
            <a:extLst>
              <a:ext uri="{FF2B5EF4-FFF2-40B4-BE49-F238E27FC236}">
                <a16:creationId xmlns:a16="http://schemas.microsoft.com/office/drawing/2014/main" id="{3E8480DC-CE60-4890-A24A-CEDDEE30EF5C}"/>
              </a:ext>
              <a:ext uri="{C183D7F6-B498-43B3-948B-1728B52AA6E4}">
                <adec:decorative xmlns:adec="http://schemas.microsoft.com/office/drawing/2017/decorative" val="0"/>
              </a:ext>
            </a:extLst>
          </p:cNvPr>
          <p:cNvSpPr>
            <a:spLocks noGrp="1" noChangeAspect="1"/>
          </p:cNvSpPr>
          <p:nvPr>
            <p:ph type="pic" sz="quarter" idx="11"/>
          </p:nvPr>
        </p:nvSpPr>
        <p:spPr>
          <a:xfrm>
            <a:off x="4199492" y="489600"/>
            <a:ext cx="6917308" cy="2866548"/>
          </a:xfrm>
          <a:noFill/>
        </p:spPr>
        <p:txBody>
          <a:bodyPr anchor="t" anchorCtr="0"/>
          <a:lstStyle>
            <a:lvl1pPr marL="0" indent="0">
              <a:buNone/>
              <a:defRPr>
                <a:solidFill>
                  <a:schemeClr val="tx1"/>
                </a:solidFill>
              </a:defRPr>
            </a:lvl1pPr>
          </a:lstStyle>
          <a:p>
            <a:r>
              <a:rPr lang="fi-FI"/>
              <a:t>Lisää kuva napsauttamalla kuvaketta</a:t>
            </a:r>
          </a:p>
        </p:txBody>
      </p:sp>
      <p:sp>
        <p:nvSpPr>
          <p:cNvPr id="8" name="Suorakulmio 7">
            <a:extLst>
              <a:ext uri="{FF2B5EF4-FFF2-40B4-BE49-F238E27FC236}">
                <a16:creationId xmlns:a16="http://schemas.microsoft.com/office/drawing/2014/main" id="{3B8AA9E5-608A-1E4C-B361-DE61F400DFAE}"/>
              </a:ext>
              <a:ext uri="{C183D7F6-B498-43B3-948B-1728B52AA6E4}">
                <adec:decorative xmlns:adec="http://schemas.microsoft.com/office/drawing/2017/decorative" val="1"/>
              </a:ext>
            </a:extLst>
          </p:cNvPr>
          <p:cNvSpPr/>
          <p:nvPr/>
        </p:nvSpPr>
        <p:spPr>
          <a:xfrm>
            <a:off x="1" y="6614906"/>
            <a:ext cx="12192000" cy="243094"/>
          </a:xfrm>
          <a:prstGeom prst="rect">
            <a:avLst/>
          </a:prstGeom>
          <a:solidFill>
            <a:srgbClr val="00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764228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Otsikkodia2">
    <p:spTree>
      <p:nvGrpSpPr>
        <p:cNvPr id="1" name=""/>
        <p:cNvGrpSpPr/>
        <p:nvPr/>
      </p:nvGrpSpPr>
      <p:grpSpPr>
        <a:xfrm>
          <a:off x="0" y="0"/>
          <a:ext cx="0" cy="0"/>
          <a:chOff x="0" y="0"/>
          <a:chExt cx="0" cy="0"/>
        </a:xfrm>
      </p:grpSpPr>
      <p:sp>
        <p:nvSpPr>
          <p:cNvPr id="81923" name="Rectangle 3"/>
          <p:cNvSpPr>
            <a:spLocks noGrp="1" noChangeArrowheads="1"/>
          </p:cNvSpPr>
          <p:nvPr>
            <p:ph type="ctrTitle" hasCustomPrompt="1"/>
          </p:nvPr>
        </p:nvSpPr>
        <p:spPr>
          <a:xfrm>
            <a:off x="767408" y="2651314"/>
            <a:ext cx="10657184" cy="1555373"/>
          </a:xfrm>
        </p:spPr>
        <p:txBody>
          <a:bodyPr/>
          <a:lstStyle>
            <a:lvl1pPr>
              <a:lnSpc>
                <a:spcPts val="5040"/>
              </a:lnSpc>
              <a:defRPr sz="4000"/>
            </a:lvl1pPr>
          </a:lstStyle>
          <a:p>
            <a:r>
              <a:rPr lang="fi-FI"/>
              <a:t>Lisää esityksen otsikko napsauttamalla</a:t>
            </a:r>
          </a:p>
        </p:txBody>
      </p:sp>
      <p:sp>
        <p:nvSpPr>
          <p:cNvPr id="81924" name="Rectangle 4"/>
          <p:cNvSpPr>
            <a:spLocks noGrp="1" noChangeArrowheads="1"/>
          </p:cNvSpPr>
          <p:nvPr>
            <p:ph type="subTitle" idx="1" hasCustomPrompt="1"/>
          </p:nvPr>
        </p:nvSpPr>
        <p:spPr>
          <a:xfrm>
            <a:off x="767408" y="4240215"/>
            <a:ext cx="10657184" cy="345639"/>
          </a:xfrm>
        </p:spPr>
        <p:txBody>
          <a:bodyPr rIns="91440"/>
          <a:lstStyle>
            <a:lvl1pPr marL="0" indent="0">
              <a:buFontTx/>
              <a:buNone/>
              <a:defRPr sz="1600" i="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GB" err="1"/>
              <a:t>Lisää</a:t>
            </a:r>
            <a:r>
              <a:rPr lang="en-GB"/>
              <a:t> </a:t>
            </a:r>
            <a:r>
              <a:rPr lang="en-GB" err="1"/>
              <a:t>esityksen</a:t>
            </a:r>
            <a:r>
              <a:rPr lang="en-GB"/>
              <a:t> </a:t>
            </a:r>
            <a:r>
              <a:rPr lang="en-GB" err="1"/>
              <a:t>tekijä</a:t>
            </a:r>
            <a:r>
              <a:rPr lang="en-GB"/>
              <a:t>, </a:t>
            </a:r>
            <a:r>
              <a:rPr lang="en-GB" err="1"/>
              <a:t>esityspaikka</a:t>
            </a:r>
            <a:r>
              <a:rPr lang="en-GB"/>
              <a:t> ja </a:t>
            </a:r>
            <a:r>
              <a:rPr lang="en-GB" err="1"/>
              <a:t>päivämäärä</a:t>
            </a:r>
            <a:endParaRPr lang="en-GB"/>
          </a:p>
        </p:txBody>
      </p:sp>
      <p:pic>
        <p:nvPicPr>
          <p:cNvPr id="7" name="Kuva 6" descr="University of Eastern Finland logo">
            <a:extLst>
              <a:ext uri="{FF2B5EF4-FFF2-40B4-BE49-F238E27FC236}">
                <a16:creationId xmlns:a16="http://schemas.microsoft.com/office/drawing/2014/main" id="{5E555170-69CE-43CC-A417-E59AB77D3E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4272" y="-7079"/>
            <a:ext cx="2160240" cy="2011895"/>
          </a:xfrm>
          <a:prstGeom prst="rect">
            <a:avLst/>
          </a:prstGeom>
        </p:spPr>
      </p:pic>
      <p:sp>
        <p:nvSpPr>
          <p:cNvPr id="8" name="Suorakulmio 7">
            <a:extLst>
              <a:ext uri="{FF2B5EF4-FFF2-40B4-BE49-F238E27FC236}">
                <a16:creationId xmlns:a16="http://schemas.microsoft.com/office/drawing/2014/main" id="{3B8AA9E5-608A-1E4C-B361-DE61F400DFAE}"/>
              </a:ext>
              <a:ext uri="{C183D7F6-B498-43B3-948B-1728B52AA6E4}">
                <adec:decorative xmlns:adec="http://schemas.microsoft.com/office/drawing/2017/decorative" val="1"/>
              </a:ext>
            </a:extLst>
          </p:cNvPr>
          <p:cNvSpPr/>
          <p:nvPr/>
        </p:nvSpPr>
        <p:spPr>
          <a:xfrm>
            <a:off x="1" y="6614906"/>
            <a:ext cx="12192000" cy="243094"/>
          </a:xfrm>
          <a:prstGeom prst="rect">
            <a:avLst/>
          </a:prstGeom>
          <a:solidFill>
            <a:srgbClr val="00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305086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03AB669-4D9E-A9EE-4FE5-14D4C7751C4F}"/>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ACF61EDE-A47C-97B4-C77E-A5F3CE6BBE28}"/>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11070AA-C508-E4D2-B048-CEDA076BD530}"/>
              </a:ext>
            </a:extLst>
          </p:cNvPr>
          <p:cNvSpPr>
            <a:spLocks noGrp="1"/>
          </p:cNvSpPr>
          <p:nvPr>
            <p:ph type="dt" sz="half" idx="10"/>
          </p:nvPr>
        </p:nvSpPr>
        <p:spPr/>
        <p:txBody>
          <a:bodyPr/>
          <a:lstStyle/>
          <a:p>
            <a:fld id="{36EBD12B-04F6-4B14-A54B-5E5566B148D5}" type="datetimeFigureOut">
              <a:rPr lang="fi-FI" smtClean="0"/>
              <a:t>10.10.2024</a:t>
            </a:fld>
            <a:endParaRPr lang="fi-FI"/>
          </a:p>
        </p:txBody>
      </p:sp>
      <p:sp>
        <p:nvSpPr>
          <p:cNvPr id="5" name="Alatunnisteen paikkamerkki 4">
            <a:extLst>
              <a:ext uri="{FF2B5EF4-FFF2-40B4-BE49-F238E27FC236}">
                <a16:creationId xmlns:a16="http://schemas.microsoft.com/office/drawing/2014/main" id="{2ED51F46-57EC-6848-4BF4-5BE78574133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694C31A-6B60-BAEA-1EEA-8225B7456E44}"/>
              </a:ext>
            </a:extLst>
          </p:cNvPr>
          <p:cNvSpPr>
            <a:spLocks noGrp="1"/>
          </p:cNvSpPr>
          <p:nvPr>
            <p:ph type="sldNum" sz="quarter" idx="12"/>
          </p:nvPr>
        </p:nvSpPr>
        <p:spPr/>
        <p:txBody>
          <a:bodyPr/>
          <a:lstStyle/>
          <a:p>
            <a:fld id="{70993D26-E119-4D98-8FC7-3A8A008E5319}" type="slidenum">
              <a:rPr lang="fi-FI" smtClean="0"/>
              <a:t>‹#›</a:t>
            </a:fld>
            <a:endParaRPr lang="fi-FI"/>
          </a:p>
        </p:txBody>
      </p:sp>
    </p:spTree>
    <p:extLst>
      <p:ext uri="{BB962C8B-B14F-4D97-AF65-F5344CB8AC3E}">
        <p14:creationId xmlns:p14="http://schemas.microsoft.com/office/powerpoint/2010/main" val="1229213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44FA52F7-7D63-EAD5-B299-7E139508BF4D}"/>
              </a:ext>
            </a:extLst>
          </p:cNvPr>
          <p:cNvSpPr>
            <a:spLocks noGrp="1"/>
          </p:cNvSpPr>
          <p:nvPr>
            <p:ph type="dt" sz="half" idx="10"/>
          </p:nvPr>
        </p:nvSpPr>
        <p:spPr/>
        <p:txBody>
          <a:bodyPr/>
          <a:lstStyle/>
          <a:p>
            <a:fld id="{36EBD12B-04F6-4B14-A54B-5E5566B148D5}" type="datetimeFigureOut">
              <a:rPr lang="fi-FI" smtClean="0"/>
              <a:t>10.10.2024</a:t>
            </a:fld>
            <a:endParaRPr lang="fi-FI"/>
          </a:p>
        </p:txBody>
      </p:sp>
      <p:sp>
        <p:nvSpPr>
          <p:cNvPr id="3" name="Alatunnisteen paikkamerkki 2">
            <a:extLst>
              <a:ext uri="{FF2B5EF4-FFF2-40B4-BE49-F238E27FC236}">
                <a16:creationId xmlns:a16="http://schemas.microsoft.com/office/drawing/2014/main" id="{F1F2206F-1D61-A4C9-FFFB-28A2C2F539F4}"/>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4D454D8B-B044-803D-4475-82D98977B0B8}"/>
              </a:ext>
            </a:extLst>
          </p:cNvPr>
          <p:cNvSpPr>
            <a:spLocks noGrp="1"/>
          </p:cNvSpPr>
          <p:nvPr>
            <p:ph type="sldNum" sz="quarter" idx="12"/>
          </p:nvPr>
        </p:nvSpPr>
        <p:spPr/>
        <p:txBody>
          <a:bodyPr/>
          <a:lstStyle/>
          <a:p>
            <a:fld id="{70993D26-E119-4D98-8FC7-3A8A008E5319}" type="slidenum">
              <a:rPr lang="fi-FI" smtClean="0"/>
              <a:t>‹#›</a:t>
            </a:fld>
            <a:endParaRPr lang="fi-FI"/>
          </a:p>
        </p:txBody>
      </p:sp>
    </p:spTree>
    <p:extLst>
      <p:ext uri="{BB962C8B-B14F-4D97-AF65-F5344CB8AC3E}">
        <p14:creationId xmlns:p14="http://schemas.microsoft.com/office/powerpoint/2010/main" val="801715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A5030C1-D717-8D9D-D065-9372535579F8}"/>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C2369B75-F083-4C62-61D1-F2282DB14F6B}"/>
              </a:ext>
            </a:extLst>
          </p:cNvPr>
          <p:cNvSpPr>
            <a:spLocks noGrp="1"/>
          </p:cNvSpPr>
          <p:nvPr>
            <p:ph type="dt" sz="half" idx="10"/>
          </p:nvPr>
        </p:nvSpPr>
        <p:spPr/>
        <p:txBody>
          <a:bodyPr/>
          <a:lstStyle/>
          <a:p>
            <a:fld id="{36EBD12B-04F6-4B14-A54B-5E5566B148D5}" type="datetimeFigureOut">
              <a:rPr lang="fi-FI" smtClean="0"/>
              <a:t>10.10.2024</a:t>
            </a:fld>
            <a:endParaRPr lang="fi-FI"/>
          </a:p>
        </p:txBody>
      </p:sp>
      <p:sp>
        <p:nvSpPr>
          <p:cNvPr id="4" name="Alatunnisteen paikkamerkki 3">
            <a:extLst>
              <a:ext uri="{FF2B5EF4-FFF2-40B4-BE49-F238E27FC236}">
                <a16:creationId xmlns:a16="http://schemas.microsoft.com/office/drawing/2014/main" id="{45A250F1-44D6-D446-3C22-757DDB84F9E8}"/>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AAE07AC9-869C-319D-163A-D28759A05C4B}"/>
              </a:ext>
            </a:extLst>
          </p:cNvPr>
          <p:cNvSpPr>
            <a:spLocks noGrp="1"/>
          </p:cNvSpPr>
          <p:nvPr>
            <p:ph type="sldNum" sz="quarter" idx="12"/>
          </p:nvPr>
        </p:nvSpPr>
        <p:spPr/>
        <p:txBody>
          <a:bodyPr/>
          <a:lstStyle/>
          <a:p>
            <a:fld id="{70993D26-E119-4D98-8FC7-3A8A008E5319}" type="slidenum">
              <a:rPr lang="fi-FI" smtClean="0"/>
              <a:t>‹#›</a:t>
            </a:fld>
            <a:endParaRPr lang="fi-FI"/>
          </a:p>
        </p:txBody>
      </p:sp>
    </p:spTree>
    <p:extLst>
      <p:ext uri="{BB962C8B-B14F-4D97-AF65-F5344CB8AC3E}">
        <p14:creationId xmlns:p14="http://schemas.microsoft.com/office/powerpoint/2010/main" val="2173510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1487487" y="657227"/>
            <a:ext cx="10177200" cy="1008064"/>
          </a:xfrm>
        </p:spPr>
        <p:txBody>
          <a:bodyPr/>
          <a:lstStyle/>
          <a:p>
            <a:r>
              <a:rPr lang="fi-FI"/>
              <a:t>Muokkaa </a:t>
            </a:r>
            <a:r>
              <a:rPr lang="fi-FI" err="1"/>
              <a:t>ots</a:t>
            </a:r>
            <a:r>
              <a:rPr lang="fi-FI"/>
              <a:t>. </a:t>
            </a:r>
            <a:r>
              <a:rPr lang="fi-FI" err="1"/>
              <a:t>perustyyl</a:t>
            </a:r>
            <a:r>
              <a:rPr lang="fi-FI"/>
              <a:t>. </a:t>
            </a:r>
            <a:r>
              <a:rPr lang="fi-FI" err="1"/>
              <a:t>napsautt</a:t>
            </a:r>
            <a:r>
              <a:rPr lang="fi-FI"/>
              <a:t>.</a:t>
            </a:r>
            <a:endParaRPr lang="en-US"/>
          </a:p>
        </p:txBody>
      </p:sp>
      <p:sp>
        <p:nvSpPr>
          <p:cNvPr id="3" name="Sisällön paikkamerkki 2"/>
          <p:cNvSpPr>
            <a:spLocks noGrp="1"/>
          </p:cNvSpPr>
          <p:nvPr>
            <p:ph idx="1"/>
          </p:nvPr>
        </p:nvSpPr>
        <p:spPr>
          <a:xfrm>
            <a:off x="1487487" y="1844677"/>
            <a:ext cx="10177200" cy="4176713"/>
          </a:xfrm>
        </p:spPr>
        <p:txBody>
          <a:bodyPr/>
          <a:lstStyle>
            <a:lvl1pPr marL="342900" indent="-342900">
              <a:buFont typeface="Wingdings" pitchFamily="2" charset="2"/>
              <a:buChar cha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grpSp>
        <p:nvGrpSpPr>
          <p:cNvPr id="13" name="Ryhmä 12" descr="Logo of University of Eastern Finland">
            <a:extLst>
              <a:ext uri="{FF2B5EF4-FFF2-40B4-BE49-F238E27FC236}">
                <a16:creationId xmlns:a16="http://schemas.microsoft.com/office/drawing/2014/main" id="{9911084A-5A10-43A7-BBB7-C7CCDFFD3AE6}"/>
              </a:ext>
            </a:extLst>
          </p:cNvPr>
          <p:cNvGrpSpPr/>
          <p:nvPr userDrawn="1"/>
        </p:nvGrpSpPr>
        <p:grpSpPr>
          <a:xfrm>
            <a:off x="0" y="0"/>
            <a:ext cx="1131216" cy="1131216"/>
            <a:chOff x="0" y="0"/>
            <a:chExt cx="1131216" cy="1131216"/>
          </a:xfrm>
        </p:grpSpPr>
        <p:sp>
          <p:nvSpPr>
            <p:cNvPr id="14" name="Suorakulmio 13">
              <a:extLst>
                <a:ext uri="{FF2B5EF4-FFF2-40B4-BE49-F238E27FC236}">
                  <a16:creationId xmlns:a16="http://schemas.microsoft.com/office/drawing/2014/main" id="{F85D33BF-DF81-4959-8790-6F7DA577204C}"/>
                </a:ext>
              </a:extLst>
            </p:cNvPr>
            <p:cNvSpPr/>
            <p:nvPr userDrawn="1"/>
          </p:nvSpPr>
          <p:spPr>
            <a:xfrm>
              <a:off x="0" y="0"/>
              <a:ext cx="1131216" cy="113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5" name="Kuva 14">
              <a:extLst>
                <a:ext uri="{FF2B5EF4-FFF2-40B4-BE49-F238E27FC236}">
                  <a16:creationId xmlns:a16="http://schemas.microsoft.com/office/drawing/2014/main" id="{BD33B217-0100-44A7-96E1-B0B36202EC3B}"/>
                </a:ext>
              </a:extLst>
            </p:cNvPr>
            <p:cNvPicPr>
              <a:picLocks noChangeAspect="1"/>
            </p:cNvPicPr>
            <p:nvPr userDrawn="1"/>
          </p:nvPicPr>
          <p:blipFill>
            <a:blip r:embed="rId2"/>
            <a:stretch>
              <a:fillRect/>
            </a:stretch>
          </p:blipFill>
          <p:spPr>
            <a:xfrm>
              <a:off x="313801" y="288106"/>
              <a:ext cx="503614" cy="555003"/>
            </a:xfrm>
            <a:prstGeom prst="rect">
              <a:avLst/>
            </a:prstGeom>
          </p:spPr>
        </p:pic>
      </p:grpSp>
      <p:sp>
        <p:nvSpPr>
          <p:cNvPr id="5" name="Alatunnisteen paikkamerkki 4">
            <a:extLst>
              <a:ext uri="{FF2B5EF4-FFF2-40B4-BE49-F238E27FC236}">
                <a16:creationId xmlns:a16="http://schemas.microsoft.com/office/drawing/2014/main" id="{C3529633-E1F1-4203-A25F-1384E3A8BEAF}"/>
              </a:ext>
            </a:extLst>
          </p:cNvPr>
          <p:cNvSpPr>
            <a:spLocks noGrp="1"/>
          </p:cNvSpPr>
          <p:nvPr>
            <p:ph type="ftr" sz="quarter" idx="11"/>
          </p:nvPr>
        </p:nvSpPr>
        <p:spPr/>
        <p:txBody>
          <a:bodyPr/>
          <a:lstStyle/>
          <a:p>
            <a:r>
              <a:rPr lang="fi-FI"/>
              <a:t>Esityksen nimi / Tekijä</a:t>
            </a:r>
          </a:p>
        </p:txBody>
      </p:sp>
      <p:sp>
        <p:nvSpPr>
          <p:cNvPr id="4" name="Päivämäärän paikkamerkki 3">
            <a:extLst>
              <a:ext uri="{FF2B5EF4-FFF2-40B4-BE49-F238E27FC236}">
                <a16:creationId xmlns:a16="http://schemas.microsoft.com/office/drawing/2014/main" id="{70CB94D2-CE81-4916-914D-E029920624DE}"/>
              </a:ext>
            </a:extLst>
          </p:cNvPr>
          <p:cNvSpPr>
            <a:spLocks noGrp="1"/>
          </p:cNvSpPr>
          <p:nvPr>
            <p:ph type="dt" sz="half" idx="10"/>
          </p:nvPr>
        </p:nvSpPr>
        <p:spPr/>
        <p:txBody>
          <a:bodyPr/>
          <a:lstStyle/>
          <a:p>
            <a:fld id="{F72991E5-4021-44A3-98E0-6CF44158D3DD}" type="datetime1">
              <a:rPr lang="fi-FI" smtClean="0"/>
              <a:t>10.10.2024</a:t>
            </a:fld>
            <a:endParaRPr lang="fi-FI"/>
          </a:p>
        </p:txBody>
      </p:sp>
      <p:sp>
        <p:nvSpPr>
          <p:cNvPr id="6" name="Dian numeron paikkamerkki 5">
            <a:extLst>
              <a:ext uri="{FF2B5EF4-FFF2-40B4-BE49-F238E27FC236}">
                <a16:creationId xmlns:a16="http://schemas.microsoft.com/office/drawing/2014/main" id="{DEC8414D-9DD4-4BE7-8410-E4C3B492D6BA}"/>
              </a:ext>
            </a:extLst>
          </p:cNvPr>
          <p:cNvSpPr>
            <a:spLocks noGrp="1"/>
          </p:cNvSpPr>
          <p:nvPr>
            <p:ph type="sldNum" sz="quarter" idx="12"/>
          </p:nvPr>
        </p:nvSpPr>
        <p:spPr/>
        <p:txBody>
          <a:bodyPr/>
          <a:lstStyle/>
          <a:p>
            <a:fld id="{EEBB0F66-B0A0-43D3-9504-7E3CCB799844}" type="slidenum">
              <a:rPr lang="fi-FI" smtClean="0"/>
              <a:pPr/>
              <a:t>‹#›</a:t>
            </a:fld>
            <a:endParaRPr lang="fi-FI"/>
          </a:p>
        </p:txBody>
      </p:sp>
    </p:spTree>
    <p:extLst>
      <p:ext uri="{BB962C8B-B14F-4D97-AF65-F5344CB8AC3E}">
        <p14:creationId xmlns:p14="http://schemas.microsoft.com/office/powerpoint/2010/main" val="3212207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 ja sisältö + kuva">
    <p:spTree>
      <p:nvGrpSpPr>
        <p:cNvPr id="1" name=""/>
        <p:cNvGrpSpPr/>
        <p:nvPr/>
      </p:nvGrpSpPr>
      <p:grpSpPr>
        <a:xfrm>
          <a:off x="0" y="0"/>
          <a:ext cx="0" cy="0"/>
          <a:chOff x="0" y="0"/>
          <a:chExt cx="0" cy="0"/>
        </a:xfrm>
      </p:grpSpPr>
      <p:sp>
        <p:nvSpPr>
          <p:cNvPr id="2" name="Otsikko 1"/>
          <p:cNvSpPr>
            <a:spLocks noGrp="1"/>
          </p:cNvSpPr>
          <p:nvPr>
            <p:ph type="title"/>
          </p:nvPr>
        </p:nvSpPr>
        <p:spPr>
          <a:xfrm>
            <a:off x="1487488" y="657227"/>
            <a:ext cx="10177131" cy="1008064"/>
          </a:xfrm>
        </p:spPr>
        <p:txBody>
          <a:bodyPr/>
          <a:lstStyle>
            <a:lvl1pPr>
              <a:defRPr sz="40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fi-FI"/>
              <a:t>Muokkaa ots. perustyyl. napsautt.</a:t>
            </a:r>
            <a:endParaRPr lang="en-US"/>
          </a:p>
        </p:txBody>
      </p:sp>
      <p:sp>
        <p:nvSpPr>
          <p:cNvPr id="3" name="Sisällön paikkamerkki 2"/>
          <p:cNvSpPr>
            <a:spLocks noGrp="1"/>
          </p:cNvSpPr>
          <p:nvPr>
            <p:ph idx="1"/>
          </p:nvPr>
        </p:nvSpPr>
        <p:spPr>
          <a:xfrm>
            <a:off x="1487488" y="1844677"/>
            <a:ext cx="5568619" cy="4147200"/>
          </a:xfrm>
        </p:spPr>
        <p:txBody>
          <a:bodyPr/>
          <a:lstStyle>
            <a:lvl1pPr marL="219071" indent="-219071">
              <a:buFont typeface="Wingdings" pitchFamily="2" charset="2"/>
              <a:buChar char="§"/>
              <a:defRPr sz="2800"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15" name="Kuvan paikkamerkki 14">
            <a:extLst>
              <a:ext uri="{FF2B5EF4-FFF2-40B4-BE49-F238E27FC236}">
                <a16:creationId xmlns:a16="http://schemas.microsoft.com/office/drawing/2014/main" id="{112E130C-4CD1-428F-81B6-964A4E563D02}"/>
              </a:ext>
            </a:extLst>
          </p:cNvPr>
          <p:cNvSpPr>
            <a:spLocks noGrp="1"/>
          </p:cNvSpPr>
          <p:nvPr>
            <p:ph type="pic" sz="quarter" idx="17"/>
          </p:nvPr>
        </p:nvSpPr>
        <p:spPr>
          <a:xfrm>
            <a:off x="7247419" y="1843200"/>
            <a:ext cx="4417200" cy="4147200"/>
          </a:xfrm>
        </p:spPr>
        <p:txBody>
          <a:bodyPr/>
          <a:lstStyle>
            <a:lvl1pPr marL="0" indent="0">
              <a:buNone/>
              <a:defRPr/>
            </a:lvl1pPr>
          </a:lstStyle>
          <a:p>
            <a:r>
              <a:rPr lang="fi-FI"/>
              <a:t>Lisää kuva napsauttamalla kuvaketta</a:t>
            </a:r>
          </a:p>
        </p:txBody>
      </p:sp>
      <p:grpSp>
        <p:nvGrpSpPr>
          <p:cNvPr id="11" name="Ryhmä 10" descr="Logo of University of Eastern Finland">
            <a:extLst>
              <a:ext uri="{FF2B5EF4-FFF2-40B4-BE49-F238E27FC236}">
                <a16:creationId xmlns:a16="http://schemas.microsoft.com/office/drawing/2014/main" id="{6BD905CD-23DE-4767-A067-9DA32AF7A202}"/>
              </a:ext>
            </a:extLst>
          </p:cNvPr>
          <p:cNvGrpSpPr/>
          <p:nvPr userDrawn="1"/>
        </p:nvGrpSpPr>
        <p:grpSpPr>
          <a:xfrm>
            <a:off x="0" y="0"/>
            <a:ext cx="1131216" cy="1131216"/>
            <a:chOff x="0" y="0"/>
            <a:chExt cx="1131216" cy="1131216"/>
          </a:xfrm>
        </p:grpSpPr>
        <p:sp>
          <p:nvSpPr>
            <p:cNvPr id="12" name="Suorakulmio 11">
              <a:extLst>
                <a:ext uri="{FF2B5EF4-FFF2-40B4-BE49-F238E27FC236}">
                  <a16:creationId xmlns:a16="http://schemas.microsoft.com/office/drawing/2014/main" id="{B3520882-2102-42EB-8F13-E8D029CDB74D}"/>
                </a:ext>
              </a:extLst>
            </p:cNvPr>
            <p:cNvSpPr/>
            <p:nvPr userDrawn="1"/>
          </p:nvSpPr>
          <p:spPr>
            <a:xfrm>
              <a:off x="0" y="0"/>
              <a:ext cx="1131216" cy="113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3" name="Kuva 12">
              <a:extLst>
                <a:ext uri="{FF2B5EF4-FFF2-40B4-BE49-F238E27FC236}">
                  <a16:creationId xmlns:a16="http://schemas.microsoft.com/office/drawing/2014/main" id="{CEB98AFE-A14F-4B3B-B642-A594CB6B5D4A}"/>
                </a:ext>
              </a:extLst>
            </p:cNvPr>
            <p:cNvPicPr>
              <a:picLocks noChangeAspect="1"/>
            </p:cNvPicPr>
            <p:nvPr userDrawn="1"/>
          </p:nvPicPr>
          <p:blipFill>
            <a:blip r:embed="rId2"/>
            <a:stretch>
              <a:fillRect/>
            </a:stretch>
          </p:blipFill>
          <p:spPr>
            <a:xfrm>
              <a:off x="313801" y="288106"/>
              <a:ext cx="503614" cy="555003"/>
            </a:xfrm>
            <a:prstGeom prst="rect">
              <a:avLst/>
            </a:prstGeom>
          </p:spPr>
        </p:pic>
      </p:grpSp>
      <p:sp>
        <p:nvSpPr>
          <p:cNvPr id="5" name="Alatunnisteen paikkamerkki 4">
            <a:extLst>
              <a:ext uri="{FF2B5EF4-FFF2-40B4-BE49-F238E27FC236}">
                <a16:creationId xmlns:a16="http://schemas.microsoft.com/office/drawing/2014/main" id="{16B7851D-072C-409F-A5F1-F345B7D1D14F}"/>
              </a:ext>
            </a:extLst>
          </p:cNvPr>
          <p:cNvSpPr>
            <a:spLocks noGrp="1"/>
          </p:cNvSpPr>
          <p:nvPr>
            <p:ph type="ftr" sz="quarter" idx="19"/>
          </p:nvPr>
        </p:nvSpPr>
        <p:spPr/>
        <p:txBody>
          <a:bodyPr/>
          <a:lstStyle/>
          <a:p>
            <a:r>
              <a:rPr lang="fi-FI"/>
              <a:t>Esityksen nimi / Tekijä</a:t>
            </a:r>
          </a:p>
        </p:txBody>
      </p:sp>
      <p:sp>
        <p:nvSpPr>
          <p:cNvPr id="4" name="Päivämäärän paikkamerkki 3">
            <a:extLst>
              <a:ext uri="{FF2B5EF4-FFF2-40B4-BE49-F238E27FC236}">
                <a16:creationId xmlns:a16="http://schemas.microsoft.com/office/drawing/2014/main" id="{BF0AF355-A196-4F1C-BA2D-5D8801B56F7A}"/>
              </a:ext>
            </a:extLst>
          </p:cNvPr>
          <p:cNvSpPr>
            <a:spLocks noGrp="1"/>
          </p:cNvSpPr>
          <p:nvPr>
            <p:ph type="dt" sz="half" idx="18"/>
          </p:nvPr>
        </p:nvSpPr>
        <p:spPr/>
        <p:txBody>
          <a:bodyPr/>
          <a:lstStyle/>
          <a:p>
            <a:fld id="{76A49592-CE4E-4415-AE28-3EDA73059B33}" type="datetime1">
              <a:rPr lang="fi-FI" smtClean="0"/>
              <a:t>10.10.2024</a:t>
            </a:fld>
            <a:endParaRPr lang="fi-FI"/>
          </a:p>
        </p:txBody>
      </p:sp>
      <p:sp>
        <p:nvSpPr>
          <p:cNvPr id="6" name="Dian numeron paikkamerkki 5">
            <a:extLst>
              <a:ext uri="{FF2B5EF4-FFF2-40B4-BE49-F238E27FC236}">
                <a16:creationId xmlns:a16="http://schemas.microsoft.com/office/drawing/2014/main" id="{DAC9C550-A97F-4AEC-9833-7AC3464543CC}"/>
              </a:ext>
            </a:extLst>
          </p:cNvPr>
          <p:cNvSpPr>
            <a:spLocks noGrp="1"/>
          </p:cNvSpPr>
          <p:nvPr>
            <p:ph type="sldNum" sz="quarter" idx="20"/>
          </p:nvPr>
        </p:nvSpPr>
        <p:spPr/>
        <p:txBody>
          <a:bodyPr/>
          <a:lstStyle/>
          <a:p>
            <a:fld id="{EEBB0F66-B0A0-43D3-9504-7E3CCB799844}" type="slidenum">
              <a:rPr lang="fi-FI" smtClean="0"/>
              <a:pPr/>
              <a:t>‹#›</a:t>
            </a:fld>
            <a:endParaRPr lang="fi-FI"/>
          </a:p>
        </p:txBody>
      </p:sp>
    </p:spTree>
    <p:extLst>
      <p:ext uri="{BB962C8B-B14F-4D97-AF65-F5344CB8AC3E}">
        <p14:creationId xmlns:p14="http://schemas.microsoft.com/office/powerpoint/2010/main" val="661870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tsikko ja taulukko">
    <p:spTree>
      <p:nvGrpSpPr>
        <p:cNvPr id="1" name=""/>
        <p:cNvGrpSpPr/>
        <p:nvPr/>
      </p:nvGrpSpPr>
      <p:grpSpPr>
        <a:xfrm>
          <a:off x="0" y="0"/>
          <a:ext cx="0" cy="0"/>
          <a:chOff x="0" y="0"/>
          <a:chExt cx="0" cy="0"/>
        </a:xfrm>
      </p:grpSpPr>
      <p:sp>
        <p:nvSpPr>
          <p:cNvPr id="14" name="Otsikko 1">
            <a:extLst>
              <a:ext uri="{FF2B5EF4-FFF2-40B4-BE49-F238E27FC236}">
                <a16:creationId xmlns:a16="http://schemas.microsoft.com/office/drawing/2014/main" id="{96EF3593-8F7E-42CF-A585-674ADEC0CE51}"/>
              </a:ext>
            </a:extLst>
          </p:cNvPr>
          <p:cNvSpPr>
            <a:spLocks noGrp="1"/>
          </p:cNvSpPr>
          <p:nvPr>
            <p:ph type="title"/>
          </p:nvPr>
        </p:nvSpPr>
        <p:spPr>
          <a:xfrm>
            <a:off x="1487489" y="657227"/>
            <a:ext cx="9245599" cy="1008064"/>
          </a:xfrm>
        </p:spPr>
        <p:txBody>
          <a:bodyPr/>
          <a:lstStyle/>
          <a:p>
            <a:r>
              <a:rPr lang="fi-FI">
                <a:solidFill>
                  <a:schemeClr val="accent2"/>
                </a:solidFill>
              </a:rPr>
              <a:t>Muokkaa ots. perustyyl. napsautt.</a:t>
            </a:r>
            <a:endParaRPr lang="en-GB"/>
          </a:p>
        </p:txBody>
      </p:sp>
      <p:sp>
        <p:nvSpPr>
          <p:cNvPr id="3" name="Taulukon paikkamerkki 2">
            <a:extLst>
              <a:ext uri="{FF2B5EF4-FFF2-40B4-BE49-F238E27FC236}">
                <a16:creationId xmlns:a16="http://schemas.microsoft.com/office/drawing/2014/main" id="{05912155-B2A1-4884-92CB-B950ECED5820}"/>
              </a:ext>
            </a:extLst>
          </p:cNvPr>
          <p:cNvSpPr>
            <a:spLocks noGrp="1"/>
          </p:cNvSpPr>
          <p:nvPr>
            <p:ph type="tbl" sz="quarter" idx="17"/>
          </p:nvPr>
        </p:nvSpPr>
        <p:spPr>
          <a:xfrm>
            <a:off x="1487488" y="1966590"/>
            <a:ext cx="9245600" cy="1381125"/>
          </a:xfrm>
        </p:spPr>
        <p:txBody>
          <a:bodyPr/>
          <a:lstStyle>
            <a:lvl1pPr marL="0" indent="0">
              <a:buNone/>
              <a:defRPr/>
            </a:lvl1pPr>
          </a:lstStyle>
          <a:p>
            <a:r>
              <a:rPr lang="fi-FI"/>
              <a:t>Lisää taulukko napsauttamalla kuvaketta</a:t>
            </a:r>
          </a:p>
        </p:txBody>
      </p:sp>
      <p:grpSp>
        <p:nvGrpSpPr>
          <p:cNvPr id="11" name="Ryhmä 10" descr="Logo of University of Eastern Finland">
            <a:extLst>
              <a:ext uri="{FF2B5EF4-FFF2-40B4-BE49-F238E27FC236}">
                <a16:creationId xmlns:a16="http://schemas.microsoft.com/office/drawing/2014/main" id="{6BD905CD-23DE-4767-A067-9DA32AF7A202}"/>
              </a:ext>
            </a:extLst>
          </p:cNvPr>
          <p:cNvGrpSpPr/>
          <p:nvPr userDrawn="1"/>
        </p:nvGrpSpPr>
        <p:grpSpPr>
          <a:xfrm>
            <a:off x="0" y="0"/>
            <a:ext cx="1131216" cy="1131216"/>
            <a:chOff x="0" y="0"/>
            <a:chExt cx="1131216" cy="1131216"/>
          </a:xfrm>
        </p:grpSpPr>
        <p:sp>
          <p:nvSpPr>
            <p:cNvPr id="12" name="Suorakulmio 11">
              <a:extLst>
                <a:ext uri="{FF2B5EF4-FFF2-40B4-BE49-F238E27FC236}">
                  <a16:creationId xmlns:a16="http://schemas.microsoft.com/office/drawing/2014/main" id="{B3520882-2102-42EB-8F13-E8D029CDB74D}"/>
                </a:ext>
              </a:extLst>
            </p:cNvPr>
            <p:cNvSpPr/>
            <p:nvPr userDrawn="1"/>
          </p:nvSpPr>
          <p:spPr>
            <a:xfrm>
              <a:off x="0" y="0"/>
              <a:ext cx="1131216" cy="113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3" name="Kuva 12">
              <a:extLst>
                <a:ext uri="{FF2B5EF4-FFF2-40B4-BE49-F238E27FC236}">
                  <a16:creationId xmlns:a16="http://schemas.microsoft.com/office/drawing/2014/main" id="{CEB98AFE-A14F-4B3B-B642-A594CB6B5D4A}"/>
                </a:ext>
              </a:extLst>
            </p:cNvPr>
            <p:cNvPicPr>
              <a:picLocks noChangeAspect="1"/>
            </p:cNvPicPr>
            <p:nvPr userDrawn="1"/>
          </p:nvPicPr>
          <p:blipFill>
            <a:blip r:embed="rId2"/>
            <a:stretch>
              <a:fillRect/>
            </a:stretch>
          </p:blipFill>
          <p:spPr>
            <a:xfrm>
              <a:off x="313801" y="288106"/>
              <a:ext cx="503614" cy="555003"/>
            </a:xfrm>
            <a:prstGeom prst="rect">
              <a:avLst/>
            </a:prstGeom>
          </p:spPr>
        </p:pic>
      </p:grpSp>
      <p:sp>
        <p:nvSpPr>
          <p:cNvPr id="4" name="Alatunnisteen paikkamerkki 3">
            <a:extLst>
              <a:ext uri="{FF2B5EF4-FFF2-40B4-BE49-F238E27FC236}">
                <a16:creationId xmlns:a16="http://schemas.microsoft.com/office/drawing/2014/main" id="{F6C50E90-32EB-4CBA-A8F3-83006E93AB0C}"/>
              </a:ext>
            </a:extLst>
          </p:cNvPr>
          <p:cNvSpPr>
            <a:spLocks noGrp="1"/>
          </p:cNvSpPr>
          <p:nvPr>
            <p:ph type="ftr" sz="quarter" idx="19"/>
          </p:nvPr>
        </p:nvSpPr>
        <p:spPr/>
        <p:txBody>
          <a:bodyPr/>
          <a:lstStyle/>
          <a:p>
            <a:r>
              <a:rPr lang="fi-FI"/>
              <a:t>Esityksen nimi / Tekijä</a:t>
            </a:r>
          </a:p>
        </p:txBody>
      </p:sp>
      <p:sp>
        <p:nvSpPr>
          <p:cNvPr id="2" name="Päivämäärän paikkamerkki 1">
            <a:extLst>
              <a:ext uri="{FF2B5EF4-FFF2-40B4-BE49-F238E27FC236}">
                <a16:creationId xmlns:a16="http://schemas.microsoft.com/office/drawing/2014/main" id="{233D2C4A-16F0-4848-BB9D-DA160C57C627}"/>
              </a:ext>
            </a:extLst>
          </p:cNvPr>
          <p:cNvSpPr>
            <a:spLocks noGrp="1"/>
          </p:cNvSpPr>
          <p:nvPr>
            <p:ph type="dt" sz="half" idx="18"/>
          </p:nvPr>
        </p:nvSpPr>
        <p:spPr/>
        <p:txBody>
          <a:bodyPr/>
          <a:lstStyle/>
          <a:p>
            <a:fld id="{9A45D41A-B0C2-410D-8D74-1F18D0CDA26B}" type="datetime1">
              <a:rPr lang="fi-FI" smtClean="0"/>
              <a:t>10.10.2024</a:t>
            </a:fld>
            <a:endParaRPr lang="fi-FI"/>
          </a:p>
        </p:txBody>
      </p:sp>
      <p:sp>
        <p:nvSpPr>
          <p:cNvPr id="5" name="Dian numeron paikkamerkki 4">
            <a:extLst>
              <a:ext uri="{FF2B5EF4-FFF2-40B4-BE49-F238E27FC236}">
                <a16:creationId xmlns:a16="http://schemas.microsoft.com/office/drawing/2014/main" id="{C7309431-DD0C-4D2A-BAC4-1F3A2E240F58}"/>
              </a:ext>
            </a:extLst>
          </p:cNvPr>
          <p:cNvSpPr>
            <a:spLocks noGrp="1"/>
          </p:cNvSpPr>
          <p:nvPr>
            <p:ph type="sldNum" sz="quarter" idx="20"/>
          </p:nvPr>
        </p:nvSpPr>
        <p:spPr/>
        <p:txBody>
          <a:bodyPr/>
          <a:lstStyle/>
          <a:p>
            <a:fld id="{EEBB0F66-B0A0-43D3-9504-7E3CCB799844}" type="slidenum">
              <a:rPr lang="fi-FI" smtClean="0"/>
              <a:pPr/>
              <a:t>‹#›</a:t>
            </a:fld>
            <a:endParaRPr lang="fi-FI"/>
          </a:p>
        </p:txBody>
      </p:sp>
    </p:spTree>
    <p:extLst>
      <p:ext uri="{BB962C8B-B14F-4D97-AF65-F5344CB8AC3E}">
        <p14:creationId xmlns:p14="http://schemas.microsoft.com/office/powerpoint/2010/main" val="33627664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Suorakulmio 11">
            <a:extLst>
              <a:ext uri="{FF2B5EF4-FFF2-40B4-BE49-F238E27FC236}">
                <a16:creationId xmlns:a16="http://schemas.microsoft.com/office/drawing/2014/main" id="{FDAD0391-EAEE-7843-BEA7-288335C8E011}"/>
              </a:ext>
              <a:ext uri="{C183D7F6-B498-43B3-948B-1728B52AA6E4}">
                <adec:decorative xmlns:adec="http://schemas.microsoft.com/office/drawing/2017/decorative" val="1"/>
              </a:ext>
            </a:extLst>
          </p:cNvPr>
          <p:cNvSpPr/>
          <p:nvPr/>
        </p:nvSpPr>
        <p:spPr>
          <a:xfrm>
            <a:off x="1" y="6614906"/>
            <a:ext cx="12192000" cy="243094"/>
          </a:xfrm>
          <a:prstGeom prst="rect">
            <a:avLst/>
          </a:prstGeom>
          <a:solidFill>
            <a:srgbClr val="00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ekstiruutu 1"/>
          <p:cNvSpPr txBox="1"/>
          <p:nvPr/>
        </p:nvSpPr>
        <p:spPr>
          <a:xfrm>
            <a:off x="432000" y="6217199"/>
            <a:ext cx="4704523" cy="288000"/>
          </a:xfrm>
          <a:prstGeom prst="rect">
            <a:avLst/>
          </a:prstGeom>
          <a:noFill/>
        </p:spPr>
        <p:txBody>
          <a:bodyPr wrap="square" rtlCol="0">
            <a:spAutoFit/>
          </a:bodyPr>
          <a:lstStyle/>
          <a:p>
            <a:r>
              <a:rPr lang="fi-FI" sz="1400" b="1">
                <a:solidFill>
                  <a:schemeClr val="tx1"/>
                </a:solidFill>
                <a:latin typeface="Open Sans" panose="020B0606030504020204" pitchFamily="34" charset="0"/>
                <a:ea typeface="Open Sans" panose="020B0606030504020204" pitchFamily="34" charset="0"/>
                <a:cs typeface="Open Sans" panose="020B0606030504020204" pitchFamily="34" charset="0"/>
              </a:rPr>
              <a:t>UEF</a:t>
            </a:r>
            <a:r>
              <a:rPr lang="fi-FI" sz="1400" spc="-15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fi-FI" sz="140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fi-FI" sz="1400" err="1">
                <a:solidFill>
                  <a:schemeClr val="tx1"/>
                </a:solidFill>
                <a:latin typeface="Open Sans" panose="020B0606030504020204" pitchFamily="34" charset="0"/>
                <a:ea typeface="Open Sans" panose="020B0606030504020204" pitchFamily="34" charset="0"/>
                <a:cs typeface="Open Sans" panose="020B0606030504020204" pitchFamily="34" charset="0"/>
              </a:rPr>
              <a:t>University</a:t>
            </a:r>
            <a:r>
              <a:rPr lang="fi-FI" sz="1400">
                <a:solidFill>
                  <a:schemeClr val="tx1"/>
                </a:solidFill>
                <a:latin typeface="Open Sans" panose="020B0606030504020204" pitchFamily="34" charset="0"/>
                <a:ea typeface="Open Sans" panose="020B0606030504020204" pitchFamily="34" charset="0"/>
                <a:cs typeface="Open Sans" panose="020B0606030504020204" pitchFamily="34" charset="0"/>
              </a:rPr>
              <a:t> of Eastern Finland</a:t>
            </a:r>
          </a:p>
        </p:txBody>
      </p:sp>
      <p:sp>
        <p:nvSpPr>
          <p:cNvPr id="1027" name="Rectangle 3"/>
          <p:cNvSpPr>
            <a:spLocks noGrp="1" noChangeArrowheads="1"/>
          </p:cNvSpPr>
          <p:nvPr>
            <p:ph type="body" idx="1"/>
          </p:nvPr>
        </p:nvSpPr>
        <p:spPr bwMode="auto">
          <a:xfrm>
            <a:off x="1487488" y="1844677"/>
            <a:ext cx="10128779" cy="4176713"/>
          </a:xfrm>
          <a:prstGeom prst="rect">
            <a:avLst/>
          </a:prstGeom>
          <a:noFill/>
          <a:ln w="9525">
            <a:noFill/>
            <a:miter lim="800000"/>
            <a:headEnd/>
            <a:tailEnd/>
          </a:ln>
        </p:spPr>
        <p:txBody>
          <a:bodyPr vert="horz" wrap="square" lIns="91440" tIns="45720" rIns="90000" bIns="45720" numCol="1" anchor="t" anchorCtr="0" compatLnSpc="1">
            <a:prstTxWarp prst="textNoShape">
              <a:avLst/>
            </a:prstTxWarp>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26" name="Rectangle 2"/>
          <p:cNvSpPr>
            <a:spLocks noGrp="1" noChangeArrowheads="1"/>
          </p:cNvSpPr>
          <p:nvPr>
            <p:ph type="title"/>
          </p:nvPr>
        </p:nvSpPr>
        <p:spPr bwMode="auto">
          <a:xfrm>
            <a:off x="1487488" y="657227"/>
            <a:ext cx="10128779" cy="1008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a:t>Lisää otsikko napsauttamalla</a:t>
            </a:r>
          </a:p>
        </p:txBody>
      </p:sp>
    </p:spTree>
    <p:extLst>
      <p:ext uri="{BB962C8B-B14F-4D97-AF65-F5344CB8AC3E}">
        <p14:creationId xmlns:p14="http://schemas.microsoft.com/office/powerpoint/2010/main" val="41630229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8" r:id="rId4"/>
    <p:sldLayoutId id="2147483679" r:id="rId5"/>
    <p:sldLayoutId id="2147483680" r:id="rId6"/>
  </p:sldLayoutIdLst>
  <p:txStyles>
    <p:titleStyle>
      <a:lvl1pPr algn="l" rtl="0" eaLnBrk="1" fontAlgn="base" hangingPunct="1">
        <a:lnSpc>
          <a:spcPts val="4080"/>
        </a:lnSpc>
        <a:spcBef>
          <a:spcPct val="0"/>
        </a:spcBef>
        <a:spcAft>
          <a:spcPct val="0"/>
        </a:spcAft>
        <a:defRPr sz="40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algn="l" rtl="0" eaLnBrk="1" fontAlgn="base" hangingPunct="1">
        <a:lnSpc>
          <a:spcPts val="4080"/>
        </a:lnSpc>
        <a:spcBef>
          <a:spcPct val="0"/>
        </a:spcBef>
        <a:spcAft>
          <a:spcPct val="0"/>
        </a:spcAft>
        <a:defRPr sz="3360" b="1">
          <a:solidFill>
            <a:schemeClr val="tx2"/>
          </a:solidFill>
          <a:latin typeface="Palatino Linotype" pitchFamily="18" charset="0"/>
        </a:defRPr>
      </a:lvl2pPr>
      <a:lvl3pPr algn="l" rtl="0" eaLnBrk="1" fontAlgn="base" hangingPunct="1">
        <a:lnSpc>
          <a:spcPts val="4080"/>
        </a:lnSpc>
        <a:spcBef>
          <a:spcPct val="0"/>
        </a:spcBef>
        <a:spcAft>
          <a:spcPct val="0"/>
        </a:spcAft>
        <a:defRPr sz="3360" b="1">
          <a:solidFill>
            <a:schemeClr val="tx2"/>
          </a:solidFill>
          <a:latin typeface="Palatino Linotype" pitchFamily="18" charset="0"/>
        </a:defRPr>
      </a:lvl3pPr>
      <a:lvl4pPr algn="l" rtl="0" eaLnBrk="1" fontAlgn="base" hangingPunct="1">
        <a:lnSpc>
          <a:spcPts val="4080"/>
        </a:lnSpc>
        <a:spcBef>
          <a:spcPct val="0"/>
        </a:spcBef>
        <a:spcAft>
          <a:spcPct val="0"/>
        </a:spcAft>
        <a:defRPr sz="3360" b="1">
          <a:solidFill>
            <a:schemeClr val="tx2"/>
          </a:solidFill>
          <a:latin typeface="Palatino Linotype" pitchFamily="18" charset="0"/>
        </a:defRPr>
      </a:lvl4pPr>
      <a:lvl5pPr algn="l" rtl="0" eaLnBrk="1" fontAlgn="base" hangingPunct="1">
        <a:lnSpc>
          <a:spcPts val="4080"/>
        </a:lnSpc>
        <a:spcBef>
          <a:spcPct val="0"/>
        </a:spcBef>
        <a:spcAft>
          <a:spcPct val="0"/>
        </a:spcAft>
        <a:defRPr sz="3360" b="1">
          <a:solidFill>
            <a:schemeClr val="tx2"/>
          </a:solidFill>
          <a:latin typeface="Palatino Linotype" pitchFamily="18" charset="0"/>
        </a:defRPr>
      </a:lvl5pPr>
      <a:lvl6pPr marL="548626" algn="l" rtl="0" eaLnBrk="1" fontAlgn="base" hangingPunct="1">
        <a:lnSpc>
          <a:spcPts val="4080"/>
        </a:lnSpc>
        <a:spcBef>
          <a:spcPct val="0"/>
        </a:spcBef>
        <a:spcAft>
          <a:spcPct val="0"/>
        </a:spcAft>
        <a:defRPr sz="3360" b="1">
          <a:solidFill>
            <a:schemeClr val="tx2"/>
          </a:solidFill>
          <a:latin typeface="Palatino Linotype" pitchFamily="18" charset="0"/>
        </a:defRPr>
      </a:lvl6pPr>
      <a:lvl7pPr marL="1097253" algn="l" rtl="0" eaLnBrk="1" fontAlgn="base" hangingPunct="1">
        <a:lnSpc>
          <a:spcPts val="4080"/>
        </a:lnSpc>
        <a:spcBef>
          <a:spcPct val="0"/>
        </a:spcBef>
        <a:spcAft>
          <a:spcPct val="0"/>
        </a:spcAft>
        <a:defRPr sz="3360" b="1">
          <a:solidFill>
            <a:schemeClr val="tx2"/>
          </a:solidFill>
          <a:latin typeface="Palatino Linotype" pitchFamily="18" charset="0"/>
        </a:defRPr>
      </a:lvl7pPr>
      <a:lvl8pPr marL="1645879" algn="l" rtl="0" eaLnBrk="1" fontAlgn="base" hangingPunct="1">
        <a:lnSpc>
          <a:spcPts val="4080"/>
        </a:lnSpc>
        <a:spcBef>
          <a:spcPct val="0"/>
        </a:spcBef>
        <a:spcAft>
          <a:spcPct val="0"/>
        </a:spcAft>
        <a:defRPr sz="3360" b="1">
          <a:solidFill>
            <a:schemeClr val="tx2"/>
          </a:solidFill>
          <a:latin typeface="Palatino Linotype" pitchFamily="18" charset="0"/>
        </a:defRPr>
      </a:lvl8pPr>
      <a:lvl9pPr marL="2194505" algn="l" rtl="0" eaLnBrk="1" fontAlgn="base" hangingPunct="1">
        <a:lnSpc>
          <a:spcPts val="4080"/>
        </a:lnSpc>
        <a:spcBef>
          <a:spcPct val="0"/>
        </a:spcBef>
        <a:spcAft>
          <a:spcPct val="0"/>
        </a:spcAft>
        <a:defRPr sz="3360" b="1">
          <a:solidFill>
            <a:schemeClr val="tx2"/>
          </a:solidFill>
          <a:latin typeface="Palatino Linotype" pitchFamily="18" charset="0"/>
        </a:defRPr>
      </a:lvl9pPr>
    </p:titleStyle>
    <p:bodyStyle>
      <a:lvl1pPr marL="219071" indent="-219071" algn="l" rtl="0" eaLnBrk="1" fontAlgn="base" hangingPunct="1">
        <a:spcBef>
          <a:spcPct val="0"/>
        </a:spcBef>
        <a:spcAft>
          <a:spcPct val="30000"/>
        </a:spcAft>
        <a:buClr>
          <a:srgbClr val="077E9E"/>
        </a:buClr>
        <a:buFont typeface="Wingdings" pitchFamily="2" charset="2"/>
        <a:buChar char="§"/>
        <a:defRPr sz="28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52457" indent="-318128" algn="l" rtl="0" eaLnBrk="1" fontAlgn="base" hangingPunct="1">
        <a:spcBef>
          <a:spcPct val="0"/>
        </a:spcBef>
        <a:spcAft>
          <a:spcPct val="30000"/>
        </a:spcAft>
        <a:buClr>
          <a:srgbClr val="077E9E"/>
        </a:buClr>
        <a:buChar char="–"/>
        <a:defRPr sz="24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81070" indent="-213355" algn="l" rtl="0" eaLnBrk="1" fontAlgn="base" hangingPunct="1">
        <a:spcBef>
          <a:spcPct val="0"/>
        </a:spcBef>
        <a:spcAft>
          <a:spcPct val="30000"/>
        </a:spcAft>
        <a:buClr>
          <a:srgbClr val="077E9E"/>
        </a:buClr>
        <a:buChar char="•"/>
        <a:defRPr sz="20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5876" indent="-209545" algn="l" rtl="0" eaLnBrk="1" fontAlgn="base" hangingPunct="1">
        <a:spcBef>
          <a:spcPct val="0"/>
        </a:spcBef>
        <a:spcAft>
          <a:spcPct val="30000"/>
        </a:spcAft>
        <a:buClr>
          <a:srgbClr val="077E9E"/>
        </a:buClr>
        <a:buChar char="–"/>
        <a:defRPr sz="18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47825" indent="-226690" algn="l" rtl="0" eaLnBrk="1" fontAlgn="base" hangingPunct="1">
        <a:spcBef>
          <a:spcPct val="0"/>
        </a:spcBef>
        <a:spcAft>
          <a:spcPct val="30000"/>
        </a:spcAft>
        <a:buClr>
          <a:srgbClr val="077E9E"/>
        </a:buClr>
        <a:buChar char="»"/>
        <a:defRPr sz="16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96451" indent="-226690" algn="l" rtl="0" eaLnBrk="1" fontAlgn="base" hangingPunct="1">
        <a:spcBef>
          <a:spcPct val="0"/>
        </a:spcBef>
        <a:spcAft>
          <a:spcPct val="30000"/>
        </a:spcAft>
        <a:buChar char="»"/>
        <a:defRPr sz="1680">
          <a:solidFill>
            <a:schemeClr val="tx1"/>
          </a:solidFill>
          <a:latin typeface="+mn-lt"/>
        </a:defRPr>
      </a:lvl6pPr>
      <a:lvl7pPr marL="3145077" indent="-226690" algn="l" rtl="0" eaLnBrk="1" fontAlgn="base" hangingPunct="1">
        <a:spcBef>
          <a:spcPct val="0"/>
        </a:spcBef>
        <a:spcAft>
          <a:spcPct val="30000"/>
        </a:spcAft>
        <a:buChar char="»"/>
        <a:defRPr sz="1680">
          <a:solidFill>
            <a:schemeClr val="tx1"/>
          </a:solidFill>
          <a:latin typeface="+mn-lt"/>
        </a:defRPr>
      </a:lvl7pPr>
      <a:lvl8pPr marL="3693704" indent="-226690" algn="l" rtl="0" eaLnBrk="1" fontAlgn="base" hangingPunct="1">
        <a:spcBef>
          <a:spcPct val="0"/>
        </a:spcBef>
        <a:spcAft>
          <a:spcPct val="30000"/>
        </a:spcAft>
        <a:buChar char="»"/>
        <a:defRPr sz="1680">
          <a:solidFill>
            <a:schemeClr val="tx1"/>
          </a:solidFill>
          <a:latin typeface="+mn-lt"/>
        </a:defRPr>
      </a:lvl8pPr>
      <a:lvl9pPr marL="4242330" indent="-226690" algn="l" rtl="0" eaLnBrk="1" fontAlgn="base" hangingPunct="1">
        <a:spcBef>
          <a:spcPct val="0"/>
        </a:spcBef>
        <a:spcAft>
          <a:spcPct val="30000"/>
        </a:spcAft>
        <a:buChar char="»"/>
        <a:defRPr sz="1680">
          <a:solidFill>
            <a:schemeClr val="tx1"/>
          </a:solidFill>
          <a:latin typeface="+mn-lt"/>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Suorakulmio 12">
            <a:extLst>
              <a:ext uri="{FF2B5EF4-FFF2-40B4-BE49-F238E27FC236}">
                <a16:creationId xmlns:a16="http://schemas.microsoft.com/office/drawing/2014/main" id="{D9C35FBA-2021-8F42-B6EE-3DA741C8F89B}"/>
              </a:ext>
              <a:ext uri="{C183D7F6-B498-43B3-948B-1728B52AA6E4}">
                <adec:decorative xmlns:adec="http://schemas.microsoft.com/office/drawing/2017/decorative" val="1"/>
              </a:ext>
            </a:extLst>
          </p:cNvPr>
          <p:cNvSpPr/>
          <p:nvPr/>
        </p:nvSpPr>
        <p:spPr>
          <a:xfrm>
            <a:off x="1" y="6614906"/>
            <a:ext cx="12192000" cy="243094"/>
          </a:xfrm>
          <a:prstGeom prst="rect">
            <a:avLst/>
          </a:prstGeom>
          <a:solidFill>
            <a:srgbClr val="00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Dian numeron paikkamerkki 4">
            <a:extLst>
              <a:ext uri="{FF2B5EF4-FFF2-40B4-BE49-F238E27FC236}">
                <a16:creationId xmlns:a16="http://schemas.microsoft.com/office/drawing/2014/main" id="{98F9103E-9854-4552-ABB5-F3417E133EF5}"/>
              </a:ext>
            </a:extLst>
          </p:cNvPr>
          <p:cNvSpPr>
            <a:spLocks noGrp="1"/>
          </p:cNvSpPr>
          <p:nvPr>
            <p:ph type="sldNum" sz="quarter" idx="4"/>
          </p:nvPr>
        </p:nvSpPr>
        <p:spPr>
          <a:xfrm>
            <a:off x="11142000" y="6217199"/>
            <a:ext cx="617589" cy="288000"/>
          </a:xfrm>
          <a:prstGeom prst="rect">
            <a:avLst/>
          </a:prstGeom>
        </p:spPr>
        <p:txBody>
          <a:bodyPr vert="horz" lIns="91440" tIns="45720" rIns="91440" bIns="45720" rtlCol="0" anchor="ctr"/>
          <a:lstStyle>
            <a:lvl1pPr algn="r">
              <a:defRPr sz="140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EEBB0F66-B0A0-43D3-9504-7E3CCB799844}" type="slidenum">
              <a:rPr lang="fi-FI" smtClean="0"/>
              <a:pPr/>
              <a:t>‹#›</a:t>
            </a:fld>
            <a:endParaRPr lang="fi-FI"/>
          </a:p>
        </p:txBody>
      </p:sp>
      <p:sp>
        <p:nvSpPr>
          <p:cNvPr id="16" name="Päivämäärän paikkamerkki 2">
            <a:extLst>
              <a:ext uri="{FF2B5EF4-FFF2-40B4-BE49-F238E27FC236}">
                <a16:creationId xmlns:a16="http://schemas.microsoft.com/office/drawing/2014/main" id="{FA21F258-BC22-4053-B6F4-DA7B6909D798}"/>
              </a:ext>
            </a:extLst>
          </p:cNvPr>
          <p:cNvSpPr>
            <a:spLocks noGrp="1"/>
          </p:cNvSpPr>
          <p:nvPr>
            <p:ph type="dt" sz="half" idx="2"/>
          </p:nvPr>
        </p:nvSpPr>
        <p:spPr>
          <a:xfrm>
            <a:off x="9949070" y="6217199"/>
            <a:ext cx="1193529" cy="288000"/>
          </a:xfrm>
          <a:prstGeom prst="rect">
            <a:avLst/>
          </a:prstGeom>
        </p:spPr>
        <p:txBody>
          <a:bodyPr vert="horz" lIns="91440" tIns="45720" rIns="91440" bIns="45720" rtlCol="0" anchor="ctr"/>
          <a:lstStyle>
            <a:lvl1pPr algn="r">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lgn="r"/>
            <a:fld id="{8E3A6F43-8BDE-4324-9D50-9F0AABC6B5BF}" type="datetime1">
              <a:rPr lang="fi-FI" smtClean="0"/>
              <a:pPr algn="r"/>
              <a:t>10.10.2024</a:t>
            </a:fld>
            <a:endParaRPr lang="fi-FI"/>
          </a:p>
        </p:txBody>
      </p:sp>
      <p:sp>
        <p:nvSpPr>
          <p:cNvPr id="17" name="Alatunnisteen paikkamerkki 3">
            <a:extLst>
              <a:ext uri="{FF2B5EF4-FFF2-40B4-BE49-F238E27FC236}">
                <a16:creationId xmlns:a16="http://schemas.microsoft.com/office/drawing/2014/main" id="{201B5D9D-32F8-420B-A119-93039E2A2A56}"/>
              </a:ext>
            </a:extLst>
          </p:cNvPr>
          <p:cNvSpPr>
            <a:spLocks noGrp="1"/>
          </p:cNvSpPr>
          <p:nvPr>
            <p:ph type="ftr" sz="quarter" idx="3"/>
          </p:nvPr>
        </p:nvSpPr>
        <p:spPr>
          <a:xfrm>
            <a:off x="3582000" y="6217199"/>
            <a:ext cx="6253200" cy="288000"/>
          </a:xfrm>
          <a:prstGeom prst="rect">
            <a:avLst/>
          </a:prstGeom>
        </p:spPr>
        <p:txBody>
          <a:bodyPr vert="horz" lIns="91440" tIns="45720" rIns="91440" bIns="45720" rtlCol="0" anchor="ctr"/>
          <a:lstStyle>
            <a:lvl1pPr algn="r">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fi-FI"/>
              <a:t>Esityksen nimi / Tekijä</a:t>
            </a:r>
          </a:p>
        </p:txBody>
      </p:sp>
      <p:sp>
        <p:nvSpPr>
          <p:cNvPr id="2" name="Tekstiruutu 1"/>
          <p:cNvSpPr txBox="1"/>
          <p:nvPr/>
        </p:nvSpPr>
        <p:spPr>
          <a:xfrm>
            <a:off x="431371" y="6215924"/>
            <a:ext cx="4704523" cy="288000"/>
          </a:xfrm>
          <a:prstGeom prst="rect">
            <a:avLst/>
          </a:prstGeom>
          <a:noFill/>
        </p:spPr>
        <p:txBody>
          <a:bodyPr vert="horz" wrap="square" lIns="90000" tIns="46800" rIns="90000" bIns="46800" rtlCol="0" anchor="ctr" anchorCtr="0">
            <a:noAutofit/>
          </a:bodyPr>
          <a:lstStyle/>
          <a:p>
            <a:r>
              <a:rPr lang="fi-FI" sz="1400" b="1">
                <a:solidFill>
                  <a:schemeClr val="tx1"/>
                </a:solidFill>
                <a:latin typeface="Open Sans" panose="020B0606030504020204" pitchFamily="34" charset="0"/>
                <a:ea typeface="Open Sans" panose="020B0606030504020204" pitchFamily="34" charset="0"/>
                <a:cs typeface="Open Sans" panose="020B0606030504020204" pitchFamily="34" charset="0"/>
              </a:rPr>
              <a:t>UEF</a:t>
            </a:r>
            <a:r>
              <a:rPr lang="fi-FI" sz="1400" spc="-15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fi-FI" sz="140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fi-FI" sz="1400" err="1">
                <a:solidFill>
                  <a:schemeClr val="tx1"/>
                </a:solidFill>
                <a:latin typeface="Open Sans" panose="020B0606030504020204" pitchFamily="34" charset="0"/>
                <a:ea typeface="Open Sans" panose="020B0606030504020204" pitchFamily="34" charset="0"/>
                <a:cs typeface="Open Sans" panose="020B0606030504020204" pitchFamily="34" charset="0"/>
              </a:rPr>
              <a:t>University</a:t>
            </a:r>
            <a:r>
              <a:rPr lang="fi-FI" sz="1400">
                <a:solidFill>
                  <a:schemeClr val="tx1"/>
                </a:solidFill>
                <a:latin typeface="Open Sans" panose="020B0606030504020204" pitchFamily="34" charset="0"/>
                <a:ea typeface="Open Sans" panose="020B0606030504020204" pitchFamily="34" charset="0"/>
                <a:cs typeface="Open Sans" panose="020B0606030504020204" pitchFamily="34" charset="0"/>
              </a:rPr>
              <a:t> of Eastern Finland</a:t>
            </a:r>
          </a:p>
        </p:txBody>
      </p:sp>
      <p:sp>
        <p:nvSpPr>
          <p:cNvPr id="1027" name="Rectangle 3" descr="Sisältö"/>
          <p:cNvSpPr>
            <a:spLocks noGrp="1" noChangeAspect="1" noChangeArrowheads="1"/>
          </p:cNvSpPr>
          <p:nvPr>
            <p:ph type="body" idx="1"/>
          </p:nvPr>
        </p:nvSpPr>
        <p:spPr bwMode="auto">
          <a:xfrm>
            <a:off x="1487487" y="1844676"/>
            <a:ext cx="10177200" cy="4196680"/>
          </a:xfrm>
          <a:prstGeom prst="rect">
            <a:avLst/>
          </a:prstGeom>
          <a:noFill/>
          <a:ln w="9525">
            <a:noFill/>
            <a:miter lim="800000"/>
            <a:headEnd/>
            <a:tailEnd/>
          </a:ln>
        </p:spPr>
        <p:txBody>
          <a:bodyPr vert="horz" wrap="square" lIns="91440" tIns="45720" rIns="90000" bIns="45720" numCol="1" anchor="t" anchorCtr="0" compatLnSpc="1">
            <a:prstTxWarp prst="textNoShape">
              <a:avLst/>
            </a:prstTxWarp>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26" name="Rectangle 2" descr="Otsikko"/>
          <p:cNvSpPr>
            <a:spLocks noGrp="1" noChangeAspect="1" noChangeArrowheads="1"/>
          </p:cNvSpPr>
          <p:nvPr>
            <p:ph type="title"/>
          </p:nvPr>
        </p:nvSpPr>
        <p:spPr bwMode="auto">
          <a:xfrm>
            <a:off x="1487487" y="657227"/>
            <a:ext cx="10177200" cy="10128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a:t>Muokkaa </a:t>
            </a:r>
            <a:r>
              <a:rPr lang="fi-FI" err="1"/>
              <a:t>perustyyl</a:t>
            </a:r>
            <a:r>
              <a:rPr lang="fi-FI"/>
              <a:t>. </a:t>
            </a:r>
            <a:r>
              <a:rPr lang="fi-FI" err="1"/>
              <a:t>napsautt</a:t>
            </a:r>
            <a:r>
              <a:rPr lang="fi-FI"/>
              <a:t>.</a:t>
            </a:r>
          </a:p>
        </p:txBody>
      </p:sp>
    </p:spTree>
    <p:extLst>
      <p:ext uri="{BB962C8B-B14F-4D97-AF65-F5344CB8AC3E}">
        <p14:creationId xmlns:p14="http://schemas.microsoft.com/office/powerpoint/2010/main" val="139742370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81" r:id="rId6"/>
    <p:sldLayoutId id="2147483682" r:id="rId7"/>
  </p:sldLayoutIdLst>
  <p:hf hdr="0"/>
  <p:txStyles>
    <p:titleStyle>
      <a:lvl1pPr algn="l" rtl="0" eaLnBrk="1" fontAlgn="base" hangingPunct="1">
        <a:lnSpc>
          <a:spcPts val="4080"/>
        </a:lnSpc>
        <a:spcBef>
          <a:spcPct val="0"/>
        </a:spcBef>
        <a:spcAft>
          <a:spcPct val="0"/>
        </a:spcAft>
        <a:defRPr sz="40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algn="l" rtl="0" eaLnBrk="1" fontAlgn="base" hangingPunct="1">
        <a:lnSpc>
          <a:spcPts val="4080"/>
        </a:lnSpc>
        <a:spcBef>
          <a:spcPct val="0"/>
        </a:spcBef>
        <a:spcAft>
          <a:spcPct val="0"/>
        </a:spcAft>
        <a:defRPr sz="3360" b="1">
          <a:solidFill>
            <a:schemeClr val="tx2"/>
          </a:solidFill>
          <a:latin typeface="Palatino Linotype" pitchFamily="18" charset="0"/>
        </a:defRPr>
      </a:lvl2pPr>
      <a:lvl3pPr algn="l" rtl="0" eaLnBrk="1" fontAlgn="base" hangingPunct="1">
        <a:lnSpc>
          <a:spcPts val="4080"/>
        </a:lnSpc>
        <a:spcBef>
          <a:spcPct val="0"/>
        </a:spcBef>
        <a:spcAft>
          <a:spcPct val="0"/>
        </a:spcAft>
        <a:defRPr sz="3360" b="1">
          <a:solidFill>
            <a:schemeClr val="tx2"/>
          </a:solidFill>
          <a:latin typeface="Palatino Linotype" pitchFamily="18" charset="0"/>
        </a:defRPr>
      </a:lvl3pPr>
      <a:lvl4pPr algn="l" rtl="0" eaLnBrk="1" fontAlgn="base" hangingPunct="1">
        <a:lnSpc>
          <a:spcPts val="4080"/>
        </a:lnSpc>
        <a:spcBef>
          <a:spcPct val="0"/>
        </a:spcBef>
        <a:spcAft>
          <a:spcPct val="0"/>
        </a:spcAft>
        <a:defRPr sz="3360" b="1">
          <a:solidFill>
            <a:schemeClr val="tx2"/>
          </a:solidFill>
          <a:latin typeface="Palatino Linotype" pitchFamily="18" charset="0"/>
        </a:defRPr>
      </a:lvl4pPr>
      <a:lvl5pPr algn="l" rtl="0" eaLnBrk="1" fontAlgn="base" hangingPunct="1">
        <a:lnSpc>
          <a:spcPts val="4080"/>
        </a:lnSpc>
        <a:spcBef>
          <a:spcPct val="0"/>
        </a:spcBef>
        <a:spcAft>
          <a:spcPct val="0"/>
        </a:spcAft>
        <a:defRPr sz="3360" b="1">
          <a:solidFill>
            <a:schemeClr val="tx2"/>
          </a:solidFill>
          <a:latin typeface="Palatino Linotype" pitchFamily="18" charset="0"/>
        </a:defRPr>
      </a:lvl5pPr>
      <a:lvl6pPr marL="548626" algn="l" rtl="0" eaLnBrk="1" fontAlgn="base" hangingPunct="1">
        <a:lnSpc>
          <a:spcPts val="4080"/>
        </a:lnSpc>
        <a:spcBef>
          <a:spcPct val="0"/>
        </a:spcBef>
        <a:spcAft>
          <a:spcPct val="0"/>
        </a:spcAft>
        <a:defRPr sz="3360" b="1">
          <a:solidFill>
            <a:schemeClr val="tx2"/>
          </a:solidFill>
          <a:latin typeface="Palatino Linotype" pitchFamily="18" charset="0"/>
        </a:defRPr>
      </a:lvl6pPr>
      <a:lvl7pPr marL="1097253" algn="l" rtl="0" eaLnBrk="1" fontAlgn="base" hangingPunct="1">
        <a:lnSpc>
          <a:spcPts val="4080"/>
        </a:lnSpc>
        <a:spcBef>
          <a:spcPct val="0"/>
        </a:spcBef>
        <a:spcAft>
          <a:spcPct val="0"/>
        </a:spcAft>
        <a:defRPr sz="3360" b="1">
          <a:solidFill>
            <a:schemeClr val="tx2"/>
          </a:solidFill>
          <a:latin typeface="Palatino Linotype" pitchFamily="18" charset="0"/>
        </a:defRPr>
      </a:lvl7pPr>
      <a:lvl8pPr marL="1645879" algn="l" rtl="0" eaLnBrk="1" fontAlgn="base" hangingPunct="1">
        <a:lnSpc>
          <a:spcPts val="4080"/>
        </a:lnSpc>
        <a:spcBef>
          <a:spcPct val="0"/>
        </a:spcBef>
        <a:spcAft>
          <a:spcPct val="0"/>
        </a:spcAft>
        <a:defRPr sz="3360" b="1">
          <a:solidFill>
            <a:schemeClr val="tx2"/>
          </a:solidFill>
          <a:latin typeface="Palatino Linotype" pitchFamily="18" charset="0"/>
        </a:defRPr>
      </a:lvl8pPr>
      <a:lvl9pPr marL="2194505" algn="l" rtl="0" eaLnBrk="1" fontAlgn="base" hangingPunct="1">
        <a:lnSpc>
          <a:spcPts val="4080"/>
        </a:lnSpc>
        <a:spcBef>
          <a:spcPct val="0"/>
        </a:spcBef>
        <a:spcAft>
          <a:spcPct val="0"/>
        </a:spcAft>
        <a:defRPr sz="3360" b="1">
          <a:solidFill>
            <a:schemeClr val="tx2"/>
          </a:solidFill>
          <a:latin typeface="Palatino Linotype" pitchFamily="18" charset="0"/>
        </a:defRPr>
      </a:lvl9pPr>
    </p:titleStyle>
    <p:bodyStyle>
      <a:lvl1pPr marL="219071" indent="-219071" algn="l" rtl="0" eaLnBrk="1" fontAlgn="base" hangingPunct="1">
        <a:spcBef>
          <a:spcPct val="0"/>
        </a:spcBef>
        <a:spcAft>
          <a:spcPct val="30000"/>
        </a:spcAft>
        <a:buClr>
          <a:srgbClr val="077E9E"/>
        </a:buClr>
        <a:buFont typeface="Wingdings" pitchFamily="2" charset="2"/>
        <a:buChar char="§"/>
        <a:defRPr sz="28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52457" indent="-318128" algn="l" rtl="0" eaLnBrk="1" fontAlgn="base" hangingPunct="1">
        <a:spcBef>
          <a:spcPct val="0"/>
        </a:spcBef>
        <a:spcAft>
          <a:spcPct val="30000"/>
        </a:spcAft>
        <a:buClr>
          <a:srgbClr val="077E9E"/>
        </a:buClr>
        <a:buChar char="–"/>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81070" indent="-213355" algn="l" rtl="0" eaLnBrk="1" fontAlgn="base" hangingPunct="1">
        <a:spcBef>
          <a:spcPct val="0"/>
        </a:spcBef>
        <a:spcAft>
          <a:spcPct val="30000"/>
        </a:spcAft>
        <a:buClr>
          <a:srgbClr val="077E9E"/>
        </a:buClr>
        <a:buChar char="•"/>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5876" indent="-209545" algn="l" rtl="0" eaLnBrk="1" fontAlgn="base" hangingPunct="1">
        <a:spcBef>
          <a:spcPct val="0"/>
        </a:spcBef>
        <a:spcAft>
          <a:spcPct val="30000"/>
        </a:spcAft>
        <a:buClr>
          <a:srgbClr val="077E9E"/>
        </a:buClr>
        <a:buChar char="–"/>
        <a:defRPr sz="18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47825" indent="-226690" algn="l" rtl="0" eaLnBrk="1" fontAlgn="base" hangingPunct="1">
        <a:spcBef>
          <a:spcPct val="0"/>
        </a:spcBef>
        <a:spcAft>
          <a:spcPct val="30000"/>
        </a:spcAft>
        <a:buClr>
          <a:srgbClr val="077E9E"/>
        </a:buClr>
        <a:buChar cha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96451" indent="-226690" algn="l" rtl="0" eaLnBrk="1" fontAlgn="base" hangingPunct="1">
        <a:spcBef>
          <a:spcPct val="0"/>
        </a:spcBef>
        <a:spcAft>
          <a:spcPct val="30000"/>
        </a:spcAft>
        <a:buChar char="»"/>
        <a:defRPr sz="1680">
          <a:solidFill>
            <a:schemeClr val="tx1"/>
          </a:solidFill>
          <a:latin typeface="+mn-lt"/>
        </a:defRPr>
      </a:lvl6pPr>
      <a:lvl7pPr marL="3145077" indent="-226690" algn="l" rtl="0" eaLnBrk="1" fontAlgn="base" hangingPunct="1">
        <a:spcBef>
          <a:spcPct val="0"/>
        </a:spcBef>
        <a:spcAft>
          <a:spcPct val="30000"/>
        </a:spcAft>
        <a:buChar char="»"/>
        <a:defRPr sz="1680">
          <a:solidFill>
            <a:schemeClr val="tx1"/>
          </a:solidFill>
          <a:latin typeface="+mn-lt"/>
        </a:defRPr>
      </a:lvl7pPr>
      <a:lvl8pPr marL="3693704" indent="-226690" algn="l" rtl="0" eaLnBrk="1" fontAlgn="base" hangingPunct="1">
        <a:spcBef>
          <a:spcPct val="0"/>
        </a:spcBef>
        <a:spcAft>
          <a:spcPct val="30000"/>
        </a:spcAft>
        <a:buChar char="»"/>
        <a:defRPr sz="1680">
          <a:solidFill>
            <a:schemeClr val="tx1"/>
          </a:solidFill>
          <a:latin typeface="+mn-lt"/>
        </a:defRPr>
      </a:lvl8pPr>
      <a:lvl9pPr marL="4242330" indent="-226690" algn="l" rtl="0" eaLnBrk="1" fontAlgn="base" hangingPunct="1">
        <a:spcBef>
          <a:spcPct val="0"/>
        </a:spcBef>
        <a:spcAft>
          <a:spcPct val="30000"/>
        </a:spcAft>
        <a:buChar char="»"/>
        <a:defRPr sz="1680">
          <a:solidFill>
            <a:schemeClr val="tx1"/>
          </a:solidFill>
          <a:latin typeface="+mn-lt"/>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3836E4BB-6822-4C48-8978-A0DE71611142}"/>
              </a:ext>
              <a:ext uri="{C183D7F6-B498-43B3-948B-1728B52AA6E4}">
                <adec:decorative xmlns:adec="http://schemas.microsoft.com/office/drawing/2017/decorative" val="1"/>
              </a:ext>
            </a:extLst>
          </p:cNvPr>
          <p:cNvSpPr/>
          <p:nvPr/>
        </p:nvSpPr>
        <p:spPr>
          <a:xfrm>
            <a:off x="1" y="6614906"/>
            <a:ext cx="12192000" cy="243094"/>
          </a:xfrm>
          <a:prstGeom prst="rect">
            <a:avLst/>
          </a:prstGeom>
          <a:solidFill>
            <a:srgbClr val="00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Dian numeron paikkamerkki 4">
            <a:extLst>
              <a:ext uri="{FF2B5EF4-FFF2-40B4-BE49-F238E27FC236}">
                <a16:creationId xmlns:a16="http://schemas.microsoft.com/office/drawing/2014/main" id="{C83E7D4A-667A-4582-916F-91E8C7FC19F8}"/>
              </a:ext>
            </a:extLst>
          </p:cNvPr>
          <p:cNvSpPr>
            <a:spLocks noGrp="1"/>
          </p:cNvSpPr>
          <p:nvPr>
            <p:ph type="sldNum" sz="quarter" idx="4"/>
          </p:nvPr>
        </p:nvSpPr>
        <p:spPr>
          <a:xfrm>
            <a:off x="11142000" y="6217199"/>
            <a:ext cx="617589" cy="288000"/>
          </a:xfrm>
          <a:prstGeom prst="rect">
            <a:avLst/>
          </a:prstGeom>
        </p:spPr>
        <p:txBody>
          <a:bodyPr vert="horz" lIns="91440" tIns="45720" rIns="91440" bIns="45720" rtlCol="0" anchor="ctr"/>
          <a:lstStyle>
            <a:lvl1pPr algn="r">
              <a:defRPr sz="140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EEBB0F66-B0A0-43D3-9504-7E3CCB799844}" type="slidenum">
              <a:rPr lang="fi-FI" smtClean="0"/>
              <a:pPr/>
              <a:t>‹#›</a:t>
            </a:fld>
            <a:endParaRPr lang="fi-FI"/>
          </a:p>
        </p:txBody>
      </p:sp>
      <p:sp>
        <p:nvSpPr>
          <p:cNvPr id="15" name="Päivämäärän paikkamerkki 2">
            <a:extLst>
              <a:ext uri="{FF2B5EF4-FFF2-40B4-BE49-F238E27FC236}">
                <a16:creationId xmlns:a16="http://schemas.microsoft.com/office/drawing/2014/main" id="{46225150-54C7-4A08-B06D-1382B9545063}"/>
              </a:ext>
            </a:extLst>
          </p:cNvPr>
          <p:cNvSpPr>
            <a:spLocks noGrp="1"/>
          </p:cNvSpPr>
          <p:nvPr>
            <p:ph type="dt" sz="half" idx="2"/>
          </p:nvPr>
        </p:nvSpPr>
        <p:spPr>
          <a:xfrm>
            <a:off x="9959010" y="6217199"/>
            <a:ext cx="1183590" cy="288000"/>
          </a:xfrm>
          <a:prstGeom prst="rect">
            <a:avLst/>
          </a:prstGeom>
        </p:spPr>
        <p:txBody>
          <a:bodyPr vert="horz" lIns="91440" tIns="45720" rIns="91440" bIns="45720" rtlCol="0" anchor="ctr"/>
          <a:lstStyle>
            <a:lvl1pPr algn="r">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lgn="r"/>
            <a:fld id="{569E2235-F8DF-47C7-86F2-B50E00A866DC}" type="datetime1">
              <a:rPr lang="fi-FI" smtClean="0"/>
              <a:pPr algn="r"/>
              <a:t>10.10.2024</a:t>
            </a:fld>
            <a:endParaRPr lang="fi-FI"/>
          </a:p>
        </p:txBody>
      </p:sp>
      <p:sp>
        <p:nvSpPr>
          <p:cNvPr id="17" name="Alatunnisteen paikkamerkki 3">
            <a:extLst>
              <a:ext uri="{FF2B5EF4-FFF2-40B4-BE49-F238E27FC236}">
                <a16:creationId xmlns:a16="http://schemas.microsoft.com/office/drawing/2014/main" id="{FEC21096-5745-4587-AAF1-4FA0C90BCFFA}"/>
              </a:ext>
            </a:extLst>
          </p:cNvPr>
          <p:cNvSpPr>
            <a:spLocks noGrp="1"/>
          </p:cNvSpPr>
          <p:nvPr>
            <p:ph type="ftr" sz="quarter" idx="3"/>
          </p:nvPr>
        </p:nvSpPr>
        <p:spPr>
          <a:xfrm>
            <a:off x="3582000" y="6217199"/>
            <a:ext cx="6253200" cy="288000"/>
          </a:xfrm>
          <a:prstGeom prst="rect">
            <a:avLst/>
          </a:prstGeom>
        </p:spPr>
        <p:txBody>
          <a:bodyPr vert="horz" lIns="91440" tIns="45720" rIns="91440" bIns="45720" rtlCol="0" anchor="ctr"/>
          <a:lstStyle>
            <a:lvl1pPr algn="r">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fi-FI"/>
              <a:t>Esityksen nimi / Tekijä</a:t>
            </a:r>
          </a:p>
        </p:txBody>
      </p:sp>
      <p:sp>
        <p:nvSpPr>
          <p:cNvPr id="16" name="Tekstiruutu 15"/>
          <p:cNvSpPr txBox="1"/>
          <p:nvPr/>
        </p:nvSpPr>
        <p:spPr>
          <a:xfrm>
            <a:off x="431371" y="6217200"/>
            <a:ext cx="4704523" cy="288000"/>
          </a:xfrm>
          <a:prstGeom prst="rect">
            <a:avLst/>
          </a:prstGeom>
          <a:noFill/>
        </p:spPr>
        <p:txBody>
          <a:bodyPr wrap="square" lIns="90000" tIns="46800" rIns="90000" bIns="46800" rtlCol="0" anchor="ctr" anchorCtr="0">
            <a:spAutoFit/>
          </a:bodyPr>
          <a:lstStyle/>
          <a:p>
            <a:r>
              <a:rPr lang="fi-FI" sz="1400" b="1">
                <a:solidFill>
                  <a:schemeClr val="tx1"/>
                </a:solidFill>
                <a:latin typeface="Open Sans" panose="020B0606030504020204" pitchFamily="34" charset="0"/>
                <a:ea typeface="Open Sans" panose="020B0606030504020204" pitchFamily="34" charset="0"/>
                <a:cs typeface="Open Sans" panose="020B0606030504020204" pitchFamily="34" charset="0"/>
              </a:rPr>
              <a:t>UEF</a:t>
            </a:r>
            <a:r>
              <a:rPr lang="fi-FI" sz="1400" spc="-15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fi-FI" sz="140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fi-FI" sz="1400" err="1">
                <a:solidFill>
                  <a:schemeClr val="tx1"/>
                </a:solidFill>
                <a:latin typeface="Open Sans" panose="020B0606030504020204" pitchFamily="34" charset="0"/>
                <a:ea typeface="Open Sans" panose="020B0606030504020204" pitchFamily="34" charset="0"/>
                <a:cs typeface="Open Sans" panose="020B0606030504020204" pitchFamily="34" charset="0"/>
              </a:rPr>
              <a:t>University</a:t>
            </a:r>
            <a:r>
              <a:rPr lang="fi-FI" sz="1400">
                <a:solidFill>
                  <a:schemeClr val="tx1"/>
                </a:solidFill>
                <a:latin typeface="Open Sans" panose="020B0606030504020204" pitchFamily="34" charset="0"/>
                <a:ea typeface="Open Sans" panose="020B0606030504020204" pitchFamily="34" charset="0"/>
                <a:cs typeface="Open Sans" panose="020B0606030504020204" pitchFamily="34" charset="0"/>
              </a:rPr>
              <a:t> of Eastern Finland</a:t>
            </a:r>
          </a:p>
        </p:txBody>
      </p:sp>
      <p:sp>
        <p:nvSpPr>
          <p:cNvPr id="1027" name="Rectangle 3"/>
          <p:cNvSpPr>
            <a:spLocks noGrp="1" noChangeArrowheads="1"/>
          </p:cNvSpPr>
          <p:nvPr>
            <p:ph type="body" idx="1"/>
          </p:nvPr>
        </p:nvSpPr>
        <p:spPr bwMode="auto">
          <a:xfrm>
            <a:off x="767292" y="3479205"/>
            <a:ext cx="10657416" cy="432000"/>
          </a:xfrm>
          <a:prstGeom prst="rect">
            <a:avLst/>
          </a:prstGeom>
          <a:noFill/>
          <a:ln w="9525">
            <a:noFill/>
            <a:miter lim="800000"/>
            <a:headEnd/>
            <a:tailEnd/>
          </a:ln>
        </p:spPr>
        <p:txBody>
          <a:bodyPr vert="horz" wrap="square" lIns="91440" tIns="45720" rIns="90000" bIns="45720" numCol="1" anchor="ctr" anchorCtr="0" compatLnSpc="1">
            <a:prstTxWarp prst="textNoShape">
              <a:avLst/>
            </a:prstTxWarp>
          </a:bodyPr>
          <a:lstStyle/>
          <a:p>
            <a:pPr lvl="0"/>
            <a:r>
              <a:rPr lang="fi-FI"/>
              <a:t>Lisää teksti napsauttamalla</a:t>
            </a:r>
          </a:p>
        </p:txBody>
      </p:sp>
      <p:sp>
        <p:nvSpPr>
          <p:cNvPr id="1026" name="Rectangle 2"/>
          <p:cNvSpPr>
            <a:spLocks noGrp="1" noChangeArrowheads="1"/>
          </p:cNvSpPr>
          <p:nvPr>
            <p:ph type="title"/>
          </p:nvPr>
        </p:nvSpPr>
        <p:spPr bwMode="auto">
          <a:xfrm>
            <a:off x="767292" y="2824132"/>
            <a:ext cx="10657416" cy="69127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a:t>Lisää otsikko napsauttamalla</a:t>
            </a:r>
          </a:p>
        </p:txBody>
      </p:sp>
    </p:spTree>
    <p:extLst>
      <p:ext uri="{BB962C8B-B14F-4D97-AF65-F5344CB8AC3E}">
        <p14:creationId xmlns:p14="http://schemas.microsoft.com/office/powerpoint/2010/main" val="334427795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hf hdr="0"/>
  <p:txStyles>
    <p:titleStyle>
      <a:lvl1pPr algn="l" rtl="0" eaLnBrk="1" fontAlgn="base" hangingPunct="1">
        <a:lnSpc>
          <a:spcPts val="4080"/>
        </a:lnSpc>
        <a:spcBef>
          <a:spcPct val="0"/>
        </a:spcBef>
        <a:spcAft>
          <a:spcPct val="0"/>
        </a:spcAft>
        <a:defRPr sz="40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algn="l" rtl="0" eaLnBrk="1" fontAlgn="base" hangingPunct="1">
        <a:lnSpc>
          <a:spcPts val="4080"/>
        </a:lnSpc>
        <a:spcBef>
          <a:spcPct val="0"/>
        </a:spcBef>
        <a:spcAft>
          <a:spcPct val="0"/>
        </a:spcAft>
        <a:defRPr sz="3360" b="1">
          <a:solidFill>
            <a:schemeClr val="tx2"/>
          </a:solidFill>
          <a:latin typeface="Palatino Linotype" pitchFamily="18" charset="0"/>
        </a:defRPr>
      </a:lvl2pPr>
      <a:lvl3pPr algn="l" rtl="0" eaLnBrk="1" fontAlgn="base" hangingPunct="1">
        <a:lnSpc>
          <a:spcPts val="4080"/>
        </a:lnSpc>
        <a:spcBef>
          <a:spcPct val="0"/>
        </a:spcBef>
        <a:spcAft>
          <a:spcPct val="0"/>
        </a:spcAft>
        <a:defRPr sz="3360" b="1">
          <a:solidFill>
            <a:schemeClr val="tx2"/>
          </a:solidFill>
          <a:latin typeface="Palatino Linotype" pitchFamily="18" charset="0"/>
        </a:defRPr>
      </a:lvl3pPr>
      <a:lvl4pPr algn="l" rtl="0" eaLnBrk="1" fontAlgn="base" hangingPunct="1">
        <a:lnSpc>
          <a:spcPts val="4080"/>
        </a:lnSpc>
        <a:spcBef>
          <a:spcPct val="0"/>
        </a:spcBef>
        <a:spcAft>
          <a:spcPct val="0"/>
        </a:spcAft>
        <a:defRPr sz="3360" b="1">
          <a:solidFill>
            <a:schemeClr val="tx2"/>
          </a:solidFill>
          <a:latin typeface="Palatino Linotype" pitchFamily="18" charset="0"/>
        </a:defRPr>
      </a:lvl4pPr>
      <a:lvl5pPr algn="l" rtl="0" eaLnBrk="1" fontAlgn="base" hangingPunct="1">
        <a:lnSpc>
          <a:spcPts val="4080"/>
        </a:lnSpc>
        <a:spcBef>
          <a:spcPct val="0"/>
        </a:spcBef>
        <a:spcAft>
          <a:spcPct val="0"/>
        </a:spcAft>
        <a:defRPr sz="3360" b="1">
          <a:solidFill>
            <a:schemeClr val="tx2"/>
          </a:solidFill>
          <a:latin typeface="Palatino Linotype" pitchFamily="18" charset="0"/>
        </a:defRPr>
      </a:lvl5pPr>
      <a:lvl6pPr marL="548626" algn="l" rtl="0" eaLnBrk="1" fontAlgn="base" hangingPunct="1">
        <a:lnSpc>
          <a:spcPts val="4080"/>
        </a:lnSpc>
        <a:spcBef>
          <a:spcPct val="0"/>
        </a:spcBef>
        <a:spcAft>
          <a:spcPct val="0"/>
        </a:spcAft>
        <a:defRPr sz="3360" b="1">
          <a:solidFill>
            <a:schemeClr val="tx2"/>
          </a:solidFill>
          <a:latin typeface="Palatino Linotype" pitchFamily="18" charset="0"/>
        </a:defRPr>
      </a:lvl6pPr>
      <a:lvl7pPr marL="1097253" algn="l" rtl="0" eaLnBrk="1" fontAlgn="base" hangingPunct="1">
        <a:lnSpc>
          <a:spcPts val="4080"/>
        </a:lnSpc>
        <a:spcBef>
          <a:spcPct val="0"/>
        </a:spcBef>
        <a:spcAft>
          <a:spcPct val="0"/>
        </a:spcAft>
        <a:defRPr sz="3360" b="1">
          <a:solidFill>
            <a:schemeClr val="tx2"/>
          </a:solidFill>
          <a:latin typeface="Palatino Linotype" pitchFamily="18" charset="0"/>
        </a:defRPr>
      </a:lvl7pPr>
      <a:lvl8pPr marL="1645879" algn="l" rtl="0" eaLnBrk="1" fontAlgn="base" hangingPunct="1">
        <a:lnSpc>
          <a:spcPts val="4080"/>
        </a:lnSpc>
        <a:spcBef>
          <a:spcPct val="0"/>
        </a:spcBef>
        <a:spcAft>
          <a:spcPct val="0"/>
        </a:spcAft>
        <a:defRPr sz="3360" b="1">
          <a:solidFill>
            <a:schemeClr val="tx2"/>
          </a:solidFill>
          <a:latin typeface="Palatino Linotype" pitchFamily="18" charset="0"/>
        </a:defRPr>
      </a:lvl8pPr>
      <a:lvl9pPr marL="2194505" algn="l" rtl="0" eaLnBrk="1" fontAlgn="base" hangingPunct="1">
        <a:lnSpc>
          <a:spcPts val="4080"/>
        </a:lnSpc>
        <a:spcBef>
          <a:spcPct val="0"/>
        </a:spcBef>
        <a:spcAft>
          <a:spcPct val="0"/>
        </a:spcAft>
        <a:defRPr sz="3360" b="1">
          <a:solidFill>
            <a:schemeClr val="tx2"/>
          </a:solidFill>
          <a:latin typeface="Palatino Linotype" pitchFamily="18" charset="0"/>
        </a:defRPr>
      </a:lvl9pPr>
    </p:titleStyle>
    <p:bodyStyle>
      <a:lvl1pPr marL="0" indent="0" algn="l" rtl="0" eaLnBrk="1" fontAlgn="base" hangingPunct="1">
        <a:spcBef>
          <a:spcPct val="0"/>
        </a:spcBef>
        <a:spcAft>
          <a:spcPct val="30000"/>
        </a:spcAft>
        <a:buClr>
          <a:schemeClr val="accent2"/>
        </a:buClr>
        <a:buNone/>
        <a:defRPr sz="2800" b="0" i="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34329" indent="0" algn="l" rtl="0" eaLnBrk="1" fontAlgn="base" hangingPunct="1">
        <a:spcBef>
          <a:spcPct val="0"/>
        </a:spcBef>
        <a:spcAft>
          <a:spcPct val="30000"/>
        </a:spcAft>
        <a:buClr>
          <a:schemeClr val="accent2"/>
        </a:buClr>
        <a:buNone/>
        <a:defRPr>
          <a:solidFill>
            <a:srgbClr val="353535"/>
          </a:solidFill>
          <a:latin typeface="+mn-lt"/>
        </a:defRPr>
      </a:lvl2pPr>
      <a:lvl3pPr marL="967716" indent="0" algn="l" rtl="0" eaLnBrk="1" fontAlgn="base" hangingPunct="1">
        <a:spcBef>
          <a:spcPct val="0"/>
        </a:spcBef>
        <a:spcAft>
          <a:spcPct val="30000"/>
        </a:spcAft>
        <a:buClr>
          <a:schemeClr val="accent2"/>
        </a:buClr>
        <a:buNone/>
        <a:defRPr sz="1920">
          <a:solidFill>
            <a:srgbClr val="353535"/>
          </a:solidFill>
          <a:latin typeface="+mn-lt"/>
        </a:defRPr>
      </a:lvl3pPr>
      <a:lvl4pPr marL="1396330" indent="0" algn="l" rtl="0" eaLnBrk="1" fontAlgn="base" hangingPunct="1">
        <a:spcBef>
          <a:spcPct val="0"/>
        </a:spcBef>
        <a:spcAft>
          <a:spcPct val="30000"/>
        </a:spcAft>
        <a:buClr>
          <a:schemeClr val="accent2"/>
        </a:buClr>
        <a:buNone/>
        <a:defRPr sz="1680">
          <a:solidFill>
            <a:srgbClr val="353535"/>
          </a:solidFill>
          <a:latin typeface="+mn-lt"/>
        </a:defRPr>
      </a:lvl4pPr>
      <a:lvl5pPr marL="1821134" indent="0" algn="l" rtl="0" eaLnBrk="1" fontAlgn="base" hangingPunct="1">
        <a:spcBef>
          <a:spcPct val="0"/>
        </a:spcBef>
        <a:spcAft>
          <a:spcPct val="30000"/>
        </a:spcAft>
        <a:buClr>
          <a:schemeClr val="accent2"/>
        </a:buClr>
        <a:buNone/>
        <a:defRPr sz="1680">
          <a:solidFill>
            <a:srgbClr val="353535"/>
          </a:solidFill>
          <a:latin typeface="+mn-lt"/>
        </a:defRPr>
      </a:lvl5pPr>
      <a:lvl6pPr marL="2596451" indent="-226690" algn="l" rtl="0" eaLnBrk="1" fontAlgn="base" hangingPunct="1">
        <a:spcBef>
          <a:spcPct val="0"/>
        </a:spcBef>
        <a:spcAft>
          <a:spcPct val="30000"/>
        </a:spcAft>
        <a:buChar char="»"/>
        <a:defRPr sz="1680">
          <a:solidFill>
            <a:schemeClr val="tx1"/>
          </a:solidFill>
          <a:latin typeface="+mn-lt"/>
        </a:defRPr>
      </a:lvl6pPr>
      <a:lvl7pPr marL="3145077" indent="-226690" algn="l" rtl="0" eaLnBrk="1" fontAlgn="base" hangingPunct="1">
        <a:spcBef>
          <a:spcPct val="0"/>
        </a:spcBef>
        <a:spcAft>
          <a:spcPct val="30000"/>
        </a:spcAft>
        <a:buChar char="»"/>
        <a:defRPr sz="1680">
          <a:solidFill>
            <a:schemeClr val="tx1"/>
          </a:solidFill>
          <a:latin typeface="+mn-lt"/>
        </a:defRPr>
      </a:lvl7pPr>
      <a:lvl8pPr marL="3693704" indent="-226690" algn="l" rtl="0" eaLnBrk="1" fontAlgn="base" hangingPunct="1">
        <a:spcBef>
          <a:spcPct val="0"/>
        </a:spcBef>
        <a:spcAft>
          <a:spcPct val="30000"/>
        </a:spcAft>
        <a:buChar char="»"/>
        <a:defRPr sz="1680">
          <a:solidFill>
            <a:schemeClr val="tx1"/>
          </a:solidFill>
          <a:latin typeface="+mn-lt"/>
        </a:defRPr>
      </a:lvl8pPr>
      <a:lvl9pPr marL="4242330" indent="-226690" algn="l" rtl="0" eaLnBrk="1" fontAlgn="base" hangingPunct="1">
        <a:spcBef>
          <a:spcPct val="0"/>
        </a:spcBef>
        <a:spcAft>
          <a:spcPct val="30000"/>
        </a:spcAft>
        <a:buChar char="»"/>
        <a:defRPr sz="1680">
          <a:solidFill>
            <a:schemeClr val="tx1"/>
          </a:solidFill>
          <a:latin typeface="+mn-lt"/>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Otsikon paikkamerkki 4">
            <a:extLst>
              <a:ext uri="{FF2B5EF4-FFF2-40B4-BE49-F238E27FC236}">
                <a16:creationId xmlns:a16="http://schemas.microsoft.com/office/drawing/2014/main" id="{DE9C5905-11AF-4A81-B918-315966311004}"/>
              </a:ext>
            </a:extLst>
          </p:cNvPr>
          <p:cNvSpPr>
            <a:spLocks noGrp="1"/>
          </p:cNvSpPr>
          <p:nvPr>
            <p:ph type="title"/>
          </p:nvPr>
        </p:nvSpPr>
        <p:spPr>
          <a:xfrm>
            <a:off x="838200" y="365125"/>
            <a:ext cx="10515600" cy="1325563"/>
          </a:xfrm>
          <a:prstGeom prst="rect">
            <a:avLst/>
          </a:prstGeom>
        </p:spPr>
        <p:txBody>
          <a:bodyPr vert="horz" lIns="91440" tIns="45720" rIns="91440" bIns="45720" rtlCol="0" anchor="t" anchorCtr="0">
            <a:normAutofit/>
          </a:bodyPr>
          <a:lstStyle/>
          <a:p>
            <a:r>
              <a:rPr lang="fi-FI"/>
              <a:t>Lisää otsikko napsauttamalla</a:t>
            </a:r>
          </a:p>
        </p:txBody>
      </p:sp>
      <p:sp>
        <p:nvSpPr>
          <p:cNvPr id="6" name="Tekstin paikkamerkki 5">
            <a:extLst>
              <a:ext uri="{FF2B5EF4-FFF2-40B4-BE49-F238E27FC236}">
                <a16:creationId xmlns:a16="http://schemas.microsoft.com/office/drawing/2014/main" id="{A911E493-C6E1-4F25-82FE-6406473295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ruutu 3">
            <a:extLst>
              <a:ext uri="{FF2B5EF4-FFF2-40B4-BE49-F238E27FC236}">
                <a16:creationId xmlns:a16="http://schemas.microsoft.com/office/drawing/2014/main" id="{4198E355-A7E0-4858-BF2F-D2C9A14EBCDA}"/>
              </a:ext>
            </a:extLst>
          </p:cNvPr>
          <p:cNvSpPr txBox="1"/>
          <p:nvPr/>
        </p:nvSpPr>
        <p:spPr>
          <a:xfrm>
            <a:off x="431371" y="6217200"/>
            <a:ext cx="4704523" cy="288000"/>
          </a:xfrm>
          <a:prstGeom prst="rect">
            <a:avLst/>
          </a:prstGeom>
          <a:noFill/>
        </p:spPr>
        <p:txBody>
          <a:bodyPr wrap="square" lIns="90000" tIns="46800" rIns="90000" bIns="46800" rtlCol="0" anchor="ctr" anchorCtr="0">
            <a:spAutoFit/>
          </a:bodyPr>
          <a:lstStyle/>
          <a:p>
            <a:r>
              <a:rPr lang="fi-FI" sz="1400" b="1">
                <a:solidFill>
                  <a:schemeClr val="tx1"/>
                </a:solidFill>
                <a:latin typeface="Open Sans" panose="020B0606030504020204" pitchFamily="34" charset="0"/>
                <a:ea typeface="Open Sans" panose="020B0606030504020204" pitchFamily="34" charset="0"/>
                <a:cs typeface="Open Sans" panose="020B0606030504020204" pitchFamily="34" charset="0"/>
              </a:rPr>
              <a:t>UEF</a:t>
            </a:r>
            <a:r>
              <a:rPr lang="fi-FI" sz="1400" spc="-15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fi-FI" sz="140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fi-FI" sz="1400" err="1">
                <a:solidFill>
                  <a:schemeClr val="tx1"/>
                </a:solidFill>
                <a:latin typeface="Open Sans" panose="020B0606030504020204" pitchFamily="34" charset="0"/>
                <a:ea typeface="Open Sans" panose="020B0606030504020204" pitchFamily="34" charset="0"/>
                <a:cs typeface="Open Sans" panose="020B0606030504020204" pitchFamily="34" charset="0"/>
              </a:rPr>
              <a:t>University</a:t>
            </a:r>
            <a:r>
              <a:rPr lang="fi-FI" sz="1400">
                <a:solidFill>
                  <a:schemeClr val="tx1"/>
                </a:solidFill>
                <a:latin typeface="Open Sans" panose="020B0606030504020204" pitchFamily="34" charset="0"/>
                <a:ea typeface="Open Sans" panose="020B0606030504020204" pitchFamily="34" charset="0"/>
                <a:cs typeface="Open Sans" panose="020B0606030504020204" pitchFamily="34" charset="0"/>
              </a:rPr>
              <a:t> of Eastern Finland</a:t>
            </a:r>
          </a:p>
        </p:txBody>
      </p:sp>
      <p:sp>
        <p:nvSpPr>
          <p:cNvPr id="8" name="Alatunnisteen paikkamerkki 7">
            <a:extLst>
              <a:ext uri="{FF2B5EF4-FFF2-40B4-BE49-F238E27FC236}">
                <a16:creationId xmlns:a16="http://schemas.microsoft.com/office/drawing/2014/main" id="{33F5C535-0370-4080-BB9D-023BC87A87A2}"/>
              </a:ext>
            </a:extLst>
          </p:cNvPr>
          <p:cNvSpPr>
            <a:spLocks noGrp="1"/>
          </p:cNvSpPr>
          <p:nvPr>
            <p:ph type="ftr" sz="quarter" idx="3"/>
          </p:nvPr>
        </p:nvSpPr>
        <p:spPr>
          <a:xfrm>
            <a:off x="3582000" y="6217200"/>
            <a:ext cx="6253200" cy="288000"/>
          </a:xfrm>
          <a:prstGeom prst="rect">
            <a:avLst/>
          </a:prstGeom>
        </p:spPr>
        <p:txBody>
          <a:bodyPr vert="horz" lIns="91440" tIns="45720" rIns="91440" bIns="45720" rtlCol="0" anchor="ctr"/>
          <a:lstStyle>
            <a:lvl1pPr algn="ctr">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lgn="r"/>
            <a:r>
              <a:rPr lang="fi-FI"/>
              <a:t>Esityksen nimi / Tekijä</a:t>
            </a:r>
          </a:p>
        </p:txBody>
      </p:sp>
      <p:sp>
        <p:nvSpPr>
          <p:cNvPr id="2" name="Päivämäärän paikkamerkki 1">
            <a:extLst>
              <a:ext uri="{FF2B5EF4-FFF2-40B4-BE49-F238E27FC236}">
                <a16:creationId xmlns:a16="http://schemas.microsoft.com/office/drawing/2014/main" id="{83A45D08-D7BD-4296-8D1D-D35BD3F37028}"/>
              </a:ext>
            </a:extLst>
          </p:cNvPr>
          <p:cNvSpPr>
            <a:spLocks noGrp="1"/>
          </p:cNvSpPr>
          <p:nvPr>
            <p:ph type="dt" sz="half" idx="2"/>
          </p:nvPr>
        </p:nvSpPr>
        <p:spPr>
          <a:xfrm>
            <a:off x="9959009" y="6217200"/>
            <a:ext cx="1182991" cy="288000"/>
          </a:xfrm>
          <a:prstGeom prst="rect">
            <a:avLst/>
          </a:prstGeom>
        </p:spPr>
        <p:txBody>
          <a:bodyPr vert="horz" lIns="91440" tIns="45720" rIns="91440" bIns="45720" rtlCol="0" anchor="ctr"/>
          <a:lstStyle>
            <a:lvl1pPr algn="r">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lgn="r"/>
            <a:fld id="{4537718C-E7C6-4A7E-9A57-A0461A6E8F98}" type="datetimeFigureOut">
              <a:rPr lang="fi-FI" smtClean="0"/>
              <a:pPr algn="r"/>
              <a:t>10.10.2024</a:t>
            </a:fld>
            <a:endParaRPr lang="fi-FI"/>
          </a:p>
        </p:txBody>
      </p:sp>
      <p:sp>
        <p:nvSpPr>
          <p:cNvPr id="9" name="Dian numeron paikkamerkki 8">
            <a:extLst>
              <a:ext uri="{FF2B5EF4-FFF2-40B4-BE49-F238E27FC236}">
                <a16:creationId xmlns:a16="http://schemas.microsoft.com/office/drawing/2014/main" id="{4871E3D4-4CC6-49C2-9ED5-54B7010E0808}"/>
              </a:ext>
            </a:extLst>
          </p:cNvPr>
          <p:cNvSpPr>
            <a:spLocks noGrp="1"/>
          </p:cNvSpPr>
          <p:nvPr>
            <p:ph type="sldNum" sz="quarter" idx="4"/>
          </p:nvPr>
        </p:nvSpPr>
        <p:spPr>
          <a:xfrm>
            <a:off x="11142000" y="6217200"/>
            <a:ext cx="619200" cy="288000"/>
          </a:xfrm>
          <a:prstGeom prst="rect">
            <a:avLst/>
          </a:prstGeom>
        </p:spPr>
        <p:txBody>
          <a:bodyPr vert="horz" lIns="91440" tIns="45720" rIns="91440" bIns="45720" rtlCol="0" anchor="ctr"/>
          <a:lstStyle>
            <a:lvl1pPr algn="r">
              <a:defRPr sz="140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EDA13E43-8BC8-48FB-A94B-C304C3541EED}" type="slidenum">
              <a:rPr lang="fi-FI" smtClean="0"/>
              <a:pPr/>
              <a:t>‹#›</a:t>
            </a:fld>
            <a:endParaRPr lang="fi-FI"/>
          </a:p>
        </p:txBody>
      </p:sp>
      <p:sp>
        <p:nvSpPr>
          <p:cNvPr id="3" name="Suorakulmio 2">
            <a:extLst>
              <a:ext uri="{FF2B5EF4-FFF2-40B4-BE49-F238E27FC236}">
                <a16:creationId xmlns:a16="http://schemas.microsoft.com/office/drawing/2014/main" id="{363C0CE2-764E-EA45-B55A-F7E46D2E46CD}"/>
              </a:ext>
              <a:ext uri="{C183D7F6-B498-43B3-948B-1728B52AA6E4}">
                <adec:decorative xmlns:adec="http://schemas.microsoft.com/office/drawing/2017/decorative" val="1"/>
              </a:ext>
            </a:extLst>
          </p:cNvPr>
          <p:cNvSpPr/>
          <p:nvPr/>
        </p:nvSpPr>
        <p:spPr>
          <a:xfrm>
            <a:off x="1" y="6614906"/>
            <a:ext cx="12192000" cy="243094"/>
          </a:xfrm>
          <a:prstGeom prst="rect">
            <a:avLst/>
          </a:prstGeom>
          <a:solidFill>
            <a:srgbClr val="00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54859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hf hdr="0"/>
  <p:txStyles>
    <p:titleStyle>
      <a:lvl1pPr algn="l" rtl="0" eaLnBrk="1" fontAlgn="base" hangingPunct="1">
        <a:lnSpc>
          <a:spcPts val="4080"/>
        </a:lnSpc>
        <a:spcBef>
          <a:spcPct val="0"/>
        </a:spcBef>
        <a:spcAft>
          <a:spcPct val="0"/>
        </a:spcAft>
        <a:defRPr sz="4000" b="1">
          <a:solidFill>
            <a:srgbClr val="353535"/>
          </a:solidFill>
          <a:latin typeface="+mj-lt"/>
          <a:ea typeface="+mj-ea"/>
          <a:cs typeface="+mj-cs"/>
        </a:defRPr>
      </a:lvl1pPr>
      <a:lvl2pPr algn="l" rtl="0" eaLnBrk="1" fontAlgn="base" hangingPunct="1">
        <a:lnSpc>
          <a:spcPts val="4080"/>
        </a:lnSpc>
        <a:spcBef>
          <a:spcPct val="0"/>
        </a:spcBef>
        <a:spcAft>
          <a:spcPct val="0"/>
        </a:spcAft>
        <a:defRPr sz="3360" b="1">
          <a:solidFill>
            <a:schemeClr val="tx2"/>
          </a:solidFill>
          <a:latin typeface="Palatino Linotype" pitchFamily="18" charset="0"/>
        </a:defRPr>
      </a:lvl2pPr>
      <a:lvl3pPr algn="l" rtl="0" eaLnBrk="1" fontAlgn="base" hangingPunct="1">
        <a:lnSpc>
          <a:spcPts val="4080"/>
        </a:lnSpc>
        <a:spcBef>
          <a:spcPct val="0"/>
        </a:spcBef>
        <a:spcAft>
          <a:spcPct val="0"/>
        </a:spcAft>
        <a:defRPr sz="3360" b="1">
          <a:solidFill>
            <a:schemeClr val="tx2"/>
          </a:solidFill>
          <a:latin typeface="Palatino Linotype" pitchFamily="18" charset="0"/>
        </a:defRPr>
      </a:lvl3pPr>
      <a:lvl4pPr algn="l" rtl="0" eaLnBrk="1" fontAlgn="base" hangingPunct="1">
        <a:lnSpc>
          <a:spcPts val="4080"/>
        </a:lnSpc>
        <a:spcBef>
          <a:spcPct val="0"/>
        </a:spcBef>
        <a:spcAft>
          <a:spcPct val="0"/>
        </a:spcAft>
        <a:defRPr sz="3360" b="1">
          <a:solidFill>
            <a:schemeClr val="tx2"/>
          </a:solidFill>
          <a:latin typeface="Palatino Linotype" pitchFamily="18" charset="0"/>
        </a:defRPr>
      </a:lvl4pPr>
      <a:lvl5pPr algn="l" rtl="0" eaLnBrk="1" fontAlgn="base" hangingPunct="1">
        <a:lnSpc>
          <a:spcPts val="4080"/>
        </a:lnSpc>
        <a:spcBef>
          <a:spcPct val="0"/>
        </a:spcBef>
        <a:spcAft>
          <a:spcPct val="0"/>
        </a:spcAft>
        <a:defRPr sz="3360" b="1">
          <a:solidFill>
            <a:schemeClr val="tx2"/>
          </a:solidFill>
          <a:latin typeface="Palatino Linotype" pitchFamily="18" charset="0"/>
        </a:defRPr>
      </a:lvl5pPr>
      <a:lvl6pPr marL="548626" algn="l" rtl="0" eaLnBrk="1" fontAlgn="base" hangingPunct="1">
        <a:lnSpc>
          <a:spcPts val="4080"/>
        </a:lnSpc>
        <a:spcBef>
          <a:spcPct val="0"/>
        </a:spcBef>
        <a:spcAft>
          <a:spcPct val="0"/>
        </a:spcAft>
        <a:defRPr sz="3360" b="1">
          <a:solidFill>
            <a:schemeClr val="tx2"/>
          </a:solidFill>
          <a:latin typeface="Palatino Linotype" pitchFamily="18" charset="0"/>
        </a:defRPr>
      </a:lvl6pPr>
      <a:lvl7pPr marL="1097253" algn="l" rtl="0" eaLnBrk="1" fontAlgn="base" hangingPunct="1">
        <a:lnSpc>
          <a:spcPts val="4080"/>
        </a:lnSpc>
        <a:spcBef>
          <a:spcPct val="0"/>
        </a:spcBef>
        <a:spcAft>
          <a:spcPct val="0"/>
        </a:spcAft>
        <a:defRPr sz="3360" b="1">
          <a:solidFill>
            <a:schemeClr val="tx2"/>
          </a:solidFill>
          <a:latin typeface="Palatino Linotype" pitchFamily="18" charset="0"/>
        </a:defRPr>
      </a:lvl7pPr>
      <a:lvl8pPr marL="1645879" algn="l" rtl="0" eaLnBrk="1" fontAlgn="base" hangingPunct="1">
        <a:lnSpc>
          <a:spcPts val="4080"/>
        </a:lnSpc>
        <a:spcBef>
          <a:spcPct val="0"/>
        </a:spcBef>
        <a:spcAft>
          <a:spcPct val="0"/>
        </a:spcAft>
        <a:defRPr sz="3360" b="1">
          <a:solidFill>
            <a:schemeClr val="tx2"/>
          </a:solidFill>
          <a:latin typeface="Palatino Linotype" pitchFamily="18" charset="0"/>
        </a:defRPr>
      </a:lvl8pPr>
      <a:lvl9pPr marL="2194505" algn="l" rtl="0" eaLnBrk="1" fontAlgn="base" hangingPunct="1">
        <a:lnSpc>
          <a:spcPts val="4080"/>
        </a:lnSpc>
        <a:spcBef>
          <a:spcPct val="0"/>
        </a:spcBef>
        <a:spcAft>
          <a:spcPct val="0"/>
        </a:spcAft>
        <a:defRPr sz="3360" b="1">
          <a:solidFill>
            <a:schemeClr val="tx2"/>
          </a:solidFill>
          <a:latin typeface="Palatino Linotype" pitchFamily="18" charset="0"/>
        </a:defRPr>
      </a:lvl9pPr>
    </p:titleStyle>
    <p:bodyStyle>
      <a:lvl1pPr marL="219071" indent="-219071" algn="l" rtl="0" eaLnBrk="1" fontAlgn="base" hangingPunct="1">
        <a:spcBef>
          <a:spcPct val="0"/>
        </a:spcBef>
        <a:spcAft>
          <a:spcPct val="30000"/>
        </a:spcAft>
        <a:buClr>
          <a:schemeClr val="accent2"/>
        </a:buClr>
        <a:buChar char="•"/>
        <a:defRPr sz="2400">
          <a:solidFill>
            <a:srgbClr val="353535"/>
          </a:solidFill>
          <a:latin typeface="+mn-lt"/>
          <a:ea typeface="+mn-ea"/>
          <a:cs typeface="+mn-cs"/>
        </a:defRPr>
      </a:lvl1pPr>
      <a:lvl2pPr marL="752457" indent="-318128" algn="l" rtl="0" eaLnBrk="1" fontAlgn="base" hangingPunct="1">
        <a:spcBef>
          <a:spcPct val="0"/>
        </a:spcBef>
        <a:spcAft>
          <a:spcPct val="30000"/>
        </a:spcAft>
        <a:buClr>
          <a:schemeClr val="accent2"/>
        </a:buClr>
        <a:buChar char="–"/>
        <a:defRPr>
          <a:solidFill>
            <a:srgbClr val="353535"/>
          </a:solidFill>
          <a:latin typeface="+mn-lt"/>
        </a:defRPr>
      </a:lvl2pPr>
      <a:lvl3pPr marL="1181070" indent="-213355" algn="l" rtl="0" eaLnBrk="1" fontAlgn="base" hangingPunct="1">
        <a:spcBef>
          <a:spcPct val="0"/>
        </a:spcBef>
        <a:spcAft>
          <a:spcPct val="30000"/>
        </a:spcAft>
        <a:buClr>
          <a:schemeClr val="accent2"/>
        </a:buClr>
        <a:buChar char="•"/>
        <a:defRPr sz="1920">
          <a:solidFill>
            <a:srgbClr val="353535"/>
          </a:solidFill>
          <a:latin typeface="+mn-lt"/>
        </a:defRPr>
      </a:lvl3pPr>
      <a:lvl4pPr marL="1605876" indent="-209545" algn="l" rtl="0" eaLnBrk="1" fontAlgn="base" hangingPunct="1">
        <a:spcBef>
          <a:spcPct val="0"/>
        </a:spcBef>
        <a:spcAft>
          <a:spcPct val="30000"/>
        </a:spcAft>
        <a:buClr>
          <a:schemeClr val="accent2"/>
        </a:buClr>
        <a:buChar char="–"/>
        <a:defRPr sz="1680">
          <a:solidFill>
            <a:srgbClr val="353535"/>
          </a:solidFill>
          <a:latin typeface="+mn-lt"/>
        </a:defRPr>
      </a:lvl4pPr>
      <a:lvl5pPr marL="2047825" indent="-226690" algn="l" rtl="0" eaLnBrk="1" fontAlgn="base" hangingPunct="1">
        <a:spcBef>
          <a:spcPct val="0"/>
        </a:spcBef>
        <a:spcAft>
          <a:spcPct val="30000"/>
        </a:spcAft>
        <a:buClr>
          <a:schemeClr val="accent2"/>
        </a:buClr>
        <a:buChar char="»"/>
        <a:defRPr sz="1680">
          <a:solidFill>
            <a:srgbClr val="353535"/>
          </a:solidFill>
          <a:latin typeface="+mn-lt"/>
        </a:defRPr>
      </a:lvl5pPr>
      <a:lvl6pPr marL="2596451" indent="-226690" algn="l" rtl="0" eaLnBrk="1" fontAlgn="base" hangingPunct="1">
        <a:spcBef>
          <a:spcPct val="0"/>
        </a:spcBef>
        <a:spcAft>
          <a:spcPct val="30000"/>
        </a:spcAft>
        <a:buChar char="»"/>
        <a:defRPr sz="1680">
          <a:solidFill>
            <a:schemeClr val="tx1"/>
          </a:solidFill>
          <a:latin typeface="+mn-lt"/>
        </a:defRPr>
      </a:lvl6pPr>
      <a:lvl7pPr marL="3145077" indent="-226690" algn="l" rtl="0" eaLnBrk="1" fontAlgn="base" hangingPunct="1">
        <a:spcBef>
          <a:spcPct val="0"/>
        </a:spcBef>
        <a:spcAft>
          <a:spcPct val="30000"/>
        </a:spcAft>
        <a:buChar char="»"/>
        <a:defRPr sz="1680">
          <a:solidFill>
            <a:schemeClr val="tx1"/>
          </a:solidFill>
          <a:latin typeface="+mn-lt"/>
        </a:defRPr>
      </a:lvl7pPr>
      <a:lvl8pPr marL="3693704" indent="-226690" algn="l" rtl="0" eaLnBrk="1" fontAlgn="base" hangingPunct="1">
        <a:spcBef>
          <a:spcPct val="0"/>
        </a:spcBef>
        <a:spcAft>
          <a:spcPct val="30000"/>
        </a:spcAft>
        <a:buChar char="»"/>
        <a:defRPr sz="1680">
          <a:solidFill>
            <a:schemeClr val="tx1"/>
          </a:solidFill>
          <a:latin typeface="+mn-lt"/>
        </a:defRPr>
      </a:lvl8pPr>
      <a:lvl9pPr marL="4242330" indent="-226690" algn="l" rtl="0" eaLnBrk="1" fontAlgn="base" hangingPunct="1">
        <a:spcBef>
          <a:spcPct val="0"/>
        </a:spcBef>
        <a:spcAft>
          <a:spcPct val="30000"/>
        </a:spcAft>
        <a:buChar char="»"/>
        <a:defRPr sz="1680">
          <a:solidFill>
            <a:schemeClr val="tx1"/>
          </a:solidFill>
          <a:latin typeface="+mn-lt"/>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microsoft.com/office/2018/10/relationships/comments" Target="../comments/modernComment_11E_A0F50A28.xml"/><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hyperlink" Target="https://op.europa.eu/en/publication-detail/-/publication/8f100af5-e44d-11eb-895a-01aa75ed71a1" TargetMode="External"/><Relationship Id="rId13" Type="http://schemas.openxmlformats.org/officeDocument/2006/relationships/hyperlink" Target="https://doi.org/10.1088/1748-9326/ac0d79" TargetMode="External"/><Relationship Id="rId3" Type="http://schemas.openxmlformats.org/officeDocument/2006/relationships/hyperlink" Target="https://doi.org/10.1177/0263276414531627" TargetMode="External"/><Relationship Id="rId7" Type="http://schemas.openxmlformats.org/officeDocument/2006/relationships/hyperlink" Target="https://doi.org/10.1016/j.enpol.2018.04.014" TargetMode="External"/><Relationship Id="rId12" Type="http://schemas.openxmlformats.org/officeDocument/2006/relationships/hyperlink" Target="https://erepo.uef.fi/bitstream/handle/123456789/29895/urn_isbn_978-952-61-4907-3.pdf?sequence=1&amp;isAllowed=y" TargetMode="External"/><Relationship Id="rId2" Type="http://schemas.openxmlformats.org/officeDocument/2006/relationships/hyperlink" Target="https://doi.org/10.3390/su12062404" TargetMode="External"/><Relationship Id="rId1" Type="http://schemas.openxmlformats.org/officeDocument/2006/relationships/slideLayout" Target="../slideLayouts/slideLayout7.xml"/><Relationship Id="rId6" Type="http://schemas.openxmlformats.org/officeDocument/2006/relationships/hyperlink" Target="http://urn.fi/URN:ISBN:978-952-11-5665-6" TargetMode="External"/><Relationship Id="rId11" Type="http://schemas.openxmlformats.org/officeDocument/2006/relationships/hyperlink" Target="https://urn.fi/URN:ISBN:978-952-383-727-0" TargetMode="External"/><Relationship Id="rId5" Type="http://schemas.openxmlformats.org/officeDocument/2006/relationships/hyperlink" Target="https://ilmastopaneeli.fi/hallinta/wp-content/uploads/2024/03/Ilmastopaneeli_sosiaalinen_hyvaksyttavyys_FINAL.pdf" TargetMode="External"/><Relationship Id="rId15" Type="http://schemas.openxmlformats.org/officeDocument/2006/relationships/hyperlink" Target="https://doi.org/10.1016/j.enpol.2006.12.001" TargetMode="External"/><Relationship Id="rId10" Type="http://schemas.openxmlformats.org/officeDocument/2006/relationships/hyperlink" Target="https://doi.org/10.5281/zenodo.5101133" TargetMode="External"/><Relationship Id="rId4" Type="http://schemas.openxmlformats.org/officeDocument/2006/relationships/hyperlink" Target="https://doi.org/10.3390/su9020165" TargetMode="External"/><Relationship Id="rId9" Type="http://schemas.openxmlformats.org/officeDocument/2006/relationships/hyperlink" Target="https://erepo.uef.fi/bitstream/handle/123456789/31645/urn_isbn_978-952-61-4931-8.pdf?sequence=1&amp;isAllowed=y" TargetMode="External"/><Relationship Id="rId14" Type="http://schemas.openxmlformats.org/officeDocument/2006/relationships/hyperlink" Target="https://sdgs.un.org/sites/default/files/2023-09/UN%20Climate%20SDG%20Synergies%20Report-091223B_1.pdf" TargetMode="External"/></Relationships>
</file>

<file path=ppt/slides/_rels/slide5.xml.rels><?xml version="1.0" encoding="UTF-8" standalone="yes"?>
<Relationships xmlns="http://schemas.openxmlformats.org/package/2006/relationships"><Relationship Id="rId3" Type="http://schemas.microsoft.com/office/2018/10/relationships/comments" Target="../comments/modernComment_10D_FA83BDA3.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2D_E584136D.xml"/><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CA85C7A-DD41-AB8F-91CE-A0F9202E562D}"/>
              </a:ext>
            </a:extLst>
          </p:cNvPr>
          <p:cNvSpPr>
            <a:spLocks noGrp="1"/>
          </p:cNvSpPr>
          <p:nvPr>
            <p:ph type="ctrTitle"/>
          </p:nvPr>
        </p:nvSpPr>
        <p:spPr/>
        <p:txBody>
          <a:bodyPr/>
          <a:lstStyle/>
          <a:p>
            <a:r>
              <a:rPr lang="fi-FI" dirty="0"/>
              <a:t>Valuma-aluesuunnittelu ja sosiaalisen hyväksyttävyyden tematiikka</a:t>
            </a:r>
          </a:p>
        </p:txBody>
      </p:sp>
      <p:sp>
        <p:nvSpPr>
          <p:cNvPr id="3" name="Alaotsikko 2">
            <a:extLst>
              <a:ext uri="{FF2B5EF4-FFF2-40B4-BE49-F238E27FC236}">
                <a16:creationId xmlns:a16="http://schemas.microsoft.com/office/drawing/2014/main" id="{050042F1-EBF0-79BE-24A1-1D356BFA229A}"/>
              </a:ext>
            </a:extLst>
          </p:cNvPr>
          <p:cNvSpPr>
            <a:spLocks noGrp="1"/>
          </p:cNvSpPr>
          <p:nvPr>
            <p:ph type="subTitle" idx="1"/>
          </p:nvPr>
        </p:nvSpPr>
        <p:spPr/>
        <p:txBody>
          <a:bodyPr/>
          <a:lstStyle/>
          <a:p>
            <a:r>
              <a:rPr lang="fi-FI" dirty="0">
                <a:latin typeface="Open Sans ExtraBold"/>
                <a:ea typeface="Open Sans ExtraBold"/>
                <a:cs typeface="Open Sans ExtraBold"/>
              </a:rPr>
              <a:t>Samu Salonen (UEF), Matias Sivonen (UEF) &amp; Lasse Peltonen (UEF)</a:t>
            </a:r>
          </a:p>
        </p:txBody>
      </p:sp>
      <p:pic>
        <p:nvPicPr>
          <p:cNvPr id="5" name="Kuva 10" descr="Kuva, joka sisältää kohteen teksti, Fontti, Grafiikka, logo&#10;&#10;Kuvaus luotu automaattisesti">
            <a:extLst>
              <a:ext uri="{FF2B5EF4-FFF2-40B4-BE49-F238E27FC236}">
                <a16:creationId xmlns:a16="http://schemas.microsoft.com/office/drawing/2014/main" id="{21C33F18-B280-AA66-1721-2E01223B53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082" y="5165907"/>
            <a:ext cx="1626107" cy="1083264"/>
          </a:xfrm>
          <a:prstGeom prst="rect">
            <a:avLst/>
          </a:prstGeom>
        </p:spPr>
      </p:pic>
      <p:pic>
        <p:nvPicPr>
          <p:cNvPr id="7" name="Kuva 12" descr="Kuva, joka sisältää kohteen teksti, Fontti, Grafiikka, graafinen suunnittelu&#10;&#10;Kuvaus luotu automaattisesti">
            <a:extLst>
              <a:ext uri="{FF2B5EF4-FFF2-40B4-BE49-F238E27FC236}">
                <a16:creationId xmlns:a16="http://schemas.microsoft.com/office/drawing/2014/main" id="{34FB955B-BFE4-E384-55B1-923624FD21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1789" y="5331611"/>
            <a:ext cx="1626107" cy="681461"/>
          </a:xfrm>
          <a:prstGeom prst="rect">
            <a:avLst/>
          </a:prstGeom>
        </p:spPr>
      </p:pic>
      <p:pic>
        <p:nvPicPr>
          <p:cNvPr id="9" name="Kuva 14" descr="Kuva, joka sisältää kohteen Fontti, Grafiikka, logo, graafinen suunnittelu&#10;&#10;Kuvaus luotu automaattisesti">
            <a:extLst>
              <a:ext uri="{FF2B5EF4-FFF2-40B4-BE49-F238E27FC236}">
                <a16:creationId xmlns:a16="http://schemas.microsoft.com/office/drawing/2014/main" id="{5559D33B-49A3-798F-D3F9-52B288A530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5310" y="5184672"/>
            <a:ext cx="2347063" cy="976065"/>
          </a:xfrm>
          <a:prstGeom prst="rect">
            <a:avLst/>
          </a:prstGeom>
        </p:spPr>
      </p:pic>
      <p:pic>
        <p:nvPicPr>
          <p:cNvPr id="11" name="Kuva 6" descr="Kuva, joka sisältää kohteen logo, Fontti, valkoinen, symboli&#10;&#10;Kuvaus luotu automaattisesti">
            <a:extLst>
              <a:ext uri="{FF2B5EF4-FFF2-40B4-BE49-F238E27FC236}">
                <a16:creationId xmlns:a16="http://schemas.microsoft.com/office/drawing/2014/main" id="{E51915E8-38A7-DC2C-171D-707B828CBA2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01734" y="5185953"/>
            <a:ext cx="1107075" cy="964670"/>
          </a:xfrm>
          <a:prstGeom prst="rect">
            <a:avLst/>
          </a:prstGeom>
        </p:spPr>
      </p:pic>
      <p:pic>
        <p:nvPicPr>
          <p:cNvPr id="13" name="Kuva 5" descr="Kuva, joka sisältää kohteen Fontti, teksti, Grafiikka, valkoinen&#10;&#10;Kuvaus luotu automaattisesti">
            <a:extLst>
              <a:ext uri="{FF2B5EF4-FFF2-40B4-BE49-F238E27FC236}">
                <a16:creationId xmlns:a16="http://schemas.microsoft.com/office/drawing/2014/main" id="{8F5FF6D8-0883-4768-C051-DA751F825A00}"/>
              </a:ext>
            </a:extLst>
          </p:cNvPr>
          <p:cNvPicPr>
            <a:picLocks noChangeAspect="1"/>
          </p:cNvPicPr>
          <p:nvPr/>
        </p:nvPicPr>
        <p:blipFill>
          <a:blip r:embed="rId7"/>
          <a:stretch>
            <a:fillRect/>
          </a:stretch>
        </p:blipFill>
        <p:spPr>
          <a:xfrm>
            <a:off x="9557548" y="5280038"/>
            <a:ext cx="1527175" cy="870585"/>
          </a:xfrm>
          <a:prstGeom prst="rect">
            <a:avLst/>
          </a:prstGeom>
        </p:spPr>
      </p:pic>
      <p:sp>
        <p:nvSpPr>
          <p:cNvPr id="14" name="TextBox 13">
            <a:extLst>
              <a:ext uri="{FF2B5EF4-FFF2-40B4-BE49-F238E27FC236}">
                <a16:creationId xmlns:a16="http://schemas.microsoft.com/office/drawing/2014/main" id="{A0A8C58D-B0F3-7224-5F8A-581D975457CC}"/>
              </a:ext>
            </a:extLst>
          </p:cNvPr>
          <p:cNvSpPr txBox="1"/>
          <p:nvPr/>
        </p:nvSpPr>
        <p:spPr>
          <a:xfrm>
            <a:off x="914402" y="4857307"/>
            <a:ext cx="939740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400" err="1">
                <a:latin typeface="Open Sans"/>
                <a:ea typeface="Open Sans"/>
                <a:cs typeface="Open Sans"/>
              </a:rPr>
              <a:t>HiiliVie</a:t>
            </a:r>
            <a:r>
              <a:rPr lang="fi-FI" sz="1400" dirty="0">
                <a:latin typeface="Open Sans"/>
                <a:ea typeface="Open Sans"/>
                <a:cs typeface="Open Sans"/>
              </a:rPr>
              <a:t> - Tiedolla ja taidolla kohti ilmastoviisasta ja kestävää maankäyttöä</a:t>
            </a:r>
            <a:r>
              <a:rPr lang="en-US" sz="1400" dirty="0">
                <a:latin typeface="Open Sans"/>
                <a:ea typeface="Open Sans"/>
                <a:cs typeface="Open Sans"/>
              </a:rPr>
              <a:t>​</a:t>
            </a:r>
          </a:p>
        </p:txBody>
      </p:sp>
    </p:spTree>
    <p:extLst>
      <p:ext uri="{BB962C8B-B14F-4D97-AF65-F5344CB8AC3E}">
        <p14:creationId xmlns:p14="http://schemas.microsoft.com/office/powerpoint/2010/main" val="1106081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BF53063-3991-F32A-1D47-339F86788720}"/>
              </a:ext>
            </a:extLst>
          </p:cNvPr>
          <p:cNvSpPr>
            <a:spLocks noGrp="1"/>
          </p:cNvSpPr>
          <p:nvPr>
            <p:ph type="title"/>
          </p:nvPr>
        </p:nvSpPr>
        <p:spPr/>
        <p:txBody>
          <a:bodyPr/>
          <a:lstStyle/>
          <a:p>
            <a:r>
              <a:rPr lang="fi-FI"/>
              <a:t>2. Valuma-aluesuunnittelun ympäristöpoliittiset näkökulmat</a:t>
            </a:r>
          </a:p>
        </p:txBody>
      </p:sp>
      <p:sp>
        <p:nvSpPr>
          <p:cNvPr id="3" name="Sisällön paikkamerkki 2">
            <a:extLst>
              <a:ext uri="{FF2B5EF4-FFF2-40B4-BE49-F238E27FC236}">
                <a16:creationId xmlns:a16="http://schemas.microsoft.com/office/drawing/2014/main" id="{FC307D0B-3B16-C805-9959-1AE5834635D6}"/>
              </a:ext>
            </a:extLst>
          </p:cNvPr>
          <p:cNvSpPr>
            <a:spLocks noGrp="1"/>
          </p:cNvSpPr>
          <p:nvPr>
            <p:ph idx="1"/>
          </p:nvPr>
        </p:nvSpPr>
        <p:spPr/>
        <p:txBody>
          <a:bodyPr/>
          <a:lstStyle/>
          <a:p>
            <a:pPr marL="514350" indent="-514350">
              <a:buFont typeface="+mj-lt"/>
              <a:buAutoNum type="alphaLcParenR"/>
            </a:pPr>
            <a:r>
              <a:rPr lang="fi-FI" dirty="0"/>
              <a:t>Valuma-aluesuunnittelu ympäristöpolitiikan toteuttamisen työkaluna</a:t>
            </a:r>
          </a:p>
          <a:p>
            <a:pPr marL="514350" indent="-514350">
              <a:buFont typeface="+mj-lt"/>
              <a:buAutoNum type="alphaLcParenR"/>
            </a:pPr>
            <a:r>
              <a:rPr lang="fi-FI" dirty="0"/>
              <a:t>Valuma-aluesuunnittelun ympäristöpoliittiset tavoitteet</a:t>
            </a:r>
          </a:p>
          <a:p>
            <a:pPr marL="514350" indent="-514350">
              <a:buFont typeface="+mj-lt"/>
              <a:buAutoNum type="alphaLcParenR"/>
            </a:pPr>
            <a:r>
              <a:rPr lang="fi-FI" dirty="0"/>
              <a:t>Valuma-aluesuunnittelun periaatteet</a:t>
            </a:r>
          </a:p>
          <a:p>
            <a:pPr marL="514350" indent="-514350">
              <a:buFont typeface="+mj-lt"/>
              <a:buAutoNum type="alphaLcParenR"/>
            </a:pPr>
            <a:r>
              <a:rPr lang="fi-FI" dirty="0"/>
              <a:t>Monihyötyisyys ja kokonaiskestävyys</a:t>
            </a:r>
          </a:p>
          <a:p>
            <a:pPr marL="514350" indent="-514350">
              <a:buFont typeface="+mj-lt"/>
              <a:buAutoNum type="alphaLcParenR"/>
            </a:pPr>
            <a:r>
              <a:rPr lang="fi-FI" sz="2800" dirty="0"/>
              <a:t>Kokonaiskestävyyden parantaminen käytännössä valuma-alue-/tilatason suunnittelussa</a:t>
            </a:r>
            <a:endParaRPr lang="fi-FI" dirty="0"/>
          </a:p>
          <a:p>
            <a:pPr marL="514350" indent="-514350">
              <a:buFont typeface="+mj-lt"/>
              <a:buAutoNum type="alphaLcParenR"/>
            </a:pPr>
            <a:endParaRPr lang="fi-FI" dirty="0"/>
          </a:p>
        </p:txBody>
      </p:sp>
    </p:spTree>
    <p:extLst>
      <p:ext uri="{BB962C8B-B14F-4D97-AF65-F5344CB8AC3E}">
        <p14:creationId xmlns:p14="http://schemas.microsoft.com/office/powerpoint/2010/main" val="519740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E637CB-7BD8-8ADA-1EF7-81448CA9651D}"/>
              </a:ext>
            </a:extLst>
          </p:cNvPr>
          <p:cNvSpPr>
            <a:spLocks noGrp="1"/>
          </p:cNvSpPr>
          <p:nvPr>
            <p:ph type="title"/>
          </p:nvPr>
        </p:nvSpPr>
        <p:spPr/>
        <p:txBody>
          <a:bodyPr>
            <a:noAutofit/>
          </a:bodyPr>
          <a:lstStyle/>
          <a:p>
            <a:r>
              <a:rPr lang="fi-FI" sz="3200"/>
              <a:t>Valuma-aluesuunnittelu ympäristöpolitiikan toteuttamisen työkaluna</a:t>
            </a:r>
            <a:br>
              <a:rPr lang="fi-FI" sz="3200"/>
            </a:br>
            <a:endParaRPr lang="fi-FI" sz="3200"/>
          </a:p>
        </p:txBody>
      </p:sp>
      <p:sp>
        <p:nvSpPr>
          <p:cNvPr id="3" name="Sisällön paikkamerkki 2">
            <a:extLst>
              <a:ext uri="{FF2B5EF4-FFF2-40B4-BE49-F238E27FC236}">
                <a16:creationId xmlns:a16="http://schemas.microsoft.com/office/drawing/2014/main" id="{7C5A9F16-7FDF-FDC4-673A-E3269AE9212F}"/>
              </a:ext>
            </a:extLst>
          </p:cNvPr>
          <p:cNvSpPr>
            <a:spLocks noGrp="1"/>
          </p:cNvSpPr>
          <p:nvPr>
            <p:ph idx="1"/>
          </p:nvPr>
        </p:nvSpPr>
        <p:spPr/>
        <p:txBody>
          <a:bodyPr/>
          <a:lstStyle/>
          <a:p>
            <a:r>
              <a:rPr lang="fi-FI" sz="2000" dirty="0"/>
              <a:t>Taustalla sitoutuminen globaaleihin ja kansallisiin ilmasto-, biodiversiteetti- ja vesistötavoitteisiin</a:t>
            </a:r>
          </a:p>
          <a:p>
            <a:pPr lvl="1"/>
            <a:r>
              <a:rPr lang="fi-FI" sz="1800" dirty="0"/>
              <a:t>Lisäksi vaikuttimina mm. huoltovarmuuskysymykset ja metsäteollisuuden puuntarpeen kasvu</a:t>
            </a:r>
          </a:p>
          <a:p>
            <a:r>
              <a:rPr lang="fi-FI" sz="2000" dirty="0"/>
              <a:t>Mahdollistaa kokonaisvaltaisen, monihyötyisyyteen pyrkivän lähestymistavan ympäristöpolitiikan suunnitteluun ja toimeenpanoon</a:t>
            </a:r>
          </a:p>
          <a:p>
            <a:pPr lvl="1"/>
            <a:r>
              <a:rPr lang="fi-FI" sz="1600" dirty="0"/>
              <a:t>Valuma-aluesuunnittelun kehittäminen edellyttää monitieteistä lähestymistapaa</a:t>
            </a:r>
          </a:p>
          <a:p>
            <a:r>
              <a:rPr lang="fi-FI" sz="2000" dirty="0"/>
              <a:t>Kokonaisvaltaisen, eri toimijat yhteen tuovan ja erilaiset haasteet huomioivan lähestymistavan tavoitteena monihyötyisten ja kustannustehokkaimpien ratkaisujen löytäminen </a:t>
            </a:r>
          </a:p>
          <a:p>
            <a:pPr lvl="1"/>
            <a:r>
              <a:rPr lang="fi-FI" sz="1600" dirty="0"/>
              <a:t>Mahdollisuus erilaisten intressien yhteensovittamiseen ja konfliktien ennaltaehkäisyyn</a:t>
            </a:r>
          </a:p>
          <a:p>
            <a:pPr lvl="1"/>
            <a:endParaRPr lang="fi-FI" sz="1600" dirty="0"/>
          </a:p>
        </p:txBody>
      </p:sp>
      <p:sp>
        <p:nvSpPr>
          <p:cNvPr id="4" name="Tekstiruutu 3">
            <a:extLst>
              <a:ext uri="{FF2B5EF4-FFF2-40B4-BE49-F238E27FC236}">
                <a16:creationId xmlns:a16="http://schemas.microsoft.com/office/drawing/2014/main" id="{8C57C29F-E602-D5D3-04BD-08CFDE87F294}"/>
              </a:ext>
            </a:extLst>
          </p:cNvPr>
          <p:cNvSpPr txBox="1"/>
          <p:nvPr/>
        </p:nvSpPr>
        <p:spPr>
          <a:xfrm>
            <a:off x="8856819" y="5726243"/>
            <a:ext cx="2445765" cy="304982"/>
          </a:xfrm>
          <a:prstGeom prst="rect">
            <a:avLst/>
          </a:prstGeom>
          <a:noFill/>
        </p:spPr>
        <p:txBody>
          <a:bodyPr wrap="square" rtlCol="0">
            <a:spAutoFit/>
          </a:bodyPr>
          <a:lstStyle/>
          <a:p>
            <a:r>
              <a:rPr lang="fi-FI" sz="1400" dirty="0">
                <a:latin typeface="Open Sans" panose="020B0606030504020204" pitchFamily="34" charset="0"/>
                <a:ea typeface="Open Sans" panose="020B0606030504020204" pitchFamily="34" charset="0"/>
                <a:cs typeface="Open Sans" panose="020B0606030504020204" pitchFamily="34" charset="0"/>
              </a:rPr>
              <a:t>Marttunen ym. 2024</a:t>
            </a:r>
          </a:p>
        </p:txBody>
      </p:sp>
    </p:spTree>
    <p:extLst>
      <p:ext uri="{BB962C8B-B14F-4D97-AF65-F5344CB8AC3E}">
        <p14:creationId xmlns:p14="http://schemas.microsoft.com/office/powerpoint/2010/main" val="973855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0F03A7D-BB4E-2317-E252-BC622681ABEF}"/>
              </a:ext>
            </a:extLst>
          </p:cNvPr>
          <p:cNvSpPr>
            <a:spLocks noGrp="1"/>
          </p:cNvSpPr>
          <p:nvPr>
            <p:ph type="title"/>
          </p:nvPr>
        </p:nvSpPr>
        <p:spPr/>
        <p:txBody>
          <a:bodyPr/>
          <a:lstStyle/>
          <a:p>
            <a:r>
              <a:rPr lang="fi-FI" sz="3600"/>
              <a:t>Valuma-aluesuunnittelun ympäristöpoliittiset tavoitteet</a:t>
            </a:r>
          </a:p>
        </p:txBody>
      </p:sp>
      <p:sp>
        <p:nvSpPr>
          <p:cNvPr id="3" name="Sisällön paikkamerkki 2">
            <a:extLst>
              <a:ext uri="{FF2B5EF4-FFF2-40B4-BE49-F238E27FC236}">
                <a16:creationId xmlns:a16="http://schemas.microsoft.com/office/drawing/2014/main" id="{5DBCAFB7-262C-F417-448F-735B166B9A4C}"/>
              </a:ext>
            </a:extLst>
          </p:cNvPr>
          <p:cNvSpPr>
            <a:spLocks noGrp="1"/>
          </p:cNvSpPr>
          <p:nvPr>
            <p:ph idx="1"/>
          </p:nvPr>
        </p:nvSpPr>
        <p:spPr/>
        <p:txBody>
          <a:bodyPr/>
          <a:lstStyle/>
          <a:p>
            <a:r>
              <a:rPr lang="fi-FI" sz="2400" dirty="0"/>
              <a:t>Tavoitteena monihyötyisyys eli useiden ympäristöongelmien samanaikainen ratkaiseminen kustannustehokkaasti</a:t>
            </a:r>
          </a:p>
          <a:p>
            <a:r>
              <a:rPr lang="fi-FI" sz="2400" dirty="0"/>
              <a:t>Yleisellä tasolla tavoitteena esimerkiksi ilmastonmuutoksen hillintä, ilmastonmuutokseen sopeutuminen, biodiversiteetin lisääminen sekä ympäristön kannalta kestävän ja sosiaalisesti oikeudenmukaisen elinkeinopolitiikan edistäminen</a:t>
            </a:r>
          </a:p>
          <a:p>
            <a:r>
              <a:rPr lang="fi-FI" sz="2400" dirty="0"/>
              <a:t>Valuma-aluetasolla tavoitteita esimerkiksi tulva- ja/tai kuivuusriskien hallinta, ravinnekuormituksen vähentäminen, eliölajien elinvoiman parantaminen ja kestävien työpaikkojen luominen</a:t>
            </a:r>
          </a:p>
          <a:p>
            <a:endParaRPr lang="fi-FI" sz="2400" dirty="0"/>
          </a:p>
        </p:txBody>
      </p:sp>
      <p:sp>
        <p:nvSpPr>
          <p:cNvPr id="4" name="Tekstiruutu 3">
            <a:extLst>
              <a:ext uri="{FF2B5EF4-FFF2-40B4-BE49-F238E27FC236}">
                <a16:creationId xmlns:a16="http://schemas.microsoft.com/office/drawing/2014/main" id="{6DF359AB-D3C2-0FAA-441C-0B9EA5F2AAAA}"/>
              </a:ext>
            </a:extLst>
          </p:cNvPr>
          <p:cNvSpPr txBox="1"/>
          <p:nvPr/>
        </p:nvSpPr>
        <p:spPr>
          <a:xfrm>
            <a:off x="9593178" y="6021390"/>
            <a:ext cx="2229853" cy="307777"/>
          </a:xfrm>
          <a:prstGeom prst="rect">
            <a:avLst/>
          </a:prstGeom>
          <a:noFill/>
        </p:spPr>
        <p:txBody>
          <a:bodyPr wrap="square" rtlCol="0">
            <a:spAutoFit/>
          </a:bodyPr>
          <a:lstStyle/>
          <a:p>
            <a:r>
              <a:rPr lang="fi-FI" sz="1400">
                <a:latin typeface="Open Sans" panose="020B0606030504020204" pitchFamily="34" charset="0"/>
                <a:ea typeface="Open Sans" panose="020B0606030504020204" pitchFamily="34" charset="0"/>
                <a:cs typeface="Open Sans" panose="020B0606030504020204" pitchFamily="34" charset="0"/>
              </a:rPr>
              <a:t>Rytkönen ym. 2024</a:t>
            </a:r>
          </a:p>
        </p:txBody>
      </p:sp>
    </p:spTree>
    <p:extLst>
      <p:ext uri="{BB962C8B-B14F-4D97-AF65-F5344CB8AC3E}">
        <p14:creationId xmlns:p14="http://schemas.microsoft.com/office/powerpoint/2010/main" val="3891926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Kaaviokuva 7" descr="Kuvassa esitetään asioita, jotka aiheuttavat haasteita valuma-aluesuunnittelulle. Näitä ovat suhde hallintoalueisiin; sääntelyn riittämätön ohjaus valuma-aluelähtöisyyteen; yhteistyö, osallisuus ja vastuiden jakautuminen; osaaminen, tieto, resurssit; suunnitelmien täytäntöönpano; hankelähtöisyys; monihyötyisyyden saavuttaminen.">
            <a:extLst>
              <a:ext uri="{FF2B5EF4-FFF2-40B4-BE49-F238E27FC236}">
                <a16:creationId xmlns:a16="http://schemas.microsoft.com/office/drawing/2014/main" id="{90AE1BC8-9F52-C5F6-6F46-A1DB13E00E96}"/>
              </a:ext>
            </a:extLst>
          </p:cNvPr>
          <p:cNvGraphicFramePr/>
          <p:nvPr>
            <p:extLst>
              <p:ext uri="{D42A27DB-BD31-4B8C-83A1-F6EECF244321}">
                <p14:modId xmlns:p14="http://schemas.microsoft.com/office/powerpoint/2010/main" val="2993985819"/>
              </p:ext>
            </p:extLst>
          </p:nvPr>
        </p:nvGraphicFramePr>
        <p:xfrm>
          <a:off x="2114296" y="719665"/>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Otsikko 8">
            <a:extLst>
              <a:ext uri="{FF2B5EF4-FFF2-40B4-BE49-F238E27FC236}">
                <a16:creationId xmlns:a16="http://schemas.microsoft.com/office/drawing/2014/main" id="{250CDA59-B5F2-BC86-344D-9EDCA63C1729}"/>
              </a:ext>
            </a:extLst>
          </p:cNvPr>
          <p:cNvSpPr>
            <a:spLocks noGrp="1"/>
          </p:cNvSpPr>
          <p:nvPr>
            <p:ph type="title" idx="4294967295"/>
          </p:nvPr>
        </p:nvSpPr>
        <p:spPr>
          <a:xfrm>
            <a:off x="4771340" y="2921166"/>
            <a:ext cx="2813912"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i-FI" sz="20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Valuma-aluesuunnittelun haasteita</a:t>
            </a:r>
          </a:p>
        </p:txBody>
      </p:sp>
      <p:sp>
        <p:nvSpPr>
          <p:cNvPr id="10" name="Tekstiruutu 9">
            <a:extLst>
              <a:ext uri="{FF2B5EF4-FFF2-40B4-BE49-F238E27FC236}">
                <a16:creationId xmlns:a16="http://schemas.microsoft.com/office/drawing/2014/main" id="{9AF4A590-D479-8897-57C8-1C114A7F24BA}"/>
              </a:ext>
            </a:extLst>
          </p:cNvPr>
          <p:cNvSpPr txBox="1"/>
          <p:nvPr/>
        </p:nvSpPr>
        <p:spPr>
          <a:xfrm>
            <a:off x="5171090" y="6206938"/>
            <a:ext cx="7020910" cy="246221"/>
          </a:xfrm>
          <a:prstGeom prst="rect">
            <a:avLst/>
          </a:prstGeom>
          <a:noFill/>
        </p:spPr>
        <p:txBody>
          <a:bodyPr wrap="square" rtlCol="0">
            <a:spAutoFit/>
          </a:bodyPr>
          <a:lstStyle/>
          <a:p>
            <a:r>
              <a:rPr lang="fi-FI" sz="1000" dirty="0">
                <a:latin typeface="Open Sans" panose="020B0606030504020204" pitchFamily="34" charset="0"/>
                <a:ea typeface="Open Sans" panose="020B0606030504020204" pitchFamily="34" charset="0"/>
                <a:cs typeface="Open Sans" panose="020B0606030504020204" pitchFamily="34" charset="0"/>
              </a:rPr>
              <a:t>Kuva 3. Valuma-aluesuunnittelun haasteita (Cohen &amp; Davidson 2011; Marttunen ym. 2024; Rytkönen ym. 2024)</a:t>
            </a:r>
          </a:p>
        </p:txBody>
      </p:sp>
    </p:spTree>
    <p:extLst>
      <p:ext uri="{BB962C8B-B14F-4D97-AF65-F5344CB8AC3E}">
        <p14:creationId xmlns:p14="http://schemas.microsoft.com/office/powerpoint/2010/main" val="3487805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871DFB6-3493-6A5F-C128-7E1BC0BB684B}"/>
              </a:ext>
            </a:extLst>
          </p:cNvPr>
          <p:cNvSpPr>
            <a:spLocks noGrp="1"/>
          </p:cNvSpPr>
          <p:nvPr>
            <p:ph type="title"/>
          </p:nvPr>
        </p:nvSpPr>
        <p:spPr/>
        <p:txBody>
          <a:bodyPr/>
          <a:lstStyle/>
          <a:p>
            <a:r>
              <a:rPr lang="fi-FI" sz="3600"/>
              <a:t>Monihyötyisyys ja kokonaiskestävyys</a:t>
            </a:r>
          </a:p>
        </p:txBody>
      </p:sp>
      <p:sp>
        <p:nvSpPr>
          <p:cNvPr id="3" name="Sisällön paikkamerkki 2">
            <a:extLst>
              <a:ext uri="{FF2B5EF4-FFF2-40B4-BE49-F238E27FC236}">
                <a16:creationId xmlns:a16="http://schemas.microsoft.com/office/drawing/2014/main" id="{7A06F816-E7C9-1181-6FC4-0B6C8EB075E6}"/>
              </a:ext>
            </a:extLst>
          </p:cNvPr>
          <p:cNvSpPr>
            <a:spLocks noGrp="1"/>
          </p:cNvSpPr>
          <p:nvPr>
            <p:ph idx="1"/>
          </p:nvPr>
        </p:nvSpPr>
        <p:spPr/>
        <p:txBody>
          <a:bodyPr/>
          <a:lstStyle/>
          <a:p>
            <a:r>
              <a:rPr lang="fi-FI" sz="2000" dirty="0"/>
              <a:t>Monihyötyisillä toimintamalleilla tavoitellaan ratkaisuja useisiin samanaikaisiin/-paikkaisiin ongelmiin</a:t>
            </a:r>
          </a:p>
          <a:p>
            <a:r>
              <a:rPr lang="fi-FI" sz="2000" dirty="0"/>
              <a:t>Kokonaiskestävät ratkaisut huomioivat toimenpiteiden vaikutukset laajasti</a:t>
            </a:r>
          </a:p>
          <a:p>
            <a:pPr lvl="1"/>
            <a:r>
              <a:rPr lang="fi-FI" sz="1800" dirty="0"/>
              <a:t>Ympäristöongelmat toisiinsa ja yhteiskuntaan vahvasti linkittyneitä </a:t>
            </a:r>
          </a:p>
          <a:p>
            <a:pPr lvl="1"/>
            <a:r>
              <a:rPr lang="fi-FI" sz="1800" dirty="0"/>
              <a:t>Ilman kokonaiskestävää lähestymistapaa yhden ongelman ratkaisu voi johtaa toisen ongelman pahenemiseen</a:t>
            </a:r>
          </a:p>
          <a:p>
            <a:pPr lvl="1"/>
            <a:r>
              <a:rPr lang="fi-FI" sz="1800" dirty="0"/>
              <a:t>Kokonaiskestävyys ei objektiivisesti mitattavissa</a:t>
            </a:r>
          </a:p>
          <a:p>
            <a:r>
              <a:rPr lang="fi-FI" sz="2000" dirty="0"/>
              <a:t>Tarve kokonaisvaltaiselle, monitieteiselle lähestymistavalle</a:t>
            </a:r>
          </a:p>
          <a:p>
            <a:r>
              <a:rPr lang="fi-FI" sz="2000" dirty="0"/>
              <a:t>Iteratiivinen prosessi: jatkuva arviointi, oppiminen ja toiminnan parantaminen</a:t>
            </a:r>
          </a:p>
          <a:p>
            <a:endParaRPr lang="fi-FI" sz="2400" dirty="0"/>
          </a:p>
          <a:p>
            <a:endParaRPr lang="fi-FI" sz="2400" dirty="0"/>
          </a:p>
        </p:txBody>
      </p:sp>
      <p:sp>
        <p:nvSpPr>
          <p:cNvPr id="4" name="Tekstiruutu 3">
            <a:extLst>
              <a:ext uri="{FF2B5EF4-FFF2-40B4-BE49-F238E27FC236}">
                <a16:creationId xmlns:a16="http://schemas.microsoft.com/office/drawing/2014/main" id="{7FE759E5-018C-97C1-C2C5-1CEF5DC5B60E}"/>
              </a:ext>
            </a:extLst>
          </p:cNvPr>
          <p:cNvSpPr txBox="1"/>
          <p:nvPr/>
        </p:nvSpPr>
        <p:spPr>
          <a:xfrm>
            <a:off x="6673809" y="6200773"/>
            <a:ext cx="4990878" cy="307777"/>
          </a:xfrm>
          <a:prstGeom prst="rect">
            <a:avLst/>
          </a:prstGeom>
          <a:noFill/>
        </p:spPr>
        <p:txBody>
          <a:bodyPr wrap="square" rtlCol="0">
            <a:spAutoFit/>
          </a:bodyPr>
          <a:lstStyle/>
          <a:p>
            <a:r>
              <a:rPr lang="fi-FI" sz="1400" dirty="0">
                <a:latin typeface="Open Sans" panose="020B0606030504020204" pitchFamily="34" charset="0"/>
                <a:ea typeface="Open Sans" panose="020B0606030504020204" pitchFamily="34" charset="0"/>
                <a:cs typeface="Open Sans" panose="020B0606030504020204" pitchFamily="34" charset="0"/>
              </a:rPr>
              <a:t>Gibson 2006; Marttunen ym. 2024; Rytkönen ym. 2024</a:t>
            </a:r>
          </a:p>
        </p:txBody>
      </p:sp>
    </p:spTree>
    <p:extLst>
      <p:ext uri="{BB962C8B-B14F-4D97-AF65-F5344CB8AC3E}">
        <p14:creationId xmlns:p14="http://schemas.microsoft.com/office/powerpoint/2010/main" val="2243488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FC8217A-323D-A9F7-0F01-4FE9C4A156F5}"/>
              </a:ext>
            </a:extLst>
          </p:cNvPr>
          <p:cNvSpPr>
            <a:spLocks noGrp="1"/>
          </p:cNvSpPr>
          <p:nvPr>
            <p:ph type="title" idx="4294967295"/>
          </p:nvPr>
        </p:nvSpPr>
        <p:spPr>
          <a:xfrm>
            <a:off x="1487487" y="-1012883"/>
            <a:ext cx="10177200" cy="1012883"/>
          </a:xfrm>
        </p:spPr>
        <p:txBody>
          <a:bodyPr vert="horz" wrap="square" lIns="91440" tIns="45720" rIns="91440" bIns="45720" numCol="1" anchor="b" anchorCtr="0" compatLnSpc="1">
            <a:prstTxWarp prst="textNoShape">
              <a:avLst/>
            </a:prstTxWarp>
          </a:bodyPr>
          <a:lstStyle/>
          <a:p>
            <a:r>
              <a:rPr lang="fi-FI" dirty="0"/>
              <a:t>Kokonaiskestävyyden määrittämisen haasteet</a:t>
            </a:r>
          </a:p>
        </p:txBody>
      </p:sp>
      <p:graphicFrame>
        <p:nvGraphicFramePr>
          <p:cNvPr id="4" name="Kaaviokuva 3" descr="Kuvassa esitetään kokonaiskestävyyteen liittyviä haasteita. Näitä ovat useat vaikutusulottuvuudet, kohdesidonnaisuus, ajallinen ulottuvuus, monimutkaiset vuorovaikutukset, rajallinen tieto, sidosryhmien arvostuserot ja subjektiivisuus, nopeasti muuttuva toimintaympäristö sekä monimutkainen päätöksenteko.">
            <a:extLst>
              <a:ext uri="{FF2B5EF4-FFF2-40B4-BE49-F238E27FC236}">
                <a16:creationId xmlns:a16="http://schemas.microsoft.com/office/drawing/2014/main" id="{FBCE7092-316D-1777-4E5C-45E80F4A0324}"/>
              </a:ext>
            </a:extLst>
          </p:cNvPr>
          <p:cNvGraphicFramePr/>
          <p:nvPr>
            <p:extLst>
              <p:ext uri="{D42A27DB-BD31-4B8C-83A1-F6EECF244321}">
                <p14:modId xmlns:p14="http://schemas.microsoft.com/office/powerpoint/2010/main" val="1286045885"/>
              </p:ext>
            </p:extLst>
          </p:nvPr>
        </p:nvGraphicFramePr>
        <p:xfrm>
          <a:off x="1466011" y="324609"/>
          <a:ext cx="9259977" cy="60089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kstiruutu 4">
            <a:extLst>
              <a:ext uri="{FF2B5EF4-FFF2-40B4-BE49-F238E27FC236}">
                <a16:creationId xmlns:a16="http://schemas.microsoft.com/office/drawing/2014/main" id="{729E978F-F05E-33D0-0C91-9A31950099BA}"/>
              </a:ext>
            </a:extLst>
          </p:cNvPr>
          <p:cNvSpPr txBox="1"/>
          <p:nvPr/>
        </p:nvSpPr>
        <p:spPr>
          <a:xfrm>
            <a:off x="7062952" y="6087325"/>
            <a:ext cx="4713575" cy="246221"/>
          </a:xfrm>
          <a:prstGeom prst="rect">
            <a:avLst/>
          </a:prstGeom>
          <a:noFill/>
        </p:spPr>
        <p:txBody>
          <a:bodyPr wrap="square" rtlCol="0">
            <a:spAutoFit/>
          </a:bodyPr>
          <a:lstStyle/>
          <a:p>
            <a:r>
              <a:rPr lang="fi-FI" sz="1000" dirty="0">
                <a:latin typeface="Open Sans" panose="020B0606030504020204" pitchFamily="34" charset="0"/>
                <a:ea typeface="Open Sans" panose="020B0606030504020204" pitchFamily="34" charset="0"/>
                <a:cs typeface="Open Sans" panose="020B0606030504020204" pitchFamily="34" charset="0"/>
              </a:rPr>
              <a:t>Kuva 4. Kokonaiskestävyyden määrittämisen haasteet (Marttunen ym. 2024)</a:t>
            </a:r>
          </a:p>
        </p:txBody>
      </p:sp>
    </p:spTree>
    <p:extLst>
      <p:ext uri="{BB962C8B-B14F-4D97-AF65-F5344CB8AC3E}">
        <p14:creationId xmlns:p14="http://schemas.microsoft.com/office/powerpoint/2010/main" val="4117840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420FB05-9BE1-4EAB-933C-B94496FF8489}"/>
              </a:ext>
            </a:extLst>
          </p:cNvPr>
          <p:cNvSpPr>
            <a:spLocks noGrp="1"/>
          </p:cNvSpPr>
          <p:nvPr>
            <p:ph type="title"/>
          </p:nvPr>
        </p:nvSpPr>
        <p:spPr/>
        <p:txBody>
          <a:bodyPr/>
          <a:lstStyle/>
          <a:p>
            <a:r>
              <a:rPr lang="fi-FI" sz="2800"/>
              <a:t>Kokonaiskestävyyden parantaminen käytännössä valuma-alue-/tilatason suunnittelussa</a:t>
            </a:r>
          </a:p>
        </p:txBody>
      </p:sp>
      <p:sp>
        <p:nvSpPr>
          <p:cNvPr id="3" name="Sisällön paikkamerkki 2">
            <a:extLst>
              <a:ext uri="{FF2B5EF4-FFF2-40B4-BE49-F238E27FC236}">
                <a16:creationId xmlns:a16="http://schemas.microsoft.com/office/drawing/2014/main" id="{3E7E311D-8F29-6082-AAD8-90289D57A0E7}"/>
              </a:ext>
            </a:extLst>
          </p:cNvPr>
          <p:cNvSpPr>
            <a:spLocks noGrp="1"/>
          </p:cNvSpPr>
          <p:nvPr>
            <p:ph idx="1"/>
          </p:nvPr>
        </p:nvSpPr>
        <p:spPr/>
        <p:txBody>
          <a:bodyPr/>
          <a:lstStyle/>
          <a:p>
            <a:r>
              <a:rPr lang="fi-FI" sz="2400" dirty="0"/>
              <a:t>Kokonaiskestävyyden kannalta huonoimpien toimenpiteiden karsinta kohteen ominaispiirteiden perusteella</a:t>
            </a:r>
          </a:p>
          <a:p>
            <a:r>
              <a:rPr lang="fi-FI" sz="2400" dirty="0"/>
              <a:t>Alueen eri osa-alueiden/osien huomioiminen tavoitteiden painottamisessa ja toimenpiteiden valinnassa</a:t>
            </a:r>
          </a:p>
          <a:p>
            <a:r>
              <a:rPr lang="fi-FI" sz="2400" dirty="0"/>
              <a:t>Tavoitteena kokonaiskestävyyden kannalta merkittävien tekijöiden heikkenemättömyys</a:t>
            </a:r>
          </a:p>
          <a:p>
            <a:pPr marL="243843" indent="-342900"/>
            <a:r>
              <a:rPr lang="fi-FI" sz="2400" dirty="0"/>
              <a:t>Toimenpiteiden vaikutusten ennakkoarviointi</a:t>
            </a:r>
          </a:p>
          <a:p>
            <a:pPr marL="967715" lvl="2" indent="0">
              <a:buNone/>
            </a:pPr>
            <a:endParaRPr lang="fi-FI" sz="1800" dirty="0"/>
          </a:p>
        </p:txBody>
      </p:sp>
      <p:sp>
        <p:nvSpPr>
          <p:cNvPr id="4" name="Tekstiruutu 3">
            <a:extLst>
              <a:ext uri="{FF2B5EF4-FFF2-40B4-BE49-F238E27FC236}">
                <a16:creationId xmlns:a16="http://schemas.microsoft.com/office/drawing/2014/main" id="{CDCE5AD0-DB1A-CB44-1BE5-3FEA9681D783}"/>
              </a:ext>
            </a:extLst>
          </p:cNvPr>
          <p:cNvSpPr txBox="1"/>
          <p:nvPr/>
        </p:nvSpPr>
        <p:spPr>
          <a:xfrm>
            <a:off x="9673389" y="6200773"/>
            <a:ext cx="2213811" cy="307777"/>
          </a:xfrm>
          <a:prstGeom prst="rect">
            <a:avLst/>
          </a:prstGeom>
          <a:noFill/>
        </p:spPr>
        <p:txBody>
          <a:bodyPr wrap="square" rtlCol="0">
            <a:spAutoFit/>
          </a:bodyPr>
          <a:lstStyle/>
          <a:p>
            <a:r>
              <a:rPr lang="fi-FI" sz="1400">
                <a:latin typeface="Open Sans" panose="020B0606030504020204" pitchFamily="34" charset="0"/>
                <a:ea typeface="Open Sans" panose="020B0606030504020204" pitchFamily="34" charset="0"/>
                <a:cs typeface="Open Sans" panose="020B0606030504020204" pitchFamily="34" charset="0"/>
              </a:rPr>
              <a:t>Marttunen ym. 2024</a:t>
            </a:r>
          </a:p>
        </p:txBody>
      </p:sp>
    </p:spTree>
    <p:extLst>
      <p:ext uri="{BB962C8B-B14F-4D97-AF65-F5344CB8AC3E}">
        <p14:creationId xmlns:p14="http://schemas.microsoft.com/office/powerpoint/2010/main" val="1676476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69A81A8-F7EA-528A-F6AA-62DD04AD759C}"/>
              </a:ext>
            </a:extLst>
          </p:cNvPr>
          <p:cNvSpPr>
            <a:spLocks noGrp="1"/>
          </p:cNvSpPr>
          <p:nvPr>
            <p:ph type="title"/>
          </p:nvPr>
        </p:nvSpPr>
        <p:spPr/>
        <p:txBody>
          <a:bodyPr/>
          <a:lstStyle/>
          <a:p>
            <a:r>
              <a:rPr lang="fi-FI" sz="3600"/>
              <a:t>3. Ympäristöpolitiikan toimeenpanoon kohdistuvat haasteet</a:t>
            </a:r>
          </a:p>
        </p:txBody>
      </p:sp>
      <p:sp>
        <p:nvSpPr>
          <p:cNvPr id="3" name="Sisällön paikkamerkki 2">
            <a:extLst>
              <a:ext uri="{FF2B5EF4-FFF2-40B4-BE49-F238E27FC236}">
                <a16:creationId xmlns:a16="http://schemas.microsoft.com/office/drawing/2014/main" id="{B18A7CB1-46F0-DCAF-7DC1-E8C4983B1F83}"/>
              </a:ext>
            </a:extLst>
          </p:cNvPr>
          <p:cNvSpPr>
            <a:spLocks noGrp="1"/>
          </p:cNvSpPr>
          <p:nvPr>
            <p:ph idx="1"/>
          </p:nvPr>
        </p:nvSpPr>
        <p:spPr/>
        <p:txBody>
          <a:bodyPr/>
          <a:lstStyle/>
          <a:p>
            <a:pPr marL="514350" indent="-514350">
              <a:buFont typeface="+mj-lt"/>
              <a:buAutoNum type="alphaLcParenR"/>
            </a:pPr>
            <a:r>
              <a:rPr lang="fi-FI"/>
              <a:t>Ympäristöpolitiikan toimeenpanon haasteet yleisellä tasolla</a:t>
            </a:r>
          </a:p>
          <a:p>
            <a:pPr marL="514350" indent="-514350">
              <a:buFont typeface="+mj-lt"/>
              <a:buAutoNum type="alphaLcParenR"/>
            </a:pPr>
            <a:r>
              <a:rPr lang="fi-FI"/>
              <a:t>Ympäristöpolitiikan toimeenpanon paikalliset haasteet</a:t>
            </a:r>
          </a:p>
        </p:txBody>
      </p:sp>
    </p:spTree>
    <p:extLst>
      <p:ext uri="{BB962C8B-B14F-4D97-AF65-F5344CB8AC3E}">
        <p14:creationId xmlns:p14="http://schemas.microsoft.com/office/powerpoint/2010/main" val="2963995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FA212D-DDC1-66A7-6EBD-B64A5B9820A4}"/>
              </a:ext>
            </a:extLst>
          </p:cNvPr>
          <p:cNvSpPr>
            <a:spLocks noGrp="1"/>
          </p:cNvSpPr>
          <p:nvPr>
            <p:ph type="title"/>
          </p:nvPr>
        </p:nvSpPr>
        <p:spPr/>
        <p:txBody>
          <a:bodyPr/>
          <a:lstStyle/>
          <a:p>
            <a:r>
              <a:rPr lang="fi-FI" sz="3600" dirty="0"/>
              <a:t>Ympäristöpolitiikan toimeenpanon haasteet yleisellä tasolla 1/2</a:t>
            </a:r>
          </a:p>
        </p:txBody>
      </p:sp>
      <p:sp>
        <p:nvSpPr>
          <p:cNvPr id="3" name="Sisällön paikkamerkki 2">
            <a:extLst>
              <a:ext uri="{FF2B5EF4-FFF2-40B4-BE49-F238E27FC236}">
                <a16:creationId xmlns:a16="http://schemas.microsoft.com/office/drawing/2014/main" id="{F1B2BEC1-111F-6A2F-2718-FE98B6C2CB94}"/>
              </a:ext>
            </a:extLst>
          </p:cNvPr>
          <p:cNvSpPr>
            <a:spLocks noGrp="1"/>
          </p:cNvSpPr>
          <p:nvPr>
            <p:ph idx="1"/>
          </p:nvPr>
        </p:nvSpPr>
        <p:spPr/>
        <p:txBody>
          <a:bodyPr>
            <a:normAutofit/>
          </a:bodyPr>
          <a:lstStyle/>
          <a:p>
            <a:r>
              <a:rPr lang="fi-FI" sz="2400" dirty="0"/>
              <a:t>Ongelmat monitahoisia, toisiinsa ja muihin yhteiskunnallisiin ongelmiin linkittyneitä </a:t>
            </a:r>
          </a:p>
          <a:p>
            <a:pPr lvl="1"/>
            <a:r>
              <a:rPr lang="fi-FI" sz="2000" dirty="0"/>
              <a:t>Ongelmilla globaali ulottuvuus, mutta ratkaisukeinot sovitettava paikallisiin olosuhteisiin</a:t>
            </a:r>
          </a:p>
          <a:p>
            <a:r>
              <a:rPr lang="fi-FI" sz="2400" dirty="0"/>
              <a:t>Ratkaisukeinojen kytkeytyminen muihin poliittisiin intresseihin ja aiemmin syntyneisiin taloudellisiin ja sosiaalisiin riippuvuuksiin</a:t>
            </a:r>
          </a:p>
          <a:p>
            <a:r>
              <a:rPr lang="fi-FI" sz="2400" dirty="0"/>
              <a:t>Yhteiskunnallisten normien hidas muuttuminen</a:t>
            </a:r>
          </a:p>
          <a:p>
            <a:r>
              <a:rPr lang="fi-FI" sz="2400" dirty="0"/>
              <a:t>Taloudellisten resurssien epätasainen jakautuminen</a:t>
            </a:r>
          </a:p>
          <a:p>
            <a:r>
              <a:rPr lang="fi-FI" sz="2400" dirty="0"/>
              <a:t>Mahdollisuus vapaamatkustamiseen</a:t>
            </a:r>
          </a:p>
          <a:p>
            <a:endParaRPr lang="fi-FI" sz="2400" dirty="0"/>
          </a:p>
        </p:txBody>
      </p:sp>
      <p:sp>
        <p:nvSpPr>
          <p:cNvPr id="4" name="Tekstiruutu 3">
            <a:extLst>
              <a:ext uri="{FF2B5EF4-FFF2-40B4-BE49-F238E27FC236}">
                <a16:creationId xmlns:a16="http://schemas.microsoft.com/office/drawing/2014/main" id="{65258E71-952F-9B7F-631B-9DD073778B4C}"/>
              </a:ext>
            </a:extLst>
          </p:cNvPr>
          <p:cNvSpPr txBox="1"/>
          <p:nvPr/>
        </p:nvSpPr>
        <p:spPr>
          <a:xfrm>
            <a:off x="4331368" y="6200773"/>
            <a:ext cx="7754615" cy="307777"/>
          </a:xfrm>
          <a:prstGeom prst="rect">
            <a:avLst/>
          </a:prstGeom>
          <a:noFill/>
        </p:spPr>
        <p:txBody>
          <a:bodyPr wrap="square" lIns="91440" tIns="45720" rIns="91440" bIns="45720" rtlCol="0" anchor="t">
            <a:spAutoFit/>
          </a:bodyPr>
          <a:lstStyle/>
          <a:p>
            <a:r>
              <a:rPr lang="fi-FI" sz="1400" dirty="0" err="1">
                <a:latin typeface="Open Sans" panose="020B0606030504020204" pitchFamily="34" charset="0"/>
                <a:ea typeface="Open Sans" panose="020B0606030504020204" pitchFamily="34" charset="0"/>
                <a:cs typeface="Open Sans" panose="020B0606030504020204" pitchFamily="34" charset="0"/>
              </a:rPr>
              <a:t>Geels</a:t>
            </a:r>
            <a:r>
              <a:rPr lang="fi-FI" sz="1400" dirty="0">
                <a:latin typeface="Open Sans" panose="020B0606030504020204" pitchFamily="34" charset="0"/>
                <a:ea typeface="Open Sans" panose="020B0606030504020204" pitchFamily="34" charset="0"/>
                <a:cs typeface="Open Sans" panose="020B0606030504020204" pitchFamily="34" charset="0"/>
              </a:rPr>
              <a:t> 2014; </a:t>
            </a:r>
            <a:r>
              <a:rPr lang="fi-FI" sz="1400" dirty="0" err="1">
                <a:latin typeface="Open Sans" panose="020B0606030504020204" pitchFamily="34" charset="0"/>
                <a:ea typeface="Open Sans" panose="020B0606030504020204" pitchFamily="34" charset="0"/>
                <a:cs typeface="Open Sans" panose="020B0606030504020204" pitchFamily="34" charset="0"/>
              </a:rPr>
              <a:t>Howes</a:t>
            </a:r>
            <a:r>
              <a:rPr lang="fi-FI" sz="1400" dirty="0">
                <a:latin typeface="Open Sans" panose="020B0606030504020204" pitchFamily="34" charset="0"/>
                <a:ea typeface="Open Sans" panose="020B0606030504020204" pitchFamily="34" charset="0"/>
                <a:cs typeface="Open Sans" panose="020B0606030504020204" pitchFamily="34" charset="0"/>
              </a:rPr>
              <a:t> ym. 2017; IPCC 2023; </a:t>
            </a:r>
            <a:r>
              <a:rPr lang="fi-FI" sz="1400" dirty="0" err="1">
                <a:latin typeface="Open Sans" panose="020B0606030504020204" pitchFamily="34" charset="0"/>
                <a:ea typeface="Open Sans" panose="020B0606030504020204" pitchFamily="34" charset="0"/>
                <a:cs typeface="Open Sans" panose="020B0606030504020204" pitchFamily="34" charset="0"/>
              </a:rPr>
              <a:t>Kuzemko</a:t>
            </a:r>
            <a:r>
              <a:rPr lang="fi-FI" sz="1400" dirty="0">
                <a:latin typeface="Open Sans" panose="020B0606030504020204" pitchFamily="34" charset="0"/>
                <a:ea typeface="Open Sans" panose="020B0606030504020204" pitchFamily="34" charset="0"/>
                <a:cs typeface="Open Sans" panose="020B0606030504020204" pitchFamily="34" charset="0"/>
              </a:rPr>
              <a:t> ym. 2016; </a:t>
            </a:r>
            <a:r>
              <a:rPr lang="fi-FI" sz="1400" dirty="0" err="1">
                <a:latin typeface="Open Sans" panose="020B0606030504020204" pitchFamily="34" charset="0"/>
                <a:ea typeface="Open Sans" panose="020B0606030504020204" pitchFamily="34" charset="0"/>
                <a:cs typeface="Open Sans" panose="020B0606030504020204" pitchFamily="34" charset="0"/>
              </a:rPr>
              <a:t>Pörtner</a:t>
            </a:r>
            <a:r>
              <a:rPr lang="fi-FI" sz="1400" dirty="0">
                <a:latin typeface="Open Sans" panose="020B0606030504020204" pitchFamily="34" charset="0"/>
                <a:ea typeface="Open Sans" panose="020B0606030504020204" pitchFamily="34" charset="0"/>
                <a:cs typeface="Open Sans" panose="020B0606030504020204" pitchFamily="34" charset="0"/>
              </a:rPr>
              <a:t> ym. 2021; UN 2023</a:t>
            </a:r>
          </a:p>
        </p:txBody>
      </p:sp>
    </p:spTree>
    <p:extLst>
      <p:ext uri="{BB962C8B-B14F-4D97-AF65-F5344CB8AC3E}">
        <p14:creationId xmlns:p14="http://schemas.microsoft.com/office/powerpoint/2010/main" val="762881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BABC940-F467-3828-F7E3-34131DDDCF07}"/>
              </a:ext>
            </a:extLst>
          </p:cNvPr>
          <p:cNvSpPr>
            <a:spLocks noGrp="1"/>
          </p:cNvSpPr>
          <p:nvPr>
            <p:ph type="title"/>
          </p:nvPr>
        </p:nvSpPr>
        <p:spPr/>
        <p:txBody>
          <a:bodyPr/>
          <a:lstStyle/>
          <a:p>
            <a:r>
              <a:rPr lang="fi-FI" sz="3600" dirty="0"/>
              <a:t>Ympäristöpolitiikan toimeenpanon haasteet yleisellä tasolla 2/2</a:t>
            </a:r>
          </a:p>
        </p:txBody>
      </p:sp>
      <p:sp>
        <p:nvSpPr>
          <p:cNvPr id="3" name="Sisällön paikkamerkki 2">
            <a:extLst>
              <a:ext uri="{FF2B5EF4-FFF2-40B4-BE49-F238E27FC236}">
                <a16:creationId xmlns:a16="http://schemas.microsoft.com/office/drawing/2014/main" id="{EADC95CA-5A3F-3322-8567-2C94A8A6B172}"/>
              </a:ext>
            </a:extLst>
          </p:cNvPr>
          <p:cNvSpPr>
            <a:spLocks noGrp="1"/>
          </p:cNvSpPr>
          <p:nvPr>
            <p:ph idx="1"/>
          </p:nvPr>
        </p:nvSpPr>
        <p:spPr/>
        <p:txBody>
          <a:bodyPr>
            <a:normAutofit fontScale="85000" lnSpcReduction="10000"/>
          </a:bodyPr>
          <a:lstStyle/>
          <a:p>
            <a:r>
              <a:rPr lang="fi-FI" dirty="0"/>
              <a:t>Lukuisista kansallisista ja kansainvälisistä-sitoumuksista huolimatta ympäristöongelmien ratkaiseminen osoittautunut vaikeaksi ja useilla mittareilla ympäristön tila edelleen heikentynyt</a:t>
            </a:r>
          </a:p>
          <a:p>
            <a:pPr lvl="1"/>
            <a:r>
              <a:rPr lang="fi-FI" dirty="0"/>
              <a:t>Politiikkatoimien täytäntöönpanon haasteet hallinnon eri tasoilla </a:t>
            </a:r>
          </a:p>
          <a:p>
            <a:pPr lvl="1"/>
            <a:r>
              <a:rPr lang="fi-FI" dirty="0"/>
              <a:t>Sektoreiden välisten politiikkasitoumusten epätasapaino </a:t>
            </a:r>
          </a:p>
          <a:p>
            <a:r>
              <a:rPr lang="fi-FI" dirty="0" err="1"/>
              <a:t>Howes</a:t>
            </a:r>
            <a:r>
              <a:rPr lang="fi-FI" dirty="0"/>
              <a:t> ym. (2017) jakavat ympäristöpoliittisten toimenpiteiden epäonnistumiseen vaikuttavat tekijät kolmeen toisiaan vahvistavaan ryhmään:</a:t>
            </a:r>
          </a:p>
          <a:p>
            <a:pPr marL="914400" lvl="1" indent="-457200">
              <a:buFont typeface="+mj-lt"/>
              <a:buAutoNum type="arabicPeriod"/>
            </a:pPr>
            <a:r>
              <a:rPr lang="fi-FI" dirty="0"/>
              <a:t>Toisiinsa linkittyneet rakenteelliset tekijät</a:t>
            </a:r>
          </a:p>
          <a:p>
            <a:pPr marL="914400" lvl="1" indent="-457200">
              <a:buFont typeface="+mj-lt"/>
              <a:buAutoNum type="arabicPeriod"/>
            </a:pPr>
            <a:r>
              <a:rPr lang="fi-FI" dirty="0"/>
              <a:t>Tietoperusteiset tekijät</a:t>
            </a:r>
          </a:p>
          <a:p>
            <a:pPr marL="914400" lvl="1" indent="-457200">
              <a:buFont typeface="+mj-lt"/>
              <a:buAutoNum type="arabicPeriod"/>
            </a:pPr>
            <a:r>
              <a:rPr lang="fi-FI" dirty="0"/>
              <a:t>Toimeenpanon ”karikot”</a:t>
            </a:r>
          </a:p>
          <a:p>
            <a:pPr marL="0" indent="0">
              <a:buNone/>
            </a:pPr>
            <a:endParaRPr lang="fi-FI" dirty="0"/>
          </a:p>
        </p:txBody>
      </p:sp>
      <p:sp>
        <p:nvSpPr>
          <p:cNvPr id="4" name="Tekstiruutu 3">
            <a:extLst>
              <a:ext uri="{FF2B5EF4-FFF2-40B4-BE49-F238E27FC236}">
                <a16:creationId xmlns:a16="http://schemas.microsoft.com/office/drawing/2014/main" id="{DAD3C197-937A-2B7B-A796-B5FBB9C09A0B}"/>
              </a:ext>
            </a:extLst>
          </p:cNvPr>
          <p:cNvSpPr txBox="1"/>
          <p:nvPr/>
        </p:nvSpPr>
        <p:spPr>
          <a:xfrm>
            <a:off x="7812505" y="6359531"/>
            <a:ext cx="4379495" cy="307777"/>
          </a:xfrm>
          <a:prstGeom prst="rect">
            <a:avLst/>
          </a:prstGeom>
          <a:noFill/>
        </p:spPr>
        <p:txBody>
          <a:bodyPr wrap="square" rtlCol="0">
            <a:spAutoFit/>
          </a:bodyPr>
          <a:lstStyle/>
          <a:p>
            <a:r>
              <a:rPr lang="fi-FI" sz="1400" err="1">
                <a:latin typeface="Open Sans" panose="020B0606030504020204" pitchFamily="34" charset="0"/>
                <a:ea typeface="Open Sans" panose="020B0606030504020204" pitchFamily="34" charset="0"/>
                <a:cs typeface="Open Sans" panose="020B0606030504020204" pitchFamily="34" charset="0"/>
              </a:rPr>
              <a:t>Howes</a:t>
            </a:r>
            <a:r>
              <a:rPr lang="fi-FI" sz="1400">
                <a:latin typeface="Open Sans" panose="020B0606030504020204" pitchFamily="34" charset="0"/>
                <a:ea typeface="Open Sans" panose="020B0606030504020204" pitchFamily="34" charset="0"/>
                <a:cs typeface="Open Sans" panose="020B0606030504020204" pitchFamily="34" charset="0"/>
              </a:rPr>
              <a:t> ym. 2017; IPCC 2023; </a:t>
            </a:r>
            <a:r>
              <a:rPr lang="fi-FI" sz="1400" err="1">
                <a:latin typeface="Open Sans" panose="020B0606030504020204" pitchFamily="34" charset="0"/>
                <a:ea typeface="Open Sans" panose="020B0606030504020204" pitchFamily="34" charset="0"/>
                <a:cs typeface="Open Sans" panose="020B0606030504020204" pitchFamily="34" charset="0"/>
              </a:rPr>
              <a:t>Olesen</a:t>
            </a:r>
            <a:r>
              <a:rPr lang="fi-FI" sz="1400">
                <a:latin typeface="Open Sans" panose="020B0606030504020204" pitchFamily="34" charset="0"/>
                <a:ea typeface="Open Sans" panose="020B0606030504020204" pitchFamily="34" charset="0"/>
                <a:cs typeface="Open Sans" panose="020B0606030504020204" pitchFamily="34" charset="0"/>
              </a:rPr>
              <a:t> ym. 2021</a:t>
            </a:r>
          </a:p>
        </p:txBody>
      </p:sp>
    </p:spTree>
    <p:extLst>
      <p:ext uri="{BB962C8B-B14F-4D97-AF65-F5344CB8AC3E}">
        <p14:creationId xmlns:p14="http://schemas.microsoft.com/office/powerpoint/2010/main" val="3020050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3D56482-92A9-F913-63B7-6548B318CE13}"/>
              </a:ext>
            </a:extLst>
          </p:cNvPr>
          <p:cNvSpPr>
            <a:spLocks noGrp="1"/>
          </p:cNvSpPr>
          <p:nvPr>
            <p:ph type="title"/>
          </p:nvPr>
        </p:nvSpPr>
        <p:spPr/>
        <p:txBody>
          <a:bodyPr/>
          <a:lstStyle/>
          <a:p>
            <a:r>
              <a:rPr lang="fi-FI"/>
              <a:t>Sisältö</a:t>
            </a:r>
          </a:p>
        </p:txBody>
      </p:sp>
      <p:sp>
        <p:nvSpPr>
          <p:cNvPr id="3" name="Sisällön paikkamerkki 2">
            <a:extLst>
              <a:ext uri="{FF2B5EF4-FFF2-40B4-BE49-F238E27FC236}">
                <a16:creationId xmlns:a16="http://schemas.microsoft.com/office/drawing/2014/main" id="{38CB6D4D-CBCA-6243-9A31-21D58568C2B2}"/>
              </a:ext>
            </a:extLst>
          </p:cNvPr>
          <p:cNvSpPr>
            <a:spLocks noGrp="1"/>
          </p:cNvSpPr>
          <p:nvPr>
            <p:ph idx="1"/>
          </p:nvPr>
        </p:nvSpPr>
        <p:spPr/>
        <p:txBody>
          <a:bodyPr/>
          <a:lstStyle/>
          <a:p>
            <a:pPr marL="514350" indent="-514350">
              <a:buFont typeface="+mj-lt"/>
              <a:buAutoNum type="arabicPeriod"/>
            </a:pPr>
            <a:r>
              <a:rPr lang="fi-FI" sz="2400" dirty="0"/>
              <a:t>Mikä valuma-aluesuunnittelu?</a:t>
            </a:r>
          </a:p>
          <a:p>
            <a:pPr marL="514350" indent="-514350">
              <a:buFont typeface="+mj-lt"/>
              <a:buAutoNum type="arabicPeriod"/>
            </a:pPr>
            <a:r>
              <a:rPr lang="fi-FI" sz="2400" dirty="0"/>
              <a:t>Valuma-aluesuunnittelun ympäristöpoliittiset näkökulmat</a:t>
            </a:r>
          </a:p>
          <a:p>
            <a:pPr marL="514350" indent="-514350">
              <a:buFont typeface="+mj-lt"/>
              <a:buAutoNum type="arabicPeriod"/>
            </a:pPr>
            <a:r>
              <a:rPr lang="fi-FI" sz="2400" dirty="0"/>
              <a:t>Ympäristöpolitiikan </a:t>
            </a:r>
            <a:r>
              <a:rPr lang="fi-FI" sz="2400"/>
              <a:t>toimeenpanoon kohdistuvat </a:t>
            </a:r>
            <a:r>
              <a:rPr lang="fi-FI" sz="2400" dirty="0"/>
              <a:t>haasteet</a:t>
            </a:r>
          </a:p>
          <a:p>
            <a:pPr marL="514350" indent="-514350">
              <a:buFont typeface="+mj-lt"/>
              <a:buAutoNum type="arabicPeriod"/>
            </a:pPr>
            <a:r>
              <a:rPr lang="fi-FI" sz="2400" dirty="0"/>
              <a:t>Ympäristötoimien sosiaalinen hyväksyttävyys</a:t>
            </a:r>
          </a:p>
          <a:p>
            <a:pPr marL="514350" indent="-514350">
              <a:buFont typeface="+mj-lt"/>
              <a:buAutoNum type="arabicPeriod"/>
            </a:pPr>
            <a:r>
              <a:rPr lang="fi-FI" sz="2400" dirty="0"/>
              <a:t>Sosiaalinen hyväksyttävyys maanomistajien näkökulmasta – Kyselytutkimus Pohjois-Savon maa- ja metsätilanomistajille</a:t>
            </a:r>
          </a:p>
          <a:p>
            <a:pPr marL="514350" indent="-514350">
              <a:buFont typeface="+mj-lt"/>
              <a:buAutoNum type="arabicPeriod"/>
            </a:pPr>
            <a:r>
              <a:rPr lang="fi-FI" sz="2400" dirty="0"/>
              <a:t>Miten ympäristötoimien hyväksyttävyyttä voidaan parantaa?</a:t>
            </a:r>
          </a:p>
          <a:p>
            <a:pPr marL="514350" indent="-514350">
              <a:buFont typeface="+mj-lt"/>
              <a:buAutoNum type="arabicPeriod"/>
            </a:pPr>
            <a:r>
              <a:rPr lang="fi-FI" sz="2400" dirty="0"/>
              <a:t>Loppuyhteenveto</a:t>
            </a:r>
          </a:p>
          <a:p>
            <a:endParaRPr lang="fi-FI" sz="2400" dirty="0"/>
          </a:p>
        </p:txBody>
      </p:sp>
    </p:spTree>
    <p:extLst>
      <p:ext uri="{BB962C8B-B14F-4D97-AF65-F5344CB8AC3E}">
        <p14:creationId xmlns:p14="http://schemas.microsoft.com/office/powerpoint/2010/main" val="53243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5EEB85-C7D7-BDA7-2EE9-E10998A2FCAE}"/>
              </a:ext>
            </a:extLst>
          </p:cNvPr>
          <p:cNvSpPr>
            <a:spLocks noGrp="1"/>
          </p:cNvSpPr>
          <p:nvPr>
            <p:ph type="title" idx="4294967295"/>
          </p:nvPr>
        </p:nvSpPr>
        <p:spPr>
          <a:xfrm>
            <a:off x="1487487" y="-1012883"/>
            <a:ext cx="10177200" cy="1012883"/>
          </a:xfrm>
        </p:spPr>
        <p:txBody>
          <a:bodyPr vert="horz" wrap="square" lIns="91440" tIns="45720" rIns="91440" bIns="45720" numCol="1" anchor="b" anchorCtr="0" compatLnSpc="1">
            <a:prstTxWarp prst="textNoShape">
              <a:avLst/>
            </a:prstTxWarp>
          </a:bodyPr>
          <a:lstStyle/>
          <a:p>
            <a:r>
              <a:rPr lang="fi-FI" dirty="0"/>
              <a:t>Ympäristöpoliittisten toimenpiteiden epäonnistumiseen vaikuttavat tekijät</a:t>
            </a:r>
          </a:p>
        </p:txBody>
      </p:sp>
      <p:graphicFrame>
        <p:nvGraphicFramePr>
          <p:cNvPr id="9" name="Kaaviokuva 8" descr="Kuvio, jossa esitetään ympäristöpolitiikkatoimenpiteiden epäonnistumiseen liittyviä tekijöitä. Tekijät on jaoteltu toisiinsa linkittyneisiin rakenteellisiin tekijöihin, tietoperusteisiin tekijöihin ja toimeenpanon karikoihin. ">
            <a:extLst>
              <a:ext uri="{FF2B5EF4-FFF2-40B4-BE49-F238E27FC236}">
                <a16:creationId xmlns:a16="http://schemas.microsoft.com/office/drawing/2014/main" id="{D7499B03-3D11-F1DC-68A2-963B2913F692}"/>
              </a:ext>
            </a:extLst>
          </p:cNvPr>
          <p:cNvGraphicFramePr/>
          <p:nvPr>
            <p:extLst>
              <p:ext uri="{D42A27DB-BD31-4B8C-83A1-F6EECF244321}">
                <p14:modId xmlns:p14="http://schemas.microsoft.com/office/powerpoint/2010/main" val="195364432"/>
              </p:ext>
            </p:extLst>
          </p:nvPr>
        </p:nvGraphicFramePr>
        <p:xfrm>
          <a:off x="236477" y="64008"/>
          <a:ext cx="8404604" cy="6711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kstiruutu 2">
            <a:extLst>
              <a:ext uri="{FF2B5EF4-FFF2-40B4-BE49-F238E27FC236}">
                <a16:creationId xmlns:a16="http://schemas.microsoft.com/office/drawing/2014/main" id="{2E4A7272-10AE-116D-603E-2D950B2610D5}"/>
              </a:ext>
            </a:extLst>
          </p:cNvPr>
          <p:cNvSpPr txBox="1"/>
          <p:nvPr/>
        </p:nvSpPr>
        <p:spPr>
          <a:xfrm rot="19114095">
            <a:off x="7836537" y="2724141"/>
            <a:ext cx="4553894" cy="830997"/>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i-FI" sz="2400"/>
              <a:t>Politiikkatoimenpiteen epäonnistuminen</a:t>
            </a:r>
          </a:p>
        </p:txBody>
      </p:sp>
      <p:sp>
        <p:nvSpPr>
          <p:cNvPr id="4" name="Tekstiruutu 3">
            <a:extLst>
              <a:ext uri="{FF2B5EF4-FFF2-40B4-BE49-F238E27FC236}">
                <a16:creationId xmlns:a16="http://schemas.microsoft.com/office/drawing/2014/main" id="{15969407-607F-06F7-92A8-69AB91BCD2DF}"/>
              </a:ext>
            </a:extLst>
          </p:cNvPr>
          <p:cNvSpPr txBox="1"/>
          <p:nvPr/>
        </p:nvSpPr>
        <p:spPr>
          <a:xfrm>
            <a:off x="8481848" y="6279279"/>
            <a:ext cx="3613712" cy="400110"/>
          </a:xfrm>
          <a:prstGeom prst="rect">
            <a:avLst/>
          </a:prstGeom>
          <a:noFill/>
        </p:spPr>
        <p:txBody>
          <a:bodyPr wrap="square" rtlCol="0">
            <a:spAutoFit/>
          </a:bodyPr>
          <a:lstStyle/>
          <a:p>
            <a:r>
              <a:rPr lang="fi-FI" sz="1000" dirty="0">
                <a:latin typeface="Open Sans" panose="020B0606030504020204" pitchFamily="34" charset="0"/>
                <a:ea typeface="Open Sans" panose="020B0606030504020204" pitchFamily="34" charset="0"/>
                <a:cs typeface="Open Sans" panose="020B0606030504020204" pitchFamily="34" charset="0"/>
              </a:rPr>
              <a:t>Kuva 5. Politiikkatoimenpiteiden epäonnistumiseen johtavat tekijät (</a:t>
            </a:r>
            <a:r>
              <a:rPr lang="fi-FI" sz="1000" dirty="0" err="1">
                <a:latin typeface="Open Sans" panose="020B0606030504020204" pitchFamily="34" charset="0"/>
                <a:ea typeface="Open Sans" panose="020B0606030504020204" pitchFamily="34" charset="0"/>
                <a:cs typeface="Open Sans" panose="020B0606030504020204" pitchFamily="34" charset="0"/>
              </a:rPr>
              <a:t>Howes</a:t>
            </a:r>
            <a:r>
              <a:rPr lang="fi-FI" sz="1000" dirty="0">
                <a:latin typeface="Open Sans" panose="020B0606030504020204" pitchFamily="34" charset="0"/>
                <a:ea typeface="Open Sans" panose="020B0606030504020204" pitchFamily="34" charset="0"/>
                <a:cs typeface="Open Sans" panose="020B0606030504020204" pitchFamily="34" charset="0"/>
              </a:rPr>
              <a:t> ym. 2017 mukaillen)</a:t>
            </a:r>
          </a:p>
        </p:txBody>
      </p:sp>
    </p:spTree>
    <p:extLst>
      <p:ext uri="{BB962C8B-B14F-4D97-AF65-F5344CB8AC3E}">
        <p14:creationId xmlns:p14="http://schemas.microsoft.com/office/powerpoint/2010/main" val="476051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6B4392-331D-9679-B1A4-D5A286223F4D}"/>
              </a:ext>
            </a:extLst>
          </p:cNvPr>
          <p:cNvSpPr>
            <a:spLocks noGrp="1"/>
          </p:cNvSpPr>
          <p:nvPr>
            <p:ph type="title"/>
          </p:nvPr>
        </p:nvSpPr>
        <p:spPr/>
        <p:txBody>
          <a:bodyPr/>
          <a:lstStyle/>
          <a:p>
            <a:r>
              <a:rPr lang="fi-FI"/>
              <a:t>Ympäristöpolitiikan toimeenpanon paikalliset haasteet</a:t>
            </a:r>
          </a:p>
        </p:txBody>
      </p:sp>
      <p:sp>
        <p:nvSpPr>
          <p:cNvPr id="3" name="Sisällön paikkamerkki 2">
            <a:extLst>
              <a:ext uri="{FF2B5EF4-FFF2-40B4-BE49-F238E27FC236}">
                <a16:creationId xmlns:a16="http://schemas.microsoft.com/office/drawing/2014/main" id="{7BA26F58-9D83-EA32-3492-72F050AAE4CD}"/>
              </a:ext>
            </a:extLst>
          </p:cNvPr>
          <p:cNvSpPr>
            <a:spLocks noGrp="1"/>
          </p:cNvSpPr>
          <p:nvPr>
            <p:ph idx="1"/>
          </p:nvPr>
        </p:nvSpPr>
        <p:spPr/>
        <p:txBody>
          <a:bodyPr/>
          <a:lstStyle/>
          <a:p>
            <a:r>
              <a:rPr lang="fi-FI" sz="2400" dirty="0"/>
              <a:t>Paikalliset haasteet kytkeytyvät osittain kansallisen ja globaalin tason haasteisiin</a:t>
            </a:r>
          </a:p>
          <a:p>
            <a:pPr lvl="1"/>
            <a:r>
              <a:rPr lang="fi-FI" sz="2000" dirty="0"/>
              <a:t>Esim. eri tasoilla tapahtuva poliittinen päätöksenteko, markkinat</a:t>
            </a:r>
          </a:p>
          <a:p>
            <a:pPr lvl="1"/>
            <a:r>
              <a:rPr lang="fi-FI" sz="2000" dirty="0"/>
              <a:t>Politiikkatoimien vastustus ei yleensä selitettävissä ainoastaan paikallisilla tekijöillä</a:t>
            </a:r>
          </a:p>
          <a:p>
            <a:r>
              <a:rPr lang="fi-FI" sz="2400" dirty="0"/>
              <a:t>Sosiaalinen hyväksyttävyys ja oikeudenmukaisuus korostuvat paikallisella tasolla realisoituvien ympäristöpoliittisten päätösten kohdalla</a:t>
            </a:r>
          </a:p>
          <a:p>
            <a:pPr lvl="1"/>
            <a:r>
              <a:rPr lang="fi-FI" sz="2000" dirty="0"/>
              <a:t>Paikallisten toimijoiden (esim. asukkaat, maanomistajat) huomioimisen merkitys</a:t>
            </a:r>
          </a:p>
        </p:txBody>
      </p:sp>
      <p:sp>
        <p:nvSpPr>
          <p:cNvPr id="4" name="Tekstiruutu 3">
            <a:extLst>
              <a:ext uri="{FF2B5EF4-FFF2-40B4-BE49-F238E27FC236}">
                <a16:creationId xmlns:a16="http://schemas.microsoft.com/office/drawing/2014/main" id="{D990EF7A-589D-3D28-BE95-26F15608BAAD}"/>
              </a:ext>
            </a:extLst>
          </p:cNvPr>
          <p:cNvSpPr txBox="1"/>
          <p:nvPr/>
        </p:nvSpPr>
        <p:spPr>
          <a:xfrm>
            <a:off x="8373980" y="6359608"/>
            <a:ext cx="3433708" cy="307777"/>
          </a:xfrm>
          <a:prstGeom prst="rect">
            <a:avLst/>
          </a:prstGeom>
          <a:noFill/>
        </p:spPr>
        <p:txBody>
          <a:bodyPr wrap="square" rtlCol="0">
            <a:spAutoFit/>
          </a:bodyPr>
          <a:lstStyle/>
          <a:p>
            <a:r>
              <a:rPr lang="fi-FI" sz="1400">
                <a:latin typeface="Open Sans" panose="020B0606030504020204" pitchFamily="34" charset="0"/>
                <a:ea typeface="Open Sans" panose="020B0606030504020204" pitchFamily="34" charset="0"/>
                <a:cs typeface="Open Sans" panose="020B0606030504020204" pitchFamily="34" charset="0"/>
              </a:rPr>
              <a:t>Järvelä ym. 2020; Peltonen ym. 2024</a:t>
            </a:r>
          </a:p>
        </p:txBody>
      </p:sp>
    </p:spTree>
    <p:extLst>
      <p:ext uri="{BB962C8B-B14F-4D97-AF65-F5344CB8AC3E}">
        <p14:creationId xmlns:p14="http://schemas.microsoft.com/office/powerpoint/2010/main" val="1876429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20D1EBA-5E2E-E39E-670C-617455759079}"/>
              </a:ext>
            </a:extLst>
          </p:cNvPr>
          <p:cNvSpPr>
            <a:spLocks noGrp="1"/>
          </p:cNvSpPr>
          <p:nvPr>
            <p:ph type="title"/>
          </p:nvPr>
        </p:nvSpPr>
        <p:spPr/>
        <p:txBody>
          <a:bodyPr>
            <a:noAutofit/>
          </a:bodyPr>
          <a:lstStyle/>
          <a:p>
            <a:r>
              <a:rPr lang="fi-FI" sz="3200"/>
              <a:t>4. Ympäristötoimien sosiaalinen hyväksyttävyys</a:t>
            </a:r>
          </a:p>
        </p:txBody>
      </p:sp>
      <p:sp>
        <p:nvSpPr>
          <p:cNvPr id="3" name="Sisällön paikkamerkki 2">
            <a:extLst>
              <a:ext uri="{FF2B5EF4-FFF2-40B4-BE49-F238E27FC236}">
                <a16:creationId xmlns:a16="http://schemas.microsoft.com/office/drawing/2014/main" id="{4D9E0C52-8DEF-6A9B-A925-AEECD385A22F}"/>
              </a:ext>
            </a:extLst>
          </p:cNvPr>
          <p:cNvSpPr>
            <a:spLocks noGrp="1"/>
          </p:cNvSpPr>
          <p:nvPr>
            <p:ph idx="1"/>
          </p:nvPr>
        </p:nvSpPr>
        <p:spPr/>
        <p:txBody>
          <a:bodyPr/>
          <a:lstStyle/>
          <a:p>
            <a:pPr marL="514350" indent="-514350">
              <a:buFont typeface="+mj-lt"/>
              <a:buAutoNum type="alphaLcParenR"/>
            </a:pPr>
            <a:r>
              <a:rPr lang="fi-FI"/>
              <a:t>Sosiaalinen hyväksyttävyys</a:t>
            </a:r>
          </a:p>
          <a:p>
            <a:pPr marL="514350" indent="-514350">
              <a:buFont typeface="+mj-lt"/>
              <a:buAutoNum type="alphaLcParenR"/>
            </a:pPr>
            <a:r>
              <a:rPr lang="fi-FI"/>
              <a:t>Sosiaalisen hyväksyttävyyden merkitys ympäristötoimien onnistumisen kannalta</a:t>
            </a:r>
          </a:p>
          <a:p>
            <a:pPr marL="514350" indent="-514350">
              <a:buFont typeface="+mj-lt"/>
              <a:buAutoNum type="alphaLcParenR"/>
            </a:pPr>
            <a:r>
              <a:rPr lang="fi-FI"/>
              <a:t>Sosiaaliseen hyväksyttävyyteen vaikuttavat tekijät</a:t>
            </a:r>
          </a:p>
          <a:p>
            <a:pPr marL="514350" indent="-514350">
              <a:buFont typeface="+mj-lt"/>
              <a:buAutoNum type="alphaLcParenR"/>
            </a:pPr>
            <a:r>
              <a:rPr lang="fi-FI"/>
              <a:t>Oikeudenmukaisuus</a:t>
            </a:r>
          </a:p>
        </p:txBody>
      </p:sp>
    </p:spTree>
    <p:extLst>
      <p:ext uri="{BB962C8B-B14F-4D97-AF65-F5344CB8AC3E}">
        <p14:creationId xmlns:p14="http://schemas.microsoft.com/office/powerpoint/2010/main" val="3075543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AADF5C0-8103-5167-DACC-F941353992CD}"/>
              </a:ext>
            </a:extLst>
          </p:cNvPr>
          <p:cNvSpPr>
            <a:spLocks noGrp="1"/>
          </p:cNvSpPr>
          <p:nvPr>
            <p:ph type="title"/>
          </p:nvPr>
        </p:nvSpPr>
        <p:spPr/>
        <p:txBody>
          <a:bodyPr/>
          <a:lstStyle/>
          <a:p>
            <a:r>
              <a:rPr lang="fi-FI" dirty="0"/>
              <a:t>Sosiaalinen hyväksyttävyys 1/2</a:t>
            </a:r>
          </a:p>
        </p:txBody>
      </p:sp>
      <p:sp>
        <p:nvSpPr>
          <p:cNvPr id="3" name="Sisällön paikkamerkki 2">
            <a:extLst>
              <a:ext uri="{FF2B5EF4-FFF2-40B4-BE49-F238E27FC236}">
                <a16:creationId xmlns:a16="http://schemas.microsoft.com/office/drawing/2014/main" id="{4C22327A-BC04-20D3-0D6A-F7B88BB1D971}"/>
              </a:ext>
            </a:extLst>
          </p:cNvPr>
          <p:cNvSpPr>
            <a:spLocks noGrp="1"/>
          </p:cNvSpPr>
          <p:nvPr>
            <p:ph idx="4294967295"/>
          </p:nvPr>
        </p:nvSpPr>
        <p:spPr>
          <a:xfrm>
            <a:off x="2063750" y="1511300"/>
            <a:ext cx="10128250" cy="4176713"/>
          </a:xfrm>
        </p:spPr>
        <p:txBody>
          <a:bodyPr>
            <a:normAutofit/>
          </a:bodyPr>
          <a:lstStyle/>
          <a:p>
            <a:r>
              <a:rPr lang="fi-FI" sz="2400" dirty="0"/>
              <a:t>Määritelmät nojaavat ympäristöpolitiikan kontekstissa usein </a:t>
            </a:r>
            <a:r>
              <a:rPr lang="fi-FI" sz="2400" dirty="0" err="1"/>
              <a:t>Wüstenhagenin</a:t>
            </a:r>
            <a:r>
              <a:rPr lang="fi-FI" sz="2400" dirty="0"/>
              <a:t> ym. (2007) kolmijakoon</a:t>
            </a:r>
          </a:p>
        </p:txBody>
      </p:sp>
      <p:graphicFrame>
        <p:nvGraphicFramePr>
          <p:cNvPr id="4" name="Kaaviokuva 3" descr="Kuvassa esitetään Wüstenhagenin ynnä muiden esittämät sosiaalisen hyväksyttävyyden kolme ulottuvuutta. Näitä ovat sosiopoliittinen hyväksyttävyys, paikallinen hyväksyttävyys ja markkinoiden hyväksyttävyys.">
            <a:extLst>
              <a:ext uri="{FF2B5EF4-FFF2-40B4-BE49-F238E27FC236}">
                <a16:creationId xmlns:a16="http://schemas.microsoft.com/office/drawing/2014/main" id="{6FEBE524-A363-0715-E4C8-09AD4760BBB2}"/>
              </a:ext>
            </a:extLst>
          </p:cNvPr>
          <p:cNvGraphicFramePr/>
          <p:nvPr>
            <p:extLst>
              <p:ext uri="{D42A27DB-BD31-4B8C-83A1-F6EECF244321}">
                <p14:modId xmlns:p14="http://schemas.microsoft.com/office/powerpoint/2010/main" val="4035190504"/>
              </p:ext>
            </p:extLst>
          </p:nvPr>
        </p:nvGraphicFramePr>
        <p:xfrm>
          <a:off x="1678898" y="2296350"/>
          <a:ext cx="7364518"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kstiruutu 4">
            <a:extLst>
              <a:ext uri="{FF2B5EF4-FFF2-40B4-BE49-F238E27FC236}">
                <a16:creationId xmlns:a16="http://schemas.microsoft.com/office/drawing/2014/main" id="{7D629917-92EF-D116-99D0-38EC12F9B367}"/>
              </a:ext>
            </a:extLst>
          </p:cNvPr>
          <p:cNvSpPr txBox="1"/>
          <p:nvPr/>
        </p:nvSpPr>
        <p:spPr>
          <a:xfrm>
            <a:off x="7486531" y="6348245"/>
            <a:ext cx="5424155" cy="246221"/>
          </a:xfrm>
          <a:prstGeom prst="rect">
            <a:avLst/>
          </a:prstGeom>
          <a:noFill/>
        </p:spPr>
        <p:txBody>
          <a:bodyPr wrap="square" rtlCol="0">
            <a:spAutoFit/>
          </a:bodyPr>
          <a:lstStyle/>
          <a:p>
            <a:r>
              <a:rPr lang="fi-FI" sz="1000" dirty="0">
                <a:latin typeface="Open Sans" panose="020B0606030504020204" pitchFamily="34" charset="0"/>
                <a:ea typeface="Open Sans" panose="020B0606030504020204" pitchFamily="34" charset="0"/>
                <a:cs typeface="Open Sans" panose="020B0606030504020204" pitchFamily="34" charset="0"/>
              </a:rPr>
              <a:t>Kuva 6. Sosiaalisen hyväksyttävyyden ulottuvuudet (</a:t>
            </a:r>
            <a:r>
              <a:rPr lang="fi-FI" sz="1000" dirty="0" err="1">
                <a:latin typeface="Open Sans" panose="020B0606030504020204" pitchFamily="34" charset="0"/>
                <a:ea typeface="Open Sans" panose="020B0606030504020204" pitchFamily="34" charset="0"/>
                <a:cs typeface="Open Sans" panose="020B0606030504020204" pitchFamily="34" charset="0"/>
              </a:rPr>
              <a:t>Wüstenhagen</a:t>
            </a:r>
            <a:r>
              <a:rPr lang="fi-FI" sz="1000" dirty="0">
                <a:latin typeface="Open Sans" panose="020B0606030504020204" pitchFamily="34" charset="0"/>
                <a:ea typeface="Open Sans" panose="020B0606030504020204" pitchFamily="34" charset="0"/>
                <a:cs typeface="Open Sans" panose="020B0606030504020204" pitchFamily="34" charset="0"/>
              </a:rPr>
              <a:t> ym. 2007)</a:t>
            </a:r>
          </a:p>
        </p:txBody>
      </p:sp>
      <p:sp>
        <p:nvSpPr>
          <p:cNvPr id="6" name="Tekstiruutu 5">
            <a:extLst>
              <a:ext uri="{FF2B5EF4-FFF2-40B4-BE49-F238E27FC236}">
                <a16:creationId xmlns:a16="http://schemas.microsoft.com/office/drawing/2014/main" id="{6C7F764E-2D76-4D3E-4AE1-67E35E59AE11}"/>
              </a:ext>
            </a:extLst>
          </p:cNvPr>
          <p:cNvSpPr txBox="1"/>
          <p:nvPr/>
        </p:nvSpPr>
        <p:spPr>
          <a:xfrm>
            <a:off x="6113254" y="2601605"/>
            <a:ext cx="3972394" cy="1015663"/>
          </a:xfrm>
          <a:prstGeom prst="rect">
            <a:avLst/>
          </a:prstGeom>
          <a:noFill/>
        </p:spPr>
        <p:txBody>
          <a:bodyPr wrap="square" rtlCol="0">
            <a:spAutoFit/>
          </a:bodyPr>
          <a:lstStyle/>
          <a:p>
            <a:pPr marL="171450" indent="-171450">
              <a:buFont typeface="Arial" panose="020B0604020202020204" pitchFamily="34" charset="0"/>
              <a:buChar char="•"/>
            </a:pPr>
            <a:r>
              <a:rPr lang="fi-FI" sz="1200" dirty="0">
                <a:latin typeface="Open Sans" panose="020B0606030504020204" pitchFamily="34" charset="0"/>
                <a:ea typeface="Open Sans" panose="020B0606030504020204" pitchFamily="34" charset="0"/>
                <a:cs typeface="Open Sans" panose="020B0606030504020204" pitchFamily="34" charset="0"/>
              </a:rPr>
              <a:t>Politiikkatoimenpiteiden ja yksittäisten teknologioiden hyväksyttävyys</a:t>
            </a:r>
          </a:p>
          <a:p>
            <a:pPr marL="171450" indent="-171450">
              <a:buFont typeface="Arial" panose="020B0604020202020204" pitchFamily="34" charset="0"/>
              <a:buChar char="•"/>
            </a:pPr>
            <a:r>
              <a:rPr lang="fi-FI" sz="1200" dirty="0">
                <a:latin typeface="Open Sans" panose="020B0606030504020204" pitchFamily="34" charset="0"/>
                <a:ea typeface="Open Sans" panose="020B0606030504020204" pitchFamily="34" charset="0"/>
                <a:cs typeface="Open Sans" panose="020B0606030504020204" pitchFamily="34" charset="0"/>
              </a:rPr>
              <a:t>Sosiopoliittiseen hyväksyttävyyteen vaikuttavat poliitikkojen ja avaintoimijoiden näkemykset sekä julkinen mielipide</a:t>
            </a:r>
          </a:p>
        </p:txBody>
      </p:sp>
      <p:sp>
        <p:nvSpPr>
          <p:cNvPr id="12" name="Tekstiruutu 11">
            <a:extLst>
              <a:ext uri="{FF2B5EF4-FFF2-40B4-BE49-F238E27FC236}">
                <a16:creationId xmlns:a16="http://schemas.microsoft.com/office/drawing/2014/main" id="{4D9E0756-C127-AF79-1E0A-461B540451ED}"/>
              </a:ext>
            </a:extLst>
          </p:cNvPr>
          <p:cNvSpPr txBox="1"/>
          <p:nvPr/>
        </p:nvSpPr>
        <p:spPr>
          <a:xfrm>
            <a:off x="636666" y="5000444"/>
            <a:ext cx="2686388" cy="1200329"/>
          </a:xfrm>
          <a:prstGeom prst="rect">
            <a:avLst/>
          </a:prstGeom>
          <a:noFill/>
        </p:spPr>
        <p:txBody>
          <a:bodyPr wrap="square" rtlCol="0">
            <a:spAutoFit/>
          </a:bodyPr>
          <a:lstStyle/>
          <a:p>
            <a:pPr marL="285750" indent="-285750">
              <a:buFont typeface="Arial" panose="020B0604020202020204" pitchFamily="34" charset="0"/>
              <a:buChar char="•"/>
            </a:pPr>
            <a:r>
              <a:rPr lang="fi-FI" sz="1200" dirty="0">
                <a:latin typeface="Open Sans" panose="020B0606030504020204" pitchFamily="34" charset="0"/>
                <a:ea typeface="Open Sans" panose="020B0606030504020204" pitchFamily="34" charset="0"/>
                <a:cs typeface="Open Sans" panose="020B0606030504020204" pitchFamily="34" charset="0"/>
              </a:rPr>
              <a:t>Kuluttajat/kansalaiset, rahoittajat, yritykset</a:t>
            </a:r>
          </a:p>
          <a:p>
            <a:pPr marL="285750" indent="-285750">
              <a:buFont typeface="Arial" panose="020B0604020202020204" pitchFamily="34" charset="0"/>
              <a:buChar char="•"/>
            </a:pPr>
            <a:r>
              <a:rPr lang="fi-FI" sz="1200" dirty="0">
                <a:latin typeface="Open Sans" panose="020B0606030504020204" pitchFamily="34" charset="0"/>
                <a:ea typeface="Open Sans" panose="020B0606030504020204" pitchFamily="34" charset="0"/>
                <a:cs typeface="Open Sans" panose="020B0606030504020204" pitchFamily="34" charset="0"/>
              </a:rPr>
              <a:t>Vaikuttimina esim. yritysten aiemmat investointipäätökset, investointien vaikutukset kansalaisiin</a:t>
            </a:r>
          </a:p>
        </p:txBody>
      </p:sp>
      <p:sp>
        <p:nvSpPr>
          <p:cNvPr id="13" name="Tekstiruutu 12">
            <a:extLst>
              <a:ext uri="{FF2B5EF4-FFF2-40B4-BE49-F238E27FC236}">
                <a16:creationId xmlns:a16="http://schemas.microsoft.com/office/drawing/2014/main" id="{C975B996-D09D-6660-6504-1B1BCA935244}"/>
              </a:ext>
            </a:extLst>
          </p:cNvPr>
          <p:cNvSpPr txBox="1"/>
          <p:nvPr/>
        </p:nvSpPr>
        <p:spPr>
          <a:xfrm>
            <a:off x="7671816" y="5185110"/>
            <a:ext cx="3681984" cy="1015663"/>
          </a:xfrm>
          <a:prstGeom prst="rect">
            <a:avLst/>
          </a:prstGeom>
          <a:noFill/>
        </p:spPr>
        <p:txBody>
          <a:bodyPr wrap="square" rtlCol="0">
            <a:spAutoFit/>
          </a:bodyPr>
          <a:lstStyle/>
          <a:p>
            <a:pPr marL="171450" indent="-171450">
              <a:buFont typeface="Arial" panose="020B0604020202020204" pitchFamily="34" charset="0"/>
              <a:buChar char="•"/>
            </a:pPr>
            <a:r>
              <a:rPr lang="fi-FI" sz="1200" dirty="0">
                <a:latin typeface="Open Sans" panose="020B0606030504020204" pitchFamily="34" charset="0"/>
                <a:ea typeface="Open Sans" panose="020B0606030504020204" pitchFamily="34" charset="0"/>
                <a:cs typeface="Open Sans" panose="020B0606030504020204" pitchFamily="34" charset="0"/>
              </a:rPr>
              <a:t>Prosessin koettu oikeudenmukaisuus</a:t>
            </a:r>
          </a:p>
          <a:p>
            <a:pPr marL="171450" indent="-171450">
              <a:buFont typeface="Arial" panose="020B0604020202020204" pitchFamily="34" charset="0"/>
              <a:buChar char="•"/>
            </a:pPr>
            <a:r>
              <a:rPr lang="fi-FI" sz="1200" dirty="0">
                <a:latin typeface="Open Sans" panose="020B0606030504020204" pitchFamily="34" charset="0"/>
                <a:ea typeface="Open Sans" panose="020B0606030504020204" pitchFamily="34" charset="0"/>
                <a:cs typeface="Open Sans" panose="020B0606030504020204" pitchFamily="34" charset="0"/>
              </a:rPr>
              <a:t>Hyötyjen ja haittojen jakautumisen koettu oikeudenmukaisuus</a:t>
            </a:r>
          </a:p>
          <a:p>
            <a:pPr marL="171450" indent="-171450">
              <a:buFont typeface="Arial" panose="020B0604020202020204" pitchFamily="34" charset="0"/>
              <a:buChar char="•"/>
            </a:pPr>
            <a:r>
              <a:rPr lang="fi-FI" sz="1200" dirty="0">
                <a:latin typeface="Open Sans" panose="020B0606030504020204" pitchFamily="34" charset="0"/>
                <a:ea typeface="Open Sans" panose="020B0606030504020204" pitchFamily="34" charset="0"/>
                <a:cs typeface="Open Sans" panose="020B0606030504020204" pitchFamily="34" charset="0"/>
              </a:rPr>
              <a:t>Eri toimijoiden välinen luottamus</a:t>
            </a:r>
          </a:p>
          <a:p>
            <a:pPr marL="171450" indent="-171450">
              <a:buFont typeface="Arial" panose="020B0604020202020204" pitchFamily="34" charset="0"/>
              <a:buChar char="•"/>
            </a:pPr>
            <a:r>
              <a:rPr lang="fi-FI" sz="1200" dirty="0">
                <a:latin typeface="Open Sans" panose="020B0606030504020204" pitchFamily="34" charset="0"/>
                <a:ea typeface="Open Sans" panose="020B0606030504020204" pitchFamily="34" charset="0"/>
                <a:cs typeface="Open Sans" panose="020B0606030504020204" pitchFamily="34" charset="0"/>
              </a:rPr>
              <a:t>Ajallisen näkökulman korostuminen</a:t>
            </a:r>
          </a:p>
        </p:txBody>
      </p:sp>
    </p:spTree>
    <p:extLst>
      <p:ext uri="{BB962C8B-B14F-4D97-AF65-F5344CB8AC3E}">
        <p14:creationId xmlns:p14="http://schemas.microsoft.com/office/powerpoint/2010/main" val="1068360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155EC6D-F7EF-71A9-2FD4-412CECA59D12}"/>
              </a:ext>
            </a:extLst>
          </p:cNvPr>
          <p:cNvSpPr>
            <a:spLocks noGrp="1"/>
          </p:cNvSpPr>
          <p:nvPr>
            <p:ph type="title"/>
          </p:nvPr>
        </p:nvSpPr>
        <p:spPr/>
        <p:txBody>
          <a:bodyPr/>
          <a:lstStyle/>
          <a:p>
            <a:r>
              <a:rPr lang="fi-FI" dirty="0"/>
              <a:t>Sosiaalinen hyväksyttävyys 2/2</a:t>
            </a:r>
          </a:p>
        </p:txBody>
      </p:sp>
      <p:sp>
        <p:nvSpPr>
          <p:cNvPr id="3" name="Sisällön paikkamerkki 2">
            <a:extLst>
              <a:ext uri="{FF2B5EF4-FFF2-40B4-BE49-F238E27FC236}">
                <a16:creationId xmlns:a16="http://schemas.microsoft.com/office/drawing/2014/main" id="{A5FCC348-8428-82D3-4054-F8E9BE2ED649}"/>
              </a:ext>
            </a:extLst>
          </p:cNvPr>
          <p:cNvSpPr>
            <a:spLocks noGrp="1"/>
          </p:cNvSpPr>
          <p:nvPr>
            <p:ph idx="1"/>
          </p:nvPr>
        </p:nvSpPr>
        <p:spPr/>
        <p:txBody>
          <a:bodyPr/>
          <a:lstStyle/>
          <a:p>
            <a:r>
              <a:rPr lang="fi-FI" sz="2000" dirty="0"/>
              <a:t>Hyväksyttävyyden (</a:t>
            </a:r>
            <a:r>
              <a:rPr lang="fi-FI" sz="2000" dirty="0" err="1"/>
              <a:t>acceptability</a:t>
            </a:r>
            <a:r>
              <a:rPr lang="fi-FI" sz="2000" dirty="0"/>
              <a:t>) ja hyväksynnän (</a:t>
            </a:r>
            <a:r>
              <a:rPr lang="fi-FI" sz="2000" dirty="0" err="1"/>
              <a:t>acceptance</a:t>
            </a:r>
            <a:r>
              <a:rPr lang="fi-FI" sz="2000" dirty="0"/>
              <a:t>) sekä tuen (</a:t>
            </a:r>
            <a:r>
              <a:rPr lang="fi-FI" sz="2000" dirty="0" err="1"/>
              <a:t>support</a:t>
            </a:r>
            <a:r>
              <a:rPr lang="fi-FI" sz="2000" dirty="0"/>
              <a:t>) ero voidaan käsittää sekä ajallisen että käyttäytymisen/asenteiden näkökulman kautta</a:t>
            </a:r>
          </a:p>
        </p:txBody>
      </p:sp>
      <p:sp>
        <p:nvSpPr>
          <p:cNvPr id="4" name="Suorakulmio 3" descr="Kuvassa esitetään hyväksyttävyyden, hyväksynnän sekä tuen käsitteiden suhde ajallisen ja käyttäytymisen/asenteiden näkökulman kautta.">
            <a:extLst>
              <a:ext uri="{FF2B5EF4-FFF2-40B4-BE49-F238E27FC236}">
                <a16:creationId xmlns:a16="http://schemas.microsoft.com/office/drawing/2014/main" id="{F1C67184-B7AA-CF81-34F5-57A58C0DC55A}"/>
              </a:ext>
            </a:extLst>
          </p:cNvPr>
          <p:cNvSpPr/>
          <p:nvPr/>
        </p:nvSpPr>
        <p:spPr>
          <a:xfrm>
            <a:off x="1243584" y="3785616"/>
            <a:ext cx="2953512" cy="1554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i-FI" b="1"/>
              <a:t>Hyväksyttävyys (</a:t>
            </a:r>
            <a:r>
              <a:rPr lang="fi-FI" b="1" err="1"/>
              <a:t>acceptability</a:t>
            </a:r>
            <a:r>
              <a:rPr lang="fi-FI" b="1"/>
              <a:t>):</a:t>
            </a:r>
            <a:br>
              <a:rPr lang="fi-FI"/>
            </a:br>
            <a:r>
              <a:rPr lang="fi-FI"/>
              <a:t>Syntyy suhteessa hyväksyjään ja olosuhteisiin</a:t>
            </a:r>
          </a:p>
        </p:txBody>
      </p:sp>
      <p:sp>
        <p:nvSpPr>
          <p:cNvPr id="6" name="Tekstiruutu 5" descr="Kuvassa esitetään hyväksyttävyyden, hyväksynnän sekä tuen käsitteiden suhde ajallisen ja käyttäytymisen/asenteiden näkökulman kautta.">
            <a:extLst>
              <a:ext uri="{FF2B5EF4-FFF2-40B4-BE49-F238E27FC236}">
                <a16:creationId xmlns:a16="http://schemas.microsoft.com/office/drawing/2014/main" id="{BA04CB41-B68C-11CC-C84C-887C9F156561}"/>
              </a:ext>
            </a:extLst>
          </p:cNvPr>
          <p:cNvSpPr txBox="1"/>
          <p:nvPr/>
        </p:nvSpPr>
        <p:spPr>
          <a:xfrm>
            <a:off x="6486460" y="3323951"/>
            <a:ext cx="4218035" cy="124162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i-FI" b="1" dirty="0">
                <a:solidFill>
                  <a:schemeClr val="tx1"/>
                </a:solidFill>
              </a:rPr>
              <a:t>Hyväksyntä (</a:t>
            </a:r>
            <a:r>
              <a:rPr lang="fi-FI" b="1" dirty="0" err="1">
                <a:solidFill>
                  <a:schemeClr val="tx1"/>
                </a:solidFill>
              </a:rPr>
              <a:t>acceptance</a:t>
            </a:r>
            <a:r>
              <a:rPr lang="fi-FI" b="1" dirty="0">
                <a:solidFill>
                  <a:schemeClr val="tx1"/>
                </a:solidFill>
              </a:rPr>
              <a:t>): </a:t>
            </a:r>
            <a:r>
              <a:rPr lang="fi-FI" dirty="0">
                <a:solidFill>
                  <a:schemeClr val="tx1"/>
                </a:solidFill>
              </a:rPr>
              <a:t>Hyväksyjän passiivinen reaktio ulkopuolelta tulevaan asiaan/ilmiöön</a:t>
            </a:r>
          </a:p>
        </p:txBody>
      </p:sp>
      <p:sp>
        <p:nvSpPr>
          <p:cNvPr id="8" name="Tekstiruutu 7" descr="Kuvassa esitetään hyväksyttävyyden, hyväksynnän sekä tuen käsitteiden suhde ajallisen ja käyttäytymisen/asenteiden näkökulman kautta.">
            <a:extLst>
              <a:ext uri="{FF2B5EF4-FFF2-40B4-BE49-F238E27FC236}">
                <a16:creationId xmlns:a16="http://schemas.microsoft.com/office/drawing/2014/main" id="{16353B71-D97E-6477-D4CB-226311979E2A}"/>
              </a:ext>
            </a:extLst>
          </p:cNvPr>
          <p:cNvSpPr txBox="1"/>
          <p:nvPr/>
        </p:nvSpPr>
        <p:spPr>
          <a:xfrm>
            <a:off x="6473949" y="4882896"/>
            <a:ext cx="4230557" cy="95430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i-FI" b="1" dirty="0"/>
              <a:t>Tuki (</a:t>
            </a:r>
            <a:r>
              <a:rPr lang="fi-FI" b="1" dirty="0" err="1"/>
              <a:t>support</a:t>
            </a:r>
            <a:r>
              <a:rPr lang="fi-FI" b="1" dirty="0"/>
              <a:t>):</a:t>
            </a:r>
            <a:r>
              <a:rPr lang="fi-FI" dirty="0"/>
              <a:t> </a:t>
            </a:r>
          </a:p>
          <a:p>
            <a:pPr algn="ctr"/>
            <a:r>
              <a:rPr lang="fi-FI" dirty="0"/>
              <a:t>Hyväksyjän aktiivinen toiminta tuen osoittamiseksi</a:t>
            </a:r>
          </a:p>
        </p:txBody>
      </p:sp>
      <p:cxnSp>
        <p:nvCxnSpPr>
          <p:cNvPr id="10" name="Suora yhdysviiva 9" descr="Kuvassa esitetään hyväksyttävyyden, hyväksynnän sekä tuen käsitteiden suhde ajallisen ja käyttäytymisen/asenteiden näkökulman kautta.">
            <a:extLst>
              <a:ext uri="{FF2B5EF4-FFF2-40B4-BE49-F238E27FC236}">
                <a16:creationId xmlns:a16="http://schemas.microsoft.com/office/drawing/2014/main" id="{A873A530-E0BD-8AA3-4F07-7641A209A309}"/>
              </a:ext>
              <a:ext uri="{C183D7F6-B498-43B3-948B-1728B52AA6E4}">
                <adec:decorative xmlns:adec="http://schemas.microsoft.com/office/drawing/2017/decorative" val="1"/>
              </a:ext>
            </a:extLst>
          </p:cNvPr>
          <p:cNvCxnSpPr>
            <a:cxnSpLocks/>
          </p:cNvCxnSpPr>
          <p:nvPr/>
        </p:nvCxnSpPr>
        <p:spPr>
          <a:xfrm>
            <a:off x="5321808" y="3035808"/>
            <a:ext cx="0" cy="3026664"/>
          </a:xfrm>
          <a:prstGeom prst="line">
            <a:avLst/>
          </a:prstGeom>
          <a:ln>
            <a:prstDash val="lgDash"/>
          </a:ln>
        </p:spPr>
        <p:style>
          <a:lnRef idx="2">
            <a:schemeClr val="accent1"/>
          </a:lnRef>
          <a:fillRef idx="0">
            <a:schemeClr val="accent1"/>
          </a:fillRef>
          <a:effectRef idx="1">
            <a:schemeClr val="accent1"/>
          </a:effectRef>
          <a:fontRef idx="minor">
            <a:schemeClr val="tx1"/>
          </a:fontRef>
        </p:style>
      </p:cxnSp>
      <p:sp>
        <p:nvSpPr>
          <p:cNvPr id="12" name="Tekstiruutu 11">
            <a:extLst>
              <a:ext uri="{FF2B5EF4-FFF2-40B4-BE49-F238E27FC236}">
                <a16:creationId xmlns:a16="http://schemas.microsoft.com/office/drawing/2014/main" id="{5BE344E7-D06D-181A-5A46-45082AADFD1D}"/>
              </a:ext>
            </a:extLst>
          </p:cNvPr>
          <p:cNvSpPr txBox="1"/>
          <p:nvPr/>
        </p:nvSpPr>
        <p:spPr>
          <a:xfrm>
            <a:off x="4343400" y="5992297"/>
            <a:ext cx="1956816" cy="379656"/>
          </a:xfrm>
          <a:prstGeom prst="rect">
            <a:avLst/>
          </a:prstGeom>
          <a:noFill/>
        </p:spPr>
        <p:txBody>
          <a:bodyPr wrap="square" rtlCol="0">
            <a:spAutoFit/>
          </a:bodyPr>
          <a:lstStyle/>
          <a:p>
            <a:pPr algn="ctr"/>
            <a:r>
              <a:rPr lang="fi-FI" dirty="0">
                <a:latin typeface="Open Sans" panose="020B0606030504020204" pitchFamily="34" charset="0"/>
                <a:ea typeface="Open Sans" panose="020B0606030504020204" pitchFamily="34" charset="0"/>
                <a:cs typeface="Open Sans" panose="020B0606030504020204" pitchFamily="34" charset="0"/>
              </a:rPr>
              <a:t>Toimeenpano</a:t>
            </a:r>
          </a:p>
        </p:txBody>
      </p:sp>
      <p:sp>
        <p:nvSpPr>
          <p:cNvPr id="13" name="Tekstiruutu 12">
            <a:extLst>
              <a:ext uri="{FF2B5EF4-FFF2-40B4-BE49-F238E27FC236}">
                <a16:creationId xmlns:a16="http://schemas.microsoft.com/office/drawing/2014/main" id="{0D6B74C2-336E-A567-B87F-E03F350AA07E}"/>
              </a:ext>
            </a:extLst>
          </p:cNvPr>
          <p:cNvSpPr txBox="1"/>
          <p:nvPr/>
        </p:nvSpPr>
        <p:spPr>
          <a:xfrm>
            <a:off x="6588216" y="6361629"/>
            <a:ext cx="4844386" cy="246221"/>
          </a:xfrm>
          <a:prstGeom prst="rect">
            <a:avLst/>
          </a:prstGeom>
          <a:noFill/>
        </p:spPr>
        <p:txBody>
          <a:bodyPr wrap="square" rtlCol="0">
            <a:spAutoFit/>
          </a:bodyPr>
          <a:lstStyle/>
          <a:p>
            <a:r>
              <a:rPr lang="fi-FI" sz="1000" dirty="0">
                <a:latin typeface="Open Sans" panose="020B0606030504020204" pitchFamily="34" charset="0"/>
                <a:ea typeface="Open Sans" panose="020B0606030504020204" pitchFamily="34" charset="0"/>
                <a:cs typeface="Open Sans" panose="020B0606030504020204" pitchFamily="34" charset="0"/>
              </a:rPr>
              <a:t>Kuva 7. Hyväksyttävyyden, hyväksynnän ja tuen käsitteet (Järvelä ym. 2020)</a:t>
            </a:r>
          </a:p>
        </p:txBody>
      </p:sp>
    </p:spTree>
    <p:extLst>
      <p:ext uri="{BB962C8B-B14F-4D97-AF65-F5344CB8AC3E}">
        <p14:creationId xmlns:p14="http://schemas.microsoft.com/office/powerpoint/2010/main" val="2538667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EA066E-A4B0-97A3-D32D-6E63D91140CD}"/>
              </a:ext>
            </a:extLst>
          </p:cNvPr>
          <p:cNvSpPr>
            <a:spLocks noGrp="1"/>
          </p:cNvSpPr>
          <p:nvPr>
            <p:ph type="title"/>
          </p:nvPr>
        </p:nvSpPr>
        <p:spPr>
          <a:xfrm>
            <a:off x="1274065" y="691014"/>
            <a:ext cx="4818888" cy="1481328"/>
          </a:xfrm>
        </p:spPr>
        <p:txBody>
          <a:bodyPr anchor="b">
            <a:noAutofit/>
          </a:bodyPr>
          <a:lstStyle/>
          <a:p>
            <a:r>
              <a:rPr lang="fi-FI" sz="2400" dirty="0"/>
              <a:t>Sosiaalisen hyväksyttävyyden merkitys ympäristötoimien onnistumisen kannalta</a:t>
            </a:r>
          </a:p>
        </p:txBody>
      </p:sp>
      <p:sp>
        <p:nvSpPr>
          <p:cNvPr id="3" name="Sisällön paikkamerkki 2">
            <a:extLst>
              <a:ext uri="{FF2B5EF4-FFF2-40B4-BE49-F238E27FC236}">
                <a16:creationId xmlns:a16="http://schemas.microsoft.com/office/drawing/2014/main" id="{E1253BC4-279C-0CA1-DDA7-BE8EB2BBCD34}"/>
              </a:ext>
            </a:extLst>
          </p:cNvPr>
          <p:cNvSpPr>
            <a:spLocks noGrp="1"/>
          </p:cNvSpPr>
          <p:nvPr>
            <p:ph idx="1"/>
          </p:nvPr>
        </p:nvSpPr>
        <p:spPr>
          <a:xfrm>
            <a:off x="630935" y="2660904"/>
            <a:ext cx="6010497" cy="3547872"/>
          </a:xfrm>
        </p:spPr>
        <p:txBody>
          <a:bodyPr anchor="t">
            <a:normAutofit/>
          </a:bodyPr>
          <a:lstStyle/>
          <a:p>
            <a:r>
              <a:rPr lang="fi-FI" sz="2200" dirty="0"/>
              <a:t>Ilman sosiaalista hyväksyttävyyttä ohjauskeinojen/ympäristötoimenpiteiden toteuttaminen ja tavoitellun lopputuloksen saavuttaminen vaikeaa</a:t>
            </a:r>
          </a:p>
          <a:p>
            <a:pPr lvl="1"/>
            <a:r>
              <a:rPr lang="fi-FI" sz="2200" dirty="0"/>
              <a:t>Aktiivinen ja passiivinen vastustus </a:t>
            </a:r>
            <a:r>
              <a:rPr lang="fi-FI" sz="2200" dirty="0">
                <a:sym typeface="Wingdings" panose="05000000000000000000" pitchFamily="2" charset="2"/>
              </a:rPr>
              <a:t> ohjauskeino ei toimi/hanke ei toteudu</a:t>
            </a:r>
            <a:endParaRPr lang="fi-FI" sz="2200" dirty="0"/>
          </a:p>
        </p:txBody>
      </p:sp>
      <p:sp>
        <p:nvSpPr>
          <p:cNvPr id="4" name="Tekstiruutu 3">
            <a:extLst>
              <a:ext uri="{FF2B5EF4-FFF2-40B4-BE49-F238E27FC236}">
                <a16:creationId xmlns:a16="http://schemas.microsoft.com/office/drawing/2014/main" id="{D25607DE-1EBB-2B16-0FE6-492799A9DA3F}"/>
              </a:ext>
            </a:extLst>
          </p:cNvPr>
          <p:cNvSpPr txBox="1"/>
          <p:nvPr/>
        </p:nvSpPr>
        <p:spPr>
          <a:xfrm>
            <a:off x="566928" y="5850707"/>
            <a:ext cx="1865376" cy="307777"/>
          </a:xfrm>
          <a:prstGeom prst="rect">
            <a:avLst/>
          </a:prstGeom>
          <a:noFill/>
        </p:spPr>
        <p:txBody>
          <a:bodyPr wrap="square" rtlCol="0">
            <a:spAutoFit/>
          </a:bodyPr>
          <a:lstStyle/>
          <a:p>
            <a:r>
              <a:rPr lang="fi-FI" sz="1400" dirty="0">
                <a:latin typeface="Open Sans" panose="020B0606030504020204" pitchFamily="34" charset="0"/>
                <a:ea typeface="Open Sans" panose="020B0606030504020204" pitchFamily="34" charset="0"/>
                <a:cs typeface="Open Sans" panose="020B0606030504020204" pitchFamily="34" charset="0"/>
              </a:rPr>
              <a:t>Järvelä ym. 2020</a:t>
            </a:r>
          </a:p>
        </p:txBody>
      </p:sp>
      <p:pic>
        <p:nvPicPr>
          <p:cNvPr id="5" name="Kuva 4">
            <a:extLst>
              <a:ext uri="{FF2B5EF4-FFF2-40B4-BE49-F238E27FC236}">
                <a16:creationId xmlns:a16="http://schemas.microsoft.com/office/drawing/2014/main" id="{56115209-1268-C15E-2B2F-50911343BBF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9048" y="699516"/>
            <a:ext cx="5458968" cy="5458968"/>
          </a:xfrm>
          <a:prstGeom prst="rect">
            <a:avLst/>
          </a:prstGeom>
        </p:spPr>
      </p:pic>
    </p:spTree>
    <p:extLst>
      <p:ext uri="{BB962C8B-B14F-4D97-AF65-F5344CB8AC3E}">
        <p14:creationId xmlns:p14="http://schemas.microsoft.com/office/powerpoint/2010/main" val="3183737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F6D910D-80FC-5783-5C99-4E5BB39A6AD0}"/>
              </a:ext>
            </a:extLst>
          </p:cNvPr>
          <p:cNvSpPr>
            <a:spLocks noGrp="1"/>
          </p:cNvSpPr>
          <p:nvPr>
            <p:ph type="title"/>
          </p:nvPr>
        </p:nvSpPr>
        <p:spPr>
          <a:xfrm>
            <a:off x="1291247" y="620793"/>
            <a:ext cx="10128779" cy="1008064"/>
          </a:xfrm>
        </p:spPr>
        <p:txBody>
          <a:bodyPr/>
          <a:lstStyle/>
          <a:p>
            <a:r>
              <a:rPr lang="fi-FI" sz="2800" dirty="0"/>
              <a:t>Sosiaaliseen hyväksyttävyyteen vaikuttavat tekijät</a:t>
            </a:r>
          </a:p>
        </p:txBody>
      </p:sp>
      <p:graphicFrame>
        <p:nvGraphicFramePr>
          <p:cNvPr id="4" name="Sisällön paikkamerkki 3" descr="Taulukossa esitetään sosiaaliseen hyväksyttävyyteen vaikuttavia tekijöitä jaoteltuna ohjauskeinoon liittyviin tekijöihin (hyväksynnän objekti), yksilöön liittyviin tekijöihin (hyväksynnän subjekti) ja yhteiskunnallisiin tekijöihin (hyväksynnän konteksti).">
            <a:extLst>
              <a:ext uri="{FF2B5EF4-FFF2-40B4-BE49-F238E27FC236}">
                <a16:creationId xmlns:a16="http://schemas.microsoft.com/office/drawing/2014/main" id="{7FA47C00-5CD9-A6C1-CCDE-9C99F615FE64}"/>
              </a:ext>
            </a:extLst>
          </p:cNvPr>
          <p:cNvGraphicFramePr>
            <a:graphicFrameLocks noGrp="1"/>
          </p:cNvGraphicFramePr>
          <p:nvPr>
            <p:ph idx="1"/>
            <p:extLst>
              <p:ext uri="{D42A27DB-BD31-4B8C-83A1-F6EECF244321}">
                <p14:modId xmlns:p14="http://schemas.microsoft.com/office/powerpoint/2010/main" val="3439670886"/>
              </p:ext>
            </p:extLst>
          </p:nvPr>
        </p:nvGraphicFramePr>
        <p:xfrm>
          <a:off x="854104" y="1665291"/>
          <a:ext cx="10341333" cy="4596695"/>
        </p:xfrm>
        <a:graphic>
          <a:graphicData uri="http://schemas.openxmlformats.org/drawingml/2006/table">
            <a:tbl>
              <a:tblPr firstRow="1" bandRow="1">
                <a:tableStyleId>{5C22544A-7EE6-4342-B048-85BDC9FD1C3A}</a:tableStyleId>
              </a:tblPr>
              <a:tblGrid>
                <a:gridCol w="3447111">
                  <a:extLst>
                    <a:ext uri="{9D8B030D-6E8A-4147-A177-3AD203B41FA5}">
                      <a16:colId xmlns:a16="http://schemas.microsoft.com/office/drawing/2014/main" val="358009730"/>
                    </a:ext>
                  </a:extLst>
                </a:gridCol>
                <a:gridCol w="3447111">
                  <a:extLst>
                    <a:ext uri="{9D8B030D-6E8A-4147-A177-3AD203B41FA5}">
                      <a16:colId xmlns:a16="http://schemas.microsoft.com/office/drawing/2014/main" val="593818211"/>
                    </a:ext>
                  </a:extLst>
                </a:gridCol>
                <a:gridCol w="3447111">
                  <a:extLst>
                    <a:ext uri="{9D8B030D-6E8A-4147-A177-3AD203B41FA5}">
                      <a16:colId xmlns:a16="http://schemas.microsoft.com/office/drawing/2014/main" val="2670826538"/>
                    </a:ext>
                  </a:extLst>
                </a:gridCol>
              </a:tblGrid>
              <a:tr h="1021675">
                <a:tc>
                  <a:txBody>
                    <a:bodyPr/>
                    <a:lstStyle/>
                    <a:p>
                      <a:r>
                        <a:rPr lang="fi-FI"/>
                        <a:t>Ohjauskeinoon liittyvät tekijät (hyväksynnän objekti)</a:t>
                      </a:r>
                    </a:p>
                  </a:txBody>
                  <a:tcPr/>
                </a:tc>
                <a:tc>
                  <a:txBody>
                    <a:bodyPr/>
                    <a:lstStyle/>
                    <a:p>
                      <a:r>
                        <a:rPr lang="fi-FI" dirty="0"/>
                        <a:t>Yksilöön liittyvät tekijät (hyväksynnän subjekti)</a:t>
                      </a:r>
                    </a:p>
                  </a:txBody>
                  <a:tcPr/>
                </a:tc>
                <a:tc>
                  <a:txBody>
                    <a:bodyPr/>
                    <a:lstStyle/>
                    <a:p>
                      <a:r>
                        <a:rPr lang="fi-FI"/>
                        <a:t>Yhteiskunnalliset tekijät (hyväksynnän konteksti)</a:t>
                      </a:r>
                    </a:p>
                  </a:txBody>
                  <a:tcPr/>
                </a:tc>
                <a:extLst>
                  <a:ext uri="{0D108BD9-81ED-4DB2-BD59-A6C34878D82A}">
                    <a16:rowId xmlns:a16="http://schemas.microsoft.com/office/drawing/2014/main" val="286327661"/>
                  </a:ext>
                </a:extLst>
              </a:tr>
              <a:tr h="609525">
                <a:tc>
                  <a:txBody>
                    <a:bodyPr/>
                    <a:lstStyle/>
                    <a:p>
                      <a:r>
                        <a:rPr lang="fi-FI" sz="1600" b="0" i="0">
                          <a:solidFill>
                            <a:srgbClr val="000000"/>
                          </a:solidFill>
                          <a:effectLst/>
                          <a:latin typeface="OpenSans-Regular"/>
                        </a:rPr>
                        <a:t>Ohjauskeinon koettu oikeudenmukaisuus</a:t>
                      </a:r>
                      <a:endParaRPr lang="fi-FI">
                        <a:effectLst/>
                      </a:endParaRPr>
                    </a:p>
                  </a:txBody>
                  <a:tcPr anchor="ctr"/>
                </a:tc>
                <a:tc>
                  <a:txBody>
                    <a:bodyPr/>
                    <a:lstStyle/>
                    <a:p>
                      <a:r>
                        <a:rPr lang="fi-FI" sz="1600" b="0" i="0" err="1">
                          <a:solidFill>
                            <a:srgbClr val="000000"/>
                          </a:solidFill>
                          <a:effectLst/>
                          <a:latin typeface="OpenSans-Regular"/>
                        </a:rPr>
                        <a:t>Sosiodemografiset</a:t>
                      </a:r>
                      <a:r>
                        <a:rPr lang="fi-FI" sz="1600" b="0" i="0">
                          <a:solidFill>
                            <a:srgbClr val="000000"/>
                          </a:solidFill>
                          <a:effectLst/>
                          <a:latin typeface="OpenSans-Regular"/>
                        </a:rPr>
                        <a:t> tekijät (esim. ikä, sukupuoli, koulutus)</a:t>
                      </a:r>
                      <a:endParaRPr lang="fi-FI">
                        <a:effectLst/>
                      </a:endParaRPr>
                    </a:p>
                  </a:txBody>
                  <a:tcPr anchor="ctr"/>
                </a:tc>
                <a:tc>
                  <a:txBody>
                    <a:bodyPr/>
                    <a:lstStyle/>
                    <a:p>
                      <a:r>
                        <a:rPr lang="fi-FI" sz="1600" b="0" i="0" dirty="0">
                          <a:solidFill>
                            <a:srgbClr val="000000"/>
                          </a:solidFill>
                          <a:effectLst/>
                          <a:latin typeface="OpenSans-Regular"/>
                        </a:rPr>
                        <a:t>Institutionaalinen luottamus (esim. EU, tiede)</a:t>
                      </a:r>
                      <a:endParaRPr lang="fi-FI" dirty="0">
                        <a:effectLst/>
                      </a:endParaRPr>
                    </a:p>
                  </a:txBody>
                  <a:tcPr anchor="ctr"/>
                </a:tc>
                <a:extLst>
                  <a:ext uri="{0D108BD9-81ED-4DB2-BD59-A6C34878D82A}">
                    <a16:rowId xmlns:a16="http://schemas.microsoft.com/office/drawing/2014/main" val="2179053491"/>
                  </a:ext>
                </a:extLst>
              </a:tr>
              <a:tr h="866168">
                <a:tc>
                  <a:txBody>
                    <a:bodyPr/>
                    <a:lstStyle/>
                    <a:p>
                      <a:r>
                        <a:rPr lang="fi-FI" sz="1600" b="0" i="0">
                          <a:solidFill>
                            <a:srgbClr val="000000"/>
                          </a:solidFill>
                          <a:effectLst/>
                          <a:latin typeface="OpenSans-Regular"/>
                        </a:rPr>
                        <a:t>Ohjauskeinon koettu tehokkuus </a:t>
                      </a:r>
                      <a:endParaRPr lang="fi-FI">
                        <a:effectLst/>
                      </a:endParaRPr>
                    </a:p>
                  </a:txBody>
                  <a:tcPr anchor="ctr"/>
                </a:tc>
                <a:tc>
                  <a:txBody>
                    <a:bodyPr/>
                    <a:lstStyle/>
                    <a:p>
                      <a:r>
                        <a:rPr lang="fi-FI" sz="1600" b="0" i="0">
                          <a:solidFill>
                            <a:srgbClr val="000000"/>
                          </a:solidFill>
                          <a:effectLst/>
                          <a:latin typeface="OpenSans-Regular"/>
                        </a:rPr>
                        <a:t>Arvot, normit, tietämys ympäristöasioista, näkemykset (esim. Ilmastonmuutoksesta)</a:t>
                      </a:r>
                      <a:endParaRPr lang="fi-FI">
                        <a:effectLst/>
                      </a:endParaRPr>
                    </a:p>
                  </a:txBody>
                  <a:tcPr anchor="ctr"/>
                </a:tc>
                <a:tc>
                  <a:txBody>
                    <a:bodyPr/>
                    <a:lstStyle/>
                    <a:p>
                      <a:r>
                        <a:rPr lang="fi-FI" sz="1600" b="0" i="0">
                          <a:solidFill>
                            <a:srgbClr val="000000"/>
                          </a:solidFill>
                          <a:effectLst/>
                          <a:latin typeface="OpenSans-Regular"/>
                        </a:rPr>
                        <a:t>Instituutioiden legitimiteetti (esim. CAP, MMM, YM)</a:t>
                      </a:r>
                      <a:endParaRPr lang="fi-FI">
                        <a:effectLst/>
                      </a:endParaRPr>
                    </a:p>
                  </a:txBody>
                  <a:tcPr anchor="ctr"/>
                </a:tc>
                <a:extLst>
                  <a:ext uri="{0D108BD9-81ED-4DB2-BD59-A6C34878D82A}">
                    <a16:rowId xmlns:a16="http://schemas.microsoft.com/office/drawing/2014/main" val="3161894736"/>
                  </a:ext>
                </a:extLst>
              </a:tr>
              <a:tr h="779244">
                <a:tc>
                  <a:txBody>
                    <a:bodyPr/>
                    <a:lstStyle/>
                    <a:p>
                      <a:r>
                        <a:rPr lang="fi-FI" sz="1600" b="0" i="0">
                          <a:solidFill>
                            <a:srgbClr val="000000"/>
                          </a:solidFill>
                          <a:effectLst/>
                          <a:latin typeface="OpenSans-Regular"/>
                        </a:rPr>
                        <a:t>Ohjauskeinosta seuraava koettu vapauden rajoittaminen</a:t>
                      </a:r>
                      <a:endParaRPr lang="fi-FI">
                        <a:effectLst/>
                      </a:endParaRPr>
                    </a:p>
                  </a:txBody>
                  <a:tcPr anchor="ctr"/>
                </a:tc>
                <a:tc>
                  <a:txBody>
                    <a:bodyPr/>
                    <a:lstStyle/>
                    <a:p>
                      <a:r>
                        <a:rPr lang="fi-FI" sz="1600" b="0" i="0">
                          <a:solidFill>
                            <a:srgbClr val="000000"/>
                          </a:solidFill>
                          <a:effectLst/>
                          <a:latin typeface="OpenSans-Regular"/>
                        </a:rPr>
                        <a:t>Poliittiset kannat </a:t>
                      </a:r>
                      <a:endParaRPr lang="fi-FI">
                        <a:effectLst/>
                      </a:endParaRPr>
                    </a:p>
                  </a:txBody>
                  <a:tcPr anchor="ctr"/>
                </a:tc>
                <a:tc>
                  <a:txBody>
                    <a:bodyPr/>
                    <a:lstStyle/>
                    <a:p>
                      <a:r>
                        <a:rPr lang="fi-FI" sz="1600" b="0" i="0">
                          <a:solidFill>
                            <a:srgbClr val="000000"/>
                          </a:solidFill>
                          <a:effectLst/>
                          <a:latin typeface="OpenSans-Regular"/>
                        </a:rPr>
                        <a:t>Poliittinen konteksti (esim. turvemaiden käyttöä koskeva julkinen keskustelu)</a:t>
                      </a:r>
                      <a:endParaRPr lang="fi-FI">
                        <a:effectLst/>
                      </a:endParaRPr>
                    </a:p>
                  </a:txBody>
                  <a:tcPr anchor="ctr"/>
                </a:tc>
                <a:extLst>
                  <a:ext uri="{0D108BD9-81ED-4DB2-BD59-A6C34878D82A}">
                    <a16:rowId xmlns:a16="http://schemas.microsoft.com/office/drawing/2014/main" val="2203829836"/>
                  </a:ext>
                </a:extLst>
              </a:tr>
              <a:tr h="609525">
                <a:tc>
                  <a:txBody>
                    <a:bodyPr/>
                    <a:lstStyle/>
                    <a:p>
                      <a:r>
                        <a:rPr lang="fi-FI" sz="1600" b="0" i="0">
                          <a:solidFill>
                            <a:srgbClr val="000000"/>
                          </a:solidFill>
                          <a:effectLst/>
                          <a:latin typeface="OpenSans-Regular"/>
                        </a:rPr>
                        <a:t>Ohjauskeinon oletettu lopputulema ja/tai vaikutukset</a:t>
                      </a:r>
                      <a:endParaRPr lang="fi-FI">
                        <a:effectLst/>
                      </a:endParaRPr>
                    </a:p>
                  </a:txBody>
                  <a:tcPr anchor="ctr"/>
                </a:tc>
                <a:tc>
                  <a:txBody>
                    <a:bodyPr/>
                    <a:lstStyle/>
                    <a:p>
                      <a:r>
                        <a:rPr lang="fi-FI" sz="1600" b="0" i="0">
                          <a:solidFill>
                            <a:srgbClr val="000000"/>
                          </a:solidFill>
                          <a:effectLst/>
                          <a:latin typeface="OpenSans-Regular"/>
                        </a:rPr>
                        <a:t>Maankäyttömuodot, elinkeinot</a:t>
                      </a:r>
                      <a:endParaRPr lang="fi-FI">
                        <a:effectLst/>
                      </a:endParaRPr>
                    </a:p>
                  </a:txBody>
                  <a:tcPr anchor="ctr"/>
                </a:tc>
                <a:tc>
                  <a:txBody>
                    <a:bodyPr/>
                    <a:lstStyle/>
                    <a:p>
                      <a:endParaRPr lang="fi-FI"/>
                    </a:p>
                  </a:txBody>
                  <a:tcPr/>
                </a:tc>
                <a:extLst>
                  <a:ext uri="{0D108BD9-81ED-4DB2-BD59-A6C34878D82A}">
                    <a16:rowId xmlns:a16="http://schemas.microsoft.com/office/drawing/2014/main" val="1570261371"/>
                  </a:ext>
                </a:extLst>
              </a:tr>
              <a:tr h="609525">
                <a:tc>
                  <a:txBody>
                    <a:bodyPr/>
                    <a:lstStyle/>
                    <a:p>
                      <a:r>
                        <a:rPr lang="fi-FI" sz="1600" b="0" i="0">
                          <a:solidFill>
                            <a:srgbClr val="000000"/>
                          </a:solidFill>
                          <a:effectLst/>
                          <a:latin typeface="OpenSans-Regular"/>
                        </a:rPr>
                        <a:t>Ohjauskeinon taustalla olevan ongelman tiedostaminen</a:t>
                      </a:r>
                      <a:endParaRPr lang="fi-FI">
                        <a:effectLst/>
                      </a:endParaRPr>
                    </a:p>
                  </a:txBody>
                  <a:tcPr anchor="ctr"/>
                </a:tc>
                <a:tc>
                  <a:txBody>
                    <a:bodyPr/>
                    <a:lstStyle/>
                    <a:p>
                      <a:r>
                        <a:rPr lang="fi-FI" sz="1600" b="0" i="0">
                          <a:solidFill>
                            <a:srgbClr val="000000"/>
                          </a:solidFill>
                          <a:effectLst/>
                          <a:latin typeface="OpenSans-Regular"/>
                        </a:rPr>
                        <a:t>Aiemmat kokemukset (esim. ilmastotoimenpiteistä)</a:t>
                      </a:r>
                      <a:endParaRPr lang="fi-FI">
                        <a:effectLst/>
                      </a:endParaRPr>
                    </a:p>
                  </a:txBody>
                  <a:tcPr anchor="ctr"/>
                </a:tc>
                <a:tc>
                  <a:txBody>
                    <a:bodyPr/>
                    <a:lstStyle/>
                    <a:p>
                      <a:endParaRPr lang="fi-FI" dirty="0"/>
                    </a:p>
                  </a:txBody>
                  <a:tcPr/>
                </a:tc>
                <a:extLst>
                  <a:ext uri="{0D108BD9-81ED-4DB2-BD59-A6C34878D82A}">
                    <a16:rowId xmlns:a16="http://schemas.microsoft.com/office/drawing/2014/main" val="1728893154"/>
                  </a:ext>
                </a:extLst>
              </a:tr>
            </a:tbl>
          </a:graphicData>
        </a:graphic>
      </p:graphicFrame>
      <p:sp>
        <p:nvSpPr>
          <p:cNvPr id="5" name="Tekstiruutu 4">
            <a:extLst>
              <a:ext uri="{FF2B5EF4-FFF2-40B4-BE49-F238E27FC236}">
                <a16:creationId xmlns:a16="http://schemas.microsoft.com/office/drawing/2014/main" id="{7D0CE8CC-4106-EC5D-61AC-785CCD0C5A14}"/>
              </a:ext>
            </a:extLst>
          </p:cNvPr>
          <p:cNvSpPr txBox="1"/>
          <p:nvPr/>
        </p:nvSpPr>
        <p:spPr>
          <a:xfrm>
            <a:off x="3781228" y="6298420"/>
            <a:ext cx="7414209" cy="246221"/>
          </a:xfrm>
          <a:prstGeom prst="rect">
            <a:avLst/>
          </a:prstGeom>
          <a:noFill/>
        </p:spPr>
        <p:txBody>
          <a:bodyPr wrap="none" rtlCol="0">
            <a:spAutoFit/>
          </a:bodyPr>
          <a:lstStyle/>
          <a:p>
            <a:r>
              <a:rPr lang="fi-FI" sz="1000" dirty="0">
                <a:latin typeface="Open Sans" panose="020B0606030504020204" pitchFamily="34" charset="0"/>
                <a:ea typeface="Open Sans" panose="020B0606030504020204" pitchFamily="34" charset="0"/>
                <a:cs typeface="Open Sans" panose="020B0606030504020204" pitchFamily="34" charset="0"/>
              </a:rPr>
              <a:t>Taulukko 2. Sosiaaliseen hyväksyttävyyteen vaikuttavat tekijät (</a:t>
            </a:r>
            <a:r>
              <a:rPr lang="fi-FI" sz="1000" dirty="0" err="1">
                <a:latin typeface="Open Sans" panose="020B0606030504020204" pitchFamily="34" charset="0"/>
                <a:ea typeface="Open Sans" panose="020B0606030504020204" pitchFamily="34" charset="0"/>
                <a:cs typeface="Open Sans" panose="020B0606030504020204" pitchFamily="34" charset="0"/>
              </a:rPr>
              <a:t>Ejelöv</a:t>
            </a:r>
            <a:r>
              <a:rPr lang="fi-FI" sz="1000" dirty="0">
                <a:latin typeface="Open Sans" panose="020B0606030504020204" pitchFamily="34" charset="0"/>
                <a:ea typeface="Open Sans" panose="020B0606030504020204" pitchFamily="34" charset="0"/>
                <a:cs typeface="Open Sans" panose="020B0606030504020204" pitchFamily="34" charset="0"/>
              </a:rPr>
              <a:t> &amp; Nilsson 2020; Järvelä ym. 2020; </a:t>
            </a:r>
            <a:r>
              <a:rPr lang="fi-FI" sz="1000" dirty="0" err="1">
                <a:latin typeface="Open Sans" panose="020B0606030504020204" pitchFamily="34" charset="0"/>
                <a:ea typeface="Open Sans" panose="020B0606030504020204" pitchFamily="34" charset="0"/>
                <a:cs typeface="Open Sans" panose="020B0606030504020204" pitchFamily="34" charset="0"/>
              </a:rPr>
              <a:t>Tanguay</a:t>
            </a:r>
            <a:r>
              <a:rPr lang="fi-FI" sz="1000" dirty="0">
                <a:latin typeface="Open Sans" panose="020B0606030504020204" pitchFamily="34" charset="0"/>
                <a:ea typeface="Open Sans" panose="020B0606030504020204" pitchFamily="34" charset="0"/>
                <a:cs typeface="Open Sans" panose="020B0606030504020204" pitchFamily="34" charset="0"/>
              </a:rPr>
              <a:t> ym. 2021)</a:t>
            </a:r>
          </a:p>
        </p:txBody>
      </p:sp>
    </p:spTree>
    <p:extLst>
      <p:ext uri="{BB962C8B-B14F-4D97-AF65-F5344CB8AC3E}">
        <p14:creationId xmlns:p14="http://schemas.microsoft.com/office/powerpoint/2010/main" val="1041150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DF7FD16-DEC9-6B52-3FFA-77179D59D2E0}"/>
              </a:ext>
            </a:extLst>
          </p:cNvPr>
          <p:cNvSpPr>
            <a:spLocks noGrp="1"/>
          </p:cNvSpPr>
          <p:nvPr>
            <p:ph type="title"/>
          </p:nvPr>
        </p:nvSpPr>
        <p:spPr/>
        <p:txBody>
          <a:bodyPr/>
          <a:lstStyle/>
          <a:p>
            <a:r>
              <a:rPr lang="fi-FI" sz="3200"/>
              <a:t>Miten ympäristötoimien hyväksyttävyyttä voidaan parantaa </a:t>
            </a:r>
            <a:r>
              <a:rPr lang="fi-FI" sz="3200" b="1"/>
              <a:t>yleisellä tasolla</a:t>
            </a:r>
            <a:r>
              <a:rPr lang="fi-FI" sz="3200"/>
              <a:t>?</a:t>
            </a:r>
          </a:p>
        </p:txBody>
      </p:sp>
      <p:sp>
        <p:nvSpPr>
          <p:cNvPr id="3" name="Sisällön paikkamerkki 2">
            <a:extLst>
              <a:ext uri="{FF2B5EF4-FFF2-40B4-BE49-F238E27FC236}">
                <a16:creationId xmlns:a16="http://schemas.microsoft.com/office/drawing/2014/main" id="{E069FA7F-94E3-63CD-720E-148C1A3C262B}"/>
              </a:ext>
            </a:extLst>
          </p:cNvPr>
          <p:cNvSpPr>
            <a:spLocks noGrp="1"/>
          </p:cNvSpPr>
          <p:nvPr>
            <p:ph idx="1"/>
          </p:nvPr>
        </p:nvSpPr>
        <p:spPr/>
        <p:txBody>
          <a:bodyPr>
            <a:normAutofit/>
          </a:bodyPr>
          <a:lstStyle/>
          <a:p>
            <a:r>
              <a:rPr lang="fi-FI" sz="2400" dirty="0"/>
              <a:t>Hyväksyttävyyden kokonaisvaltaisen arvioinnin merkitys</a:t>
            </a:r>
          </a:p>
          <a:p>
            <a:pPr lvl="1"/>
            <a:r>
              <a:rPr lang="fi-FI" sz="2000" dirty="0"/>
              <a:t>Esim. ympäristöön liittyvät ja taloudelliset kysymykset, oikeudenmukaisuus ja erilaisten (erityisesti haavoittuvaisten) yhteisöjen tarpeet</a:t>
            </a:r>
          </a:p>
          <a:p>
            <a:r>
              <a:rPr lang="fi-FI" sz="2400" dirty="0"/>
              <a:t>Ympäristötoimien hyväksyttävyys ja oikeudenmukaisuus kytkeytyvät myös muuhun poliittiseen päätöksentekoon ja yleiseen oikeudenmukaisuuden kokemukseen</a:t>
            </a:r>
          </a:p>
          <a:p>
            <a:r>
              <a:rPr lang="fi-FI" sz="2400" dirty="0"/>
              <a:t>Paikallisesti tärkeää resurssien riittävyys, paikallisten toimijoiden osallistaminen ja yksilöiden toimijuuden vahvistaminen</a:t>
            </a:r>
          </a:p>
        </p:txBody>
      </p:sp>
      <p:sp>
        <p:nvSpPr>
          <p:cNvPr id="4" name="Tekstiruutu 3">
            <a:extLst>
              <a:ext uri="{FF2B5EF4-FFF2-40B4-BE49-F238E27FC236}">
                <a16:creationId xmlns:a16="http://schemas.microsoft.com/office/drawing/2014/main" id="{67B10D9C-52CE-1C69-5A19-E6418114AADA}"/>
              </a:ext>
            </a:extLst>
          </p:cNvPr>
          <p:cNvSpPr txBox="1"/>
          <p:nvPr/>
        </p:nvSpPr>
        <p:spPr>
          <a:xfrm>
            <a:off x="8815830" y="6200773"/>
            <a:ext cx="2848857" cy="307777"/>
          </a:xfrm>
          <a:prstGeom prst="rect">
            <a:avLst/>
          </a:prstGeom>
          <a:noFill/>
        </p:spPr>
        <p:txBody>
          <a:bodyPr wrap="none" rtlCol="0">
            <a:spAutoFit/>
          </a:bodyPr>
          <a:lstStyle/>
          <a:p>
            <a:r>
              <a:rPr lang="fi-FI" sz="1400" dirty="0">
                <a:latin typeface="Open Sans" panose="020B0606030504020204" pitchFamily="34" charset="0"/>
                <a:ea typeface="Open Sans" panose="020B0606030504020204" pitchFamily="34" charset="0"/>
                <a:cs typeface="Open Sans" panose="020B0606030504020204" pitchFamily="34" charset="0"/>
              </a:rPr>
              <a:t>Järvelä ym. 2020; Peltonen 2024</a:t>
            </a:r>
          </a:p>
        </p:txBody>
      </p:sp>
    </p:spTree>
    <p:extLst>
      <p:ext uri="{BB962C8B-B14F-4D97-AF65-F5344CB8AC3E}">
        <p14:creationId xmlns:p14="http://schemas.microsoft.com/office/powerpoint/2010/main" val="285505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4E071F1-9667-EFEC-DE60-02A57A64DADD}"/>
              </a:ext>
            </a:extLst>
          </p:cNvPr>
          <p:cNvSpPr>
            <a:spLocks noGrp="1"/>
          </p:cNvSpPr>
          <p:nvPr>
            <p:ph type="title"/>
          </p:nvPr>
        </p:nvSpPr>
        <p:spPr/>
        <p:txBody>
          <a:bodyPr/>
          <a:lstStyle/>
          <a:p>
            <a:r>
              <a:rPr lang="fi-FI"/>
              <a:t>Oikeudenmukaisuus</a:t>
            </a:r>
          </a:p>
        </p:txBody>
      </p:sp>
      <p:sp>
        <p:nvSpPr>
          <p:cNvPr id="3" name="Sisällön paikkamerkki 2">
            <a:extLst>
              <a:ext uri="{FF2B5EF4-FFF2-40B4-BE49-F238E27FC236}">
                <a16:creationId xmlns:a16="http://schemas.microsoft.com/office/drawing/2014/main" id="{52AD49CD-0421-2977-F2B6-7A1E5B5258E3}"/>
              </a:ext>
            </a:extLst>
          </p:cNvPr>
          <p:cNvSpPr>
            <a:spLocks noGrp="1"/>
          </p:cNvSpPr>
          <p:nvPr>
            <p:ph idx="1"/>
          </p:nvPr>
        </p:nvSpPr>
        <p:spPr/>
        <p:txBody>
          <a:bodyPr>
            <a:normAutofit fontScale="85000" lnSpcReduction="10000"/>
          </a:bodyPr>
          <a:lstStyle/>
          <a:p>
            <a:r>
              <a:rPr lang="fi-FI" dirty="0"/>
              <a:t>Oikeudenmukaisuus aina konteksti- eli aika- ja paikkasidonnaista</a:t>
            </a:r>
          </a:p>
          <a:p>
            <a:pPr lvl="1"/>
            <a:r>
              <a:rPr lang="fi-FI" dirty="0">
                <a:sym typeface="Wingdings" panose="05000000000000000000" pitchFamily="2" charset="2"/>
              </a:rPr>
              <a:t>Oikeudenmukaisuuskäsitysten poliittinen luonne</a:t>
            </a:r>
          </a:p>
          <a:p>
            <a:pPr lvl="1"/>
            <a:r>
              <a:rPr lang="fi-FI" dirty="0">
                <a:sym typeface="Wingdings" panose="05000000000000000000" pitchFamily="2" charset="2"/>
              </a:rPr>
              <a:t>Epäoikeudenmukaisuuden tunnetta voidaan ehkäistä/lievittää/hyvittää muilla politiikkatoimilla (esim. tulonsiirrot)</a:t>
            </a:r>
          </a:p>
          <a:p>
            <a:r>
              <a:rPr lang="fi-FI" dirty="0">
                <a:sym typeface="Wingdings" panose="05000000000000000000" pitchFamily="2" charset="2"/>
              </a:rPr>
              <a:t>Kestävän järjestelmämurroksen tutkimuksessa oikeudenmukaisuus jaetaan usein kahdesta neljään alakategoriaan:</a:t>
            </a:r>
          </a:p>
          <a:p>
            <a:pPr lvl="1"/>
            <a:r>
              <a:rPr lang="fi-FI" dirty="0">
                <a:sym typeface="Wingdings" panose="05000000000000000000" pitchFamily="2" charset="2"/>
              </a:rPr>
              <a:t>Distributiivinen oikeudenmukaisuus</a:t>
            </a:r>
          </a:p>
          <a:p>
            <a:pPr lvl="1"/>
            <a:r>
              <a:rPr lang="fi-FI" dirty="0">
                <a:sym typeface="Wingdings" panose="05000000000000000000" pitchFamily="2" charset="2"/>
              </a:rPr>
              <a:t>Proseduraalinen oikeudenmukaisuus</a:t>
            </a:r>
          </a:p>
          <a:p>
            <a:pPr lvl="1"/>
            <a:r>
              <a:rPr lang="fi-FI" dirty="0">
                <a:sym typeface="Wingdings" panose="05000000000000000000" pitchFamily="2" charset="2"/>
              </a:rPr>
              <a:t>Tunnustuksellinen oikeudenmukaisuus</a:t>
            </a:r>
          </a:p>
          <a:p>
            <a:pPr lvl="1"/>
            <a:r>
              <a:rPr lang="fi-FI" dirty="0">
                <a:sym typeface="Wingdings" panose="05000000000000000000" pitchFamily="2" charset="2"/>
              </a:rPr>
              <a:t>Hyvittävä oikeudenmukaisuus</a:t>
            </a:r>
          </a:p>
        </p:txBody>
      </p:sp>
      <p:sp>
        <p:nvSpPr>
          <p:cNvPr id="4" name="Tekstiruutu 3">
            <a:extLst>
              <a:ext uri="{FF2B5EF4-FFF2-40B4-BE49-F238E27FC236}">
                <a16:creationId xmlns:a16="http://schemas.microsoft.com/office/drawing/2014/main" id="{60BC4CE2-FBC1-8A28-5DA1-4CD2D6F709C3}"/>
              </a:ext>
            </a:extLst>
          </p:cNvPr>
          <p:cNvSpPr txBox="1"/>
          <p:nvPr/>
        </p:nvSpPr>
        <p:spPr>
          <a:xfrm>
            <a:off x="5880477" y="6346242"/>
            <a:ext cx="6311523" cy="307777"/>
          </a:xfrm>
          <a:prstGeom prst="rect">
            <a:avLst/>
          </a:prstGeom>
          <a:noFill/>
        </p:spPr>
        <p:txBody>
          <a:bodyPr wrap="square" rtlCol="0">
            <a:spAutoFit/>
          </a:bodyPr>
          <a:lstStyle/>
          <a:p>
            <a:r>
              <a:rPr lang="fi-FI" sz="1400">
                <a:latin typeface="Open Sans" panose="020B0606030504020204" pitchFamily="34" charset="0"/>
                <a:ea typeface="Open Sans" panose="020B0606030504020204" pitchFamily="34" charset="0"/>
                <a:cs typeface="Open Sans" panose="020B0606030504020204" pitchFamily="34" charset="0"/>
              </a:rPr>
              <a:t>Järvelä 2020; </a:t>
            </a:r>
            <a:r>
              <a:rPr lang="fi-FI" sz="1400" err="1">
                <a:latin typeface="Open Sans" panose="020B0606030504020204" pitchFamily="34" charset="0"/>
                <a:ea typeface="Open Sans" panose="020B0606030504020204" pitchFamily="34" charset="0"/>
                <a:cs typeface="Open Sans" panose="020B0606030504020204" pitchFamily="34" charset="0"/>
              </a:rPr>
              <a:t>McCauley</a:t>
            </a:r>
            <a:r>
              <a:rPr lang="fi-FI" sz="1400">
                <a:latin typeface="Open Sans" panose="020B0606030504020204" pitchFamily="34" charset="0"/>
                <a:ea typeface="Open Sans" panose="020B0606030504020204" pitchFamily="34" charset="0"/>
                <a:cs typeface="Open Sans" panose="020B0606030504020204" pitchFamily="34" charset="0"/>
              </a:rPr>
              <a:t> &amp; </a:t>
            </a:r>
            <a:r>
              <a:rPr lang="fi-FI" sz="1400" err="1">
                <a:latin typeface="Open Sans" panose="020B0606030504020204" pitchFamily="34" charset="0"/>
                <a:ea typeface="Open Sans" panose="020B0606030504020204" pitchFamily="34" charset="0"/>
                <a:cs typeface="Open Sans" panose="020B0606030504020204" pitchFamily="34" charset="0"/>
              </a:rPr>
              <a:t>Heffron</a:t>
            </a:r>
            <a:r>
              <a:rPr lang="fi-FI" sz="1400">
                <a:latin typeface="Open Sans" panose="020B0606030504020204" pitchFamily="34" charset="0"/>
                <a:ea typeface="Open Sans" panose="020B0606030504020204" pitchFamily="34" charset="0"/>
                <a:cs typeface="Open Sans" panose="020B0606030504020204" pitchFamily="34" charset="0"/>
              </a:rPr>
              <a:t> 2018; Peltonen ym. 2024; Walker 2012 </a:t>
            </a:r>
          </a:p>
        </p:txBody>
      </p:sp>
    </p:spTree>
    <p:extLst>
      <p:ext uri="{BB962C8B-B14F-4D97-AF65-F5344CB8AC3E}">
        <p14:creationId xmlns:p14="http://schemas.microsoft.com/office/powerpoint/2010/main" val="6054069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CD0F402D-8D68-F1D2-0EA1-5C16217FB5ED}"/>
              </a:ext>
            </a:extLst>
          </p:cNvPr>
          <p:cNvSpPr>
            <a:spLocks noGrp="1"/>
          </p:cNvSpPr>
          <p:nvPr>
            <p:ph type="title" idx="4294967295"/>
          </p:nvPr>
        </p:nvSpPr>
        <p:spPr>
          <a:xfrm>
            <a:off x="1487487" y="-1012883"/>
            <a:ext cx="10177200" cy="1012883"/>
          </a:xfrm>
        </p:spPr>
        <p:txBody>
          <a:bodyPr vert="horz" wrap="square" lIns="91440" tIns="45720" rIns="91440" bIns="45720" numCol="1" anchor="b" anchorCtr="0" compatLnSpc="1">
            <a:prstTxWarp prst="textNoShape">
              <a:avLst/>
            </a:prstTxWarp>
          </a:bodyPr>
          <a:lstStyle/>
          <a:p>
            <a:r>
              <a:rPr lang="fi-FI" dirty="0"/>
              <a:t>Oikeudenmukaisuus 2/2</a:t>
            </a:r>
          </a:p>
        </p:txBody>
      </p:sp>
      <p:graphicFrame>
        <p:nvGraphicFramePr>
          <p:cNvPr id="3" name="Taulukko 2" descr="Taulukossa esitetään oikeudenmukaisuuden neljä ulottuvuutta: distributiivinen, proseduraalinen, tunnustuksellinen ja hyvittävä oikeudenmukaisuus.">
            <a:extLst>
              <a:ext uri="{FF2B5EF4-FFF2-40B4-BE49-F238E27FC236}">
                <a16:creationId xmlns:a16="http://schemas.microsoft.com/office/drawing/2014/main" id="{A829D26F-04C0-4ED0-24CA-C4137F3E8626}"/>
              </a:ext>
            </a:extLst>
          </p:cNvPr>
          <p:cNvGraphicFramePr>
            <a:graphicFrameLocks noGrp="1"/>
          </p:cNvGraphicFramePr>
          <p:nvPr>
            <p:extLst>
              <p:ext uri="{D42A27DB-BD31-4B8C-83A1-F6EECF244321}">
                <p14:modId xmlns:p14="http://schemas.microsoft.com/office/powerpoint/2010/main" val="933291404"/>
              </p:ext>
            </p:extLst>
          </p:nvPr>
        </p:nvGraphicFramePr>
        <p:xfrm>
          <a:off x="175260" y="636821"/>
          <a:ext cx="11841480" cy="5406170"/>
        </p:xfrm>
        <a:graphic>
          <a:graphicData uri="http://schemas.openxmlformats.org/drawingml/2006/table">
            <a:tbl>
              <a:tblPr firstRow="1" bandRow="1">
                <a:tableStyleId>{5C22544A-7EE6-4342-B048-85BDC9FD1C3A}</a:tableStyleId>
              </a:tblPr>
              <a:tblGrid>
                <a:gridCol w="2960370">
                  <a:extLst>
                    <a:ext uri="{9D8B030D-6E8A-4147-A177-3AD203B41FA5}">
                      <a16:colId xmlns:a16="http://schemas.microsoft.com/office/drawing/2014/main" val="1699971286"/>
                    </a:ext>
                  </a:extLst>
                </a:gridCol>
                <a:gridCol w="2960370">
                  <a:extLst>
                    <a:ext uri="{9D8B030D-6E8A-4147-A177-3AD203B41FA5}">
                      <a16:colId xmlns:a16="http://schemas.microsoft.com/office/drawing/2014/main" val="2221950653"/>
                    </a:ext>
                  </a:extLst>
                </a:gridCol>
                <a:gridCol w="2960370">
                  <a:extLst>
                    <a:ext uri="{9D8B030D-6E8A-4147-A177-3AD203B41FA5}">
                      <a16:colId xmlns:a16="http://schemas.microsoft.com/office/drawing/2014/main" val="1105118703"/>
                    </a:ext>
                  </a:extLst>
                </a:gridCol>
                <a:gridCol w="2960370">
                  <a:extLst>
                    <a:ext uri="{9D8B030D-6E8A-4147-A177-3AD203B41FA5}">
                      <a16:colId xmlns:a16="http://schemas.microsoft.com/office/drawing/2014/main" val="4087154349"/>
                    </a:ext>
                  </a:extLst>
                </a:gridCol>
              </a:tblGrid>
              <a:tr h="1120272">
                <a:tc gridSpan="4">
                  <a:txBody>
                    <a:bodyPr/>
                    <a:lstStyle/>
                    <a:p>
                      <a:pPr algn="ctr"/>
                      <a:r>
                        <a:rPr lang="fi-FI" sz="2800" dirty="0"/>
                        <a:t>Oikeudenmukaisuus</a:t>
                      </a:r>
                    </a:p>
                  </a:txBody>
                  <a:tcPr/>
                </a:tc>
                <a:tc hMerge="1">
                  <a:txBody>
                    <a:bodyPr/>
                    <a:lstStyle/>
                    <a:p>
                      <a:endParaRPr lang="fi-FI"/>
                    </a:p>
                  </a:txBody>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2914681582"/>
                  </a:ext>
                </a:extLst>
              </a:tr>
              <a:tr h="4285898">
                <a:tc>
                  <a:txBody>
                    <a:bodyPr/>
                    <a:lstStyle/>
                    <a:p>
                      <a:r>
                        <a:rPr lang="fi-FI" sz="1600" b="1" dirty="0"/>
                        <a:t>Distributiivinen</a:t>
                      </a:r>
                    </a:p>
                    <a:p>
                      <a:pPr marL="285750" indent="-285750">
                        <a:buFont typeface="Arial" panose="020B0604020202020204" pitchFamily="34" charset="0"/>
                        <a:buChar char="•"/>
                      </a:pPr>
                      <a:r>
                        <a:rPr lang="fi-FI" sz="1600" dirty="0"/>
                        <a:t>Kokonaisvaltainen hyötyjen ja haittojen jakautumisen tarkastelu</a:t>
                      </a:r>
                    </a:p>
                    <a:p>
                      <a:pPr marL="285750" indent="-285750">
                        <a:buFont typeface="Arial" panose="020B0604020202020204" pitchFamily="34" charset="0"/>
                        <a:buChar char="•"/>
                      </a:pPr>
                      <a:r>
                        <a:rPr lang="fi-FI" sz="1600" dirty="0"/>
                        <a:t>Esim. taloudelliset edut/haitat, voimavarat, hyvinvointi, riskit, vastuut, haavoittuvuudet</a:t>
                      </a:r>
                    </a:p>
                    <a:p>
                      <a:pPr marL="285750" indent="-285750">
                        <a:buFont typeface="Arial" panose="020B0604020202020204" pitchFamily="34" charset="0"/>
                        <a:buChar char="•"/>
                      </a:pPr>
                      <a:endParaRPr lang="fi-FI" sz="1600" dirty="0"/>
                    </a:p>
                  </a:txBody>
                  <a:tcPr/>
                </a:tc>
                <a:tc>
                  <a:txBody>
                    <a:bodyPr/>
                    <a:lstStyle/>
                    <a:p>
                      <a:r>
                        <a:rPr lang="fi-FI" sz="1600" b="1"/>
                        <a:t>Proseduraalinen</a:t>
                      </a:r>
                    </a:p>
                    <a:p>
                      <a:pPr marL="285750" indent="-285750">
                        <a:buFont typeface="Arial" panose="020B0604020202020204" pitchFamily="34" charset="0"/>
                        <a:buChar char="•"/>
                      </a:pPr>
                      <a:r>
                        <a:rPr lang="fi-FI" sz="1600"/>
                        <a:t>Päätöksenteon ja toimeenpanon kokonaisvaltainen tarkastelu</a:t>
                      </a:r>
                    </a:p>
                    <a:p>
                      <a:pPr marL="285750" indent="-285750">
                        <a:buFont typeface="Arial" panose="020B0604020202020204" pitchFamily="34" charset="0"/>
                        <a:buChar char="•"/>
                      </a:pPr>
                      <a:r>
                        <a:rPr lang="fi-FI" sz="1600"/>
                        <a:t>Esim. prosessien koettu reiluus; osallisuuden määrä, laatu ja ajoitus; luottamus eri toimijoita kohtaan</a:t>
                      </a:r>
                    </a:p>
                  </a:txBody>
                  <a:tcPr/>
                </a:tc>
                <a:tc>
                  <a:txBody>
                    <a:bodyPr/>
                    <a:lstStyle/>
                    <a:p>
                      <a:r>
                        <a:rPr lang="fi-FI" sz="1600" b="1"/>
                        <a:t>Tunnustuksellinen</a:t>
                      </a:r>
                    </a:p>
                    <a:p>
                      <a:pPr marL="285750" indent="-285750">
                        <a:buFont typeface="Arial" panose="020B0604020202020204" pitchFamily="34" charset="0"/>
                        <a:buChar char="•"/>
                      </a:pPr>
                      <a:r>
                        <a:rPr lang="fi-FI" sz="1600"/>
                        <a:t>Erityisesti haavoittuvaisessa asemassa olevien ihmisryhmien tunnistaminen ja näiden tarpeiden tunnustaminen</a:t>
                      </a:r>
                    </a:p>
                    <a:p>
                      <a:pPr marL="285750" indent="-285750">
                        <a:buFont typeface="Arial" panose="020B0604020202020204" pitchFamily="34" charset="0"/>
                        <a:buChar char="•"/>
                      </a:pPr>
                      <a:endParaRPr lang="fi-FI" sz="1600"/>
                    </a:p>
                  </a:txBody>
                  <a:tcPr/>
                </a:tc>
                <a:tc>
                  <a:txBody>
                    <a:bodyPr/>
                    <a:lstStyle/>
                    <a:p>
                      <a:r>
                        <a:rPr lang="fi-FI" sz="1600" b="1" dirty="0"/>
                        <a:t>Hyvittävä</a:t>
                      </a:r>
                    </a:p>
                    <a:p>
                      <a:pPr marL="285750" indent="-285750">
                        <a:buFont typeface="Arial" panose="020B0604020202020204" pitchFamily="34" charset="0"/>
                        <a:buChar char="•"/>
                      </a:pPr>
                      <a:r>
                        <a:rPr lang="fi-FI" sz="1600" dirty="0"/>
                        <a:t>Jo aiheutettujen, epäoikeudenmukaisesti jakautuneiden haittojen kompensointi</a:t>
                      </a:r>
                    </a:p>
                    <a:p>
                      <a:pPr marL="285750" indent="-285750">
                        <a:buFont typeface="Arial" panose="020B0604020202020204" pitchFamily="34" charset="0"/>
                        <a:buChar char="•"/>
                      </a:pPr>
                      <a:r>
                        <a:rPr lang="fi-FI" sz="1600" dirty="0"/>
                        <a:t>Hyvittävän oikeudenmukaisuuden tarkastelu auttaa myös ennaltaehkäisemään epäoikeudenmukaisia vaikutuksia</a:t>
                      </a:r>
                    </a:p>
                  </a:txBody>
                  <a:tcPr/>
                </a:tc>
                <a:extLst>
                  <a:ext uri="{0D108BD9-81ED-4DB2-BD59-A6C34878D82A}">
                    <a16:rowId xmlns:a16="http://schemas.microsoft.com/office/drawing/2014/main" val="1830554271"/>
                  </a:ext>
                </a:extLst>
              </a:tr>
            </a:tbl>
          </a:graphicData>
        </a:graphic>
      </p:graphicFrame>
      <p:sp>
        <p:nvSpPr>
          <p:cNvPr id="2" name="Tekstiruutu 1">
            <a:extLst>
              <a:ext uri="{FF2B5EF4-FFF2-40B4-BE49-F238E27FC236}">
                <a16:creationId xmlns:a16="http://schemas.microsoft.com/office/drawing/2014/main" id="{78584D0D-A1AF-F4CF-CA3B-D4B0B99AB3D1}"/>
              </a:ext>
            </a:extLst>
          </p:cNvPr>
          <p:cNvSpPr txBox="1"/>
          <p:nvPr/>
        </p:nvSpPr>
        <p:spPr>
          <a:xfrm>
            <a:off x="5418225" y="6221179"/>
            <a:ext cx="6598515" cy="246221"/>
          </a:xfrm>
          <a:prstGeom prst="rect">
            <a:avLst/>
          </a:prstGeom>
          <a:noFill/>
        </p:spPr>
        <p:txBody>
          <a:bodyPr wrap="square" rtlCol="0">
            <a:spAutoFit/>
          </a:bodyPr>
          <a:lstStyle/>
          <a:p>
            <a:r>
              <a:rPr lang="fi-FI" sz="1000" dirty="0">
                <a:latin typeface="Open Sans" panose="020B0606030504020204" pitchFamily="34" charset="0"/>
                <a:ea typeface="Open Sans" panose="020B0606030504020204" pitchFamily="34" charset="0"/>
                <a:cs typeface="Open Sans" panose="020B0606030504020204" pitchFamily="34" charset="0"/>
              </a:rPr>
              <a:t>Taulukko 3. Oikeudenmukaisuus (Järvelä 2020; </a:t>
            </a:r>
            <a:r>
              <a:rPr lang="fi-FI" sz="1000" dirty="0" err="1">
                <a:latin typeface="Open Sans" panose="020B0606030504020204" pitchFamily="34" charset="0"/>
                <a:ea typeface="Open Sans" panose="020B0606030504020204" pitchFamily="34" charset="0"/>
                <a:cs typeface="Open Sans" panose="020B0606030504020204" pitchFamily="34" charset="0"/>
              </a:rPr>
              <a:t>McCauley</a:t>
            </a:r>
            <a:r>
              <a:rPr lang="fi-FI" sz="1000" dirty="0">
                <a:latin typeface="Open Sans" panose="020B0606030504020204" pitchFamily="34" charset="0"/>
                <a:ea typeface="Open Sans" panose="020B0606030504020204" pitchFamily="34" charset="0"/>
                <a:cs typeface="Open Sans" panose="020B0606030504020204" pitchFamily="34" charset="0"/>
              </a:rPr>
              <a:t> &amp; </a:t>
            </a:r>
            <a:r>
              <a:rPr lang="fi-FI" sz="1000" dirty="0" err="1">
                <a:latin typeface="Open Sans" panose="020B0606030504020204" pitchFamily="34" charset="0"/>
                <a:ea typeface="Open Sans" panose="020B0606030504020204" pitchFamily="34" charset="0"/>
                <a:cs typeface="Open Sans" panose="020B0606030504020204" pitchFamily="34" charset="0"/>
              </a:rPr>
              <a:t>Heffron</a:t>
            </a:r>
            <a:r>
              <a:rPr lang="fi-FI" sz="1000" dirty="0">
                <a:latin typeface="Open Sans" panose="020B0606030504020204" pitchFamily="34" charset="0"/>
                <a:ea typeface="Open Sans" panose="020B0606030504020204" pitchFamily="34" charset="0"/>
                <a:cs typeface="Open Sans" panose="020B0606030504020204" pitchFamily="34" charset="0"/>
              </a:rPr>
              <a:t> 2018; Peltonen ym. 2024; Walker 2012) </a:t>
            </a:r>
          </a:p>
        </p:txBody>
      </p:sp>
    </p:spTree>
    <p:extLst>
      <p:ext uri="{BB962C8B-B14F-4D97-AF65-F5344CB8AC3E}">
        <p14:creationId xmlns:p14="http://schemas.microsoft.com/office/powerpoint/2010/main" val="1128208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3EAAF6-827A-0C80-3853-7BB04DB83AAA}"/>
              </a:ext>
            </a:extLst>
          </p:cNvPr>
          <p:cNvSpPr>
            <a:spLocks noGrp="1"/>
          </p:cNvSpPr>
          <p:nvPr>
            <p:ph type="title"/>
          </p:nvPr>
        </p:nvSpPr>
        <p:spPr/>
        <p:txBody>
          <a:bodyPr/>
          <a:lstStyle/>
          <a:p>
            <a:r>
              <a:rPr lang="fi-FI" dirty="0"/>
              <a:t>1. Mikä valuma-aluesuunnittelu?</a:t>
            </a:r>
          </a:p>
        </p:txBody>
      </p:sp>
      <p:sp>
        <p:nvSpPr>
          <p:cNvPr id="3" name="Sisällön paikkamerkki 2">
            <a:extLst>
              <a:ext uri="{FF2B5EF4-FFF2-40B4-BE49-F238E27FC236}">
                <a16:creationId xmlns:a16="http://schemas.microsoft.com/office/drawing/2014/main" id="{51DA7DFB-2CAC-D31D-07AC-2177CB59381A}"/>
              </a:ext>
            </a:extLst>
          </p:cNvPr>
          <p:cNvSpPr>
            <a:spLocks noGrp="1"/>
          </p:cNvSpPr>
          <p:nvPr>
            <p:ph idx="1"/>
          </p:nvPr>
        </p:nvSpPr>
        <p:spPr/>
        <p:txBody>
          <a:bodyPr/>
          <a:lstStyle/>
          <a:p>
            <a:pPr marL="514350" indent="-514350">
              <a:buFont typeface="+mj-lt"/>
              <a:buAutoNum type="alphaLcParenR"/>
            </a:pPr>
            <a:r>
              <a:rPr lang="fi-FI"/>
              <a:t>Valuma-alue</a:t>
            </a:r>
          </a:p>
          <a:p>
            <a:pPr marL="514350" indent="-514350">
              <a:buFont typeface="+mj-lt"/>
              <a:buAutoNum type="alphaLcParenR"/>
            </a:pPr>
            <a:r>
              <a:rPr lang="fi-FI"/>
              <a:t>Valuma-aluesuunnittelu</a:t>
            </a:r>
          </a:p>
          <a:p>
            <a:pPr marL="514350" indent="-514350">
              <a:buFont typeface="+mj-lt"/>
              <a:buAutoNum type="alphaLcParenR"/>
            </a:pPr>
            <a:r>
              <a:rPr lang="fi-FI" sz="2800"/>
              <a:t>Valuma-aluesuunnittelua ohjaavat politiikkainstrumentit ja –tavoitteet eri tasoilla</a:t>
            </a:r>
            <a:endParaRPr lang="fi-FI"/>
          </a:p>
          <a:p>
            <a:pPr marL="514350" indent="-514350">
              <a:buFont typeface="+mj-lt"/>
              <a:buAutoNum type="alphaLcParenR"/>
            </a:pPr>
            <a:r>
              <a:rPr lang="fi-FI"/>
              <a:t>Valuma-alueiden merkitys ympäristön tilan hallinnassa</a:t>
            </a:r>
          </a:p>
          <a:p>
            <a:pPr marL="514350" indent="-514350">
              <a:buFont typeface="+mj-lt"/>
              <a:buAutoNum type="alphaLcParenR"/>
            </a:pPr>
            <a:r>
              <a:rPr lang="fi-FI"/>
              <a:t>Valuma-aluesuunnittelun haasteita</a:t>
            </a:r>
          </a:p>
        </p:txBody>
      </p:sp>
    </p:spTree>
    <p:extLst>
      <p:ext uri="{BB962C8B-B14F-4D97-AF65-F5344CB8AC3E}">
        <p14:creationId xmlns:p14="http://schemas.microsoft.com/office/powerpoint/2010/main" val="37422656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31EC6CC1-061B-51DE-9CAA-04B6F1C24149}"/>
              </a:ext>
            </a:extLst>
          </p:cNvPr>
          <p:cNvSpPr>
            <a:spLocks noGrp="1"/>
          </p:cNvSpPr>
          <p:nvPr>
            <p:ph type="title"/>
          </p:nvPr>
        </p:nvSpPr>
        <p:spPr>
          <a:xfrm>
            <a:off x="1092201" y="2271551"/>
            <a:ext cx="4716463" cy="2311844"/>
          </a:xfrm>
        </p:spPr>
        <p:txBody>
          <a:bodyPr vert="horz" wrap="square" lIns="91440" tIns="45720" rIns="91440" bIns="45720" rtlCol="0" anchor="b">
            <a:noAutofit/>
          </a:bodyPr>
          <a:lstStyle/>
          <a:p>
            <a:r>
              <a:rPr lang="en-US" sz="2800" kern="1200" dirty="0">
                <a:solidFill>
                  <a:schemeClr val="tx1"/>
                </a:solidFill>
                <a:latin typeface="+mj-lt"/>
                <a:ea typeface="+mj-ea"/>
                <a:cs typeface="+mj-cs"/>
              </a:rPr>
              <a:t>5. </a:t>
            </a:r>
            <a:r>
              <a:rPr lang="en-US" sz="2800" kern="1200" dirty="0" err="1">
                <a:solidFill>
                  <a:schemeClr val="tx1"/>
                </a:solidFill>
                <a:latin typeface="+mj-lt"/>
                <a:ea typeface="+mj-ea"/>
                <a:cs typeface="+mj-cs"/>
              </a:rPr>
              <a:t>Sosiaalinen</a:t>
            </a:r>
            <a:r>
              <a:rPr lang="en-US" sz="2800" kern="1200" dirty="0">
                <a:solidFill>
                  <a:schemeClr val="tx1"/>
                </a:solidFill>
                <a:latin typeface="+mj-lt"/>
                <a:ea typeface="+mj-ea"/>
                <a:cs typeface="+mj-cs"/>
              </a:rPr>
              <a:t> </a:t>
            </a:r>
            <a:r>
              <a:rPr lang="en-US" sz="2800" kern="1200" dirty="0" err="1">
                <a:solidFill>
                  <a:schemeClr val="tx1"/>
                </a:solidFill>
                <a:latin typeface="+mj-lt"/>
                <a:ea typeface="+mj-ea"/>
                <a:cs typeface="+mj-cs"/>
              </a:rPr>
              <a:t>hyväksyttävyys</a:t>
            </a:r>
            <a:r>
              <a:rPr lang="en-US" sz="2800" kern="1200" dirty="0">
                <a:solidFill>
                  <a:schemeClr val="tx1"/>
                </a:solidFill>
                <a:latin typeface="+mj-lt"/>
                <a:ea typeface="+mj-ea"/>
                <a:cs typeface="+mj-cs"/>
              </a:rPr>
              <a:t> </a:t>
            </a:r>
            <a:r>
              <a:rPr lang="en-US" sz="2800" kern="1200" dirty="0" err="1">
                <a:solidFill>
                  <a:schemeClr val="tx1"/>
                </a:solidFill>
                <a:latin typeface="+mj-lt"/>
                <a:ea typeface="+mj-ea"/>
                <a:cs typeface="+mj-cs"/>
              </a:rPr>
              <a:t>maanomistajien</a:t>
            </a:r>
            <a:r>
              <a:rPr lang="en-US" sz="2800" kern="1200" dirty="0">
                <a:solidFill>
                  <a:schemeClr val="tx1"/>
                </a:solidFill>
                <a:latin typeface="+mj-lt"/>
                <a:ea typeface="+mj-ea"/>
                <a:cs typeface="+mj-cs"/>
              </a:rPr>
              <a:t> </a:t>
            </a:r>
            <a:r>
              <a:rPr lang="en-US" sz="2800" kern="1200" dirty="0" err="1">
                <a:solidFill>
                  <a:schemeClr val="tx1"/>
                </a:solidFill>
                <a:latin typeface="+mj-lt"/>
                <a:ea typeface="+mj-ea"/>
                <a:cs typeface="+mj-cs"/>
              </a:rPr>
              <a:t>näkökulmasta</a:t>
            </a:r>
            <a:r>
              <a:rPr lang="en-US" sz="2800" kern="1200" dirty="0">
                <a:solidFill>
                  <a:schemeClr val="tx1"/>
                </a:solidFill>
                <a:latin typeface="+mj-lt"/>
                <a:ea typeface="+mj-ea"/>
                <a:cs typeface="+mj-cs"/>
              </a:rPr>
              <a:t> – </a:t>
            </a:r>
            <a:r>
              <a:rPr lang="en-US" sz="2800" kern="1200" dirty="0" err="1">
                <a:solidFill>
                  <a:schemeClr val="tx1"/>
                </a:solidFill>
                <a:latin typeface="+mj-lt"/>
                <a:ea typeface="+mj-ea"/>
                <a:cs typeface="+mj-cs"/>
              </a:rPr>
              <a:t>Kyselytutkimus</a:t>
            </a:r>
            <a:r>
              <a:rPr lang="en-US" sz="2800" kern="1200" dirty="0">
                <a:solidFill>
                  <a:schemeClr val="tx1"/>
                </a:solidFill>
                <a:latin typeface="+mj-lt"/>
                <a:ea typeface="+mj-ea"/>
                <a:cs typeface="+mj-cs"/>
              </a:rPr>
              <a:t> </a:t>
            </a:r>
            <a:r>
              <a:rPr lang="en-US" sz="2800" kern="1200" dirty="0" err="1">
                <a:solidFill>
                  <a:schemeClr val="tx1"/>
                </a:solidFill>
                <a:latin typeface="+mj-lt"/>
                <a:ea typeface="+mj-ea"/>
                <a:cs typeface="+mj-cs"/>
              </a:rPr>
              <a:t>Pohjois</a:t>
            </a:r>
            <a:r>
              <a:rPr lang="en-US" sz="2800" kern="1200" dirty="0">
                <a:solidFill>
                  <a:schemeClr val="tx1"/>
                </a:solidFill>
                <a:latin typeface="+mj-lt"/>
                <a:ea typeface="+mj-ea"/>
                <a:cs typeface="+mj-cs"/>
              </a:rPr>
              <a:t>-Savon maa- ja </a:t>
            </a:r>
            <a:r>
              <a:rPr lang="en-US" sz="2800" kern="1200" dirty="0" err="1">
                <a:solidFill>
                  <a:schemeClr val="tx1"/>
                </a:solidFill>
                <a:latin typeface="+mj-lt"/>
                <a:ea typeface="+mj-ea"/>
                <a:cs typeface="+mj-cs"/>
              </a:rPr>
              <a:t>metsätilanomistajille</a:t>
            </a:r>
            <a:endParaRPr lang="en-US" sz="2800" kern="1200" dirty="0">
              <a:solidFill>
                <a:schemeClr val="tx1"/>
              </a:solidFill>
              <a:latin typeface="+mj-lt"/>
              <a:ea typeface="+mj-ea"/>
              <a:cs typeface="+mj-cs"/>
            </a:endParaRPr>
          </a:p>
        </p:txBody>
      </p:sp>
      <p:pic>
        <p:nvPicPr>
          <p:cNvPr id="6" name="Kuva 5" descr="Kuvassa tutkimusraportin kansilehti.">
            <a:extLst>
              <a:ext uri="{FF2B5EF4-FFF2-40B4-BE49-F238E27FC236}">
                <a16:creationId xmlns:a16="http://schemas.microsoft.com/office/drawing/2014/main" id="{863A4544-D784-ED0E-C86C-F426376097C0}"/>
              </a:ext>
            </a:extLst>
          </p:cNvPr>
          <p:cNvPicPr>
            <a:picLocks noChangeAspect="1"/>
          </p:cNvPicPr>
          <p:nvPr/>
        </p:nvPicPr>
        <p:blipFill>
          <a:blip r:embed="rId4"/>
          <a:stretch>
            <a:fillRect/>
          </a:stretch>
        </p:blipFill>
        <p:spPr>
          <a:xfrm>
            <a:off x="6943059" y="549273"/>
            <a:ext cx="4136080" cy="5756400"/>
          </a:xfrm>
          <a:prstGeom prst="rect">
            <a:avLst/>
          </a:prstGeom>
          <a:effectLst>
            <a:outerShdw blurRad="508000" dist="101600" dir="5400000" algn="tl" rotWithShape="0">
              <a:prstClr val="black">
                <a:alpha val="10000"/>
              </a:prstClr>
            </a:outerShdw>
          </a:effectLst>
        </p:spPr>
      </p:pic>
    </p:spTree>
    <p:extLst>
      <p:ext uri="{BB962C8B-B14F-4D97-AF65-F5344CB8AC3E}">
        <p14:creationId xmlns:p14="http://schemas.microsoft.com/office/powerpoint/2010/main" val="2700413480"/>
      </p:ext>
    </p:extLst>
  </p:cSld>
  <p:clrMapOvr>
    <a:masterClrMapping/>
  </p:clrMapOvr>
  <p:extLst>
    <p:ext uri="{6950BFC3-D8DA-4A85-94F7-54DA5524770B}">
      <p188:commentRel xmlns:p188="http://schemas.microsoft.com/office/powerpoint/2018/8/main" r:id="rId3"/>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86839EFD-E195-0A23-925E-C4CD0A689024}"/>
              </a:ext>
            </a:extLst>
          </p:cNvPr>
          <p:cNvSpPr>
            <a:spLocks noGrp="1"/>
          </p:cNvSpPr>
          <p:nvPr>
            <p:ph type="title"/>
          </p:nvPr>
        </p:nvSpPr>
        <p:spPr>
          <a:xfrm>
            <a:off x="640080" y="329184"/>
            <a:ext cx="6894576" cy="1783080"/>
          </a:xfrm>
        </p:spPr>
        <p:txBody>
          <a:bodyPr anchor="b">
            <a:normAutofit/>
          </a:bodyPr>
          <a:lstStyle/>
          <a:p>
            <a:r>
              <a:rPr lang="fi-FI" sz="4800"/>
              <a:t>Tutkimuksen tavoite</a:t>
            </a:r>
          </a:p>
        </p:txBody>
      </p:sp>
      <p:sp>
        <p:nvSpPr>
          <p:cNvPr id="4" name="Sisällön paikkamerkki 3">
            <a:extLst>
              <a:ext uri="{FF2B5EF4-FFF2-40B4-BE49-F238E27FC236}">
                <a16:creationId xmlns:a16="http://schemas.microsoft.com/office/drawing/2014/main" id="{1D97F9A1-DDEF-DD78-CE51-690E9E5ADBA2}"/>
              </a:ext>
            </a:extLst>
          </p:cNvPr>
          <p:cNvSpPr>
            <a:spLocks noGrp="1"/>
          </p:cNvSpPr>
          <p:nvPr>
            <p:ph idx="1"/>
          </p:nvPr>
        </p:nvSpPr>
        <p:spPr>
          <a:xfrm>
            <a:off x="640080" y="2706624"/>
            <a:ext cx="6894576" cy="3483864"/>
          </a:xfrm>
        </p:spPr>
        <p:txBody>
          <a:bodyPr>
            <a:normAutofit/>
          </a:bodyPr>
          <a:lstStyle/>
          <a:p>
            <a:r>
              <a:rPr lang="fi-FI" sz="2200" dirty="0"/>
              <a:t>Tarkoitus selvittää maanomistajien:</a:t>
            </a:r>
          </a:p>
          <a:p>
            <a:pPr marL="971550" lvl="1" indent="-514350">
              <a:buFont typeface="+mj-lt"/>
              <a:buAutoNum type="arabicPeriod"/>
            </a:pPr>
            <a:r>
              <a:rPr lang="fi-FI" sz="2200" dirty="0"/>
              <a:t>Näkemyksiä ilmastonmuutoksen hillintään ja siihen sopeutumiseen</a:t>
            </a:r>
          </a:p>
          <a:p>
            <a:pPr marL="971550" lvl="1" indent="-514350">
              <a:buFont typeface="+mj-lt"/>
              <a:buAutoNum type="arabicPeriod"/>
            </a:pPr>
            <a:r>
              <a:rPr lang="fi-FI" sz="2200" dirty="0"/>
              <a:t>Valmiuksia ja halukkuutta ottaa käyttöön erilaisia ympäristö- ja ilmastotoimenpiteitä</a:t>
            </a:r>
          </a:p>
          <a:p>
            <a:pPr marL="971550" lvl="1" indent="-514350">
              <a:buFont typeface="+mj-lt"/>
              <a:buAutoNum type="arabicPeriod"/>
            </a:pPr>
            <a:r>
              <a:rPr lang="fi-FI" sz="2200" dirty="0"/>
              <a:t>Suhtautumista ilmastopolitiikan ohjauskeinojen hyväksyttävyyteen</a:t>
            </a:r>
          </a:p>
        </p:txBody>
      </p:sp>
      <p:pic>
        <p:nvPicPr>
          <p:cNvPr id="7" name="Kuva 6">
            <a:extLst>
              <a:ext uri="{FF2B5EF4-FFF2-40B4-BE49-F238E27FC236}">
                <a16:creationId xmlns:a16="http://schemas.microsoft.com/office/drawing/2014/main" id="{A796F755-536A-92B9-2272-85B0CDCE023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55963" y="329183"/>
            <a:ext cx="3429969" cy="3429969"/>
          </a:xfrm>
          <a:prstGeom prst="rect">
            <a:avLst/>
          </a:prstGeom>
        </p:spPr>
      </p:pic>
      <p:pic>
        <p:nvPicPr>
          <p:cNvPr id="24" name="Kuva 23">
            <a:extLst>
              <a:ext uri="{FF2B5EF4-FFF2-40B4-BE49-F238E27FC236}">
                <a16:creationId xmlns:a16="http://schemas.microsoft.com/office/drawing/2014/main" id="{284F9D5C-6484-6FC8-E860-3C616506D02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73668" y="4079193"/>
            <a:ext cx="2176272" cy="2176272"/>
          </a:xfrm>
          <a:prstGeom prst="rect">
            <a:avLst/>
          </a:prstGeom>
        </p:spPr>
      </p:pic>
    </p:spTree>
    <p:extLst>
      <p:ext uri="{BB962C8B-B14F-4D97-AF65-F5344CB8AC3E}">
        <p14:creationId xmlns:p14="http://schemas.microsoft.com/office/powerpoint/2010/main" val="24440192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6AF78B-E7C6-FBD7-8369-9553CC35DB62}"/>
              </a:ext>
            </a:extLst>
          </p:cNvPr>
          <p:cNvSpPr>
            <a:spLocks noGrp="1"/>
          </p:cNvSpPr>
          <p:nvPr>
            <p:ph type="title"/>
          </p:nvPr>
        </p:nvSpPr>
        <p:spPr/>
        <p:txBody>
          <a:bodyPr/>
          <a:lstStyle/>
          <a:p>
            <a:r>
              <a:rPr lang="fi-FI"/>
              <a:t>Tutkimuksen taustatietoja</a:t>
            </a:r>
          </a:p>
        </p:txBody>
      </p:sp>
      <p:sp>
        <p:nvSpPr>
          <p:cNvPr id="3" name="Sisällön paikkamerkki 2">
            <a:extLst>
              <a:ext uri="{FF2B5EF4-FFF2-40B4-BE49-F238E27FC236}">
                <a16:creationId xmlns:a16="http://schemas.microsoft.com/office/drawing/2014/main" id="{C003B452-AE76-1DDD-D419-D371B8F23960}"/>
              </a:ext>
            </a:extLst>
          </p:cNvPr>
          <p:cNvSpPr>
            <a:spLocks noGrp="1"/>
          </p:cNvSpPr>
          <p:nvPr>
            <p:ph idx="1"/>
          </p:nvPr>
        </p:nvSpPr>
        <p:spPr/>
        <p:txBody>
          <a:bodyPr>
            <a:normAutofit fontScale="92500" lnSpcReduction="20000"/>
          </a:bodyPr>
          <a:lstStyle/>
          <a:p>
            <a:r>
              <a:rPr lang="fi-FI" dirty="0"/>
              <a:t>Kyselytutkimus Pohjois-Savossa sijaitsevien maa- ja metsätilojen omistajille</a:t>
            </a:r>
          </a:p>
          <a:p>
            <a:r>
              <a:rPr lang="fi-FI" dirty="0"/>
              <a:t>Toteutettiin vuodenvaihteessa 2022–2023 </a:t>
            </a:r>
            <a:r>
              <a:rPr lang="fi-FI" dirty="0" err="1"/>
              <a:t>Webropol</a:t>
            </a:r>
            <a:r>
              <a:rPr lang="fi-FI" dirty="0"/>
              <a:t>-kyselytutkimustyökalun avulla</a:t>
            </a:r>
          </a:p>
          <a:p>
            <a:r>
              <a:rPr lang="fi-FI" dirty="0"/>
              <a:t>Vastauksia saatiin 402 maanomistajalta (vastausprosentti 17)</a:t>
            </a:r>
          </a:p>
          <a:p>
            <a:pPr lvl="1"/>
            <a:r>
              <a:rPr lang="fi-FI" dirty="0"/>
              <a:t>Vastaajista metsätalouden harjoittajia 91 % (n=367) ja maatalouden harjoittajia 19 % (n=75)</a:t>
            </a:r>
          </a:p>
          <a:p>
            <a:pPr lvl="1"/>
            <a:r>
              <a:rPr lang="fi-FI" dirty="0"/>
              <a:t>Vastaajista Pohjois-Savossa asuu 66 %, muualla 34 %</a:t>
            </a:r>
          </a:p>
          <a:p>
            <a:pPr lvl="1"/>
            <a:r>
              <a:rPr lang="fi-FI" dirty="0"/>
              <a:t>Vastaajista selvä enemmistö miehiä (74,9 %)</a:t>
            </a:r>
          </a:p>
          <a:p>
            <a:pPr lvl="1"/>
            <a:r>
              <a:rPr lang="fi-FI" dirty="0"/>
              <a:t>Taustatietojen perusteella vastaajat edustavat hyvin valtakunnallista metsänomistajien joukkoa</a:t>
            </a:r>
          </a:p>
        </p:txBody>
      </p:sp>
    </p:spTree>
    <p:extLst>
      <p:ext uri="{BB962C8B-B14F-4D97-AF65-F5344CB8AC3E}">
        <p14:creationId xmlns:p14="http://schemas.microsoft.com/office/powerpoint/2010/main" val="2202736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FB9B42D-104F-5B12-9EA6-658FB4930762}"/>
              </a:ext>
            </a:extLst>
          </p:cNvPr>
          <p:cNvSpPr>
            <a:spLocks noGrp="1"/>
          </p:cNvSpPr>
          <p:nvPr>
            <p:ph type="title"/>
          </p:nvPr>
        </p:nvSpPr>
        <p:spPr>
          <a:xfrm>
            <a:off x="1097280" y="649224"/>
            <a:ext cx="4818888" cy="1481328"/>
          </a:xfrm>
        </p:spPr>
        <p:txBody>
          <a:bodyPr anchor="b">
            <a:noAutofit/>
          </a:bodyPr>
          <a:lstStyle/>
          <a:p>
            <a:r>
              <a:rPr lang="fi-FI" sz="2400" dirty="0"/>
              <a:t>Suhtautuminen ilmastonmuutoksen torjunta- ja sopeutumistoimiin</a:t>
            </a:r>
          </a:p>
        </p:txBody>
      </p:sp>
      <p:sp>
        <p:nvSpPr>
          <p:cNvPr id="3" name="Sisällön paikkamerkki 2">
            <a:extLst>
              <a:ext uri="{FF2B5EF4-FFF2-40B4-BE49-F238E27FC236}">
                <a16:creationId xmlns:a16="http://schemas.microsoft.com/office/drawing/2014/main" id="{8BB224A1-0A4C-360B-6B9D-8A635F23F0E3}"/>
              </a:ext>
            </a:extLst>
          </p:cNvPr>
          <p:cNvSpPr>
            <a:spLocks noGrp="1"/>
          </p:cNvSpPr>
          <p:nvPr>
            <p:ph idx="1"/>
          </p:nvPr>
        </p:nvSpPr>
        <p:spPr>
          <a:xfrm>
            <a:off x="630936" y="2660904"/>
            <a:ext cx="4818888" cy="3547872"/>
          </a:xfrm>
        </p:spPr>
        <p:txBody>
          <a:bodyPr anchor="t">
            <a:normAutofit fontScale="77500" lnSpcReduction="20000"/>
          </a:bodyPr>
          <a:lstStyle/>
          <a:p>
            <a:r>
              <a:rPr lang="fi-FI" sz="2200" b="0" i="0" dirty="0">
                <a:effectLst/>
              </a:rPr>
              <a:t>Tilalliset suhtautuvat ilmastonmuutokseen ja sen vaikutuksiin vakavasti</a:t>
            </a:r>
            <a:r>
              <a:rPr lang="fi-FI" sz="2200" dirty="0"/>
              <a:t> </a:t>
            </a:r>
          </a:p>
          <a:p>
            <a:r>
              <a:rPr lang="fi-FI" sz="2200" b="0" i="0" dirty="0">
                <a:effectLst/>
              </a:rPr>
              <a:t>Myös ihmisen rooli ilmastonmuutoksen voimistajana tunnistetaan</a:t>
            </a:r>
            <a:endParaRPr lang="fi-FI" sz="2200" dirty="0"/>
          </a:p>
          <a:p>
            <a:r>
              <a:rPr lang="fi-FI" sz="2200" b="0" i="0" dirty="0">
                <a:effectLst/>
              </a:rPr>
              <a:t>Tilalliset kokevat pystyvänsä vaikuttamaan ilmastonmuutokseen omaa tilaa koskevien valintojen avulla</a:t>
            </a:r>
            <a:endParaRPr lang="fi-FI" sz="2200" dirty="0"/>
          </a:p>
          <a:p>
            <a:r>
              <a:rPr lang="fi-FI" sz="2200" b="0" i="0" dirty="0">
                <a:effectLst/>
              </a:rPr>
              <a:t>Tulevien sukupolvien huomioiminen tärkeä osa tilanomistusta</a:t>
            </a:r>
            <a:br>
              <a:rPr lang="fi-FI" sz="1700" dirty="0"/>
            </a:br>
            <a:br>
              <a:rPr lang="fi-FI" sz="1700" dirty="0"/>
            </a:br>
            <a:br>
              <a:rPr lang="fi-FI" sz="1700" dirty="0"/>
            </a:br>
            <a:br>
              <a:rPr lang="fi-FI" sz="1700" dirty="0"/>
            </a:br>
            <a:endParaRPr lang="fi-FI" sz="1700" dirty="0"/>
          </a:p>
        </p:txBody>
      </p:sp>
      <p:pic>
        <p:nvPicPr>
          <p:cNvPr id="5" name="Kuva 4" descr="Kuvassa esitetään maa- ja metsätilallisten kyselytutkimuksella kerättyjä mielipiteitä näiden suhtautumisesta ilmastonmuutoksen torjunta- ja sopeutumistoimiin.">
            <a:extLst>
              <a:ext uri="{FF2B5EF4-FFF2-40B4-BE49-F238E27FC236}">
                <a16:creationId xmlns:a16="http://schemas.microsoft.com/office/drawing/2014/main" id="{5FE4033D-5298-3228-EEDC-D53C6DE33301}"/>
              </a:ext>
            </a:extLst>
          </p:cNvPr>
          <p:cNvPicPr>
            <a:picLocks noChangeAspect="1"/>
          </p:cNvPicPr>
          <p:nvPr/>
        </p:nvPicPr>
        <p:blipFill>
          <a:blip r:embed="rId2"/>
          <a:stretch>
            <a:fillRect/>
          </a:stretch>
        </p:blipFill>
        <p:spPr>
          <a:xfrm>
            <a:off x="5449824" y="1313077"/>
            <a:ext cx="6742176" cy="4163293"/>
          </a:xfrm>
          <a:prstGeom prst="rect">
            <a:avLst/>
          </a:prstGeom>
        </p:spPr>
      </p:pic>
      <p:sp>
        <p:nvSpPr>
          <p:cNvPr id="4" name="Tekstiruutu 3">
            <a:extLst>
              <a:ext uri="{FF2B5EF4-FFF2-40B4-BE49-F238E27FC236}">
                <a16:creationId xmlns:a16="http://schemas.microsoft.com/office/drawing/2014/main" id="{9A152B4F-367E-78C8-0B5C-3A3C474DD61F}"/>
              </a:ext>
            </a:extLst>
          </p:cNvPr>
          <p:cNvSpPr txBox="1"/>
          <p:nvPr/>
        </p:nvSpPr>
        <p:spPr>
          <a:xfrm>
            <a:off x="5627569" y="5962555"/>
            <a:ext cx="6386685" cy="246221"/>
          </a:xfrm>
          <a:prstGeom prst="rect">
            <a:avLst/>
          </a:prstGeom>
          <a:noFill/>
        </p:spPr>
        <p:txBody>
          <a:bodyPr wrap="none" rtlCol="0">
            <a:spAutoFit/>
          </a:bodyPr>
          <a:lstStyle/>
          <a:p>
            <a:r>
              <a:rPr lang="fi-FI" sz="1000" dirty="0">
                <a:latin typeface="Open Sans" panose="020B0606030504020204" pitchFamily="34" charset="0"/>
                <a:ea typeface="Open Sans" panose="020B0606030504020204" pitchFamily="34" charset="0"/>
                <a:cs typeface="Open Sans" panose="020B0606030504020204" pitchFamily="34" charset="0"/>
              </a:rPr>
              <a:t>Kuva 8. Tilallisten suhtautuminen ilmastonmuutoksen torjunta- ja sopeutumistoimiin (Sivonen ym. 2023)</a:t>
            </a:r>
          </a:p>
        </p:txBody>
      </p:sp>
    </p:spTree>
    <p:extLst>
      <p:ext uri="{BB962C8B-B14F-4D97-AF65-F5344CB8AC3E}">
        <p14:creationId xmlns:p14="http://schemas.microsoft.com/office/powerpoint/2010/main" val="3126763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97B042F-4D86-5A45-511D-3F92670AF525}"/>
              </a:ext>
            </a:extLst>
          </p:cNvPr>
          <p:cNvSpPr>
            <a:spLocks noGrp="1"/>
          </p:cNvSpPr>
          <p:nvPr>
            <p:ph type="title"/>
          </p:nvPr>
        </p:nvSpPr>
        <p:spPr/>
        <p:txBody>
          <a:bodyPr/>
          <a:lstStyle/>
          <a:p>
            <a:r>
              <a:rPr lang="fi-FI" sz="2800" dirty="0"/>
              <a:t>Ilmastonmuutoksen hillintä- ja sopeutumistoimien hyväksyttävyys maa- ja metsätilallisten keskuudessa</a:t>
            </a:r>
          </a:p>
        </p:txBody>
      </p:sp>
      <p:sp>
        <p:nvSpPr>
          <p:cNvPr id="8" name="Sisällön paikkamerkki 7">
            <a:extLst>
              <a:ext uri="{FF2B5EF4-FFF2-40B4-BE49-F238E27FC236}">
                <a16:creationId xmlns:a16="http://schemas.microsoft.com/office/drawing/2014/main" id="{2DDBDA8B-4AB0-27B3-1D4D-5906B7C8CAAC}"/>
              </a:ext>
            </a:extLst>
          </p:cNvPr>
          <p:cNvSpPr>
            <a:spLocks noGrp="1"/>
          </p:cNvSpPr>
          <p:nvPr>
            <p:ph idx="1"/>
          </p:nvPr>
        </p:nvSpPr>
        <p:spPr/>
        <p:txBody>
          <a:bodyPr/>
          <a:lstStyle/>
          <a:p>
            <a:r>
              <a:rPr lang="fi-FI" dirty="0"/>
              <a:t>Sekä maa- että metsätilallisille ympäristötoimien vapaaehtoisuus tärkeää</a:t>
            </a:r>
          </a:p>
          <a:p>
            <a:r>
              <a:rPr lang="fi-FI" dirty="0"/>
              <a:t>Ilmastonmuutoksen hillintä- ja sopeutumistoimien kustannukset tulisi kompensoida tilallisille</a:t>
            </a:r>
          </a:p>
          <a:p>
            <a:r>
              <a:rPr lang="fi-FI" dirty="0"/>
              <a:t>Metsätilalliset hieman valmiimpia tinkimään tilansa kannattavuudesta</a:t>
            </a:r>
          </a:p>
          <a:p>
            <a:endParaRPr lang="fi-FI" dirty="0"/>
          </a:p>
        </p:txBody>
      </p:sp>
      <p:sp>
        <p:nvSpPr>
          <p:cNvPr id="5" name="Alatunnisteen paikkamerkki 4">
            <a:extLst>
              <a:ext uri="{FF2B5EF4-FFF2-40B4-BE49-F238E27FC236}">
                <a16:creationId xmlns:a16="http://schemas.microsoft.com/office/drawing/2014/main" id="{6F43045C-8946-05C7-CE60-360C8DA1E9FB}"/>
              </a:ext>
            </a:extLst>
          </p:cNvPr>
          <p:cNvSpPr>
            <a:spLocks noGrp="1"/>
          </p:cNvSpPr>
          <p:nvPr>
            <p:ph type="ftr" sz="quarter" idx="11"/>
          </p:nvPr>
        </p:nvSpPr>
        <p:spPr/>
        <p:txBody>
          <a:bodyPr/>
          <a:lstStyle/>
          <a:p>
            <a:r>
              <a:rPr lang="fi-FI"/>
              <a:t>Esityksen nimi / Tekijä</a:t>
            </a:r>
          </a:p>
        </p:txBody>
      </p:sp>
      <p:sp>
        <p:nvSpPr>
          <p:cNvPr id="6" name="Päivämäärän paikkamerkki 5">
            <a:extLst>
              <a:ext uri="{FF2B5EF4-FFF2-40B4-BE49-F238E27FC236}">
                <a16:creationId xmlns:a16="http://schemas.microsoft.com/office/drawing/2014/main" id="{1E2F6547-685D-51FB-A64C-A0C95EB2AB48}"/>
              </a:ext>
            </a:extLst>
          </p:cNvPr>
          <p:cNvSpPr>
            <a:spLocks noGrp="1"/>
          </p:cNvSpPr>
          <p:nvPr>
            <p:ph type="dt" sz="half" idx="10"/>
          </p:nvPr>
        </p:nvSpPr>
        <p:spPr/>
        <p:txBody>
          <a:bodyPr/>
          <a:lstStyle/>
          <a:p>
            <a:fld id="{76A49592-CE4E-4415-AE28-3EDA73059B33}" type="datetime1">
              <a:rPr lang="fi-FI" smtClean="0"/>
              <a:t>10.10.2024</a:t>
            </a:fld>
            <a:endParaRPr lang="fi-FI"/>
          </a:p>
        </p:txBody>
      </p:sp>
      <p:sp>
        <p:nvSpPr>
          <p:cNvPr id="7" name="Dian numeron paikkamerkki 6">
            <a:extLst>
              <a:ext uri="{FF2B5EF4-FFF2-40B4-BE49-F238E27FC236}">
                <a16:creationId xmlns:a16="http://schemas.microsoft.com/office/drawing/2014/main" id="{4367931B-BAA2-39A9-BED9-C76A9072C645}"/>
              </a:ext>
            </a:extLst>
          </p:cNvPr>
          <p:cNvSpPr>
            <a:spLocks noGrp="1"/>
          </p:cNvSpPr>
          <p:nvPr>
            <p:ph type="sldNum" sz="quarter" idx="12"/>
          </p:nvPr>
        </p:nvSpPr>
        <p:spPr/>
        <p:txBody>
          <a:bodyPr/>
          <a:lstStyle/>
          <a:p>
            <a:fld id="{EEBB0F66-B0A0-43D3-9504-7E3CCB799844}" type="slidenum">
              <a:rPr lang="fi-FI" smtClean="0"/>
              <a:pPr/>
              <a:t>34</a:t>
            </a:fld>
            <a:endParaRPr lang="fi-FI"/>
          </a:p>
        </p:txBody>
      </p:sp>
    </p:spTree>
    <p:extLst>
      <p:ext uri="{BB962C8B-B14F-4D97-AF65-F5344CB8AC3E}">
        <p14:creationId xmlns:p14="http://schemas.microsoft.com/office/powerpoint/2010/main" val="4478607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957B255-E800-71CF-0AF0-418E69FFDCFE}"/>
              </a:ext>
            </a:extLst>
          </p:cNvPr>
          <p:cNvSpPr>
            <a:spLocks noGrp="1"/>
          </p:cNvSpPr>
          <p:nvPr>
            <p:ph type="title"/>
          </p:nvPr>
        </p:nvSpPr>
        <p:spPr>
          <a:xfrm>
            <a:off x="1487487" y="-1008064"/>
            <a:ext cx="10177200" cy="1008064"/>
          </a:xfrm>
        </p:spPr>
        <p:txBody>
          <a:bodyPr vert="horz" wrap="square" lIns="91440" tIns="45720" rIns="91440" bIns="45720" numCol="1" anchor="b" anchorCtr="0" compatLnSpc="1">
            <a:prstTxWarp prst="textNoShape">
              <a:avLst/>
            </a:prstTxWarp>
          </a:bodyPr>
          <a:lstStyle/>
          <a:p>
            <a:r>
              <a:rPr lang="fi-FI" dirty="0"/>
              <a:t>Ilmastonmuutoksen hillintä- ja sopeutumistoimien hyväksyttävyys maa- ja metsätilallisten keskuudessa 2/2</a:t>
            </a:r>
          </a:p>
        </p:txBody>
      </p:sp>
      <p:pic>
        <p:nvPicPr>
          <p:cNvPr id="8" name="Kuva 7" descr="Kuviossa esitetään kyselytutkimuksella kerättyjä maatilanomistajien mielipiteitä ilmastonmuutoksen hillintä- ja sopeutumistoimien hyväksyttävyydestä">
            <a:extLst>
              <a:ext uri="{FF2B5EF4-FFF2-40B4-BE49-F238E27FC236}">
                <a16:creationId xmlns:a16="http://schemas.microsoft.com/office/drawing/2014/main" id="{9E88E0C0-3FFB-298F-0D00-1E6C80C1F766}"/>
              </a:ext>
            </a:extLst>
          </p:cNvPr>
          <p:cNvPicPr>
            <a:picLocks noChangeAspect="1"/>
          </p:cNvPicPr>
          <p:nvPr/>
        </p:nvPicPr>
        <p:blipFill>
          <a:blip r:embed="rId2"/>
          <a:stretch>
            <a:fillRect/>
          </a:stretch>
        </p:blipFill>
        <p:spPr>
          <a:xfrm>
            <a:off x="1255116" y="966465"/>
            <a:ext cx="7035846" cy="1741371"/>
          </a:xfrm>
          <a:prstGeom prst="rect">
            <a:avLst/>
          </a:prstGeom>
        </p:spPr>
      </p:pic>
      <p:pic>
        <p:nvPicPr>
          <p:cNvPr id="10" name="Kuva 9" descr="Kuvassa kyselyn vastausvaihtoehdot">
            <a:extLst>
              <a:ext uri="{FF2B5EF4-FFF2-40B4-BE49-F238E27FC236}">
                <a16:creationId xmlns:a16="http://schemas.microsoft.com/office/drawing/2014/main" id="{8AE1323B-BB15-B7AA-AF90-4D09522D88FA}"/>
              </a:ext>
            </a:extLst>
          </p:cNvPr>
          <p:cNvPicPr>
            <a:picLocks noChangeAspect="1"/>
          </p:cNvPicPr>
          <p:nvPr/>
        </p:nvPicPr>
        <p:blipFill>
          <a:blip r:embed="rId3"/>
          <a:stretch>
            <a:fillRect/>
          </a:stretch>
        </p:blipFill>
        <p:spPr>
          <a:xfrm>
            <a:off x="8293484" y="1390650"/>
            <a:ext cx="3825324" cy="765065"/>
          </a:xfrm>
          <a:prstGeom prst="rect">
            <a:avLst/>
          </a:prstGeom>
        </p:spPr>
      </p:pic>
      <p:sp>
        <p:nvSpPr>
          <p:cNvPr id="11" name="Tekstiruutu 10">
            <a:extLst>
              <a:ext uri="{FF2B5EF4-FFF2-40B4-BE49-F238E27FC236}">
                <a16:creationId xmlns:a16="http://schemas.microsoft.com/office/drawing/2014/main" id="{C4451E35-E9C2-6050-AE9B-5532621DEAE2}"/>
              </a:ext>
            </a:extLst>
          </p:cNvPr>
          <p:cNvSpPr txBox="1"/>
          <p:nvPr/>
        </p:nvSpPr>
        <p:spPr>
          <a:xfrm>
            <a:off x="6485601" y="2866662"/>
            <a:ext cx="5424883" cy="246221"/>
          </a:xfrm>
          <a:prstGeom prst="rect">
            <a:avLst/>
          </a:prstGeom>
          <a:noFill/>
        </p:spPr>
        <p:txBody>
          <a:bodyPr wrap="none" rtlCol="0">
            <a:spAutoFit/>
          </a:bodyPr>
          <a:lstStyle/>
          <a:p>
            <a:r>
              <a:rPr lang="fi-FI" sz="1000" dirty="0">
                <a:latin typeface="Open Sans" panose="020B0606030504020204" pitchFamily="34" charset="0"/>
                <a:ea typeface="Open Sans" panose="020B0606030504020204" pitchFamily="34" charset="0"/>
                <a:cs typeface="Open Sans" panose="020B0606030504020204" pitchFamily="34" charset="0"/>
              </a:rPr>
              <a:t>Kuva 9. Ilmastonmuutoksen hillintä- ja sopeutumistoimet maatiloilla (Sivonen ym. 2023)</a:t>
            </a:r>
          </a:p>
        </p:txBody>
      </p:sp>
      <p:pic>
        <p:nvPicPr>
          <p:cNvPr id="1026" name="Picture 2" descr="Kuviossa esitetään kyselytutkimuksella kerättyjä metsätilanomistajien mielipiteitä ilmastonmuutoksen hillintä- ja sopeutumistoimien hyväksyttävyydestä">
            <a:extLst>
              <a:ext uri="{FF2B5EF4-FFF2-40B4-BE49-F238E27FC236}">
                <a16:creationId xmlns:a16="http://schemas.microsoft.com/office/drawing/2014/main" id="{ABB9EE0C-51ED-83B8-B5C1-2510896D4A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842" y="3870015"/>
            <a:ext cx="8018503" cy="1768431"/>
          </a:xfrm>
          <a:prstGeom prst="rect">
            <a:avLst/>
          </a:prstGeom>
          <a:noFill/>
          <a:extLst>
            <a:ext uri="{909E8E84-426E-40DD-AFC4-6F175D3DCCD1}">
              <a14:hiddenFill xmlns:a14="http://schemas.microsoft.com/office/drawing/2010/main">
                <a:solidFill>
                  <a:srgbClr val="FFFFFF"/>
                </a:solidFill>
              </a14:hiddenFill>
            </a:ext>
          </a:extLst>
        </p:spPr>
      </p:pic>
      <p:pic>
        <p:nvPicPr>
          <p:cNvPr id="1025" name="Kuva 1" descr="Kuvassa kyselyn vastausvaihtoehdot">
            <a:extLst>
              <a:ext uri="{FF2B5EF4-FFF2-40B4-BE49-F238E27FC236}">
                <a16:creationId xmlns:a16="http://schemas.microsoft.com/office/drawing/2014/main" id="{BE2938E9-CD1F-9A80-2133-1256087102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6732" y="4320481"/>
            <a:ext cx="3602076" cy="65824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F2D3369-6528-CCE5-F04D-F3104B06FF08}"/>
              </a:ext>
            </a:extLst>
          </p:cNvPr>
          <p:cNvSpPr>
            <a:spLocks noChangeArrowheads="1"/>
          </p:cNvSpPr>
          <p:nvPr/>
        </p:nvSpPr>
        <p:spPr bwMode="auto">
          <a:xfrm>
            <a:off x="6576087" y="5886251"/>
            <a:ext cx="6096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828675" algn="l"/>
                <a:tab pos="1655763" algn="l"/>
                <a:tab pos="2484438" algn="l"/>
              </a:tabLst>
              <a:defRPr>
                <a:solidFill>
                  <a:schemeClr val="tx1"/>
                </a:solidFill>
                <a:latin typeface="Arial" panose="020B0604020202020204" pitchFamily="34" charset="0"/>
              </a:defRPr>
            </a:lvl1pPr>
            <a:lvl2pPr marL="457200" eaLnBrk="0" hangingPunct="0">
              <a:tabLst>
                <a:tab pos="828675" algn="l"/>
                <a:tab pos="1655763" algn="l"/>
                <a:tab pos="2484438" algn="l"/>
              </a:tabLst>
              <a:defRPr>
                <a:solidFill>
                  <a:schemeClr val="tx1"/>
                </a:solidFill>
                <a:latin typeface="Arial" panose="020B0604020202020204" pitchFamily="34" charset="0"/>
              </a:defRPr>
            </a:lvl2pPr>
            <a:lvl3pPr marL="914400" eaLnBrk="0" hangingPunct="0">
              <a:tabLst>
                <a:tab pos="828675" algn="l"/>
                <a:tab pos="1655763" algn="l"/>
                <a:tab pos="2484438" algn="l"/>
              </a:tabLst>
              <a:defRPr>
                <a:solidFill>
                  <a:schemeClr val="tx1"/>
                </a:solidFill>
                <a:latin typeface="Arial" panose="020B0604020202020204" pitchFamily="34" charset="0"/>
              </a:defRPr>
            </a:lvl3pPr>
            <a:lvl4pPr marL="1371600" eaLnBrk="0" hangingPunct="0">
              <a:tabLst>
                <a:tab pos="828675" algn="l"/>
                <a:tab pos="1655763" algn="l"/>
                <a:tab pos="2484438" algn="l"/>
              </a:tabLst>
              <a:defRPr>
                <a:solidFill>
                  <a:schemeClr val="tx1"/>
                </a:solidFill>
                <a:latin typeface="Arial" panose="020B0604020202020204" pitchFamily="34" charset="0"/>
              </a:defRPr>
            </a:lvl4pPr>
            <a:lvl5pPr marL="1828800" eaLnBrk="0" hangingPunct="0">
              <a:tabLst>
                <a:tab pos="828675" algn="l"/>
                <a:tab pos="1655763" algn="l"/>
                <a:tab pos="2484438"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828675" algn="l"/>
                <a:tab pos="1655763" algn="l"/>
                <a:tab pos="2484438"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828675" algn="l"/>
                <a:tab pos="1655763" algn="l"/>
                <a:tab pos="2484438"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828675" algn="l"/>
                <a:tab pos="1655763" algn="l"/>
                <a:tab pos="2484438"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828675" algn="l"/>
                <a:tab pos="1655763" algn="l"/>
                <a:tab pos="24844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828675" algn="l"/>
                <a:tab pos="1655763" algn="l"/>
                <a:tab pos="2484438" algn="l"/>
              </a:tabLst>
            </a:pPr>
            <a:r>
              <a:rPr kumimoji="0" lang="fi-FI" altLang="fi-FI" sz="10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Kuva 10. Ilmastonmuutoksen hillintä- ja sopeutumistoimet metsätiloilla (Sivonen ym. 2023)</a:t>
            </a:r>
            <a:endParaRPr kumimoji="0" lang="fi-FI" altLang="fi-FI" sz="14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831412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B8D04B8-7247-CAED-0705-CBE823721E0A}"/>
              </a:ext>
            </a:extLst>
          </p:cNvPr>
          <p:cNvSpPr>
            <a:spLocks noGrp="1"/>
          </p:cNvSpPr>
          <p:nvPr>
            <p:ph type="title" idx="4294967295"/>
          </p:nvPr>
        </p:nvSpPr>
        <p:spPr>
          <a:xfrm>
            <a:off x="1487487" y="-1012883"/>
            <a:ext cx="10177200" cy="1012883"/>
          </a:xfrm>
        </p:spPr>
        <p:txBody>
          <a:bodyPr vert="horz" wrap="square" lIns="91440" tIns="45720" rIns="91440" bIns="45720" numCol="1" anchor="b" anchorCtr="0" compatLnSpc="1">
            <a:prstTxWarp prst="textNoShape">
              <a:avLst/>
            </a:prstTxWarp>
          </a:bodyPr>
          <a:lstStyle/>
          <a:p>
            <a:r>
              <a:rPr lang="fi-FI" dirty="0"/>
              <a:t>Ilmastotoimenpiteiden käyttöönoton vaikuttimet maa- ja metsätilallisten keskuudessa</a:t>
            </a:r>
          </a:p>
        </p:txBody>
      </p:sp>
      <p:pic>
        <p:nvPicPr>
          <p:cNvPr id="5" name="Kuva 4" descr="Kuvissa esitetään kyselytutkimuksella kerättyjä maa- ja metsätilallisten mielipiteitä siitä, mitkä asiat vaikuttavat näiden halukkuuteen ottaa käyttöön eri ilmasto- ja ympäristötoimia.">
            <a:extLst>
              <a:ext uri="{FF2B5EF4-FFF2-40B4-BE49-F238E27FC236}">
                <a16:creationId xmlns:a16="http://schemas.microsoft.com/office/drawing/2014/main" id="{C2B33C8A-B24D-A738-749C-BA8E419285E6}"/>
              </a:ext>
            </a:extLst>
          </p:cNvPr>
          <p:cNvPicPr>
            <a:picLocks noChangeAspect="1"/>
          </p:cNvPicPr>
          <p:nvPr/>
        </p:nvPicPr>
        <p:blipFill>
          <a:blip r:embed="rId2"/>
          <a:stretch>
            <a:fillRect/>
          </a:stretch>
        </p:blipFill>
        <p:spPr>
          <a:xfrm>
            <a:off x="5039567" y="491005"/>
            <a:ext cx="6631800" cy="4904768"/>
          </a:xfrm>
          <a:prstGeom prst="rect">
            <a:avLst/>
          </a:prstGeom>
        </p:spPr>
      </p:pic>
      <p:pic>
        <p:nvPicPr>
          <p:cNvPr id="7" name="Kuva 6" descr="Kuvassa kyselytutkimuksen vastausvaihtoehdot">
            <a:extLst>
              <a:ext uri="{FF2B5EF4-FFF2-40B4-BE49-F238E27FC236}">
                <a16:creationId xmlns:a16="http://schemas.microsoft.com/office/drawing/2014/main" id="{417F0602-BC2D-82EA-0267-F861B2256F44}"/>
              </a:ext>
            </a:extLst>
          </p:cNvPr>
          <p:cNvPicPr>
            <a:picLocks noChangeAspect="1"/>
          </p:cNvPicPr>
          <p:nvPr/>
        </p:nvPicPr>
        <p:blipFill>
          <a:blip r:embed="rId3"/>
          <a:stretch>
            <a:fillRect/>
          </a:stretch>
        </p:blipFill>
        <p:spPr>
          <a:xfrm>
            <a:off x="520633" y="4633166"/>
            <a:ext cx="3948703" cy="711604"/>
          </a:xfrm>
          <a:prstGeom prst="rect">
            <a:avLst/>
          </a:prstGeom>
        </p:spPr>
      </p:pic>
      <p:sp>
        <p:nvSpPr>
          <p:cNvPr id="8" name="Tekstiruutu 7">
            <a:extLst>
              <a:ext uri="{FF2B5EF4-FFF2-40B4-BE49-F238E27FC236}">
                <a16:creationId xmlns:a16="http://schemas.microsoft.com/office/drawing/2014/main" id="{6C6814F5-1A72-4704-E6DF-AC7F0A713911}"/>
              </a:ext>
            </a:extLst>
          </p:cNvPr>
          <p:cNvSpPr txBox="1"/>
          <p:nvPr/>
        </p:nvSpPr>
        <p:spPr>
          <a:xfrm>
            <a:off x="241070" y="1244983"/>
            <a:ext cx="4507831" cy="2308324"/>
          </a:xfrm>
          <a:prstGeom prst="rect">
            <a:avLst/>
          </a:prstGeom>
          <a:noFill/>
        </p:spPr>
        <p:txBody>
          <a:bodyPr wrap="square" rtlCol="0">
            <a:spAutoFit/>
          </a:bodyPr>
          <a:lstStyle/>
          <a:p>
            <a:pPr marL="285750" indent="-285750">
              <a:buFont typeface="Arial" panose="020B0604020202020204" pitchFamily="34" charset="0"/>
              <a:buChar char="•"/>
            </a:pPr>
            <a:r>
              <a:rPr lang="fi-FI" sz="2400" dirty="0">
                <a:latin typeface="Open Sans" panose="020B0606030504020204" pitchFamily="34" charset="0"/>
                <a:ea typeface="Open Sans" panose="020B0606030504020204" pitchFamily="34" charset="0"/>
                <a:cs typeface="Open Sans" panose="020B0606030504020204" pitchFamily="34" charset="0"/>
              </a:rPr>
              <a:t>Maatilallisille tärkein tekijä toimien käyttöönottamiseksi taloudellinen hyöty</a:t>
            </a:r>
          </a:p>
          <a:p>
            <a:pPr marL="285750" indent="-285750">
              <a:buFont typeface="Arial" panose="020B0604020202020204" pitchFamily="34" charset="0"/>
              <a:buChar char="•"/>
            </a:pPr>
            <a:r>
              <a:rPr lang="fi-FI" sz="2400" dirty="0">
                <a:latin typeface="Open Sans" panose="020B0606030504020204" pitchFamily="34" charset="0"/>
                <a:ea typeface="Open Sans" panose="020B0606030504020204" pitchFamily="34" charset="0"/>
                <a:cs typeface="Open Sans" panose="020B0606030504020204" pitchFamily="34" charset="0"/>
              </a:rPr>
              <a:t>Metsätilallisille toimen vapaaehtoisuus</a:t>
            </a:r>
          </a:p>
        </p:txBody>
      </p:sp>
      <p:sp>
        <p:nvSpPr>
          <p:cNvPr id="9" name="Tekstiruutu 8">
            <a:extLst>
              <a:ext uri="{FF2B5EF4-FFF2-40B4-BE49-F238E27FC236}">
                <a16:creationId xmlns:a16="http://schemas.microsoft.com/office/drawing/2014/main" id="{1F92B7FC-8E53-31D6-8923-81971613043F}"/>
              </a:ext>
            </a:extLst>
          </p:cNvPr>
          <p:cNvSpPr txBox="1"/>
          <p:nvPr/>
        </p:nvSpPr>
        <p:spPr>
          <a:xfrm>
            <a:off x="5229726" y="5743074"/>
            <a:ext cx="6441641" cy="246221"/>
          </a:xfrm>
          <a:prstGeom prst="rect">
            <a:avLst/>
          </a:prstGeom>
          <a:noFill/>
        </p:spPr>
        <p:txBody>
          <a:bodyPr wrap="square" rtlCol="0">
            <a:spAutoFit/>
          </a:bodyPr>
          <a:lstStyle/>
          <a:p>
            <a:r>
              <a:rPr lang="fi-FI" sz="1000" dirty="0">
                <a:latin typeface="Open Sans" panose="020B0606030504020204" pitchFamily="34" charset="0"/>
                <a:ea typeface="Open Sans" panose="020B0606030504020204" pitchFamily="34" charset="0"/>
                <a:cs typeface="Open Sans" panose="020B0606030504020204" pitchFamily="34" charset="0"/>
              </a:rPr>
              <a:t>Kuva 11. Ilmastotoimenpiteiden käyttöönoton vaikuttimet (Sivonen ym. 2023)</a:t>
            </a:r>
          </a:p>
        </p:txBody>
      </p:sp>
    </p:spTree>
    <p:extLst>
      <p:ext uri="{BB962C8B-B14F-4D97-AF65-F5344CB8AC3E}">
        <p14:creationId xmlns:p14="http://schemas.microsoft.com/office/powerpoint/2010/main" val="899180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5E2FF148-B9A1-7D67-5610-52D268D3F42F}"/>
              </a:ext>
            </a:extLst>
          </p:cNvPr>
          <p:cNvSpPr>
            <a:spLocks noGrp="1"/>
          </p:cNvSpPr>
          <p:nvPr>
            <p:ph type="title" idx="4294967295"/>
          </p:nvPr>
        </p:nvSpPr>
        <p:spPr>
          <a:xfrm>
            <a:off x="1487487" y="-1012883"/>
            <a:ext cx="10177200" cy="1012883"/>
          </a:xfrm>
        </p:spPr>
        <p:txBody>
          <a:bodyPr vert="horz" wrap="square" lIns="91440" tIns="45720" rIns="91440" bIns="45720" numCol="1" anchor="b" anchorCtr="0" compatLnSpc="1">
            <a:prstTxWarp prst="textNoShape">
              <a:avLst/>
            </a:prstTxWarp>
          </a:bodyPr>
          <a:lstStyle/>
          <a:p>
            <a:r>
              <a:rPr lang="fi-FI" dirty="0"/>
              <a:t>Ohjauskeinojen hyväksyttävyys maatilallisten näkökulmasta</a:t>
            </a:r>
          </a:p>
        </p:txBody>
      </p:sp>
      <p:sp>
        <p:nvSpPr>
          <p:cNvPr id="4" name="Tekstiruutu 3">
            <a:extLst>
              <a:ext uri="{FF2B5EF4-FFF2-40B4-BE49-F238E27FC236}">
                <a16:creationId xmlns:a16="http://schemas.microsoft.com/office/drawing/2014/main" id="{A0232513-A785-F021-728E-E22E5C67B22E}"/>
              </a:ext>
            </a:extLst>
          </p:cNvPr>
          <p:cNvSpPr txBox="1"/>
          <p:nvPr/>
        </p:nvSpPr>
        <p:spPr>
          <a:xfrm>
            <a:off x="138657" y="1014413"/>
            <a:ext cx="4442522" cy="2677656"/>
          </a:xfrm>
          <a:prstGeom prst="rect">
            <a:avLst/>
          </a:prstGeom>
          <a:noFill/>
        </p:spPr>
        <p:txBody>
          <a:bodyPr wrap="square" rtlCol="0">
            <a:spAutoFit/>
          </a:bodyPr>
          <a:lstStyle/>
          <a:p>
            <a:pPr marL="285750" indent="-285750">
              <a:buFont typeface="Arial" panose="020B0604020202020204" pitchFamily="34" charset="0"/>
              <a:buChar char="•"/>
            </a:pPr>
            <a:r>
              <a:rPr lang="fi-FI" sz="2400" dirty="0">
                <a:latin typeface="Open Sans" panose="020B0606030504020204" pitchFamily="34" charset="0"/>
                <a:ea typeface="Open Sans" panose="020B0606030504020204" pitchFamily="34" charset="0"/>
                <a:cs typeface="Open Sans" panose="020B0606030504020204" pitchFamily="34" charset="0"/>
              </a:rPr>
              <a:t>Sekä maa- että metsätilojen kohdalla vastaajat kannattavat tukia, kompensaatioita ja korvauksia rajoitusten, vastaajille koituvien maksujen ja verojen sijaan</a:t>
            </a:r>
          </a:p>
        </p:txBody>
      </p:sp>
      <p:sp>
        <p:nvSpPr>
          <p:cNvPr id="2" name="Tekstiruutu 1">
            <a:extLst>
              <a:ext uri="{FF2B5EF4-FFF2-40B4-BE49-F238E27FC236}">
                <a16:creationId xmlns:a16="http://schemas.microsoft.com/office/drawing/2014/main" id="{A560FB54-C607-5868-06F5-6F9D5CDD0F8F}"/>
              </a:ext>
            </a:extLst>
          </p:cNvPr>
          <p:cNvSpPr txBox="1"/>
          <p:nvPr/>
        </p:nvSpPr>
        <p:spPr>
          <a:xfrm>
            <a:off x="6576087" y="6042512"/>
            <a:ext cx="4362870" cy="246221"/>
          </a:xfrm>
          <a:prstGeom prst="rect">
            <a:avLst/>
          </a:prstGeom>
          <a:noFill/>
        </p:spPr>
        <p:txBody>
          <a:bodyPr wrap="square" rtlCol="0">
            <a:spAutoFit/>
          </a:bodyPr>
          <a:lstStyle/>
          <a:p>
            <a:r>
              <a:rPr lang="fi-FI" sz="1000" dirty="0">
                <a:latin typeface="Open Sans" panose="020B0606030504020204" pitchFamily="34" charset="0"/>
                <a:ea typeface="Open Sans" panose="020B0606030504020204" pitchFamily="34" charset="0"/>
                <a:cs typeface="Open Sans" panose="020B0606030504020204" pitchFamily="34" charset="0"/>
              </a:rPr>
              <a:t>Kuva 12. Ohjauskeinojen hyväksyttävyys maatiloilla (Sivonen ym. 2023)</a:t>
            </a:r>
          </a:p>
        </p:txBody>
      </p:sp>
      <p:pic>
        <p:nvPicPr>
          <p:cNvPr id="7" name="Kuva 6" descr="Kuvassa esitetään pylväsdiagrammin muodossa erilaisten ympäristöpoliittisten ohjauskeinojen koettua hyväksyttävyyttä maatilallisten keskuudessa näiden kyselytutkimuksessa antamien  vastausten perusteella.">
            <a:extLst>
              <a:ext uri="{FF2B5EF4-FFF2-40B4-BE49-F238E27FC236}">
                <a16:creationId xmlns:a16="http://schemas.microsoft.com/office/drawing/2014/main" id="{236BDFCD-8E8E-17EB-B196-D3A64FA17AFE}"/>
              </a:ext>
            </a:extLst>
          </p:cNvPr>
          <p:cNvPicPr>
            <a:picLocks noChangeAspect="1"/>
          </p:cNvPicPr>
          <p:nvPr/>
        </p:nvPicPr>
        <p:blipFill>
          <a:blip r:embed="rId2"/>
          <a:stretch>
            <a:fillRect/>
          </a:stretch>
        </p:blipFill>
        <p:spPr>
          <a:xfrm>
            <a:off x="5303787" y="786600"/>
            <a:ext cx="6039693" cy="4715533"/>
          </a:xfrm>
          <a:prstGeom prst="rect">
            <a:avLst/>
          </a:prstGeom>
        </p:spPr>
      </p:pic>
    </p:spTree>
    <p:extLst>
      <p:ext uri="{BB962C8B-B14F-4D97-AF65-F5344CB8AC3E}">
        <p14:creationId xmlns:p14="http://schemas.microsoft.com/office/powerpoint/2010/main" val="2759244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78A70B62-5BEA-7214-CFFA-B750E78C5438}"/>
              </a:ext>
            </a:extLst>
          </p:cNvPr>
          <p:cNvSpPr>
            <a:spLocks noGrp="1"/>
          </p:cNvSpPr>
          <p:nvPr>
            <p:ph type="title" idx="4294967295"/>
          </p:nvPr>
        </p:nvSpPr>
        <p:spPr>
          <a:xfrm>
            <a:off x="1487487" y="-1012883"/>
            <a:ext cx="10177200" cy="1012883"/>
          </a:xfrm>
        </p:spPr>
        <p:txBody>
          <a:bodyPr vert="horz" wrap="square" lIns="91440" tIns="45720" rIns="91440" bIns="45720" numCol="1" anchor="b" anchorCtr="0" compatLnSpc="1">
            <a:prstTxWarp prst="textNoShape">
              <a:avLst/>
            </a:prstTxWarp>
          </a:bodyPr>
          <a:lstStyle/>
          <a:p>
            <a:r>
              <a:rPr lang="fi-FI" dirty="0"/>
              <a:t>Ohjauskeinojen hyväksyttävyys metsätilallisten näkökulmasta</a:t>
            </a:r>
          </a:p>
        </p:txBody>
      </p:sp>
      <p:sp>
        <p:nvSpPr>
          <p:cNvPr id="2" name="Tekstiruutu 1">
            <a:extLst>
              <a:ext uri="{FF2B5EF4-FFF2-40B4-BE49-F238E27FC236}">
                <a16:creationId xmlns:a16="http://schemas.microsoft.com/office/drawing/2014/main" id="{A646A26D-4A8D-99BA-0DE7-2CCBF9EC3DD9}"/>
              </a:ext>
            </a:extLst>
          </p:cNvPr>
          <p:cNvSpPr txBox="1"/>
          <p:nvPr/>
        </p:nvSpPr>
        <p:spPr>
          <a:xfrm>
            <a:off x="5096440" y="6258056"/>
            <a:ext cx="6441641" cy="246221"/>
          </a:xfrm>
          <a:prstGeom prst="rect">
            <a:avLst/>
          </a:prstGeom>
          <a:noFill/>
        </p:spPr>
        <p:txBody>
          <a:bodyPr wrap="square" rtlCol="0">
            <a:spAutoFit/>
          </a:bodyPr>
          <a:lstStyle/>
          <a:p>
            <a:r>
              <a:rPr lang="fi-FI" sz="1000" dirty="0">
                <a:latin typeface="Open Sans" panose="020B0606030504020204" pitchFamily="34" charset="0"/>
                <a:ea typeface="Open Sans" panose="020B0606030504020204" pitchFamily="34" charset="0"/>
                <a:cs typeface="Open Sans" panose="020B0606030504020204" pitchFamily="34" charset="0"/>
              </a:rPr>
              <a:t>Kuva 13. Ohjauskeinojen hyväksyttävyys metsätiloilla (Sivonen ym. 2023)</a:t>
            </a:r>
          </a:p>
        </p:txBody>
      </p:sp>
      <p:pic>
        <p:nvPicPr>
          <p:cNvPr id="6" name="Kuva 5" descr="Kuvassa esitetään pylväsdiagrammin muodossa erilaisten ympäristöpoliittisten ohjauskeinojen koettua hyväksyttävyyttä metsätilallisten keskuudessa näiden kyselytutkimuksessa antamien  vastausten perusteella.">
            <a:extLst>
              <a:ext uri="{FF2B5EF4-FFF2-40B4-BE49-F238E27FC236}">
                <a16:creationId xmlns:a16="http://schemas.microsoft.com/office/drawing/2014/main" id="{7749EC01-7CE0-148A-AC93-2F7D4D47FF26}"/>
              </a:ext>
            </a:extLst>
          </p:cNvPr>
          <p:cNvPicPr>
            <a:picLocks noChangeAspect="1"/>
          </p:cNvPicPr>
          <p:nvPr/>
        </p:nvPicPr>
        <p:blipFill>
          <a:blip r:embed="rId2"/>
          <a:stretch>
            <a:fillRect/>
          </a:stretch>
        </p:blipFill>
        <p:spPr>
          <a:xfrm>
            <a:off x="1957518" y="353723"/>
            <a:ext cx="8276964" cy="5571269"/>
          </a:xfrm>
          <a:prstGeom prst="rect">
            <a:avLst/>
          </a:prstGeom>
        </p:spPr>
      </p:pic>
    </p:spTree>
    <p:extLst>
      <p:ext uri="{BB962C8B-B14F-4D97-AF65-F5344CB8AC3E}">
        <p14:creationId xmlns:p14="http://schemas.microsoft.com/office/powerpoint/2010/main" val="14098266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75CA3BB-4122-3520-3EC1-4A1A8324DAF3}"/>
              </a:ext>
            </a:extLst>
          </p:cNvPr>
          <p:cNvSpPr>
            <a:spLocks noGrp="1"/>
          </p:cNvSpPr>
          <p:nvPr>
            <p:ph type="title"/>
          </p:nvPr>
        </p:nvSpPr>
        <p:spPr/>
        <p:txBody>
          <a:bodyPr/>
          <a:lstStyle/>
          <a:p>
            <a:r>
              <a:rPr lang="fi-FI" dirty="0"/>
              <a:t>Toimintaympäristön muutokset 1/2</a:t>
            </a:r>
          </a:p>
        </p:txBody>
      </p:sp>
      <p:sp>
        <p:nvSpPr>
          <p:cNvPr id="3" name="Sisällön paikkamerkki 2">
            <a:extLst>
              <a:ext uri="{FF2B5EF4-FFF2-40B4-BE49-F238E27FC236}">
                <a16:creationId xmlns:a16="http://schemas.microsoft.com/office/drawing/2014/main" id="{6450BAB4-3AE3-F26D-4902-FCE305FBECCB}"/>
              </a:ext>
            </a:extLst>
          </p:cNvPr>
          <p:cNvSpPr>
            <a:spLocks noGrp="1"/>
          </p:cNvSpPr>
          <p:nvPr>
            <p:ph idx="1"/>
          </p:nvPr>
        </p:nvSpPr>
        <p:spPr/>
        <p:txBody>
          <a:bodyPr>
            <a:normAutofit fontScale="92500" lnSpcReduction="20000"/>
          </a:bodyPr>
          <a:lstStyle/>
          <a:p>
            <a:r>
              <a:rPr lang="fi-FI" sz="2800" b="0" i="0" dirty="0">
                <a:solidFill>
                  <a:srgbClr val="000000"/>
                </a:solidFill>
                <a:effectLst/>
              </a:rPr>
              <a:t>Maatilallisten luottamus päätöksentekijöitä ja päätöksentekojärjestelmää kohtaan matala</a:t>
            </a:r>
            <a:endParaRPr lang="fi-FI" dirty="0"/>
          </a:p>
          <a:p>
            <a:r>
              <a:rPr lang="fi-FI" sz="2800" b="0" i="0" dirty="0">
                <a:solidFill>
                  <a:srgbClr val="000000"/>
                </a:solidFill>
                <a:effectLst/>
              </a:rPr>
              <a:t>Maatilalliset eivät näe taloudellisten vaikutusten jakautuvan reilusti</a:t>
            </a:r>
            <a:r>
              <a:rPr lang="fi-FI" dirty="0"/>
              <a:t> </a:t>
            </a:r>
          </a:p>
          <a:p>
            <a:r>
              <a:rPr lang="fi-FI" sz="2800" b="0" i="0" dirty="0">
                <a:solidFill>
                  <a:srgbClr val="000000"/>
                </a:solidFill>
                <a:effectLst/>
              </a:rPr>
              <a:t>Maatilalliset eivät koe äänensä kuuluvan riittävästi maankäytön päätöksenteossa</a:t>
            </a:r>
            <a:endParaRPr lang="fi-FI" dirty="0"/>
          </a:p>
          <a:p>
            <a:r>
              <a:rPr lang="fi-FI" dirty="0"/>
              <a:t>Metsätilallisten näkemykset saman suuntaisia, joskin hieman lievempiä</a:t>
            </a:r>
            <a:br>
              <a:rPr lang="fi-FI" dirty="0"/>
            </a:br>
            <a:br>
              <a:rPr lang="fi-FI" dirty="0"/>
            </a:br>
            <a:br>
              <a:rPr lang="fi-FI" dirty="0"/>
            </a:br>
            <a:endParaRPr lang="fi-FI" dirty="0"/>
          </a:p>
        </p:txBody>
      </p:sp>
      <p:pic>
        <p:nvPicPr>
          <p:cNvPr id="9" name="Kuva 8">
            <a:extLst>
              <a:ext uri="{FF2B5EF4-FFF2-40B4-BE49-F238E27FC236}">
                <a16:creationId xmlns:a16="http://schemas.microsoft.com/office/drawing/2014/main" id="{FB18E404-20D1-FD24-9DD5-F1206920A8CD}"/>
              </a:ext>
              <a:ext uri="{C183D7F6-B498-43B3-948B-1728B52AA6E4}">
                <adec:decorative xmlns:adec="http://schemas.microsoft.com/office/drawing/2017/decorative" val="1"/>
              </a:ext>
            </a:extLst>
          </p:cNvPr>
          <p:cNvPicPr>
            <a:picLocks noChangeAspect="1"/>
          </p:cNvPicPr>
          <p:nvPr/>
        </p:nvPicPr>
        <p:blipFill>
          <a:blip r:embed="rId3">
            <a:alphaModFix/>
            <a:extLst>
              <a:ext uri="{96DAC541-7B7A-43D3-8B79-37D633B846F1}">
                <asvg:svgBlip xmlns:asvg="http://schemas.microsoft.com/office/drawing/2016/SVG/main" r:embed="rId4"/>
              </a:ext>
            </a:extLst>
          </a:blip>
          <a:stretch>
            <a:fillRect/>
          </a:stretch>
        </p:blipFill>
        <p:spPr>
          <a:xfrm>
            <a:off x="10233099" y="4856330"/>
            <a:ext cx="1757464" cy="1757464"/>
          </a:xfrm>
          <a:prstGeom prst="rect">
            <a:avLst/>
          </a:prstGeom>
        </p:spPr>
      </p:pic>
      <p:pic>
        <p:nvPicPr>
          <p:cNvPr id="13" name="Kuva 12">
            <a:extLst>
              <a:ext uri="{FF2B5EF4-FFF2-40B4-BE49-F238E27FC236}">
                <a16:creationId xmlns:a16="http://schemas.microsoft.com/office/drawing/2014/main" id="{A280B9FB-FE35-C60B-473F-1C9CD541E12E}"/>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67553" y="4913179"/>
            <a:ext cx="1643765" cy="1643765"/>
          </a:xfrm>
          <a:prstGeom prst="rect">
            <a:avLst/>
          </a:prstGeom>
        </p:spPr>
      </p:pic>
    </p:spTree>
    <p:extLst>
      <p:ext uri="{BB962C8B-B14F-4D97-AF65-F5344CB8AC3E}">
        <p14:creationId xmlns:p14="http://schemas.microsoft.com/office/powerpoint/2010/main" val="46909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8F322B-52A5-62FF-D5BA-8204ABEA2276}"/>
              </a:ext>
            </a:extLst>
          </p:cNvPr>
          <p:cNvSpPr>
            <a:spLocks noGrp="1"/>
          </p:cNvSpPr>
          <p:nvPr>
            <p:ph type="title"/>
          </p:nvPr>
        </p:nvSpPr>
        <p:spPr/>
        <p:txBody>
          <a:bodyPr/>
          <a:lstStyle/>
          <a:p>
            <a:r>
              <a:rPr lang="fi-FI" dirty="0"/>
              <a:t>Valuma-alue</a:t>
            </a:r>
          </a:p>
        </p:txBody>
      </p:sp>
      <p:sp>
        <p:nvSpPr>
          <p:cNvPr id="3" name="Sisällön paikkamerkki 2">
            <a:extLst>
              <a:ext uri="{FF2B5EF4-FFF2-40B4-BE49-F238E27FC236}">
                <a16:creationId xmlns:a16="http://schemas.microsoft.com/office/drawing/2014/main" id="{3508C903-A3E7-9F75-4F35-8E87B3A31722}"/>
              </a:ext>
            </a:extLst>
          </p:cNvPr>
          <p:cNvSpPr>
            <a:spLocks noGrp="1"/>
          </p:cNvSpPr>
          <p:nvPr>
            <p:ph idx="1"/>
          </p:nvPr>
        </p:nvSpPr>
        <p:spPr/>
        <p:txBody>
          <a:bodyPr/>
          <a:lstStyle/>
          <a:p>
            <a:r>
              <a:rPr lang="fi-FI" sz="2400" dirty="0"/>
              <a:t>Maantieteellinen alue, jolta sadannan mukana alueelle päätynyt vesi valuu tiettyyn vesistöön pohja- ja pintavetenä </a:t>
            </a:r>
          </a:p>
          <a:p>
            <a:pPr lvl="1"/>
            <a:r>
              <a:rPr lang="fi-FI" sz="2000" dirty="0"/>
              <a:t>Veden mukana myös orgaanista ja epäorgaanista ainesta</a:t>
            </a:r>
          </a:p>
          <a:p>
            <a:r>
              <a:rPr lang="fi-FI" sz="2400" dirty="0"/>
              <a:t>Maanpinnan muodot ohjaavat pinta- ja pohjavesien valumaa rajaten valuma-alueen</a:t>
            </a:r>
          </a:p>
          <a:p>
            <a:r>
              <a:rPr lang="fi-FI" sz="2400" dirty="0"/>
              <a:t>Käsittää alueen sisään rajautuvat maa- ja vesiekosysteemit, joita valuma-alueelta vesistöön päätyvä vesi yhdistää</a:t>
            </a:r>
          </a:p>
          <a:p>
            <a:r>
              <a:rPr lang="fi-FI" sz="2400" dirty="0"/>
              <a:t>Voidaan rajata tapauskohtaisesti ja jakaa pienempiin osavaluma-alueisiin</a:t>
            </a:r>
          </a:p>
        </p:txBody>
      </p:sp>
      <p:sp>
        <p:nvSpPr>
          <p:cNvPr id="4" name="Tekstiruutu 3">
            <a:extLst>
              <a:ext uri="{FF2B5EF4-FFF2-40B4-BE49-F238E27FC236}">
                <a16:creationId xmlns:a16="http://schemas.microsoft.com/office/drawing/2014/main" id="{8272DF7C-0EC8-8A03-ED13-308E7B3C0B6E}"/>
              </a:ext>
            </a:extLst>
          </p:cNvPr>
          <p:cNvSpPr txBox="1"/>
          <p:nvPr/>
        </p:nvSpPr>
        <p:spPr>
          <a:xfrm>
            <a:off x="9144001" y="5892996"/>
            <a:ext cx="3047999" cy="307777"/>
          </a:xfrm>
          <a:prstGeom prst="rect">
            <a:avLst/>
          </a:prstGeom>
          <a:noFill/>
        </p:spPr>
        <p:txBody>
          <a:bodyPr wrap="square" rtlCol="0">
            <a:spAutoFit/>
          </a:bodyPr>
          <a:lstStyle/>
          <a:p>
            <a:r>
              <a:rPr lang="fi-FI" sz="1400">
                <a:latin typeface="Open Sans" panose="020B0606030504020204" pitchFamily="34" charset="0"/>
                <a:ea typeface="Open Sans" panose="020B0606030504020204" pitchFamily="34" charset="0"/>
                <a:cs typeface="Open Sans" panose="020B0606030504020204" pitchFamily="34" charset="0"/>
              </a:rPr>
              <a:t>Marsh &amp; Kaufman 2013</a:t>
            </a:r>
          </a:p>
        </p:txBody>
      </p:sp>
    </p:spTree>
    <p:extLst>
      <p:ext uri="{BB962C8B-B14F-4D97-AF65-F5344CB8AC3E}">
        <p14:creationId xmlns:p14="http://schemas.microsoft.com/office/powerpoint/2010/main" val="8384308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tsikko 16">
            <a:extLst>
              <a:ext uri="{FF2B5EF4-FFF2-40B4-BE49-F238E27FC236}">
                <a16:creationId xmlns:a16="http://schemas.microsoft.com/office/drawing/2014/main" id="{2BB4BA22-61E6-1320-762F-ACED4231C80D}"/>
              </a:ext>
            </a:extLst>
          </p:cNvPr>
          <p:cNvSpPr>
            <a:spLocks noGrp="1"/>
          </p:cNvSpPr>
          <p:nvPr>
            <p:ph type="title"/>
          </p:nvPr>
        </p:nvSpPr>
        <p:spPr>
          <a:xfrm>
            <a:off x="1582389" y="221629"/>
            <a:ext cx="10177200" cy="609520"/>
          </a:xfrm>
        </p:spPr>
        <p:txBody>
          <a:bodyPr/>
          <a:lstStyle/>
          <a:p>
            <a:r>
              <a:rPr lang="fi-FI" sz="3200" dirty="0"/>
              <a:t>Toimintaympäristön muutokset 2/2</a:t>
            </a:r>
          </a:p>
        </p:txBody>
      </p:sp>
      <p:sp>
        <p:nvSpPr>
          <p:cNvPr id="2" name="Päivämäärän paikkamerkki 1">
            <a:extLst>
              <a:ext uri="{FF2B5EF4-FFF2-40B4-BE49-F238E27FC236}">
                <a16:creationId xmlns:a16="http://schemas.microsoft.com/office/drawing/2014/main" id="{5BD44F9F-F341-7990-5A4E-8725C9D69193}"/>
              </a:ext>
            </a:extLst>
          </p:cNvPr>
          <p:cNvSpPr>
            <a:spLocks noGrp="1"/>
          </p:cNvSpPr>
          <p:nvPr>
            <p:ph type="dt" sz="half" idx="10"/>
          </p:nvPr>
        </p:nvSpPr>
        <p:spPr/>
        <p:txBody>
          <a:bodyPr/>
          <a:lstStyle/>
          <a:p>
            <a:fld id="{AC967F6D-B8F2-420F-B330-234B48B2D50A}" type="datetime1">
              <a:rPr lang="fi-FI" smtClean="0"/>
              <a:t>10.10.2024</a:t>
            </a:fld>
            <a:endParaRPr lang="fi-FI"/>
          </a:p>
        </p:txBody>
      </p:sp>
      <p:sp>
        <p:nvSpPr>
          <p:cNvPr id="3" name="Alatunnisteen paikkamerkki 2">
            <a:extLst>
              <a:ext uri="{FF2B5EF4-FFF2-40B4-BE49-F238E27FC236}">
                <a16:creationId xmlns:a16="http://schemas.microsoft.com/office/drawing/2014/main" id="{2D2FFE68-A5FB-8F92-E5F7-815CEE12B5F8}"/>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A8AF481D-74D3-CBB0-FFC3-ABC1BAA861B0}"/>
              </a:ext>
            </a:extLst>
          </p:cNvPr>
          <p:cNvSpPr>
            <a:spLocks noGrp="1"/>
          </p:cNvSpPr>
          <p:nvPr>
            <p:ph type="sldNum" sz="quarter" idx="12"/>
          </p:nvPr>
        </p:nvSpPr>
        <p:spPr/>
        <p:txBody>
          <a:bodyPr/>
          <a:lstStyle/>
          <a:p>
            <a:fld id="{70993D26-E119-4D98-8FC7-3A8A008E5319}" type="slidenum">
              <a:rPr lang="fi-FI" smtClean="0"/>
              <a:t>40</a:t>
            </a:fld>
            <a:endParaRPr lang="fi-FI"/>
          </a:p>
        </p:txBody>
      </p:sp>
      <p:sp>
        <p:nvSpPr>
          <p:cNvPr id="11" name="Tekstiruutu 10">
            <a:extLst>
              <a:ext uri="{FF2B5EF4-FFF2-40B4-BE49-F238E27FC236}">
                <a16:creationId xmlns:a16="http://schemas.microsoft.com/office/drawing/2014/main" id="{1169526A-BC92-D07F-0A32-CB788E34F62F}"/>
              </a:ext>
            </a:extLst>
          </p:cNvPr>
          <p:cNvSpPr txBox="1"/>
          <p:nvPr/>
        </p:nvSpPr>
        <p:spPr>
          <a:xfrm>
            <a:off x="7289507" y="5030366"/>
            <a:ext cx="4733880" cy="246221"/>
          </a:xfrm>
          <a:prstGeom prst="rect">
            <a:avLst/>
          </a:prstGeom>
          <a:noFill/>
        </p:spPr>
        <p:txBody>
          <a:bodyPr wrap="square">
            <a:spAutoFit/>
          </a:bodyPr>
          <a:lstStyle/>
          <a:p>
            <a:r>
              <a:rPr lang="fi-FI" sz="1000" dirty="0">
                <a:latin typeface="Open Sans" panose="020B0606030504020204" pitchFamily="34" charset="0"/>
                <a:ea typeface="Open Sans" panose="020B0606030504020204" pitchFamily="34" charset="0"/>
                <a:cs typeface="Open Sans" panose="020B0606030504020204" pitchFamily="34" charset="0"/>
              </a:rPr>
              <a:t>Kuva 15. Metsätilallisten näkemys toimintaympäristöstä (Sivonen ym. 2023)</a:t>
            </a:r>
          </a:p>
        </p:txBody>
      </p:sp>
      <p:sp>
        <p:nvSpPr>
          <p:cNvPr id="12" name="Tekstiruutu 11">
            <a:extLst>
              <a:ext uri="{FF2B5EF4-FFF2-40B4-BE49-F238E27FC236}">
                <a16:creationId xmlns:a16="http://schemas.microsoft.com/office/drawing/2014/main" id="{CD178F34-10F8-6E14-8475-6B1AA260850F}"/>
              </a:ext>
            </a:extLst>
          </p:cNvPr>
          <p:cNvSpPr txBox="1"/>
          <p:nvPr/>
        </p:nvSpPr>
        <p:spPr>
          <a:xfrm>
            <a:off x="652737" y="5032408"/>
            <a:ext cx="4512650" cy="246221"/>
          </a:xfrm>
          <a:prstGeom prst="rect">
            <a:avLst/>
          </a:prstGeom>
          <a:noFill/>
        </p:spPr>
        <p:txBody>
          <a:bodyPr wrap="square" rtlCol="0">
            <a:spAutoFit/>
          </a:bodyPr>
          <a:lstStyle/>
          <a:p>
            <a:r>
              <a:rPr lang="fi-FI" sz="1000" dirty="0">
                <a:latin typeface="Open Sans" panose="020B0606030504020204" pitchFamily="34" charset="0"/>
                <a:ea typeface="Open Sans" panose="020B0606030504020204" pitchFamily="34" charset="0"/>
                <a:cs typeface="Open Sans" panose="020B0606030504020204" pitchFamily="34" charset="0"/>
              </a:rPr>
              <a:t>Kuva 14. Maatilallisten näkemys toimintaympäristöstä (Sivonen ym. 2023)</a:t>
            </a:r>
          </a:p>
        </p:txBody>
      </p:sp>
      <p:pic>
        <p:nvPicPr>
          <p:cNvPr id="14" name="Kuva 13" descr="Kuvassa esitetään kyselytutkimuksella kerättyjä metsätilallisten mielipiteitä näiden näkemyksistä liittyen metsätalouden harjoittamisen toimintaympäristöön.">
            <a:extLst>
              <a:ext uri="{FF2B5EF4-FFF2-40B4-BE49-F238E27FC236}">
                <a16:creationId xmlns:a16="http://schemas.microsoft.com/office/drawing/2014/main" id="{CE0FC261-5C4E-CE81-2035-5457A8FEB817}"/>
              </a:ext>
            </a:extLst>
          </p:cNvPr>
          <p:cNvPicPr>
            <a:picLocks noChangeAspect="1"/>
          </p:cNvPicPr>
          <p:nvPr/>
        </p:nvPicPr>
        <p:blipFill>
          <a:blip r:embed="rId2"/>
          <a:stretch>
            <a:fillRect/>
          </a:stretch>
        </p:blipFill>
        <p:spPr>
          <a:xfrm>
            <a:off x="6070052" y="1063101"/>
            <a:ext cx="5953336" cy="3563902"/>
          </a:xfrm>
          <a:prstGeom prst="rect">
            <a:avLst/>
          </a:prstGeom>
        </p:spPr>
      </p:pic>
      <p:pic>
        <p:nvPicPr>
          <p:cNvPr id="16" name="Kuva 15" descr="Kuvassa esitetään kyselytutkimuksella kerättyjä maatilanomistajien  mielipiteitä näiden näkemyksistä liittyen maatalouden harjoittamisen toimintaympäristöön.">
            <a:extLst>
              <a:ext uri="{FF2B5EF4-FFF2-40B4-BE49-F238E27FC236}">
                <a16:creationId xmlns:a16="http://schemas.microsoft.com/office/drawing/2014/main" id="{D4EDFFC5-274B-5D16-0157-84C7C822A307}"/>
              </a:ext>
            </a:extLst>
          </p:cNvPr>
          <p:cNvPicPr>
            <a:picLocks noChangeAspect="1"/>
          </p:cNvPicPr>
          <p:nvPr/>
        </p:nvPicPr>
        <p:blipFill>
          <a:blip r:embed="rId3"/>
          <a:stretch>
            <a:fillRect/>
          </a:stretch>
        </p:blipFill>
        <p:spPr>
          <a:xfrm>
            <a:off x="304513" y="1063101"/>
            <a:ext cx="5663590" cy="3737355"/>
          </a:xfrm>
          <a:prstGeom prst="rect">
            <a:avLst/>
          </a:prstGeom>
        </p:spPr>
      </p:pic>
    </p:spTree>
    <p:extLst>
      <p:ext uri="{BB962C8B-B14F-4D97-AF65-F5344CB8AC3E}">
        <p14:creationId xmlns:p14="http://schemas.microsoft.com/office/powerpoint/2010/main" val="9409192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630F41-0E68-D503-770F-3F1968F695D0}"/>
              </a:ext>
            </a:extLst>
          </p:cNvPr>
          <p:cNvSpPr>
            <a:spLocks noGrp="1"/>
          </p:cNvSpPr>
          <p:nvPr>
            <p:ph type="title"/>
          </p:nvPr>
        </p:nvSpPr>
        <p:spPr/>
        <p:txBody>
          <a:bodyPr/>
          <a:lstStyle/>
          <a:p>
            <a:r>
              <a:rPr lang="fi-FI"/>
              <a:t>Huomioita</a:t>
            </a:r>
          </a:p>
        </p:txBody>
      </p:sp>
      <p:sp>
        <p:nvSpPr>
          <p:cNvPr id="3" name="Sisällön paikkamerkki 2">
            <a:extLst>
              <a:ext uri="{FF2B5EF4-FFF2-40B4-BE49-F238E27FC236}">
                <a16:creationId xmlns:a16="http://schemas.microsoft.com/office/drawing/2014/main" id="{C26D2087-B3B6-665D-2A88-FB1EFBFD5138}"/>
              </a:ext>
            </a:extLst>
          </p:cNvPr>
          <p:cNvSpPr>
            <a:spLocks noGrp="1"/>
          </p:cNvSpPr>
          <p:nvPr>
            <p:ph idx="1"/>
          </p:nvPr>
        </p:nvSpPr>
        <p:spPr/>
        <p:txBody>
          <a:bodyPr/>
          <a:lstStyle/>
          <a:p>
            <a:r>
              <a:rPr lang="fi-FI" sz="2400" dirty="0"/>
              <a:t>Pääosa tilallisista suhtautuu positiivisesti ilmasto- ja ympäristötoimiin omilla tiloillaan</a:t>
            </a:r>
          </a:p>
          <a:p>
            <a:r>
              <a:rPr lang="fi-FI" sz="2400" dirty="0"/>
              <a:t>Toimintaympäristö nähdään esteeksi toimien konkretisoitumiselle</a:t>
            </a:r>
          </a:p>
          <a:p>
            <a:pPr lvl="1"/>
            <a:r>
              <a:rPr lang="fi-FI" sz="2000" dirty="0"/>
              <a:t>Taloudelliset haasteet korostuvat erityisesti maatiloilla </a:t>
            </a:r>
          </a:p>
          <a:p>
            <a:pPr lvl="1"/>
            <a:r>
              <a:rPr lang="fi-FI" sz="2000" dirty="0"/>
              <a:t>Heikko luottamus päättäjiä ja päätöksentekojärjestelmää kohtaan</a:t>
            </a:r>
          </a:p>
          <a:p>
            <a:r>
              <a:rPr lang="fi-FI" sz="2400" dirty="0"/>
              <a:t>Tilallisten päätäntävalta korostuu ympäristötoimien hyväksyttävyyttä tarkasteltaessa</a:t>
            </a:r>
          </a:p>
          <a:p>
            <a:r>
              <a:rPr lang="fi-FI" sz="2400" dirty="0"/>
              <a:t>Ympäristötoimien koettu oikeudenmukaisuus tärkeää hyväksyttävyyden kannalta</a:t>
            </a:r>
          </a:p>
          <a:p>
            <a:endParaRPr lang="fi-FI" sz="2400" dirty="0"/>
          </a:p>
        </p:txBody>
      </p:sp>
    </p:spTree>
    <p:extLst>
      <p:ext uri="{BB962C8B-B14F-4D97-AF65-F5344CB8AC3E}">
        <p14:creationId xmlns:p14="http://schemas.microsoft.com/office/powerpoint/2010/main" val="7028994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582A02-7656-F36C-B01B-43EF34A53413}"/>
              </a:ext>
            </a:extLst>
          </p:cNvPr>
          <p:cNvSpPr>
            <a:spLocks noGrp="1"/>
          </p:cNvSpPr>
          <p:nvPr>
            <p:ph type="title"/>
          </p:nvPr>
        </p:nvSpPr>
        <p:spPr/>
        <p:txBody>
          <a:bodyPr>
            <a:noAutofit/>
          </a:bodyPr>
          <a:lstStyle/>
          <a:p>
            <a:r>
              <a:rPr lang="fi-FI" sz="2800"/>
              <a:t>Miten ympäristötoimien hyväksyttävyyttä voidaan parantaa </a:t>
            </a:r>
            <a:r>
              <a:rPr lang="fi-FI" sz="2800" b="1"/>
              <a:t>maanomistajien</a:t>
            </a:r>
            <a:r>
              <a:rPr lang="fi-FI" sz="2800"/>
              <a:t> keskuudessa?</a:t>
            </a:r>
          </a:p>
        </p:txBody>
      </p:sp>
      <p:sp>
        <p:nvSpPr>
          <p:cNvPr id="3" name="Sisällön paikkamerkki 2">
            <a:extLst>
              <a:ext uri="{FF2B5EF4-FFF2-40B4-BE49-F238E27FC236}">
                <a16:creationId xmlns:a16="http://schemas.microsoft.com/office/drawing/2014/main" id="{E80258C6-7DAE-8BDF-2B4F-8EBE8C479930}"/>
              </a:ext>
            </a:extLst>
          </p:cNvPr>
          <p:cNvSpPr>
            <a:spLocks noGrp="1"/>
          </p:cNvSpPr>
          <p:nvPr>
            <p:ph idx="1"/>
          </p:nvPr>
        </p:nvSpPr>
        <p:spPr>
          <a:xfrm>
            <a:off x="1487487" y="2254252"/>
            <a:ext cx="10128779" cy="4176713"/>
          </a:xfrm>
        </p:spPr>
        <p:txBody>
          <a:bodyPr/>
          <a:lstStyle/>
          <a:p>
            <a:r>
              <a:rPr lang="fi-FI" sz="2400" dirty="0"/>
              <a:t>Ympäristötoimilla ja niitä tukevilla ohjauskeinoilla tulisi tavoitella monihyötyisiä vaikutuksia</a:t>
            </a:r>
          </a:p>
          <a:p>
            <a:pPr lvl="1"/>
            <a:r>
              <a:rPr lang="fi-FI" sz="2000" dirty="0"/>
              <a:t>Ympäristöhyödyt + tilallisten taloudellisen aseman tukeminen</a:t>
            </a:r>
          </a:p>
          <a:p>
            <a:r>
              <a:rPr lang="fi-FI" sz="2400" dirty="0"/>
              <a:t>Tilallisten päättäjiä ja päätöksentekojärjestelmää kohtaan tunteman luottamuksen palauttaminen</a:t>
            </a:r>
          </a:p>
          <a:p>
            <a:pPr lvl="1"/>
            <a:r>
              <a:rPr lang="fi-FI" sz="2000" dirty="0"/>
              <a:t>Tilallisille suunnatun tiedon ja suositusten yhtenäistäminen</a:t>
            </a:r>
          </a:p>
          <a:p>
            <a:pPr lvl="1"/>
            <a:r>
              <a:rPr lang="fi-FI" sz="2000" dirty="0"/>
              <a:t>Ylisukupolvisen ajattelutavan huomioiminen (ennustettavuus ja vakaus)</a:t>
            </a:r>
          </a:p>
        </p:txBody>
      </p:sp>
    </p:spTree>
    <p:extLst>
      <p:ext uri="{BB962C8B-B14F-4D97-AF65-F5344CB8AC3E}">
        <p14:creationId xmlns:p14="http://schemas.microsoft.com/office/powerpoint/2010/main" val="22756720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08520D5-C186-4601-1148-161F0FE1B8C9}"/>
              </a:ext>
            </a:extLst>
          </p:cNvPr>
          <p:cNvSpPr>
            <a:spLocks noGrp="1"/>
          </p:cNvSpPr>
          <p:nvPr>
            <p:ph type="title"/>
          </p:nvPr>
        </p:nvSpPr>
        <p:spPr/>
        <p:txBody>
          <a:bodyPr/>
          <a:lstStyle/>
          <a:p>
            <a:r>
              <a:rPr lang="fi-FI"/>
              <a:t>6. Loppuyhteenveto</a:t>
            </a:r>
          </a:p>
        </p:txBody>
      </p:sp>
      <p:sp>
        <p:nvSpPr>
          <p:cNvPr id="3" name="Sisällön paikkamerkki 2">
            <a:extLst>
              <a:ext uri="{FF2B5EF4-FFF2-40B4-BE49-F238E27FC236}">
                <a16:creationId xmlns:a16="http://schemas.microsoft.com/office/drawing/2014/main" id="{481DF62F-C9A6-55BD-AB38-2EC9BF8B447D}"/>
              </a:ext>
            </a:extLst>
          </p:cNvPr>
          <p:cNvSpPr>
            <a:spLocks noGrp="1"/>
          </p:cNvSpPr>
          <p:nvPr>
            <p:ph idx="1"/>
          </p:nvPr>
        </p:nvSpPr>
        <p:spPr/>
        <p:txBody>
          <a:bodyPr/>
          <a:lstStyle/>
          <a:p>
            <a:r>
              <a:rPr lang="fi-FI" dirty="0"/>
              <a:t>Valuma-aluesuunnittelu ja sen merkitys ympäristöpolitiikan toimeenpanossa</a:t>
            </a:r>
          </a:p>
          <a:p>
            <a:r>
              <a:rPr lang="fi-FI" dirty="0"/>
              <a:t>Ympäristöpolitiikan täytäntöönpanon haasteet</a:t>
            </a:r>
          </a:p>
          <a:p>
            <a:r>
              <a:rPr lang="fi-FI" dirty="0"/>
              <a:t>Sosiaalinen hyväksyttävyys, koettu oikeudenmukaisuus ja näiden merkitys ympäristöpolitiikkatoimenpiteiden onnistumiselle</a:t>
            </a:r>
          </a:p>
          <a:p>
            <a:r>
              <a:rPr lang="fi-FI" dirty="0"/>
              <a:t>Luennolla käsiteltyjen konseptien hyödyntäminen tutkimuksessa</a:t>
            </a:r>
          </a:p>
        </p:txBody>
      </p:sp>
    </p:spTree>
    <p:extLst>
      <p:ext uri="{BB962C8B-B14F-4D97-AF65-F5344CB8AC3E}">
        <p14:creationId xmlns:p14="http://schemas.microsoft.com/office/powerpoint/2010/main" val="32453310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0EC645-CE1D-799C-612E-72044437B5CA}"/>
              </a:ext>
            </a:extLst>
          </p:cNvPr>
          <p:cNvSpPr>
            <a:spLocks noGrp="1"/>
          </p:cNvSpPr>
          <p:nvPr>
            <p:ph type="title"/>
          </p:nvPr>
        </p:nvSpPr>
        <p:spPr>
          <a:xfrm>
            <a:off x="1477963" y="114302"/>
            <a:ext cx="10128779" cy="1008064"/>
          </a:xfrm>
        </p:spPr>
        <p:txBody>
          <a:bodyPr/>
          <a:lstStyle/>
          <a:p>
            <a:r>
              <a:rPr lang="fi-FI" sz="2400"/>
              <a:t>Lähteet</a:t>
            </a:r>
          </a:p>
        </p:txBody>
      </p:sp>
      <p:sp>
        <p:nvSpPr>
          <p:cNvPr id="3" name="Sisällön paikkamerkki 2">
            <a:extLst>
              <a:ext uri="{FF2B5EF4-FFF2-40B4-BE49-F238E27FC236}">
                <a16:creationId xmlns:a16="http://schemas.microsoft.com/office/drawing/2014/main" id="{242A0BA6-19C8-CA55-B5F1-92FC4BF6E511}"/>
              </a:ext>
            </a:extLst>
          </p:cNvPr>
          <p:cNvSpPr>
            <a:spLocks noGrp="1"/>
          </p:cNvSpPr>
          <p:nvPr>
            <p:ph idx="1"/>
          </p:nvPr>
        </p:nvSpPr>
        <p:spPr>
          <a:xfrm>
            <a:off x="1203960" y="728662"/>
            <a:ext cx="10515600" cy="5400675"/>
          </a:xfrm>
        </p:spPr>
        <p:txBody>
          <a:bodyPr>
            <a:normAutofit fontScale="62500" lnSpcReduction="20000"/>
          </a:bodyPr>
          <a:lstStyle/>
          <a:p>
            <a:pPr marL="0" indent="0">
              <a:lnSpc>
                <a:spcPct val="107000"/>
              </a:lnSpc>
              <a:spcAft>
                <a:spcPts val="800"/>
              </a:spcAft>
              <a:buNone/>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Cohen, A., &amp; Davidson, S. (2011). The watershed approach: Challenges, antecedents, and the transition from technical tool to governance unit. </a:t>
            </a:r>
            <a:r>
              <a:rPr lang="en-US" sz="1100" i="1" kern="100" dirty="0">
                <a:effectLst/>
                <a:latin typeface="Aptos" panose="020B0004020202020204" pitchFamily="34" charset="0"/>
                <a:ea typeface="Aptos" panose="020B0004020202020204" pitchFamily="34" charset="0"/>
                <a:cs typeface="Times New Roman" panose="02020603050405020304" pitchFamily="18" charset="0"/>
              </a:rPr>
              <a:t>Water Alternatives, 4</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(1), 1–14.</a:t>
            </a:r>
          </a:p>
          <a:p>
            <a:pPr marL="0" indent="0">
              <a:lnSpc>
                <a:spcPct val="107000"/>
              </a:lnSpc>
              <a:spcAft>
                <a:spcPts val="800"/>
              </a:spcAft>
              <a:buNone/>
            </a:pPr>
            <a:r>
              <a:rPr lang="en-US" sz="1100" kern="100" dirty="0" err="1">
                <a:effectLst/>
                <a:latin typeface="Aptos" panose="020B0004020202020204" pitchFamily="34" charset="0"/>
                <a:ea typeface="Aptos" panose="020B0004020202020204" pitchFamily="34" charset="0"/>
                <a:cs typeface="Times New Roman" panose="02020603050405020304" pitchFamily="18" charset="0"/>
              </a:rPr>
              <a:t>Ejelöv</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E., &amp; Nilsson, A. (2020). Individual Factors Influencing Acceptability for Environmental Policies: A Review and Research Agenda. </a:t>
            </a:r>
            <a:r>
              <a:rPr lang="en-US" sz="1100" i="1" kern="100" dirty="0">
                <a:effectLst/>
                <a:latin typeface="Aptos" panose="020B0004020202020204" pitchFamily="34" charset="0"/>
                <a:ea typeface="Aptos" panose="020B0004020202020204" pitchFamily="34" charset="0"/>
                <a:cs typeface="Times New Roman" panose="02020603050405020304" pitchFamily="18" charset="0"/>
              </a:rPr>
              <a:t>Sustainability (Basel, Switzerland), 12</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(6), 2404-. </a:t>
            </a:r>
            <a:r>
              <a:rPr lang="en-US" sz="11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https://doi.org/10.3390/su12062404</a:t>
            </a:r>
            <a:endParaRPr lang="fi-FI"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Geels, F. W. (2014). Regime Resistance against Low-Carbon Transitions: Introducing Politics and Power into the Multi-Level Perspective. </a:t>
            </a:r>
            <a:r>
              <a:rPr lang="en-US" sz="1100" i="1" kern="100" dirty="0">
                <a:effectLst/>
                <a:latin typeface="Aptos" panose="020B0004020202020204" pitchFamily="34" charset="0"/>
                <a:ea typeface="Aptos" panose="020B0004020202020204" pitchFamily="34" charset="0"/>
                <a:cs typeface="Times New Roman" panose="02020603050405020304" pitchFamily="18" charset="0"/>
              </a:rPr>
              <a:t>Theory, Culture &amp; Society, 31</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(5), 21–40. </a:t>
            </a:r>
            <a:r>
              <a:rPr lang="en-US" sz="11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https://doi.org/10.1177/0263276414531627</a:t>
            </a:r>
            <a:endParaRPr lang="fi-FI"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Gibson, R. B. (2006). Sustainability assessment: basic components of a practical approach. </a:t>
            </a:r>
            <a:r>
              <a:rPr lang="en-US" sz="1100" i="1" kern="100" dirty="0">
                <a:effectLst/>
                <a:latin typeface="Aptos" panose="020B0004020202020204" pitchFamily="34" charset="0"/>
                <a:ea typeface="Aptos" panose="020B0004020202020204" pitchFamily="34" charset="0"/>
                <a:cs typeface="Times New Roman" panose="02020603050405020304" pitchFamily="18" charset="0"/>
              </a:rPr>
              <a:t>Impact Assessment and Project Appraisal, 24</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(3), 170–182. https://doi.org/10.3152/147154606781765147</a:t>
            </a:r>
          </a:p>
          <a:p>
            <a:pPr marL="0" indent="0">
              <a:lnSpc>
                <a:spcPct val="107000"/>
              </a:lnSpc>
              <a:spcAft>
                <a:spcPts val="800"/>
              </a:spcAft>
              <a:buNone/>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Howes, M., Wortley, L., Potts, R., </a:t>
            </a:r>
            <a:r>
              <a:rPr lang="en-US" sz="1100" kern="100" dirty="0" err="1">
                <a:effectLst/>
                <a:latin typeface="Aptos" panose="020B0004020202020204" pitchFamily="34" charset="0"/>
                <a:ea typeface="Aptos" panose="020B0004020202020204" pitchFamily="34" charset="0"/>
                <a:cs typeface="Times New Roman" panose="02020603050405020304" pitchFamily="18" charset="0"/>
              </a:rPr>
              <a:t>Dedekorkut</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-Howes, A., Serrao-Neumann, S., Davidson, J., Smith, T., &amp; Nunn, P. (2017). Environmental Sustainability: A Case of Policy Implementation Failure? </a:t>
            </a:r>
            <a:r>
              <a:rPr lang="en-US" sz="1100" i="1" kern="100" dirty="0">
                <a:effectLst/>
                <a:latin typeface="Aptos" panose="020B0004020202020204" pitchFamily="34" charset="0"/>
                <a:ea typeface="Aptos" panose="020B0004020202020204" pitchFamily="34" charset="0"/>
                <a:cs typeface="Times New Roman" panose="02020603050405020304" pitchFamily="18" charset="0"/>
              </a:rPr>
              <a:t>Sustainability (Basel, Switzerland), 9</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(2), 165–165. </a:t>
            </a:r>
            <a:r>
              <a:rPr lang="en-US" sz="11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https://doi.org/10.3390/su9020165</a:t>
            </a:r>
            <a:endParaRPr lang="fi-FI"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IPCC, (2023). </a:t>
            </a:r>
            <a:r>
              <a:rPr lang="en-US" sz="1100" i="1" kern="100" dirty="0">
                <a:effectLst/>
                <a:latin typeface="Aptos" panose="020B0004020202020204" pitchFamily="34" charset="0"/>
                <a:ea typeface="Aptos" panose="020B0004020202020204" pitchFamily="34" charset="0"/>
                <a:cs typeface="Times New Roman" panose="02020603050405020304" pitchFamily="18" charset="0"/>
              </a:rPr>
              <a:t>Climate Change 2023: Synthesis Report</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Contribution of Working Groups I, II and III to the Sixth Assessment Report of the Intergovernmental Panel on Climate Change [Core Writing Team, H. Lee and J. Romero (eds.)]. IPCC, Geneva, Switzerland,184 pp., </a:t>
            </a:r>
            <a:r>
              <a:rPr lang="en-US" sz="1100" kern="100" dirty="0" err="1">
                <a:effectLst/>
                <a:latin typeface="Aptos" panose="020B0004020202020204" pitchFamily="34" charset="0"/>
                <a:ea typeface="Aptos" panose="020B0004020202020204" pitchFamily="34" charset="0"/>
                <a:cs typeface="Times New Roman" panose="02020603050405020304" pitchFamily="18" charset="0"/>
              </a:rPr>
              <a:t>doi</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10.59327/IPCC/AR6-9789291691647.</a:t>
            </a:r>
            <a:endParaRPr lang="fi-FI"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US" sz="1100" kern="100" dirty="0" err="1">
                <a:effectLst/>
                <a:latin typeface="Aptos" panose="020B0004020202020204" pitchFamily="34" charset="0"/>
                <a:ea typeface="Aptos" panose="020B0004020202020204" pitchFamily="34" charset="0"/>
                <a:cs typeface="Times New Roman" panose="02020603050405020304" pitchFamily="18" charset="0"/>
              </a:rPr>
              <a:t>Järvelä</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M., </a:t>
            </a:r>
            <a:r>
              <a:rPr lang="en-US" sz="1100" kern="100" dirty="0" err="1">
                <a:effectLst/>
                <a:latin typeface="Aptos" panose="020B0004020202020204" pitchFamily="34" charset="0"/>
                <a:ea typeface="Aptos" panose="020B0004020202020204" pitchFamily="34" charset="0"/>
                <a:cs typeface="Times New Roman" panose="02020603050405020304" pitchFamily="18" charset="0"/>
              </a:rPr>
              <a:t>Kortetmäki</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T., </a:t>
            </a:r>
            <a:r>
              <a:rPr lang="en-US" sz="1100" kern="100" dirty="0" err="1">
                <a:effectLst/>
                <a:latin typeface="Aptos" panose="020B0004020202020204" pitchFamily="34" charset="0"/>
                <a:ea typeface="Aptos" panose="020B0004020202020204" pitchFamily="34" charset="0"/>
                <a:cs typeface="Times New Roman" panose="02020603050405020304" pitchFamily="18" charset="0"/>
              </a:rPr>
              <a:t>Huttunen</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S., Turunen, A., </a:t>
            </a:r>
            <a:r>
              <a:rPr lang="en-US" sz="1100" kern="100" dirty="0" err="1">
                <a:effectLst/>
                <a:latin typeface="Aptos" panose="020B0004020202020204" pitchFamily="34" charset="0"/>
                <a:ea typeface="Aptos" panose="020B0004020202020204" pitchFamily="34" charset="0"/>
                <a:cs typeface="Times New Roman" panose="02020603050405020304" pitchFamily="18" charset="0"/>
              </a:rPr>
              <a:t>Tossavainen</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S. (2020). </a:t>
            </a:r>
            <a:r>
              <a:rPr lang="en-US" sz="1100" i="1" kern="100" dirty="0" err="1">
                <a:effectLst/>
                <a:latin typeface="Aptos" panose="020B0004020202020204" pitchFamily="34" charset="0"/>
                <a:ea typeface="Aptos" panose="020B0004020202020204" pitchFamily="34" charset="0"/>
                <a:cs typeface="Times New Roman" panose="02020603050405020304" pitchFamily="18" charset="0"/>
              </a:rPr>
              <a:t>Ilmastotoimien</a:t>
            </a:r>
            <a:r>
              <a:rPr lang="en-US" sz="1100" i="1" kern="100" dirty="0">
                <a:effectLst/>
                <a:latin typeface="Aptos" panose="020B0004020202020204" pitchFamily="34" charset="0"/>
                <a:ea typeface="Aptos" panose="020B0004020202020204" pitchFamily="34" charset="0"/>
                <a:cs typeface="Times New Roman" panose="02020603050405020304" pitchFamily="18" charset="0"/>
              </a:rPr>
              <a:t> </a:t>
            </a:r>
            <a:r>
              <a:rPr lang="en-US" sz="1100" i="1" kern="100" dirty="0" err="1">
                <a:effectLst/>
                <a:latin typeface="Aptos" panose="020B0004020202020204" pitchFamily="34" charset="0"/>
                <a:ea typeface="Aptos" panose="020B0004020202020204" pitchFamily="34" charset="0"/>
                <a:cs typeface="Times New Roman" panose="02020603050405020304" pitchFamily="18" charset="0"/>
              </a:rPr>
              <a:t>sosiaalinen</a:t>
            </a:r>
            <a:r>
              <a:rPr lang="en-US" sz="1100" i="1" kern="100" dirty="0">
                <a:effectLst/>
                <a:latin typeface="Aptos" panose="020B0004020202020204" pitchFamily="34" charset="0"/>
                <a:ea typeface="Aptos" panose="020B0004020202020204" pitchFamily="34" charset="0"/>
                <a:cs typeface="Times New Roman" panose="02020603050405020304" pitchFamily="18" charset="0"/>
              </a:rPr>
              <a:t> </a:t>
            </a:r>
            <a:r>
              <a:rPr lang="en-US" sz="1100" i="1" kern="100" dirty="0" err="1">
                <a:effectLst/>
                <a:latin typeface="Aptos" panose="020B0004020202020204" pitchFamily="34" charset="0"/>
                <a:ea typeface="Aptos" panose="020B0004020202020204" pitchFamily="34" charset="0"/>
                <a:cs typeface="Times New Roman" panose="02020603050405020304" pitchFamily="18" charset="0"/>
              </a:rPr>
              <a:t>hyväksyttävyys</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100" kern="100" dirty="0" err="1">
                <a:effectLst/>
                <a:latin typeface="Aptos" panose="020B0004020202020204" pitchFamily="34" charset="0"/>
                <a:ea typeface="Aptos" panose="020B0004020202020204" pitchFamily="34" charset="0"/>
                <a:cs typeface="Times New Roman" panose="02020603050405020304" pitchFamily="18" charset="0"/>
              </a:rPr>
              <a:t>Suomen</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100" kern="100" dirty="0" err="1">
                <a:effectLst/>
                <a:latin typeface="Aptos" panose="020B0004020202020204" pitchFamily="34" charset="0"/>
                <a:ea typeface="Aptos" panose="020B0004020202020204" pitchFamily="34" charset="0"/>
                <a:cs typeface="Times New Roman" panose="02020603050405020304" pitchFamily="18" charset="0"/>
              </a:rPr>
              <a:t>ilmastopaneeli</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100" kern="100" dirty="0" err="1">
                <a:effectLst/>
                <a:latin typeface="Aptos" panose="020B0004020202020204" pitchFamily="34" charset="0"/>
                <a:ea typeface="Aptos" panose="020B0004020202020204" pitchFamily="34" charset="0"/>
                <a:cs typeface="Times New Roman" panose="02020603050405020304" pitchFamily="18" charset="0"/>
              </a:rPr>
              <a:t>Raportti</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1/2020. </a:t>
            </a:r>
            <a:r>
              <a:rPr lang="en-US" sz="11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5"/>
              </a:rPr>
              <a:t>https://ilmastopaneeli.fi/hallinta/wp-content/uploads/2024/03/Ilmastopaneeli_sosiaalinen_hyvaksyttavyys_FINAL.pdf</a:t>
            </a:r>
            <a:endParaRPr lang="fi-FI"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fi-FI" sz="1100" kern="100" dirty="0">
                <a:effectLst/>
                <a:latin typeface="Aptos" panose="020B0004020202020204" pitchFamily="34" charset="0"/>
                <a:ea typeface="Aptos" panose="020B0004020202020204" pitchFamily="34" charset="0"/>
                <a:cs typeface="Times New Roman" panose="02020603050405020304" pitchFamily="18" charset="0"/>
              </a:rPr>
              <a:t>Leino, J. (2023). </a:t>
            </a:r>
            <a:r>
              <a:rPr lang="fi-FI" sz="1100" i="1" kern="100" dirty="0">
                <a:effectLst/>
                <a:latin typeface="Aptos" panose="020B0004020202020204" pitchFamily="34" charset="0"/>
                <a:ea typeface="Aptos" panose="020B0004020202020204" pitchFamily="34" charset="0"/>
                <a:cs typeface="Times New Roman" panose="02020603050405020304" pitchFamily="18" charset="0"/>
              </a:rPr>
              <a:t>Sosiaalinen hyväksyttävyys: Esimerkkinä turvetuotantoalueiden jatkokäytön ohjaus </a:t>
            </a:r>
            <a:r>
              <a:rPr lang="fi-FI" sz="1100" kern="100" dirty="0">
                <a:effectLst/>
                <a:latin typeface="Aptos" panose="020B0004020202020204" pitchFamily="34" charset="0"/>
                <a:ea typeface="Aptos" panose="020B0004020202020204" pitchFamily="34" charset="0"/>
                <a:cs typeface="Times New Roman" panose="02020603050405020304" pitchFamily="18" charset="0"/>
              </a:rPr>
              <a:t>[PowerPoint-esitys]. </a:t>
            </a:r>
            <a:r>
              <a:rPr lang="fi-FI" sz="1100" kern="100" dirty="0" err="1">
                <a:effectLst/>
                <a:latin typeface="Aptos" panose="020B0004020202020204" pitchFamily="34" charset="0"/>
                <a:ea typeface="Aptos" panose="020B0004020202020204" pitchFamily="34" charset="0"/>
                <a:cs typeface="Times New Roman" panose="02020603050405020304" pitchFamily="18" charset="0"/>
              </a:rPr>
              <a:t>SysteemiHiili</a:t>
            </a:r>
            <a:r>
              <a:rPr lang="fi-FI" sz="1100" kern="100" dirty="0">
                <a:effectLst/>
                <a:latin typeface="Aptos" panose="020B0004020202020204" pitchFamily="34" charset="0"/>
                <a:ea typeface="Aptos" panose="020B0004020202020204" pitchFamily="34" charset="0"/>
                <a:cs typeface="Times New Roman" panose="02020603050405020304" pitchFamily="18" charset="0"/>
              </a:rPr>
              <a:t>-hankkeen webinaari 6.10.2023.</a:t>
            </a:r>
          </a:p>
          <a:p>
            <a:pPr marL="0" indent="0">
              <a:lnSpc>
                <a:spcPct val="107000"/>
              </a:lnSpc>
              <a:spcAft>
                <a:spcPts val="800"/>
              </a:spcAft>
              <a:buNone/>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Marsh, W. M., &amp; Kaufman, M. M. (2013). </a:t>
            </a:r>
            <a:r>
              <a:rPr lang="en-US" sz="1100" i="1" kern="100" dirty="0">
                <a:effectLst/>
                <a:latin typeface="Aptos" panose="020B0004020202020204" pitchFamily="34" charset="0"/>
                <a:ea typeface="Aptos" panose="020B0004020202020204" pitchFamily="34" charset="0"/>
                <a:cs typeface="Times New Roman" panose="02020603050405020304" pitchFamily="18" charset="0"/>
              </a:rPr>
              <a:t>Physical geography: great systems and global environments </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(1st ed.). Cambridge University Press.</a:t>
            </a:r>
            <a:endParaRPr lang="fi-FI"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US" sz="1100" kern="100" dirty="0" err="1">
                <a:effectLst/>
                <a:latin typeface="Aptos" panose="020B0004020202020204" pitchFamily="34" charset="0"/>
                <a:ea typeface="Aptos" panose="020B0004020202020204" pitchFamily="34" charset="0"/>
                <a:cs typeface="Times New Roman" panose="02020603050405020304" pitchFamily="18" charset="0"/>
              </a:rPr>
              <a:t>Marttunen</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M., Rantala, T., </a:t>
            </a:r>
            <a:r>
              <a:rPr lang="en-US" sz="1100" kern="100" dirty="0" err="1">
                <a:effectLst/>
                <a:latin typeface="Aptos" panose="020B0004020202020204" pitchFamily="34" charset="0"/>
                <a:ea typeface="Aptos" panose="020B0004020202020204" pitchFamily="34" charset="0"/>
                <a:cs typeface="Times New Roman" panose="02020603050405020304" pitchFamily="18" charset="0"/>
              </a:rPr>
              <a:t>Kajanus</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M., Turunen, V., </a:t>
            </a:r>
            <a:r>
              <a:rPr lang="en-US" sz="1100" kern="100" dirty="0" err="1">
                <a:effectLst/>
                <a:latin typeface="Aptos" panose="020B0004020202020204" pitchFamily="34" charset="0"/>
                <a:ea typeface="Aptos" panose="020B0004020202020204" pitchFamily="34" charset="0"/>
                <a:cs typeface="Times New Roman" panose="02020603050405020304" pitchFamily="18" charset="0"/>
              </a:rPr>
              <a:t>Virkkumaa</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S., </a:t>
            </a:r>
            <a:r>
              <a:rPr lang="en-US" sz="1100" kern="100" dirty="0" err="1">
                <a:effectLst/>
                <a:latin typeface="Aptos" panose="020B0004020202020204" pitchFamily="34" charset="0"/>
                <a:ea typeface="Aptos" panose="020B0004020202020204" pitchFamily="34" charset="0"/>
                <a:cs typeface="Times New Roman" panose="02020603050405020304" pitchFamily="18" charset="0"/>
              </a:rPr>
              <a:t>Häkkinen</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M., </a:t>
            </a:r>
            <a:r>
              <a:rPr lang="en-US" sz="1100" kern="100" dirty="0" err="1">
                <a:effectLst/>
                <a:latin typeface="Aptos" panose="020B0004020202020204" pitchFamily="34" charset="0"/>
                <a:ea typeface="Aptos" panose="020B0004020202020204" pitchFamily="34" charset="0"/>
                <a:cs typeface="Times New Roman" panose="02020603050405020304" pitchFamily="18" charset="0"/>
              </a:rPr>
              <a:t>Seppälä</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P., &amp; </a:t>
            </a:r>
            <a:r>
              <a:rPr lang="en-US" sz="1100" kern="100" dirty="0" err="1">
                <a:effectLst/>
                <a:latin typeface="Aptos" panose="020B0004020202020204" pitchFamily="34" charset="0"/>
                <a:ea typeface="Aptos" panose="020B0004020202020204" pitchFamily="34" charset="0"/>
                <a:cs typeface="Times New Roman" panose="02020603050405020304" pitchFamily="18" charset="0"/>
              </a:rPr>
              <a:t>Räsänen</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A. </a:t>
            </a:r>
            <a:r>
              <a:rPr lang="en-US" sz="1100" i="1" kern="100" dirty="0" err="1">
                <a:effectLst/>
                <a:latin typeface="Aptos" panose="020B0004020202020204" pitchFamily="34" charset="0"/>
                <a:ea typeface="Aptos" panose="020B0004020202020204" pitchFamily="34" charset="0"/>
                <a:cs typeface="Times New Roman" panose="02020603050405020304" pitchFamily="18" charset="0"/>
              </a:rPr>
              <a:t>Monitavoitteinen</a:t>
            </a:r>
            <a:r>
              <a:rPr lang="en-US" sz="1100" i="1" kern="100" dirty="0">
                <a:effectLst/>
                <a:latin typeface="Aptos" panose="020B0004020202020204" pitchFamily="34" charset="0"/>
                <a:ea typeface="Aptos" panose="020B0004020202020204" pitchFamily="34" charset="0"/>
                <a:cs typeface="Times New Roman" panose="02020603050405020304" pitchFamily="18" charset="0"/>
              </a:rPr>
              <a:t> </a:t>
            </a:r>
            <a:r>
              <a:rPr lang="en-US" sz="1100" i="1" kern="100" dirty="0" err="1">
                <a:effectLst/>
                <a:latin typeface="Aptos" panose="020B0004020202020204" pitchFamily="34" charset="0"/>
                <a:ea typeface="Aptos" panose="020B0004020202020204" pitchFamily="34" charset="0"/>
                <a:cs typeface="Times New Roman" panose="02020603050405020304" pitchFamily="18" charset="0"/>
              </a:rPr>
              <a:t>valuma-aluesuunnittelu</a:t>
            </a:r>
            <a:r>
              <a:rPr lang="en-US" sz="1100" i="1" kern="100" dirty="0">
                <a:effectLst/>
                <a:latin typeface="Aptos" panose="020B0004020202020204" pitchFamily="34" charset="0"/>
                <a:ea typeface="Aptos" panose="020B0004020202020204" pitchFamily="34" charset="0"/>
                <a:cs typeface="Times New Roman" panose="02020603050405020304" pitchFamily="18" charset="0"/>
              </a:rPr>
              <a:t>: </a:t>
            </a:r>
            <a:r>
              <a:rPr lang="en-US" sz="1100" i="1" kern="100" dirty="0" err="1">
                <a:effectLst/>
                <a:latin typeface="Aptos" panose="020B0004020202020204" pitchFamily="34" charset="0"/>
                <a:ea typeface="Aptos" panose="020B0004020202020204" pitchFamily="34" charset="0"/>
                <a:cs typeface="Times New Roman" panose="02020603050405020304" pitchFamily="18" charset="0"/>
              </a:rPr>
              <a:t>Yhteenveto</a:t>
            </a:r>
            <a:r>
              <a:rPr lang="en-US" sz="1100" i="1" kern="100" dirty="0">
                <a:effectLst/>
                <a:latin typeface="Aptos" panose="020B0004020202020204" pitchFamily="34" charset="0"/>
                <a:ea typeface="Aptos" panose="020B0004020202020204" pitchFamily="34" charset="0"/>
                <a:cs typeface="Times New Roman" panose="02020603050405020304" pitchFamily="18" charset="0"/>
              </a:rPr>
              <a:t> </a:t>
            </a:r>
            <a:r>
              <a:rPr lang="en-US" sz="1100" i="1" kern="100" dirty="0" err="1">
                <a:effectLst/>
                <a:latin typeface="Aptos" panose="020B0004020202020204" pitchFamily="34" charset="0"/>
                <a:ea typeface="Aptos" panose="020B0004020202020204" pitchFamily="34" charset="0"/>
                <a:cs typeface="Times New Roman" panose="02020603050405020304" pitchFamily="18" charset="0"/>
              </a:rPr>
              <a:t>ohjeista</a:t>
            </a:r>
            <a:r>
              <a:rPr lang="en-US" sz="1100" i="1" kern="100" dirty="0">
                <a:effectLst/>
                <a:latin typeface="Aptos" panose="020B0004020202020204" pitchFamily="34" charset="0"/>
                <a:ea typeface="Aptos" panose="020B0004020202020204" pitchFamily="34" charset="0"/>
                <a:cs typeface="Times New Roman" panose="02020603050405020304" pitchFamily="18" charset="0"/>
              </a:rPr>
              <a:t>, </a:t>
            </a:r>
            <a:r>
              <a:rPr lang="en-US" sz="1100" i="1" kern="100" dirty="0" err="1">
                <a:effectLst/>
                <a:latin typeface="Aptos" panose="020B0004020202020204" pitchFamily="34" charset="0"/>
                <a:ea typeface="Aptos" panose="020B0004020202020204" pitchFamily="34" charset="0"/>
                <a:cs typeface="Times New Roman" panose="02020603050405020304" pitchFamily="18" charset="0"/>
              </a:rPr>
              <a:t>oppaista</a:t>
            </a:r>
            <a:r>
              <a:rPr lang="en-US" sz="1100" i="1" kern="100" dirty="0">
                <a:effectLst/>
                <a:latin typeface="Aptos" panose="020B0004020202020204" pitchFamily="34" charset="0"/>
                <a:ea typeface="Aptos" panose="020B0004020202020204" pitchFamily="34" charset="0"/>
                <a:cs typeface="Times New Roman" panose="02020603050405020304" pitchFamily="18" charset="0"/>
              </a:rPr>
              <a:t>, </a:t>
            </a:r>
            <a:r>
              <a:rPr lang="en-US" sz="1100" i="1" kern="100" dirty="0" err="1">
                <a:effectLst/>
                <a:latin typeface="Aptos" panose="020B0004020202020204" pitchFamily="34" charset="0"/>
                <a:ea typeface="Aptos" panose="020B0004020202020204" pitchFamily="34" charset="0"/>
                <a:cs typeface="Times New Roman" panose="02020603050405020304" pitchFamily="18" charset="0"/>
              </a:rPr>
              <a:t>tietotuotteista</a:t>
            </a:r>
            <a:r>
              <a:rPr lang="en-US" sz="1100" i="1" kern="100" dirty="0">
                <a:effectLst/>
                <a:latin typeface="Aptos" panose="020B0004020202020204" pitchFamily="34" charset="0"/>
                <a:ea typeface="Aptos" panose="020B0004020202020204" pitchFamily="34" charset="0"/>
                <a:cs typeface="Times New Roman" panose="02020603050405020304" pitchFamily="18" charset="0"/>
              </a:rPr>
              <a:t> ja </a:t>
            </a:r>
            <a:r>
              <a:rPr lang="en-US" sz="1100" i="1" kern="100" dirty="0" err="1">
                <a:effectLst/>
                <a:latin typeface="Aptos" panose="020B0004020202020204" pitchFamily="34" charset="0"/>
                <a:ea typeface="Aptos" panose="020B0004020202020204" pitchFamily="34" charset="0"/>
                <a:cs typeface="Times New Roman" panose="02020603050405020304" pitchFamily="18" charset="0"/>
              </a:rPr>
              <a:t>hankkeista</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100" kern="100" dirty="0" err="1">
                <a:effectLst/>
                <a:latin typeface="Aptos" panose="020B0004020202020204" pitchFamily="34" charset="0"/>
                <a:ea typeface="Aptos" panose="020B0004020202020204" pitchFamily="34" charset="0"/>
                <a:cs typeface="Times New Roman" panose="02020603050405020304" pitchFamily="18" charset="0"/>
              </a:rPr>
              <a:t>Suomen</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100" kern="100" dirty="0" err="1">
                <a:effectLst/>
                <a:latin typeface="Aptos" panose="020B0004020202020204" pitchFamily="34" charset="0"/>
                <a:ea typeface="Aptos" panose="020B0004020202020204" pitchFamily="34" charset="0"/>
                <a:cs typeface="Times New Roman" panose="02020603050405020304" pitchFamily="18" charset="0"/>
              </a:rPr>
              <a:t>ympäristökeskuksen</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100" kern="100" dirty="0" err="1">
                <a:effectLst/>
                <a:latin typeface="Aptos" panose="020B0004020202020204" pitchFamily="34" charset="0"/>
                <a:ea typeface="Aptos" panose="020B0004020202020204" pitchFamily="34" charset="0"/>
                <a:cs typeface="Times New Roman" panose="02020603050405020304" pitchFamily="18" charset="0"/>
              </a:rPr>
              <a:t>raportteja</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2024:17. </a:t>
            </a:r>
            <a:r>
              <a:rPr lang="en-US" sz="1100" kern="100" dirty="0">
                <a:effectLst/>
                <a:latin typeface="Aptos" panose="020B0004020202020204" pitchFamily="34" charset="0"/>
                <a:ea typeface="Aptos" panose="020B0004020202020204" pitchFamily="34" charset="0"/>
                <a:cs typeface="Times New Roman" panose="02020603050405020304" pitchFamily="18" charset="0"/>
                <a:hlinkClick r:id="rId6"/>
              </a:rPr>
              <a:t>http://urn.fi/URN:ISBN:978-952-11-5665-6</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McCauley, D., &amp; Heffron, R. (2018). Just transition: Integrating climate, energy and environmental justice. </a:t>
            </a:r>
            <a:r>
              <a:rPr lang="en-US" sz="1100" i="1" kern="100" dirty="0">
                <a:effectLst/>
                <a:latin typeface="Aptos" panose="020B0004020202020204" pitchFamily="34" charset="0"/>
                <a:ea typeface="Aptos" panose="020B0004020202020204" pitchFamily="34" charset="0"/>
                <a:cs typeface="Times New Roman" panose="02020603050405020304" pitchFamily="18" charset="0"/>
              </a:rPr>
              <a:t>Energy Policy</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119, 1–7. </a:t>
            </a:r>
            <a:r>
              <a:rPr lang="en-US" sz="11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7"/>
              </a:rPr>
              <a:t>https://doi.org/10.1016/j.enpol.2018.04.014</a:t>
            </a:r>
            <a:endParaRPr lang="en-US" sz="11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fi-FI" sz="1100" kern="100" dirty="0" err="1">
                <a:effectLst/>
                <a:latin typeface="Aptos" panose="020B0004020202020204" pitchFamily="34" charset="0"/>
                <a:ea typeface="Aptos" panose="020B0004020202020204" pitchFamily="34" charset="0"/>
                <a:cs typeface="Times New Roman" panose="02020603050405020304" pitchFamily="18" charset="0"/>
              </a:rPr>
              <a:t>Olesen</a:t>
            </a:r>
            <a:r>
              <a:rPr lang="fi-FI" sz="1100" kern="100" dirty="0">
                <a:effectLst/>
                <a:latin typeface="Aptos" panose="020B0004020202020204" pitchFamily="34" charset="0"/>
                <a:ea typeface="Aptos" panose="020B0004020202020204" pitchFamily="34" charset="0"/>
                <a:cs typeface="Times New Roman" panose="02020603050405020304" pitchFamily="18" charset="0"/>
              </a:rPr>
              <a:t>, A. S., </a:t>
            </a:r>
            <a:r>
              <a:rPr lang="fi-FI" sz="1100" kern="100" dirty="0" err="1">
                <a:effectLst/>
                <a:latin typeface="Aptos" panose="020B0004020202020204" pitchFamily="34" charset="0"/>
                <a:ea typeface="Aptos" panose="020B0004020202020204" pitchFamily="34" charset="0"/>
                <a:cs typeface="Times New Roman" panose="02020603050405020304" pitchFamily="18" charset="0"/>
              </a:rPr>
              <a:t>Kowalczewski</a:t>
            </a:r>
            <a:r>
              <a:rPr lang="fi-FI" sz="1100" kern="100" dirty="0">
                <a:effectLst/>
                <a:latin typeface="Aptos" panose="020B0004020202020204" pitchFamily="34" charset="0"/>
                <a:ea typeface="Aptos" panose="020B0004020202020204" pitchFamily="34" charset="0"/>
                <a:cs typeface="Times New Roman" panose="02020603050405020304" pitchFamily="18" charset="0"/>
              </a:rPr>
              <a:t>, T., </a:t>
            </a:r>
            <a:r>
              <a:rPr lang="fi-FI" sz="1100" kern="100" dirty="0" err="1">
                <a:effectLst/>
                <a:latin typeface="Aptos" panose="020B0004020202020204" pitchFamily="34" charset="0"/>
                <a:ea typeface="Aptos" panose="020B0004020202020204" pitchFamily="34" charset="0"/>
                <a:cs typeface="Times New Roman" panose="02020603050405020304" pitchFamily="18" charset="0"/>
              </a:rPr>
              <a:t>Kenney</a:t>
            </a:r>
            <a:r>
              <a:rPr lang="fi-FI" sz="1100" kern="100" dirty="0">
                <a:effectLst/>
                <a:latin typeface="Aptos" panose="020B0004020202020204" pitchFamily="34" charset="0"/>
                <a:ea typeface="Aptos" panose="020B0004020202020204" pitchFamily="34" charset="0"/>
                <a:cs typeface="Times New Roman" panose="02020603050405020304" pitchFamily="18" charset="0"/>
              </a:rPr>
              <a:t>, K., </a:t>
            </a:r>
            <a:r>
              <a:rPr lang="fi-FI" sz="1100" kern="100" dirty="0" err="1">
                <a:effectLst/>
                <a:latin typeface="Aptos" panose="020B0004020202020204" pitchFamily="34" charset="0"/>
                <a:ea typeface="Aptos" panose="020B0004020202020204" pitchFamily="34" charset="0"/>
                <a:cs typeface="Times New Roman" panose="02020603050405020304" pitchFamily="18" charset="0"/>
              </a:rPr>
              <a:t>Bellassen</a:t>
            </a:r>
            <a:r>
              <a:rPr lang="fi-FI" sz="1100" kern="100" dirty="0">
                <a:effectLst/>
                <a:latin typeface="Aptos" panose="020B0004020202020204" pitchFamily="34" charset="0"/>
                <a:ea typeface="Aptos" panose="020B0004020202020204" pitchFamily="34" charset="0"/>
                <a:cs typeface="Times New Roman" panose="02020603050405020304" pitchFamily="18" charset="0"/>
              </a:rPr>
              <a:t>, V., Bird, N., </a:t>
            </a:r>
            <a:r>
              <a:rPr lang="fi-FI" sz="1100" kern="100" dirty="0" err="1">
                <a:effectLst/>
                <a:latin typeface="Aptos" panose="020B0004020202020204" pitchFamily="34" charset="0"/>
                <a:ea typeface="Aptos" panose="020B0004020202020204" pitchFamily="34" charset="0"/>
                <a:cs typeface="Times New Roman" panose="02020603050405020304" pitchFamily="18" charset="0"/>
              </a:rPr>
              <a:t>Unger</a:t>
            </a:r>
            <a:r>
              <a:rPr lang="fi-FI" sz="1100" kern="100" dirty="0">
                <a:effectLst/>
                <a:latin typeface="Aptos" panose="020B0004020202020204" pitchFamily="34" charset="0"/>
                <a:ea typeface="Aptos" panose="020B0004020202020204" pitchFamily="34" charset="0"/>
                <a:cs typeface="Times New Roman" panose="02020603050405020304" pitchFamily="18" charset="0"/>
              </a:rPr>
              <a:t>, M. von, </a:t>
            </a:r>
            <a:r>
              <a:rPr lang="fi-FI" sz="1100" kern="100" dirty="0" err="1">
                <a:effectLst/>
                <a:latin typeface="Aptos" panose="020B0004020202020204" pitchFamily="34" charset="0"/>
                <a:ea typeface="Aptos" panose="020B0004020202020204" pitchFamily="34" charset="0"/>
                <a:cs typeface="Times New Roman" panose="02020603050405020304" pitchFamily="18" charset="0"/>
              </a:rPr>
              <a:t>Eaton</a:t>
            </a:r>
            <a:r>
              <a:rPr lang="fi-FI" sz="1100" kern="100" dirty="0">
                <a:effectLst/>
                <a:latin typeface="Aptos" panose="020B0004020202020204" pitchFamily="34" charset="0"/>
                <a:ea typeface="Aptos" panose="020B0004020202020204" pitchFamily="34" charset="0"/>
                <a:cs typeface="Times New Roman" panose="02020603050405020304" pitchFamily="18" charset="0"/>
              </a:rPr>
              <a:t>, D., </a:t>
            </a:r>
            <a:r>
              <a:rPr lang="fi-FI" sz="1100" kern="100" dirty="0" err="1">
                <a:effectLst/>
                <a:latin typeface="Aptos" panose="020B0004020202020204" pitchFamily="34" charset="0"/>
                <a:ea typeface="Aptos" panose="020B0004020202020204" pitchFamily="34" charset="0"/>
                <a:cs typeface="Times New Roman" panose="02020603050405020304" pitchFamily="18" charset="0"/>
              </a:rPr>
              <a:t>Leistner</a:t>
            </a:r>
            <a:r>
              <a:rPr lang="fi-FI" sz="1100" kern="100" dirty="0">
                <a:effectLst/>
                <a:latin typeface="Aptos" panose="020B0004020202020204" pitchFamily="34" charset="0"/>
                <a:ea typeface="Aptos" panose="020B0004020202020204" pitchFamily="34" charset="0"/>
                <a:cs typeface="Times New Roman" panose="02020603050405020304" pitchFamily="18" charset="0"/>
              </a:rPr>
              <a:t>, S., </a:t>
            </a:r>
            <a:r>
              <a:rPr lang="fi-FI" sz="1100" kern="100" dirty="0" err="1">
                <a:effectLst/>
                <a:latin typeface="Aptos" panose="020B0004020202020204" pitchFamily="34" charset="0"/>
                <a:ea typeface="Aptos" panose="020B0004020202020204" pitchFamily="34" charset="0"/>
                <a:cs typeface="Times New Roman" panose="02020603050405020304" pitchFamily="18" charset="0"/>
              </a:rPr>
              <a:t>Dahll</a:t>
            </a:r>
            <a:r>
              <a:rPr lang="fi-FI" sz="11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100" kern="100" dirty="0" err="1">
                <a:effectLst/>
                <a:latin typeface="Aptos" panose="020B0004020202020204" pitchFamily="34" charset="0"/>
                <a:ea typeface="Aptos" panose="020B0004020202020204" pitchFamily="34" charset="0"/>
                <a:cs typeface="Times New Roman" panose="02020603050405020304" pitchFamily="18" charset="0"/>
              </a:rPr>
              <a:t>Steinert</a:t>
            </a:r>
            <a:r>
              <a:rPr lang="fi-FI" sz="1100" kern="100" dirty="0">
                <a:effectLst/>
                <a:latin typeface="Aptos" panose="020B0004020202020204" pitchFamily="34" charset="0"/>
                <a:ea typeface="Aptos" panose="020B0004020202020204" pitchFamily="34" charset="0"/>
                <a:cs typeface="Times New Roman" panose="02020603050405020304" pitchFamily="18" charset="0"/>
              </a:rPr>
              <a:t>, M., </a:t>
            </a:r>
            <a:r>
              <a:rPr lang="fi-FI" sz="1100" kern="100" dirty="0" err="1">
                <a:effectLst/>
                <a:latin typeface="Aptos" panose="020B0004020202020204" pitchFamily="34" charset="0"/>
                <a:ea typeface="Aptos" panose="020B0004020202020204" pitchFamily="34" charset="0"/>
                <a:cs typeface="Times New Roman" panose="02020603050405020304" pitchFamily="18" charset="0"/>
              </a:rPr>
              <a:t>Gionfra</a:t>
            </a:r>
            <a:r>
              <a:rPr lang="fi-FI" sz="1100" kern="100" dirty="0">
                <a:effectLst/>
                <a:latin typeface="Aptos" panose="020B0004020202020204" pitchFamily="34" charset="0"/>
                <a:ea typeface="Aptos" panose="020B0004020202020204" pitchFamily="34" charset="0"/>
                <a:cs typeface="Times New Roman" panose="02020603050405020304" pitchFamily="18" charset="0"/>
              </a:rPr>
              <a:t>, S., &amp; </a:t>
            </a:r>
            <a:r>
              <a:rPr lang="fi-FI" sz="1100" kern="100" dirty="0" err="1">
                <a:effectLst/>
                <a:latin typeface="Aptos" panose="020B0004020202020204" pitchFamily="34" charset="0"/>
                <a:ea typeface="Aptos" panose="020B0004020202020204" pitchFamily="34" charset="0"/>
                <a:cs typeface="Times New Roman" panose="02020603050405020304" pitchFamily="18" charset="0"/>
              </a:rPr>
              <a:t>Tiriduzzi</a:t>
            </a:r>
            <a:r>
              <a:rPr lang="fi-FI" sz="1100" kern="100" dirty="0">
                <a:effectLst/>
                <a:latin typeface="Aptos" panose="020B0004020202020204" pitchFamily="34" charset="0"/>
                <a:ea typeface="Aptos" panose="020B0004020202020204" pitchFamily="34" charset="0"/>
                <a:cs typeface="Times New Roman" panose="02020603050405020304" pitchFamily="18" charset="0"/>
              </a:rPr>
              <a:t>, C. (2021). </a:t>
            </a:r>
            <a:r>
              <a:rPr lang="fi-FI" sz="1100" i="1" kern="100" dirty="0" err="1">
                <a:effectLst/>
                <a:latin typeface="Aptos" panose="020B0004020202020204" pitchFamily="34" charset="0"/>
                <a:ea typeface="Aptos" panose="020B0004020202020204" pitchFamily="34" charset="0"/>
                <a:cs typeface="Times New Roman" panose="02020603050405020304" pitchFamily="18" charset="0"/>
              </a:rPr>
              <a:t>Reviewing</a:t>
            </a:r>
            <a:r>
              <a:rPr lang="fi-FI" sz="1100" i="1" kern="100" dirty="0">
                <a:effectLst/>
                <a:latin typeface="Aptos" panose="020B0004020202020204" pitchFamily="34" charset="0"/>
                <a:ea typeface="Aptos" panose="020B0004020202020204" pitchFamily="34" charset="0"/>
                <a:cs typeface="Times New Roman" panose="02020603050405020304" pitchFamily="18" charset="0"/>
              </a:rPr>
              <a:t> </a:t>
            </a:r>
            <a:r>
              <a:rPr lang="fi-FI" sz="1100" i="1" kern="100" dirty="0" err="1">
                <a:effectLst/>
                <a:latin typeface="Aptos" panose="020B0004020202020204" pitchFamily="34" charset="0"/>
                <a:ea typeface="Aptos" panose="020B0004020202020204" pitchFamily="34" charset="0"/>
                <a:cs typeface="Times New Roman" panose="02020603050405020304" pitchFamily="18" charset="0"/>
              </a:rPr>
              <a:t>the</a:t>
            </a:r>
            <a:r>
              <a:rPr lang="fi-FI" sz="1100" i="1" kern="100" dirty="0">
                <a:effectLst/>
                <a:latin typeface="Aptos" panose="020B0004020202020204" pitchFamily="34" charset="0"/>
                <a:ea typeface="Aptos" panose="020B0004020202020204" pitchFamily="34" charset="0"/>
                <a:cs typeface="Times New Roman" panose="02020603050405020304" pitchFamily="18" charset="0"/>
              </a:rPr>
              <a:t> </a:t>
            </a:r>
            <a:r>
              <a:rPr lang="fi-FI" sz="1100" i="1" kern="100" dirty="0" err="1">
                <a:effectLst/>
                <a:latin typeface="Aptos" panose="020B0004020202020204" pitchFamily="34" charset="0"/>
                <a:ea typeface="Aptos" panose="020B0004020202020204" pitchFamily="34" charset="0"/>
                <a:cs typeface="Times New Roman" panose="02020603050405020304" pitchFamily="18" charset="0"/>
              </a:rPr>
              <a:t>contribution</a:t>
            </a:r>
            <a:r>
              <a:rPr lang="fi-FI" sz="1100" i="1" kern="100" dirty="0">
                <a:effectLst/>
                <a:latin typeface="Aptos" panose="020B0004020202020204" pitchFamily="34" charset="0"/>
                <a:ea typeface="Aptos" panose="020B0004020202020204" pitchFamily="34" charset="0"/>
                <a:cs typeface="Times New Roman" panose="02020603050405020304" pitchFamily="18" charset="0"/>
              </a:rPr>
              <a:t> of </a:t>
            </a:r>
            <a:r>
              <a:rPr lang="fi-FI" sz="1100" i="1" kern="100" dirty="0" err="1">
                <a:effectLst/>
                <a:latin typeface="Aptos" panose="020B0004020202020204" pitchFamily="34" charset="0"/>
                <a:ea typeface="Aptos" panose="020B0004020202020204" pitchFamily="34" charset="0"/>
                <a:cs typeface="Times New Roman" panose="02020603050405020304" pitchFamily="18" charset="0"/>
              </a:rPr>
              <a:t>the</a:t>
            </a:r>
            <a:r>
              <a:rPr lang="fi-FI" sz="1100" i="1" kern="100" dirty="0">
                <a:effectLst/>
                <a:latin typeface="Aptos" panose="020B0004020202020204" pitchFamily="34" charset="0"/>
                <a:ea typeface="Aptos" panose="020B0004020202020204" pitchFamily="34" charset="0"/>
                <a:cs typeface="Times New Roman" panose="02020603050405020304" pitchFamily="18" charset="0"/>
              </a:rPr>
              <a:t> </a:t>
            </a:r>
            <a:r>
              <a:rPr lang="fi-FI" sz="1100" i="1" kern="100" dirty="0" err="1">
                <a:effectLst/>
                <a:latin typeface="Aptos" panose="020B0004020202020204" pitchFamily="34" charset="0"/>
                <a:ea typeface="Aptos" panose="020B0004020202020204" pitchFamily="34" charset="0"/>
                <a:cs typeface="Times New Roman" panose="02020603050405020304" pitchFamily="18" charset="0"/>
              </a:rPr>
              <a:t>land</a:t>
            </a:r>
            <a:r>
              <a:rPr lang="fi-FI" sz="1100" i="1" kern="100" dirty="0">
                <a:effectLst/>
                <a:latin typeface="Aptos" panose="020B0004020202020204" pitchFamily="34" charset="0"/>
                <a:ea typeface="Aptos" panose="020B0004020202020204" pitchFamily="34" charset="0"/>
                <a:cs typeface="Times New Roman" panose="02020603050405020304" pitchFamily="18" charset="0"/>
              </a:rPr>
              <a:t> </a:t>
            </a:r>
            <a:r>
              <a:rPr lang="fi-FI" sz="1100" i="1" kern="100" dirty="0" err="1">
                <a:effectLst/>
                <a:latin typeface="Aptos" panose="020B0004020202020204" pitchFamily="34" charset="0"/>
                <a:ea typeface="Aptos" panose="020B0004020202020204" pitchFamily="34" charset="0"/>
                <a:cs typeface="Times New Roman" panose="02020603050405020304" pitchFamily="18" charset="0"/>
              </a:rPr>
              <a:t>use</a:t>
            </a:r>
            <a:r>
              <a:rPr lang="fi-FI" sz="1100" i="1" kern="100" dirty="0">
                <a:effectLst/>
                <a:latin typeface="Aptos" panose="020B0004020202020204" pitchFamily="34" charset="0"/>
                <a:ea typeface="Aptos" panose="020B0004020202020204" pitchFamily="34" charset="0"/>
                <a:cs typeface="Times New Roman" panose="02020603050405020304" pitchFamily="18" charset="0"/>
              </a:rPr>
              <a:t>, </a:t>
            </a:r>
            <a:r>
              <a:rPr lang="fi-FI" sz="1100" i="1" kern="100" dirty="0" err="1">
                <a:effectLst/>
                <a:latin typeface="Aptos" panose="020B0004020202020204" pitchFamily="34" charset="0"/>
                <a:ea typeface="Aptos" panose="020B0004020202020204" pitchFamily="34" charset="0"/>
                <a:cs typeface="Times New Roman" panose="02020603050405020304" pitchFamily="18" charset="0"/>
              </a:rPr>
              <a:t>land-use</a:t>
            </a:r>
            <a:r>
              <a:rPr lang="fi-FI" sz="1100" i="1" kern="100" dirty="0">
                <a:effectLst/>
                <a:latin typeface="Aptos" panose="020B0004020202020204" pitchFamily="34" charset="0"/>
                <a:ea typeface="Aptos" panose="020B0004020202020204" pitchFamily="34" charset="0"/>
                <a:cs typeface="Times New Roman" panose="02020603050405020304" pitchFamily="18" charset="0"/>
              </a:rPr>
              <a:t> </a:t>
            </a:r>
            <a:r>
              <a:rPr lang="fi-FI" sz="1100" i="1" kern="100" dirty="0" err="1">
                <a:effectLst/>
                <a:latin typeface="Aptos" panose="020B0004020202020204" pitchFamily="34" charset="0"/>
                <a:ea typeface="Aptos" panose="020B0004020202020204" pitchFamily="34" charset="0"/>
                <a:cs typeface="Times New Roman" panose="02020603050405020304" pitchFamily="18" charset="0"/>
              </a:rPr>
              <a:t>change</a:t>
            </a:r>
            <a:r>
              <a:rPr lang="fi-FI" sz="1100" i="1" kern="100" dirty="0">
                <a:effectLst/>
                <a:latin typeface="Aptos" panose="020B0004020202020204" pitchFamily="34" charset="0"/>
                <a:ea typeface="Aptos" panose="020B0004020202020204" pitchFamily="34" charset="0"/>
                <a:cs typeface="Times New Roman" panose="02020603050405020304" pitchFamily="18" charset="0"/>
              </a:rPr>
              <a:t> and </a:t>
            </a:r>
            <a:r>
              <a:rPr lang="fi-FI" sz="1100" i="1" kern="100" dirty="0" err="1">
                <a:effectLst/>
                <a:latin typeface="Aptos" panose="020B0004020202020204" pitchFamily="34" charset="0"/>
                <a:ea typeface="Aptos" panose="020B0004020202020204" pitchFamily="34" charset="0"/>
                <a:cs typeface="Times New Roman" panose="02020603050405020304" pitchFamily="18" charset="0"/>
              </a:rPr>
              <a:t>forestry</a:t>
            </a:r>
            <a:r>
              <a:rPr lang="fi-FI" sz="1100" i="1" kern="100" dirty="0">
                <a:effectLst/>
                <a:latin typeface="Aptos" panose="020B0004020202020204" pitchFamily="34" charset="0"/>
                <a:ea typeface="Aptos" panose="020B0004020202020204" pitchFamily="34" charset="0"/>
                <a:cs typeface="Times New Roman" panose="02020603050405020304" pitchFamily="18" charset="0"/>
              </a:rPr>
              <a:t> </a:t>
            </a:r>
            <a:r>
              <a:rPr lang="fi-FI" sz="1100" i="1" kern="100" dirty="0" err="1">
                <a:effectLst/>
                <a:latin typeface="Aptos" panose="020B0004020202020204" pitchFamily="34" charset="0"/>
                <a:ea typeface="Aptos" panose="020B0004020202020204" pitchFamily="34" charset="0"/>
                <a:cs typeface="Times New Roman" panose="02020603050405020304" pitchFamily="18" charset="0"/>
              </a:rPr>
              <a:t>sector</a:t>
            </a:r>
            <a:r>
              <a:rPr lang="fi-FI" sz="1100" i="1" kern="100" dirty="0">
                <a:effectLst/>
                <a:latin typeface="Aptos" panose="020B0004020202020204" pitchFamily="34" charset="0"/>
                <a:ea typeface="Aptos" panose="020B0004020202020204" pitchFamily="34" charset="0"/>
                <a:cs typeface="Times New Roman" panose="02020603050405020304" pitchFamily="18" charset="0"/>
              </a:rPr>
              <a:t> to </a:t>
            </a:r>
            <a:r>
              <a:rPr lang="fi-FI" sz="1100" i="1" kern="100" dirty="0" err="1">
                <a:effectLst/>
                <a:latin typeface="Aptos" panose="020B0004020202020204" pitchFamily="34" charset="0"/>
                <a:ea typeface="Aptos" panose="020B0004020202020204" pitchFamily="34" charset="0"/>
                <a:cs typeface="Times New Roman" panose="02020603050405020304" pitchFamily="18" charset="0"/>
              </a:rPr>
              <a:t>the</a:t>
            </a:r>
            <a:r>
              <a:rPr lang="fi-FI" sz="1100" i="1" kern="100" dirty="0">
                <a:effectLst/>
                <a:latin typeface="Aptos" panose="020B0004020202020204" pitchFamily="34" charset="0"/>
                <a:ea typeface="Aptos" panose="020B0004020202020204" pitchFamily="34" charset="0"/>
                <a:cs typeface="Times New Roman" panose="02020603050405020304" pitchFamily="18" charset="0"/>
              </a:rPr>
              <a:t> Green </a:t>
            </a:r>
            <a:r>
              <a:rPr lang="fi-FI" sz="1100" i="1" kern="100" dirty="0" err="1">
                <a:effectLst/>
                <a:latin typeface="Aptos" panose="020B0004020202020204" pitchFamily="34" charset="0"/>
                <a:ea typeface="Aptos" panose="020B0004020202020204" pitchFamily="34" charset="0"/>
                <a:cs typeface="Times New Roman" panose="02020603050405020304" pitchFamily="18" charset="0"/>
              </a:rPr>
              <a:t>Deal</a:t>
            </a:r>
            <a:r>
              <a:rPr lang="fi-FI" sz="1100" i="1" kern="100" dirty="0">
                <a:effectLst/>
                <a:latin typeface="Aptos" panose="020B0004020202020204" pitchFamily="34" charset="0"/>
                <a:ea typeface="Aptos" panose="020B0004020202020204" pitchFamily="34" charset="0"/>
                <a:cs typeface="Times New Roman" panose="02020603050405020304" pitchFamily="18" charset="0"/>
              </a:rPr>
              <a:t>: </a:t>
            </a:r>
            <a:r>
              <a:rPr lang="fi-FI" sz="1100" i="1" kern="100" dirty="0" err="1">
                <a:effectLst/>
                <a:latin typeface="Aptos" panose="020B0004020202020204" pitchFamily="34" charset="0"/>
                <a:ea typeface="Aptos" panose="020B0004020202020204" pitchFamily="34" charset="0"/>
                <a:cs typeface="Times New Roman" panose="02020603050405020304" pitchFamily="18" charset="0"/>
              </a:rPr>
              <a:t>final</a:t>
            </a:r>
            <a:r>
              <a:rPr lang="fi-FI" sz="1100" i="1" kern="100" dirty="0">
                <a:effectLst/>
                <a:latin typeface="Aptos" panose="020B0004020202020204" pitchFamily="34" charset="0"/>
                <a:ea typeface="Aptos" panose="020B0004020202020204" pitchFamily="34" charset="0"/>
                <a:cs typeface="Times New Roman" panose="02020603050405020304" pitchFamily="18" charset="0"/>
              </a:rPr>
              <a:t> </a:t>
            </a:r>
            <a:r>
              <a:rPr lang="fi-FI" sz="1100" i="1" kern="100" dirty="0" err="1">
                <a:effectLst/>
                <a:latin typeface="Aptos" panose="020B0004020202020204" pitchFamily="34" charset="0"/>
                <a:ea typeface="Aptos" panose="020B0004020202020204" pitchFamily="34" charset="0"/>
                <a:cs typeface="Times New Roman" panose="02020603050405020304" pitchFamily="18" charset="0"/>
              </a:rPr>
              <a:t>study</a:t>
            </a:r>
            <a:r>
              <a:rPr lang="fi-FI" sz="1100" kern="100" dirty="0">
                <a:effectLst/>
                <a:latin typeface="Aptos" panose="020B0004020202020204" pitchFamily="34" charset="0"/>
                <a:ea typeface="Aptos" panose="020B0004020202020204" pitchFamily="34" charset="0"/>
                <a:cs typeface="Times New Roman" panose="02020603050405020304" pitchFamily="18" charset="0"/>
              </a:rPr>
              <a:t>. European Commission. Publications Office. </a:t>
            </a:r>
            <a:r>
              <a:rPr lang="fi-FI" sz="1100" kern="100" dirty="0">
                <a:effectLst/>
                <a:latin typeface="Aptos" panose="020B0004020202020204" pitchFamily="34" charset="0"/>
                <a:ea typeface="Aptos" panose="020B0004020202020204" pitchFamily="34" charset="0"/>
                <a:cs typeface="Times New Roman" panose="02020603050405020304" pitchFamily="18" charset="0"/>
                <a:hlinkClick r:id="rId8"/>
              </a:rPr>
              <a:t>https://op.europa.eu/en/publication-detail/-/publication/8f100af5-e44d-11eb-895a-01aa75ed71a1</a:t>
            </a:r>
            <a:endParaRPr lang="fi-FI"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fi-FI" sz="1100" kern="100" dirty="0">
                <a:effectLst/>
                <a:latin typeface="Aptos" panose="020B0004020202020204" pitchFamily="34" charset="0"/>
                <a:ea typeface="Aptos" panose="020B0004020202020204" pitchFamily="34" charset="0"/>
                <a:cs typeface="Times New Roman" panose="02020603050405020304" pitchFamily="18" charset="0"/>
              </a:rPr>
              <a:t>Peltonen, L., Donner-</a:t>
            </a:r>
            <a:r>
              <a:rPr lang="fi-FI" sz="1100" kern="100" dirty="0" err="1">
                <a:effectLst/>
                <a:latin typeface="Aptos" panose="020B0004020202020204" pitchFamily="34" charset="0"/>
                <a:ea typeface="Aptos" panose="020B0004020202020204" pitchFamily="34" charset="0"/>
                <a:cs typeface="Times New Roman" panose="02020603050405020304" pitchFamily="18" charset="0"/>
              </a:rPr>
              <a:t>Amnell</a:t>
            </a:r>
            <a:r>
              <a:rPr lang="fi-FI" sz="1100" kern="100" dirty="0">
                <a:effectLst/>
                <a:latin typeface="Aptos" panose="020B0004020202020204" pitchFamily="34" charset="0"/>
                <a:ea typeface="Aptos" panose="020B0004020202020204" pitchFamily="34" charset="0"/>
                <a:cs typeface="Times New Roman" panose="02020603050405020304" pitchFamily="18" charset="0"/>
              </a:rPr>
              <a:t>, J</a:t>
            </a:r>
            <a:r>
              <a:rPr lang="fi-FI" sz="1100" kern="100">
                <a:effectLst/>
                <a:latin typeface="Aptos" panose="020B0004020202020204" pitchFamily="34" charset="0"/>
                <a:ea typeface="Aptos" panose="020B0004020202020204" pitchFamily="34" charset="0"/>
                <a:cs typeface="Times New Roman" panose="02020603050405020304" pitchFamily="18" charset="0"/>
              </a:rPr>
              <a:t>., &amp; Nokelainen</a:t>
            </a:r>
            <a:r>
              <a:rPr lang="fi-FI" sz="1100" kern="100" dirty="0">
                <a:effectLst/>
                <a:latin typeface="Aptos" panose="020B0004020202020204" pitchFamily="34" charset="0"/>
                <a:ea typeface="Aptos" panose="020B0004020202020204" pitchFamily="34" charset="0"/>
                <a:cs typeface="Times New Roman" panose="02020603050405020304" pitchFamily="18" charset="0"/>
              </a:rPr>
              <a:t>, S. (2024). </a:t>
            </a:r>
            <a:r>
              <a:rPr lang="fi-FI" sz="1100" i="1" kern="100" dirty="0">
                <a:effectLst/>
                <a:latin typeface="Aptos" panose="020B0004020202020204" pitchFamily="34" charset="0"/>
                <a:ea typeface="Aptos" panose="020B0004020202020204" pitchFamily="34" charset="0"/>
                <a:cs typeface="Times New Roman" panose="02020603050405020304" pitchFamily="18" charset="0"/>
              </a:rPr>
              <a:t>Tuulivoiman hyväksyttävyyden nykytila ja näkymät Suomessa</a:t>
            </a:r>
            <a:r>
              <a:rPr lang="fi-FI" sz="11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Publications of the University of Eastern Finland Reports and Studies in Social Sciences and Business Studies No 21. </a:t>
            </a:r>
            <a:r>
              <a:rPr lang="en-US" sz="11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9"/>
              </a:rPr>
              <a:t>https://erepo.uef.fi/bitstream/handle/123456789/31645/urn_isbn_978-952-61-4931-8.pdf?sequence=1&amp;isAllowed=y</a:t>
            </a:r>
            <a:endParaRPr lang="fi-FI"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fi-FI" sz="1100" kern="100" dirty="0" err="1">
                <a:effectLst/>
                <a:latin typeface="Aptos" panose="020B0004020202020204" pitchFamily="34" charset="0"/>
                <a:ea typeface="Aptos" panose="020B0004020202020204" pitchFamily="34" charset="0"/>
                <a:cs typeface="Times New Roman" panose="02020603050405020304" pitchFamily="18" charset="0"/>
              </a:rPr>
              <a:t>Pörtner</a:t>
            </a:r>
            <a:r>
              <a:rPr lang="fi-FI" sz="1100" kern="100" dirty="0">
                <a:effectLst/>
                <a:latin typeface="Aptos" panose="020B0004020202020204" pitchFamily="34" charset="0"/>
                <a:ea typeface="Aptos" panose="020B0004020202020204" pitchFamily="34" charset="0"/>
                <a:cs typeface="Times New Roman" panose="02020603050405020304" pitchFamily="18" charset="0"/>
              </a:rPr>
              <a:t>, H.-O., </a:t>
            </a:r>
            <a:r>
              <a:rPr lang="fi-FI" sz="1100" kern="100" dirty="0" err="1">
                <a:effectLst/>
                <a:latin typeface="Aptos" panose="020B0004020202020204" pitchFamily="34" charset="0"/>
                <a:ea typeface="Aptos" panose="020B0004020202020204" pitchFamily="34" charset="0"/>
                <a:cs typeface="Times New Roman" panose="02020603050405020304" pitchFamily="18" charset="0"/>
              </a:rPr>
              <a:t>Scholes</a:t>
            </a:r>
            <a:r>
              <a:rPr lang="fi-FI" sz="1100" kern="100" dirty="0">
                <a:effectLst/>
                <a:latin typeface="Aptos" panose="020B0004020202020204" pitchFamily="34" charset="0"/>
                <a:ea typeface="Aptos" panose="020B0004020202020204" pitchFamily="34" charset="0"/>
                <a:cs typeface="Times New Roman" panose="02020603050405020304" pitchFamily="18" charset="0"/>
              </a:rPr>
              <a:t>, R., </a:t>
            </a:r>
            <a:r>
              <a:rPr lang="fi-FI" sz="1100" kern="100" dirty="0" err="1">
                <a:effectLst/>
                <a:latin typeface="Aptos" panose="020B0004020202020204" pitchFamily="34" charset="0"/>
                <a:ea typeface="Aptos" panose="020B0004020202020204" pitchFamily="34" charset="0"/>
                <a:cs typeface="Times New Roman" panose="02020603050405020304" pitchFamily="18" charset="0"/>
              </a:rPr>
              <a:t>Agard</a:t>
            </a:r>
            <a:r>
              <a:rPr lang="fi-FI" sz="1100" kern="100" dirty="0">
                <a:effectLst/>
                <a:latin typeface="Aptos" panose="020B0004020202020204" pitchFamily="34" charset="0"/>
                <a:ea typeface="Aptos" panose="020B0004020202020204" pitchFamily="34" charset="0"/>
                <a:cs typeface="Times New Roman" panose="02020603050405020304" pitchFamily="18" charset="0"/>
              </a:rPr>
              <a:t>, J., Archer, E., </a:t>
            </a:r>
            <a:r>
              <a:rPr lang="fi-FI" sz="1100" kern="100" dirty="0" err="1">
                <a:effectLst/>
                <a:latin typeface="Aptos" panose="020B0004020202020204" pitchFamily="34" charset="0"/>
                <a:ea typeface="Aptos" panose="020B0004020202020204" pitchFamily="34" charset="0"/>
                <a:cs typeface="Times New Roman" panose="02020603050405020304" pitchFamily="18" charset="0"/>
              </a:rPr>
              <a:t>Bai</a:t>
            </a:r>
            <a:r>
              <a:rPr lang="fi-FI" sz="1100" kern="100" dirty="0">
                <a:effectLst/>
                <a:latin typeface="Aptos" panose="020B0004020202020204" pitchFamily="34" charset="0"/>
                <a:ea typeface="Aptos" panose="020B0004020202020204" pitchFamily="34" charset="0"/>
                <a:cs typeface="Times New Roman" panose="02020603050405020304" pitchFamily="18" charset="0"/>
              </a:rPr>
              <a:t>, X., Barnes, D., </a:t>
            </a:r>
            <a:r>
              <a:rPr lang="fi-FI" sz="1100" kern="100" dirty="0" err="1">
                <a:effectLst/>
                <a:latin typeface="Aptos" panose="020B0004020202020204" pitchFamily="34" charset="0"/>
                <a:ea typeface="Aptos" panose="020B0004020202020204" pitchFamily="34" charset="0"/>
                <a:cs typeface="Times New Roman" panose="02020603050405020304" pitchFamily="18" charset="0"/>
              </a:rPr>
              <a:t>Burrows</a:t>
            </a:r>
            <a:r>
              <a:rPr lang="fi-FI" sz="1100" kern="100" dirty="0">
                <a:effectLst/>
                <a:latin typeface="Aptos" panose="020B0004020202020204" pitchFamily="34" charset="0"/>
                <a:ea typeface="Aptos" panose="020B0004020202020204" pitchFamily="34" charset="0"/>
                <a:cs typeface="Times New Roman" panose="02020603050405020304" pitchFamily="18" charset="0"/>
              </a:rPr>
              <a:t>, M., Chan, L., </a:t>
            </a:r>
            <a:r>
              <a:rPr lang="fi-FI" sz="1100" kern="100" dirty="0" err="1">
                <a:effectLst/>
                <a:latin typeface="Aptos" panose="020B0004020202020204" pitchFamily="34" charset="0"/>
                <a:ea typeface="Aptos" panose="020B0004020202020204" pitchFamily="34" charset="0"/>
                <a:cs typeface="Times New Roman" panose="02020603050405020304" pitchFamily="18" charset="0"/>
              </a:rPr>
              <a:t>Diamond</a:t>
            </a:r>
            <a:r>
              <a:rPr lang="fi-FI" sz="1100" kern="100" dirty="0">
                <a:effectLst/>
                <a:latin typeface="Aptos" panose="020B0004020202020204" pitchFamily="34" charset="0"/>
                <a:ea typeface="Aptos" panose="020B0004020202020204" pitchFamily="34" charset="0"/>
                <a:cs typeface="Times New Roman" panose="02020603050405020304" pitchFamily="18" charset="0"/>
              </a:rPr>
              <a:t>, S., </a:t>
            </a:r>
            <a:r>
              <a:rPr lang="fi-FI" sz="1100" kern="100" dirty="0" err="1">
                <a:effectLst/>
                <a:latin typeface="Aptos" panose="020B0004020202020204" pitchFamily="34" charset="0"/>
                <a:ea typeface="Aptos" panose="020B0004020202020204" pitchFamily="34" charset="0"/>
                <a:cs typeface="Times New Roman" panose="02020603050405020304" pitchFamily="18" charset="0"/>
              </a:rPr>
              <a:t>Donatti</a:t>
            </a:r>
            <a:r>
              <a:rPr lang="fi-FI" sz="1100" kern="100" dirty="0">
                <a:effectLst/>
                <a:latin typeface="Aptos" panose="020B0004020202020204" pitchFamily="34" charset="0"/>
                <a:ea typeface="Aptos" panose="020B0004020202020204" pitchFamily="34" charset="0"/>
                <a:cs typeface="Times New Roman" panose="02020603050405020304" pitchFamily="18" charset="0"/>
              </a:rPr>
              <a:t>, C., </a:t>
            </a:r>
            <a:r>
              <a:rPr lang="fi-FI" sz="1100" kern="100" dirty="0" err="1">
                <a:effectLst/>
                <a:latin typeface="Aptos" panose="020B0004020202020204" pitchFamily="34" charset="0"/>
                <a:ea typeface="Aptos" panose="020B0004020202020204" pitchFamily="34" charset="0"/>
                <a:cs typeface="Times New Roman" panose="02020603050405020304" pitchFamily="18" charset="0"/>
              </a:rPr>
              <a:t>Duarte</a:t>
            </a:r>
            <a:r>
              <a:rPr lang="fi-FI" sz="1100" kern="100" dirty="0">
                <a:effectLst/>
                <a:latin typeface="Aptos" panose="020B0004020202020204" pitchFamily="34" charset="0"/>
                <a:ea typeface="Aptos" panose="020B0004020202020204" pitchFamily="34" charset="0"/>
                <a:cs typeface="Times New Roman" panose="02020603050405020304" pitchFamily="18" charset="0"/>
              </a:rPr>
              <a:t>, C., </a:t>
            </a:r>
            <a:r>
              <a:rPr lang="fi-FI" sz="1100" kern="100" dirty="0" err="1">
                <a:effectLst/>
                <a:latin typeface="Aptos" panose="020B0004020202020204" pitchFamily="34" charset="0"/>
                <a:ea typeface="Aptos" panose="020B0004020202020204" pitchFamily="34" charset="0"/>
                <a:cs typeface="Times New Roman" panose="02020603050405020304" pitchFamily="18" charset="0"/>
              </a:rPr>
              <a:t>Eisenhauer</a:t>
            </a:r>
            <a:r>
              <a:rPr lang="fi-FI" sz="1100" kern="100" dirty="0">
                <a:effectLst/>
                <a:latin typeface="Aptos" panose="020B0004020202020204" pitchFamily="34" charset="0"/>
                <a:ea typeface="Aptos" panose="020B0004020202020204" pitchFamily="34" charset="0"/>
                <a:cs typeface="Times New Roman" panose="02020603050405020304" pitchFamily="18" charset="0"/>
              </a:rPr>
              <a:t>, N., </a:t>
            </a:r>
            <a:r>
              <a:rPr lang="fi-FI" sz="1100" kern="100" dirty="0" err="1">
                <a:effectLst/>
                <a:latin typeface="Aptos" panose="020B0004020202020204" pitchFamily="34" charset="0"/>
                <a:ea typeface="Aptos" panose="020B0004020202020204" pitchFamily="34" charset="0"/>
                <a:cs typeface="Times New Roman" panose="02020603050405020304" pitchFamily="18" charset="0"/>
              </a:rPr>
              <a:t>Foden</a:t>
            </a:r>
            <a:r>
              <a:rPr lang="fi-FI" sz="1100" kern="100" dirty="0">
                <a:effectLst/>
                <a:latin typeface="Aptos" panose="020B0004020202020204" pitchFamily="34" charset="0"/>
                <a:ea typeface="Aptos" panose="020B0004020202020204" pitchFamily="34" charset="0"/>
                <a:cs typeface="Times New Roman" panose="02020603050405020304" pitchFamily="18" charset="0"/>
              </a:rPr>
              <a:t>, W., </a:t>
            </a:r>
            <a:r>
              <a:rPr lang="fi-FI" sz="1100" kern="100" dirty="0" err="1">
                <a:effectLst/>
                <a:latin typeface="Aptos" panose="020B0004020202020204" pitchFamily="34" charset="0"/>
                <a:ea typeface="Aptos" panose="020B0004020202020204" pitchFamily="34" charset="0"/>
                <a:cs typeface="Times New Roman" panose="02020603050405020304" pitchFamily="18" charset="0"/>
              </a:rPr>
              <a:t>Gasalla</a:t>
            </a:r>
            <a:r>
              <a:rPr lang="fi-FI" sz="1100" kern="100" dirty="0">
                <a:effectLst/>
                <a:latin typeface="Aptos" panose="020B0004020202020204" pitchFamily="34" charset="0"/>
                <a:ea typeface="Aptos" panose="020B0004020202020204" pitchFamily="34" charset="0"/>
                <a:cs typeface="Times New Roman" panose="02020603050405020304" pitchFamily="18" charset="0"/>
              </a:rPr>
              <a:t>, M., </a:t>
            </a:r>
            <a:r>
              <a:rPr lang="fi-FI" sz="1100" kern="100" dirty="0" err="1">
                <a:effectLst/>
                <a:latin typeface="Aptos" panose="020B0004020202020204" pitchFamily="34" charset="0"/>
                <a:ea typeface="Aptos" panose="020B0004020202020204" pitchFamily="34" charset="0"/>
                <a:cs typeface="Times New Roman" panose="02020603050405020304" pitchFamily="18" charset="0"/>
              </a:rPr>
              <a:t>Handa</a:t>
            </a:r>
            <a:r>
              <a:rPr lang="fi-FI" sz="1100" kern="100" dirty="0">
                <a:effectLst/>
                <a:latin typeface="Aptos" panose="020B0004020202020204" pitchFamily="34" charset="0"/>
                <a:ea typeface="Aptos" panose="020B0004020202020204" pitchFamily="34" charset="0"/>
                <a:cs typeface="Times New Roman" panose="02020603050405020304" pitchFamily="18" charset="0"/>
              </a:rPr>
              <a:t>, C., </a:t>
            </a:r>
            <a:r>
              <a:rPr lang="fi-FI" sz="1100" kern="100" dirty="0" err="1">
                <a:effectLst/>
                <a:latin typeface="Aptos" panose="020B0004020202020204" pitchFamily="34" charset="0"/>
                <a:ea typeface="Aptos" panose="020B0004020202020204" pitchFamily="34" charset="0"/>
                <a:cs typeface="Times New Roman" panose="02020603050405020304" pitchFamily="18" charset="0"/>
              </a:rPr>
              <a:t>Hickler</a:t>
            </a:r>
            <a:r>
              <a:rPr lang="fi-FI" sz="1100" kern="100" dirty="0">
                <a:effectLst/>
                <a:latin typeface="Aptos" panose="020B0004020202020204" pitchFamily="34" charset="0"/>
                <a:ea typeface="Aptos" panose="020B0004020202020204" pitchFamily="34" charset="0"/>
                <a:cs typeface="Times New Roman" panose="02020603050405020304" pitchFamily="18" charset="0"/>
              </a:rPr>
              <a:t>, T., </a:t>
            </a:r>
            <a:r>
              <a:rPr lang="fi-FI" sz="1100" kern="100" dirty="0" err="1">
                <a:effectLst/>
                <a:latin typeface="Aptos" panose="020B0004020202020204" pitchFamily="34" charset="0"/>
                <a:ea typeface="Aptos" panose="020B0004020202020204" pitchFamily="34" charset="0"/>
                <a:cs typeface="Times New Roman" panose="02020603050405020304" pitchFamily="18" charset="0"/>
              </a:rPr>
              <a:t>Hoegh-Guldberg</a:t>
            </a:r>
            <a:r>
              <a:rPr lang="fi-FI" sz="1100" kern="100" dirty="0">
                <a:effectLst/>
                <a:latin typeface="Aptos" panose="020B0004020202020204" pitchFamily="34" charset="0"/>
                <a:ea typeface="Aptos" panose="020B0004020202020204" pitchFamily="34" charset="0"/>
                <a:cs typeface="Times New Roman" panose="02020603050405020304" pitchFamily="18" charset="0"/>
              </a:rPr>
              <a:t>, O., </a:t>
            </a:r>
            <a:r>
              <a:rPr lang="fi-FI" sz="1100" kern="100" dirty="0" err="1">
                <a:effectLst/>
                <a:latin typeface="Aptos" panose="020B0004020202020204" pitchFamily="34" charset="0"/>
                <a:ea typeface="Aptos" panose="020B0004020202020204" pitchFamily="34" charset="0"/>
                <a:cs typeface="Times New Roman" panose="02020603050405020304" pitchFamily="18" charset="0"/>
              </a:rPr>
              <a:t>Ichii</a:t>
            </a:r>
            <a:r>
              <a:rPr lang="fi-FI" sz="1100" kern="100" dirty="0">
                <a:effectLst/>
                <a:latin typeface="Aptos" panose="020B0004020202020204" pitchFamily="34" charset="0"/>
                <a:ea typeface="Aptos" panose="020B0004020202020204" pitchFamily="34" charset="0"/>
                <a:cs typeface="Times New Roman" panose="02020603050405020304" pitchFamily="18" charset="0"/>
              </a:rPr>
              <a:t>, K., Jacob, U., … </a:t>
            </a:r>
            <a:r>
              <a:rPr lang="fi-FI" sz="1100" kern="100" dirty="0" err="1">
                <a:effectLst/>
                <a:latin typeface="Aptos" panose="020B0004020202020204" pitchFamily="34" charset="0"/>
                <a:ea typeface="Aptos" panose="020B0004020202020204" pitchFamily="34" charset="0"/>
                <a:cs typeface="Times New Roman" panose="02020603050405020304" pitchFamily="18" charset="0"/>
              </a:rPr>
              <a:t>Ngo</a:t>
            </a:r>
            <a:r>
              <a:rPr lang="fi-FI" sz="1100" kern="100" dirty="0">
                <a:effectLst/>
                <a:latin typeface="Aptos" panose="020B0004020202020204" pitchFamily="34" charset="0"/>
                <a:ea typeface="Aptos" panose="020B0004020202020204" pitchFamily="34" charset="0"/>
                <a:cs typeface="Times New Roman" panose="02020603050405020304" pitchFamily="18" charset="0"/>
              </a:rPr>
              <a:t>, H. (2021). </a:t>
            </a:r>
            <a:r>
              <a:rPr lang="fi-FI" sz="1100" i="1" kern="100" dirty="0">
                <a:effectLst/>
                <a:latin typeface="Aptos" panose="020B0004020202020204" pitchFamily="34" charset="0"/>
                <a:ea typeface="Aptos" panose="020B0004020202020204" pitchFamily="34" charset="0"/>
                <a:cs typeface="Times New Roman" panose="02020603050405020304" pitchFamily="18" charset="0"/>
              </a:rPr>
              <a:t>IPBES-IPCC </a:t>
            </a:r>
            <a:r>
              <a:rPr lang="fi-FI" sz="1100" i="1" kern="100" dirty="0" err="1">
                <a:effectLst/>
                <a:latin typeface="Aptos" panose="020B0004020202020204" pitchFamily="34" charset="0"/>
                <a:ea typeface="Aptos" panose="020B0004020202020204" pitchFamily="34" charset="0"/>
                <a:cs typeface="Times New Roman" panose="02020603050405020304" pitchFamily="18" charset="0"/>
              </a:rPr>
              <a:t>co-sponsored</a:t>
            </a:r>
            <a:r>
              <a:rPr lang="fi-FI" sz="1100" i="1" kern="100" dirty="0">
                <a:effectLst/>
                <a:latin typeface="Aptos" panose="020B0004020202020204" pitchFamily="34" charset="0"/>
                <a:ea typeface="Aptos" panose="020B0004020202020204" pitchFamily="34" charset="0"/>
                <a:cs typeface="Times New Roman" panose="02020603050405020304" pitchFamily="18" charset="0"/>
              </a:rPr>
              <a:t> workshop </a:t>
            </a:r>
            <a:r>
              <a:rPr lang="fi-FI" sz="1100" i="1" kern="100" dirty="0" err="1">
                <a:effectLst/>
                <a:latin typeface="Aptos" panose="020B0004020202020204" pitchFamily="34" charset="0"/>
                <a:ea typeface="Aptos" panose="020B0004020202020204" pitchFamily="34" charset="0"/>
                <a:cs typeface="Times New Roman" panose="02020603050405020304" pitchFamily="18" charset="0"/>
              </a:rPr>
              <a:t>report</a:t>
            </a:r>
            <a:r>
              <a:rPr lang="fi-FI" sz="1100" i="1" kern="100" dirty="0">
                <a:effectLst/>
                <a:latin typeface="Aptos" panose="020B0004020202020204" pitchFamily="34" charset="0"/>
                <a:ea typeface="Aptos" panose="020B0004020202020204" pitchFamily="34" charset="0"/>
                <a:cs typeface="Times New Roman" panose="02020603050405020304" pitchFamily="18" charset="0"/>
              </a:rPr>
              <a:t> on </a:t>
            </a:r>
            <a:r>
              <a:rPr lang="fi-FI" sz="1100" i="1" kern="100" dirty="0" err="1">
                <a:effectLst/>
                <a:latin typeface="Aptos" panose="020B0004020202020204" pitchFamily="34" charset="0"/>
                <a:ea typeface="Aptos" panose="020B0004020202020204" pitchFamily="34" charset="0"/>
                <a:cs typeface="Times New Roman" panose="02020603050405020304" pitchFamily="18" charset="0"/>
              </a:rPr>
              <a:t>biodiversity</a:t>
            </a:r>
            <a:r>
              <a:rPr lang="fi-FI" sz="1100" i="1" kern="100" dirty="0">
                <a:effectLst/>
                <a:latin typeface="Aptos" panose="020B0004020202020204" pitchFamily="34" charset="0"/>
                <a:ea typeface="Aptos" panose="020B0004020202020204" pitchFamily="34" charset="0"/>
                <a:cs typeface="Times New Roman" panose="02020603050405020304" pitchFamily="18" charset="0"/>
              </a:rPr>
              <a:t> and </a:t>
            </a:r>
            <a:r>
              <a:rPr lang="fi-FI" sz="1100" i="1" kern="100" dirty="0" err="1">
                <a:effectLst/>
                <a:latin typeface="Aptos" panose="020B0004020202020204" pitchFamily="34" charset="0"/>
                <a:ea typeface="Aptos" panose="020B0004020202020204" pitchFamily="34" charset="0"/>
                <a:cs typeface="Times New Roman" panose="02020603050405020304" pitchFamily="18" charset="0"/>
              </a:rPr>
              <a:t>climate</a:t>
            </a:r>
            <a:r>
              <a:rPr lang="fi-FI" sz="1100" i="1" kern="100" dirty="0">
                <a:effectLst/>
                <a:latin typeface="Aptos" panose="020B0004020202020204" pitchFamily="34" charset="0"/>
                <a:ea typeface="Aptos" panose="020B0004020202020204" pitchFamily="34" charset="0"/>
                <a:cs typeface="Times New Roman" panose="02020603050405020304" pitchFamily="18" charset="0"/>
              </a:rPr>
              <a:t> </a:t>
            </a:r>
            <a:r>
              <a:rPr lang="fi-FI" sz="1100" i="1" kern="100" dirty="0" err="1">
                <a:effectLst/>
                <a:latin typeface="Aptos" panose="020B0004020202020204" pitchFamily="34" charset="0"/>
                <a:ea typeface="Aptos" panose="020B0004020202020204" pitchFamily="34" charset="0"/>
                <a:cs typeface="Times New Roman" panose="02020603050405020304" pitchFamily="18" charset="0"/>
              </a:rPr>
              <a:t>change</a:t>
            </a:r>
            <a:r>
              <a:rPr lang="fi-FI" sz="11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100" kern="100" dirty="0" err="1">
                <a:effectLst/>
                <a:latin typeface="Aptos" panose="020B0004020202020204" pitchFamily="34" charset="0"/>
                <a:ea typeface="Aptos" panose="020B0004020202020204" pitchFamily="34" charset="0"/>
                <a:cs typeface="Times New Roman" panose="02020603050405020304" pitchFamily="18" charset="0"/>
              </a:rPr>
              <a:t>Zenodo</a:t>
            </a:r>
            <a:r>
              <a:rPr lang="fi-FI" sz="11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1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10"/>
              </a:rPr>
              <a:t>https://doi.org/10.5281/zenodo.5101133</a:t>
            </a:r>
            <a:endParaRPr lang="fi-FI"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fi-FI" sz="1100" kern="100" dirty="0">
                <a:effectLst/>
                <a:latin typeface="Aptos" panose="020B0004020202020204" pitchFamily="34" charset="0"/>
                <a:ea typeface="Aptos" panose="020B0004020202020204" pitchFamily="34" charset="0"/>
                <a:cs typeface="Times New Roman" panose="02020603050405020304" pitchFamily="18" charset="0"/>
              </a:rPr>
              <a:t>Rytkönen, A-M., Ahopelto, L., </a:t>
            </a:r>
            <a:r>
              <a:rPr lang="fi-FI" sz="1100" kern="100" dirty="0" err="1">
                <a:effectLst/>
                <a:latin typeface="Aptos" panose="020B0004020202020204" pitchFamily="34" charset="0"/>
                <a:ea typeface="Aptos" panose="020B0004020202020204" pitchFamily="34" charset="0"/>
                <a:cs typeface="Times New Roman" panose="02020603050405020304" pitchFamily="18" charset="0"/>
              </a:rPr>
              <a:t>Helkimo</a:t>
            </a:r>
            <a:r>
              <a:rPr lang="fi-FI" sz="1100" kern="100" dirty="0">
                <a:effectLst/>
                <a:latin typeface="Aptos" panose="020B0004020202020204" pitchFamily="34" charset="0"/>
                <a:ea typeface="Aptos" panose="020B0004020202020204" pitchFamily="34" charset="0"/>
                <a:cs typeface="Times New Roman" panose="02020603050405020304" pitchFamily="18" charset="0"/>
              </a:rPr>
              <a:t>, J., Olin, S., Keto, A., Leinonen, A. &amp; Häggblom, O. (2024). </a:t>
            </a:r>
            <a:r>
              <a:rPr lang="fi-FI" sz="1100" i="1" kern="100" dirty="0">
                <a:effectLst/>
                <a:latin typeface="Aptos" panose="020B0004020202020204" pitchFamily="34" charset="0"/>
                <a:ea typeface="Aptos" panose="020B0004020202020204" pitchFamily="34" charset="0"/>
                <a:cs typeface="Times New Roman" panose="02020603050405020304" pitchFamily="18" charset="0"/>
              </a:rPr>
              <a:t>Valuma-aluesuunnittelun tiekartta vuoteen 2030</a:t>
            </a:r>
            <a:r>
              <a:rPr lang="fi-FI" sz="1100" kern="100" dirty="0">
                <a:effectLst/>
                <a:latin typeface="Aptos" panose="020B0004020202020204" pitchFamily="34" charset="0"/>
                <a:ea typeface="Aptos" panose="020B0004020202020204" pitchFamily="34" charset="0"/>
                <a:cs typeface="Times New Roman" panose="02020603050405020304" pitchFamily="18" charset="0"/>
              </a:rPr>
              <a:t>. Valtioneuvoston julkaisuja 2024:6. </a:t>
            </a:r>
            <a:r>
              <a:rPr lang="fi-FI" sz="1100" kern="100" dirty="0">
                <a:effectLst/>
                <a:latin typeface="Aptos" panose="020B0004020202020204" pitchFamily="34" charset="0"/>
                <a:ea typeface="Aptos" panose="020B0004020202020204" pitchFamily="34" charset="0"/>
                <a:cs typeface="Times New Roman" panose="02020603050405020304" pitchFamily="18" charset="0"/>
                <a:hlinkClick r:id="rId11"/>
              </a:rPr>
              <a:t>https://urn.fi/URN:ISBN:978-952-383-727-0</a:t>
            </a:r>
            <a:endParaRPr lang="fi-FI"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fi-FI" sz="1100" kern="100" dirty="0">
                <a:effectLst/>
                <a:latin typeface="Aptos" panose="020B0004020202020204" pitchFamily="34" charset="0"/>
                <a:ea typeface="Aptos" panose="020B0004020202020204" pitchFamily="34" charset="0"/>
                <a:cs typeface="Times New Roman" panose="02020603050405020304" pitchFamily="18" charset="0"/>
              </a:rPr>
              <a:t>Sivonen, M., </a:t>
            </a:r>
            <a:r>
              <a:rPr lang="fi-FI" sz="1100" kern="100" dirty="0" err="1">
                <a:effectLst/>
                <a:latin typeface="Aptos" panose="020B0004020202020204" pitchFamily="34" charset="0"/>
                <a:ea typeface="Aptos" panose="020B0004020202020204" pitchFamily="34" charset="0"/>
                <a:cs typeface="Times New Roman" panose="02020603050405020304" pitchFamily="18" charset="0"/>
              </a:rPr>
              <a:t>Albrecht</a:t>
            </a:r>
            <a:r>
              <a:rPr lang="fi-FI" sz="1100" kern="100" dirty="0">
                <a:effectLst/>
                <a:latin typeface="Aptos" panose="020B0004020202020204" pitchFamily="34" charset="0"/>
                <a:ea typeface="Aptos" panose="020B0004020202020204" pitchFamily="34" charset="0"/>
                <a:cs typeface="Times New Roman" panose="02020603050405020304" pitchFamily="18" charset="0"/>
              </a:rPr>
              <a:t>, E., Leino, J., &amp; Peltonen, L. (2023). </a:t>
            </a:r>
            <a:r>
              <a:rPr lang="fi-FI" sz="1100" i="1" kern="100" dirty="0">
                <a:effectLst/>
                <a:latin typeface="Aptos" panose="020B0004020202020204" pitchFamily="34" charset="0"/>
                <a:ea typeface="Aptos" panose="020B0004020202020204" pitchFamily="34" charset="0"/>
                <a:cs typeface="Times New Roman" panose="02020603050405020304" pitchFamily="18" charset="0"/>
              </a:rPr>
              <a:t>Ilmastonmuutoksen hillintä ja siihen sopeutuminen maanomistajien näkökulmasta: kyselytutkimus Pohjois-Savon maa- ja metsätilanomistajille: raportti</a:t>
            </a:r>
            <a:r>
              <a:rPr lang="fi-FI" sz="1100" kern="100" dirty="0">
                <a:effectLst/>
                <a:latin typeface="Aptos" panose="020B0004020202020204" pitchFamily="34" charset="0"/>
                <a:ea typeface="Aptos" panose="020B0004020202020204" pitchFamily="34" charset="0"/>
                <a:cs typeface="Times New Roman" panose="02020603050405020304" pitchFamily="18" charset="0"/>
              </a:rPr>
              <a:t>.</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Publications of the University of Eastern Finland Reports and Studies in Social Sciences and Business Studies; 19.</a:t>
            </a:r>
            <a:r>
              <a:rPr lang="fi-FI" sz="11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100" kern="100" dirty="0" err="1">
                <a:effectLst/>
                <a:latin typeface="Aptos" panose="020B0004020202020204" pitchFamily="34" charset="0"/>
                <a:ea typeface="Aptos" panose="020B0004020202020204" pitchFamily="34" charset="0"/>
                <a:cs typeface="Times New Roman" panose="02020603050405020304" pitchFamily="18" charset="0"/>
              </a:rPr>
              <a:t>University</a:t>
            </a:r>
            <a:r>
              <a:rPr lang="fi-FI" sz="1100" kern="100" dirty="0">
                <a:effectLst/>
                <a:latin typeface="Aptos" panose="020B0004020202020204" pitchFamily="34" charset="0"/>
                <a:ea typeface="Aptos" panose="020B0004020202020204" pitchFamily="34" charset="0"/>
                <a:cs typeface="Times New Roman" panose="02020603050405020304" pitchFamily="18" charset="0"/>
              </a:rPr>
              <a:t> of Eastern Finland. </a:t>
            </a:r>
            <a:r>
              <a:rPr lang="fi-FI" sz="1100" kern="100" dirty="0">
                <a:effectLst/>
                <a:latin typeface="Aptos" panose="020B0004020202020204" pitchFamily="34" charset="0"/>
                <a:ea typeface="Aptos" panose="020B0004020202020204" pitchFamily="34" charset="0"/>
                <a:cs typeface="Times New Roman" panose="02020603050405020304" pitchFamily="18" charset="0"/>
                <a:hlinkClick r:id="rId12"/>
              </a:rPr>
              <a:t>https://erepo.uef.fi/bitstream/handle/123456789/29895/urn_isbn_978-952-61-4907-3.pdf?sequence=1&amp;isAllowed=y</a:t>
            </a:r>
            <a:endParaRPr lang="fi-FI"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US" sz="1100" kern="100" dirty="0" err="1">
                <a:effectLst/>
                <a:latin typeface="Aptos" panose="020B0004020202020204" pitchFamily="34" charset="0"/>
                <a:ea typeface="Aptos" panose="020B0004020202020204" pitchFamily="34" charset="0"/>
                <a:cs typeface="Times New Roman" panose="02020603050405020304" pitchFamily="18" charset="0"/>
              </a:rPr>
              <a:t>Sivonen</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M. (2023). </a:t>
            </a:r>
            <a:r>
              <a:rPr lang="en-US" sz="1100" i="1" kern="100" dirty="0" err="1">
                <a:effectLst/>
                <a:latin typeface="Aptos" panose="020B0004020202020204" pitchFamily="34" charset="0"/>
                <a:ea typeface="Aptos" panose="020B0004020202020204" pitchFamily="34" charset="0"/>
                <a:cs typeface="Times New Roman" panose="02020603050405020304" pitchFamily="18" charset="0"/>
              </a:rPr>
              <a:t>Ilmastonmuutoksen</a:t>
            </a:r>
            <a:r>
              <a:rPr lang="en-US" sz="1100" i="1" kern="100" dirty="0">
                <a:effectLst/>
                <a:latin typeface="Aptos" panose="020B0004020202020204" pitchFamily="34" charset="0"/>
                <a:ea typeface="Aptos" panose="020B0004020202020204" pitchFamily="34" charset="0"/>
                <a:cs typeface="Times New Roman" panose="02020603050405020304" pitchFamily="18" charset="0"/>
              </a:rPr>
              <a:t> </a:t>
            </a:r>
            <a:r>
              <a:rPr lang="en-US" sz="1100" i="1" kern="100" dirty="0" err="1">
                <a:effectLst/>
                <a:latin typeface="Aptos" panose="020B0004020202020204" pitchFamily="34" charset="0"/>
                <a:ea typeface="Aptos" panose="020B0004020202020204" pitchFamily="34" charset="0"/>
                <a:cs typeface="Times New Roman" panose="02020603050405020304" pitchFamily="18" charset="0"/>
              </a:rPr>
              <a:t>hillintä</a:t>
            </a:r>
            <a:r>
              <a:rPr lang="en-US" sz="1100" i="1" kern="100" dirty="0">
                <a:effectLst/>
                <a:latin typeface="Aptos" panose="020B0004020202020204" pitchFamily="34" charset="0"/>
                <a:ea typeface="Aptos" panose="020B0004020202020204" pitchFamily="34" charset="0"/>
                <a:cs typeface="Times New Roman" panose="02020603050405020304" pitchFamily="18" charset="0"/>
              </a:rPr>
              <a:t> ja </a:t>
            </a:r>
            <a:r>
              <a:rPr lang="en-US" sz="1100" i="1" kern="100" dirty="0" err="1">
                <a:effectLst/>
                <a:latin typeface="Aptos" panose="020B0004020202020204" pitchFamily="34" charset="0"/>
                <a:ea typeface="Aptos" panose="020B0004020202020204" pitchFamily="34" charset="0"/>
                <a:cs typeface="Times New Roman" panose="02020603050405020304" pitchFamily="18" charset="0"/>
              </a:rPr>
              <a:t>siihen</a:t>
            </a:r>
            <a:r>
              <a:rPr lang="en-US" sz="1100" i="1" kern="100" dirty="0">
                <a:effectLst/>
                <a:latin typeface="Aptos" panose="020B0004020202020204" pitchFamily="34" charset="0"/>
                <a:ea typeface="Aptos" panose="020B0004020202020204" pitchFamily="34" charset="0"/>
                <a:cs typeface="Times New Roman" panose="02020603050405020304" pitchFamily="18" charset="0"/>
              </a:rPr>
              <a:t> </a:t>
            </a:r>
            <a:r>
              <a:rPr lang="en-US" sz="1100" i="1" kern="100" dirty="0" err="1">
                <a:effectLst/>
                <a:latin typeface="Aptos" panose="020B0004020202020204" pitchFamily="34" charset="0"/>
                <a:ea typeface="Aptos" panose="020B0004020202020204" pitchFamily="34" charset="0"/>
                <a:cs typeface="Times New Roman" panose="02020603050405020304" pitchFamily="18" charset="0"/>
              </a:rPr>
              <a:t>sopeutuminen</a:t>
            </a:r>
            <a:r>
              <a:rPr lang="en-US" sz="1100" i="1" kern="100" dirty="0">
                <a:effectLst/>
                <a:latin typeface="Aptos" panose="020B0004020202020204" pitchFamily="34" charset="0"/>
                <a:ea typeface="Aptos" panose="020B0004020202020204" pitchFamily="34" charset="0"/>
                <a:cs typeface="Times New Roman" panose="02020603050405020304" pitchFamily="18" charset="0"/>
              </a:rPr>
              <a:t> </a:t>
            </a:r>
            <a:r>
              <a:rPr lang="en-US" sz="1100" i="1" kern="100" dirty="0" err="1">
                <a:effectLst/>
                <a:latin typeface="Aptos" panose="020B0004020202020204" pitchFamily="34" charset="0"/>
                <a:ea typeface="Aptos" panose="020B0004020202020204" pitchFamily="34" charset="0"/>
                <a:cs typeface="Times New Roman" panose="02020603050405020304" pitchFamily="18" charset="0"/>
              </a:rPr>
              <a:t>maanomistajien</a:t>
            </a:r>
            <a:r>
              <a:rPr lang="en-US" sz="1100" i="1" kern="100" dirty="0">
                <a:effectLst/>
                <a:latin typeface="Aptos" panose="020B0004020202020204" pitchFamily="34" charset="0"/>
                <a:ea typeface="Aptos" panose="020B0004020202020204" pitchFamily="34" charset="0"/>
                <a:cs typeface="Times New Roman" panose="02020603050405020304" pitchFamily="18" charset="0"/>
              </a:rPr>
              <a:t> </a:t>
            </a:r>
            <a:r>
              <a:rPr lang="en-US" sz="1100" i="1" kern="100" dirty="0" err="1">
                <a:effectLst/>
                <a:latin typeface="Aptos" panose="020B0004020202020204" pitchFamily="34" charset="0"/>
                <a:ea typeface="Aptos" panose="020B0004020202020204" pitchFamily="34" charset="0"/>
                <a:cs typeface="Times New Roman" panose="02020603050405020304" pitchFamily="18" charset="0"/>
              </a:rPr>
              <a:t>näkökulmasta</a:t>
            </a:r>
            <a:r>
              <a:rPr lang="en-US" sz="1100" i="1" kern="100" dirty="0">
                <a:effectLst/>
                <a:latin typeface="Aptos" panose="020B0004020202020204" pitchFamily="34" charset="0"/>
                <a:ea typeface="Aptos" panose="020B0004020202020204" pitchFamily="34" charset="0"/>
                <a:cs typeface="Times New Roman" panose="02020603050405020304" pitchFamily="18" charset="0"/>
              </a:rPr>
              <a:t> – </a:t>
            </a:r>
            <a:r>
              <a:rPr lang="en-US" sz="1100" i="1" kern="100" dirty="0" err="1">
                <a:effectLst/>
                <a:latin typeface="Aptos" panose="020B0004020202020204" pitchFamily="34" charset="0"/>
                <a:ea typeface="Aptos" panose="020B0004020202020204" pitchFamily="34" charset="0"/>
                <a:cs typeface="Times New Roman" panose="02020603050405020304" pitchFamily="18" charset="0"/>
              </a:rPr>
              <a:t>Kyselytutkimus</a:t>
            </a:r>
            <a:r>
              <a:rPr lang="en-US" sz="1100" i="1" kern="100" dirty="0">
                <a:effectLst/>
                <a:latin typeface="Aptos" panose="020B0004020202020204" pitchFamily="34" charset="0"/>
                <a:ea typeface="Aptos" panose="020B0004020202020204" pitchFamily="34" charset="0"/>
                <a:cs typeface="Times New Roman" panose="02020603050405020304" pitchFamily="18" charset="0"/>
              </a:rPr>
              <a:t> </a:t>
            </a:r>
            <a:r>
              <a:rPr lang="en-US" sz="1100" i="1" kern="100" dirty="0" err="1">
                <a:effectLst/>
                <a:latin typeface="Aptos" panose="020B0004020202020204" pitchFamily="34" charset="0"/>
                <a:ea typeface="Aptos" panose="020B0004020202020204" pitchFamily="34" charset="0"/>
                <a:cs typeface="Times New Roman" panose="02020603050405020304" pitchFamily="18" charset="0"/>
              </a:rPr>
              <a:t>Pohjois</a:t>
            </a:r>
            <a:r>
              <a:rPr lang="en-US" sz="1100" i="1" kern="100" dirty="0">
                <a:effectLst/>
                <a:latin typeface="Aptos" panose="020B0004020202020204" pitchFamily="34" charset="0"/>
                <a:ea typeface="Aptos" panose="020B0004020202020204" pitchFamily="34" charset="0"/>
                <a:cs typeface="Times New Roman" panose="02020603050405020304" pitchFamily="18" charset="0"/>
              </a:rPr>
              <a:t>-Savon maa- ja </a:t>
            </a:r>
            <a:r>
              <a:rPr lang="en-US" sz="1100" i="1" kern="100" dirty="0" err="1">
                <a:effectLst/>
                <a:latin typeface="Aptos" panose="020B0004020202020204" pitchFamily="34" charset="0"/>
                <a:ea typeface="Aptos" panose="020B0004020202020204" pitchFamily="34" charset="0"/>
                <a:cs typeface="Times New Roman" panose="02020603050405020304" pitchFamily="18" charset="0"/>
              </a:rPr>
              <a:t>metsätilanomistajille</a:t>
            </a:r>
            <a:r>
              <a:rPr lang="en-US" sz="1100" i="1" kern="100" dirty="0">
                <a:effectLst/>
                <a:latin typeface="Aptos" panose="020B0004020202020204" pitchFamily="34" charset="0"/>
                <a:ea typeface="Aptos" panose="020B0004020202020204" pitchFamily="34" charset="0"/>
                <a:cs typeface="Times New Roman" panose="02020603050405020304" pitchFamily="18" charset="0"/>
              </a:rPr>
              <a:t>. </a:t>
            </a:r>
            <a:r>
              <a:rPr lang="en-US" sz="1100" i="1" kern="100" dirty="0" err="1">
                <a:effectLst/>
                <a:latin typeface="Aptos" panose="020B0004020202020204" pitchFamily="34" charset="0"/>
                <a:ea typeface="Aptos" panose="020B0004020202020204" pitchFamily="34" charset="0"/>
                <a:cs typeface="Times New Roman" panose="02020603050405020304" pitchFamily="18" charset="0"/>
              </a:rPr>
              <a:t>Maankäytön</a:t>
            </a:r>
            <a:r>
              <a:rPr lang="en-US" sz="1100" i="1" kern="100" dirty="0">
                <a:effectLst/>
                <a:latin typeface="Aptos" panose="020B0004020202020204" pitchFamily="34" charset="0"/>
                <a:ea typeface="Aptos" panose="020B0004020202020204" pitchFamily="34" charset="0"/>
                <a:cs typeface="Times New Roman" panose="02020603050405020304" pitchFamily="18" charset="0"/>
              </a:rPr>
              <a:t> </a:t>
            </a:r>
            <a:r>
              <a:rPr lang="en-US" sz="1100" i="1" kern="100" dirty="0" err="1">
                <a:effectLst/>
                <a:latin typeface="Aptos" panose="020B0004020202020204" pitchFamily="34" charset="0"/>
                <a:ea typeface="Aptos" panose="020B0004020202020204" pitchFamily="34" charset="0"/>
                <a:cs typeface="Times New Roman" panose="02020603050405020304" pitchFamily="18" charset="0"/>
              </a:rPr>
              <a:t>ilmastotoimenpiteiden</a:t>
            </a:r>
            <a:r>
              <a:rPr lang="en-US" sz="1100" i="1" kern="100" dirty="0">
                <a:effectLst/>
                <a:latin typeface="Aptos" panose="020B0004020202020204" pitchFamily="34" charset="0"/>
                <a:ea typeface="Aptos" panose="020B0004020202020204" pitchFamily="34" charset="0"/>
                <a:cs typeface="Times New Roman" panose="02020603050405020304" pitchFamily="18" charset="0"/>
              </a:rPr>
              <a:t> ja –</a:t>
            </a:r>
            <a:r>
              <a:rPr lang="en-US" sz="1100" i="1" kern="100" dirty="0" err="1">
                <a:effectLst/>
                <a:latin typeface="Aptos" panose="020B0004020202020204" pitchFamily="34" charset="0"/>
                <a:ea typeface="Aptos" panose="020B0004020202020204" pitchFamily="34" charset="0"/>
                <a:cs typeface="Times New Roman" panose="02020603050405020304" pitchFamily="18" charset="0"/>
              </a:rPr>
              <a:t>ohjauskeinojen</a:t>
            </a:r>
            <a:r>
              <a:rPr lang="en-US" sz="1100" i="1" kern="100" dirty="0">
                <a:effectLst/>
                <a:latin typeface="Aptos" panose="020B0004020202020204" pitchFamily="34" charset="0"/>
                <a:ea typeface="Aptos" panose="020B0004020202020204" pitchFamily="34" charset="0"/>
                <a:cs typeface="Times New Roman" panose="02020603050405020304" pitchFamily="18" charset="0"/>
              </a:rPr>
              <a:t> </a:t>
            </a:r>
            <a:r>
              <a:rPr lang="en-US" sz="1100" i="1" kern="100" dirty="0" err="1">
                <a:effectLst/>
                <a:latin typeface="Aptos" panose="020B0004020202020204" pitchFamily="34" charset="0"/>
                <a:ea typeface="Aptos" panose="020B0004020202020204" pitchFamily="34" charset="0"/>
                <a:cs typeface="Times New Roman" panose="02020603050405020304" pitchFamily="18" charset="0"/>
              </a:rPr>
              <a:t>hyväksyttävyys</a:t>
            </a:r>
            <a:r>
              <a:rPr lang="en-US" sz="1100" i="1" kern="100" dirty="0">
                <a:effectLst/>
                <a:latin typeface="Aptos" panose="020B0004020202020204" pitchFamily="34" charset="0"/>
                <a:ea typeface="Aptos" panose="020B0004020202020204" pitchFamily="34" charset="0"/>
                <a:cs typeface="Times New Roman" panose="02020603050405020304" pitchFamily="18" charset="0"/>
              </a:rPr>
              <a:t> – </a:t>
            </a:r>
            <a:r>
              <a:rPr lang="en-US" sz="1100" i="1" kern="100" dirty="0" err="1">
                <a:effectLst/>
                <a:latin typeface="Aptos" panose="020B0004020202020204" pitchFamily="34" charset="0"/>
                <a:ea typeface="Aptos" panose="020B0004020202020204" pitchFamily="34" charset="0"/>
                <a:cs typeface="Times New Roman" panose="02020603050405020304" pitchFamily="18" charset="0"/>
              </a:rPr>
              <a:t>havaintoja</a:t>
            </a:r>
            <a:r>
              <a:rPr lang="en-US" sz="1100" i="1" kern="100" dirty="0">
                <a:effectLst/>
                <a:latin typeface="Aptos" panose="020B0004020202020204" pitchFamily="34" charset="0"/>
                <a:ea typeface="Aptos" panose="020B0004020202020204" pitchFamily="34" charset="0"/>
                <a:cs typeface="Times New Roman" panose="02020603050405020304" pitchFamily="18" charset="0"/>
              </a:rPr>
              <a:t> maa- ja </a:t>
            </a:r>
            <a:r>
              <a:rPr lang="en-US" sz="1100" i="1" kern="100" dirty="0" err="1">
                <a:effectLst/>
                <a:latin typeface="Aptos" panose="020B0004020202020204" pitchFamily="34" charset="0"/>
                <a:ea typeface="Aptos" panose="020B0004020202020204" pitchFamily="34" charset="0"/>
                <a:cs typeface="Times New Roman" panose="02020603050405020304" pitchFamily="18" charset="0"/>
              </a:rPr>
              <a:t>metsätaloudesta</a:t>
            </a:r>
            <a:r>
              <a:rPr lang="en-US" sz="1100" i="1" kern="100" dirty="0">
                <a:effectLst/>
                <a:latin typeface="Aptos" panose="020B0004020202020204" pitchFamily="34" charset="0"/>
                <a:ea typeface="Aptos" panose="020B0004020202020204" pitchFamily="34" charset="0"/>
                <a:cs typeface="Times New Roman" panose="02020603050405020304" pitchFamily="18" charset="0"/>
              </a:rPr>
              <a:t> </a:t>
            </a:r>
            <a:r>
              <a:rPr lang="en-US" sz="1100" i="1" kern="100" dirty="0" err="1">
                <a:effectLst/>
                <a:latin typeface="Aptos" panose="020B0004020202020204" pitchFamily="34" charset="0"/>
                <a:ea typeface="Aptos" panose="020B0004020202020204" pitchFamily="34" charset="0"/>
                <a:cs typeface="Times New Roman" panose="02020603050405020304" pitchFamily="18" charset="0"/>
              </a:rPr>
              <a:t>sekä</a:t>
            </a:r>
            <a:r>
              <a:rPr lang="en-US" sz="1100" i="1" kern="100" dirty="0">
                <a:effectLst/>
                <a:latin typeface="Aptos" panose="020B0004020202020204" pitchFamily="34" charset="0"/>
                <a:ea typeface="Aptos" panose="020B0004020202020204" pitchFamily="34" charset="0"/>
                <a:cs typeface="Times New Roman" panose="02020603050405020304" pitchFamily="18" charset="0"/>
              </a:rPr>
              <a:t> </a:t>
            </a:r>
            <a:r>
              <a:rPr lang="en-US" sz="1100" i="1" kern="100" dirty="0" err="1">
                <a:effectLst/>
                <a:latin typeface="Aptos" panose="020B0004020202020204" pitchFamily="34" charset="0"/>
                <a:ea typeface="Aptos" panose="020B0004020202020204" pitchFamily="34" charset="0"/>
                <a:cs typeface="Times New Roman" panose="02020603050405020304" pitchFamily="18" charset="0"/>
              </a:rPr>
              <a:t>turvealalta</a:t>
            </a:r>
            <a:r>
              <a:rPr lang="en-US" sz="1100" i="1" kern="100" dirty="0">
                <a:effectLst/>
                <a:latin typeface="Aptos" panose="020B0004020202020204" pitchFamily="34" charset="0"/>
                <a:ea typeface="Aptos" panose="020B0004020202020204" pitchFamily="34" charset="0"/>
                <a:cs typeface="Times New Roman" panose="02020603050405020304" pitchFamily="18" charset="0"/>
              </a:rPr>
              <a:t> </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[PowerPoint-</a:t>
            </a:r>
            <a:r>
              <a:rPr lang="en-US" sz="1100" kern="100" dirty="0" err="1">
                <a:effectLst/>
                <a:latin typeface="Aptos" panose="020B0004020202020204" pitchFamily="34" charset="0"/>
                <a:ea typeface="Aptos" panose="020B0004020202020204" pitchFamily="34" charset="0"/>
                <a:cs typeface="Times New Roman" panose="02020603050405020304" pitchFamily="18" charset="0"/>
              </a:rPr>
              <a:t>esitys</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100" kern="100" dirty="0" err="1">
                <a:effectLst/>
                <a:latin typeface="Aptos" panose="020B0004020202020204" pitchFamily="34" charset="0"/>
                <a:ea typeface="Aptos" panose="020B0004020202020204" pitchFamily="34" charset="0"/>
                <a:cs typeface="Times New Roman" panose="02020603050405020304" pitchFamily="18" charset="0"/>
              </a:rPr>
              <a:t>SysteemiHiili-hankkeen</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100" kern="100" dirty="0" err="1">
                <a:effectLst/>
                <a:latin typeface="Aptos" panose="020B0004020202020204" pitchFamily="34" charset="0"/>
                <a:ea typeface="Aptos" panose="020B0004020202020204" pitchFamily="34" charset="0"/>
                <a:cs typeface="Times New Roman" panose="02020603050405020304" pitchFamily="18" charset="0"/>
              </a:rPr>
              <a:t>webinaari</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6.10.2023. </a:t>
            </a:r>
            <a:endParaRPr lang="fi-FI"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fi-FI" sz="1100" kern="100" dirty="0" err="1">
                <a:effectLst/>
                <a:latin typeface="Aptos" panose="020B0004020202020204" pitchFamily="34" charset="0"/>
                <a:ea typeface="Aptos" panose="020B0004020202020204" pitchFamily="34" charset="0"/>
                <a:cs typeface="Times New Roman" panose="02020603050405020304" pitchFamily="18" charset="0"/>
              </a:rPr>
              <a:t>Tanguay</a:t>
            </a:r>
            <a:r>
              <a:rPr lang="fi-FI" sz="1100" kern="100" dirty="0">
                <a:effectLst/>
                <a:latin typeface="Aptos" panose="020B0004020202020204" pitchFamily="34" charset="0"/>
                <a:ea typeface="Aptos" panose="020B0004020202020204" pitchFamily="34" charset="0"/>
                <a:cs typeface="Times New Roman" panose="02020603050405020304" pitchFamily="18" charset="0"/>
              </a:rPr>
              <a:t>, L., </a:t>
            </a:r>
            <a:r>
              <a:rPr lang="fi-FI" sz="1100" kern="100" dirty="0" err="1">
                <a:effectLst/>
                <a:latin typeface="Aptos" panose="020B0004020202020204" pitchFamily="34" charset="0"/>
                <a:ea typeface="Aptos" panose="020B0004020202020204" pitchFamily="34" charset="0"/>
                <a:cs typeface="Times New Roman" panose="02020603050405020304" pitchFamily="18" charset="0"/>
              </a:rPr>
              <a:t>Bissonnette</a:t>
            </a:r>
            <a:r>
              <a:rPr lang="fi-FI" sz="1100" kern="100" dirty="0">
                <a:effectLst/>
                <a:latin typeface="Aptos" panose="020B0004020202020204" pitchFamily="34" charset="0"/>
                <a:ea typeface="Aptos" panose="020B0004020202020204" pitchFamily="34" charset="0"/>
                <a:cs typeface="Times New Roman" panose="02020603050405020304" pitchFamily="18" charset="0"/>
              </a:rPr>
              <a:t>, J.-F., </a:t>
            </a:r>
            <a:r>
              <a:rPr lang="fi-FI" sz="1100" kern="100" dirty="0" err="1">
                <a:effectLst/>
                <a:latin typeface="Aptos" panose="020B0004020202020204" pitchFamily="34" charset="0"/>
                <a:ea typeface="Aptos" panose="020B0004020202020204" pitchFamily="34" charset="0"/>
                <a:cs typeface="Times New Roman" panose="02020603050405020304" pitchFamily="18" charset="0"/>
              </a:rPr>
              <a:t>Turgeon</a:t>
            </a:r>
            <a:r>
              <a:rPr lang="fi-FI" sz="1100" kern="100" dirty="0">
                <a:effectLst/>
                <a:latin typeface="Aptos" panose="020B0004020202020204" pitchFamily="34" charset="0"/>
                <a:ea typeface="Aptos" panose="020B0004020202020204" pitchFamily="34" charset="0"/>
                <a:cs typeface="Times New Roman" panose="02020603050405020304" pitchFamily="18" charset="0"/>
              </a:rPr>
              <a:t>, K., &amp; </a:t>
            </a:r>
            <a:r>
              <a:rPr lang="fi-FI" sz="1100" kern="100" dirty="0" err="1">
                <a:effectLst/>
                <a:latin typeface="Aptos" panose="020B0004020202020204" pitchFamily="34" charset="0"/>
                <a:ea typeface="Aptos" panose="020B0004020202020204" pitchFamily="34" charset="0"/>
                <a:cs typeface="Times New Roman" panose="02020603050405020304" pitchFamily="18" charset="0"/>
              </a:rPr>
              <a:t>Calmé</a:t>
            </a:r>
            <a:r>
              <a:rPr lang="fi-FI" sz="1100" kern="100" dirty="0">
                <a:effectLst/>
                <a:latin typeface="Aptos" panose="020B0004020202020204" pitchFamily="34" charset="0"/>
                <a:ea typeface="Aptos" panose="020B0004020202020204" pitchFamily="34" charset="0"/>
                <a:cs typeface="Times New Roman" panose="02020603050405020304" pitchFamily="18" charset="0"/>
              </a:rPr>
              <a:t>, S. (2021). Intervention </a:t>
            </a:r>
            <a:r>
              <a:rPr lang="fi-FI" sz="1100" kern="100" dirty="0" err="1">
                <a:effectLst/>
                <a:latin typeface="Aptos" panose="020B0004020202020204" pitchFamily="34" charset="0"/>
                <a:ea typeface="Aptos" panose="020B0004020202020204" pitchFamily="34" charset="0"/>
                <a:cs typeface="Times New Roman" panose="02020603050405020304" pitchFamily="18" charset="0"/>
              </a:rPr>
              <a:t>levers</a:t>
            </a:r>
            <a:r>
              <a:rPr lang="fi-FI" sz="1100" kern="100" dirty="0">
                <a:effectLst/>
                <a:latin typeface="Aptos" panose="020B0004020202020204" pitchFamily="34" charset="0"/>
                <a:ea typeface="Aptos" panose="020B0004020202020204" pitchFamily="34" charset="0"/>
                <a:cs typeface="Times New Roman" panose="02020603050405020304" pitchFamily="18" charset="0"/>
              </a:rPr>
              <a:t> for </a:t>
            </a:r>
            <a:r>
              <a:rPr lang="fi-FI" sz="1100" kern="100" dirty="0" err="1">
                <a:effectLst/>
                <a:latin typeface="Aptos" panose="020B0004020202020204" pitchFamily="34" charset="0"/>
                <a:ea typeface="Aptos" panose="020B0004020202020204" pitchFamily="34" charset="0"/>
                <a:cs typeface="Times New Roman" panose="02020603050405020304" pitchFamily="18" charset="0"/>
              </a:rPr>
              <a:t>increasing</a:t>
            </a:r>
            <a:r>
              <a:rPr lang="fi-FI" sz="11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100" kern="100" dirty="0" err="1">
                <a:effectLst/>
                <a:latin typeface="Aptos" panose="020B0004020202020204" pitchFamily="34" charset="0"/>
                <a:ea typeface="Aptos" panose="020B0004020202020204" pitchFamily="34" charset="0"/>
                <a:cs typeface="Times New Roman" panose="02020603050405020304" pitchFamily="18" charset="0"/>
              </a:rPr>
              <a:t>social</a:t>
            </a:r>
            <a:r>
              <a:rPr lang="fi-FI" sz="11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100" kern="100" dirty="0" err="1">
                <a:effectLst/>
                <a:latin typeface="Aptos" panose="020B0004020202020204" pitchFamily="34" charset="0"/>
                <a:ea typeface="Aptos" panose="020B0004020202020204" pitchFamily="34" charset="0"/>
                <a:cs typeface="Times New Roman" panose="02020603050405020304" pitchFamily="18" charset="0"/>
              </a:rPr>
              <a:t>acceptance</a:t>
            </a:r>
            <a:r>
              <a:rPr lang="fi-FI" sz="1100" kern="100" dirty="0">
                <a:effectLst/>
                <a:latin typeface="Aptos" panose="020B0004020202020204" pitchFamily="34" charset="0"/>
                <a:ea typeface="Aptos" panose="020B0004020202020204" pitchFamily="34" charset="0"/>
                <a:cs typeface="Times New Roman" panose="02020603050405020304" pitchFamily="18" charset="0"/>
              </a:rPr>
              <a:t> of </a:t>
            </a:r>
            <a:r>
              <a:rPr lang="fi-FI" sz="1100" kern="100" dirty="0" err="1">
                <a:effectLst/>
                <a:latin typeface="Aptos" panose="020B0004020202020204" pitchFamily="34" charset="0"/>
                <a:ea typeface="Aptos" panose="020B0004020202020204" pitchFamily="34" charset="0"/>
                <a:cs typeface="Times New Roman" panose="02020603050405020304" pitchFamily="18" charset="0"/>
              </a:rPr>
              <a:t>conservation</a:t>
            </a:r>
            <a:r>
              <a:rPr lang="fi-FI" sz="11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100" kern="100" dirty="0" err="1">
                <a:effectLst/>
                <a:latin typeface="Aptos" panose="020B0004020202020204" pitchFamily="34" charset="0"/>
                <a:ea typeface="Aptos" panose="020B0004020202020204" pitchFamily="34" charset="0"/>
                <a:cs typeface="Times New Roman" panose="02020603050405020304" pitchFamily="18" charset="0"/>
              </a:rPr>
              <a:t>measures</a:t>
            </a:r>
            <a:r>
              <a:rPr lang="fi-FI" sz="1100" kern="100" dirty="0">
                <a:effectLst/>
                <a:latin typeface="Aptos" panose="020B0004020202020204" pitchFamily="34" charset="0"/>
                <a:ea typeface="Aptos" panose="020B0004020202020204" pitchFamily="34" charset="0"/>
                <a:cs typeface="Times New Roman" panose="02020603050405020304" pitchFamily="18" charset="0"/>
              </a:rPr>
              <a:t> on </a:t>
            </a:r>
            <a:r>
              <a:rPr lang="fi-FI" sz="1100" kern="100" dirty="0" err="1">
                <a:effectLst/>
                <a:latin typeface="Aptos" panose="020B0004020202020204" pitchFamily="34" charset="0"/>
                <a:ea typeface="Aptos" panose="020B0004020202020204" pitchFamily="34" charset="0"/>
                <a:cs typeface="Times New Roman" panose="02020603050405020304" pitchFamily="18" charset="0"/>
              </a:rPr>
              <a:t>private</a:t>
            </a:r>
            <a:r>
              <a:rPr lang="fi-FI" sz="11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100" kern="100" dirty="0" err="1">
                <a:effectLst/>
                <a:latin typeface="Aptos" panose="020B0004020202020204" pitchFamily="34" charset="0"/>
                <a:ea typeface="Aptos" panose="020B0004020202020204" pitchFamily="34" charset="0"/>
                <a:cs typeface="Times New Roman" panose="02020603050405020304" pitchFamily="18" charset="0"/>
              </a:rPr>
              <a:t>land</a:t>
            </a:r>
            <a:r>
              <a:rPr lang="fi-FI" sz="1100" kern="100" dirty="0">
                <a:effectLst/>
                <a:latin typeface="Aptos" panose="020B0004020202020204" pitchFamily="34" charset="0"/>
                <a:ea typeface="Aptos" panose="020B0004020202020204" pitchFamily="34" charset="0"/>
                <a:cs typeface="Times New Roman" panose="02020603050405020304" pitchFamily="18" charset="0"/>
              </a:rPr>
              <a:t>: a </a:t>
            </a:r>
            <a:r>
              <a:rPr lang="fi-FI" sz="1100" kern="100" dirty="0" err="1">
                <a:effectLst/>
                <a:latin typeface="Aptos" panose="020B0004020202020204" pitchFamily="34" charset="0"/>
                <a:ea typeface="Aptos" panose="020B0004020202020204" pitchFamily="34" charset="0"/>
                <a:cs typeface="Times New Roman" panose="02020603050405020304" pitchFamily="18" charset="0"/>
              </a:rPr>
              <a:t>systematic</a:t>
            </a:r>
            <a:r>
              <a:rPr lang="fi-FI" sz="11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100" kern="100" dirty="0" err="1">
                <a:effectLst/>
                <a:latin typeface="Aptos" panose="020B0004020202020204" pitchFamily="34" charset="0"/>
                <a:ea typeface="Aptos" panose="020B0004020202020204" pitchFamily="34" charset="0"/>
                <a:cs typeface="Times New Roman" panose="02020603050405020304" pitchFamily="18" charset="0"/>
              </a:rPr>
              <a:t>literature</a:t>
            </a:r>
            <a:r>
              <a:rPr lang="fi-FI" sz="11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100" kern="100" dirty="0" err="1">
                <a:effectLst/>
                <a:latin typeface="Aptos" panose="020B0004020202020204" pitchFamily="34" charset="0"/>
                <a:ea typeface="Aptos" panose="020B0004020202020204" pitchFamily="34" charset="0"/>
                <a:cs typeface="Times New Roman" panose="02020603050405020304" pitchFamily="18" charset="0"/>
              </a:rPr>
              <a:t>review</a:t>
            </a:r>
            <a:r>
              <a:rPr lang="fi-FI" sz="1100" kern="100" dirty="0">
                <a:effectLst/>
                <a:latin typeface="Aptos" panose="020B0004020202020204" pitchFamily="34" charset="0"/>
                <a:ea typeface="Aptos" panose="020B0004020202020204" pitchFamily="34" charset="0"/>
                <a:cs typeface="Times New Roman" panose="02020603050405020304" pitchFamily="18" charset="0"/>
              </a:rPr>
              <a:t> and </a:t>
            </a:r>
            <a:r>
              <a:rPr lang="fi-FI" sz="1100" kern="100" dirty="0" err="1">
                <a:effectLst/>
                <a:latin typeface="Aptos" panose="020B0004020202020204" pitchFamily="34" charset="0"/>
                <a:ea typeface="Aptos" panose="020B0004020202020204" pitchFamily="34" charset="0"/>
                <a:cs typeface="Times New Roman" panose="02020603050405020304" pitchFamily="18" charset="0"/>
              </a:rPr>
              <a:t>comprehensive</a:t>
            </a:r>
            <a:r>
              <a:rPr lang="fi-FI" sz="11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100" kern="100" dirty="0" err="1">
                <a:effectLst/>
                <a:latin typeface="Aptos" panose="020B0004020202020204" pitchFamily="34" charset="0"/>
                <a:ea typeface="Aptos" panose="020B0004020202020204" pitchFamily="34" charset="0"/>
                <a:cs typeface="Times New Roman" panose="02020603050405020304" pitchFamily="18" charset="0"/>
              </a:rPr>
              <a:t>typology</a:t>
            </a:r>
            <a:r>
              <a:rPr lang="fi-FI" sz="1100" kern="100" dirty="0">
                <a:effectLst/>
                <a:latin typeface="Aptos" panose="020B0004020202020204" pitchFamily="34" charset="0"/>
                <a:ea typeface="Aptos" panose="020B0004020202020204" pitchFamily="34" charset="0"/>
                <a:cs typeface="Times New Roman" panose="02020603050405020304" pitchFamily="18" charset="0"/>
              </a:rPr>
              <a:t>. </a:t>
            </a:r>
            <a:r>
              <a:rPr lang="fi-FI" sz="1100" i="1" kern="100" dirty="0" err="1">
                <a:effectLst/>
                <a:latin typeface="Aptos" panose="020B0004020202020204" pitchFamily="34" charset="0"/>
                <a:ea typeface="Aptos" panose="020B0004020202020204" pitchFamily="34" charset="0"/>
                <a:cs typeface="Times New Roman" panose="02020603050405020304" pitchFamily="18" charset="0"/>
              </a:rPr>
              <a:t>Environmental</a:t>
            </a:r>
            <a:r>
              <a:rPr lang="fi-FI" sz="1100" i="1" kern="100" dirty="0">
                <a:effectLst/>
                <a:latin typeface="Aptos" panose="020B0004020202020204" pitchFamily="34" charset="0"/>
                <a:ea typeface="Aptos" panose="020B0004020202020204" pitchFamily="34" charset="0"/>
                <a:cs typeface="Times New Roman" panose="02020603050405020304" pitchFamily="18" charset="0"/>
              </a:rPr>
              <a:t> </a:t>
            </a:r>
            <a:r>
              <a:rPr lang="fi-FI" sz="1100" i="1" kern="100" dirty="0" err="1">
                <a:effectLst/>
                <a:latin typeface="Aptos" panose="020B0004020202020204" pitchFamily="34" charset="0"/>
                <a:ea typeface="Aptos" panose="020B0004020202020204" pitchFamily="34" charset="0"/>
                <a:cs typeface="Times New Roman" panose="02020603050405020304" pitchFamily="18" charset="0"/>
              </a:rPr>
              <a:t>Research</a:t>
            </a:r>
            <a:r>
              <a:rPr lang="fi-FI" sz="1100" i="1" kern="100" dirty="0">
                <a:effectLst/>
                <a:latin typeface="Aptos" panose="020B0004020202020204" pitchFamily="34" charset="0"/>
                <a:ea typeface="Aptos" panose="020B0004020202020204" pitchFamily="34" charset="0"/>
                <a:cs typeface="Times New Roman" panose="02020603050405020304" pitchFamily="18" charset="0"/>
              </a:rPr>
              <a:t> </a:t>
            </a:r>
            <a:r>
              <a:rPr lang="fi-FI" sz="1100" i="1" kern="100" dirty="0" err="1">
                <a:effectLst/>
                <a:latin typeface="Aptos" panose="020B0004020202020204" pitchFamily="34" charset="0"/>
                <a:ea typeface="Aptos" panose="020B0004020202020204" pitchFamily="34" charset="0"/>
                <a:cs typeface="Times New Roman" panose="02020603050405020304" pitchFamily="18" charset="0"/>
              </a:rPr>
              <a:t>Letters</a:t>
            </a:r>
            <a:r>
              <a:rPr lang="fi-FI" sz="1100" i="1" kern="100" dirty="0">
                <a:effectLst/>
                <a:latin typeface="Aptos" panose="020B0004020202020204" pitchFamily="34" charset="0"/>
                <a:ea typeface="Aptos" panose="020B0004020202020204" pitchFamily="34" charset="0"/>
                <a:cs typeface="Times New Roman" panose="02020603050405020304" pitchFamily="18" charset="0"/>
              </a:rPr>
              <a:t>, 16</a:t>
            </a:r>
            <a:r>
              <a:rPr lang="fi-FI" sz="1100" kern="100" dirty="0">
                <a:effectLst/>
                <a:latin typeface="Aptos" panose="020B0004020202020204" pitchFamily="34" charset="0"/>
                <a:ea typeface="Aptos" panose="020B0004020202020204" pitchFamily="34" charset="0"/>
                <a:cs typeface="Times New Roman" panose="02020603050405020304" pitchFamily="18" charset="0"/>
              </a:rPr>
              <a:t>(7), 73007-. </a:t>
            </a:r>
            <a:r>
              <a:rPr lang="fi-FI" sz="11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13"/>
              </a:rPr>
              <a:t>https://doi.org/10.1088/1748-9326/ac0d79</a:t>
            </a:r>
            <a:endParaRPr lang="fi-FI"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UN. (2023). </a:t>
            </a:r>
            <a:r>
              <a:rPr lang="en-US" sz="1100" i="1" kern="100" dirty="0">
                <a:effectLst/>
                <a:latin typeface="Aptos" panose="020B0004020202020204" pitchFamily="34" charset="0"/>
                <a:ea typeface="Aptos" panose="020B0004020202020204" pitchFamily="34" charset="0"/>
                <a:cs typeface="Times New Roman" panose="02020603050405020304" pitchFamily="18" charset="0"/>
              </a:rPr>
              <a:t>Synergy Solutions for a world in Crisis: Tackling climate and SDG action together. Report on strengthening the evidence base. </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First edition 2023. </a:t>
            </a:r>
            <a:r>
              <a:rPr lang="en-US" sz="11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14"/>
              </a:rPr>
              <a:t>https://sdgs.un.org/sites/default/files/2023-09/UN%20Climate%20SDG%20Synergies%20Report-091223B_1.pdf</a:t>
            </a:r>
            <a:endParaRPr lang="fi-FI"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Walker, G. (2012). </a:t>
            </a:r>
            <a:r>
              <a:rPr lang="en-US" sz="1100" i="1" kern="100" dirty="0">
                <a:effectLst/>
                <a:latin typeface="Aptos" panose="020B0004020202020204" pitchFamily="34" charset="0"/>
                <a:ea typeface="Aptos" panose="020B0004020202020204" pitchFamily="34" charset="0"/>
                <a:cs typeface="Times New Roman" panose="02020603050405020304" pitchFamily="18" charset="0"/>
              </a:rPr>
              <a:t>Environmental justice: Concepts, evidence and politics</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Taylor &amp; Francis Group.</a:t>
            </a:r>
            <a:endParaRPr lang="fi-FI"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US" sz="1100" kern="100" dirty="0" err="1">
                <a:effectLst/>
                <a:latin typeface="Aptos" panose="020B0004020202020204" pitchFamily="34" charset="0"/>
                <a:ea typeface="Aptos" panose="020B0004020202020204" pitchFamily="34" charset="0"/>
                <a:cs typeface="Times New Roman" panose="02020603050405020304" pitchFamily="18" charset="0"/>
              </a:rPr>
              <a:t>Wüstenhagen</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R., </a:t>
            </a:r>
            <a:r>
              <a:rPr lang="en-US" sz="1100" kern="100" dirty="0" err="1">
                <a:effectLst/>
                <a:latin typeface="Aptos" panose="020B0004020202020204" pitchFamily="34" charset="0"/>
                <a:ea typeface="Aptos" panose="020B0004020202020204" pitchFamily="34" charset="0"/>
                <a:cs typeface="Times New Roman" panose="02020603050405020304" pitchFamily="18" charset="0"/>
              </a:rPr>
              <a:t>Wolsink</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M., &amp; </a:t>
            </a:r>
            <a:r>
              <a:rPr lang="en-US" sz="1100" kern="100" dirty="0" err="1">
                <a:effectLst/>
                <a:latin typeface="Aptos" panose="020B0004020202020204" pitchFamily="34" charset="0"/>
                <a:ea typeface="Aptos" panose="020B0004020202020204" pitchFamily="34" charset="0"/>
                <a:cs typeface="Times New Roman" panose="02020603050405020304" pitchFamily="18" charset="0"/>
              </a:rPr>
              <a:t>Bürer</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M. J. (2007). Social acceptance of renewable energy innovation: An introduction to the concept. </a:t>
            </a:r>
            <a:r>
              <a:rPr lang="en-US" sz="1100" i="1" kern="100" dirty="0">
                <a:effectLst/>
                <a:latin typeface="Aptos" panose="020B0004020202020204" pitchFamily="34" charset="0"/>
                <a:ea typeface="Aptos" panose="020B0004020202020204" pitchFamily="34" charset="0"/>
                <a:cs typeface="Times New Roman" panose="02020603050405020304" pitchFamily="18" charset="0"/>
              </a:rPr>
              <a:t>Energy Policy, 35</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(5), 2683–2691. </a:t>
            </a:r>
            <a:r>
              <a:rPr lang="en-US" sz="11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15"/>
              </a:rPr>
              <a:t>https://doi.org/10.1016/j.enpol.2006.12.001</a:t>
            </a:r>
            <a:endParaRPr lang="fi-FI"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fi-FI" sz="500" dirty="0"/>
          </a:p>
          <a:p>
            <a:pPr marL="0" indent="0">
              <a:buNone/>
            </a:pPr>
            <a:endParaRPr lang="fi-FI" sz="500" dirty="0"/>
          </a:p>
        </p:txBody>
      </p:sp>
    </p:spTree>
    <p:extLst>
      <p:ext uri="{BB962C8B-B14F-4D97-AF65-F5344CB8AC3E}">
        <p14:creationId xmlns:p14="http://schemas.microsoft.com/office/powerpoint/2010/main" val="758340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F1F0F0-D7AD-648D-C4D0-39CA50CE9B9B}"/>
              </a:ext>
            </a:extLst>
          </p:cNvPr>
          <p:cNvSpPr>
            <a:spLocks noGrp="1"/>
          </p:cNvSpPr>
          <p:nvPr>
            <p:ph type="title"/>
          </p:nvPr>
        </p:nvSpPr>
        <p:spPr/>
        <p:txBody>
          <a:bodyPr/>
          <a:lstStyle/>
          <a:p>
            <a:r>
              <a:rPr lang="fi-FI" dirty="0"/>
              <a:t>Valuma-aluesuunnittelu</a:t>
            </a:r>
          </a:p>
        </p:txBody>
      </p:sp>
      <p:sp>
        <p:nvSpPr>
          <p:cNvPr id="3" name="Sisällön paikkamerkki 2">
            <a:extLst>
              <a:ext uri="{FF2B5EF4-FFF2-40B4-BE49-F238E27FC236}">
                <a16:creationId xmlns:a16="http://schemas.microsoft.com/office/drawing/2014/main" id="{47E0BB29-D197-3ABB-C60D-ADA111C874B5}"/>
              </a:ext>
            </a:extLst>
          </p:cNvPr>
          <p:cNvSpPr>
            <a:spLocks noGrp="1"/>
          </p:cNvSpPr>
          <p:nvPr>
            <p:ph idx="1"/>
          </p:nvPr>
        </p:nvSpPr>
        <p:spPr/>
        <p:txBody>
          <a:bodyPr/>
          <a:lstStyle/>
          <a:p>
            <a:r>
              <a:rPr lang="fi-FI" sz="1800" dirty="0"/>
              <a:t>Valuma-alueella tapahtuvaa kokonaisvaltaista ympäristön tilan parantamiseen pyrkivää suunnittelua</a:t>
            </a:r>
          </a:p>
          <a:p>
            <a:pPr lvl="1"/>
            <a:r>
              <a:rPr lang="fi-FI" sz="1400" dirty="0"/>
              <a:t>Mittakaava ja tarkastelutavat hankekohtaisia </a:t>
            </a:r>
            <a:r>
              <a:rPr lang="fi-FI" sz="1400" dirty="0">
                <a:sym typeface="Wingdings" panose="05000000000000000000" pitchFamily="2" charset="2"/>
              </a:rPr>
              <a:t> Ei yhtenäistä, yleistettävää toimintamallia</a:t>
            </a:r>
          </a:p>
          <a:p>
            <a:pPr lvl="1"/>
            <a:r>
              <a:rPr lang="fi-FI" sz="1400" dirty="0"/>
              <a:t>Pyrkimys monihyötyisiin ja kustannustehokkaisiin toimenpiteisiin</a:t>
            </a:r>
          </a:p>
          <a:p>
            <a:pPr lvl="1"/>
            <a:r>
              <a:rPr lang="fi-FI" sz="1400" dirty="0"/>
              <a:t>Valuma-alueen rajaama suunnittelualue mahdollistaa tila- ja sektorirajat ylittävän yhteistyön ja erilaisten tavoitteiden kokonaisvaltaisen huomioimisen</a:t>
            </a:r>
          </a:p>
          <a:p>
            <a:pPr lvl="2"/>
            <a:r>
              <a:rPr lang="fi-FI" sz="1200" dirty="0"/>
              <a:t>Tarkastelualueen valinnan ja prioriteettialueiden tunnistamisen merkitys!</a:t>
            </a:r>
          </a:p>
          <a:p>
            <a:r>
              <a:rPr lang="fi-FI" sz="1800" dirty="0"/>
              <a:t>Huomioitava toimijoiden moninaisuus: maanomistajat, elinkeinonharjoittajat, asukkaat, virkistyskäyttäjät, viranomaiset, järjestöt…</a:t>
            </a:r>
          </a:p>
          <a:p>
            <a:pPr lvl="1"/>
            <a:r>
              <a:rPr lang="fi-FI" sz="1400" dirty="0"/>
              <a:t>Osallistaminen ja toimenpiteiden sosiaalinen hyväksyttävyys</a:t>
            </a:r>
          </a:p>
          <a:p>
            <a:pPr lvl="1"/>
            <a:r>
              <a:rPr lang="fi-FI" sz="1400" dirty="0"/>
              <a:t>Ympäristötavoitteiden lisäksi moninaisia taloudellisia ja sosiaalisia tavoitteita</a:t>
            </a:r>
          </a:p>
          <a:p>
            <a:pPr lvl="1"/>
            <a:r>
              <a:rPr lang="fi-FI" sz="1400" dirty="0"/>
              <a:t>Tärkeimpien sidostahojen tavoitteiden tulisi ohjata suunnittelua kansainvälisten, kansallisten ja alueellisten tavoitteiden rajoissa</a:t>
            </a:r>
          </a:p>
          <a:p>
            <a:pPr lvl="1"/>
            <a:endParaRPr lang="fi-FI" sz="1600" dirty="0"/>
          </a:p>
        </p:txBody>
      </p:sp>
      <p:sp>
        <p:nvSpPr>
          <p:cNvPr id="4" name="Tekstiruutu 3">
            <a:extLst>
              <a:ext uri="{FF2B5EF4-FFF2-40B4-BE49-F238E27FC236}">
                <a16:creationId xmlns:a16="http://schemas.microsoft.com/office/drawing/2014/main" id="{3F122C97-0E43-08DB-B914-AB60FAEF598D}"/>
              </a:ext>
            </a:extLst>
          </p:cNvPr>
          <p:cNvSpPr txBox="1"/>
          <p:nvPr/>
        </p:nvSpPr>
        <p:spPr>
          <a:xfrm>
            <a:off x="6336633" y="6244057"/>
            <a:ext cx="5469416" cy="276999"/>
          </a:xfrm>
          <a:prstGeom prst="rect">
            <a:avLst/>
          </a:prstGeom>
          <a:noFill/>
        </p:spPr>
        <p:txBody>
          <a:bodyPr wrap="square" rtlCol="0">
            <a:spAutoFit/>
          </a:bodyPr>
          <a:lstStyle/>
          <a:p>
            <a:r>
              <a:rPr lang="fi-FI" sz="1200" dirty="0">
                <a:latin typeface="Open Sans" panose="020B0606030504020204" pitchFamily="34" charset="0"/>
                <a:ea typeface="Open Sans" panose="020B0606030504020204" pitchFamily="34" charset="0"/>
                <a:cs typeface="Open Sans" panose="020B0606030504020204" pitchFamily="34" charset="0"/>
              </a:rPr>
              <a:t>Cohen &amp; Davidson 2011; Marttunen ym. 2024; Rytkönen ym. 2024</a:t>
            </a:r>
          </a:p>
        </p:txBody>
      </p:sp>
    </p:spTree>
    <p:extLst>
      <p:ext uri="{BB962C8B-B14F-4D97-AF65-F5344CB8AC3E}">
        <p14:creationId xmlns:p14="http://schemas.microsoft.com/office/powerpoint/2010/main" val="4202937763"/>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äivämäärän paikkamerkki 5">
            <a:extLst>
              <a:ext uri="{FF2B5EF4-FFF2-40B4-BE49-F238E27FC236}">
                <a16:creationId xmlns:a16="http://schemas.microsoft.com/office/drawing/2014/main" id="{CA443F42-FA13-B0B4-1407-4B5613D4C6B7}"/>
              </a:ext>
            </a:extLst>
          </p:cNvPr>
          <p:cNvSpPr>
            <a:spLocks noGrp="1"/>
          </p:cNvSpPr>
          <p:nvPr>
            <p:ph type="dt" sz="half" idx="10"/>
          </p:nvPr>
        </p:nvSpPr>
        <p:spPr/>
        <p:txBody>
          <a:bodyPr/>
          <a:lstStyle/>
          <a:p>
            <a:fld id="{76A49592-CE4E-4415-AE28-3EDA73059B33}" type="datetime1">
              <a:rPr lang="fi-FI" smtClean="0"/>
              <a:t>10.10.2024</a:t>
            </a:fld>
            <a:endParaRPr lang="fi-FI"/>
          </a:p>
        </p:txBody>
      </p:sp>
      <p:sp>
        <p:nvSpPr>
          <p:cNvPr id="5" name="Alatunnisteen paikkamerkki 4">
            <a:extLst>
              <a:ext uri="{FF2B5EF4-FFF2-40B4-BE49-F238E27FC236}">
                <a16:creationId xmlns:a16="http://schemas.microsoft.com/office/drawing/2014/main" id="{B87773FA-312F-8CA3-3A93-568F55F78121}"/>
              </a:ext>
            </a:extLst>
          </p:cNvPr>
          <p:cNvSpPr>
            <a:spLocks noGrp="1"/>
          </p:cNvSpPr>
          <p:nvPr>
            <p:ph type="ftr" sz="quarter" idx="11"/>
          </p:nvPr>
        </p:nvSpPr>
        <p:spPr/>
        <p:txBody>
          <a:bodyPr/>
          <a:lstStyle/>
          <a:p>
            <a:r>
              <a:rPr lang="fi-FI"/>
              <a:t>Esityksen nimi / Tekijä</a:t>
            </a:r>
          </a:p>
        </p:txBody>
      </p:sp>
      <p:sp>
        <p:nvSpPr>
          <p:cNvPr id="7" name="Dian numeron paikkamerkki 6">
            <a:extLst>
              <a:ext uri="{FF2B5EF4-FFF2-40B4-BE49-F238E27FC236}">
                <a16:creationId xmlns:a16="http://schemas.microsoft.com/office/drawing/2014/main" id="{66CCE0C5-5C9F-8D17-0234-5529A8C0DEBC}"/>
              </a:ext>
            </a:extLst>
          </p:cNvPr>
          <p:cNvSpPr>
            <a:spLocks noGrp="1"/>
          </p:cNvSpPr>
          <p:nvPr>
            <p:ph type="sldNum" sz="quarter" idx="12"/>
          </p:nvPr>
        </p:nvSpPr>
        <p:spPr/>
        <p:txBody>
          <a:bodyPr/>
          <a:lstStyle/>
          <a:p>
            <a:fld id="{EEBB0F66-B0A0-43D3-9504-7E3CCB799844}" type="slidenum">
              <a:rPr lang="fi-FI" smtClean="0"/>
              <a:pPr/>
              <a:t>6</a:t>
            </a:fld>
            <a:endParaRPr lang="fi-FI"/>
          </a:p>
        </p:txBody>
      </p:sp>
      <p:pic>
        <p:nvPicPr>
          <p:cNvPr id="9" name="Kuva 8" descr="Tekoälytyökalulla luotu piirroskuva valuma-alueesta.">
            <a:extLst>
              <a:ext uri="{FF2B5EF4-FFF2-40B4-BE49-F238E27FC236}">
                <a16:creationId xmlns:a16="http://schemas.microsoft.com/office/drawing/2014/main" id="{098C030E-7FA7-2FE5-C522-6DBE7BE2F7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485" y="214301"/>
            <a:ext cx="10159029" cy="5714453"/>
          </a:xfrm>
          <a:prstGeom prst="rect">
            <a:avLst/>
          </a:prstGeom>
        </p:spPr>
      </p:pic>
      <p:sp>
        <p:nvSpPr>
          <p:cNvPr id="10" name="Tekstiruutu 9">
            <a:extLst>
              <a:ext uri="{FF2B5EF4-FFF2-40B4-BE49-F238E27FC236}">
                <a16:creationId xmlns:a16="http://schemas.microsoft.com/office/drawing/2014/main" id="{EE728038-40EA-5806-5335-A43AD26F4BBA}"/>
              </a:ext>
            </a:extLst>
          </p:cNvPr>
          <p:cNvSpPr txBox="1"/>
          <p:nvPr/>
        </p:nvSpPr>
        <p:spPr>
          <a:xfrm>
            <a:off x="6251641" y="5940200"/>
            <a:ext cx="6400800" cy="276999"/>
          </a:xfrm>
          <a:prstGeom prst="rect">
            <a:avLst/>
          </a:prstGeom>
          <a:noFill/>
        </p:spPr>
        <p:txBody>
          <a:bodyPr wrap="square" rtlCol="0">
            <a:spAutoFit/>
          </a:bodyPr>
          <a:lstStyle/>
          <a:p>
            <a:r>
              <a:rPr lang="fi-FI" sz="1200" dirty="0">
                <a:latin typeface="Open Sans" panose="020B0606030504020204" pitchFamily="34" charset="0"/>
                <a:ea typeface="Open Sans" panose="020B0606030504020204" pitchFamily="34" charset="0"/>
                <a:cs typeface="Open Sans" panose="020B0606030504020204" pitchFamily="34" charset="0"/>
              </a:rPr>
              <a:t>Kuva 1. Tekoälyn avulla luotu havainnekuva valuma-alueesta</a:t>
            </a:r>
          </a:p>
        </p:txBody>
      </p:sp>
      <p:sp>
        <p:nvSpPr>
          <p:cNvPr id="11" name="Otsikko 10">
            <a:extLst>
              <a:ext uri="{FF2B5EF4-FFF2-40B4-BE49-F238E27FC236}">
                <a16:creationId xmlns:a16="http://schemas.microsoft.com/office/drawing/2014/main" id="{DDE10F9E-7F30-ABA0-2FBD-01AD0A1907DE}"/>
              </a:ext>
            </a:extLst>
          </p:cNvPr>
          <p:cNvSpPr>
            <a:spLocks noGrp="1"/>
          </p:cNvSpPr>
          <p:nvPr>
            <p:ph type="title" idx="4294967295"/>
          </p:nvPr>
        </p:nvSpPr>
        <p:spPr>
          <a:xfrm>
            <a:off x="1487487" y="-1012883"/>
            <a:ext cx="10177200" cy="1012883"/>
          </a:xfrm>
        </p:spPr>
        <p:txBody>
          <a:bodyPr vert="horz" wrap="square" lIns="91440" tIns="45720" rIns="91440" bIns="45720" numCol="1" anchor="b" anchorCtr="0" compatLnSpc="1">
            <a:prstTxWarp prst="textNoShape">
              <a:avLst/>
            </a:prstTxWarp>
          </a:bodyPr>
          <a:lstStyle/>
          <a:p>
            <a:r>
              <a:rPr lang="fi-FI" dirty="0"/>
              <a:t>Valuma-alue (havainnekuva)</a:t>
            </a:r>
          </a:p>
        </p:txBody>
      </p:sp>
    </p:spTree>
    <p:extLst>
      <p:ext uri="{BB962C8B-B14F-4D97-AF65-F5344CB8AC3E}">
        <p14:creationId xmlns:p14="http://schemas.microsoft.com/office/powerpoint/2010/main" val="3462331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n numeron paikkamerkki 6">
            <a:extLst>
              <a:ext uri="{FF2B5EF4-FFF2-40B4-BE49-F238E27FC236}">
                <a16:creationId xmlns:a16="http://schemas.microsoft.com/office/drawing/2014/main" id="{7490F48E-6FDF-5687-50DB-0BC5341A7B7D}"/>
              </a:ext>
            </a:extLst>
          </p:cNvPr>
          <p:cNvSpPr>
            <a:spLocks noGrp="1"/>
          </p:cNvSpPr>
          <p:nvPr>
            <p:ph type="sldNum" sz="quarter" idx="12"/>
          </p:nvPr>
        </p:nvSpPr>
        <p:spPr/>
        <p:txBody>
          <a:bodyPr/>
          <a:lstStyle/>
          <a:p>
            <a:fld id="{EEBB0F66-B0A0-43D3-9504-7E3CCB799844}" type="slidenum">
              <a:rPr lang="fi-FI" smtClean="0"/>
              <a:pPr/>
              <a:t>7</a:t>
            </a:fld>
            <a:endParaRPr lang="fi-FI"/>
          </a:p>
        </p:txBody>
      </p:sp>
      <p:sp>
        <p:nvSpPr>
          <p:cNvPr id="2" name="Otsikko 1">
            <a:extLst>
              <a:ext uri="{FF2B5EF4-FFF2-40B4-BE49-F238E27FC236}">
                <a16:creationId xmlns:a16="http://schemas.microsoft.com/office/drawing/2014/main" id="{4F9570E9-C784-6721-FC0D-1B9B079F3301}"/>
              </a:ext>
            </a:extLst>
          </p:cNvPr>
          <p:cNvSpPr>
            <a:spLocks noGrp="1"/>
          </p:cNvSpPr>
          <p:nvPr>
            <p:ph type="title" idx="4294967295"/>
          </p:nvPr>
        </p:nvSpPr>
        <p:spPr>
          <a:xfrm>
            <a:off x="2014538" y="-1012825"/>
            <a:ext cx="10177462" cy="1012825"/>
          </a:xfrm>
        </p:spPr>
        <p:txBody>
          <a:bodyPr vert="horz" wrap="square" lIns="91440" tIns="45720" rIns="91440" bIns="45720" numCol="1" anchor="b" anchorCtr="0" compatLnSpc="1">
            <a:prstTxWarp prst="textNoShape">
              <a:avLst/>
            </a:prstTxWarp>
          </a:bodyPr>
          <a:lstStyle/>
          <a:p>
            <a:r>
              <a:rPr lang="fi-FI" dirty="0"/>
              <a:t>Valuma-aluesuunnittelun periaatteet</a:t>
            </a:r>
          </a:p>
        </p:txBody>
      </p:sp>
      <p:sp>
        <p:nvSpPr>
          <p:cNvPr id="8" name="Vuokaaviosymboli: Liitin 7" descr="Kuvassa esitetään valuma-aluesuunnittelun periaatteet. Näitä ovat tavoitteellisuus, yhteistyö, monihyötyisyys, kokonaiskestävyys ja tarvelähtöisyys">
            <a:extLst>
              <a:ext uri="{FF2B5EF4-FFF2-40B4-BE49-F238E27FC236}">
                <a16:creationId xmlns:a16="http://schemas.microsoft.com/office/drawing/2014/main" id="{072D3A2C-F6FD-72DF-B3F8-F53E3CA79135}"/>
              </a:ext>
            </a:extLst>
          </p:cNvPr>
          <p:cNvSpPr/>
          <p:nvPr/>
        </p:nvSpPr>
        <p:spPr>
          <a:xfrm>
            <a:off x="4325100" y="2008866"/>
            <a:ext cx="2518806" cy="2320066"/>
          </a:xfrm>
          <a:prstGeom prst="flowChartConnector">
            <a:avLst/>
          </a:prstGeom>
        </p:spPr>
        <p:style>
          <a:lnRef idx="2">
            <a:schemeClr val="dk1"/>
          </a:lnRef>
          <a:fillRef idx="1">
            <a:schemeClr val="lt1"/>
          </a:fillRef>
          <a:effectRef idx="0">
            <a:schemeClr val="dk1"/>
          </a:effectRef>
          <a:fontRef idx="minor">
            <a:schemeClr val="dk1"/>
          </a:fontRef>
        </p:style>
        <p:txBody>
          <a:bodyPr rtlCol="0" anchor="ctr"/>
          <a:lstStyle/>
          <a:p>
            <a:pPr algn="ctr"/>
            <a:r>
              <a:rPr lang="fi-FI" sz="1400" b="1" dirty="0"/>
              <a:t>Valuma-aluesuunnittelun periaatteet</a:t>
            </a:r>
          </a:p>
        </p:txBody>
      </p:sp>
      <p:sp>
        <p:nvSpPr>
          <p:cNvPr id="9" name="Suorakulmio: Pyöristetyt kulmat 8" descr="Kuvassa esitetään valuma-aluesuunnittelun periaatteet. Näitä ovat tavoitteellisuus, yhteistyö, monihyötyisyys, kokonaiskestävyys ja tarvelähtöisyys">
            <a:extLst>
              <a:ext uri="{FF2B5EF4-FFF2-40B4-BE49-F238E27FC236}">
                <a16:creationId xmlns:a16="http://schemas.microsoft.com/office/drawing/2014/main" id="{56E4D981-59BB-953B-FF05-3E7A3F4CE347}"/>
              </a:ext>
            </a:extLst>
          </p:cNvPr>
          <p:cNvSpPr/>
          <p:nvPr/>
        </p:nvSpPr>
        <p:spPr>
          <a:xfrm>
            <a:off x="7734548" y="148353"/>
            <a:ext cx="1973165" cy="26672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i-FI" sz="1600" dirty="0"/>
              <a:t>Tavoitteellisuus</a:t>
            </a:r>
          </a:p>
        </p:txBody>
      </p:sp>
      <p:sp>
        <p:nvSpPr>
          <p:cNvPr id="10" name="Suorakulmio: Pyöristetyt kulmat 9" descr="Kuvassa esitetään valuma-aluesuunnittelun periaatteet. Näitä ovat tavoitteellisuus, yhteistyö, monihyötyisyys, kokonaiskestävyys ja tarvelähtöisyys">
            <a:extLst>
              <a:ext uri="{FF2B5EF4-FFF2-40B4-BE49-F238E27FC236}">
                <a16:creationId xmlns:a16="http://schemas.microsoft.com/office/drawing/2014/main" id="{41252BE3-CC5C-C304-E6AA-C43D10B42184}"/>
              </a:ext>
            </a:extLst>
          </p:cNvPr>
          <p:cNvSpPr/>
          <p:nvPr/>
        </p:nvSpPr>
        <p:spPr>
          <a:xfrm>
            <a:off x="7195052" y="436353"/>
            <a:ext cx="2972450" cy="119832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Arial" panose="020B0604020202020204" pitchFamily="34" charset="0"/>
              <a:buChar char="•"/>
            </a:pPr>
            <a:r>
              <a:rPr lang="fi-FI" sz="1000" dirty="0"/>
              <a:t>Tavoitteiden määrittämisessä tärkeää tunnistaa aiemmin toteutetut ja suunnitellut hankkeet, kunnostustarpeet ja arvioida eri tavoitteiden yhteensopivuus</a:t>
            </a:r>
          </a:p>
          <a:p>
            <a:pPr marL="171450" indent="-171450">
              <a:buFont typeface="Arial" panose="020B0604020202020204" pitchFamily="34" charset="0"/>
              <a:buChar char="•"/>
            </a:pPr>
            <a:r>
              <a:rPr lang="fi-FI" sz="1000" dirty="0"/>
              <a:t>Toimenpiteiden toteutumisen ja vaikutusten seuranta ja toiminnan kehittäminen seurannan pohjalta</a:t>
            </a:r>
          </a:p>
        </p:txBody>
      </p:sp>
      <p:sp>
        <p:nvSpPr>
          <p:cNvPr id="11" name="Nuoli: Oikea 10" descr="Kuvassa esitetään valuma-aluesuunnittelun periaatteet. Näitä ovat tavoitteellisuus, yhteistyö, monihyötyisyys, kokonaiskestävyys ja tarvelähtöisyys">
            <a:extLst>
              <a:ext uri="{FF2B5EF4-FFF2-40B4-BE49-F238E27FC236}">
                <a16:creationId xmlns:a16="http://schemas.microsoft.com/office/drawing/2014/main" id="{9AC7342C-D1EC-E30A-8B96-F6D843664C67}"/>
              </a:ext>
            </a:extLst>
          </p:cNvPr>
          <p:cNvSpPr/>
          <p:nvPr/>
        </p:nvSpPr>
        <p:spPr>
          <a:xfrm rot="19351957">
            <a:off x="7016743" y="1816843"/>
            <a:ext cx="356616" cy="38404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i-FI"/>
          </a:p>
        </p:txBody>
      </p:sp>
      <p:sp>
        <p:nvSpPr>
          <p:cNvPr id="12" name="Suorakulmio: Pyöristetyt kulmat 11" descr="Kuvassa esitetään valuma-aluesuunnittelun periaatteet. Näitä ovat tavoitteellisuus, yhteistyö, monihyötyisyys, kokonaiskestävyys ja tarvelähtöisyys">
            <a:extLst>
              <a:ext uri="{FF2B5EF4-FFF2-40B4-BE49-F238E27FC236}">
                <a16:creationId xmlns:a16="http://schemas.microsoft.com/office/drawing/2014/main" id="{7C3A9C46-476E-4A9E-4975-666A82070F98}"/>
              </a:ext>
            </a:extLst>
          </p:cNvPr>
          <p:cNvSpPr/>
          <p:nvPr/>
        </p:nvSpPr>
        <p:spPr>
          <a:xfrm>
            <a:off x="8934128" y="3921116"/>
            <a:ext cx="1925568" cy="26029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i-FI" sz="1600" dirty="0"/>
              <a:t>Yhteistyö</a:t>
            </a:r>
            <a:endParaRPr lang="fi-FI" dirty="0"/>
          </a:p>
        </p:txBody>
      </p:sp>
      <p:sp>
        <p:nvSpPr>
          <p:cNvPr id="13" name="Suorakulmio: Pyöristetyt kulmat 12" descr="Kuvassa esitetään valuma-aluesuunnittelun periaatteet. Näitä ovat tavoitteellisuus, yhteistyö, monihyötyisyys, kokonaiskestävyys ja tarvelähtöisyys">
            <a:extLst>
              <a:ext uri="{FF2B5EF4-FFF2-40B4-BE49-F238E27FC236}">
                <a16:creationId xmlns:a16="http://schemas.microsoft.com/office/drawing/2014/main" id="{E185D14B-D3A5-2790-CC6B-989A503DAFE3}"/>
              </a:ext>
            </a:extLst>
          </p:cNvPr>
          <p:cNvSpPr/>
          <p:nvPr/>
        </p:nvSpPr>
        <p:spPr>
          <a:xfrm>
            <a:off x="8394632" y="4209116"/>
            <a:ext cx="2900749" cy="116942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i-FI" sz="1000" dirty="0"/>
              <a:t>Sektorirajat ylittävä yhteistyö ja eri toimijoiden laaja-alainen osallistaminen ja sitouttaminen koko prosessin ajan</a:t>
            </a:r>
          </a:p>
        </p:txBody>
      </p:sp>
      <p:sp>
        <p:nvSpPr>
          <p:cNvPr id="14" name="Nuoli: Oikea 13" descr="Kuvassa esitetään valuma-aluesuunnittelun periaatteet. Näitä ovat tavoitteellisuus, yhteistyö, monihyötyisyys, kokonaiskestävyys ja tarvelähtöisyys">
            <a:extLst>
              <a:ext uri="{FF2B5EF4-FFF2-40B4-BE49-F238E27FC236}">
                <a16:creationId xmlns:a16="http://schemas.microsoft.com/office/drawing/2014/main" id="{F41D108D-C094-74BF-DD70-DEB52E9B188C}"/>
              </a:ext>
            </a:extLst>
          </p:cNvPr>
          <p:cNvSpPr/>
          <p:nvPr/>
        </p:nvSpPr>
        <p:spPr>
          <a:xfrm rot="2014627">
            <a:off x="7416155" y="3639574"/>
            <a:ext cx="356616" cy="38404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i-FI"/>
          </a:p>
        </p:txBody>
      </p:sp>
      <p:sp>
        <p:nvSpPr>
          <p:cNvPr id="15" name="Suorakulmio: Pyöristetyt kulmat 14" descr="Kuvassa esitetään valuma-aluesuunnittelun periaatteet. Näitä ovat tavoitteellisuus, yhteistyö, monihyötyisyys, kokonaiskestävyys ja tarvelähtöisyys">
            <a:extLst>
              <a:ext uri="{FF2B5EF4-FFF2-40B4-BE49-F238E27FC236}">
                <a16:creationId xmlns:a16="http://schemas.microsoft.com/office/drawing/2014/main" id="{632DF347-D589-9271-B096-7F01FE754EE0}"/>
              </a:ext>
            </a:extLst>
          </p:cNvPr>
          <p:cNvSpPr/>
          <p:nvPr/>
        </p:nvSpPr>
        <p:spPr>
          <a:xfrm>
            <a:off x="1010974" y="3639145"/>
            <a:ext cx="2085950" cy="28197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i-FI" sz="1600" dirty="0"/>
              <a:t>Kokonaiskestävyys</a:t>
            </a:r>
            <a:endParaRPr lang="fi-FI" dirty="0"/>
          </a:p>
        </p:txBody>
      </p:sp>
      <p:sp>
        <p:nvSpPr>
          <p:cNvPr id="16" name="Suorakulmio: Pyöristetyt kulmat 15" descr="Kuvassa esitetään valuma-aluesuunnittelun periaatteet. Näitä ovat tavoitteellisuus, yhteistyö, monihyötyisyys, kokonaiskestävyys ja tarvelähtöisyys">
            <a:extLst>
              <a:ext uri="{FF2B5EF4-FFF2-40B4-BE49-F238E27FC236}">
                <a16:creationId xmlns:a16="http://schemas.microsoft.com/office/drawing/2014/main" id="{181C26EA-BEE3-5DC3-418B-AA124CC1B9DF}"/>
              </a:ext>
            </a:extLst>
          </p:cNvPr>
          <p:cNvSpPr/>
          <p:nvPr/>
        </p:nvSpPr>
        <p:spPr>
          <a:xfrm>
            <a:off x="471478" y="3927145"/>
            <a:ext cx="3142354" cy="126682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Arial" panose="020B0604020202020204" pitchFamily="34" charset="0"/>
              <a:buChar char="•"/>
            </a:pPr>
            <a:r>
              <a:rPr lang="fi-FI" sz="1000" dirty="0"/>
              <a:t>Ekologisen, sosiaalisen, kulttuurisen ja taloudellisen kestävyyden huomiointi</a:t>
            </a:r>
          </a:p>
          <a:p>
            <a:pPr marL="171450" indent="-171450">
              <a:buFont typeface="Arial" panose="020B0604020202020204" pitchFamily="34" charset="0"/>
              <a:buChar char="•"/>
            </a:pPr>
            <a:r>
              <a:rPr lang="fi-FI" sz="1000" dirty="0"/>
              <a:t>Monitieteellinen, tietoon perustuva lähestymistapa</a:t>
            </a:r>
          </a:p>
          <a:p>
            <a:pPr marL="171450" indent="-171450">
              <a:buFont typeface="Arial" panose="020B0604020202020204" pitchFamily="34" charset="0"/>
              <a:buChar char="•"/>
            </a:pPr>
            <a:r>
              <a:rPr lang="fi-FI" sz="1000" dirty="0"/>
              <a:t>Kokonaiskestävyydeltään parhaan toimintavaihtoehdon määrittäminen voi olla haastavaa</a:t>
            </a:r>
          </a:p>
        </p:txBody>
      </p:sp>
      <p:sp>
        <p:nvSpPr>
          <p:cNvPr id="17" name="Nuoli: Oikea 16" descr="Kuvassa esitetään valuma-aluesuunnittelun periaatteet. Näitä ovat tavoitteellisuus, yhteistyö, monihyötyisyys, kokonaiskestävyys ja tarvelähtöisyys">
            <a:extLst>
              <a:ext uri="{FF2B5EF4-FFF2-40B4-BE49-F238E27FC236}">
                <a16:creationId xmlns:a16="http://schemas.microsoft.com/office/drawing/2014/main" id="{4478DEE3-DAB1-2F98-BC87-12C1B6563DEF}"/>
              </a:ext>
            </a:extLst>
          </p:cNvPr>
          <p:cNvSpPr/>
          <p:nvPr/>
        </p:nvSpPr>
        <p:spPr>
          <a:xfrm rot="9099828">
            <a:off x="3783191" y="3634624"/>
            <a:ext cx="356616" cy="38404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i-FI"/>
          </a:p>
        </p:txBody>
      </p:sp>
      <p:sp>
        <p:nvSpPr>
          <p:cNvPr id="18" name="Nuoli: Oikea 17" descr="Kuvassa esitetään valuma-aluesuunnittelun periaatteet. Näitä ovat tavoitteellisuus, yhteistyö, monihyötyisyys, kokonaiskestävyys ja tarvelähtöisyys">
            <a:extLst>
              <a:ext uri="{FF2B5EF4-FFF2-40B4-BE49-F238E27FC236}">
                <a16:creationId xmlns:a16="http://schemas.microsoft.com/office/drawing/2014/main" id="{B3FA5407-911E-2DFE-AE17-C732AF68767D}"/>
              </a:ext>
            </a:extLst>
          </p:cNvPr>
          <p:cNvSpPr/>
          <p:nvPr/>
        </p:nvSpPr>
        <p:spPr>
          <a:xfrm rot="12944896">
            <a:off x="4040093" y="1660049"/>
            <a:ext cx="356616" cy="38404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i-FI"/>
          </a:p>
        </p:txBody>
      </p:sp>
      <p:sp>
        <p:nvSpPr>
          <p:cNvPr id="19" name="Suorakulmio: Pyöristetyt kulmat 18" descr="Kuvassa esitetään valuma-aluesuunnittelun periaatteet. Näitä ovat tavoitteellisuus, yhteistyö, monihyötyisyys, kokonaiskestävyys ja tarvelähtöisyys">
            <a:extLst>
              <a:ext uri="{FF2B5EF4-FFF2-40B4-BE49-F238E27FC236}">
                <a16:creationId xmlns:a16="http://schemas.microsoft.com/office/drawing/2014/main" id="{A24E3953-F5F2-E9A6-EBCF-889526803123}"/>
              </a:ext>
            </a:extLst>
          </p:cNvPr>
          <p:cNvSpPr/>
          <p:nvPr/>
        </p:nvSpPr>
        <p:spPr>
          <a:xfrm>
            <a:off x="1385009" y="411784"/>
            <a:ext cx="1973165" cy="26672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i-FI" sz="1600" dirty="0"/>
              <a:t>Tarvelähtöisyys</a:t>
            </a:r>
          </a:p>
        </p:txBody>
      </p:sp>
      <p:sp>
        <p:nvSpPr>
          <p:cNvPr id="20" name="Suorakulmio: Pyöristetyt kulmat 19" descr="Kuvassa esitetään valuma-aluesuunnittelun periaatteet. Näitä ovat tavoitteellisuus, yhteistyö, monihyötyisyys, kokonaiskestävyys ja tarvelähtöisyys">
            <a:extLst>
              <a:ext uri="{FF2B5EF4-FFF2-40B4-BE49-F238E27FC236}">
                <a16:creationId xmlns:a16="http://schemas.microsoft.com/office/drawing/2014/main" id="{0FD2E374-7EA4-D731-DA80-BC101E66CDF2}"/>
              </a:ext>
            </a:extLst>
          </p:cNvPr>
          <p:cNvSpPr/>
          <p:nvPr/>
        </p:nvSpPr>
        <p:spPr>
          <a:xfrm>
            <a:off x="845513" y="699784"/>
            <a:ext cx="2972450" cy="119832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i-FI" sz="1000" dirty="0"/>
              <a:t>Esim. vesistön tilan parantaminen, ilmastonmuutoksen vaikutusten hallinta, elinympäristöjen ja luontotyyppien hoito</a:t>
            </a:r>
          </a:p>
        </p:txBody>
      </p:sp>
      <p:sp>
        <p:nvSpPr>
          <p:cNvPr id="21" name="Tekstiruutu 20" descr="Kuvassa esitetään valuma-aluesuunnittelun periaatteet. Näitä ovat tavoitteellisuus, yhteistyö, monihyötyisyys, kokonaiskestävyys ja tarvelähtöisyys">
            <a:extLst>
              <a:ext uri="{FF2B5EF4-FFF2-40B4-BE49-F238E27FC236}">
                <a16:creationId xmlns:a16="http://schemas.microsoft.com/office/drawing/2014/main" id="{EFB0BBCD-8C66-23F5-E798-97C3466D29ED}"/>
              </a:ext>
            </a:extLst>
          </p:cNvPr>
          <p:cNvSpPr txBox="1"/>
          <p:nvPr/>
        </p:nvSpPr>
        <p:spPr>
          <a:xfrm>
            <a:off x="8248077" y="6161057"/>
            <a:ext cx="3326386" cy="400110"/>
          </a:xfrm>
          <a:prstGeom prst="rect">
            <a:avLst/>
          </a:prstGeom>
          <a:noFill/>
        </p:spPr>
        <p:txBody>
          <a:bodyPr wrap="square">
            <a:spAutoFit/>
          </a:bodyPr>
          <a:lstStyle/>
          <a:p>
            <a:r>
              <a:rPr lang="fi-FI" sz="1000" dirty="0">
                <a:latin typeface="Open Sans" panose="020B0606030504020204" pitchFamily="34" charset="0"/>
                <a:ea typeface="Open Sans" panose="020B0606030504020204" pitchFamily="34" charset="0"/>
                <a:cs typeface="Open Sans" panose="020B0606030504020204" pitchFamily="34" charset="0"/>
              </a:rPr>
              <a:t>Kuva 2. Valuma-aluesuunnittelun periaatteet (Marttunen ym. 2024; Rytkönen ym. 2024)</a:t>
            </a:r>
          </a:p>
        </p:txBody>
      </p:sp>
      <p:sp>
        <p:nvSpPr>
          <p:cNvPr id="3" name="Suorakulmio: Pyöristetyt kulmat 2" descr="Kuvassa esitetään valuma-aluesuunnittelun periaatteet. Näitä ovat tavoitteellisuus, yhteistyö, monihyötyisyys, kokonaiskestävyys ja tarvelähtöisyys">
            <a:extLst>
              <a:ext uri="{FF2B5EF4-FFF2-40B4-BE49-F238E27FC236}">
                <a16:creationId xmlns:a16="http://schemas.microsoft.com/office/drawing/2014/main" id="{B66BBA13-803E-2675-5378-9BC7FA2482DF}"/>
              </a:ext>
            </a:extLst>
          </p:cNvPr>
          <p:cNvSpPr/>
          <p:nvPr/>
        </p:nvSpPr>
        <p:spPr>
          <a:xfrm>
            <a:off x="4713353" y="5129853"/>
            <a:ext cx="1839715" cy="24868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i-FI" sz="1600" dirty="0"/>
              <a:t>Monihyötyisyys</a:t>
            </a:r>
            <a:endParaRPr lang="fi-FI" dirty="0"/>
          </a:p>
        </p:txBody>
      </p:sp>
      <p:sp>
        <p:nvSpPr>
          <p:cNvPr id="4" name="Suorakulmio: Pyöristetyt kulmat 3" descr="Kuvassa esitetään valuma-aluesuunnittelun periaatteet. Näitä ovat tavoitteellisuus, yhteistyö, monihyötyisyys, kokonaiskestävyys ja tarvelähtöisyys">
            <a:extLst>
              <a:ext uri="{FF2B5EF4-FFF2-40B4-BE49-F238E27FC236}">
                <a16:creationId xmlns:a16="http://schemas.microsoft.com/office/drawing/2014/main" id="{B758D147-F80C-462F-6E64-B216E9D6EA3D}"/>
              </a:ext>
            </a:extLst>
          </p:cNvPr>
          <p:cNvSpPr/>
          <p:nvPr/>
        </p:nvSpPr>
        <p:spPr>
          <a:xfrm>
            <a:off x="4247502" y="5378539"/>
            <a:ext cx="2771416" cy="111728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Arial" panose="020B0604020202020204" pitchFamily="34" charset="0"/>
              <a:buChar char="•"/>
            </a:pPr>
            <a:r>
              <a:rPr lang="fi-FI" sz="1000" dirty="0"/>
              <a:t>Tavoitteena edistää useiden samanaikaisien/-paikkaisien ongelmien ratkaisua</a:t>
            </a:r>
          </a:p>
          <a:p>
            <a:pPr marL="171450" indent="-171450">
              <a:buFont typeface="Arial" panose="020B0604020202020204" pitchFamily="34" charset="0"/>
              <a:buChar char="•"/>
            </a:pPr>
            <a:r>
              <a:rPr lang="fi-FI" sz="1000" dirty="0"/>
              <a:t>Esim. ilmastonmuutokseen sopeutuminen sekä ilmasto- ja vesistöpäästöjen vähentäminen</a:t>
            </a:r>
          </a:p>
        </p:txBody>
      </p:sp>
      <p:sp>
        <p:nvSpPr>
          <p:cNvPr id="5" name="Nuoli: Oikea 4" descr="Kuvassa esitetään valuma-aluesuunnittelun periaatteet. Näitä ovat tavoitteellisuus, yhteistyö, monihyötyisyys, kokonaiskestävyys ja tarvelähtöisyys">
            <a:extLst>
              <a:ext uri="{FF2B5EF4-FFF2-40B4-BE49-F238E27FC236}">
                <a16:creationId xmlns:a16="http://schemas.microsoft.com/office/drawing/2014/main" id="{74E88ADE-2307-976D-96D4-2CBE097C6D7E}"/>
              </a:ext>
            </a:extLst>
          </p:cNvPr>
          <p:cNvSpPr/>
          <p:nvPr/>
        </p:nvSpPr>
        <p:spPr>
          <a:xfrm rot="5400000">
            <a:off x="5500817" y="4565669"/>
            <a:ext cx="356616" cy="38404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i-FI"/>
          </a:p>
        </p:txBody>
      </p:sp>
    </p:spTree>
    <p:extLst>
      <p:ext uri="{BB962C8B-B14F-4D97-AF65-F5344CB8AC3E}">
        <p14:creationId xmlns:p14="http://schemas.microsoft.com/office/powerpoint/2010/main" val="2288752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D5324E-6307-F05F-5A50-30316BF413C2}"/>
              </a:ext>
            </a:extLst>
          </p:cNvPr>
          <p:cNvSpPr>
            <a:spLocks noGrp="1"/>
          </p:cNvSpPr>
          <p:nvPr>
            <p:ph type="title"/>
          </p:nvPr>
        </p:nvSpPr>
        <p:spPr>
          <a:xfrm>
            <a:off x="1487489" y="657227"/>
            <a:ext cx="9245599" cy="613789"/>
          </a:xfrm>
        </p:spPr>
        <p:txBody>
          <a:bodyPr/>
          <a:lstStyle/>
          <a:p>
            <a:r>
              <a:rPr lang="fi-FI" sz="2400" dirty="0"/>
              <a:t>Valuma-aluesuunnittelua eri tasoilla ohjaavat politiikkainstrumentit ja –tavoitteet</a:t>
            </a:r>
          </a:p>
        </p:txBody>
      </p:sp>
      <p:graphicFrame>
        <p:nvGraphicFramePr>
          <p:cNvPr id="10" name="Sisällön paikkamerkki 9">
            <a:extLst>
              <a:ext uri="{FF2B5EF4-FFF2-40B4-BE49-F238E27FC236}">
                <a16:creationId xmlns:a16="http://schemas.microsoft.com/office/drawing/2014/main" id="{2D5D96E2-0499-091E-09B8-778AE0A751FD}"/>
              </a:ext>
            </a:extLst>
          </p:cNvPr>
          <p:cNvGraphicFramePr>
            <a:graphicFrameLocks noGrp="1"/>
          </p:cNvGraphicFramePr>
          <p:nvPr>
            <p:ph type="tbl" sz="quarter" idx="17"/>
            <p:extLst>
              <p:ext uri="{D42A27DB-BD31-4B8C-83A1-F6EECF244321}">
                <p14:modId xmlns:p14="http://schemas.microsoft.com/office/powerpoint/2010/main" val="3311352309"/>
              </p:ext>
            </p:extLst>
          </p:nvPr>
        </p:nvGraphicFramePr>
        <p:xfrm>
          <a:off x="3058101" y="1869647"/>
          <a:ext cx="6075798" cy="4127492"/>
        </p:xfrm>
        <a:graphic>
          <a:graphicData uri="http://schemas.openxmlformats.org/drawingml/2006/table">
            <a:tbl>
              <a:tblPr firstRow="1" bandRow="1">
                <a:tableStyleId>{5C22544A-7EE6-4342-B048-85BDC9FD1C3A}</a:tableStyleId>
              </a:tblPr>
              <a:tblGrid>
                <a:gridCol w="1899077">
                  <a:extLst>
                    <a:ext uri="{9D8B030D-6E8A-4147-A177-3AD203B41FA5}">
                      <a16:colId xmlns:a16="http://schemas.microsoft.com/office/drawing/2014/main" val="2807389379"/>
                    </a:ext>
                  </a:extLst>
                </a:gridCol>
                <a:gridCol w="1770997">
                  <a:extLst>
                    <a:ext uri="{9D8B030D-6E8A-4147-A177-3AD203B41FA5}">
                      <a16:colId xmlns:a16="http://schemas.microsoft.com/office/drawing/2014/main" val="264498494"/>
                    </a:ext>
                  </a:extLst>
                </a:gridCol>
                <a:gridCol w="1202862">
                  <a:extLst>
                    <a:ext uri="{9D8B030D-6E8A-4147-A177-3AD203B41FA5}">
                      <a16:colId xmlns:a16="http://schemas.microsoft.com/office/drawing/2014/main" val="2447831773"/>
                    </a:ext>
                  </a:extLst>
                </a:gridCol>
                <a:gridCol w="1202862">
                  <a:extLst>
                    <a:ext uri="{9D8B030D-6E8A-4147-A177-3AD203B41FA5}">
                      <a16:colId xmlns:a16="http://schemas.microsoft.com/office/drawing/2014/main" val="357250670"/>
                    </a:ext>
                  </a:extLst>
                </a:gridCol>
              </a:tblGrid>
              <a:tr h="280559">
                <a:tc gridSpan="4">
                  <a:txBody>
                    <a:bodyPr/>
                    <a:lstStyle/>
                    <a:p>
                      <a:pPr algn="ctr"/>
                      <a:r>
                        <a:rPr lang="fi-FI" sz="1050" b="1" kern="1200" dirty="0">
                          <a:solidFill>
                            <a:schemeClr val="lt1"/>
                          </a:solidFill>
                          <a:effectLst/>
                          <a:latin typeface="+mn-lt"/>
                          <a:ea typeface="+mn-ea"/>
                          <a:cs typeface="+mn-cs"/>
                        </a:rPr>
                        <a:t>Esimerkkejä valuma-aluesuunnittelua ohjaavista politiikkainstrumenteista ja –tavoitteista </a:t>
                      </a:r>
                      <a:endParaRPr lang="fi-FI" sz="1050" dirty="0"/>
                    </a:p>
                  </a:txBody>
                  <a:tcPr/>
                </a:tc>
                <a:tc hMerge="1">
                  <a:txBody>
                    <a:bodyPr/>
                    <a:lstStyle/>
                    <a:p>
                      <a:endParaRPr lang="fi-FI"/>
                    </a:p>
                  </a:txBody>
                  <a:tcPr/>
                </a:tc>
                <a:tc hMerge="1">
                  <a:txBody>
                    <a:bodyPr/>
                    <a:lstStyle/>
                    <a:p>
                      <a:endParaRPr lang="fi-FI" dirty="0"/>
                    </a:p>
                  </a:txBody>
                  <a:tcPr/>
                </a:tc>
                <a:tc hMerge="1">
                  <a:txBody>
                    <a:bodyPr/>
                    <a:lstStyle/>
                    <a:p>
                      <a:pPr algn="ctr"/>
                      <a:endParaRPr lang="fi-FI" sz="1050" dirty="0"/>
                    </a:p>
                  </a:txBody>
                  <a:tcPr/>
                </a:tc>
                <a:extLst>
                  <a:ext uri="{0D108BD9-81ED-4DB2-BD59-A6C34878D82A}">
                    <a16:rowId xmlns:a16="http://schemas.microsoft.com/office/drawing/2014/main" val="2242855942"/>
                  </a:ext>
                </a:extLst>
              </a:tr>
              <a:tr h="459096">
                <a:tc>
                  <a:txBody>
                    <a:bodyPr/>
                    <a:lstStyle/>
                    <a:p>
                      <a:pPr algn="ctr"/>
                      <a:r>
                        <a:rPr lang="fi-FI" sz="1050" b="1" kern="1200" dirty="0">
                          <a:solidFill>
                            <a:schemeClr val="dk1"/>
                          </a:solidFill>
                          <a:effectLst/>
                          <a:latin typeface="+mn-lt"/>
                          <a:ea typeface="+mn-ea"/>
                          <a:cs typeface="+mn-cs"/>
                        </a:rPr>
                        <a:t>EU-taso</a:t>
                      </a:r>
                      <a:endParaRPr lang="fi-FI" sz="1050" b="1" dirty="0"/>
                    </a:p>
                  </a:txBody>
                  <a:tcPr/>
                </a:tc>
                <a:tc>
                  <a:txBody>
                    <a:bodyPr/>
                    <a:lstStyle/>
                    <a:p>
                      <a:pPr algn="ctr"/>
                      <a:r>
                        <a:rPr lang="fi-FI" sz="1050" b="1" dirty="0"/>
                        <a:t>Valtakunnallinen taso</a:t>
                      </a:r>
                    </a:p>
                  </a:txBody>
                  <a:tcPr/>
                </a:tc>
                <a:tc>
                  <a:txBody>
                    <a:bodyPr/>
                    <a:lstStyle/>
                    <a:p>
                      <a:pPr algn="ctr"/>
                      <a:r>
                        <a:rPr lang="fi-FI" sz="1050" b="1" dirty="0"/>
                        <a:t>Sektoritaso</a:t>
                      </a:r>
                    </a:p>
                  </a:txBody>
                  <a:tcPr/>
                </a:tc>
                <a:tc>
                  <a:txBody>
                    <a:bodyPr/>
                    <a:lstStyle/>
                    <a:p>
                      <a:pPr algn="ctr"/>
                      <a:r>
                        <a:rPr lang="fi-FI" sz="1050" b="1" dirty="0"/>
                        <a:t>Alueellinen taso</a:t>
                      </a:r>
                    </a:p>
                  </a:txBody>
                  <a:tcPr/>
                </a:tc>
                <a:extLst>
                  <a:ext uri="{0D108BD9-81ED-4DB2-BD59-A6C34878D82A}">
                    <a16:rowId xmlns:a16="http://schemas.microsoft.com/office/drawing/2014/main" val="2213999913"/>
                  </a:ext>
                </a:extLst>
              </a:tr>
              <a:tr h="440763">
                <a:tc>
                  <a:txBody>
                    <a:bodyPr/>
                    <a:lstStyle/>
                    <a:p>
                      <a:r>
                        <a:rPr lang="fi-FI" sz="1050" dirty="0"/>
                        <a:t>Vesipolitiikan puitedirektiivi</a:t>
                      </a:r>
                    </a:p>
                  </a:txBody>
                  <a:tcPr/>
                </a:tc>
                <a:tc>
                  <a:txBody>
                    <a:bodyPr/>
                    <a:lstStyle/>
                    <a:p>
                      <a:r>
                        <a:rPr lang="fi-FI" sz="1050" dirty="0"/>
                        <a:t>Hiilineutraaliustavoite 2035</a:t>
                      </a:r>
                    </a:p>
                  </a:txBody>
                  <a:tcPr/>
                </a:tc>
                <a:tc>
                  <a:txBody>
                    <a:bodyPr/>
                    <a:lstStyle/>
                    <a:p>
                      <a:r>
                        <a:rPr lang="fi-FI" sz="1050" dirty="0"/>
                        <a:t>Kansallinen metsästrategia</a:t>
                      </a:r>
                    </a:p>
                  </a:txBody>
                  <a:tcPr/>
                </a:tc>
                <a:tc>
                  <a:txBody>
                    <a:bodyPr/>
                    <a:lstStyle/>
                    <a:p>
                      <a:pPr marL="0" marR="0" lvl="0" indent="0" algn="l" defTabSz="1097253" rtl="0" eaLnBrk="1" fontAlgn="auto" latinLnBrk="0" hangingPunct="1">
                        <a:lnSpc>
                          <a:spcPct val="100000"/>
                        </a:lnSpc>
                        <a:spcBef>
                          <a:spcPts val="0"/>
                        </a:spcBef>
                        <a:spcAft>
                          <a:spcPts val="0"/>
                        </a:spcAft>
                        <a:buClrTx/>
                        <a:buSzTx/>
                        <a:buFontTx/>
                        <a:buNone/>
                        <a:tabLst/>
                        <a:defRPr/>
                      </a:pPr>
                      <a:r>
                        <a:rPr lang="fi-FI" sz="1050" dirty="0"/>
                        <a:t>Maakuntien ilmastotiekartat</a:t>
                      </a:r>
                    </a:p>
                  </a:txBody>
                  <a:tcPr/>
                </a:tc>
                <a:extLst>
                  <a:ext uri="{0D108BD9-81ED-4DB2-BD59-A6C34878D82A}">
                    <a16:rowId xmlns:a16="http://schemas.microsoft.com/office/drawing/2014/main" val="312562412"/>
                  </a:ext>
                </a:extLst>
              </a:tr>
              <a:tr h="452983">
                <a:tc>
                  <a:txBody>
                    <a:bodyPr/>
                    <a:lstStyle/>
                    <a:p>
                      <a:r>
                        <a:rPr lang="fi-FI" sz="1050" dirty="0"/>
                        <a:t>Tulvadirektiivi</a:t>
                      </a:r>
                    </a:p>
                  </a:txBody>
                  <a:tcPr/>
                </a:tc>
                <a:tc>
                  <a:txBody>
                    <a:bodyPr/>
                    <a:lstStyle/>
                    <a:p>
                      <a:r>
                        <a:rPr lang="fi-FI" sz="1050" dirty="0"/>
                        <a:t>Ilmastolaki</a:t>
                      </a:r>
                    </a:p>
                  </a:txBody>
                  <a:tcPr/>
                </a:tc>
                <a:tc>
                  <a:txBody>
                    <a:bodyPr/>
                    <a:lstStyle/>
                    <a:p>
                      <a:r>
                        <a:rPr lang="fi-FI" sz="1050" dirty="0"/>
                        <a:t>METSO-ohjelma</a:t>
                      </a:r>
                    </a:p>
                  </a:txBody>
                  <a:tcPr/>
                </a:tc>
                <a:tc>
                  <a:txBody>
                    <a:bodyPr/>
                    <a:lstStyle/>
                    <a:p>
                      <a:r>
                        <a:rPr lang="fi-FI" sz="1050" dirty="0"/>
                        <a:t>Hinku-verkosto</a:t>
                      </a:r>
                    </a:p>
                  </a:txBody>
                  <a:tcPr/>
                </a:tc>
                <a:extLst>
                  <a:ext uri="{0D108BD9-81ED-4DB2-BD59-A6C34878D82A}">
                    <a16:rowId xmlns:a16="http://schemas.microsoft.com/office/drawing/2014/main" val="881900965"/>
                  </a:ext>
                </a:extLst>
              </a:tr>
              <a:tr h="443129">
                <a:tc>
                  <a:txBody>
                    <a:bodyPr/>
                    <a:lstStyle/>
                    <a:p>
                      <a:r>
                        <a:rPr lang="fi-FI" sz="1050" dirty="0"/>
                        <a:t>Nitraattidirektiivi</a:t>
                      </a:r>
                    </a:p>
                  </a:txBody>
                  <a:tcPr/>
                </a:tc>
                <a:tc>
                  <a:txBody>
                    <a:bodyPr/>
                    <a:lstStyle/>
                    <a:p>
                      <a:r>
                        <a:rPr lang="fi-FI" sz="1050" dirty="0"/>
                        <a:t>Helmi-elinympäristöohjelma</a:t>
                      </a:r>
                    </a:p>
                  </a:txBody>
                  <a:tcPr/>
                </a:tc>
                <a:tc>
                  <a:txBody>
                    <a:bodyPr/>
                    <a:lstStyle/>
                    <a:p>
                      <a:r>
                        <a:rPr lang="fi-FI" sz="1050" dirty="0"/>
                        <a:t>Maatalouden ilmastotiekartta</a:t>
                      </a:r>
                    </a:p>
                  </a:txBody>
                  <a:tcPr/>
                </a:tc>
                <a:tc>
                  <a:txBody>
                    <a:bodyPr/>
                    <a:lstStyle/>
                    <a:p>
                      <a:endParaRPr lang="fi-FI" sz="1050" dirty="0"/>
                    </a:p>
                  </a:txBody>
                  <a:tcPr/>
                </a:tc>
                <a:extLst>
                  <a:ext uri="{0D108BD9-81ED-4DB2-BD59-A6C34878D82A}">
                    <a16:rowId xmlns:a16="http://schemas.microsoft.com/office/drawing/2014/main" val="2903945669"/>
                  </a:ext>
                </a:extLst>
              </a:tr>
              <a:tr h="768906">
                <a:tc>
                  <a:txBody>
                    <a:bodyPr/>
                    <a:lstStyle/>
                    <a:p>
                      <a:r>
                        <a:rPr lang="fi-FI" sz="1050" dirty="0"/>
                        <a:t>Luontodirektiivi</a:t>
                      </a:r>
                    </a:p>
                  </a:txBody>
                  <a:tcPr/>
                </a:tc>
                <a:tc>
                  <a:txBody>
                    <a:bodyPr/>
                    <a:lstStyle/>
                    <a:p>
                      <a:r>
                        <a:rPr lang="fi-FI" sz="1050" dirty="0"/>
                        <a:t>Kansallinen ilmastonmuutokseen sopeutumissuunnitelma vuoteen 2030</a:t>
                      </a:r>
                    </a:p>
                  </a:txBody>
                  <a:tcPr/>
                </a:tc>
                <a:tc>
                  <a:txBody>
                    <a:bodyPr/>
                    <a:lstStyle/>
                    <a:p>
                      <a:endParaRPr lang="fi-FI" sz="1050" dirty="0"/>
                    </a:p>
                  </a:txBody>
                  <a:tcPr/>
                </a:tc>
                <a:tc>
                  <a:txBody>
                    <a:bodyPr/>
                    <a:lstStyle/>
                    <a:p>
                      <a:endParaRPr lang="fi-FI" sz="1050" dirty="0"/>
                    </a:p>
                  </a:txBody>
                  <a:tcPr/>
                </a:tc>
                <a:extLst>
                  <a:ext uri="{0D108BD9-81ED-4DB2-BD59-A6C34878D82A}">
                    <a16:rowId xmlns:a16="http://schemas.microsoft.com/office/drawing/2014/main" val="4254830211"/>
                  </a:ext>
                </a:extLst>
              </a:tr>
              <a:tr h="459096">
                <a:tc>
                  <a:txBody>
                    <a:bodyPr/>
                    <a:lstStyle/>
                    <a:p>
                      <a:r>
                        <a:rPr lang="fi-FI" sz="1050" dirty="0"/>
                        <a:t>EU:n biodiversiteettistrategia</a:t>
                      </a:r>
                    </a:p>
                  </a:txBody>
                  <a:tcPr/>
                </a:tc>
                <a:tc>
                  <a:txBody>
                    <a:bodyPr/>
                    <a:lstStyle/>
                    <a:p>
                      <a:r>
                        <a:rPr lang="fi-FI" sz="1050" dirty="0"/>
                        <a:t>Maankäyttösektorin ilmastosuunnitelma</a:t>
                      </a:r>
                    </a:p>
                  </a:txBody>
                  <a:tcPr/>
                </a:tc>
                <a:tc>
                  <a:txBody>
                    <a:bodyPr/>
                    <a:lstStyle/>
                    <a:p>
                      <a:endParaRPr lang="fi-FI" sz="1050" dirty="0"/>
                    </a:p>
                  </a:txBody>
                  <a:tcPr/>
                </a:tc>
                <a:tc>
                  <a:txBody>
                    <a:bodyPr/>
                    <a:lstStyle/>
                    <a:p>
                      <a:endParaRPr lang="fi-FI" sz="1050"/>
                    </a:p>
                  </a:txBody>
                  <a:tcPr/>
                </a:tc>
                <a:extLst>
                  <a:ext uri="{0D108BD9-81ED-4DB2-BD59-A6C34878D82A}">
                    <a16:rowId xmlns:a16="http://schemas.microsoft.com/office/drawing/2014/main" val="3561433158"/>
                  </a:ext>
                </a:extLst>
              </a:tr>
              <a:tr h="353910">
                <a:tc>
                  <a:txBody>
                    <a:bodyPr/>
                    <a:lstStyle/>
                    <a:p>
                      <a:r>
                        <a:rPr lang="fi-FI" sz="1050" dirty="0"/>
                        <a:t>EU:n vihreän kehityksen ohjelma</a:t>
                      </a:r>
                    </a:p>
                  </a:txBody>
                  <a:tcPr/>
                </a:tc>
                <a:tc>
                  <a:txBody>
                    <a:bodyPr/>
                    <a:lstStyle/>
                    <a:p>
                      <a:endParaRPr lang="fi-FI" sz="1050"/>
                    </a:p>
                  </a:txBody>
                  <a:tcPr/>
                </a:tc>
                <a:tc>
                  <a:txBody>
                    <a:bodyPr/>
                    <a:lstStyle/>
                    <a:p>
                      <a:endParaRPr lang="fi-FI" sz="1050"/>
                    </a:p>
                  </a:txBody>
                  <a:tcPr/>
                </a:tc>
                <a:tc>
                  <a:txBody>
                    <a:bodyPr/>
                    <a:lstStyle/>
                    <a:p>
                      <a:endParaRPr lang="fi-FI" sz="1050"/>
                    </a:p>
                  </a:txBody>
                  <a:tcPr/>
                </a:tc>
                <a:extLst>
                  <a:ext uri="{0D108BD9-81ED-4DB2-BD59-A6C34878D82A}">
                    <a16:rowId xmlns:a16="http://schemas.microsoft.com/office/drawing/2014/main" val="78426500"/>
                  </a:ext>
                </a:extLst>
              </a:tr>
              <a:tr h="280559">
                <a:tc>
                  <a:txBody>
                    <a:bodyPr/>
                    <a:lstStyle/>
                    <a:p>
                      <a:r>
                        <a:rPr lang="fi-FI" sz="1050" dirty="0"/>
                        <a:t>EU:n ilmastolaki</a:t>
                      </a:r>
                    </a:p>
                  </a:txBody>
                  <a:tcPr/>
                </a:tc>
                <a:tc>
                  <a:txBody>
                    <a:bodyPr/>
                    <a:lstStyle/>
                    <a:p>
                      <a:endParaRPr lang="fi-FI" sz="1050"/>
                    </a:p>
                  </a:txBody>
                  <a:tcPr/>
                </a:tc>
                <a:tc>
                  <a:txBody>
                    <a:bodyPr/>
                    <a:lstStyle/>
                    <a:p>
                      <a:endParaRPr lang="fi-FI" sz="1050" dirty="0"/>
                    </a:p>
                  </a:txBody>
                  <a:tcPr/>
                </a:tc>
                <a:tc>
                  <a:txBody>
                    <a:bodyPr/>
                    <a:lstStyle/>
                    <a:p>
                      <a:endParaRPr lang="fi-FI" sz="1050" dirty="0"/>
                    </a:p>
                  </a:txBody>
                  <a:tcPr/>
                </a:tc>
                <a:extLst>
                  <a:ext uri="{0D108BD9-81ED-4DB2-BD59-A6C34878D82A}">
                    <a16:rowId xmlns:a16="http://schemas.microsoft.com/office/drawing/2014/main" val="104943737"/>
                  </a:ext>
                </a:extLst>
              </a:tr>
            </a:tbl>
          </a:graphicData>
        </a:graphic>
      </p:graphicFrame>
      <p:sp>
        <p:nvSpPr>
          <p:cNvPr id="5" name="Tekstiruutu 4">
            <a:extLst>
              <a:ext uri="{FF2B5EF4-FFF2-40B4-BE49-F238E27FC236}">
                <a16:creationId xmlns:a16="http://schemas.microsoft.com/office/drawing/2014/main" id="{26B735A8-E340-14E0-E5F8-F22F4C6A3A15}"/>
              </a:ext>
            </a:extLst>
          </p:cNvPr>
          <p:cNvSpPr txBox="1"/>
          <p:nvPr/>
        </p:nvSpPr>
        <p:spPr>
          <a:xfrm>
            <a:off x="5076774" y="6201109"/>
            <a:ext cx="6731876" cy="246221"/>
          </a:xfrm>
          <a:prstGeom prst="rect">
            <a:avLst/>
          </a:prstGeom>
          <a:noFill/>
        </p:spPr>
        <p:txBody>
          <a:bodyPr wrap="square" rtlCol="0">
            <a:spAutoFit/>
          </a:bodyPr>
          <a:lstStyle/>
          <a:p>
            <a:r>
              <a:rPr lang="fi-FI" sz="1000" dirty="0">
                <a:latin typeface="Open Sans" panose="020B0606030504020204" pitchFamily="34" charset="0"/>
                <a:ea typeface="Open Sans" panose="020B0606030504020204" pitchFamily="34" charset="0"/>
                <a:cs typeface="Open Sans" panose="020B0606030504020204" pitchFamily="34" charset="0"/>
              </a:rPr>
              <a:t>Taulukko 1. Valuma-aluesuunnittelua ohjaavia politiikkainstrumentteja ja –tavoitteita (Marttunen ym. 2024)</a:t>
            </a:r>
          </a:p>
        </p:txBody>
      </p:sp>
    </p:spTree>
    <p:extLst>
      <p:ext uri="{BB962C8B-B14F-4D97-AF65-F5344CB8AC3E}">
        <p14:creationId xmlns:p14="http://schemas.microsoft.com/office/powerpoint/2010/main" val="3850638189"/>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4653CE-9B0C-2481-5E1A-AF546F9C1FD7}"/>
              </a:ext>
            </a:extLst>
          </p:cNvPr>
          <p:cNvSpPr>
            <a:spLocks noGrp="1"/>
          </p:cNvSpPr>
          <p:nvPr>
            <p:ph type="title"/>
          </p:nvPr>
        </p:nvSpPr>
        <p:spPr/>
        <p:txBody>
          <a:bodyPr/>
          <a:lstStyle/>
          <a:p>
            <a:r>
              <a:rPr lang="fi-FI" sz="3600"/>
              <a:t>Valuma-alueiden merkitys ympäristön tilan hallinnassa</a:t>
            </a:r>
          </a:p>
        </p:txBody>
      </p:sp>
      <p:sp>
        <p:nvSpPr>
          <p:cNvPr id="3" name="Sisällön paikkamerkki 2">
            <a:extLst>
              <a:ext uri="{FF2B5EF4-FFF2-40B4-BE49-F238E27FC236}">
                <a16:creationId xmlns:a16="http://schemas.microsoft.com/office/drawing/2014/main" id="{FF500352-D82D-C6DB-D0BF-8487F95C6FC2}"/>
              </a:ext>
            </a:extLst>
          </p:cNvPr>
          <p:cNvSpPr>
            <a:spLocks noGrp="1"/>
          </p:cNvSpPr>
          <p:nvPr>
            <p:ph idx="1"/>
          </p:nvPr>
        </p:nvSpPr>
        <p:spPr/>
        <p:txBody>
          <a:bodyPr>
            <a:normAutofit/>
          </a:bodyPr>
          <a:lstStyle/>
          <a:p>
            <a:r>
              <a:rPr lang="fi-FI" sz="2400" dirty="0"/>
              <a:t>Valuman suora vaikutus vesistön tilaan ja vesistöstä riippuvaisiin elinympäristöihin</a:t>
            </a:r>
          </a:p>
          <a:p>
            <a:r>
              <a:rPr lang="fi-FI" sz="2400" dirty="0"/>
              <a:t>Valuma-alueet yhdistävät erilaisia maankäytön muotoja ja toimijoita</a:t>
            </a:r>
          </a:p>
          <a:p>
            <a:r>
              <a:rPr lang="fi-FI" sz="2400" dirty="0"/>
              <a:t>Valuma-aluelähtöisen suunnittelun kokonaisvaltainen lähestymistapa</a:t>
            </a:r>
          </a:p>
          <a:p>
            <a:pPr lvl="1"/>
            <a:r>
              <a:rPr lang="fi-FI" sz="2000" dirty="0"/>
              <a:t>Mahdollisuus samanaikaisten, maanomistus- ja toimijarajat ylittävien ongelmien ratkaisemiseen</a:t>
            </a:r>
          </a:p>
          <a:p>
            <a:pPr lvl="1"/>
            <a:r>
              <a:rPr lang="fi-FI" sz="2000" dirty="0"/>
              <a:t>Ympäristö- ja sosiaalis-taloudellisten näkökulmien huomioiminen osaoptimointien sijaan</a:t>
            </a:r>
          </a:p>
        </p:txBody>
      </p:sp>
      <p:sp>
        <p:nvSpPr>
          <p:cNvPr id="4" name="Tekstiruutu 3">
            <a:extLst>
              <a:ext uri="{FF2B5EF4-FFF2-40B4-BE49-F238E27FC236}">
                <a16:creationId xmlns:a16="http://schemas.microsoft.com/office/drawing/2014/main" id="{43DF288D-135D-DD4F-28CF-3AACAFC9671F}"/>
              </a:ext>
            </a:extLst>
          </p:cNvPr>
          <p:cNvSpPr txBox="1"/>
          <p:nvPr/>
        </p:nvSpPr>
        <p:spPr>
          <a:xfrm>
            <a:off x="9561095" y="6021390"/>
            <a:ext cx="2055172" cy="307777"/>
          </a:xfrm>
          <a:prstGeom prst="rect">
            <a:avLst/>
          </a:prstGeom>
          <a:noFill/>
        </p:spPr>
        <p:txBody>
          <a:bodyPr wrap="square" rtlCol="0">
            <a:spAutoFit/>
          </a:bodyPr>
          <a:lstStyle/>
          <a:p>
            <a:r>
              <a:rPr lang="fi-FI" sz="1400">
                <a:latin typeface="Open Sans" panose="020B0606030504020204" pitchFamily="34" charset="0"/>
                <a:ea typeface="Open Sans" panose="020B0606030504020204" pitchFamily="34" charset="0"/>
                <a:cs typeface="Open Sans" panose="020B0606030504020204" pitchFamily="34" charset="0"/>
              </a:rPr>
              <a:t>Rytkönen ym. 2024</a:t>
            </a:r>
          </a:p>
        </p:txBody>
      </p:sp>
    </p:spTree>
    <p:extLst>
      <p:ext uri="{BB962C8B-B14F-4D97-AF65-F5344CB8AC3E}">
        <p14:creationId xmlns:p14="http://schemas.microsoft.com/office/powerpoint/2010/main" val="3918146681"/>
      </p:ext>
    </p:extLst>
  </p:cSld>
  <p:clrMapOvr>
    <a:masterClrMapping/>
  </p:clrMapOvr>
</p:sld>
</file>

<file path=ppt/theme/theme1.xml><?xml version="1.0" encoding="utf-8"?>
<a:theme xmlns:a="http://schemas.openxmlformats.org/drawingml/2006/main" name="Aloitus">
  <a:themeElements>
    <a:clrScheme name="UEF">
      <a:dk1>
        <a:srgbClr val="000000"/>
      </a:dk1>
      <a:lt1>
        <a:srgbClr val="FFFFFF"/>
      </a:lt1>
      <a:dk2>
        <a:srgbClr val="000000"/>
      </a:dk2>
      <a:lt2>
        <a:srgbClr val="D4D4D4"/>
      </a:lt2>
      <a:accent1>
        <a:srgbClr val="077E9E"/>
      </a:accent1>
      <a:accent2>
        <a:srgbClr val="006788"/>
      </a:accent2>
      <a:accent3>
        <a:srgbClr val="FFFFFF"/>
      </a:accent3>
      <a:accent4>
        <a:srgbClr val="000000"/>
      </a:accent4>
      <a:accent5>
        <a:srgbClr val="28B8CE"/>
      </a:accent5>
      <a:accent6>
        <a:srgbClr val="005D7B"/>
      </a:accent6>
      <a:hlink>
        <a:srgbClr val="009FB8"/>
      </a:hlink>
      <a:folHlink>
        <a:srgbClr val="28B8CE"/>
      </a:folHlink>
    </a:clrScheme>
    <a:fontScheme name="Otsikko UEF">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ef_basic_laajamalli-3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itys7" id="{C676C439-C2C0-C943-B5B9-96197AE5BB58}" vid="{241C52A0-79DD-DB4C-BE19-60290DD24C6E}"/>
    </a:ext>
  </a:extLst>
</a:theme>
</file>

<file path=ppt/theme/theme2.xml><?xml version="1.0" encoding="utf-8"?>
<a:theme xmlns:a="http://schemas.openxmlformats.org/drawingml/2006/main" name="Basic">
  <a:themeElements>
    <a:clrScheme name="UEF">
      <a:dk1>
        <a:srgbClr val="000000"/>
      </a:dk1>
      <a:lt1>
        <a:srgbClr val="FFFFFF"/>
      </a:lt1>
      <a:dk2>
        <a:srgbClr val="000000"/>
      </a:dk2>
      <a:lt2>
        <a:srgbClr val="D4D4D4"/>
      </a:lt2>
      <a:accent1>
        <a:srgbClr val="077E9E"/>
      </a:accent1>
      <a:accent2>
        <a:srgbClr val="006788"/>
      </a:accent2>
      <a:accent3>
        <a:srgbClr val="FFFFFF"/>
      </a:accent3>
      <a:accent4>
        <a:srgbClr val="000000"/>
      </a:accent4>
      <a:accent5>
        <a:srgbClr val="28B8CE"/>
      </a:accent5>
      <a:accent6>
        <a:srgbClr val="005D7B"/>
      </a:accent6>
      <a:hlink>
        <a:srgbClr val="009FB8"/>
      </a:hlink>
      <a:folHlink>
        <a:srgbClr val="28B8CE"/>
      </a:folHlink>
    </a:clrScheme>
    <a:fontScheme name="UEF">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ef_basic_laajamalli-3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itys7" id="{C676C439-C2C0-C943-B5B9-96197AE5BB58}" vid="{2FD83182-C6A8-7D4E-A9E0-B961312839DF}"/>
    </a:ext>
  </a:extLst>
</a:theme>
</file>

<file path=ppt/theme/theme3.xml><?xml version="1.0" encoding="utf-8"?>
<a:theme xmlns:a="http://schemas.openxmlformats.org/drawingml/2006/main" name="Välilehdet">
  <a:themeElements>
    <a:clrScheme name="UEF">
      <a:dk1>
        <a:srgbClr val="000000"/>
      </a:dk1>
      <a:lt1>
        <a:srgbClr val="FFFFFF"/>
      </a:lt1>
      <a:dk2>
        <a:srgbClr val="000000"/>
      </a:dk2>
      <a:lt2>
        <a:srgbClr val="D4D4D4"/>
      </a:lt2>
      <a:accent1>
        <a:srgbClr val="077E9E"/>
      </a:accent1>
      <a:accent2>
        <a:srgbClr val="006788"/>
      </a:accent2>
      <a:accent3>
        <a:srgbClr val="FFFFFF"/>
      </a:accent3>
      <a:accent4>
        <a:srgbClr val="000000"/>
      </a:accent4>
      <a:accent5>
        <a:srgbClr val="28B8CE"/>
      </a:accent5>
      <a:accent6>
        <a:srgbClr val="005D7B"/>
      </a:accent6>
      <a:hlink>
        <a:srgbClr val="009FB8"/>
      </a:hlink>
      <a:folHlink>
        <a:srgbClr val="28B8CE"/>
      </a:folHlink>
    </a:clrScheme>
    <a:fontScheme name="Otsikko UEF">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ef_basic_laajamalli-3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itys7" id="{C676C439-C2C0-C943-B5B9-96197AE5BB58}" vid="{AE7E76F1-1FDB-4E4A-9FA6-B277271525A5}"/>
    </a:ext>
  </a:extLst>
</a:theme>
</file>

<file path=ppt/theme/theme4.xml><?xml version="1.0" encoding="utf-8"?>
<a:theme xmlns:a="http://schemas.openxmlformats.org/drawingml/2006/main" name="Lopetus">
  <a:themeElements>
    <a:clrScheme name="UEF">
      <a:dk1>
        <a:srgbClr val="000000"/>
      </a:dk1>
      <a:lt1>
        <a:srgbClr val="FFFFFF"/>
      </a:lt1>
      <a:dk2>
        <a:srgbClr val="000000"/>
      </a:dk2>
      <a:lt2>
        <a:srgbClr val="D4D4D4"/>
      </a:lt2>
      <a:accent1>
        <a:srgbClr val="077E9E"/>
      </a:accent1>
      <a:accent2>
        <a:srgbClr val="006788"/>
      </a:accent2>
      <a:accent3>
        <a:srgbClr val="FFFFFF"/>
      </a:accent3>
      <a:accent4>
        <a:srgbClr val="000000"/>
      </a:accent4>
      <a:accent5>
        <a:srgbClr val="28B8CE"/>
      </a:accent5>
      <a:accent6>
        <a:srgbClr val="005D7B"/>
      </a:accent6>
      <a:hlink>
        <a:srgbClr val="009FB8"/>
      </a:hlink>
      <a:folHlink>
        <a:srgbClr val="28B8CE"/>
      </a:folHlink>
    </a:clrScheme>
    <a:fontScheme name="Otsikko UEF">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4800" dirty="0">
            <a:latin typeface="Open Sans ExtraBold" panose="020B0906030804020204" pitchFamily="34" charset="0"/>
            <a:ea typeface="Open Sans ExtraBold" panose="020B0906030804020204" pitchFamily="34" charset="0"/>
            <a:cs typeface="Open Sans ExtraBold" panose="020B0906030804020204" pitchFamily="34" charset="0"/>
          </a:defRPr>
        </a:defPPr>
      </a:lstStyle>
    </a:txDef>
  </a:objectDefaults>
  <a:extraClrSchemeLst>
    <a:extraClrScheme>
      <a:clrScheme name="uef_basic_laajamalli-3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itys7" id="{C676C439-C2C0-C943-B5B9-96197AE5BB58}" vid="{531A8CA0-87F7-3743-9BC9-21D57F1A04CF}"/>
    </a:ext>
  </a:ext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ded8de7-45a7-4aa7-b9d4-008d45d029a1" xsi:nil="true"/>
    <lcf76f155ced4ddcb4097134ff3c332f xmlns="b10aecce-d17c-40a9-a7ff-b3ef41e3f18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BAED956FBB92C14C878E8A18E6834AC7" ma:contentTypeVersion="13" ma:contentTypeDescription="Luo uusi asiakirja." ma:contentTypeScope="" ma:versionID="6221af7cdf6560c537f57a88ff8d5332">
  <xsd:schema xmlns:xsd="http://www.w3.org/2001/XMLSchema" xmlns:xs="http://www.w3.org/2001/XMLSchema" xmlns:p="http://schemas.microsoft.com/office/2006/metadata/properties" xmlns:ns2="b10aecce-d17c-40a9-a7ff-b3ef41e3f18b" xmlns:ns3="bded8de7-45a7-4aa7-b9d4-008d45d029a1" targetNamespace="http://schemas.microsoft.com/office/2006/metadata/properties" ma:root="true" ma:fieldsID="acea45771f69ba56977cc1038b92b2dc" ns2:_="" ns3:_="">
    <xsd:import namespace="b10aecce-d17c-40a9-a7ff-b3ef41e3f18b"/>
    <xsd:import namespace="bded8de7-45a7-4aa7-b9d4-008d45d029a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0aecce-d17c-40a9-a7ff-b3ef41e3f1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Kuvien tunnisteet" ma:readOnly="false" ma:fieldId="{5cf76f15-5ced-4ddc-b409-7134ff3c332f}" ma:taxonomyMulti="true" ma:sspId="27ee12cc-49ea-458b-8a70-8770974bc7ec"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ed8de7-45a7-4aa7-b9d4-008d45d029a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18082b3-6328-4d75-8646-9db5dd497424}" ma:internalName="TaxCatchAll" ma:showField="CatchAllData" ma:web="bded8de7-45a7-4aa7-b9d4-008d45d029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F97D9E-9621-4F01-BAAB-18C60D50092F}">
  <ds:schemaRefs>
    <ds:schemaRef ds:uri="1d87ef13-6867-41d1-92cb-c91dfbd74ebd"/>
    <ds:schemaRef ds:uri="467c70a8-9f46-48f3-84c3-a316cc94901c"/>
    <ds:schemaRef ds:uri="5b79877e-0d44-4f95-921b-7edaf05a2dc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6028AC1-E1A0-4C02-956D-4EEDC6E46671}"/>
</file>

<file path=customXml/itemProps3.xml><?xml version="1.0" encoding="utf-8"?>
<ds:datastoreItem xmlns:ds="http://schemas.openxmlformats.org/officeDocument/2006/customXml" ds:itemID="{ECC9D2D7-4843-4E6E-A0BF-47FB76859A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UEF_PP_malli</Template>
  <TotalTime>2785</TotalTime>
  <Words>4727</Words>
  <Application>Microsoft Office PowerPoint</Application>
  <PresentationFormat>Widescreen</PresentationFormat>
  <Paragraphs>413</Paragraphs>
  <Slides>44</Slides>
  <Notes>30</Notes>
  <HiddenSlides>0</HiddenSlides>
  <MMClips>0</MMClips>
  <ScaleCrop>false</ScaleCrop>
  <HeadingPairs>
    <vt:vector size="4" baseType="variant">
      <vt:variant>
        <vt:lpstr>Theme</vt:lpstr>
      </vt:variant>
      <vt:variant>
        <vt:i4>4</vt:i4>
      </vt:variant>
      <vt:variant>
        <vt:lpstr>Slide Titles</vt:lpstr>
      </vt:variant>
      <vt:variant>
        <vt:i4>44</vt:i4>
      </vt:variant>
    </vt:vector>
  </HeadingPairs>
  <TitlesOfParts>
    <vt:vector size="48" baseType="lpstr">
      <vt:lpstr>Aloitus</vt:lpstr>
      <vt:lpstr>Basic</vt:lpstr>
      <vt:lpstr>Välilehdet</vt:lpstr>
      <vt:lpstr>Lopetus</vt:lpstr>
      <vt:lpstr>Valuma-aluesuunnittelu ja sosiaalisen hyväksyttävyyden tematiikka</vt:lpstr>
      <vt:lpstr>Sisältö</vt:lpstr>
      <vt:lpstr>1. Mikä valuma-aluesuunnittelu?</vt:lpstr>
      <vt:lpstr>Valuma-alue</vt:lpstr>
      <vt:lpstr>Valuma-aluesuunnittelu</vt:lpstr>
      <vt:lpstr>Valuma-alue (havainnekuva)</vt:lpstr>
      <vt:lpstr>Valuma-aluesuunnittelun periaatteet</vt:lpstr>
      <vt:lpstr>Valuma-aluesuunnittelua eri tasoilla ohjaavat politiikkainstrumentit ja –tavoitteet</vt:lpstr>
      <vt:lpstr>Valuma-alueiden merkitys ympäristön tilan hallinnassa</vt:lpstr>
      <vt:lpstr>2. Valuma-aluesuunnittelun ympäristöpoliittiset näkökulmat</vt:lpstr>
      <vt:lpstr>Valuma-aluesuunnittelu ympäristöpolitiikan toteuttamisen työkaluna </vt:lpstr>
      <vt:lpstr>Valuma-aluesuunnittelun ympäristöpoliittiset tavoitteet</vt:lpstr>
      <vt:lpstr>Valuma-aluesuunnittelun haasteita</vt:lpstr>
      <vt:lpstr>Monihyötyisyys ja kokonaiskestävyys</vt:lpstr>
      <vt:lpstr>Kokonaiskestävyyden määrittämisen haasteet</vt:lpstr>
      <vt:lpstr>Kokonaiskestävyyden parantaminen käytännössä valuma-alue-/tilatason suunnittelussa</vt:lpstr>
      <vt:lpstr>3. Ympäristöpolitiikan toimeenpanoon kohdistuvat haasteet</vt:lpstr>
      <vt:lpstr>Ympäristöpolitiikan toimeenpanon haasteet yleisellä tasolla 1/2</vt:lpstr>
      <vt:lpstr>Ympäristöpolitiikan toimeenpanon haasteet yleisellä tasolla 2/2</vt:lpstr>
      <vt:lpstr>Ympäristöpoliittisten toimenpiteiden epäonnistumiseen vaikuttavat tekijät</vt:lpstr>
      <vt:lpstr>Ympäristöpolitiikan toimeenpanon paikalliset haasteet</vt:lpstr>
      <vt:lpstr>4. Ympäristötoimien sosiaalinen hyväksyttävyys</vt:lpstr>
      <vt:lpstr>Sosiaalinen hyväksyttävyys 1/2</vt:lpstr>
      <vt:lpstr>Sosiaalinen hyväksyttävyys 2/2</vt:lpstr>
      <vt:lpstr>Sosiaalisen hyväksyttävyyden merkitys ympäristötoimien onnistumisen kannalta</vt:lpstr>
      <vt:lpstr>Sosiaaliseen hyväksyttävyyteen vaikuttavat tekijät</vt:lpstr>
      <vt:lpstr>Miten ympäristötoimien hyväksyttävyyttä voidaan parantaa yleisellä tasolla?</vt:lpstr>
      <vt:lpstr>Oikeudenmukaisuus</vt:lpstr>
      <vt:lpstr>Oikeudenmukaisuus 2/2</vt:lpstr>
      <vt:lpstr>5. Sosiaalinen hyväksyttävyys maanomistajien näkökulmasta – Kyselytutkimus Pohjois-Savon maa- ja metsätilanomistajille</vt:lpstr>
      <vt:lpstr>Tutkimuksen tavoite</vt:lpstr>
      <vt:lpstr>Tutkimuksen taustatietoja</vt:lpstr>
      <vt:lpstr>Suhtautuminen ilmastonmuutoksen torjunta- ja sopeutumistoimiin</vt:lpstr>
      <vt:lpstr>Ilmastonmuutoksen hillintä- ja sopeutumistoimien hyväksyttävyys maa- ja metsätilallisten keskuudessa</vt:lpstr>
      <vt:lpstr>Ilmastonmuutoksen hillintä- ja sopeutumistoimien hyväksyttävyys maa- ja metsätilallisten keskuudessa 2/2</vt:lpstr>
      <vt:lpstr>Ilmastotoimenpiteiden käyttöönoton vaikuttimet maa- ja metsätilallisten keskuudessa</vt:lpstr>
      <vt:lpstr>Ohjauskeinojen hyväksyttävyys maatilallisten näkökulmasta</vt:lpstr>
      <vt:lpstr>Ohjauskeinojen hyväksyttävyys metsätilallisten näkökulmasta</vt:lpstr>
      <vt:lpstr>Toimintaympäristön muutokset 1/2</vt:lpstr>
      <vt:lpstr>Toimintaympäristön muutokset 2/2</vt:lpstr>
      <vt:lpstr>Huomioita</vt:lpstr>
      <vt:lpstr>Miten ympäristötoimien hyväksyttävyyttä voidaan parantaa maanomistajien keskuudessa?</vt:lpstr>
      <vt:lpstr>6. Loppuyhteenveto</vt:lpstr>
      <vt:lpstr>Lähteet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Valuma-aluesuunnittelu ja hyväksyttävyyden tematiikka</dc:title>
  <dc:creator>Samu Salonen</dc:creator>
  <cp:lastModifiedBy>Samu Salonen</cp:lastModifiedBy>
  <cp:revision>50</cp:revision>
  <dcterms:created xsi:type="dcterms:W3CDTF">2024-05-15T06:18:01Z</dcterms:created>
  <dcterms:modified xsi:type="dcterms:W3CDTF">2024-10-10T15:37:08Z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0x010100BAED956FBB92C14C878E8A18E6834AC7</vt:lpwstr>
  </property>
  <property fmtid="{D5CDD505-2E9C-101B-9397-08002B2CF9AE}" pid="3" name="UEFTopic">
    <vt:lpwstr/>
  </property>
  <property fmtid="{D5CDD505-2E9C-101B-9397-08002B2CF9AE}" pid="4" name="MediaServiceImageTags">
    <vt:lpwstr/>
  </property>
</Properties>
</file>