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4"/>
    <p:sldMasterId id="2147483760" r:id="rId5"/>
    <p:sldMasterId id="2147483728" r:id="rId6"/>
    <p:sldMasterId id="2147483841" r:id="rId7"/>
    <p:sldMasterId id="2147483946" r:id="rId8"/>
  </p:sldMasterIdLst>
  <p:notesMasterIdLst>
    <p:notesMasterId r:id="rId48"/>
  </p:notesMasterIdLst>
  <p:handoutMasterIdLst>
    <p:handoutMasterId r:id="rId49"/>
  </p:handoutMasterIdLst>
  <p:sldIdLst>
    <p:sldId id="859" r:id="rId9"/>
    <p:sldId id="340" r:id="rId10"/>
    <p:sldId id="345" r:id="rId11"/>
    <p:sldId id="317" r:id="rId12"/>
    <p:sldId id="353" r:id="rId13"/>
    <p:sldId id="352" r:id="rId14"/>
    <p:sldId id="362" r:id="rId15"/>
    <p:sldId id="354" r:id="rId16"/>
    <p:sldId id="360" r:id="rId17"/>
    <p:sldId id="357" r:id="rId18"/>
    <p:sldId id="356" r:id="rId19"/>
    <p:sldId id="318" r:id="rId20"/>
    <p:sldId id="331" r:id="rId21"/>
    <p:sldId id="358" r:id="rId22"/>
    <p:sldId id="374" r:id="rId23"/>
    <p:sldId id="350" r:id="rId24"/>
    <p:sldId id="279" r:id="rId25"/>
    <p:sldId id="351" r:id="rId26"/>
    <p:sldId id="359" r:id="rId27"/>
    <p:sldId id="348" r:id="rId28"/>
    <p:sldId id="349" r:id="rId29"/>
    <p:sldId id="365" r:id="rId30"/>
    <p:sldId id="338" r:id="rId31"/>
    <p:sldId id="355" r:id="rId32"/>
    <p:sldId id="347" r:id="rId33"/>
    <p:sldId id="367" r:id="rId34"/>
    <p:sldId id="368" r:id="rId35"/>
    <p:sldId id="373" r:id="rId36"/>
    <p:sldId id="369" r:id="rId37"/>
    <p:sldId id="366" r:id="rId38"/>
    <p:sldId id="334" r:id="rId39"/>
    <p:sldId id="335" r:id="rId40"/>
    <p:sldId id="344" r:id="rId41"/>
    <p:sldId id="375" r:id="rId42"/>
    <p:sldId id="371" r:id="rId43"/>
    <p:sldId id="370" r:id="rId44"/>
    <p:sldId id="308" r:id="rId45"/>
    <p:sldId id="339" r:id="rId46"/>
    <p:sldId id="372" r:id="rId4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97123F-1197-2DDE-4AE3-139FC2049319}" name="Kokkonen Siiri" initials="KS" userId="S::Siiri.Kokkonen@syke.fi::261d5da6-5ab1-415b-9a30-d67c9fd8d9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9EA"/>
    <a:srgbClr val="006085"/>
    <a:srgbClr val="FCD9C9"/>
    <a:srgbClr val="006C67"/>
    <a:srgbClr val="575756"/>
    <a:srgbClr val="FED992"/>
    <a:srgbClr val="3B3B3B"/>
    <a:srgbClr val="494949"/>
    <a:srgbClr val="005854"/>
    <a:srgbClr val="C7E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19398A-21A7-4F8D-93DC-5E4F9076638C}" v="13" dt="2024-11-15T12:11:45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>
        <p:guide orient="horz" pos="358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presProps" Target="presProps.xml"/><Relationship Id="rId55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7C98521-F432-4972-8DCD-BF042C8ECC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EA4EFE9-B313-4916-BC92-461AD15C97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29AD-6962-4F41-A8E3-A500C85E9636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EE571B3-FE2A-4E91-882F-40FA7B29F8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DB0D0B2-D0D8-4E79-938B-E6569E8A74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24F1E-E137-456F-9307-54686FEEDB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813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32B33-838E-4511-96FF-6AAD03FB9CDE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0D77E-73F2-4CF6-8D74-789903B0E9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0648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0D77E-73F2-4CF6-8D74-789903B0E96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34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/>
              <a:t>Lisää kuva kaarimuotoon napsauttamalla kaaren keskellä näkyvää kuvaketta. </a:t>
            </a:r>
            <a:br>
              <a:rPr lang="fi-FI"/>
            </a:br>
            <a:br>
              <a:rPr lang="fi-FI"/>
            </a:br>
            <a:r>
              <a:rPr lang="fi-FI" b="1"/>
              <a:t>Kaareen sijoitetun kuvan rajausta voit muuttaa helposti </a:t>
            </a:r>
            <a:r>
              <a:rPr lang="fi-FI"/>
              <a:t>aktivoimalla kuvalaatikon ja valitsemalla Muotoile-välilehdeltä Rajaa-työkalu. </a:t>
            </a:r>
            <a:br>
              <a:rPr lang="fi-FI"/>
            </a:br>
            <a:r>
              <a:rPr lang="fi-FI"/>
              <a:t>Nyt voit siirtää kuvaa hiirellä/nuolinäppäimillä tai skaalata kuvaa tarttumalla kuvan kulmissa oleviin valkoisiin palloihin. </a:t>
            </a:r>
            <a:br>
              <a:rPr lang="fi-FI"/>
            </a:br>
            <a:r>
              <a:rPr lang="fi-FI"/>
              <a:t>Kun kuvasta näkyy sopiva kohta, klikkaa kuvan ulkopuolelle. </a:t>
            </a:r>
            <a:br>
              <a:rPr lang="fi-FI"/>
            </a:br>
            <a:br>
              <a:rPr lang="fi-FI"/>
            </a:br>
            <a:r>
              <a:rPr lang="fi-FI"/>
              <a:t>Kuvan voi poistaa/vaihtaa klikkaamalla </a:t>
            </a:r>
            <a:r>
              <a:rPr lang="fi-FI" err="1"/>
              <a:t>Delete</a:t>
            </a:r>
            <a:r>
              <a:rPr lang="fi-FI"/>
              <a:t>-näppäintä.</a:t>
            </a:r>
            <a:br>
              <a:rPr lang="fi-FI"/>
            </a:br>
            <a:br>
              <a:rPr lang="fi-FI"/>
            </a:br>
            <a:r>
              <a:rPr lang="fi-FI"/>
              <a:t>Muista lisätä kuvalle alt-teksti.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0D77E-73F2-4CF6-8D74-789903B0E96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09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0D77E-73F2-4CF6-8D74-789903B0E96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306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/>
              <a:t>Lisää kuva kaarimuotoon napsauttamalla kaaren keskellä näkyvää kuvaketta. </a:t>
            </a:r>
            <a:br>
              <a:rPr lang="fi-FI"/>
            </a:br>
            <a:br>
              <a:rPr lang="fi-FI"/>
            </a:br>
            <a:r>
              <a:rPr lang="fi-FI" b="1"/>
              <a:t>Kaareen sijoitetun kuvan rajausta voit muuttaa helposti </a:t>
            </a:r>
            <a:r>
              <a:rPr lang="fi-FI"/>
              <a:t>aktivoimalla kuvalaatikon ja valitsemalla Muotoile-välilehdeltä Rajaa-työkalu. </a:t>
            </a:r>
            <a:br>
              <a:rPr lang="fi-FI"/>
            </a:br>
            <a:r>
              <a:rPr lang="fi-FI"/>
              <a:t>Nyt voit siirtää kuvaa hiirellä/nuolinäppäimillä tai skaalata kuvaa tarttumalla kuvan kulmissa oleviin valkoisiin palloihin. </a:t>
            </a:r>
            <a:br>
              <a:rPr lang="fi-FI"/>
            </a:br>
            <a:r>
              <a:rPr lang="fi-FI"/>
              <a:t>Kun kuvasta näkyy sopiva kohta, klikkaa kuvan ulkopuolelle. </a:t>
            </a:r>
            <a:br>
              <a:rPr lang="fi-FI"/>
            </a:br>
            <a:br>
              <a:rPr lang="fi-FI"/>
            </a:br>
            <a:r>
              <a:rPr lang="fi-FI"/>
              <a:t>Kuvan voi poistaa/vaihtaa klikkaamalla </a:t>
            </a:r>
            <a:r>
              <a:rPr lang="fi-FI" err="1"/>
              <a:t>Delete</a:t>
            </a:r>
            <a:r>
              <a:rPr lang="fi-FI"/>
              <a:t>-näppäintä.</a:t>
            </a:r>
            <a:br>
              <a:rPr lang="fi-FI"/>
            </a:br>
            <a:br>
              <a:rPr lang="fi-FI"/>
            </a:br>
            <a:r>
              <a:rPr lang="fi-FI"/>
              <a:t>Muista lisätä kuvalle alt-teksti.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0D77E-73F2-4CF6-8D74-789903B0E963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293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0D77E-73F2-4CF6-8D74-789903B0E963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112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/>
              <a:t>Lisää kuva kaarimuotoon napsauttamalla kaaren keskellä näkyvää kuvaketta. </a:t>
            </a:r>
            <a:br>
              <a:rPr lang="fi-FI"/>
            </a:br>
            <a:br>
              <a:rPr lang="fi-FI"/>
            </a:br>
            <a:r>
              <a:rPr lang="fi-FI" b="1"/>
              <a:t>Kaareen sijoitetun kuvan rajausta voit muuttaa helposti </a:t>
            </a:r>
            <a:r>
              <a:rPr lang="fi-FI"/>
              <a:t>aktivoimalla kuvalaatikon ja valitsemalla Muotoile-välilehdeltä Rajaa-työkalu. </a:t>
            </a:r>
            <a:br>
              <a:rPr lang="fi-FI"/>
            </a:br>
            <a:r>
              <a:rPr lang="fi-FI"/>
              <a:t>Nyt voit siirtää kuvaa hiirellä/nuolinäppäimillä tai skaalata kuvaa tarttumalla kuvan kulmissa oleviin valkoisiin palloihin. </a:t>
            </a:r>
            <a:br>
              <a:rPr lang="fi-FI"/>
            </a:br>
            <a:r>
              <a:rPr lang="fi-FI"/>
              <a:t>Kun kuvasta näkyy sopiva kohta, klikkaa kuvan ulkopuolelle. </a:t>
            </a:r>
            <a:br>
              <a:rPr lang="fi-FI"/>
            </a:br>
            <a:br>
              <a:rPr lang="fi-FI"/>
            </a:br>
            <a:r>
              <a:rPr lang="fi-FI"/>
              <a:t>Kuvan voi poistaa/vaihtaa klikkaamalla </a:t>
            </a:r>
            <a:r>
              <a:rPr lang="fi-FI" err="1"/>
              <a:t>Delete</a:t>
            </a:r>
            <a:r>
              <a:rPr lang="fi-FI"/>
              <a:t>-näppäintä.</a:t>
            </a:r>
            <a:br>
              <a:rPr lang="fi-FI"/>
            </a:br>
            <a:br>
              <a:rPr lang="fi-FI"/>
            </a:br>
            <a:r>
              <a:rPr lang="fi-FI"/>
              <a:t>Muista lisätä kuvalle alt-teksti.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E0D77E-73F2-4CF6-8D74-789903B0E96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674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/>
              <a:t>Lisää kuva kaarimuotoon napsauttamalla kaaren keskellä näkyvää kuvaketta. </a:t>
            </a:r>
            <a:br>
              <a:rPr lang="fi-FI"/>
            </a:br>
            <a:br>
              <a:rPr lang="fi-FI"/>
            </a:br>
            <a:r>
              <a:rPr lang="fi-FI" b="1"/>
              <a:t>Kaareen sijoitetun kuvan rajausta voit muuttaa helposti </a:t>
            </a:r>
            <a:r>
              <a:rPr lang="fi-FI"/>
              <a:t>aktivoimalla kuvalaatikon ja valitsemalla Muotoile-välilehdeltä Rajaa-työkalu. </a:t>
            </a:r>
            <a:br>
              <a:rPr lang="fi-FI"/>
            </a:br>
            <a:r>
              <a:rPr lang="fi-FI"/>
              <a:t>Nyt voit siirtää kuvaa hiirellä/nuolinäppäimillä tai skaalata kuvaa tarttumalla kuvan kulmissa oleviin valkoisiin palloihin. </a:t>
            </a:r>
            <a:br>
              <a:rPr lang="fi-FI"/>
            </a:br>
            <a:r>
              <a:rPr lang="fi-FI"/>
              <a:t>Kun kuvasta näkyy sopiva kohta, klikkaa kuvan ulkopuolelle. </a:t>
            </a:r>
            <a:br>
              <a:rPr lang="fi-FI"/>
            </a:br>
            <a:br>
              <a:rPr lang="fi-FI"/>
            </a:br>
            <a:r>
              <a:rPr lang="fi-FI"/>
              <a:t>Kuvan voi poistaa/vaihtaa klikkaamalla </a:t>
            </a:r>
            <a:r>
              <a:rPr lang="fi-FI" err="1"/>
              <a:t>Delete</a:t>
            </a:r>
            <a:r>
              <a:rPr lang="fi-FI"/>
              <a:t>-näppäintä.</a:t>
            </a:r>
            <a:br>
              <a:rPr lang="fi-FI"/>
            </a:br>
            <a:br>
              <a:rPr lang="fi-FI"/>
            </a:br>
            <a:r>
              <a:rPr lang="fi-FI"/>
              <a:t>Muista lisätä kuvalle alt-teksti.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E0D77E-73F2-4CF6-8D74-789903B0E96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106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0D77E-73F2-4CF6-8D74-789903B0E963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661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0D77E-73F2-4CF6-8D74-789903B0E963}" type="slidenum">
              <a:rPr lang="fi-FI" smtClean="0"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46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i-FI"/>
              <a:t>Lisää tekstiä napauttamalla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0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13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/>
            </a:br>
            <a:r>
              <a:rPr lang="fi-FI"/>
              <a:t>Lisää kuva napsauttamalla </a:t>
            </a:r>
            <a:br>
              <a:rPr lang="fi-FI"/>
            </a:br>
            <a:r>
              <a:rPr lang="fi-FI"/>
              <a:t>keskellä näkyvää kuvaketta.</a:t>
            </a:r>
            <a:br>
              <a:rPr lang="fi-FI"/>
            </a:br>
            <a:r>
              <a:rPr lang="fi-FI"/>
              <a:t>Ohjeet kuvan rajaamiseen ja skaalaamiseen löytyvät diasarjan alussa olevalta ohjesivulta.</a:t>
            </a:r>
            <a:br>
              <a:rPr lang="fi-FI"/>
            </a:br>
            <a:r>
              <a:rPr lang="fi-FI"/>
              <a:t>Muista lisätä kuvalle alt-teksti.</a:t>
            </a: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Lisää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4064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lang="fi-FI" sz="14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lnSpc>
                <a:spcPts val="1600"/>
              </a:lnSpc>
              <a:spcBef>
                <a:spcPts val="800"/>
              </a:spcBef>
              <a:buClr>
                <a:schemeClr val="accent1"/>
              </a:buClr>
              <a:defRPr/>
            </a:pPr>
            <a:br>
              <a:rPr lang="fi-FI"/>
            </a:br>
            <a:r>
              <a:rPr lang="fi-FI"/>
              <a:t>Lisää kuva kaarimuotoon napsauttamalla alla näkyvää kuvaketta. </a:t>
            </a:r>
            <a:br>
              <a:rPr lang="fi-FI"/>
            </a:br>
            <a:r>
              <a:rPr lang="fi-FI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/>
            </a:br>
            <a:r>
              <a:rPr lang="fi-FI"/>
              <a:t>Kuvan voi poistaa/vaihtaa klikkaamalla </a:t>
            </a:r>
            <a:r>
              <a:rPr lang="fi-FI" err="1"/>
              <a:t>Delete</a:t>
            </a:r>
            <a:r>
              <a:rPr lang="fi-FI"/>
              <a:t>-näppäintä.</a:t>
            </a:r>
            <a:br>
              <a:rPr lang="fi-FI"/>
            </a:br>
            <a:r>
              <a:rPr lang="fi-FI"/>
              <a:t>Muista lisätä kuvalle alt-teksti.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Lisää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8279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/>
              <a:t>Lisää tekstiä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0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/>
              <a:t>Lisää otsikko napsauttamalla</a:t>
            </a:r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2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41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88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tumma (puna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kahdelle </a:t>
            </a:r>
            <a:br>
              <a:rPr lang="fi-FI"/>
            </a:br>
            <a:r>
              <a:rPr lang="fi-FI"/>
              <a:t>tai kolmelle riville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titteli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1" name="Kuva 2">
            <a:extLst>
              <a:ext uri="{FF2B5EF4-FFF2-40B4-BE49-F238E27FC236}">
                <a16:creationId xmlns:a16="http://schemas.microsoft.com/office/drawing/2014/main" id="{94E24F46-D02F-43FA-993C-86EAE6944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27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llinen kansi aloituspohj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16" y="1727027"/>
            <a:ext cx="5985183" cy="1839951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sz="3800"/>
              <a:t>Lisää otsikko kahdelle tai kolmelle riville</a:t>
            </a:r>
            <a:endParaRPr lang="fi-FI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291729F3-6BCF-A6D5-7161-5F622A499D6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7618" y="3713290"/>
            <a:ext cx="5985183" cy="706918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Etunimi Sukunimi</a:t>
            </a:r>
            <a:br>
              <a:rPr lang="fi-FI"/>
            </a:br>
            <a:r>
              <a:rPr lang="fi-FI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440062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tumma (sin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kahdelle </a:t>
            </a:r>
            <a:br>
              <a:rPr lang="fi-FI"/>
            </a:br>
            <a:r>
              <a:rPr lang="fi-FI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titteli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A0FE95E-3456-4DED-9B39-6CE71A487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9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tumma (vihreä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3">
            <a:extLst>
              <a:ext uri="{FF2B5EF4-FFF2-40B4-BE49-F238E27FC236}">
                <a16:creationId xmlns:a16="http://schemas.microsoft.com/office/drawing/2014/main" id="{3FB360F8-ED7B-40BA-940E-F7341C2D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kahdelle </a:t>
            </a:r>
            <a:br>
              <a:rPr lang="fi-FI"/>
            </a:br>
            <a:r>
              <a:rPr lang="fi-FI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titteli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0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/>
              <a:t>Lisää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/>
              <a:t>Lisää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34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valkoinen (pun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/>
              <a:t>Lisää otsikko kahdelle </a:t>
            </a:r>
            <a:br>
              <a:rPr lang="fi-FI"/>
            </a:br>
            <a:r>
              <a:rPr lang="fi-FI"/>
              <a:t>tai kolmelle riville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A700FC5-081A-AC4B-ECD1-BCE99571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pic>
        <p:nvPicPr>
          <p:cNvPr id="18" name="Kuva">
            <a:extLst>
              <a:ext uri="{FF2B5EF4-FFF2-40B4-BE49-F238E27FC236}">
                <a16:creationId xmlns:a16="http://schemas.microsoft.com/office/drawing/2014/main" id="{EF98B83C-725F-0BAD-E4D4-D7A428027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89425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valkoinen (sin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C2D76F7B-DB50-AA33-6FAA-94C18A533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0" r="-1"/>
          <a:stretch/>
        </p:blipFill>
        <p:spPr>
          <a:xfrm>
            <a:off x="0" y="0"/>
            <a:ext cx="4657590" cy="6858000"/>
          </a:xfrm>
          <a:prstGeom prst="rect">
            <a:avLst/>
          </a:prstGeom>
        </p:spPr>
      </p:pic>
      <p:pic>
        <p:nvPicPr>
          <p:cNvPr id="12" name="Kuva 5">
            <a:extLst>
              <a:ext uri="{FF2B5EF4-FFF2-40B4-BE49-F238E27FC236}">
                <a16:creationId xmlns:a16="http://schemas.microsoft.com/office/drawing/2014/main" id="{58E5BB7D-CD61-7F19-ACAC-FACD778F4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/>
              <a:t>Lisää otsikko kahdelle </a:t>
            </a:r>
            <a:br>
              <a:rPr lang="fi-FI"/>
            </a:br>
            <a:r>
              <a:rPr lang="fi-FI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Etunimi Sukunimi </a:t>
            </a:r>
            <a:br>
              <a:rPr lang="fi-FI"/>
            </a:br>
            <a:r>
              <a:rPr lang="fi-FI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187962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valkoinen (vihre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3">
            <a:extLst>
              <a:ext uri="{FF2B5EF4-FFF2-40B4-BE49-F238E27FC236}">
                <a16:creationId xmlns:a16="http://schemas.microsoft.com/office/drawing/2014/main" id="{DE697451-B3D8-408E-562B-425A397F5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424D59B0-B58F-7A98-7613-A901A2074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/>
              <a:t>Lisää otsikko kahdelle </a:t>
            </a:r>
            <a:br>
              <a:rPr lang="fi-FI"/>
            </a:br>
            <a:r>
              <a:rPr lang="fi-FI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456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142061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 9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Lisää väliotsikko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3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Lisää kuva kaarimuotoon napsauttamalla alla näkyvää kuvaketta. </a:t>
            </a:r>
            <a:br>
              <a:rPr lang="fi-FI"/>
            </a:br>
            <a:r>
              <a:rPr lang="fi-FI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/>
            </a:br>
            <a:r>
              <a:rPr lang="fi-FI"/>
              <a:t>Kuvan voi poistaa/vaihtaa klikkaamalla </a:t>
            </a:r>
            <a:r>
              <a:rPr lang="fi-FI" err="1"/>
              <a:t>Delete</a:t>
            </a:r>
            <a:r>
              <a:rPr lang="fi-FI"/>
              <a:t>-näppäintä.</a:t>
            </a:r>
            <a:br>
              <a:rPr lang="fi-FI"/>
            </a:br>
            <a:r>
              <a:rPr lang="fi-FI"/>
              <a:t>Muista lisätä kuvalle alt-teksti.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256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 1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Lisää väliotsikko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4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Lisää kuva kaarimuotoon napsauttamalla alla näkyvää kuvaketta. </a:t>
            </a:r>
            <a:br>
              <a:rPr lang="fi-FI"/>
            </a:br>
            <a:r>
              <a:rPr lang="fi-FI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/>
            </a:br>
            <a:r>
              <a:rPr lang="fi-FI"/>
              <a:t>Kuvan voi poistaa/vaihtaa klikkaamalla </a:t>
            </a:r>
            <a:r>
              <a:rPr lang="fi-FI" err="1"/>
              <a:t>Delete</a:t>
            </a:r>
            <a:r>
              <a:rPr lang="fi-FI"/>
              <a:t>-näppäintä.</a:t>
            </a:r>
            <a:br>
              <a:rPr lang="fi-FI"/>
            </a:br>
            <a:r>
              <a:rPr lang="fi-FI"/>
              <a:t>Muista lisätä kuvalle alt-teksti.</a:t>
            </a:r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02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 10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Lisää väliotsikko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2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br>
              <a:rPr lang="fi-FI"/>
            </a:br>
            <a:r>
              <a:rPr lang="fi-FI"/>
              <a:t>Lisää kuva kaarimuotoon napsauttamalla alla näkyvää kuvaketta. </a:t>
            </a:r>
            <a:br>
              <a:rPr lang="fi-FI"/>
            </a:br>
            <a:r>
              <a:rPr lang="fi-FI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/>
            </a:br>
            <a:r>
              <a:rPr lang="fi-FI"/>
              <a:t>Kuvan voi poistaa/vaihtaa klikkaamalla </a:t>
            </a:r>
            <a:r>
              <a:rPr lang="fi-FI" err="1"/>
              <a:t>Delete</a:t>
            </a:r>
            <a:r>
              <a:rPr lang="fi-FI"/>
              <a:t>-näppäintä.</a:t>
            </a:r>
            <a:br>
              <a:rPr lang="fi-FI"/>
            </a:br>
            <a:r>
              <a:rPr lang="fi-FI"/>
              <a:t>Muista lisätä kuvalle alt-teksti.</a:t>
            </a:r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2096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i-FI"/>
              <a:t>Lisää tekstiä napauttamalla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0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31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/>
              <a:t>Lisää kiitokset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8"/>
            <a:ext cx="9506859" cy="832081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Esim. www-osoitteet ym. lisätiedot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101" y="4732256"/>
            <a:ext cx="3132539" cy="8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29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>
                <a:solidFill>
                  <a:schemeClr val="bg2"/>
                </a:solidFill>
              </a:defRPr>
            </a:lvl1pPr>
          </a:lstStyle>
          <a:p>
            <a:r>
              <a:rPr lang="fi-FI"/>
              <a:t>Lisää kiitokset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8"/>
            <a:ext cx="9506859" cy="83208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Esim. www-osoitteet ym. lisätiedot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101" y="4732256"/>
            <a:ext cx="3132539" cy="8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09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kansi aloituspohj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16" y="1727027"/>
            <a:ext cx="5985183" cy="1839951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en-US"/>
              <a:t>Add a title on two or three lines</a:t>
            </a:r>
            <a:endParaRPr lang="fi-FI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291729F3-6BCF-A6D5-7161-5F622A499D6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7618" y="3713290"/>
            <a:ext cx="5985183" cy="706918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name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presenter</a:t>
            </a:r>
            <a:br>
              <a:rPr lang="fi-FI"/>
            </a:br>
            <a:r>
              <a:rPr lang="fi-FI" err="1"/>
              <a:t>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3032006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Lisää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r>
              <a:rPr lang="fi-FI"/>
              <a:t>Lisää kuva napsauttamalla kuvaketta.</a:t>
            </a:r>
            <a:br>
              <a:rPr lang="fi-FI"/>
            </a:br>
            <a:r>
              <a:rPr lang="fi-FI"/>
              <a:t>Ohjeet kuvan rajaamiseen ja skaalaamiseen löytyvät diasarjan alussa olevalta ohjesivulta.</a:t>
            </a:r>
            <a:br>
              <a:rPr lang="fi-FI"/>
            </a:br>
            <a:r>
              <a:rPr lang="fi-FI"/>
              <a:t>Muista lisätä kuvalle alt-teksti.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5070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i-FI"/>
              <a:t>Lisää tekstiä napauttamalla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0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0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/>
              <a:t>Lisää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/>
              <a:t>Lisää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21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kansi aloituspohj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16" y="1727027"/>
            <a:ext cx="5985183" cy="1839951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sz="3800"/>
              <a:t>Lisää otsikko kahdelle tai kolmelle riville</a:t>
            </a:r>
            <a:endParaRPr lang="fi-FI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291729F3-6BCF-A6D5-7161-5F622A499D6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7618" y="3713290"/>
            <a:ext cx="5985183" cy="706918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Etunimi Sukunimi</a:t>
            </a:r>
            <a:br>
              <a:rPr lang="fi-FI"/>
            </a:br>
            <a:r>
              <a:rPr lang="fi-FI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3001521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tumma (puna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kahdelle </a:t>
            </a:r>
            <a:br>
              <a:rPr lang="fi-FI"/>
            </a:br>
            <a:r>
              <a:rPr lang="fi-FI"/>
              <a:t>tai kolmelle riville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titteli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1" name="Kuva 2">
            <a:extLst>
              <a:ext uri="{FF2B5EF4-FFF2-40B4-BE49-F238E27FC236}">
                <a16:creationId xmlns:a16="http://schemas.microsoft.com/office/drawing/2014/main" id="{94E24F46-D02F-43FA-993C-86EAE6944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10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tumma (sin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A0FE95E-3456-4DED-9B39-6CE71A487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  <a:lvl2pPr>
              <a:defRPr sz="1800"/>
            </a:lvl2pPr>
          </a:lstStyle>
          <a:p>
            <a:r>
              <a:rPr lang="fi-FI"/>
              <a:t>Lisää kuva napsauttamalla kuvaketta.</a:t>
            </a:r>
            <a:br>
              <a:rPr lang="fi-FI"/>
            </a:br>
            <a:r>
              <a:rPr lang="fi-FI"/>
              <a:t>Ohjeet kuvan rajaamiseen ja skaalaamiseen löytyvät diasarjan alussa olevalta ohjesivulta.</a:t>
            </a:r>
            <a:br>
              <a:rPr lang="fi-FI"/>
            </a:br>
            <a:r>
              <a:rPr lang="fi-FI"/>
              <a:t>Muista lisätä kuvalle alt-teksti.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Lisää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0145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/>
              <a:t>Lisää kuva napsauttamalla kuvaketta. </a:t>
            </a:r>
            <a:br>
              <a:rPr lang="fi-FI"/>
            </a:br>
            <a:r>
              <a:rPr lang="fi-FI"/>
              <a:t>Ohjeet kuvan rajaamiseen ja skaalaamiseen löytyvät diasarjan alussa olevalta ohjesivulta. </a:t>
            </a:r>
            <a:br>
              <a:rPr lang="fi-FI"/>
            </a:br>
            <a:r>
              <a:rPr lang="fi-FI"/>
              <a:t>Muista lisätä kuvalle alt-teksti.</a:t>
            </a:r>
          </a:p>
          <a:p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Lisää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831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/>
              <a:t>Lisää kuva napsauttamalla kuvaketta. </a:t>
            </a:r>
            <a:br>
              <a:rPr lang="fi-FI"/>
            </a:br>
            <a:r>
              <a:rPr lang="fi-FI"/>
              <a:t>Ohjeet kuvan rajaamiseen ja skaalaamiseen löytyvät diasarjan alussa olevalta ohjesivulta. </a:t>
            </a:r>
            <a:br>
              <a:rPr lang="fi-FI"/>
            </a:br>
            <a:r>
              <a:rPr lang="fi-FI"/>
              <a:t>Muista lisätä kuvalle alt-teksti.</a:t>
            </a:r>
          </a:p>
          <a:p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Lisää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9387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/>
              <a:t>Lisää kuva napsauttamalla kuvaketta. </a:t>
            </a:r>
            <a:br>
              <a:rPr lang="fi-FI"/>
            </a:br>
            <a:r>
              <a:rPr lang="fi-FI"/>
              <a:t>Ohjeet kuvan rajaamiseen ja skaalaamiseen löytyvät diasarjan alussa olevalta ohjesivulta. </a:t>
            </a:r>
            <a:br>
              <a:rPr lang="fi-FI"/>
            </a:br>
            <a:r>
              <a:rPr lang="fi-FI"/>
              <a:t>Muista lisätä kuvalle alt-teksti.</a:t>
            </a:r>
          </a:p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Lisää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9882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/>
              <a:t>Lisää kuva napsauttamalla kuvaketta. </a:t>
            </a:r>
            <a:br>
              <a:rPr lang="fi-FI"/>
            </a:br>
            <a:r>
              <a:rPr lang="fi-FI"/>
              <a:t>Ohjeet kuvan rajaamiseen ja skaalaamiseen löytyvät diasarjan alussa olevalta ohjesivulta. </a:t>
            </a:r>
            <a:br>
              <a:rPr lang="fi-FI"/>
            </a:br>
            <a:r>
              <a:rPr lang="fi-FI"/>
              <a:t>Muista lisätä kuvalle alt-teksti.</a:t>
            </a:r>
          </a:p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Lisää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4706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/>
              <a:t>Lisää kuva napsauttamalla kuvaketta.</a:t>
            </a:r>
            <a:br>
              <a:rPr lang="fi-FI"/>
            </a:br>
            <a:r>
              <a:rPr lang="fi-FI"/>
              <a:t>Ohjeet kuvan rajaamiseen ja skaalaamiseen löytyvät diasarjan alussa olevalta ohjesivulta.</a:t>
            </a:r>
            <a:br>
              <a:rPr lang="fi-FI"/>
            </a:br>
            <a:r>
              <a:rPr lang="fi-FI"/>
              <a:t>Muista lisätä kuvalle alt-teksti.</a:t>
            </a:r>
          </a:p>
          <a:p>
            <a:endParaRPr lang="fi-FI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Lisää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3085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Lisää otsikko napauttamalla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Lisää tekstiä napauttamalla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1"/>
            <a:endParaRPr lang="fi-FI"/>
          </a:p>
          <a:p>
            <a:pPr lvl="1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5CA83A7-7179-4F1A-B6E1-62BA8B6C76F3}"/>
              </a:ext>
            </a:extLst>
          </p:cNvPr>
          <p:cNvSpPr txBox="1"/>
          <p:nvPr userDrawn="1"/>
        </p:nvSpPr>
        <p:spPr>
          <a:xfrm>
            <a:off x="62142" y="6374106"/>
            <a:ext cx="597671" cy="1800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/>
          <a:p>
            <a:pPr algn="r"/>
            <a:fld id="{B0FA1FCE-3B31-49F3-AF28-99B509C786C6}" type="slidenum">
              <a:rPr lang="fi-FI" sz="1000" smtClean="0">
                <a:solidFill>
                  <a:schemeClr val="accent1"/>
                </a:solidFill>
              </a:rPr>
              <a:pPr algn="r"/>
              <a:t>‹#›</a:t>
            </a:fld>
            <a:endParaRPr lang="fi-FI" sz="1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0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8" r:id="rId2"/>
    <p:sldLayoutId id="2147483829" r:id="rId3"/>
    <p:sldLayoutId id="2147483788" r:id="rId4"/>
    <p:sldLayoutId id="2147483789" r:id="rId5"/>
    <p:sldLayoutId id="2147483787" r:id="rId6"/>
    <p:sldLayoutId id="2147483790" r:id="rId7"/>
    <p:sldLayoutId id="2147483791" r:id="rId8"/>
    <p:sldLayoutId id="2147483792" r:id="rId9"/>
    <p:sldLayoutId id="2147483819" r:id="rId10"/>
    <p:sldLayoutId id="2147483719" r:id="rId11"/>
    <p:sldLayoutId id="2147483716" r:id="rId12"/>
    <p:sldLayoutId id="2147483720" r:id="rId13"/>
    <p:sldLayoutId id="2147483724" r:id="rId14"/>
    <p:sldLayoutId id="2147483725" r:id="rId15"/>
    <p:sldLayoutId id="2147483931" r:id="rId16"/>
    <p:sldLayoutId id="2147483932" r:id="rId17"/>
    <p:sldLayoutId id="2147483933" r:id="rId18"/>
    <p:sldLayoutId id="2147483934" r:id="rId19"/>
    <p:sldLayoutId id="2147483935" r:id="rId20"/>
    <p:sldLayoutId id="2147483936" r:id="rId21"/>
    <p:sldLayoutId id="2147483937" r:id="rId2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1071" userDrawn="1">
          <p15:clr>
            <a:srgbClr val="F26B43"/>
          </p15:clr>
        </p15:guide>
        <p15:guide id="4" orient="horz" pos="3685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Lisää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8854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8" r:id="rId2"/>
    <p:sldLayoutId id="2147483840" r:id="rId3"/>
    <p:sldLayoutId id="2147484106" r:id="rId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Lisää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8407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r>
              <a:rPr lang="fi-FI"/>
              <a:t> </a:t>
            </a:r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3023FB8-FB91-7A75-B15F-4764B99154A2}"/>
              </a:ext>
            </a:extLst>
          </p:cNvPr>
          <p:cNvSpPr txBox="1"/>
          <p:nvPr userDrawn="1"/>
        </p:nvSpPr>
        <p:spPr>
          <a:xfrm>
            <a:off x="62142" y="6374106"/>
            <a:ext cx="597671" cy="1800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/>
          <a:p>
            <a:pPr algn="r"/>
            <a:fld id="{B0FA1FCE-3B31-49F3-AF28-99B509C786C6}" type="slidenum">
              <a:rPr lang="fi-FI" sz="1000" smtClean="0">
                <a:solidFill>
                  <a:schemeClr val="accent1"/>
                </a:solidFill>
              </a:rPr>
              <a:pPr algn="r"/>
              <a:t>‹#›</a:t>
            </a:fld>
            <a:endParaRPr lang="fi-FI" sz="1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0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5" r:id="rId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415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3680">
          <p15:clr>
            <a:srgbClr val="F26B43"/>
          </p15:clr>
        </p15:guide>
        <p15:guide id="6" pos="665">
          <p15:clr>
            <a:srgbClr val="F26B43"/>
          </p15:clr>
        </p15:guide>
        <p15:guide id="7" orient="horz" pos="368" userDrawn="1">
          <p15:clr>
            <a:srgbClr val="F26B43"/>
          </p15:clr>
        </p15:guide>
        <p15:guide id="8" pos="438" userDrawn="1">
          <p15:clr>
            <a:srgbClr val="F26B43"/>
          </p15:clr>
        </p15:guide>
        <p15:guide id="9" orient="horz" pos="1071" userDrawn="1">
          <p15:clr>
            <a:srgbClr val="F26B43"/>
          </p15:clr>
        </p15:guide>
        <p15:guide id="10" orient="horz" pos="3685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Lisää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7716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415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3680">
          <p15:clr>
            <a:srgbClr val="F26B43"/>
          </p15:clr>
        </p15:guide>
        <p15:guide id="5" orient="horz" pos="4110">
          <p15:clr>
            <a:srgbClr val="F26B43"/>
          </p15:clr>
        </p15:guide>
        <p15:guide id="6" pos="665">
          <p15:clr>
            <a:srgbClr val="F26B43"/>
          </p15:clr>
        </p15:guide>
        <p15:guide id="7" orient="horz" pos="2341" userDrawn="1">
          <p15:clr>
            <a:srgbClr val="F26B43"/>
          </p15:clr>
        </p15:guide>
        <p15:guide id="8" pos="3092" userDrawn="1">
          <p15:clr>
            <a:srgbClr val="F26B43"/>
          </p15:clr>
        </p15:guide>
        <p15:guide id="9" orient="horz" pos="24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julkaisut.valtioneuvosto.fi/bitstream/handle/10024/163047/VNTEAS_2021_26.pdf" TargetMode="Externa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esistosaatio.fi/vedellakavijat/" TargetMode="External"/><Relationship Id="rId2" Type="http://schemas.openxmlformats.org/officeDocument/2006/relationships/hyperlink" Target="https://sitoumus2050.fi/toimenpidesitoumukset#//details/59254488D4DF3C0D1C6027FA" TargetMode="Externa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D:\Users\E1009858\Downloads\SykeRa_2023_35_Systeemihiili.pdf" TargetMode="Externa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ulkaisut.valtioneuvosto.fi/bitstream/handle/10024/163047/VNTEAS_2021_26.pdf" TargetMode="External"/><Relationship Id="rId2" Type="http://schemas.openxmlformats.org/officeDocument/2006/relationships/hyperlink" Target="https://eur-lex.europa.eu/FI/legal-content/glossary/state-aid.html" TargetMode="Externa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lex.fi/fi/laki/ajantasa/2004/20041299" TargetMode="External"/><Relationship Id="rId2" Type="http://schemas.openxmlformats.org/officeDocument/2006/relationships/hyperlink" Target="https://www.ely-keskus.fi/avustukset-vesisto-ja-kalataloushankkeisiin" TargetMode="Externa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rmit.net/metsa/2021/05/13/kemera-tuki-metsanhoitotoihin-vahentynyt-pahoin-mutta-ymparistotuen-kaytto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1.xml"/><Relationship Id="rId5" Type="http://schemas.openxmlformats.org/officeDocument/2006/relationships/hyperlink" Target="https://www.metsakeskus.fi/fi/metsatalouden-tuet/kemera-tuet" TargetMode="External"/><Relationship Id="rId4" Type="http://schemas.openxmlformats.org/officeDocument/2006/relationships/hyperlink" Target="https://sykeintra.sharepoint.com/sites/SYKETulvariskienhallinta/Shared%20Documents/General/HiiliVie/Valuma-aluesuunnittelun%20tapaustarkastelut/Vesienhoidon-yleissuunnitelma-Kyyvesi-Pieksamaen-kalatalousalueelle_18062021.pdf?wdsle=0&amp;CT=1720072885751&amp;OR=ItemsView&amp;wdOrigin=TEAMSFILE.FILEBROWSER.DOCUMENTLIBRARY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tsakeskus.fi/fi/ajankohtaista/metka-laki-voimaan-112024-metsatalouden-tukien-haku-avautuu-maaliskuun-alussa-0" TargetMode="Externa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sakeskus.fi/fi/metsatalouden-tuet/metka-tuet/tietoa-metka-tuista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okavirasto.fi/tuet/maatalous/investoinnit/maatalouden-investointitu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www.ruokavirasto.fi/tuet/maatalous/peltotuet/ymparistokorvaus/" TargetMode="External"/><Relationship Id="rId4" Type="http://schemas.openxmlformats.org/officeDocument/2006/relationships/hyperlink" Target="https://www.ruokavirasto.fi/tuet/maatalous/peltotuet/maatalousluonnon-ja-maiseman-hoitosopimu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tt.fi/hankkeet/tuima-tuuppausta-ilmastoviisaaseen-maankayttoon-maa-ja-metsataloudess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journal.fi/hallinnontutkimus/article/download/101728/59197/" TargetMode="External"/><Relationship Id="rId4" Type="http://schemas.openxmlformats.org/officeDocument/2006/relationships/hyperlink" Target="https://julkaisut.valtioneuvosto.fi/bitstream/handle/10024/165409/VN_2024_6.pdf?sequence=1&amp;isAllowed=y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julkaisut.valtioneuvosto.fi/bitstream/handle/10024/164353/MMM_2022_19.pdf?sequence=1&amp;isAllowed=y" TargetMode="Externa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julkaisut.valtioneuvosto.fi/bitstream/handle/10024/164353/MMM_2022_19.pdf?sequence=1&amp;isAllowed=y" TargetMode="Externa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lex.fi/fi/laki/ajantasa/2011/20111563" TargetMode="External"/><Relationship Id="rId2" Type="http://schemas.openxmlformats.org/officeDocument/2006/relationships/hyperlink" Target="https://www.finlex.fi/fi/laki/alkup/1990/19901084" TargetMode="Externa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sykeintra.sharepoint.com/sites/SYKETulvariskienhallinta/Shared%20Documents/General/HiiliVie/Valuma-aluesuunnittelun%20tapaustarkastelut/Vesienhoidon-yleissuunnitelma-Kyyvesi-Pieksamaen-kalatalousalueelle_18062021.pdf?wdsle=0&amp;CT=1720072885751&amp;OR=ItemsView&amp;wdOrigin=TEAMSFILE.FILEBROWSER.DOCUMENTLIBRARY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mm.fi/-/valuma-aluesuunnittelun-tiekartta-viitoittaa-kohti-kestavaa-vesienhallintaa" TargetMode="External"/><Relationship Id="rId2" Type="http://schemas.openxmlformats.org/officeDocument/2006/relationships/hyperlink" Target="https://julkaisut.valtioneuvosto.fi/bitstream/handle/10024/165409/VN_2024_6.pdf?sequence=1&amp;isAllowed=y" TargetMode="Externa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innokyla.fi/fi/tyokalut/strateginen-tiekartta" TargetMode="External"/><Relationship Id="rId4" Type="http://schemas.openxmlformats.org/officeDocument/2006/relationships/hyperlink" Target="file:///D:\Users\E1009858\Downloads\SykeRa_2024_17_Marttunen_valuma-alue%20(3)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ile:///D:\Users\E1009858\Downloads\SykeRa_2024_17_Marttunen_valuma-alue%20(3).pdf" TargetMode="External"/><Relationship Id="rId2" Type="http://schemas.openxmlformats.org/officeDocument/2006/relationships/hyperlink" Target="https://suometsaosaaja.fi/kurssit/suometsien-hoidon-suunnittelutyo/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tapio.fi/wp-content/uploads/2022/11/Toimintamalli-yksityismaiden-vesien-palauttamisen-tai-johtamisen-suunnittelusta-ennallistamis-ja-vesiensuojeluhankkeena.pdf" TargetMode="External"/><Relationship Id="rId5" Type="http://schemas.openxmlformats.org/officeDocument/2006/relationships/hyperlink" Target="https://tapio.fi/projektit/ojasta-allikkoon-hanke/" TargetMode="External"/><Relationship Id="rId4" Type="http://schemas.openxmlformats.org/officeDocument/2006/relationships/hyperlink" Target="https://storymaps.arcgis.com/stories/a066656a680f401388885fed25a91f39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Users\E1009858\Downloads\SykeRa_2024_17_Marttunen_valuma-alue%20(3)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stories/a066656a680f401388885fed25a91f39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okavirasto.fi/tuet/maatalous/maatilojen-neuvonta/" TargetMode="External"/><Relationship Id="rId2" Type="http://schemas.openxmlformats.org/officeDocument/2006/relationships/hyperlink" Target="https://tietolaari.ruokavirasto.fi/tietolaari/sheets/9" TargetMode="Externa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storymaps.arcgis.com/stories/a066656a680f401388885fed25a91f39" TargetMode="External"/><Relationship Id="rId4" Type="http://schemas.openxmlformats.org/officeDocument/2006/relationships/hyperlink" Target="https://www.ymparisto.fi/sites/default/files/documents/Saaristomeren%20valuma-alueen%20pintavesien%20vesienhoidon%20toimenpideohjelma%20vuosille%202016-2021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mparisto.fi/sites/default/files/documents/Mets%C3%A4talous%20ohjeistus%20vuosille%202022-2027_ja_lausuntopalaute%20p%C3%A4ivitetty%2020.9.2021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eli/reg/2009/1221/2019-01-09" TargetMode="External"/><Relationship Id="rId2" Type="http://schemas.openxmlformats.org/officeDocument/2006/relationships/hyperlink" Target="https://www.ymparisto.fi/fi/kestava-kierto-ja-biotalous/kestava-tuotanto/ymparistojarjestelmat-ja-johtaminen/emas-jarjestelma-ja-sen-toteuttaminen#s%C3%A4%C3%A4d%C3%B6kset-ja-ohjeet-emasin-toteuttamiseksi" TargetMode="Externa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tt.fi/hankkeet/tuima-tuuppausta-ilmastoviisaaseen-maankayttoon-maa-ja-metsataloudessa/" TargetMode="Externa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lmastotuuppaus.fi/ilmastotuuppaukset/metsa/" TargetMode="External"/><Relationship Id="rId2" Type="http://schemas.openxmlformats.org/officeDocument/2006/relationships/hyperlink" Target="file:///D:\Users\E1009858\Downloads\SykeRa_2023_35_Systeemihiili.pdf" TargetMode="Externa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tt.fi/hankkeet/tuima-tuuppausta-ilmastoviisaaseen-maankayttoon-maa-ja-metsataloudess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lmastotuuppaus.fi/tietoa-hankkeesta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mmm.fi/-/valuma-aluesuunnittelun-tiekartta-viitoittaa-kohti-kestavaa-vesienhallintaa" TargetMode="External"/><Relationship Id="rId13" Type="http://schemas.openxmlformats.org/officeDocument/2006/relationships/hyperlink" Target="https://www.metsakeskus.fi/fi/metsatalouden-tuet/metka-tuet/tietoa-metka-tuista" TargetMode="External"/><Relationship Id="rId3" Type="http://schemas.openxmlformats.org/officeDocument/2006/relationships/hyperlink" Target="https://www.ely-keskus.fi/avustukset-vesisto-ja-kalataloushankkeisiin" TargetMode="External"/><Relationship Id="rId7" Type="http://schemas.openxmlformats.org/officeDocument/2006/relationships/hyperlink" Target="https://innokyla.fi/fi/tyokalut/strateginen-tiekartta" TargetMode="External"/><Relationship Id="rId12" Type="http://schemas.openxmlformats.org/officeDocument/2006/relationships/hyperlink" Target="https://www.metsakeskus.fi/fi/metsatalouden-tuet/kemera-tuet" TargetMode="External"/><Relationship Id="rId2" Type="http://schemas.openxmlformats.org/officeDocument/2006/relationships/hyperlink" Target="https://doi.org/10.1016/j.jrurstud.2012.09.006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ilmastotuuppaus.fi/ilmastotuuppaukset/metsa/" TargetMode="External"/><Relationship Id="rId11" Type="http://schemas.openxmlformats.org/officeDocument/2006/relationships/hyperlink" Target="https://www.metsakeskus.fi/fi/ajankohtaista/metka-laki-voimaan-112024-metsatalouden-tukien-haku-avautuu-maaliskuun-alussa-0" TargetMode="External"/><Relationship Id="rId5" Type="http://schemas.openxmlformats.org/officeDocument/2006/relationships/hyperlink" Target="https://ilmastotuuppaus.fi/ilmastotuuppaukset/" TargetMode="External"/><Relationship Id="rId10" Type="http://schemas.openxmlformats.org/officeDocument/2006/relationships/hyperlink" Target="http://hdl.handle.net/10138/575289" TargetMode="External"/><Relationship Id="rId4" Type="http://schemas.openxmlformats.org/officeDocument/2006/relationships/hyperlink" Target="https://ilmastotuuppaus.fi/tietoa-hankkeesta/" TargetMode="External"/><Relationship Id="rId9" Type="http://schemas.openxmlformats.org/officeDocument/2006/relationships/hyperlink" Target="http://hdl.handle.net/10138/567748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uokavirasto.fi/tuet/maatalous/maatilojen-neuvonta/" TargetMode="External"/><Relationship Id="rId13" Type="http://schemas.openxmlformats.org/officeDocument/2006/relationships/hyperlink" Target="https://www.ymparisto.fi/fi/kestava-kierto-ja-biotalous/kestava-tuotanto/ymparistojarjestelmat-ja-johtaminen/emas-jarjestelma-ja-sen-toteuttaminen#s&#228;&#228;d&#246;kset-ja-ohjeet-emasin-toteuttamiseksi" TargetMode="External"/><Relationship Id="rId3" Type="http://schemas.openxmlformats.org/officeDocument/2006/relationships/hyperlink" Target="https://storymaps.arcgis.com/stories/a066656a680f401388885fed25a91f39" TargetMode="External"/><Relationship Id="rId7" Type="http://schemas.openxmlformats.org/officeDocument/2006/relationships/hyperlink" Target="https://www.ruokavirasto.fi/tuet/maatalous/peltotuet/maatalousluonnon-ja-maiseman-hoitosopimus/" TargetMode="External"/><Relationship Id="rId12" Type="http://schemas.openxmlformats.org/officeDocument/2006/relationships/hyperlink" Target="https://vesistosaatio.fi/vedellakavija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www.ruokavirasto.fi/tuet/maatalous/investoinnit/maatalouden-investointituet/" TargetMode="External"/><Relationship Id="rId11" Type="http://schemas.openxmlformats.org/officeDocument/2006/relationships/hyperlink" Target="https://sitoumus2050.fi/toimenpidesitoumukset#//details/59254488D4DF3C0D1C6027FA" TargetMode="External"/><Relationship Id="rId5" Type="http://schemas.openxmlformats.org/officeDocument/2006/relationships/hyperlink" Target="https://www.ptt.fi/hankkeet/tuima-tuuppausta-ilmastoviisaaseen-maankayttoon-maa-ja-metsataloudessa/" TargetMode="External"/><Relationship Id="rId15" Type="http://schemas.openxmlformats.org/officeDocument/2006/relationships/hyperlink" Target="https://www.vesi.fi/teemasivu/valuma-aluesuunnittelu/" TargetMode="External"/><Relationship Id="rId10" Type="http://schemas.openxmlformats.org/officeDocument/2006/relationships/hyperlink" Target="https://tietolaari.ruokavirasto.fi/tietolaari/sheets/9" TargetMode="External"/><Relationship Id="rId4" Type="http://schemas.openxmlformats.org/officeDocument/2006/relationships/hyperlink" Target="https://doi.org/10.1016/j.ecolecon.2018.06.007" TargetMode="External"/><Relationship Id="rId9" Type="http://schemas.openxmlformats.org/officeDocument/2006/relationships/hyperlink" Target="https://www.ruokavirasto.fi/tuet/maatalous/peltotuet/ymparistokorvaus/" TargetMode="External"/><Relationship Id="rId14" Type="http://schemas.openxmlformats.org/officeDocument/2006/relationships/hyperlink" Target="https://tapio.fi/projektit/ojasta-allikkoon-hank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julkaisut.valtioneuvosto.fi/bitstream/handle/10024/163047/VNTEAS_2021_26.pdf" TargetMode="Externa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lex.fi/fi/laki/ajantasa/2004/20041299" TargetMode="External"/><Relationship Id="rId2" Type="http://schemas.openxmlformats.org/officeDocument/2006/relationships/hyperlink" Target="https://www.doria.fi/bitstream/handle/10024/187060/Raporttaja%2028%202023.pdf?sequence=1" TargetMode="Externa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www.vesi.fi/teemasivu/valuma-aluesuunnittel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D:\Users\E1009858\Downloads\SykeRa_2024_17_Marttunen_valuma-alue%20(3).pdf" TargetMode="Externa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FI/TXT/?uri=CELEX%3A32000L0060" TargetMode="External"/><Relationship Id="rId2" Type="http://schemas.openxmlformats.org/officeDocument/2006/relationships/hyperlink" Target="https://julkaisut.valtioneuvosto.fi/bitstream/handle/10024/163047/VNTEAS_2021_26.pdf" TargetMode="Externa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eli/dir/2000/60/oj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eur-lex.europa.eu/legal-content/FI/TXT/?uri=CELEX%3A32000L00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CB3BA5-DBC4-1832-0238-7635817FB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9532" y="258476"/>
            <a:ext cx="6757578" cy="2037040"/>
          </a:xfrm>
        </p:spPr>
        <p:txBody>
          <a:bodyPr/>
          <a:lstStyle/>
          <a:p>
            <a:r>
              <a:rPr lang="fi-FI" dirty="0"/>
              <a:t>Valuma-aluesuunnittelun ohjauskeinoista </a:t>
            </a:r>
            <a:br>
              <a:rPr lang="fi-FI" dirty="0"/>
            </a:b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F8D49-F175-5EC1-83D3-F0F90ED3B22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769532" y="2046535"/>
            <a:ext cx="6447946" cy="732369"/>
          </a:xfrm>
        </p:spPr>
        <p:txBody>
          <a:bodyPr vert="horz" lIns="91440" tIns="46800" rIns="91440" bIns="45720" rtlCol="0" anchor="t">
            <a:noAutofit/>
          </a:bodyPr>
          <a:lstStyle/>
          <a:p>
            <a:r>
              <a:rPr lang="fi-FI" sz="2000" dirty="0">
                <a:solidFill>
                  <a:schemeClr val="accent3"/>
                </a:solidFill>
              </a:rPr>
              <a:t>”Tiedolla ja taidolla kohti ilmastoviisasta ja kestävää maankäyttöä (</a:t>
            </a:r>
            <a:r>
              <a:rPr lang="fi-FI" sz="2000" dirty="0" err="1">
                <a:solidFill>
                  <a:schemeClr val="accent3"/>
                </a:solidFill>
              </a:rPr>
              <a:t>HiiliVie</a:t>
            </a:r>
            <a:r>
              <a:rPr lang="fi-FI" sz="2000" dirty="0">
                <a:solidFill>
                  <a:schemeClr val="accent3"/>
                </a:solidFill>
              </a:rPr>
              <a:t>)” -hankkeen opetusmateriaalia </a:t>
            </a:r>
          </a:p>
          <a:p>
            <a:endParaRPr lang="fi-FI" sz="2000" dirty="0"/>
          </a:p>
          <a:p>
            <a:r>
              <a:rPr lang="fi-FI" dirty="0"/>
              <a:t>Siiri Kokkonen</a:t>
            </a:r>
            <a:endParaRPr lang="fi-FI" dirty="0">
              <a:cs typeface="Arial"/>
            </a:endParaRPr>
          </a:p>
          <a:p>
            <a:r>
              <a:rPr lang="fi-FI" sz="2000" dirty="0"/>
              <a:t>Suomen ympäristökeskus (Syke)</a:t>
            </a:r>
          </a:p>
          <a:p>
            <a:r>
              <a:rPr lang="fi-FI" sz="2000" dirty="0"/>
              <a:t>23.8.2024</a:t>
            </a:r>
            <a:endParaRPr lang="fi-FI" sz="2000" dirty="0">
              <a:cs typeface="Arial"/>
            </a:endParaRPr>
          </a:p>
        </p:txBody>
      </p:sp>
      <p:pic>
        <p:nvPicPr>
          <p:cNvPr id="5" name="Kuva 1">
            <a:extLst>
              <a:ext uri="{FF2B5EF4-FFF2-40B4-BE49-F238E27FC236}">
                <a16:creationId xmlns:a16="http://schemas.microsoft.com/office/drawing/2014/main" id="{37F599C6-C944-D2DC-A122-B69EFB50D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59" y="5635964"/>
            <a:ext cx="1930761" cy="1033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57F85-EAB5-3F6D-0CA9-5ED2EFD3C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7368" y="6309320"/>
            <a:ext cx="432048" cy="288032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endParaRPr lang="en-GB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3A494C1-626D-8997-272C-389506B51A2E}"/>
              </a:ext>
            </a:extLst>
          </p:cNvPr>
          <p:cNvSpPr txBox="1"/>
          <p:nvPr/>
        </p:nvSpPr>
        <p:spPr>
          <a:xfrm>
            <a:off x="7075663" y="4458552"/>
            <a:ext cx="4335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Tämä</a:t>
            </a: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teos</a:t>
            </a: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on 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lisensoitu</a:t>
            </a: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Creative Commons 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Nimeä</a:t>
            </a: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4.0 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Kansainvälinen</a:t>
            </a: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-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käyttöluvalla</a:t>
            </a: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. 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Tarkastele</a:t>
            </a: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käyttölupaa</a:t>
            </a:r>
            <a:r>
              <a:rPr lang="en-US" sz="1200" b="1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osoitteessa</a:t>
            </a:r>
            <a:r>
              <a:rPr lang="en-US" sz="1200" b="1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1" i="0" u="sng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http://creativecommons.org/licenses/by/4.0/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</a:t>
            </a:r>
            <a:endParaRPr lang="fi-FI" sz="1200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74F40B6-59D0-BED9-EE8D-5824C3249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532" y="4458552"/>
            <a:ext cx="1919289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635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0199CB-9510-38A3-686D-2E5681E4FB3D}"/>
              </a:ext>
            </a:extLst>
          </p:cNvPr>
          <p:cNvSpPr/>
          <p:nvPr/>
        </p:nvSpPr>
        <p:spPr>
          <a:xfrm>
            <a:off x="6096000" y="3003297"/>
            <a:ext cx="5411492" cy="983513"/>
          </a:xfrm>
          <a:prstGeom prst="rect">
            <a:avLst/>
          </a:prstGeom>
          <a:solidFill>
            <a:srgbClr val="C7E3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EE3C3B-C70E-64D8-81A7-BECF7F291F35}"/>
              </a:ext>
            </a:extLst>
          </p:cNvPr>
          <p:cNvSpPr/>
          <p:nvPr/>
        </p:nvSpPr>
        <p:spPr>
          <a:xfrm>
            <a:off x="6096000" y="2126329"/>
            <a:ext cx="5411492" cy="983513"/>
          </a:xfrm>
          <a:prstGeom prst="rect">
            <a:avLst/>
          </a:prstGeom>
          <a:solidFill>
            <a:srgbClr val="FED9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4D5DE2-533A-F7D4-60B8-59B30AEF27A3}"/>
              </a:ext>
            </a:extLst>
          </p:cNvPr>
          <p:cNvSpPr/>
          <p:nvPr/>
        </p:nvSpPr>
        <p:spPr>
          <a:xfrm>
            <a:off x="6096000" y="3873442"/>
            <a:ext cx="5411492" cy="1130911"/>
          </a:xfrm>
          <a:prstGeom prst="rect">
            <a:avLst/>
          </a:prstGeom>
          <a:solidFill>
            <a:srgbClr val="FCD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3F67A-683C-0A17-6FA7-F5F4C438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18" y="312038"/>
            <a:ext cx="10827659" cy="983513"/>
          </a:xfrm>
        </p:spPr>
        <p:txBody>
          <a:bodyPr/>
          <a:lstStyle/>
          <a:p>
            <a:r>
              <a:rPr lang="fi-FI"/>
              <a:t>Yritysvastuu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89F3A-4868-108E-E903-619CED36D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4792" y="1081486"/>
            <a:ext cx="5904159" cy="4985980"/>
          </a:xfrm>
        </p:spPr>
        <p:txBody>
          <a:bodyPr/>
          <a:lstStyle/>
          <a:p>
            <a:endParaRPr lang="fi-FI" dirty="0"/>
          </a:p>
          <a:p>
            <a:r>
              <a:rPr lang="fi-FI" sz="2000" dirty="0"/>
              <a:t>Yritysvastuusääntely koostuu kolmesta osa-alueesta:</a:t>
            </a:r>
          </a:p>
          <a:p>
            <a:pPr marL="457200" indent="-457200">
              <a:buAutoNum type="arabicPeriod"/>
            </a:pPr>
            <a:r>
              <a:rPr lang="fi-FI" sz="2000" dirty="0"/>
              <a:t>Raportointivelvollisuudet</a:t>
            </a:r>
          </a:p>
          <a:p>
            <a:pPr marL="1200150" lvl="1" indent="-457200"/>
            <a:r>
              <a:rPr lang="fi-FI" dirty="0"/>
              <a:t>Läpinäkyvyys kannustaa kestävämpään toimintaan</a:t>
            </a:r>
          </a:p>
          <a:p>
            <a:pPr marL="457200" indent="-457200">
              <a:buAutoNum type="arabicPeriod"/>
            </a:pPr>
            <a:r>
              <a:rPr lang="fi-FI" sz="2000" dirty="0"/>
              <a:t>Velvollisuudet noudattaa asianmukaista huolellisuutta</a:t>
            </a:r>
            <a:endParaRPr lang="fi-FI" dirty="0"/>
          </a:p>
          <a:p>
            <a:pPr marL="457200" indent="-457200">
              <a:buAutoNum type="arabicPeriod"/>
            </a:pPr>
            <a:r>
              <a:rPr lang="fi-FI" sz="2000" dirty="0"/>
              <a:t>Vahingonkorvaus- ja korjausvastuut yritystoiminnan piirissä tapahtuneista ihmisoikeusloukkauksista ja ympäristövahingoista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C5E454-E55B-F581-4E14-1E236A876D71}"/>
              </a:ext>
            </a:extLst>
          </p:cNvPr>
          <p:cNvSpPr txBox="1"/>
          <p:nvPr/>
        </p:nvSpPr>
        <p:spPr>
          <a:xfrm>
            <a:off x="684508" y="1642905"/>
            <a:ext cx="53538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tx2"/>
                </a:solidFill>
              </a:rPr>
              <a:t>EU:ssa, Suomessa ja globaalisti on valmisteilla yritysvastuulainsäädäntö, jonka tavoitteena on turvata ihmisoikeuksien noudattaminen ja </a:t>
            </a:r>
            <a:r>
              <a:rPr lang="fi-FI" sz="2000" dirty="0">
                <a:solidFill>
                  <a:schemeClr val="tx2"/>
                </a:solidFill>
                <a:highlight>
                  <a:srgbClr val="CFE9EA"/>
                </a:highlight>
              </a:rPr>
              <a:t>ympäristöllinen kestävyys yritysten toiminnassa </a:t>
            </a:r>
            <a:r>
              <a:rPr lang="fi-FI" sz="2000" dirty="0">
                <a:solidFill>
                  <a:schemeClr val="tx2"/>
                </a:solidFill>
              </a:rPr>
              <a:t>ja arvoketjuissa.</a:t>
            </a:r>
          </a:p>
          <a:p>
            <a:endParaRPr lang="fi-FI" sz="2000" dirty="0">
              <a:solidFill>
                <a:schemeClr val="tx2"/>
              </a:solidFill>
            </a:endParaRPr>
          </a:p>
          <a:p>
            <a:r>
              <a:rPr lang="fi-FI" sz="2000" dirty="0">
                <a:solidFill>
                  <a:schemeClr val="tx2"/>
                </a:solidFill>
              </a:rPr>
              <a:t>Yritysvastuuseen liittyvä vedenkäytön ympäristöllinen kestävyys perustuu </a:t>
            </a:r>
            <a:r>
              <a:rPr lang="fi-FI" sz="2000" dirty="0">
                <a:solidFill>
                  <a:schemeClr val="tx2"/>
                </a:solidFill>
                <a:highlight>
                  <a:srgbClr val="CFE9EA"/>
                </a:highlight>
              </a:rPr>
              <a:t>EU:n vesipuitedirektiivin ympäristötavoitteisiin </a:t>
            </a:r>
            <a:r>
              <a:rPr lang="fi-FI" sz="2000" dirty="0">
                <a:solidFill>
                  <a:schemeClr val="tx2"/>
                </a:solidFill>
              </a:rPr>
              <a:t>ja sisältää esimerkiksi tavoitteita vesiekosysteemien toimintakyvyn ja luonnon monimuotoisuuden turvaamiseksi</a:t>
            </a:r>
            <a:endParaRPr lang="fi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57A44-4165-6CF6-9769-8B20E114531D}"/>
              </a:ext>
            </a:extLst>
          </p:cNvPr>
          <p:cNvSpPr txBox="1"/>
          <p:nvPr/>
        </p:nvSpPr>
        <p:spPr>
          <a:xfrm>
            <a:off x="766619" y="6313666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hlinkClick r:id="rId2"/>
              </a:rPr>
              <a:t>Vesivastuullinen Suomi 2030 – parhaat käytänteet, ohjauskeinot ja toimintamallit (valtioneuvosto.fi)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13423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B841D5-9B9F-0DE2-6D88-8DFE4D3D0D57}"/>
              </a:ext>
            </a:extLst>
          </p:cNvPr>
          <p:cNvSpPr/>
          <p:nvPr/>
        </p:nvSpPr>
        <p:spPr>
          <a:xfrm>
            <a:off x="7863840" y="1291927"/>
            <a:ext cx="3992877" cy="44908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D825E-A54C-7457-8C1B-87988B4C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263155"/>
            <a:ext cx="10827659" cy="983513"/>
          </a:xfrm>
        </p:spPr>
        <p:txBody>
          <a:bodyPr/>
          <a:lstStyle/>
          <a:p>
            <a:r>
              <a:rPr lang="fi-FI" dirty="0"/>
              <a:t>Vapaaehtoinen vesivastuusitoumus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F26E9-4CAC-421E-64EC-987B0492F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90" y="1153994"/>
            <a:ext cx="7232470" cy="5265892"/>
          </a:xfrm>
        </p:spPr>
        <p:txBody>
          <a:bodyPr/>
          <a:lstStyle/>
          <a:p>
            <a:br>
              <a:rPr lang="fi-FI" sz="1600" b="0" i="1" dirty="0">
                <a:solidFill>
                  <a:srgbClr val="6B6B6B"/>
                </a:solidFill>
                <a:effectLst/>
                <a:latin typeface="Open Sans" panose="020B0606030504020204" pitchFamily="34" charset="0"/>
              </a:rPr>
            </a:br>
            <a:r>
              <a:rPr lang="fi-FI" sz="1600" b="0" i="1" dirty="0">
                <a:solidFill>
                  <a:srgbClr val="6B6B6B"/>
                </a:solidFill>
                <a:effectLst/>
                <a:highlight>
                  <a:srgbClr val="E6E6E6"/>
                </a:highlight>
                <a:latin typeface="Open Sans" panose="020B0606030504020204" pitchFamily="34" charset="0"/>
              </a:rPr>
              <a:t>”</a:t>
            </a:r>
            <a:r>
              <a:rPr lang="fi-FI" sz="1800" b="0" i="1" dirty="0">
                <a:effectLst/>
                <a:highlight>
                  <a:srgbClr val="E6E6E6"/>
                </a:highlight>
              </a:rPr>
              <a:t>Vesivastuusitoumus haastaa yritykset tunnistamaan vesiriskit arvoketjuissaan, huolehtimaan toimipaikkojensa ja alihankkijoiden veden käytön kestävyydestä ja kehittämään kestävää veden hallintaa yhteistyössä sidosryhmien kanssa.” </a:t>
            </a:r>
            <a:r>
              <a:rPr lang="fi-FI" sz="1600" b="0" dirty="0">
                <a:effectLst/>
              </a:rPr>
              <a:t>(Sitoumus2050: Vesivastuusitoumus)</a:t>
            </a:r>
          </a:p>
          <a:p>
            <a:r>
              <a:rPr lang="fi-FI" sz="2000" b="0" i="0" dirty="0">
                <a:effectLst/>
              </a:rPr>
              <a:t>Vesivastuusitoumus on osa Kestävän kehityksen yhteiskuntasitoumusta 2050 ja YK:n kestävän kehityksen tavoitteiden kansallista toimeenpanoa. </a:t>
            </a:r>
            <a:r>
              <a:rPr lang="fi-FI" sz="2000" dirty="0"/>
              <a:t>Sitoumus on perustettu vuonna 2017 ja sitä on täydennetty vuonna 2021</a:t>
            </a:r>
          </a:p>
          <a:p>
            <a:r>
              <a:rPr lang="fi-FI" sz="2000" dirty="0"/>
              <a:t>Vesivastuusitoumuksen valuma-alueiden kannalta merkittäviä tavoitteita ovat mm. </a:t>
            </a:r>
            <a:r>
              <a:rPr lang="fi-FI" sz="2000" dirty="0">
                <a:highlight>
                  <a:srgbClr val="CFE9EA"/>
                </a:highlight>
              </a:rPr>
              <a:t>vaikuttaa vesi- ja maaekosysteemien tilaan sekä kestävään teollisuuteen</a:t>
            </a:r>
          </a:p>
          <a:p>
            <a:r>
              <a:rPr lang="fi-FI" sz="2000" b="1" dirty="0"/>
              <a:t>Esimerkiksi: </a:t>
            </a:r>
            <a:r>
              <a:rPr lang="fi-FI" sz="2000" b="1" dirty="0" err="1"/>
              <a:t>Vedelläkävijät</a:t>
            </a:r>
            <a:r>
              <a:rPr lang="fi-FI" sz="2000" b="1" dirty="0"/>
              <a:t>-hanke</a:t>
            </a:r>
          </a:p>
          <a:p>
            <a:r>
              <a:rPr lang="fi-FI" sz="1800" dirty="0"/>
              <a:t>Hanke valmistui 31.7.2024</a:t>
            </a:r>
          </a:p>
          <a:p>
            <a:r>
              <a:rPr lang="fi-FI" sz="1800" dirty="0"/>
              <a:t>Hankkeen tavoitteena oli selvittää yritysten avuntarvetta koskien vesivastuullisuutta sekä kehittää </a:t>
            </a:r>
            <a:r>
              <a:rPr lang="fi-FI" sz="1800" b="1" i="1" dirty="0"/>
              <a:t>vesivastuu 2030 </a:t>
            </a:r>
            <a:r>
              <a:rPr lang="fi-FI" sz="1800" dirty="0"/>
              <a:t>–palvelukonsepti yritysten vesivastuullisuuskehityksen tueksi.</a:t>
            </a:r>
          </a:p>
          <a:p>
            <a:endParaRPr lang="fi-FI" sz="2000" dirty="0"/>
          </a:p>
          <a:p>
            <a:endParaRPr lang="fi-FI" sz="2000" dirty="0">
              <a:highlight>
                <a:srgbClr val="CFE9EA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52B91-4B71-9E77-C633-12E8BCACCEEF}"/>
              </a:ext>
            </a:extLst>
          </p:cNvPr>
          <p:cNvSpPr txBox="1"/>
          <p:nvPr/>
        </p:nvSpPr>
        <p:spPr>
          <a:xfrm>
            <a:off x="765983" y="6333235"/>
            <a:ext cx="60976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585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Toimenpidesitoumukset - </a:t>
            </a:r>
            <a:r>
              <a:rPr lang="fi-FI" sz="1100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Sitoumus2050</a:t>
            </a:r>
            <a:r>
              <a:rPr lang="fi-FI" sz="1100" dirty="0">
                <a:solidFill>
                  <a:schemeClr val="accent6"/>
                </a:solidFill>
              </a:rPr>
              <a:t>, </a:t>
            </a:r>
            <a:r>
              <a:rPr lang="fi-FI" sz="1100" dirty="0">
                <a:solidFill>
                  <a:srgbClr val="00608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Kuinka tulla vesivastuulliseksi yritykseksi? </a:t>
            </a:r>
            <a:r>
              <a:rPr lang="fi-FI" sz="1100" dirty="0" err="1">
                <a:solidFill>
                  <a:srgbClr val="00608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PK-yritysten</a:t>
            </a:r>
            <a:r>
              <a:rPr lang="fi-FI" sz="11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vesivastuupalvelu 2030 -kehityshanke - Suomen vesistösäätiö (vesistosaatio.fi)</a:t>
            </a:r>
            <a:endParaRPr lang="fi-FI" sz="1100" dirty="0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9F46A-C713-32FF-5D6D-4F7A8EB22619}"/>
              </a:ext>
            </a:extLst>
          </p:cNvPr>
          <p:cNvSpPr txBox="1"/>
          <p:nvPr/>
        </p:nvSpPr>
        <p:spPr>
          <a:xfrm>
            <a:off x="7914640" y="1382936"/>
            <a:ext cx="3992877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2000" b="1" i="0" dirty="0">
                <a:solidFill>
                  <a:schemeClr val="bg1"/>
                </a:solidFill>
                <a:effectLst/>
              </a:rPr>
              <a:t>Vesivastuullisuuden viisi askelta yrityksille:</a:t>
            </a:r>
          </a:p>
          <a:p>
            <a:pPr algn="l"/>
            <a:endParaRPr lang="fi-FI" b="0" i="0" dirty="0">
              <a:solidFill>
                <a:schemeClr val="bg1"/>
              </a:solidFill>
              <a:effectLst/>
            </a:endParaRPr>
          </a:p>
          <a:p>
            <a:pPr marL="342900" indent="-342900" algn="l">
              <a:buFont typeface="+mj-lt"/>
              <a:buAutoNum type="arabicParenR"/>
            </a:pPr>
            <a:r>
              <a:rPr lang="fi-FI" b="0" i="0" dirty="0">
                <a:solidFill>
                  <a:schemeClr val="bg1"/>
                </a:solidFill>
                <a:effectLst/>
              </a:rPr>
              <a:t>Vesiriskien ja mahdollisuuksien tunnistaminen</a:t>
            </a:r>
          </a:p>
          <a:p>
            <a:pPr marL="342900" indent="-342900" algn="l">
              <a:buFont typeface="+mj-lt"/>
              <a:buAutoNum type="arabicParenR"/>
            </a:pPr>
            <a:r>
              <a:rPr lang="fi-FI" b="0" i="0" dirty="0">
                <a:solidFill>
                  <a:schemeClr val="bg1"/>
                </a:solidFill>
                <a:effectLst/>
              </a:rPr>
              <a:t>Vesiriskien ja -mahdollisuuksien sekä veteen liittyvien vaikutusten tarkempi arviointi</a:t>
            </a:r>
          </a:p>
          <a:p>
            <a:pPr marL="342900" indent="-342900" algn="l">
              <a:buFont typeface="+mj-lt"/>
              <a:buAutoNum type="arabicParenR"/>
            </a:pPr>
            <a:r>
              <a:rPr lang="fi-FI" b="0" i="0" dirty="0">
                <a:solidFill>
                  <a:schemeClr val="bg1"/>
                </a:solidFill>
                <a:effectLst/>
              </a:rPr>
              <a:t>Vesi osaksi yrityksen strategiaa, tavoitteita ja toimintaa</a:t>
            </a:r>
          </a:p>
          <a:p>
            <a:pPr marL="342900" indent="-342900" algn="l">
              <a:buFont typeface="+mj-lt"/>
              <a:buAutoNum type="arabicParenR"/>
            </a:pPr>
            <a:r>
              <a:rPr lang="fi-FI" b="0" i="0" dirty="0">
                <a:solidFill>
                  <a:schemeClr val="bg1"/>
                </a:solidFill>
                <a:effectLst/>
              </a:rPr>
              <a:t>Veden kestävän käytön ja hallinnan kehittäminen sidosryhmien kanssa</a:t>
            </a:r>
          </a:p>
          <a:p>
            <a:pPr marL="342900" indent="-342900" algn="l">
              <a:buFont typeface="+mj-lt"/>
              <a:buAutoNum type="arabicParenR"/>
            </a:pPr>
            <a:r>
              <a:rPr lang="fi-FI" b="0" i="0" dirty="0">
                <a:solidFill>
                  <a:schemeClr val="bg1"/>
                </a:solidFill>
                <a:effectLst/>
              </a:rPr>
              <a:t>Vesivastuullisuuden seuranta, arviointi ja raportointi</a:t>
            </a:r>
          </a:p>
        </p:txBody>
      </p:sp>
    </p:spTree>
    <p:extLst>
      <p:ext uri="{BB962C8B-B14F-4D97-AF65-F5344CB8AC3E}">
        <p14:creationId xmlns:p14="http://schemas.microsoft.com/office/powerpoint/2010/main" val="1015739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8BBC32-7BEC-47FE-A0CD-68BDC945E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/>
              <a:t>Taloudelliset ohjauskeinot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D2B0217-74C3-AEAA-9EED-F526D918534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1" r="29537"/>
          <a:stretch/>
        </p:blipFill>
        <p:spPr>
          <a:xfrm>
            <a:off x="0" y="1263540"/>
            <a:ext cx="4688271" cy="559446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C6604B-684E-6895-9063-308A2F506254}"/>
              </a:ext>
            </a:extLst>
          </p:cNvPr>
          <p:cNvSpPr txBox="1"/>
          <p:nvPr/>
        </p:nvSpPr>
        <p:spPr>
          <a:xfrm>
            <a:off x="1226304" y="6488668"/>
            <a:ext cx="3167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900" b="0" i="0" dirty="0">
                <a:solidFill>
                  <a:srgbClr val="575756"/>
                </a:solidFill>
                <a:effectLst/>
                <a:latin typeface="Roboto" panose="02000000000000000000" pitchFamily="2" charset="0"/>
              </a:rPr>
              <a:t>Kuva: © </a:t>
            </a:r>
            <a:r>
              <a:rPr lang="fi-FI" sz="900" b="0" i="0" dirty="0" err="1">
                <a:solidFill>
                  <a:srgbClr val="575756"/>
                </a:solidFill>
                <a:effectLst/>
                <a:latin typeface="Roboto" panose="02000000000000000000" pitchFamily="2" charset="0"/>
              </a:rPr>
              <a:t>Pixabay</a:t>
            </a:r>
            <a:r>
              <a:rPr lang="fi-FI" sz="900" b="0" i="0" dirty="0">
                <a:solidFill>
                  <a:srgbClr val="575756"/>
                </a:solidFill>
                <a:effectLst/>
                <a:latin typeface="Roboto" panose="02000000000000000000" pitchFamily="2" charset="0"/>
              </a:rPr>
              <a:t>,</a:t>
            </a:r>
            <a:r>
              <a:rPr lang="fi-FI" sz="900" dirty="0">
                <a:solidFill>
                  <a:srgbClr val="575756"/>
                </a:solidFill>
              </a:rPr>
              <a:t> https://www.eyes-on-europe.eu/wp-content/uploads/Environment-economy-1.jpg</a:t>
            </a:r>
          </a:p>
        </p:txBody>
      </p:sp>
    </p:spTree>
    <p:extLst>
      <p:ext uri="{BB962C8B-B14F-4D97-AF65-F5344CB8AC3E}">
        <p14:creationId xmlns:p14="http://schemas.microsoft.com/office/powerpoint/2010/main" val="2003120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CFEC5-684D-3F33-29AC-476F65C9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Yleistä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3CE45-B94E-FD1B-2966-F7536532B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b="0" i="0" dirty="0" err="1">
                <a:effectLst/>
              </a:rPr>
              <a:t>SysteemiHiili</a:t>
            </a:r>
            <a:r>
              <a:rPr lang="fi-FI" sz="2000" b="0" i="0" dirty="0">
                <a:effectLst/>
              </a:rPr>
              <a:t>-hankkeessa toteutetun, maa- ja metsätilallisille suunnatun, haastattelu- ja kyselytutkimuksen (Peltonen et al. 2023) mukaan taloudelliset tuet koettiin </a:t>
            </a:r>
            <a:r>
              <a:rPr lang="fi-FI" sz="2000" b="0" i="0" dirty="0">
                <a:effectLst/>
                <a:highlight>
                  <a:srgbClr val="CFE9EA"/>
                </a:highlight>
              </a:rPr>
              <a:t>merkittävimmäksi maanomistajien toimintaan vaikuttavaksi ohjauskeinoksi. </a:t>
            </a:r>
            <a:endParaRPr lang="fi-FI" sz="2000" b="0" i="0" dirty="0">
              <a:effectLst/>
            </a:endParaRPr>
          </a:p>
          <a:p>
            <a:r>
              <a:rPr lang="fi-FI" sz="2000" dirty="0"/>
              <a:t>Mm. </a:t>
            </a:r>
            <a:r>
              <a:rPr lang="fi-FI" sz="2000" dirty="0">
                <a:highlight>
                  <a:srgbClr val="CFE9EA"/>
                </a:highlight>
              </a:rPr>
              <a:t>riittävät korvaukset ja taloudelliset kannustimet </a:t>
            </a:r>
            <a:r>
              <a:rPr lang="fi-FI" sz="2000" dirty="0"/>
              <a:t>ovat keskeisiä tekijöitä siinä, kuinka reiluksi ohjauskeinojen käyttö koetaan.</a:t>
            </a:r>
          </a:p>
          <a:p>
            <a:r>
              <a:rPr lang="fi-FI" sz="2000" b="0" i="0" dirty="0">
                <a:effectLst/>
              </a:rPr>
              <a:t>Valuma-aluesuunnittelua koskevia kannustimia ovat esimerkiksi: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Valtionavustukset vesien- ja merenhoidon sekä vesistö-, vesitalous- ja kalastustoimenpiteiden toteuttamiseen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b="0" i="0" dirty="0">
                <a:effectLst/>
              </a:rPr>
              <a:t>Metka-metsätalouden kannustejärjestelmä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Maatalouden investointituki ympäristön tilaa edistäviin investointeihin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Maatalouden ympäristökorvaus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Maatalousluonnon ja maiseman hoitosopimus</a:t>
            </a:r>
          </a:p>
          <a:p>
            <a:endParaRPr lang="fi-FI" sz="1600" b="1" dirty="0">
              <a:solidFill>
                <a:schemeClr val="tx2"/>
              </a:solidFill>
            </a:endParaRPr>
          </a:p>
          <a:p>
            <a:r>
              <a:rPr lang="fi-FI" sz="2000" dirty="0"/>
              <a:t>Taloudellisia ohjauskeinoja ovat myös erilaiset verot ja maksut</a:t>
            </a:r>
            <a:endParaRPr lang="fi-FI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b="0" i="0" dirty="0">
              <a:solidFill>
                <a:srgbClr val="444444"/>
              </a:solidFill>
              <a:effectLst/>
              <a:latin typeface="IntervalSansPro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b="0" i="0" dirty="0">
              <a:solidFill>
                <a:srgbClr val="444444"/>
              </a:solidFill>
              <a:effectLst/>
              <a:latin typeface="IntervalSansProRegular"/>
            </a:endParaRPr>
          </a:p>
          <a:p>
            <a:endParaRPr lang="fi-FI" sz="2000" dirty="0">
              <a:solidFill>
                <a:srgbClr val="444444"/>
              </a:solidFill>
              <a:latin typeface="IntervalSansPro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E1176-70C9-65CF-6025-D14B772D1387}"/>
              </a:ext>
            </a:extLst>
          </p:cNvPr>
          <p:cNvSpPr txBox="1"/>
          <p:nvPr/>
        </p:nvSpPr>
        <p:spPr>
          <a:xfrm>
            <a:off x="682170" y="6442425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608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*SykeRa_2023_35_Systeemihiili.pdf</a:t>
            </a:r>
            <a:endParaRPr lang="fi-FI" sz="1100" dirty="0">
              <a:solidFill>
                <a:srgbClr val="0060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4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CF8E6-BADD-7ADE-FBAD-90049CFB2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Valtiontuki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6E158-C784-80F9-7A84-3366BD2C9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i="1" dirty="0"/>
              <a:t>”</a:t>
            </a:r>
            <a:r>
              <a:rPr lang="fi-FI" sz="2000" b="0" i="1" dirty="0">
                <a:effectLst/>
                <a:latin typeface="Arial" panose="020B0604020202020204" pitchFamily="34" charset="0"/>
              </a:rPr>
              <a:t> Valtiontuella tarkoitetaan sitä, että viranomainen (valtio tai alue- tai paikallisviranomainen) tukee tiettyä yritystä tai tuotetta myöntämällä sille </a:t>
            </a:r>
            <a:r>
              <a:rPr lang="fi-FI" sz="2000" b="0" i="1" dirty="0">
                <a:effectLst/>
                <a:highlight>
                  <a:srgbClr val="CFE9EA"/>
                </a:highlight>
                <a:latin typeface="Arial" panose="020B0604020202020204" pitchFamily="34" charset="0"/>
              </a:rPr>
              <a:t>julkista rahoitusta</a:t>
            </a:r>
            <a:r>
              <a:rPr lang="fi-FI" sz="2000" b="0" i="1" dirty="0">
                <a:effectLst/>
                <a:latin typeface="Arial" panose="020B0604020202020204" pitchFamily="34" charset="0"/>
              </a:rPr>
              <a:t>.”</a:t>
            </a:r>
            <a:endParaRPr lang="fi-FI" sz="1400" dirty="0"/>
          </a:p>
          <a:p>
            <a:r>
              <a:rPr lang="fi-FI" sz="2000" dirty="0"/>
              <a:t>Valtiontuilla voidaan edistää vesivastuullisuutta: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tukemalla </a:t>
            </a:r>
            <a:r>
              <a:rPr lang="fi-FI" sz="2000" dirty="0">
                <a:highlight>
                  <a:srgbClr val="CFE9EA"/>
                </a:highlight>
              </a:rPr>
              <a:t>vesien tilaa </a:t>
            </a:r>
            <a:r>
              <a:rPr lang="fi-FI" sz="2000" dirty="0"/>
              <a:t>parantavia hankkeita tai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edellyttämällä tuensaajilta </a:t>
            </a:r>
            <a:r>
              <a:rPr lang="fi-FI" sz="2000" dirty="0">
                <a:highlight>
                  <a:srgbClr val="CFE9EA"/>
                </a:highlight>
              </a:rPr>
              <a:t>vesivastuullisuutta</a:t>
            </a:r>
            <a:endParaRPr lang="fi-FI" sz="1400" dirty="0">
              <a:highlight>
                <a:srgbClr val="CFE9EA"/>
              </a:highlight>
            </a:endParaRPr>
          </a:p>
          <a:p>
            <a:r>
              <a:rPr lang="fi-FI" sz="2000" b="1" dirty="0"/>
              <a:t>Esimerkiksi:</a:t>
            </a:r>
          </a:p>
          <a:p>
            <a:r>
              <a:rPr lang="fi-FI" sz="1800" dirty="0"/>
              <a:t>EU:n maatalouspolitiikka-asetukseen sisältyy vaatimuksia esimerkiksi suojakaistoista. Viljelytuet on sidottu näiden vaatimusten noudattamiseen</a:t>
            </a:r>
          </a:p>
          <a:p>
            <a:r>
              <a:rPr lang="fi-FI" sz="1800" dirty="0"/>
              <a:t>Vesivoiman tuet on sidottu </a:t>
            </a:r>
            <a:r>
              <a:rPr lang="fi-FI" sz="1800" b="1" dirty="0"/>
              <a:t>vesipuitedirektiivin</a:t>
            </a:r>
            <a:r>
              <a:rPr lang="fi-FI" sz="1800" dirty="0"/>
              <a:t> vaatimuksiin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AA11C-C74E-BEC9-C35B-C5BDEDBFEBD0}"/>
              </a:ext>
            </a:extLst>
          </p:cNvPr>
          <p:cNvSpPr txBox="1"/>
          <p:nvPr/>
        </p:nvSpPr>
        <p:spPr>
          <a:xfrm>
            <a:off x="249382" y="6071057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608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Valtiontuki - EUR-Lex (europa.eu)</a:t>
            </a:r>
            <a:r>
              <a:rPr lang="fi-FI" sz="1100" dirty="0">
                <a:solidFill>
                  <a:srgbClr val="006085"/>
                </a:solidFill>
              </a:rPr>
              <a:t>, </a:t>
            </a:r>
            <a:r>
              <a:rPr lang="fi-FI" sz="1100" dirty="0">
                <a:solidFill>
                  <a:srgbClr val="00585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*Vesivastuullinen Suomi 2030 – parhaat käytänteet, ohjauskeinot ja toimintamallit (valtioneuvosto.fi</a:t>
            </a:r>
            <a:r>
              <a:rPr lang="fi-FI" sz="1100" dirty="0">
                <a:solidFill>
                  <a:srgbClr val="00608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fi-FI" sz="1100" dirty="0">
              <a:solidFill>
                <a:srgbClr val="0060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9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3603E-1A06-E58B-A372-501D4C85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423717"/>
            <a:ext cx="10827659" cy="983513"/>
          </a:xfrm>
        </p:spPr>
        <p:txBody>
          <a:bodyPr/>
          <a:lstStyle/>
          <a:p>
            <a:r>
              <a:rPr lang="fi-FI" sz="2800" dirty="0"/>
              <a:t>Valtionavustukset vesien- ja merenhoidon sekä vesistö-, vesitalous- ja kalastustoimenpiteiden toteuttamiseen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61F85-7E11-33D8-E2A7-B4C74275D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b="0" i="0" dirty="0">
                <a:effectLst/>
              </a:rPr>
              <a:t>Yleishyödyllisiin, </a:t>
            </a:r>
            <a:r>
              <a:rPr lang="fi-FI" sz="2000" b="0" i="0" dirty="0">
                <a:effectLst/>
                <a:highlight>
                  <a:srgbClr val="CFE9EA"/>
                </a:highlight>
              </a:rPr>
              <a:t>vesienhoidon ja merenhoidon toimenpiteitä edistäviin </a:t>
            </a:r>
            <a:r>
              <a:rPr lang="fi-FI" sz="2000" b="0" i="0" dirty="0">
                <a:effectLst/>
              </a:rPr>
              <a:t>hankkeisiin voidaan myöntää valtion talousarviossa vahvistetun enimmäismäärän rajoissa harkinnanvaraista tukea, joka koostuu tuen saajalle luovutettavista tavaroista ja palveluista (Laki vesienhoidon ja merenhoidon järjestämisestä 1299/2004). Avustuksen myöntämisestä ja maksamisesta huolehtivat </a:t>
            </a:r>
            <a:r>
              <a:rPr lang="fi-FI" sz="2000" b="1" i="0" dirty="0">
                <a:effectLst/>
              </a:rPr>
              <a:t>ELY-keskukset</a:t>
            </a:r>
            <a:r>
              <a:rPr lang="fi-FI" sz="2000" b="0" i="0" dirty="0">
                <a:effectLst/>
              </a:rPr>
              <a:t>.</a:t>
            </a:r>
          </a:p>
          <a:p>
            <a:r>
              <a:rPr lang="fi-FI" sz="2000" dirty="0"/>
              <a:t>Avustusta voidaan maksaa yhdistyksille, vesialueen osakaskunnille, kalatalousalueille, vesilain mukaisille yhteisöille, kunnille tai yrityksille. Avustuksen suuruus on pääsääntöisesti </a:t>
            </a:r>
            <a:r>
              <a:rPr lang="fi-FI" sz="2000" dirty="0">
                <a:highlight>
                  <a:srgbClr val="CFE9EA"/>
                </a:highlight>
              </a:rPr>
              <a:t>enintään</a:t>
            </a:r>
            <a:r>
              <a:rPr lang="fi-FI" sz="2000" dirty="0"/>
              <a:t> </a:t>
            </a:r>
            <a:r>
              <a:rPr lang="fi-FI" sz="2000" dirty="0">
                <a:highlight>
                  <a:srgbClr val="CFE9EA"/>
                </a:highlight>
              </a:rPr>
              <a:t>50 % hankkeen hyväksyttävistä kokonaiskustannuksista</a:t>
            </a:r>
            <a:r>
              <a:rPr lang="fi-FI" sz="2000" dirty="0"/>
              <a:t>.</a:t>
            </a:r>
          </a:p>
          <a:p>
            <a:r>
              <a:rPr lang="fi-FI" sz="2000" dirty="0"/>
              <a:t>Avustettavia hankkeita ovat: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Vesien- ja merenhoidon toimenpiteet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Pohjavesialueiden suunnitelmat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Vesitalouden ja vesiluonnonvarojen kestävän käytön hankkeet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Kalataloudelliset kunnostukset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6335F-B83C-0D5C-C26F-4DD163B29EBD}"/>
              </a:ext>
            </a:extLst>
          </p:cNvPr>
          <p:cNvSpPr txBox="1"/>
          <p:nvPr/>
        </p:nvSpPr>
        <p:spPr>
          <a:xfrm>
            <a:off x="498763" y="6218839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608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Avustukset vesistö-, vesitalous- ja kalataloushankkeisiin - </a:t>
            </a:r>
            <a:r>
              <a:rPr lang="fi-FI" sz="1100" dirty="0" err="1">
                <a:solidFill>
                  <a:srgbClr val="00608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ely</a:t>
            </a:r>
            <a:r>
              <a:rPr lang="fi-FI" sz="1100" dirty="0">
                <a:solidFill>
                  <a:srgbClr val="00608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ELY-keskus</a:t>
            </a:r>
            <a:r>
              <a:rPr lang="fi-FI" sz="1100" dirty="0">
                <a:solidFill>
                  <a:srgbClr val="006085"/>
                </a:solidFill>
              </a:rPr>
              <a:t>, </a:t>
            </a:r>
            <a:r>
              <a:rPr lang="fi-FI" sz="1100" dirty="0">
                <a:solidFill>
                  <a:srgbClr val="006085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Laki vesienhoidon ja merenhoidon… 1299/2004 - Ajantasainen lainsäädäntö - FINLEX ®</a:t>
            </a:r>
            <a:endParaRPr lang="fi-FI" sz="1100" dirty="0">
              <a:solidFill>
                <a:srgbClr val="0060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37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C6C64A6-C595-7DF3-A36D-3B66657156B8}"/>
              </a:ext>
            </a:extLst>
          </p:cNvPr>
          <p:cNvSpPr/>
          <p:nvPr/>
        </p:nvSpPr>
        <p:spPr>
          <a:xfrm>
            <a:off x="381131" y="3378673"/>
            <a:ext cx="5114504" cy="2999509"/>
          </a:xfrm>
          <a:prstGeom prst="ellipse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7660B-7E5C-6063-8578-6729CF0EE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229295"/>
            <a:ext cx="10827659" cy="983513"/>
          </a:xfrm>
        </p:spPr>
        <p:txBody>
          <a:bodyPr/>
          <a:lstStyle/>
          <a:p>
            <a:r>
              <a:rPr lang="fi-FI" err="1"/>
              <a:t>Kemera</a:t>
            </a:r>
            <a:r>
              <a:rPr lang="fi-FI"/>
              <a:t>-tuki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FD139-2221-4029-CA1A-33A5591E71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90361" y="2821026"/>
            <a:ext cx="5309055" cy="4114801"/>
          </a:xfrm>
        </p:spPr>
        <p:txBody>
          <a:bodyPr/>
          <a:lstStyle/>
          <a:p>
            <a:r>
              <a:rPr lang="fi-FI" sz="2000" dirty="0"/>
              <a:t>Tukea oli mahdollista hakea seuraaviin töihin: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Taimikon varhaishoito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Nuoren metsän hoito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Metsäautoteiden rakentaminen ja perusparantaminen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Suometsän hoito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Metsän terveyslannoitus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Ympäristötuki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Tuki metsäluonnon hoitohankkeisiin</a:t>
            </a:r>
            <a:br>
              <a:rPr lang="fi-FI" sz="8800" b="0" i="0" dirty="0">
                <a:solidFill>
                  <a:srgbClr val="000000"/>
                </a:solidFill>
                <a:effectLst/>
                <a:latin typeface="Rubik"/>
              </a:rPr>
            </a:br>
            <a:endParaRPr lang="fi-FI" dirty="0"/>
          </a:p>
        </p:txBody>
      </p:sp>
      <p:sp>
        <p:nvSpPr>
          <p:cNvPr id="5" name="Sisällön paikkamerkki 7">
            <a:extLst>
              <a:ext uri="{FF2B5EF4-FFF2-40B4-BE49-F238E27FC236}">
                <a16:creationId xmlns:a16="http://schemas.microsoft.com/office/drawing/2014/main" id="{16E19545-E382-5A41-03F1-41D0EC1E3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31" y="4075796"/>
            <a:ext cx="4685703" cy="2140455"/>
          </a:xfrm>
        </p:spPr>
        <p:txBody>
          <a:bodyPr/>
          <a:lstStyle/>
          <a:p>
            <a:pPr algn="ctr"/>
            <a:r>
              <a:rPr lang="fi-FI" sz="1600" dirty="0" err="1"/>
              <a:t>Kemera</a:t>
            </a:r>
            <a:r>
              <a:rPr lang="fi-FI" sz="1600" dirty="0"/>
              <a:t> ohjauskeinona Kyyvesi-Pieksämäen kalatalousalueen vesienhoitohankkeessa (2021):</a:t>
            </a:r>
          </a:p>
          <a:p>
            <a:pPr algn="ctr"/>
            <a:r>
              <a:rPr lang="fi-FI" sz="1600" dirty="0"/>
              <a:t> ”</a:t>
            </a:r>
            <a:r>
              <a:rPr lang="fi-FI" sz="1600" i="1" dirty="0" err="1"/>
              <a:t>Kemera</a:t>
            </a:r>
            <a:r>
              <a:rPr lang="fi-FI" sz="1600" i="1" dirty="0"/>
              <a:t>-tuki on yksityisille maanomistajille 100 % [toimenpiteiden kuluista] eli näissä hankkeissa metsätalouden vesiensuojelurakenteiden suunnittelu ja toteutus on maksutonta yksityisille maanomistajille.” </a:t>
            </a:r>
          </a:p>
        </p:txBody>
      </p:sp>
      <p:pic>
        <p:nvPicPr>
          <p:cNvPr id="3074" name="Picture 2" descr="Kemera-tuki metsänhoitotöihin vähentynyt pahoin, mutta ympäristötuen käyttö  kiinnostaa | Farmit">
            <a:extLst>
              <a:ext uri="{FF2B5EF4-FFF2-40B4-BE49-F238E27FC236}">
                <a16:creationId xmlns:a16="http://schemas.microsoft.com/office/drawing/2014/main" id="{CF3595FD-CA13-CD47-A3B5-3725E1D81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" r="-1836" b="32745"/>
          <a:stretch/>
        </p:blipFill>
        <p:spPr bwMode="auto">
          <a:xfrm>
            <a:off x="5790826" y="341615"/>
            <a:ext cx="6108125" cy="212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F39F5A0-69E5-7037-D227-5205FAFBB799}"/>
              </a:ext>
            </a:extLst>
          </p:cNvPr>
          <p:cNvSpPr txBox="1">
            <a:spLocks/>
          </p:cNvSpPr>
          <p:nvPr/>
        </p:nvSpPr>
        <p:spPr>
          <a:xfrm>
            <a:off x="578831" y="1289697"/>
            <a:ext cx="5413830" cy="2331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 err="1"/>
              <a:t>Kemera</a:t>
            </a:r>
            <a:r>
              <a:rPr lang="fi-FI" sz="1800" dirty="0"/>
              <a:t>-tuki on </a:t>
            </a:r>
            <a:r>
              <a:rPr lang="fi-FI" sz="1800" dirty="0">
                <a:highlight>
                  <a:srgbClr val="CFE9EA"/>
                </a:highlight>
              </a:rPr>
              <a:t>yksityisille maanomistajille </a:t>
            </a:r>
            <a:r>
              <a:rPr lang="fi-FI" sz="1800" dirty="0"/>
              <a:t>tarkoitettu metsänhoidon tukijärjestelmä.</a:t>
            </a:r>
          </a:p>
          <a:p>
            <a:r>
              <a:rPr lang="fi-FI" sz="1800" dirty="0"/>
              <a:t>Uusien </a:t>
            </a:r>
            <a:r>
              <a:rPr lang="fi-FI" sz="1800" dirty="0" err="1"/>
              <a:t>Kemera</a:t>
            </a:r>
            <a:r>
              <a:rPr lang="fi-FI" sz="1800" dirty="0"/>
              <a:t>-t</a:t>
            </a:r>
            <a:r>
              <a:rPr lang="fi-FI" sz="1800" dirty="0">
                <a:highlight>
                  <a:srgbClr val="CFE9EA"/>
                </a:highlight>
              </a:rPr>
              <a:t>ukihakemusten jättöaika päättyi 1.10.2023</a:t>
            </a:r>
            <a:r>
              <a:rPr lang="fi-FI" sz="1800" dirty="0"/>
              <a:t> ja tukia koskevan lain voimassaolo päättyi 31.12.2023.</a:t>
            </a:r>
          </a:p>
          <a:p>
            <a:r>
              <a:rPr lang="fi-FI" sz="1800" dirty="0"/>
              <a:t>Tuettujen toimenpiteiden toteuttamisaika jatkuu maksimissaan vuoden 2026 ajalle.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5D421-1EEC-0D71-16B6-504343F6D06E}"/>
              </a:ext>
            </a:extLst>
          </p:cNvPr>
          <p:cNvSpPr txBox="1"/>
          <p:nvPr/>
        </p:nvSpPr>
        <p:spPr>
          <a:xfrm>
            <a:off x="5605334" y="2488595"/>
            <a:ext cx="647910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dirty="0"/>
              <a:t>Kuva: </a:t>
            </a:r>
            <a:r>
              <a:rPr lang="fi-FI" sz="1050" dirty="0" err="1">
                <a:hlinkClick r:id="rId3"/>
              </a:rPr>
              <a:t>Kemera</a:t>
            </a:r>
            <a:r>
              <a:rPr lang="fi-FI" sz="1050" dirty="0">
                <a:hlinkClick r:id="rId3"/>
              </a:rPr>
              <a:t>-tuki metsänhoitotöihin vähentynyt pahoin, mutta ympäristötuen käyttö kiinnostaa | Farmit</a:t>
            </a:r>
            <a:endParaRPr lang="fi-FI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6289EB-CFDB-E76F-E6E3-9F6CEF930BAF}"/>
              </a:ext>
            </a:extLst>
          </p:cNvPr>
          <p:cNvSpPr txBox="1"/>
          <p:nvPr/>
        </p:nvSpPr>
        <p:spPr>
          <a:xfrm>
            <a:off x="595531" y="6369174"/>
            <a:ext cx="59637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608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Vesienhoidon-yleissuunnitelma-Kyyvesi-Pieksamaen-kalatalousalueelle_18062021.pdf (sharepoint.com)</a:t>
            </a:r>
            <a:r>
              <a:rPr lang="fi-FI" sz="1100" dirty="0">
                <a:solidFill>
                  <a:srgbClr val="006085"/>
                </a:solidFill>
              </a:rPr>
              <a:t>, </a:t>
            </a:r>
            <a:r>
              <a:rPr lang="fi-FI" sz="1100" dirty="0" err="1">
                <a:solidFill>
                  <a:srgbClr val="00608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Kemera</a:t>
            </a:r>
            <a:r>
              <a:rPr lang="fi-FI" sz="1100" dirty="0">
                <a:solidFill>
                  <a:srgbClr val="00608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-tuet | Metsäkeskus (metsakeskus.fi)</a:t>
            </a:r>
            <a:r>
              <a:rPr lang="fi-FI" sz="1100" dirty="0">
                <a:solidFill>
                  <a:srgbClr val="006085"/>
                </a:solidFill>
              </a:rPr>
              <a:t> </a:t>
            </a:r>
            <a:endParaRPr lang="fi-FI" sz="1100" dirty="0">
              <a:solidFill>
                <a:srgbClr val="006085"/>
              </a:solidFill>
              <a:latin typeface="IntervalSansPro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7510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2D5D03-D012-84D4-4B6A-164314E47C1B}"/>
              </a:ext>
            </a:extLst>
          </p:cNvPr>
          <p:cNvSpPr/>
          <p:nvPr/>
        </p:nvSpPr>
        <p:spPr>
          <a:xfrm>
            <a:off x="5334581" y="1426465"/>
            <a:ext cx="6352032" cy="4511039"/>
          </a:xfrm>
          <a:prstGeom prst="round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FFC7BFD6-6309-42C1-B5F4-20026CCE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Metsätalouden kannustejärjestelmä (Metka)</a:t>
            </a:r>
            <a:br>
              <a:rPr lang="fi-FI" sz="4000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12956-9BFE-7B10-31A9-DD59A3A24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813" y="1688857"/>
            <a:ext cx="6019800" cy="50048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1800" dirty="0"/>
              <a:t>Hakemusten käsittely alkaa vaiheittain ja ensimmäisiä tukia on voitu hakea 1.3.2024 alkaen. Tukea haetaan hakulomakkeella </a:t>
            </a:r>
            <a:r>
              <a:rPr lang="fi-FI" sz="1800" b="1" dirty="0"/>
              <a:t>Metsäkeskuksesta</a:t>
            </a:r>
            <a:r>
              <a:rPr lang="fi-FI" sz="1800" dirty="0"/>
              <a:t>.</a:t>
            </a:r>
            <a:endParaRPr lang="fi-FI" sz="1800" b="0" i="0" dirty="0">
              <a:effectLst/>
            </a:endParaRPr>
          </a:p>
          <a:p>
            <a:pPr>
              <a:lnSpc>
                <a:spcPct val="100000"/>
              </a:lnSpc>
            </a:pPr>
            <a:r>
              <a:rPr lang="fi-FI" sz="1800" b="0" i="0" dirty="0">
                <a:effectLst/>
              </a:rPr>
              <a:t>Metka-tukea voi saada tietyin edellytyksin kohteille, joissa tehdyille toimenpiteille on jo aiemmin myönnetty </a:t>
            </a:r>
            <a:r>
              <a:rPr lang="fi-FI" sz="1800" b="1" dirty="0" err="1"/>
              <a:t>K</a:t>
            </a:r>
            <a:r>
              <a:rPr lang="fi-FI" sz="1800" b="1" i="0" dirty="0" err="1">
                <a:effectLst/>
              </a:rPr>
              <a:t>emera</a:t>
            </a:r>
            <a:r>
              <a:rPr lang="fi-FI" sz="1800" b="1" i="0" dirty="0">
                <a:effectLst/>
              </a:rPr>
              <a:t>-tukea</a:t>
            </a:r>
          </a:p>
          <a:p>
            <a:pPr>
              <a:lnSpc>
                <a:spcPct val="100000"/>
              </a:lnSpc>
            </a:pPr>
            <a:r>
              <a:rPr lang="fi-FI" sz="1800" b="0" i="0" dirty="0">
                <a:effectLst/>
              </a:rPr>
              <a:t>Ympäristötukea voidaan käyttää myös </a:t>
            </a:r>
            <a:r>
              <a:rPr lang="fi-FI" sz="1800" b="1" i="0" dirty="0">
                <a:effectLst/>
              </a:rPr>
              <a:t>METSO-ohjelmaan</a:t>
            </a:r>
            <a:r>
              <a:rPr lang="fi-FI" sz="1800" b="0" i="0" dirty="0">
                <a:effectLst/>
              </a:rPr>
              <a:t> valittujen elinympäristöjen turvaamisen. </a:t>
            </a:r>
            <a:endParaRPr lang="fi-FI" sz="2000" dirty="0"/>
          </a:p>
          <a:p>
            <a:r>
              <a:rPr lang="fi-FI" sz="1800" dirty="0"/>
              <a:t>Uutta </a:t>
            </a:r>
            <a:r>
              <a:rPr lang="fi-FI" sz="1800" dirty="0" err="1"/>
              <a:t>Kemera</a:t>
            </a:r>
            <a:r>
              <a:rPr lang="fi-FI" sz="1800" dirty="0"/>
              <a:t>-tukeen verrattuna on mm. se, että suometsän hoidon tukea ei jatkossa myönnetä ojien kunnostuksin, vaan suometsien hoidon kokonaisvaltaiseen suunnitteluun, piennarten rakentamiseen ja vesiensuojelun toteutukseen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357320-004B-D076-8DCC-6B7F9254FC6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70562" y="1688857"/>
            <a:ext cx="4475627" cy="4114801"/>
          </a:xfrm>
        </p:spPr>
        <p:txBody>
          <a:bodyPr/>
          <a:lstStyle/>
          <a:p>
            <a:r>
              <a:rPr lang="fi-FI" sz="2000" dirty="0"/>
              <a:t>Metka-laki astui voimaan </a:t>
            </a:r>
            <a:r>
              <a:rPr lang="fi-FI" sz="2000" dirty="0">
                <a:highlight>
                  <a:srgbClr val="CFE9EA"/>
                </a:highlight>
              </a:rPr>
              <a:t>1.1.2024</a:t>
            </a:r>
            <a:r>
              <a:rPr lang="fi-FI" sz="2000" dirty="0"/>
              <a:t>.</a:t>
            </a:r>
          </a:p>
          <a:p>
            <a:r>
              <a:rPr lang="fi-FI" sz="2000" b="0" i="0" dirty="0">
                <a:effectLst/>
              </a:rPr>
              <a:t>Metka-tuki on jatkoa </a:t>
            </a:r>
            <a:r>
              <a:rPr lang="fi-FI" sz="2000" b="0" i="0" dirty="0" err="1">
                <a:effectLst/>
              </a:rPr>
              <a:t>Kemera</a:t>
            </a:r>
            <a:r>
              <a:rPr lang="fi-FI" sz="2000" b="0" i="0" dirty="0">
                <a:effectLst/>
              </a:rPr>
              <a:t>-tuelle. Se on tarkoitettu </a:t>
            </a:r>
            <a:r>
              <a:rPr lang="fi-FI" sz="2000" b="0" i="0" dirty="0">
                <a:effectLst/>
                <a:highlight>
                  <a:srgbClr val="CFE9EA"/>
                </a:highlight>
              </a:rPr>
              <a:t>yksityisille metsänomistajille</a:t>
            </a:r>
            <a:r>
              <a:rPr lang="fi-FI" sz="2000" b="0" i="0" dirty="0">
                <a:effectLst/>
              </a:rPr>
              <a:t> ja tukea voi hakea seuraaviin töihin: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b="0" i="0" dirty="0">
                <a:effectLst/>
              </a:rPr>
              <a:t>Taimikon ja nuoren metsän hoidon tuki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Terveyslannoituksen tuki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b="0" i="0" dirty="0">
                <a:effectLst/>
              </a:rPr>
              <a:t>Metsätietuki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Suometsän hoidon tuki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b="0" i="0" dirty="0">
                <a:effectLst/>
              </a:rPr>
              <a:t>Luonnonhoidon tuki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Ympäristötuki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b="0" i="0" dirty="0">
                <a:effectLst/>
              </a:rPr>
              <a:t>Kulotustuki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9D3E9-27C3-5090-1225-2FC92D3984DF}"/>
              </a:ext>
            </a:extLst>
          </p:cNvPr>
          <p:cNvSpPr txBox="1"/>
          <p:nvPr/>
        </p:nvSpPr>
        <p:spPr>
          <a:xfrm>
            <a:off x="770562" y="6286501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608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Metka-laki voimaan 1.1.2024 – Metsätalouden tukien haku avautuu maaliskuun alussa | Metsäkeskus (metsakeskus.fi)</a:t>
            </a:r>
            <a:endParaRPr lang="fi-FI" sz="1100" dirty="0">
              <a:solidFill>
                <a:srgbClr val="0060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54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16338-40E0-1021-C8E0-9EF98E2F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53454"/>
            <a:ext cx="10827659" cy="983513"/>
          </a:xfrm>
        </p:spPr>
        <p:txBody>
          <a:bodyPr/>
          <a:lstStyle/>
          <a:p>
            <a:pPr algn="ctr"/>
            <a:r>
              <a:rPr lang="fi-FI" sz="3200" dirty="0" err="1"/>
              <a:t>Kemera</a:t>
            </a:r>
            <a:r>
              <a:rPr lang="fi-FI" sz="3200" dirty="0"/>
              <a:t>-Metka -siirtymä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BD78B62-E913-1196-58E1-2A8CCDCF63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440" y="1036967"/>
            <a:ext cx="8010271" cy="50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C35074-5B97-AFFB-F68A-F77490B9322E}"/>
              </a:ext>
            </a:extLst>
          </p:cNvPr>
          <p:cNvSpPr txBox="1"/>
          <p:nvPr/>
        </p:nvSpPr>
        <p:spPr>
          <a:xfrm>
            <a:off x="682170" y="6328756"/>
            <a:ext cx="8461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608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Tietoa metka-tuista | Metsäkeskus (metsakeskus.fi)</a:t>
            </a:r>
            <a:endParaRPr lang="fi-FI" sz="1100" dirty="0">
              <a:solidFill>
                <a:srgbClr val="0060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80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0FD3-35E7-0F0A-F1AB-885339EA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06" y="401018"/>
            <a:ext cx="10827659" cy="983513"/>
          </a:xfrm>
        </p:spPr>
        <p:txBody>
          <a:bodyPr/>
          <a:lstStyle/>
          <a:p>
            <a:r>
              <a:rPr lang="fi-FI" dirty="0"/>
              <a:t>Esimerkkejä kestävän maatalouden tuista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BDB6F-4F33-0281-F88B-803E81622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06" y="1550952"/>
            <a:ext cx="5830925" cy="4114801"/>
          </a:xfrm>
        </p:spPr>
        <p:txBody>
          <a:bodyPr/>
          <a:lstStyle/>
          <a:p>
            <a:r>
              <a:rPr lang="fi-FI" sz="1800" b="1" dirty="0"/>
              <a:t>Maatalouden investointituki ympäristön tilaa edistäviin investointeihin</a:t>
            </a:r>
          </a:p>
          <a:p>
            <a:r>
              <a:rPr lang="fi-FI" sz="1800" dirty="0"/>
              <a:t>Hyväksyttävistä kustannuksista maksetaan avustusta </a:t>
            </a:r>
            <a:r>
              <a:rPr lang="fi-FI" sz="1800" dirty="0">
                <a:highlight>
                  <a:srgbClr val="CFE9EA"/>
                </a:highlight>
              </a:rPr>
              <a:t>40 %</a:t>
            </a:r>
            <a:r>
              <a:rPr lang="fi-FI" sz="1800" dirty="0"/>
              <a:t> ja tuen minimimäärä on </a:t>
            </a:r>
            <a:r>
              <a:rPr lang="fi-FI" sz="1800" dirty="0">
                <a:highlight>
                  <a:srgbClr val="CFE9EA"/>
                </a:highlight>
              </a:rPr>
              <a:t>3000 euroa</a:t>
            </a:r>
            <a:r>
              <a:rPr lang="fi-FI" sz="1800" dirty="0"/>
              <a:t>. Hyväksyttävän investoinnin on tuettava ympäristöystävällisemmän tuotantotavan tai teknologian käyttöönottoa.</a:t>
            </a:r>
          </a:p>
          <a:p>
            <a:r>
              <a:rPr lang="fi-FI" sz="1800" dirty="0"/>
              <a:t>Lisäksi oltava myönteinen vaikutus vähintään yhteen seuraavista kohteista: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Maan kasvukunto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Vesitalous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Kasvinsuojeluaineiden käytön turvallisuus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Ravinteiden hyötykäyttö ja kierrätys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Kasvihuonekaasupäästöjen vähennys</a:t>
            </a:r>
            <a:endParaRPr lang="fi-FI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FBE9F7-EFA3-5B4A-5E50-926A58EF7959}"/>
              </a:ext>
            </a:extLst>
          </p:cNvPr>
          <p:cNvSpPr txBox="1"/>
          <p:nvPr/>
        </p:nvSpPr>
        <p:spPr>
          <a:xfrm>
            <a:off x="6186445" y="1550952"/>
            <a:ext cx="505326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tx2"/>
                </a:solidFill>
              </a:rPr>
              <a:t>Maatalouden ympäristökorvaus</a:t>
            </a:r>
          </a:p>
          <a:p>
            <a:endParaRPr lang="fi-FI" b="1" dirty="0">
              <a:solidFill>
                <a:schemeClr val="tx2"/>
              </a:solidFill>
            </a:endParaRPr>
          </a:p>
          <a:p>
            <a:r>
              <a:rPr lang="fi-FI" dirty="0">
                <a:solidFill>
                  <a:schemeClr val="tx2"/>
                </a:solidFill>
              </a:rPr>
              <a:t>Viljelijä voi saada ympäristökorvausta osallistumalla </a:t>
            </a:r>
            <a:r>
              <a:rPr lang="fi-FI" dirty="0">
                <a:solidFill>
                  <a:schemeClr val="tx2"/>
                </a:solidFill>
                <a:highlight>
                  <a:srgbClr val="CFE9EA"/>
                </a:highlight>
              </a:rPr>
              <a:t>viisivuotiseen ympäristösitoumukseen</a:t>
            </a:r>
            <a:r>
              <a:rPr lang="fi-FI" dirty="0">
                <a:solidFill>
                  <a:schemeClr val="tx2"/>
                </a:solidFill>
              </a:rPr>
              <a:t>. Ympäristökorvauksella tasataan ympäristön hyvinvointia edistävistä toimenpiteistä koituvia kustannuksia</a:t>
            </a:r>
            <a:r>
              <a:rPr lang="fi-FI" sz="2000" dirty="0">
                <a:solidFill>
                  <a:schemeClr val="tx2"/>
                </a:solidFill>
              </a:rPr>
              <a:t>.</a:t>
            </a:r>
          </a:p>
          <a:p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55149-766F-35A0-CD0D-D3AE32BF3120}"/>
              </a:ext>
            </a:extLst>
          </p:cNvPr>
          <p:cNvSpPr txBox="1"/>
          <p:nvPr/>
        </p:nvSpPr>
        <p:spPr>
          <a:xfrm>
            <a:off x="6186445" y="3923309"/>
            <a:ext cx="52341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tx2"/>
                </a:solidFill>
              </a:rPr>
              <a:t>Maatalousluonnon ja maiseman hoitosopimus</a:t>
            </a:r>
          </a:p>
          <a:p>
            <a:endParaRPr lang="fi-FI" dirty="0">
              <a:solidFill>
                <a:schemeClr val="tx2"/>
              </a:solidFill>
            </a:endParaRPr>
          </a:p>
          <a:p>
            <a:r>
              <a:rPr lang="fi-FI" dirty="0">
                <a:solidFill>
                  <a:schemeClr val="tx2"/>
                </a:solidFill>
              </a:rPr>
              <a:t>Sopimuksessa viljelijä sitoutuu viiden vuoden ajaksi hoitamaan ja kunnostamaan arvokkaiksi määriteltyjä alueita tai kohteita laaditun </a:t>
            </a:r>
            <a:r>
              <a:rPr lang="fi-FI" dirty="0">
                <a:solidFill>
                  <a:schemeClr val="tx2"/>
                </a:solidFill>
                <a:highlight>
                  <a:srgbClr val="CFE9EA"/>
                </a:highlight>
              </a:rPr>
              <a:t>hoitosuunnitelman</a:t>
            </a:r>
            <a:r>
              <a:rPr lang="fi-FI" dirty="0">
                <a:solidFill>
                  <a:schemeClr val="tx2"/>
                </a:solidFill>
              </a:rPr>
              <a:t> mukaisesti. Vastineeksi viljelijä saa vuosittaista </a:t>
            </a:r>
            <a:r>
              <a:rPr lang="fi-FI" dirty="0">
                <a:solidFill>
                  <a:schemeClr val="tx2"/>
                </a:solidFill>
                <a:highlight>
                  <a:srgbClr val="CFE9EA"/>
                </a:highlight>
              </a:rPr>
              <a:t>hoitokorvausta</a:t>
            </a:r>
            <a:r>
              <a:rPr lang="fi-FI" dirty="0">
                <a:solidFill>
                  <a:schemeClr val="tx2"/>
                </a:solidFill>
              </a:rPr>
              <a:t>, sekä tarvittaessa muita erillisiä korvauksia.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026EE-E300-3197-2668-C658ED8AEC3C}"/>
              </a:ext>
            </a:extLst>
          </p:cNvPr>
          <p:cNvSpPr txBox="1"/>
          <p:nvPr/>
        </p:nvSpPr>
        <p:spPr>
          <a:xfrm>
            <a:off x="275770" y="6247022"/>
            <a:ext cx="5234156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608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Maatalouden investointituet – Ruokavirasto</a:t>
            </a:r>
            <a:r>
              <a:rPr lang="fi-FI" sz="1100" dirty="0">
                <a:solidFill>
                  <a:srgbClr val="006085"/>
                </a:solidFill>
              </a:rPr>
              <a:t>, </a:t>
            </a:r>
            <a:r>
              <a:rPr lang="fi-FI" sz="1100" dirty="0">
                <a:solidFill>
                  <a:srgbClr val="00608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Maatalousluonnon ja maiseman hoitosopimus – Ruokavirasto</a:t>
            </a:r>
            <a:r>
              <a:rPr lang="fi-FI" sz="1100" dirty="0">
                <a:solidFill>
                  <a:srgbClr val="006085"/>
                </a:solidFill>
              </a:rPr>
              <a:t>, </a:t>
            </a:r>
            <a:r>
              <a:rPr lang="fi-FI" sz="1100" dirty="0">
                <a:solidFill>
                  <a:srgbClr val="00608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Ympäristökorvaus - Ruokavirasto</a:t>
            </a:r>
            <a:endParaRPr lang="fi-FI" sz="1100" dirty="0">
              <a:solidFill>
                <a:srgbClr val="006085"/>
              </a:solidFill>
            </a:endParaRPr>
          </a:p>
          <a:p>
            <a:endParaRPr lang="fi-FI" sz="1100" dirty="0">
              <a:solidFill>
                <a:srgbClr val="006085"/>
              </a:solidFill>
            </a:endParaRPr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40974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DA247C-ED7F-02AD-63D5-B909FF09B1CD}"/>
              </a:ext>
            </a:extLst>
          </p:cNvPr>
          <p:cNvSpPr/>
          <p:nvPr/>
        </p:nvSpPr>
        <p:spPr>
          <a:xfrm>
            <a:off x="6747309" y="3640989"/>
            <a:ext cx="3975234" cy="750320"/>
          </a:xfrm>
          <a:prstGeom prst="rect">
            <a:avLst/>
          </a:prstGeom>
          <a:solidFill>
            <a:srgbClr val="CFE9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3962A-3423-AE4A-57A4-6160139C43A5}"/>
              </a:ext>
            </a:extLst>
          </p:cNvPr>
          <p:cNvSpPr/>
          <p:nvPr/>
        </p:nvSpPr>
        <p:spPr>
          <a:xfrm>
            <a:off x="6747309" y="2851719"/>
            <a:ext cx="3975234" cy="7481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28C48-4D01-4FB5-E205-8320CC3D11AF}"/>
              </a:ext>
            </a:extLst>
          </p:cNvPr>
          <p:cNvSpPr/>
          <p:nvPr/>
        </p:nvSpPr>
        <p:spPr>
          <a:xfrm>
            <a:off x="6747309" y="2062449"/>
            <a:ext cx="3975234" cy="748128"/>
          </a:xfrm>
          <a:prstGeom prst="rect">
            <a:avLst/>
          </a:prstGeom>
          <a:solidFill>
            <a:srgbClr val="FCD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8FBBC-3EF5-A785-8491-E16B5193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69" y="270416"/>
            <a:ext cx="10827659" cy="983513"/>
          </a:xfrm>
        </p:spPr>
        <p:txBody>
          <a:bodyPr/>
          <a:lstStyle/>
          <a:p>
            <a:r>
              <a:rPr lang="fi-FI" sz="3600" dirty="0"/>
              <a:t>Yleistä ohjauskeinoista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DD2B0-5563-9BB7-F8B3-A09CEE57B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63" y="1592428"/>
            <a:ext cx="5231567" cy="4731489"/>
          </a:xfrm>
        </p:spPr>
        <p:txBody>
          <a:bodyPr/>
          <a:lstStyle/>
          <a:p>
            <a:r>
              <a:rPr lang="fi-FI" sz="1600" i="1" dirty="0"/>
              <a:t>”</a:t>
            </a:r>
            <a:r>
              <a:rPr lang="fi-FI" sz="2000" i="1" dirty="0"/>
              <a:t>Ohjauskeinot ja rahoitusvälineet mahdollistavat toimien kustannustehokkaan, oikeudenmukaiset ja monitavoitteisen kohdentamisen ja toteutuksen valuma-alueella.” (Valtioneuvosto.fi: Valuma-aluesuunnittelun tiekartta vuoteen 2030)</a:t>
            </a:r>
            <a:r>
              <a:rPr lang="fi-FI" sz="1200" dirty="0"/>
              <a:t> </a:t>
            </a:r>
          </a:p>
          <a:p>
            <a:endParaRPr lang="fi-FI" sz="1200" dirty="0"/>
          </a:p>
          <a:p>
            <a:r>
              <a:rPr lang="fi-FI" sz="1800" dirty="0"/>
              <a:t>Ohjauskeinoilla voidaan tarkoittaa niitä keinoja, joita julkisvallan toimijat käyttävät saadakseen aikaan tai estääkseen yhteiskunnallisia muutoksia taikka legitimoidakseen olemassaoloansa tai vahvistaakseen asemaansa</a:t>
            </a:r>
          </a:p>
          <a:p>
            <a:r>
              <a:rPr lang="fi-FI" sz="1800" dirty="0"/>
              <a:t>Ohjauksessa näitä keinoja usein yhdistetään ja käytetään samanaikaisesti</a:t>
            </a:r>
          </a:p>
          <a:p>
            <a:endParaRPr lang="fi-FI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2D44D-55C5-749E-E5EA-671E155EA8F3}"/>
              </a:ext>
            </a:extLst>
          </p:cNvPr>
          <p:cNvSpPr txBox="1"/>
          <p:nvPr/>
        </p:nvSpPr>
        <p:spPr>
          <a:xfrm>
            <a:off x="6119142" y="1639374"/>
            <a:ext cx="5231567" cy="51416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fi-FI" dirty="0">
                <a:solidFill>
                  <a:schemeClr val="tx2"/>
                </a:solidFill>
              </a:rPr>
              <a:t>Ohjauskeinot voidaan jakaa karkeasti:</a:t>
            </a:r>
          </a:p>
          <a:p>
            <a:endParaRPr lang="fi-FI" dirty="0">
              <a:solidFill>
                <a:schemeClr val="tx2"/>
              </a:solidFill>
            </a:endParaRPr>
          </a:p>
          <a:p>
            <a:pPr algn="ctr"/>
            <a:r>
              <a:rPr lang="fi-FI" b="1" dirty="0">
                <a:solidFill>
                  <a:schemeClr val="tx2"/>
                </a:solidFill>
              </a:rPr>
              <a:t>Oikeudellis-hallinnollisiin</a:t>
            </a:r>
            <a:endParaRPr lang="fi-FI" b="1" dirty="0">
              <a:solidFill>
                <a:schemeClr val="tx2"/>
              </a:solidFill>
              <a:cs typeface="Arial"/>
            </a:endParaRPr>
          </a:p>
          <a:p>
            <a:pPr algn="ctr"/>
            <a:r>
              <a:rPr lang="fi-FI" sz="1600" dirty="0">
                <a:solidFill>
                  <a:schemeClr val="tx2"/>
                </a:solidFill>
              </a:rPr>
              <a:t>Esim. määräykset ja suositukset</a:t>
            </a:r>
            <a:endParaRPr lang="fi-FI" sz="1600" dirty="0">
              <a:solidFill>
                <a:schemeClr val="tx2"/>
              </a:solidFill>
              <a:cs typeface="Arial"/>
            </a:endParaRPr>
          </a:p>
          <a:p>
            <a:pPr marL="1028700" lvl="1" algn="ctr"/>
            <a:endParaRPr lang="fi-FI" sz="1600" dirty="0">
              <a:solidFill>
                <a:schemeClr val="tx2"/>
              </a:solidFill>
            </a:endParaRPr>
          </a:p>
          <a:p>
            <a:pPr algn="ctr"/>
            <a:r>
              <a:rPr lang="fi-FI" b="1" dirty="0">
                <a:solidFill>
                  <a:schemeClr val="tx2"/>
                </a:solidFill>
              </a:rPr>
              <a:t>Taloudellisiin</a:t>
            </a:r>
            <a:endParaRPr lang="fi-FI" b="1" dirty="0">
              <a:solidFill>
                <a:schemeClr val="tx2"/>
              </a:solidFill>
              <a:cs typeface="Arial"/>
            </a:endParaRPr>
          </a:p>
          <a:p>
            <a:pPr algn="ctr"/>
            <a:r>
              <a:rPr lang="fi-FI" sz="1600" dirty="0">
                <a:solidFill>
                  <a:schemeClr val="tx2"/>
                </a:solidFill>
              </a:rPr>
              <a:t>Esim. verotus ja tuet</a:t>
            </a:r>
            <a:endParaRPr lang="fi-FI" sz="1600" dirty="0">
              <a:solidFill>
                <a:schemeClr val="tx2"/>
              </a:solidFill>
              <a:cs typeface="Arial"/>
            </a:endParaRPr>
          </a:p>
          <a:p>
            <a:pPr marL="1028700" lvl="1" algn="ctr"/>
            <a:endParaRPr lang="fi-FI" sz="1600" dirty="0">
              <a:solidFill>
                <a:schemeClr val="tx2"/>
              </a:solidFill>
            </a:endParaRPr>
          </a:p>
          <a:p>
            <a:pPr algn="ctr"/>
            <a:r>
              <a:rPr lang="fi-FI" b="1" dirty="0">
                <a:solidFill>
                  <a:schemeClr val="tx2"/>
                </a:solidFill>
              </a:rPr>
              <a:t>Tiedollisiin</a:t>
            </a:r>
            <a:endParaRPr lang="fi-FI" b="1" dirty="0">
              <a:solidFill>
                <a:schemeClr val="tx2"/>
              </a:solidFill>
              <a:cs typeface="Arial"/>
            </a:endParaRPr>
          </a:p>
          <a:p>
            <a:pPr algn="ctr"/>
            <a:r>
              <a:rPr lang="fi-FI" sz="1600" dirty="0">
                <a:solidFill>
                  <a:schemeClr val="tx2"/>
                </a:solidFill>
              </a:rPr>
              <a:t>Esim. uuden informaation tarjoaminen</a:t>
            </a:r>
            <a:endParaRPr lang="fi-FI" sz="1600" dirty="0">
              <a:solidFill>
                <a:schemeClr val="tx2"/>
              </a:solidFill>
              <a:cs typeface="Arial"/>
            </a:endParaRPr>
          </a:p>
          <a:p>
            <a:pPr marL="1028700" lvl="1"/>
            <a:endParaRPr lang="fi-FI" sz="1600" dirty="0">
              <a:solidFill>
                <a:schemeClr val="tx2"/>
              </a:solidFill>
            </a:endParaRPr>
          </a:p>
          <a:p>
            <a:endParaRPr lang="fi-FI" dirty="0">
              <a:solidFill>
                <a:schemeClr val="tx2"/>
              </a:solidFill>
            </a:endParaRPr>
          </a:p>
          <a:p>
            <a:r>
              <a:rPr lang="fi-FI" dirty="0">
                <a:solidFill>
                  <a:schemeClr val="tx2"/>
                </a:solidFill>
              </a:rPr>
              <a:t>Lisäksi </a:t>
            </a:r>
            <a:r>
              <a:rPr lang="fi-FI" b="1" dirty="0">
                <a:solidFill>
                  <a:schemeClr val="tx2"/>
                </a:solidFill>
              </a:rPr>
              <a:t>tuuppaus</a:t>
            </a:r>
            <a:r>
              <a:rPr lang="fi-FI" dirty="0">
                <a:solidFill>
                  <a:schemeClr val="tx2"/>
                </a:solidFill>
              </a:rPr>
              <a:t> (</a:t>
            </a:r>
            <a:r>
              <a:rPr lang="fi-FI" dirty="0" err="1">
                <a:solidFill>
                  <a:schemeClr val="tx2"/>
                </a:solidFill>
              </a:rPr>
              <a:t>nudge</a:t>
            </a:r>
            <a:r>
              <a:rPr lang="fi-FI" dirty="0">
                <a:solidFill>
                  <a:schemeClr val="tx2"/>
                </a:solidFill>
              </a:rPr>
              <a:t>)</a:t>
            </a:r>
            <a:endParaRPr lang="fi-FI" dirty="0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  <a:cs typeface="Arial"/>
              </a:rPr>
              <a:t>Tavoitteena haluttujen päätösten edistäminen rajoittamatta ihmisten päätäntävaltaa</a:t>
            </a:r>
            <a:endParaRPr lang="fi-FI" sz="2000" dirty="0">
              <a:solidFill>
                <a:schemeClr val="tx2"/>
              </a:solidFill>
              <a:cs typeface="Arial"/>
            </a:endParaRPr>
          </a:p>
          <a:p>
            <a:pPr algn="l"/>
            <a:endParaRPr lang="fi-FI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C523CE-08C5-9B66-FD73-918297A371EC}"/>
              </a:ext>
            </a:extLst>
          </p:cNvPr>
          <p:cNvSpPr txBox="1"/>
          <p:nvPr/>
        </p:nvSpPr>
        <p:spPr>
          <a:xfrm>
            <a:off x="682169" y="6120005"/>
            <a:ext cx="708429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TUIMA - Tuuppausta ilmastoviisaaseen maankäyttöön maa- ja metsätaloudessa – PTT</a:t>
            </a:r>
            <a:r>
              <a:rPr lang="fi-FI" sz="1100" dirty="0">
                <a:solidFill>
                  <a:schemeClr val="accent6"/>
                </a:solidFill>
              </a:rPr>
              <a:t>, </a:t>
            </a:r>
            <a:r>
              <a:rPr lang="fi-FI" sz="1100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Valuma-aluesuunnittelun tiekartta vuoteen 2030v (valtioneuvosto.fi)</a:t>
            </a:r>
            <a:r>
              <a:rPr lang="fi-FI" sz="1100" dirty="0">
                <a:solidFill>
                  <a:schemeClr val="accent6"/>
                </a:solidFill>
              </a:rPr>
              <a:t>, </a:t>
            </a:r>
            <a:r>
              <a:rPr lang="fi-FI" sz="1100" dirty="0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https://journal.fi/hallinnontutkimus/article/download/101728/59197/</a:t>
            </a:r>
            <a:endParaRPr lang="fi-FI" sz="1100" dirty="0">
              <a:solidFill>
                <a:schemeClr val="accent6"/>
              </a:solidFill>
            </a:endParaRPr>
          </a:p>
          <a:p>
            <a:endParaRPr lang="fi-FI" sz="1800" i="1" dirty="0"/>
          </a:p>
          <a:p>
            <a:endParaRPr lang="fi-FI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00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2FEF2-BD7C-2DE5-15B2-49EFB4F56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42" y="334217"/>
            <a:ext cx="6241144" cy="983513"/>
          </a:xfrm>
        </p:spPr>
        <p:txBody>
          <a:bodyPr/>
          <a:lstStyle/>
          <a:p>
            <a:r>
              <a:rPr lang="fi-FI" sz="3600"/>
              <a:t>Tulosperusteiset rahoitus- ja hankintamallit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A54FE-D8A3-A60D-3DC1-065218AE2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2" y="1613892"/>
            <a:ext cx="5679441" cy="5044803"/>
          </a:xfrm>
        </p:spPr>
        <p:txBody>
          <a:bodyPr/>
          <a:lstStyle/>
          <a:p>
            <a:r>
              <a:rPr lang="fi-FI" sz="1800" dirty="0"/>
              <a:t>Tulosperusteisessa rahoitusmallissa maksu on sidottu osin tai kokonaan toimenpiteiden toteuttamisen sijaan </a:t>
            </a:r>
            <a:r>
              <a:rPr lang="fi-FI" sz="1800" dirty="0">
                <a:highlight>
                  <a:srgbClr val="CFE9EA"/>
                </a:highlight>
              </a:rPr>
              <a:t>saavutettuihin tuloksiin</a:t>
            </a:r>
            <a:r>
              <a:rPr lang="fi-FI" sz="1800" dirty="0"/>
              <a:t>.</a:t>
            </a:r>
          </a:p>
          <a:p>
            <a:r>
              <a:rPr lang="fi-FI" sz="1800" dirty="0"/>
              <a:t>Pyrkimyksenä: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Keksittyä julkisen rahoituksen vaikuttavuuteen ja palkita halutun tuloksen saavuttamisesta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Lisätä yksityisen sijoituspääoman hyödyntämistä ympäristötavoitteiden edistämisessä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Mahdollistaa yksittäisten ympäristötoimenpiteiden kokoaminen laajemmaksi kokonaisuudeksi.</a:t>
            </a:r>
          </a:p>
          <a:p>
            <a:r>
              <a:rPr lang="fi-FI" sz="1800" i="1" dirty="0"/>
              <a:t>”Tulokseen sidottu tuki tai hankinta vaatii kuitenkin, että toimijat pystyvät järjestämään itse toimenpiteiden rahoittamisen ennen kuin vaikutukset on todennettu ja niistä voidaan maksu suorittaa</a:t>
            </a:r>
            <a:r>
              <a:rPr lang="fi-FI" sz="1600" dirty="0"/>
              <a:t>.”</a:t>
            </a:r>
            <a:r>
              <a:rPr lang="fi-FI" sz="2000" dirty="0"/>
              <a:t> </a:t>
            </a:r>
            <a:r>
              <a:rPr lang="fi-FI" sz="1600" dirty="0"/>
              <a:t>(Louhi et al. 2022)</a:t>
            </a:r>
          </a:p>
          <a:p>
            <a:endParaRPr lang="fi-FI" sz="1800" dirty="0"/>
          </a:p>
          <a:p>
            <a:r>
              <a:rPr lang="fi-FI" sz="1100" dirty="0">
                <a:solidFill>
                  <a:srgbClr val="00608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*Tulosperusteiset rahoitusmallit kalastonhoidon vauhdittajina (valtioneuvosto.fi)</a:t>
            </a:r>
            <a:endParaRPr lang="fi-FI" sz="1100" dirty="0">
              <a:solidFill>
                <a:srgbClr val="006085"/>
              </a:solidFill>
            </a:endParaRPr>
          </a:p>
          <a:p>
            <a:endParaRPr lang="fi-FI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FAE03EE-0FE9-EA60-C33F-36519B3654D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6370819" y="201543"/>
            <a:ext cx="4470068" cy="6454913"/>
          </a:xfrm>
        </p:spPr>
      </p:pic>
    </p:spTree>
    <p:extLst>
      <p:ext uri="{BB962C8B-B14F-4D97-AF65-F5344CB8AC3E}">
        <p14:creationId xmlns:p14="http://schemas.microsoft.com/office/powerpoint/2010/main" val="2876235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D0ED-DB94-BF08-E5FA-F6D51E87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46" y="381488"/>
            <a:ext cx="6743768" cy="983513"/>
          </a:xfrm>
        </p:spPr>
        <p:txBody>
          <a:bodyPr/>
          <a:lstStyle/>
          <a:p>
            <a:r>
              <a:rPr lang="fi-FI" sz="3200" dirty="0"/>
              <a:t>Tulosperusteisen rahoitusmallin neljä pääinstrumenttia </a:t>
            </a:r>
            <a:endParaRPr lang="fi-FI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C3F2F6-0AF3-0E91-B689-13B69128656E}"/>
              </a:ext>
            </a:extLst>
          </p:cNvPr>
          <p:cNvSpPr txBox="1">
            <a:spLocks/>
          </p:cNvSpPr>
          <p:nvPr/>
        </p:nvSpPr>
        <p:spPr>
          <a:xfrm>
            <a:off x="6211007" y="496389"/>
            <a:ext cx="5748610" cy="983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28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22AC0F-4EAD-BF43-1824-D50E00AFDC4A}"/>
              </a:ext>
            </a:extLst>
          </p:cNvPr>
          <p:cNvSpPr/>
          <p:nvPr/>
        </p:nvSpPr>
        <p:spPr>
          <a:xfrm>
            <a:off x="562837" y="1711537"/>
            <a:ext cx="5440029" cy="2060132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b="1" dirty="0">
                <a:solidFill>
                  <a:schemeClr val="tx2"/>
                </a:solidFill>
              </a:rPr>
              <a:t>Tulosperusteinen tuki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i="1" dirty="0">
                <a:solidFill>
                  <a:schemeClr val="tx2"/>
                </a:solidFill>
              </a:rPr>
              <a:t>Julkinen sektori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Määritellään ennalta tavoitteet ja maksetaan niiden saavuttamisesta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Palveluntuottaja rahoittaa toimenpiteet itse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Kattaa koko tuen tai osan tuesta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0175B16-B2ED-6305-1EBC-CBA700CABD39}"/>
              </a:ext>
            </a:extLst>
          </p:cNvPr>
          <p:cNvSpPr/>
          <p:nvPr/>
        </p:nvSpPr>
        <p:spPr>
          <a:xfrm>
            <a:off x="6272162" y="1672196"/>
            <a:ext cx="5440029" cy="2060132"/>
          </a:xfrm>
          <a:prstGeom prst="roundRect">
            <a:avLst/>
          </a:prstGeom>
          <a:solidFill>
            <a:schemeClr val="accent4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b="1" dirty="0">
                <a:solidFill>
                  <a:schemeClr val="tx2"/>
                </a:solidFill>
              </a:rPr>
              <a:t>Tulosperusteinen rahoitussopimus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i="1" dirty="0">
                <a:solidFill>
                  <a:schemeClr val="tx2"/>
                </a:solidFill>
              </a:rPr>
              <a:t>Julkinen ja yksityinen sektori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Toimet rahoitetaan yksityisellä sijoituspääomalla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Julkinen sektori maksaa tulospalkkion sijoittajalle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31E428D-30EC-404A-5696-17A09A734C22}"/>
              </a:ext>
            </a:extLst>
          </p:cNvPr>
          <p:cNvSpPr/>
          <p:nvPr/>
        </p:nvSpPr>
        <p:spPr>
          <a:xfrm>
            <a:off x="6272163" y="3924623"/>
            <a:ext cx="5440029" cy="2060132"/>
          </a:xfrm>
          <a:prstGeom prst="roundRect">
            <a:avLst/>
          </a:prstGeom>
          <a:solidFill>
            <a:schemeClr val="accent3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b="1" dirty="0">
                <a:solidFill>
                  <a:schemeClr val="tx2"/>
                </a:solidFill>
              </a:rPr>
              <a:t>Tulosperusteinen rahasto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i="1" dirty="0">
                <a:solidFill>
                  <a:schemeClr val="tx2"/>
                </a:solidFill>
              </a:rPr>
              <a:t>(Julkinen ja) yksityinen sektori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Rahastosta maksetaan laajemmassa skaalassa eri hankkeiden saavuttamista, tiettyjen raamien ja kriteereiden mukaisista tavoitteista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C34637-83F8-1C5D-9E28-9F35903C1877}"/>
              </a:ext>
            </a:extLst>
          </p:cNvPr>
          <p:cNvSpPr/>
          <p:nvPr/>
        </p:nvSpPr>
        <p:spPr>
          <a:xfrm>
            <a:off x="562837" y="3924623"/>
            <a:ext cx="5440029" cy="2060132"/>
          </a:xfrm>
          <a:prstGeom prst="roundRect">
            <a:avLst/>
          </a:pr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b="1" dirty="0">
                <a:solidFill>
                  <a:schemeClr val="tx2"/>
                </a:solidFill>
              </a:rPr>
              <a:t>Tulosperusteinen hankinta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i="1" dirty="0">
                <a:solidFill>
                  <a:schemeClr val="tx2"/>
                </a:solidFill>
              </a:rPr>
              <a:t>Julkinen sektori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Maksu on sidottu kokonaan ennalta määriteltyjen tavoitteiden saavuttamiseen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Palveluntuottaja rahoittaa toimenpiteet itse</a:t>
            </a:r>
          </a:p>
          <a:p>
            <a:endParaRPr lang="fi-FI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256F99-0A6F-FB80-3A6F-75F51ACC558B}"/>
              </a:ext>
            </a:extLst>
          </p:cNvPr>
          <p:cNvSpPr txBox="1"/>
          <p:nvPr/>
        </p:nvSpPr>
        <p:spPr>
          <a:xfrm>
            <a:off x="776046" y="636161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hlinkClick r:id="rId2"/>
              </a:rPr>
              <a:t>*Tulosperusteiset rahoitusmallit kalastonhoidon vauhdittajina (valtioneuvosto.fi)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958699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365C8-B840-F777-DB61-61FD232FE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377454"/>
            <a:ext cx="10827659" cy="983513"/>
          </a:xfrm>
        </p:spPr>
        <p:txBody>
          <a:bodyPr/>
          <a:lstStyle/>
          <a:p>
            <a:r>
              <a:rPr lang="fi-FI" sz="3200" dirty="0"/>
              <a:t>Esimerkkejä verotuksesta ja rangaistusmaksuista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E43A6-4014-33F7-7F4F-5FBC73D8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714500"/>
            <a:ext cx="4741168" cy="4114801"/>
          </a:xfrm>
        </p:spPr>
        <p:txBody>
          <a:bodyPr/>
          <a:lstStyle/>
          <a:p>
            <a:r>
              <a:rPr lang="fi-FI" b="1" dirty="0"/>
              <a:t>Fosforilannoitevero</a:t>
            </a:r>
          </a:p>
          <a:p>
            <a:r>
              <a:rPr lang="fi-FI" b="0" i="0" dirty="0">
                <a:effectLst/>
              </a:rPr>
              <a:t>Vuodesta 1991</a:t>
            </a:r>
          </a:p>
          <a:p>
            <a:r>
              <a:rPr lang="fi-FI" b="0" i="0" dirty="0">
                <a:effectLst/>
              </a:rPr>
              <a:t>Lannoitteista, jotka sisältävät vähintään kaksi painoprosenttia fosforia, on suoritettava valtiolle fosforilannoiteveroa </a:t>
            </a:r>
            <a:r>
              <a:rPr lang="fi-FI" b="0" i="0" dirty="0">
                <a:effectLst/>
                <a:highlight>
                  <a:srgbClr val="CFE9EA"/>
                </a:highlight>
              </a:rPr>
              <a:t>fosforilannoiteverolain</a:t>
            </a:r>
            <a:r>
              <a:rPr lang="fi-FI" b="0" i="0" dirty="0">
                <a:effectLst/>
              </a:rPr>
              <a:t> mukaisesti.</a:t>
            </a:r>
          </a:p>
          <a:p>
            <a:r>
              <a:rPr lang="fi-FI" dirty="0"/>
              <a:t>Veroa maksavat lannoitteiden </a:t>
            </a:r>
            <a:r>
              <a:rPr lang="fi-FI" dirty="0">
                <a:highlight>
                  <a:srgbClr val="CFE9EA"/>
                </a:highlight>
              </a:rPr>
              <a:t>valmistajat ja maahantuojat</a:t>
            </a:r>
            <a:r>
              <a:rPr lang="fi-FI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0D4A5-33B1-8717-6F15-EDD694292A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80994" y="1714500"/>
            <a:ext cx="5928836" cy="4114801"/>
          </a:xfrm>
        </p:spPr>
        <p:txBody>
          <a:bodyPr/>
          <a:lstStyle/>
          <a:p>
            <a:r>
              <a:rPr lang="fi-FI" b="1" dirty="0"/>
              <a:t>Sakko kasvinsuojeluainerikkomuksesta</a:t>
            </a:r>
          </a:p>
          <a:p>
            <a:r>
              <a:rPr lang="fi-FI" dirty="0"/>
              <a:t>Laki kasvinsuojeluaineista 1563/2011</a:t>
            </a:r>
          </a:p>
          <a:p>
            <a:r>
              <a:rPr lang="fi-FI" dirty="0"/>
              <a:t>Jos kasvinsuojelulain vastaisesta toiminnasta koituu vaaraa ihmisten tai eläinten terveydelle tai ympäristölle, voidaan määrätä </a:t>
            </a:r>
            <a:r>
              <a:rPr lang="fi-FI" dirty="0">
                <a:highlight>
                  <a:srgbClr val="CFE9EA"/>
                </a:highlight>
              </a:rPr>
              <a:t>sakko kasvinsuojeluainerikkomuksesta</a:t>
            </a:r>
            <a:r>
              <a:rPr lang="fi-FI" b="1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5C773-E026-0BAF-9A2F-F19A051431F4}"/>
              </a:ext>
            </a:extLst>
          </p:cNvPr>
          <p:cNvSpPr txBox="1"/>
          <p:nvPr/>
        </p:nvSpPr>
        <p:spPr>
          <a:xfrm>
            <a:off x="780277" y="6182834"/>
            <a:ext cx="60976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hlinkClick r:id="rId2"/>
              </a:rPr>
              <a:t>Laki fosforilannoiteverosta 1084/1990 - Säädökset alkuperäisinä - FINLEX ®</a:t>
            </a:r>
            <a:r>
              <a:rPr lang="fi-FI" sz="1100" dirty="0"/>
              <a:t>, </a:t>
            </a:r>
            <a:r>
              <a:rPr lang="fi-FI" sz="1100" dirty="0">
                <a:hlinkClick r:id="rId3"/>
              </a:rPr>
              <a:t>Laki kasvinsuojeluaineista 1563/2011 - Ajantasainen lainsäädäntö - FINLEX ®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4018832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9F05F0-6E33-4B13-8AB2-3EE86C4CBC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 dirty="0"/>
              <a:t>Tiedolliset ohjauskeinot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66215A3-74D4-292D-A1B5-0FEB5FAFD48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2" r="26432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95CB23-0787-BCB7-455D-5665EC929DA5}"/>
              </a:ext>
            </a:extLst>
          </p:cNvPr>
          <p:cNvSpPr txBox="1"/>
          <p:nvPr/>
        </p:nvSpPr>
        <p:spPr>
          <a:xfrm>
            <a:off x="1187591" y="6488668"/>
            <a:ext cx="350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rgbClr val="3B3B3B"/>
                </a:solidFill>
              </a:rPr>
              <a:t>Kuva: https://s26162.pcdn.co/wp-content/uploads/sites/2/2022/08/Books.jpg</a:t>
            </a:r>
          </a:p>
        </p:txBody>
      </p:sp>
    </p:spTree>
    <p:extLst>
      <p:ext uri="{BB962C8B-B14F-4D97-AF65-F5344CB8AC3E}">
        <p14:creationId xmlns:p14="http://schemas.microsoft.com/office/powerpoint/2010/main" val="1751592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96C5D-0581-A325-109D-D5F6EB51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3B6E1-FA16-1824-97FE-969A472A1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Tiedollisella ohjauksella voidaan tarkoittaa esimerkiksi uuden tiedon tarjoamista, tiedon kokoamista tai jäsentelyä suunnitteleville tahoille tai sidosryhmille. </a:t>
            </a:r>
          </a:p>
          <a:p>
            <a:r>
              <a:rPr lang="fi-FI" dirty="0"/>
              <a:t>Tietoa voidaan jäsennellä ja tarjota toimijoille esimerkiksi: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Tiekartoilla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Oppailla ja toimintamalleilla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Neuvontatyöllä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A9A6C-5788-6DC1-430F-E527F61E818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i-FI" b="1" dirty="0">
                <a:ea typeface="Calibri" panose="020F0502020204030204" pitchFamily="34" charset="0"/>
                <a:cs typeface="Calibri" panose="020F0502020204030204" pitchFamily="34" charset="0"/>
              </a:rPr>
              <a:t>Sidosryhmien osallistamisesta kalatalousalueen yleissuunnitelmaan: </a:t>
            </a:r>
            <a:r>
              <a:rPr lang="fi-FI" i="1" dirty="0">
                <a:ea typeface="Calibri" panose="020F0502020204030204" pitchFamily="34" charset="0"/>
                <a:cs typeface="Calibri" panose="020F0502020204030204" pitchFamily="34" charset="0"/>
              </a:rPr>
              <a:t>”Valuma-alueilla toteutettavat vesienhoidon </a:t>
            </a:r>
            <a:r>
              <a:rPr lang="fi-FI" i="1" dirty="0">
                <a:highlight>
                  <a:srgbClr val="CFE9EA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toimenpiteet perustuvat vapaaehtoisuuteen</a:t>
            </a:r>
            <a:r>
              <a:rPr lang="fi-FI" i="1" dirty="0">
                <a:ea typeface="Calibri" panose="020F0502020204030204" pitchFamily="34" charset="0"/>
                <a:cs typeface="Calibri" panose="020F0502020204030204" pitchFamily="34" charset="0"/>
              </a:rPr>
              <a:t>, joten </a:t>
            </a:r>
            <a:r>
              <a:rPr lang="fi-FI" i="1" dirty="0">
                <a:highlight>
                  <a:srgbClr val="CFE9EA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tiedottaminen ja tietoisuuden lisääminen</a:t>
            </a:r>
            <a:r>
              <a:rPr lang="fi-FI" i="1" dirty="0">
                <a:ea typeface="Calibri" panose="020F0502020204030204" pitchFamily="34" charset="0"/>
                <a:cs typeface="Calibri" panose="020F0502020204030204" pitchFamily="34" charset="0"/>
              </a:rPr>
              <a:t> vesistöjen tilasta, käytettävissä olevista vesiensuojelun menetelmistä sekä rahoituksesta on </a:t>
            </a:r>
            <a:r>
              <a:rPr lang="fi-FI" i="1" dirty="0">
                <a:highlight>
                  <a:srgbClr val="CFE9EA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ensiarvoisen tärkeää</a:t>
            </a:r>
            <a:r>
              <a:rPr lang="fi-FI" i="1" dirty="0">
                <a:ea typeface="Calibri" panose="020F0502020204030204" pitchFamily="34" charset="0"/>
                <a:cs typeface="Calibri" panose="020F0502020204030204" pitchFamily="34" charset="0"/>
              </a:rPr>
              <a:t>.” 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(Palomäki, Leppänen &amp; Alaja 2021)</a:t>
            </a:r>
            <a:endParaRPr lang="fi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29C11-EAD6-6189-699C-7C9AF038E311}"/>
              </a:ext>
            </a:extLst>
          </p:cNvPr>
          <p:cNvSpPr txBox="1"/>
          <p:nvPr/>
        </p:nvSpPr>
        <p:spPr>
          <a:xfrm>
            <a:off x="822037" y="6202325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6085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i-FI" sz="1100" dirty="0">
                <a:solidFill>
                  <a:srgbClr val="006085"/>
                </a:solidFill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Vesienhoidon-yleissuunnitelma-Kyyvesi-Pieksamaen-kalatalousalueelle_18062021.pdf (sharepoint.com)</a:t>
            </a:r>
            <a:r>
              <a:rPr lang="fi-FI" sz="1100" dirty="0">
                <a:solidFill>
                  <a:srgbClr val="006085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6617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DFA58B-72C5-4F93-51B7-ACA21A1200FF}"/>
              </a:ext>
            </a:extLst>
          </p:cNvPr>
          <p:cNvSpPr/>
          <p:nvPr/>
        </p:nvSpPr>
        <p:spPr>
          <a:xfrm>
            <a:off x="6460751" y="1846470"/>
            <a:ext cx="5549739" cy="4422913"/>
          </a:xfrm>
          <a:prstGeom prst="rect">
            <a:avLst/>
          </a:prstGeom>
          <a:solidFill>
            <a:srgbClr val="C7E3D2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46B679-86F2-21B1-B510-F104D9CAA536}"/>
              </a:ext>
            </a:extLst>
          </p:cNvPr>
          <p:cNvSpPr/>
          <p:nvPr/>
        </p:nvSpPr>
        <p:spPr>
          <a:xfrm>
            <a:off x="463508" y="1846470"/>
            <a:ext cx="5845354" cy="4422913"/>
          </a:xfrm>
          <a:prstGeom prst="rect">
            <a:avLst/>
          </a:prstGeom>
          <a:solidFill>
            <a:srgbClr val="CFE9EA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89BA2-6BC6-E4C8-63E4-0F4ED9A02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88" y="275070"/>
            <a:ext cx="10827659" cy="983513"/>
          </a:xfrm>
        </p:spPr>
        <p:txBody>
          <a:bodyPr/>
          <a:lstStyle/>
          <a:p>
            <a:r>
              <a:rPr lang="fi-FI" sz="4000"/>
              <a:t>Tiekartat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1B3EC-B717-9F13-A088-CDCBAC59E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08" y="1913847"/>
            <a:ext cx="5845354" cy="4517618"/>
          </a:xfrm>
        </p:spPr>
        <p:txBody>
          <a:bodyPr/>
          <a:lstStyle/>
          <a:p>
            <a:r>
              <a:rPr lang="fi-FI" sz="1800" b="1" dirty="0"/>
              <a:t>Valuma-aluesuunnittelun tiekartta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Maa- ja metsätalousministeriö sekä ympäristöministeriö julkaisivat 2024 monitavoitteisen valuma-aluesuunnittelun edistämiseen tähtäävän tiekartan. </a:t>
            </a:r>
            <a:r>
              <a:rPr lang="fi-FI" sz="1800" b="0" i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Tiekarttaan on koottu valuma-aluesuunnittelun periaatteet, tavoitteet ja edistämistoimet vuoteen 2030 mennessä.</a:t>
            </a:r>
            <a:r>
              <a:rPr lang="fi-FI" sz="1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Tavoitteena:</a:t>
            </a:r>
          </a:p>
          <a:p>
            <a:pPr marL="1085850" lvl="1" indent="-342900"/>
            <a:r>
              <a:rPr lang="fi-FI" sz="1600" dirty="0"/>
              <a:t>Määritellä periaatteet monitavoitteiselle valuma-aluesuunnittelulle</a:t>
            </a:r>
          </a:p>
          <a:p>
            <a:pPr marL="1085850" lvl="1" indent="-342900"/>
            <a:r>
              <a:rPr lang="fi-FI" sz="1600" dirty="0"/>
              <a:t>Määritellä toimenpiteet valuma-aluesuunnittelun valtavirtaistamiseksi</a:t>
            </a:r>
          </a:p>
          <a:p>
            <a:pPr marL="1085850" lvl="1" indent="-342900"/>
            <a:r>
              <a:rPr lang="fi-FI" sz="1600" dirty="0"/>
              <a:t>Valuma-aluesuunnittelun osaaminen kasvaa</a:t>
            </a:r>
          </a:p>
          <a:p>
            <a:pPr marL="1085850" lvl="1" indent="-342900"/>
            <a:r>
              <a:rPr lang="fi-FI" sz="1600" dirty="0"/>
              <a:t>Ohjauskeinot ja rahoitus mahdollistavat kustannustehokkaat, oikeudenmukaiset ja monitavoitteiset toimet</a:t>
            </a:r>
          </a:p>
          <a:p>
            <a:pPr marL="1085850" lvl="1" indent="-342900"/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F7EF01-1F07-6E3E-320D-FF8F2C2EB4D7}"/>
              </a:ext>
            </a:extLst>
          </p:cNvPr>
          <p:cNvSpPr txBox="1"/>
          <p:nvPr/>
        </p:nvSpPr>
        <p:spPr>
          <a:xfrm>
            <a:off x="752888" y="1078102"/>
            <a:ext cx="95639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dirty="0">
                <a:solidFill>
                  <a:schemeClr val="tx2"/>
                </a:solidFill>
              </a:rPr>
              <a:t>Strategisella tiekartalla voidaan havainnollistaa toiminnan vaiheita matkalla kohti tavoiteltavaa lopputulosta.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05BC2-9A7F-FC6F-7DD5-B6E64A1AEDF7}"/>
              </a:ext>
            </a:extLst>
          </p:cNvPr>
          <p:cNvSpPr txBox="1"/>
          <p:nvPr/>
        </p:nvSpPr>
        <p:spPr>
          <a:xfrm>
            <a:off x="6532176" y="1933097"/>
            <a:ext cx="540688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>
                <a:solidFill>
                  <a:schemeClr val="tx2"/>
                </a:solidFill>
              </a:rPr>
              <a:t>Ilmastotiekartta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2"/>
                </a:solidFill>
              </a:rPr>
              <a:t>Lähes kaikki Suomen maakunnat ovat laatineet omalle alueelleen ilmastotiekarttoja. Karttoihin on koottu tavoitteita ja toimenpide-ehdotuksia esimerkiksi maakuntien maa- ja metsätaloudelle.</a:t>
            </a:r>
          </a:p>
          <a:p>
            <a:endParaRPr lang="fi-FI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2"/>
                </a:solidFill>
              </a:rPr>
              <a:t>Tavoitteena: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>
                <a:solidFill>
                  <a:schemeClr val="tx2"/>
                </a:solidFill>
              </a:rPr>
              <a:t>Ilmastonmuutoksen hillitseminen (esimerkiksi maatalouden hiilensidonnan edistäminen)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>
                <a:solidFill>
                  <a:schemeClr val="tx2"/>
                </a:solidFill>
              </a:rPr>
              <a:t>Kestävän kehityksen edistäminen kunnissa (esimerkiksi maatalouden kestävä energiamurros)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FB3317-FAD3-83F2-87E3-1D52CAACC3EB}"/>
              </a:ext>
            </a:extLst>
          </p:cNvPr>
          <p:cNvSpPr txBox="1"/>
          <p:nvPr/>
        </p:nvSpPr>
        <p:spPr>
          <a:xfrm>
            <a:off x="306933" y="6370983"/>
            <a:ext cx="9308122" cy="838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608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Valuma-aluesuunnittelun tiekartta vuoteen 2030v (valtioneuvosto.fi)</a:t>
            </a:r>
            <a:r>
              <a:rPr lang="fi-FI" sz="1100" dirty="0">
                <a:solidFill>
                  <a:srgbClr val="006085"/>
                </a:solidFill>
              </a:rPr>
              <a:t>, </a:t>
            </a:r>
            <a:r>
              <a:rPr lang="fi-FI" sz="1100" dirty="0">
                <a:solidFill>
                  <a:srgbClr val="006085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Valuma-aluesuunnittelun tiekartta viitoittaa kohti kestävää vesienhallintaa - Maa- ja metsätalousministeriö (mmm.fi)</a:t>
            </a:r>
            <a:r>
              <a:rPr lang="fi-FI" sz="1100" dirty="0">
                <a:solidFill>
                  <a:srgbClr val="006085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1100" dirty="0">
                <a:solidFill>
                  <a:srgbClr val="00608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*SykeRa_2024_17_Marttunen_valuma-alue (3).pdf</a:t>
            </a:r>
            <a:r>
              <a:rPr lang="fi-FI" sz="1100" dirty="0">
                <a:solidFill>
                  <a:srgbClr val="006085"/>
                </a:solidFill>
              </a:rPr>
              <a:t>, </a:t>
            </a:r>
            <a:r>
              <a:rPr lang="fi-FI" sz="1100" dirty="0">
                <a:solidFill>
                  <a:srgbClr val="00608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Strateginen tiekartta | </a:t>
            </a:r>
            <a:r>
              <a:rPr lang="fi-FI" sz="1100" dirty="0" err="1">
                <a:solidFill>
                  <a:srgbClr val="00608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Innokylä</a:t>
            </a:r>
            <a:r>
              <a:rPr lang="fi-FI" sz="1100" dirty="0">
                <a:solidFill>
                  <a:srgbClr val="00608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(innokyla.fi)</a:t>
            </a:r>
            <a:endParaRPr lang="fi-FI" sz="1100" dirty="0">
              <a:solidFill>
                <a:srgbClr val="006085"/>
              </a:solidFill>
            </a:endParaRPr>
          </a:p>
          <a:p>
            <a:endParaRPr lang="fi-FI" sz="105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375076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DD35-2AB1-B61E-4121-AF700C7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242205"/>
            <a:ext cx="10827659" cy="983513"/>
          </a:xfrm>
        </p:spPr>
        <p:txBody>
          <a:bodyPr/>
          <a:lstStyle/>
          <a:p>
            <a:r>
              <a:rPr lang="fi-FI"/>
              <a:t>Oppaat ja toimintamallit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10279-9472-417A-5EDC-FC95F08AF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712" y="1371599"/>
            <a:ext cx="5639117" cy="4114801"/>
          </a:xfrm>
        </p:spPr>
        <p:txBody>
          <a:bodyPr/>
          <a:lstStyle/>
          <a:p>
            <a:r>
              <a:rPr lang="fi-FI" sz="2000" b="1" dirty="0"/>
              <a:t>Tarinakartta </a:t>
            </a:r>
          </a:p>
          <a:p>
            <a:r>
              <a:rPr lang="fi-FI" sz="1800" dirty="0"/>
              <a:t>Valuma-aluesuunnittelun toimintamalleja voidaan esittää tarinakarttamuodossa. Tarinakartassa voidaan havainnollistaa esitettyä informaatiota </a:t>
            </a:r>
            <a:r>
              <a:rPr lang="fi-FI" sz="1800" dirty="0">
                <a:highlight>
                  <a:srgbClr val="CFE9EA"/>
                </a:highlight>
              </a:rPr>
              <a:t>tekstiin upotettujen, interaktiivisten karttojen </a:t>
            </a:r>
            <a:r>
              <a:rPr lang="fi-FI" sz="1800" dirty="0"/>
              <a:t>ja kuvien avulla. Tarinakartta voidaan tuottaa esimerkiksi </a:t>
            </a:r>
            <a:r>
              <a:rPr lang="fi-FI" sz="1800" b="1" dirty="0" err="1"/>
              <a:t>ArcGIS</a:t>
            </a:r>
            <a:r>
              <a:rPr lang="fi-FI" sz="1800" b="1" dirty="0"/>
              <a:t> </a:t>
            </a:r>
            <a:r>
              <a:rPr lang="fi-FI" sz="1800" b="1" dirty="0" err="1"/>
              <a:t>Storymap</a:t>
            </a:r>
            <a:r>
              <a:rPr lang="fi-FI" sz="1800" dirty="0"/>
              <a:t> –alustaa hyödyntäen.</a:t>
            </a:r>
          </a:p>
          <a:p>
            <a:endParaRPr lang="fi-FI" sz="1800" dirty="0"/>
          </a:p>
          <a:p>
            <a:r>
              <a:rPr lang="fi-FI" sz="2000" b="1" dirty="0"/>
              <a:t>Opetusmateriaalit</a:t>
            </a:r>
          </a:p>
          <a:p>
            <a:r>
              <a:rPr lang="fi-FI" sz="1800" dirty="0"/>
              <a:t>Esimerkiksi m</a:t>
            </a:r>
            <a:r>
              <a:rPr lang="fi-FI" sz="1800" dirty="0">
                <a:solidFill>
                  <a:schemeClr val="tx2"/>
                </a:solidFill>
              </a:rPr>
              <a:t>etsäkeskus on laatinut mm. ilmaisen, toimintamalliin perustuvan </a:t>
            </a:r>
            <a:r>
              <a:rPr lang="fi-FI" sz="1800" i="1" dirty="0">
                <a:solidFill>
                  <a:schemeClr val="tx2"/>
                </a:solidFill>
              </a:rPr>
              <a:t>Suometsien hoidon suunnittelutyö</a:t>
            </a:r>
            <a:r>
              <a:rPr lang="fi-FI" sz="1800" dirty="0">
                <a:solidFill>
                  <a:schemeClr val="tx2"/>
                </a:solidFill>
              </a:rPr>
              <a:t> –verkkokurssin:</a:t>
            </a:r>
          </a:p>
          <a:p>
            <a:r>
              <a:rPr lang="fi-FI" sz="1800" dirty="0">
                <a:hlinkClick r:id="rId2"/>
              </a:rPr>
              <a:t>Suometsien hoidon suunnittelutyö (suometsaosaaja.fi)</a:t>
            </a:r>
            <a:endParaRPr lang="fi-FI" sz="1800" dirty="0">
              <a:solidFill>
                <a:schemeClr val="tx2"/>
              </a:solidFill>
            </a:endParaRPr>
          </a:p>
          <a:p>
            <a:endParaRPr lang="fi-FI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FF0C1-0D9F-3A64-FF97-03A037284955}"/>
              </a:ext>
            </a:extLst>
          </p:cNvPr>
          <p:cNvSpPr txBox="1"/>
          <p:nvPr/>
        </p:nvSpPr>
        <p:spPr>
          <a:xfrm>
            <a:off x="223631" y="6257836"/>
            <a:ext cx="658787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608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*SykeRa_2024_17_Marttunen_valuma-alue (3).pdf</a:t>
            </a:r>
            <a:r>
              <a:rPr lang="fi-FI" sz="1100" dirty="0">
                <a:solidFill>
                  <a:srgbClr val="006085"/>
                </a:solidFill>
              </a:rPr>
              <a:t>, </a:t>
            </a:r>
            <a:r>
              <a:rPr lang="fi-FI" sz="1100" dirty="0">
                <a:solidFill>
                  <a:srgbClr val="00608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Yhteistoiminnan kehittäminen valuma-aluesuunnittelussa (arcgis.com)</a:t>
            </a:r>
            <a:r>
              <a:rPr lang="fi-FI" sz="1100" dirty="0">
                <a:solidFill>
                  <a:srgbClr val="006085"/>
                </a:solidFill>
              </a:rPr>
              <a:t>, </a:t>
            </a:r>
            <a:r>
              <a:rPr lang="fi-FI" sz="1100" dirty="0">
                <a:solidFill>
                  <a:srgbClr val="00608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Ojasta allikkoon -hanke – Tapio</a:t>
            </a:r>
            <a:r>
              <a:rPr lang="fi-FI" sz="1100" dirty="0">
                <a:solidFill>
                  <a:srgbClr val="006085"/>
                </a:solidFill>
              </a:rPr>
              <a:t>, </a:t>
            </a:r>
            <a:r>
              <a:rPr lang="fi-FI" sz="1100" dirty="0">
                <a:solidFill>
                  <a:srgbClr val="00608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Toimintamalli-yksityismaiden-vesien-palauttamisen-tai-johtamisen-suunnittelusta-ennallistamis-ja-vesiensuojeluhankkeena.pdf (tapio.fi)</a:t>
            </a:r>
            <a:endParaRPr lang="fi-FI" sz="1100" dirty="0">
              <a:solidFill>
                <a:srgbClr val="006085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5B087F-0A36-0396-C27B-1C10B85A7F23}"/>
              </a:ext>
            </a:extLst>
          </p:cNvPr>
          <p:cNvSpPr txBox="1">
            <a:spLocks/>
          </p:cNvSpPr>
          <p:nvPr/>
        </p:nvSpPr>
        <p:spPr>
          <a:xfrm>
            <a:off x="678188" y="1371599"/>
            <a:ext cx="5188542" cy="4114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b="1" dirty="0">
                <a:solidFill>
                  <a:schemeClr val="tx2"/>
                </a:solidFill>
              </a:rPr>
              <a:t>Toimintamallit</a:t>
            </a:r>
            <a:endParaRPr lang="fi-FI" sz="1800" dirty="0">
              <a:solidFill>
                <a:schemeClr val="tx2"/>
              </a:solidFill>
            </a:endParaRPr>
          </a:p>
          <a:p>
            <a:r>
              <a:rPr lang="fi-FI" sz="1800" dirty="0">
                <a:solidFill>
                  <a:schemeClr val="tx2"/>
                </a:solidFill>
              </a:rPr>
              <a:t>Esimerkiksi Tapion tuottama </a:t>
            </a:r>
            <a:r>
              <a:rPr lang="fi-FI" sz="1800" i="1" dirty="0">
                <a:solidFill>
                  <a:schemeClr val="tx2"/>
                </a:solidFill>
              </a:rPr>
              <a:t>Toimintamalli yksityismaiden vesien palauttamisen tai johtamisen suunnittelusta ennallistamis- ja vesiensuojeluhankkeena: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</a:rPr>
              <a:t>Toimintamalliin on koostettu tiiviisti tekstimuotoon</a:t>
            </a:r>
            <a:r>
              <a:rPr lang="fi-FI" sz="1800" dirty="0">
                <a:solidFill>
                  <a:schemeClr val="tx2"/>
                </a:solidFill>
                <a:highlight>
                  <a:srgbClr val="CFE9EA"/>
                </a:highlight>
              </a:rPr>
              <a:t> suunnittelutyön keskeiset vaiheet ja niiden kulku</a:t>
            </a:r>
            <a:r>
              <a:rPr lang="fi-FI" sz="1800" dirty="0">
                <a:solidFill>
                  <a:schemeClr val="tx2"/>
                </a:solidFill>
              </a:rPr>
              <a:t>. Toimintamallia voidaan hyödyntää ohjenuorana sekä valtion mailla, että yksityismailla tehtävissä hankkeissa. </a:t>
            </a:r>
          </a:p>
          <a:p>
            <a:r>
              <a:rPr lang="fi-FI" sz="1800" dirty="0"/>
              <a:t>Toimintamalli voi olla myös esimerkiksi </a:t>
            </a:r>
            <a:r>
              <a:rPr lang="fi-FI" sz="1800" dirty="0">
                <a:highlight>
                  <a:srgbClr val="CFE9EA"/>
                </a:highlight>
              </a:rPr>
              <a:t>taulukko tai prosessikaavio</a:t>
            </a:r>
            <a:r>
              <a:rPr lang="fi-FI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3459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804E-299E-D8A1-FB10-5DC0F7C4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22" y="334306"/>
            <a:ext cx="10827659" cy="983513"/>
          </a:xfrm>
        </p:spPr>
        <p:txBody>
          <a:bodyPr/>
          <a:lstStyle/>
          <a:p>
            <a:r>
              <a:rPr lang="fi-FI" sz="3200" dirty="0"/>
              <a:t>Esimerkki: Toimintamalli vesitalouden järjestelyjen arviointiin ja suunnitteluun (prosessikaavio)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665D5A-EADB-D72F-FA8B-8354EB8BF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396" y="1530046"/>
            <a:ext cx="5784656" cy="52378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6FFFEB-DDBC-B529-ECBB-B99536799D51}"/>
              </a:ext>
            </a:extLst>
          </p:cNvPr>
          <p:cNvSpPr txBox="1"/>
          <p:nvPr/>
        </p:nvSpPr>
        <p:spPr>
          <a:xfrm>
            <a:off x="7613376" y="2688755"/>
            <a:ext cx="4578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tx2"/>
                </a:solidFill>
              </a:rPr>
              <a:t>Metsäkeskuksen tuottama toimintamalli, jossa kuvataan suometsien kestävän hoidon suunnitteluprosessin vaiheita.</a:t>
            </a:r>
          </a:p>
          <a:p>
            <a:endParaRPr lang="fi-FI" sz="2000" dirty="0">
              <a:solidFill>
                <a:schemeClr val="tx2"/>
              </a:solidFill>
            </a:endParaRPr>
          </a:p>
          <a:p>
            <a:endParaRPr lang="fi-FI" sz="20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33C2F-2824-A07E-04F1-48916A8A622C}"/>
              </a:ext>
            </a:extLst>
          </p:cNvPr>
          <p:cNvSpPr txBox="1"/>
          <p:nvPr/>
        </p:nvSpPr>
        <p:spPr>
          <a:xfrm>
            <a:off x="7613376" y="4018184"/>
            <a:ext cx="60976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608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*SykeRa_2024_17_Marttunen_valuma-alue (3).pdf</a:t>
            </a:r>
            <a:endParaRPr lang="fi-FI" sz="1100" dirty="0">
              <a:solidFill>
                <a:srgbClr val="0060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74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743D-F757-5A5E-673A-BE39C09ED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Esimerkki: Suometsien kestävän hoidon suunnittelun toimintamalli (vuokaavio)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286FEE-1DAD-7062-E519-833133DDB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699" y="2172995"/>
            <a:ext cx="10802130" cy="344403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F8463A-8CCC-1D0F-9588-AE809DAA39DB}"/>
              </a:ext>
            </a:extLst>
          </p:cNvPr>
          <p:cNvSpPr txBox="1"/>
          <p:nvPr/>
        </p:nvSpPr>
        <p:spPr>
          <a:xfrm>
            <a:off x="176810" y="6428975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608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Yhteistoiminnan kehittäminen valuma-aluesuunnittelussa (arcgis.com)</a:t>
            </a:r>
            <a:endParaRPr lang="fi-FI" sz="1100" dirty="0">
              <a:solidFill>
                <a:srgbClr val="0060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51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D57BF-8523-EB00-C752-F76236F5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72" y="247801"/>
            <a:ext cx="10827659" cy="983513"/>
          </a:xfrm>
        </p:spPr>
        <p:txBody>
          <a:bodyPr/>
          <a:lstStyle/>
          <a:p>
            <a:r>
              <a:rPr lang="fi-FI"/>
              <a:t>Neuvontatyö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1C40-884D-AF79-FAFD-8E662EC4C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98" y="1347974"/>
            <a:ext cx="5211734" cy="4114801"/>
          </a:xfrm>
        </p:spPr>
        <p:txBody>
          <a:bodyPr/>
          <a:lstStyle/>
          <a:p>
            <a:r>
              <a:rPr lang="fi-FI" sz="2000"/>
              <a:t>Ammattilaisten tarjoamat </a:t>
            </a:r>
            <a:r>
              <a:rPr lang="fi-FI" sz="2000">
                <a:highlight>
                  <a:srgbClr val="CFE9EA"/>
                </a:highlight>
              </a:rPr>
              <a:t>neuvontapalvelut</a:t>
            </a:r>
            <a:r>
              <a:rPr lang="fi-FI" sz="2000"/>
              <a:t> turvaavat ammattitaitoiset ja ympäristönäkökulman huomioonottavat toimenpiteet valuma-alueilla. </a:t>
            </a:r>
          </a:p>
          <a:p>
            <a:r>
              <a:rPr lang="fi-FI" sz="2000"/>
              <a:t>Neuvontaa voidaan toteuttaa </a:t>
            </a:r>
            <a:r>
              <a:rPr lang="fi-FI" sz="2000">
                <a:highlight>
                  <a:srgbClr val="CFE9EA"/>
                </a:highlight>
              </a:rPr>
              <a:t>tilakohtaisesti</a:t>
            </a:r>
            <a:r>
              <a:rPr lang="fi-FI" sz="2000"/>
              <a:t> tai </a:t>
            </a:r>
            <a:r>
              <a:rPr lang="fi-FI" sz="2000">
                <a:highlight>
                  <a:srgbClr val="CFE9EA"/>
                </a:highlight>
              </a:rPr>
              <a:t>valuma-aluetasolla</a:t>
            </a:r>
            <a:r>
              <a:rPr lang="fi-FI" sz="2000"/>
              <a:t>.</a:t>
            </a:r>
            <a:endParaRPr lang="fi-FI"/>
          </a:p>
          <a:p>
            <a:r>
              <a:rPr lang="fi-FI" sz="2000"/>
              <a:t>Esimerkiksi</a:t>
            </a:r>
            <a:r>
              <a:rPr lang="fi-FI" sz="2000" b="1"/>
              <a:t> ruokaviraston ylläpitämästä neuvontareksiteristä </a:t>
            </a:r>
            <a:r>
              <a:rPr lang="fi-FI" sz="2000"/>
              <a:t>maanomistajat voivat hakea tarvitsemaansa neuvontapalvelua esimerkiksi kestävää kehitystä, luonnonvaroja tai monimuotoisuutta koskevissa asioissa. Viljelijä voi saada EU:n maaseuturahastosta maksettavaa </a:t>
            </a:r>
            <a:r>
              <a:rPr lang="fi-FI" sz="2000">
                <a:highlight>
                  <a:srgbClr val="CFE9EA"/>
                </a:highlight>
              </a:rPr>
              <a:t>neuvontakorvausta</a:t>
            </a:r>
            <a:r>
              <a:rPr lang="fi-FI" sz="2000"/>
              <a:t>, joka kattaa 75 e/h neuvontakäynnin hinnasta.</a:t>
            </a:r>
          </a:p>
          <a:p>
            <a:endParaRPr lang="fi-FI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C0C6C5-6C71-4778-70A0-AF1FF4DCFEB1}"/>
              </a:ext>
            </a:extLst>
          </p:cNvPr>
          <p:cNvSpPr txBox="1"/>
          <p:nvPr/>
        </p:nvSpPr>
        <p:spPr>
          <a:xfrm>
            <a:off x="6016802" y="1336119"/>
            <a:ext cx="559210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solidFill>
                  <a:schemeClr val="tx2"/>
                </a:solidFill>
              </a:rPr>
              <a:t>Esimerkkejä neuvonta- ja ohjaustyöstä valuma-alueen pintavesien toimenpideohjelmassa:</a:t>
            </a:r>
          </a:p>
          <a:p>
            <a:endParaRPr lang="fi-FI" sz="20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2"/>
                </a:solidFill>
              </a:rPr>
              <a:t>Haja-asutuksen jätevesihuoltoon liittyvää neuvonta ja ohjaus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2"/>
                </a:solidFill>
              </a:rPr>
              <a:t>Metsätalouden vesiensuojelun koulutus sekä neuvonta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2"/>
                </a:solidFill>
              </a:rPr>
              <a:t>Maatalouden tilakohtainen neuvonta liittyen vesiensuojeluun ja ravinteiden käytön tehostamiseen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2"/>
                </a:solidFill>
              </a:rPr>
              <a:t>Happamuuden torjunnan tilakohtainen neuvonta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tx2"/>
                </a:solidFill>
              </a:rPr>
              <a:t>Tilakohtaiset neuvontakäynnit, jolloin voidaan ympäristökartoitusten, maastokäyntien ja paikkatietoaineistojen avulla huomioida tapauskohtaiset tekijät kokonaisvaltaisemmin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3129E-6834-7370-54B5-5D1B28F9A4C1}"/>
              </a:ext>
            </a:extLst>
          </p:cNvPr>
          <p:cNvSpPr txBox="1"/>
          <p:nvPr/>
        </p:nvSpPr>
        <p:spPr>
          <a:xfrm>
            <a:off x="156541" y="6133145"/>
            <a:ext cx="59394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608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Tietolaari (ruokavirasto.fi)</a:t>
            </a:r>
            <a:r>
              <a:rPr lang="fi-FI" sz="1100" dirty="0">
                <a:solidFill>
                  <a:srgbClr val="006085"/>
                </a:solidFill>
              </a:rPr>
              <a:t>, </a:t>
            </a:r>
            <a:r>
              <a:rPr lang="fi-FI" sz="1100" dirty="0">
                <a:solidFill>
                  <a:srgbClr val="00608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Maatilojen neuvonta – Ruokavirasto</a:t>
            </a:r>
            <a:r>
              <a:rPr lang="fi-FI" sz="1100" dirty="0">
                <a:solidFill>
                  <a:srgbClr val="006085"/>
                </a:solidFill>
              </a:rPr>
              <a:t>, </a:t>
            </a:r>
            <a:r>
              <a:rPr lang="fi-FI" sz="1100" dirty="0">
                <a:solidFill>
                  <a:srgbClr val="00608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Saaristomeren valuma-alueen pintavesien vesienhoidon toimenpideohjelma vuosille 2016-2021.pdf (ymparisto.fi)</a:t>
            </a:r>
            <a:r>
              <a:rPr lang="fi-FI" sz="1100" dirty="0">
                <a:solidFill>
                  <a:srgbClr val="006085"/>
                </a:solidFill>
              </a:rPr>
              <a:t>, </a:t>
            </a:r>
            <a:r>
              <a:rPr lang="fi-FI" sz="1100" dirty="0">
                <a:solidFill>
                  <a:srgbClr val="00608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Yhteistoiminnan kehittäminen valuma-aluesuunnittelussa (arcgis.com)</a:t>
            </a:r>
            <a:endParaRPr lang="fi-FI" sz="1100" dirty="0">
              <a:solidFill>
                <a:srgbClr val="006085"/>
              </a:solidFill>
            </a:endParaRPr>
          </a:p>
          <a:p>
            <a:endParaRPr lang="fi-FI" sz="1100" dirty="0">
              <a:solidFill>
                <a:srgbClr val="006085"/>
              </a:solidFill>
            </a:endParaRP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02276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E8DE-150C-899B-566A-C38CA124E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98719"/>
            <a:ext cx="10827659" cy="983513"/>
          </a:xfrm>
        </p:spPr>
        <p:txBody>
          <a:bodyPr/>
          <a:lstStyle/>
          <a:p>
            <a:r>
              <a:rPr lang="fi-FI" sz="3200" dirty="0"/>
              <a:t>Esimerkkejä vesienhoidon ohjauskeinoista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3741D1-BEDE-0759-B0C8-35EB21853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059" y="1013589"/>
            <a:ext cx="7458486" cy="540013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DA6F4E-3C58-0CAE-BCC9-EFF7CE7989B3}"/>
              </a:ext>
            </a:extLst>
          </p:cNvPr>
          <p:cNvSpPr txBox="1"/>
          <p:nvPr/>
        </p:nvSpPr>
        <p:spPr>
          <a:xfrm>
            <a:off x="7951458" y="1945356"/>
            <a:ext cx="3997985" cy="81607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fi-FI" b="1" dirty="0"/>
              <a:t>Vesienhoidon keskeiset ohjauskeinot vesienhoitokaudelle 2022–2027</a:t>
            </a:r>
          </a:p>
          <a:p>
            <a:pPr algn="l"/>
            <a:endParaRPr lang="fi-FI" dirty="0"/>
          </a:p>
          <a:p>
            <a:pPr algn="l"/>
            <a:r>
              <a:rPr lang="fi-FI" i="1" dirty="0"/>
              <a:t>”Ohjauskeinoiksi on esitetty otettavaksi erityisesti sellaisia valtakunnallisia toimenpiteitä, joilla voidaan tukea varsinaisia vesienhoitotoimenpiteitä esimerkiksi kehittämällä niihin tarvittavia tukitoimia ja tutkimusta.” </a:t>
            </a:r>
            <a:r>
              <a:rPr lang="fi-FI" sz="1400" dirty="0"/>
              <a:t>(Vesienhoidon toimenpiteiden suunnittelu vuosille 2022-2027)</a:t>
            </a:r>
            <a:endParaRPr lang="fi-FI" sz="1400" dirty="0">
              <a:cs typeface="Arial"/>
            </a:endParaRPr>
          </a:p>
          <a:p>
            <a:pPr algn="l"/>
            <a:r>
              <a:rPr lang="fi-FI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A7D448-91E6-157C-4175-89BA80DE24B1}"/>
              </a:ext>
            </a:extLst>
          </p:cNvPr>
          <p:cNvSpPr txBox="1"/>
          <p:nvPr/>
        </p:nvSpPr>
        <p:spPr>
          <a:xfrm>
            <a:off x="682170" y="6328394"/>
            <a:ext cx="48583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hlinkClick r:id="rId3"/>
              </a:rPr>
              <a:t>Metsätalous ohjeistus vuosille 2022-2027_ja_lausuntopalaute päivitetty 20.9.2021.pdf (ymparisto.fi)</a:t>
            </a:r>
            <a:r>
              <a:rPr lang="fi-FI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8758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BBCEE-B772-0295-8C22-5D53A31EF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532766"/>
            <a:ext cx="10827659" cy="983513"/>
          </a:xfrm>
        </p:spPr>
        <p:txBody>
          <a:bodyPr/>
          <a:lstStyle/>
          <a:p>
            <a:r>
              <a:rPr lang="fi-FI"/>
              <a:t>EMAS-järjestelmä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621CE-74D3-E8BF-1847-151768843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88" y="1693511"/>
            <a:ext cx="5944130" cy="4114801"/>
          </a:xfrm>
        </p:spPr>
        <p:txBody>
          <a:bodyPr/>
          <a:lstStyle/>
          <a:p>
            <a:r>
              <a:rPr lang="fi-FI" sz="2000" dirty="0"/>
              <a:t>EMAS on yrityksille ja organisaatioille tarkoitettu </a:t>
            </a:r>
            <a:r>
              <a:rPr lang="fi-FI" sz="2000" dirty="0">
                <a:highlight>
                  <a:srgbClr val="CFE9EA"/>
                </a:highlight>
              </a:rPr>
              <a:t>vapaaehtoinen ympäristöjärjestelmä</a:t>
            </a:r>
            <a:r>
              <a:rPr lang="fi-FI" sz="2000" dirty="0"/>
              <a:t>. Se toimii ympäristöjohtamisen välineenä sekä organisaation ympäristövaikutusten tunnistamisen ja vähentämisen instrumenttina. </a:t>
            </a:r>
          </a:p>
          <a:p>
            <a:r>
              <a:rPr lang="fi-FI" sz="2000" dirty="0"/>
              <a:t>Järjestelmä pohjautuu </a:t>
            </a:r>
            <a:r>
              <a:rPr lang="fi-FI" sz="2000" b="1" dirty="0"/>
              <a:t>EU:n EMAS-asetukseen 1221/2009</a:t>
            </a:r>
            <a:r>
              <a:rPr lang="fi-FI" sz="2000" dirty="0"/>
              <a:t>.</a:t>
            </a:r>
          </a:p>
          <a:p>
            <a:r>
              <a:rPr lang="fi-FI" sz="2000" dirty="0"/>
              <a:t>EMAS-järjestelmä koostuu: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>
                <a:highlight>
                  <a:srgbClr val="CFE9EA"/>
                </a:highlight>
              </a:rPr>
              <a:t>ISO 14001 -ympäristöjärjestelmästandardin </a:t>
            </a:r>
            <a:r>
              <a:rPr lang="fi-FI" sz="1800" dirty="0"/>
              <a:t>mukaisesta ympäristöjärjestelmästä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Ympäristöselonteosta</a:t>
            </a:r>
          </a:p>
          <a:p>
            <a:r>
              <a:rPr lang="fi-FI" sz="2000" dirty="0"/>
              <a:t>Suomen ympäristökeskus varmistaa, että rekisteröidyt organisaatiot noudattavat ympäristölain mukaisia vaatimuksia.</a:t>
            </a:r>
          </a:p>
          <a:p>
            <a:endParaRPr lang="fi-FI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FE0AC8-B44A-BD40-51B4-5029D87A5934}"/>
              </a:ext>
            </a:extLst>
          </p:cNvPr>
          <p:cNvSpPr txBox="1"/>
          <p:nvPr/>
        </p:nvSpPr>
        <p:spPr>
          <a:xfrm>
            <a:off x="528588" y="6380520"/>
            <a:ext cx="609771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608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EMAS-järjestelmä ja sen toteuttaminen (ymparisto.fi)</a:t>
            </a:r>
            <a:r>
              <a:rPr lang="fi-FI" sz="1100" dirty="0">
                <a:solidFill>
                  <a:srgbClr val="006085"/>
                </a:solidFill>
              </a:rPr>
              <a:t>, </a:t>
            </a:r>
            <a:r>
              <a:rPr lang="fr-FR" sz="1100" dirty="0">
                <a:solidFill>
                  <a:srgbClr val="00608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EUR-Lex - 02009R1221-20190109 - EN - EUR-Lex (europa.eu)</a:t>
            </a:r>
            <a:endParaRPr lang="fi-FI" sz="1100" dirty="0">
              <a:solidFill>
                <a:srgbClr val="006085"/>
              </a:solidFill>
            </a:endParaRPr>
          </a:p>
          <a:p>
            <a:endParaRPr lang="fi-FI" sz="1100" dirty="0">
              <a:solidFill>
                <a:srgbClr val="00608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6C9AB1-C795-CA23-6C5B-277D259D790F}"/>
              </a:ext>
            </a:extLst>
          </p:cNvPr>
          <p:cNvSpPr txBox="1"/>
          <p:nvPr/>
        </p:nvSpPr>
        <p:spPr>
          <a:xfrm>
            <a:off x="6472718" y="1693511"/>
            <a:ext cx="5133403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b="1" dirty="0">
                <a:solidFill>
                  <a:schemeClr val="tx2"/>
                </a:solidFill>
              </a:rPr>
              <a:t>Ympäristöjärjestelmä ja –selonteko</a:t>
            </a:r>
          </a:p>
          <a:p>
            <a:endParaRPr lang="fi-FI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Ympäristöjärjestelmän avulla tuotetaan pohjatietoa organisaation ympäristövaikutuksista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Valuma-aluesuunnitteluun liittyen, yrityksen tai organisaation ympäristövaikutuksissa on huomioitava </a:t>
            </a:r>
            <a:r>
              <a:rPr lang="fi-FI" dirty="0">
                <a:solidFill>
                  <a:schemeClr val="tx2"/>
                </a:solidFill>
                <a:highlight>
                  <a:srgbClr val="CFE9EA"/>
                </a:highlight>
              </a:rPr>
              <a:t>päästöt vesiin ja vesien kestävä käyttö.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Selonteossa esitetään tuotettu informaatio, kuten mm. organisaation merkittävien ympäristövaikutusten kehitys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Selonteossa julkaistua informaatiota voidaan käyttää ohjauskeinona sidosryhmätyöskentelyssä.</a:t>
            </a:r>
          </a:p>
          <a:p>
            <a:endParaRPr lang="fi-FI" sz="2000" dirty="0">
              <a:solidFill>
                <a:schemeClr val="tx2"/>
              </a:solidFill>
            </a:endParaRPr>
          </a:p>
          <a:p>
            <a:endParaRPr lang="fi-FI" sz="2000" dirty="0">
              <a:solidFill>
                <a:schemeClr val="tx2"/>
              </a:solidFill>
            </a:endParaRPr>
          </a:p>
          <a:p>
            <a:endParaRPr lang="fi-FI" sz="2000" dirty="0">
              <a:solidFill>
                <a:schemeClr val="tx2"/>
              </a:solidFill>
            </a:endParaRPr>
          </a:p>
          <a:p>
            <a:endParaRPr lang="fi-FI" sz="2000" dirty="0">
              <a:solidFill>
                <a:schemeClr val="tx2"/>
              </a:solidFill>
            </a:endParaRPr>
          </a:p>
          <a:p>
            <a:endParaRPr lang="fi-FI" sz="2000" dirty="0">
              <a:solidFill>
                <a:schemeClr val="tx2"/>
              </a:solidFill>
            </a:endParaRPr>
          </a:p>
          <a:p>
            <a:endParaRPr lang="fi-FI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29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9F05F0-6E33-4B13-8AB2-3EE86C4CBC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/>
              <a:t>Tuuppaus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6BCB2027-4194-E339-7950-B8F3AD2CDA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t="1600" r="45123" b="-1200"/>
          <a:stretch/>
        </p:blipFill>
        <p:spPr>
          <a:xfrm>
            <a:off x="0" y="1263921"/>
            <a:ext cx="4697363" cy="557209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BAE573-86F2-8BC9-9411-EDB970EB06BA}"/>
              </a:ext>
            </a:extLst>
          </p:cNvPr>
          <p:cNvSpPr txBox="1"/>
          <p:nvPr/>
        </p:nvSpPr>
        <p:spPr>
          <a:xfrm>
            <a:off x="1117815" y="6229728"/>
            <a:ext cx="346968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rgbClr val="006C67"/>
                </a:solidFill>
              </a:rPr>
              <a:t>Kuva: https://i0.wp.com/www.sciencenews.org/wp-content/uploads/2018/10/101618_HT_dandelion_feat.jpg?fit=860%2C460&amp;ssl=1</a:t>
            </a:r>
          </a:p>
        </p:txBody>
      </p:sp>
    </p:spTree>
    <p:extLst>
      <p:ext uri="{BB962C8B-B14F-4D97-AF65-F5344CB8AC3E}">
        <p14:creationId xmlns:p14="http://schemas.microsoft.com/office/powerpoint/2010/main" val="2209834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3CE45-B94E-FD1B-2966-F7536532B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6" y="1590261"/>
            <a:ext cx="4397830" cy="4875145"/>
          </a:xfrm>
        </p:spPr>
        <p:txBody>
          <a:bodyPr/>
          <a:lstStyle/>
          <a:p>
            <a:r>
              <a:rPr lang="fi-FI" sz="2000" dirty="0"/>
              <a:t>Tuuppaus on käyttäytymistalouden käsite, jonka tavoitteena on </a:t>
            </a:r>
            <a:r>
              <a:rPr lang="fi-FI" sz="2000" dirty="0">
                <a:highlight>
                  <a:srgbClr val="CFE9EA"/>
                </a:highlight>
              </a:rPr>
              <a:t>pehmein keinoin</a:t>
            </a:r>
            <a:r>
              <a:rPr lang="fi-FI" sz="2000" dirty="0"/>
              <a:t> edistää ihmisten päätöksentekoa ja hyvinvointia:</a:t>
            </a:r>
          </a:p>
          <a:p>
            <a:endParaRPr lang="fi-FI" sz="2000" dirty="0"/>
          </a:p>
          <a:p>
            <a:r>
              <a:rPr lang="fi-FI" sz="2000" b="0" i="0" dirty="0">
                <a:effectLst/>
              </a:rPr>
              <a:t>”</a:t>
            </a:r>
            <a:r>
              <a:rPr lang="fi-FI" sz="2000" b="0" i="1" dirty="0">
                <a:effectLst/>
              </a:rPr>
              <a:t>Tekemällä joistakin vaihtoehdoista helpompia, ajankohtaisempia ja houkuttelevampia, voidaan ihmisiä tuupata kohti haluttuja valintoja </a:t>
            </a:r>
            <a:r>
              <a:rPr lang="fi-FI" sz="2000" b="0" i="1" dirty="0">
                <a:effectLst/>
                <a:highlight>
                  <a:srgbClr val="CFE9EA"/>
                </a:highlight>
              </a:rPr>
              <a:t>ilman, että heidän valinnanvapauttaan rajoitetaan</a:t>
            </a:r>
            <a:r>
              <a:rPr lang="fi-FI" sz="2000" b="0" i="0" dirty="0">
                <a:effectLst/>
              </a:rPr>
              <a:t>” </a:t>
            </a:r>
            <a:r>
              <a:rPr lang="fi-FI" sz="1400" b="0" i="0" dirty="0">
                <a:effectLst/>
              </a:rPr>
              <a:t>(TUIMA – tuuppausta ilmastoviisaaseen maankäyttöön maa- ja metsätaloudessa, 2024)</a:t>
            </a:r>
            <a:endParaRPr lang="fi-FI" sz="1400" dirty="0"/>
          </a:p>
          <a:p>
            <a:pPr marL="285750" indent="-285750">
              <a:buFontTx/>
              <a:buChar char="-"/>
            </a:pPr>
            <a:endParaRPr lang="fi-FI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CEC061-435B-D97C-60F2-D71115B8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392594"/>
            <a:ext cx="10827659" cy="983513"/>
          </a:xfrm>
        </p:spPr>
        <p:txBody>
          <a:bodyPr/>
          <a:lstStyle/>
          <a:p>
            <a:r>
              <a:rPr lang="fi-FI"/>
              <a:t>Tuuppauksesta yleisesti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221DA-A00F-38C5-2BC1-5A1EDFBBBFED}"/>
              </a:ext>
            </a:extLst>
          </p:cNvPr>
          <p:cNvSpPr txBox="1"/>
          <p:nvPr/>
        </p:nvSpPr>
        <p:spPr>
          <a:xfrm>
            <a:off x="5065486" y="1558482"/>
            <a:ext cx="70104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dirty="0">
                <a:solidFill>
                  <a:srgbClr val="005854"/>
                </a:solidFill>
              </a:rPr>
              <a:t>Tuuppauskeinoja voivat olla esimerkiksi:</a:t>
            </a:r>
          </a:p>
          <a:p>
            <a:endParaRPr lang="fi-FI" sz="2000" dirty="0">
              <a:solidFill>
                <a:srgbClr val="005854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solidFill>
                  <a:srgbClr val="005854"/>
                </a:solidFill>
              </a:rPr>
              <a:t>Pienen mittakaavan taloudelliset kannustimet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solidFill>
                  <a:srgbClr val="005854"/>
                </a:solidFill>
              </a:rPr>
              <a:t>Valmiit vaihtoehdot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5854"/>
                </a:solidFill>
              </a:rPr>
              <a:t>Valintatilanteissa ihminen valitsee todennäköisemmin ennalta asetetun vaihtoehdon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solidFill>
                  <a:srgbClr val="005854"/>
                </a:solidFill>
              </a:rPr>
              <a:t>Merkittävyyden korostaminen ja tunteet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5854"/>
                </a:solidFill>
              </a:rPr>
              <a:t>Esimerkiksi mielleyhtymät ja tunteita herättävät esimerkit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solidFill>
                  <a:srgbClr val="005854"/>
                </a:solidFill>
              </a:rPr>
              <a:t>Normit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5854"/>
                </a:solidFill>
              </a:rPr>
              <a:t>Yhteiskunnan normit ja muiden ihmisten toiminta vaikuttavat päätöksentekoon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solidFill>
                  <a:srgbClr val="005854"/>
                </a:solidFill>
              </a:rPr>
              <a:t>Alitajuinen vaikuttaminen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5854"/>
                </a:solidFill>
              </a:rPr>
              <a:t>Esimerkiksi halutun toimintavaihtoehdon visuaalinen korostaminen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solidFill>
                  <a:srgbClr val="005854"/>
                </a:solidFill>
              </a:rPr>
              <a:t>Ego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5854"/>
                </a:solidFill>
              </a:rPr>
              <a:t>Ihmiset tahtovat tehdä päätöksiä, jotka tekevät heidät ylpeiksi itsestään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A654C4-DC86-CA3A-C5B7-CEC9D6B62F9A}"/>
              </a:ext>
            </a:extLst>
          </p:cNvPr>
          <p:cNvSpPr txBox="1"/>
          <p:nvPr/>
        </p:nvSpPr>
        <p:spPr>
          <a:xfrm>
            <a:off x="323272" y="6358507"/>
            <a:ext cx="679796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608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TUIMA - Tuuppausta ilmastoviisaaseen maankäyttöön maa- ja metsätaloudessa – PTT</a:t>
            </a:r>
            <a:r>
              <a:rPr lang="fi-FI" sz="1100" dirty="0">
                <a:solidFill>
                  <a:srgbClr val="006085"/>
                </a:solidFill>
              </a:rPr>
              <a:t>), Ferrari et al. 2019</a:t>
            </a:r>
          </a:p>
          <a:p>
            <a:endParaRPr lang="fi-FI" sz="1400" dirty="0">
              <a:solidFill>
                <a:srgbClr val="0060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52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5782-E040-8C22-2DF0-81B8E685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Tuuppaus valuma-aluesuunnittelussa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B8B4-7172-00C5-6431-B2CC2745D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i="1" dirty="0"/>
              <a:t>”Maanomistajille suunnatussa kyselyssä korostui maanomistajan </a:t>
            </a:r>
            <a:r>
              <a:rPr lang="fi-FI" i="1" dirty="0">
                <a:highlight>
                  <a:srgbClr val="CFE9EA"/>
                </a:highlight>
              </a:rPr>
              <a:t>omaisuudensuojan</a:t>
            </a:r>
            <a:r>
              <a:rPr lang="fi-FI" i="1" dirty="0"/>
              <a:t> turvaaminen. Ohjauskeinonäkökulmasta tämä tarkoittaa maanomistajan </a:t>
            </a:r>
            <a:r>
              <a:rPr lang="fi-FI" i="1" dirty="0">
                <a:highlight>
                  <a:srgbClr val="CFE9EA"/>
                </a:highlight>
              </a:rPr>
              <a:t>valinnanvapauden</a:t>
            </a:r>
            <a:r>
              <a:rPr lang="fi-FI" i="1" dirty="0"/>
              <a:t> rajoittamista sääntelyllä mahdollisimman vähän</a:t>
            </a:r>
            <a:r>
              <a:rPr lang="fi-FI" dirty="0"/>
              <a:t>.” </a:t>
            </a:r>
            <a:r>
              <a:rPr lang="fi-FI" sz="1800" dirty="0"/>
              <a:t>(Peltonen et al. 2023)</a:t>
            </a:r>
          </a:p>
          <a:p>
            <a:r>
              <a:rPr lang="fi-FI" sz="2000" dirty="0"/>
              <a:t>Tuuppauksella voidaan ohjata viljelijöitä sekä maan- ja metsänomistajia kohti ympäristökestäviä maankäytön toimia, rajoittamatta valinnanvapautta. </a:t>
            </a:r>
            <a:endParaRPr lang="fi-FI" sz="1800" dirty="0"/>
          </a:p>
          <a:p>
            <a:r>
              <a:rPr lang="fi-FI" sz="2000" b="0" i="0" dirty="0">
                <a:effectLst/>
              </a:rPr>
              <a:t>Tuuppaukset voisivat perustua esimerkiksi siihen, miten metsänomistajille suunnattua tietoa ja päätöksentekovaihtoehtoja muotoillaan – esimerkiksi miten metsänomistajan valitsemat hoitotoimet vertautuvat muiden tekemiin valintoihin tai mitkä hoitotoimet ovat oletusarvoisia ja mitkä vaihtoehtoisia</a:t>
            </a: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D391C9-B378-C594-85E3-F085A6A6C19E}"/>
              </a:ext>
            </a:extLst>
          </p:cNvPr>
          <p:cNvSpPr txBox="1"/>
          <p:nvPr/>
        </p:nvSpPr>
        <p:spPr>
          <a:xfrm>
            <a:off x="368134" y="6306129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608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*SykeRa_2023_35_Systeemihiili.pdf</a:t>
            </a:r>
            <a:r>
              <a:rPr lang="fi-FI" sz="1100" dirty="0">
                <a:solidFill>
                  <a:srgbClr val="006085"/>
                </a:solidFill>
              </a:rPr>
              <a:t>, </a:t>
            </a:r>
            <a:r>
              <a:rPr lang="fi-FI" sz="1100" dirty="0">
                <a:solidFill>
                  <a:srgbClr val="00608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Metsä – Ilmastotuuppaus</a:t>
            </a:r>
            <a:endParaRPr lang="fi-FI" sz="1100" dirty="0">
              <a:solidFill>
                <a:srgbClr val="006085"/>
              </a:solidFill>
            </a:endParaRPr>
          </a:p>
          <a:p>
            <a:r>
              <a:rPr lang="fi-FI" sz="1100" dirty="0">
                <a:solidFill>
                  <a:srgbClr val="00608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103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638DC5A-F9D0-2E06-274B-33CBBF6B9AAC}"/>
              </a:ext>
            </a:extLst>
          </p:cNvPr>
          <p:cNvSpPr/>
          <p:nvPr/>
        </p:nvSpPr>
        <p:spPr>
          <a:xfrm>
            <a:off x="753605" y="1314044"/>
            <a:ext cx="4847501" cy="4847501"/>
          </a:xfrm>
          <a:prstGeom prst="ellipse">
            <a:avLst/>
          </a:prstGeom>
          <a:solidFill>
            <a:srgbClr val="CFE9EA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5C32CE-CBB0-FCF3-627F-631050AC3DAA}"/>
              </a:ext>
            </a:extLst>
          </p:cNvPr>
          <p:cNvSpPr/>
          <p:nvPr/>
        </p:nvSpPr>
        <p:spPr>
          <a:xfrm>
            <a:off x="6590896" y="1314043"/>
            <a:ext cx="4847501" cy="4847501"/>
          </a:xfrm>
          <a:prstGeom prst="ellipse">
            <a:avLst/>
          </a:prstGeom>
          <a:solidFill>
            <a:srgbClr val="FCD9C9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9A61B-5FC0-04F1-EE55-DD322E4A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370021"/>
            <a:ext cx="10827659" cy="983513"/>
          </a:xfrm>
        </p:spPr>
        <p:txBody>
          <a:bodyPr/>
          <a:lstStyle/>
          <a:p>
            <a:r>
              <a:rPr lang="fi-FI" dirty="0"/>
              <a:t>Tuuppaushankkeita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5B56D-4400-0C77-15C1-70C6FCDA3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44" y="1513022"/>
            <a:ext cx="5413830" cy="4114801"/>
          </a:xfrm>
        </p:spPr>
        <p:txBody>
          <a:bodyPr/>
          <a:lstStyle/>
          <a:p>
            <a:r>
              <a:rPr lang="fi-FI" sz="2000" b="1" dirty="0"/>
              <a:t>TUIMA</a:t>
            </a:r>
            <a:endParaRPr lang="fi-FI" b="1" dirty="0"/>
          </a:p>
          <a:p>
            <a:r>
              <a:rPr lang="fi-FI" sz="1800" i="1" dirty="0"/>
              <a:t>”Tuuppausta ilmastoviisaaseen maankäyttöön maa- ja metsätaloudessa”</a:t>
            </a:r>
          </a:p>
          <a:p>
            <a:r>
              <a:rPr lang="fi-FI" sz="1800" dirty="0"/>
              <a:t>Hankkeessa kehitetään tuuppauskeinoja, joilla voidaan kannustaa maa- ja metsätalouden toimijoita ilmastoviisaampiin ratkaisuihin</a:t>
            </a:r>
          </a:p>
          <a:p>
            <a:r>
              <a:rPr lang="fi-FI" sz="1800" dirty="0"/>
              <a:t>Hankkeen toimenpiteitä: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Selvitetään maanomistajien suhtautumista ilmastonmuutokseen ja tuuppaukseen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Luodaan toteuttamiskehikko tuuppauksille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Vertaillaan tuuppauskeinoja ja aiempia ohjauskeinoja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Arvioidaan tuuppauskeinoja kyselyiden ja pilotin avulla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Tunnistetaan tuuppauksille soveltuvat alueet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Kartoitetaan vastuullisen johtamisen keinoja tuuppausten edistämisessä</a:t>
            </a:r>
          </a:p>
          <a:p>
            <a:pPr marL="342900" indent="-342900">
              <a:buFont typeface="+mj-lt"/>
              <a:buAutoNum type="arabicPeriod"/>
            </a:pPr>
            <a:endParaRPr lang="fi-FI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3B71E-F32C-B6C8-9FFE-CC55867BC3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90896" y="1554006"/>
            <a:ext cx="5309055" cy="4114801"/>
          </a:xfrm>
        </p:spPr>
        <p:txBody>
          <a:bodyPr/>
          <a:lstStyle/>
          <a:p>
            <a:r>
              <a:rPr lang="fi-FI" sz="2000" b="1" dirty="0" err="1"/>
              <a:t>Climate</a:t>
            </a:r>
            <a:r>
              <a:rPr lang="fi-FI" sz="2000" b="1" dirty="0"/>
              <a:t> </a:t>
            </a:r>
            <a:r>
              <a:rPr lang="fi-FI" sz="2000" b="1" dirty="0" err="1"/>
              <a:t>Nudge</a:t>
            </a:r>
            <a:r>
              <a:rPr lang="fi-FI" sz="2000" b="1" dirty="0"/>
              <a:t> – Ilmastotuuppaus</a:t>
            </a:r>
          </a:p>
          <a:p>
            <a:r>
              <a:rPr lang="fi-FI" sz="1800" i="1" dirty="0"/>
              <a:t>”Kehitämme tuuppauskeinoja liikenteen päästöjen vähentämiseksi ja metsien hiilinielujen vahvistamiseksi”</a:t>
            </a:r>
          </a:p>
          <a:p>
            <a:r>
              <a:rPr lang="fi-FI" sz="1800" dirty="0"/>
              <a:t>Ilmastotuuppaushankkeessa suunnitellaan ja toteutetaan ilmastotuuppauksia, sekä arvioidaan tuuppausten toimivuutta.</a:t>
            </a:r>
          </a:p>
          <a:p>
            <a:r>
              <a:rPr lang="fi-FI" sz="1800" dirty="0"/>
              <a:t>Hankkeen toimenpiteitä: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Tuuppausten kehittäminen sidosryhmien kanssa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Liikennettä ja metsänhoitoa koskevien tuuppausten testaaminen ja vaikutusten mallintaminen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Taloudellisten vaikutusten arviointi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Eettinen arviointi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Terveysvaikutusten arviointi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0874BA-9F75-5B99-BF3F-2C8CE385AD1F}"/>
              </a:ext>
            </a:extLst>
          </p:cNvPr>
          <p:cNvSpPr txBox="1"/>
          <p:nvPr/>
        </p:nvSpPr>
        <p:spPr>
          <a:xfrm>
            <a:off x="753605" y="6357174"/>
            <a:ext cx="60947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dirty="0">
                <a:hlinkClick r:id="rId3"/>
              </a:rPr>
              <a:t>TUIMA - Tuuppausta ilmastoviisaaseen maankäyttöön maa- ja metsätaloudessa – PTT</a:t>
            </a:r>
            <a:r>
              <a:rPr lang="fi-FI" sz="1050" dirty="0"/>
              <a:t>, </a:t>
            </a:r>
            <a:r>
              <a:rPr lang="fi-FI" sz="1050" dirty="0">
                <a:hlinkClick r:id="rId4"/>
              </a:rPr>
              <a:t>Tietoa hankkeesta – Ilmastotuuppaus</a:t>
            </a:r>
            <a:endParaRPr lang="fi-FI" sz="1050" dirty="0"/>
          </a:p>
        </p:txBody>
      </p:sp>
    </p:spTree>
    <p:extLst>
      <p:ext uri="{BB962C8B-B14F-4D97-AF65-F5344CB8AC3E}">
        <p14:creationId xmlns:p14="http://schemas.microsoft.com/office/powerpoint/2010/main" val="2770872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DCD09-37F7-6441-F402-A302A4A93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82" y="33474"/>
            <a:ext cx="10827659" cy="983513"/>
          </a:xfrm>
        </p:spPr>
        <p:txBody>
          <a:bodyPr/>
          <a:lstStyle/>
          <a:p>
            <a:pPr algn="ctr"/>
            <a:r>
              <a:rPr lang="fi-FI" sz="3200" dirty="0"/>
              <a:t>Esimerkkejä maatalouden tuuppauskeinoista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3FDE66-7E73-CD22-B1B7-16D97C70AF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010658"/>
              </p:ext>
            </p:extLst>
          </p:nvPr>
        </p:nvGraphicFramePr>
        <p:xfrm>
          <a:off x="628118" y="1125772"/>
          <a:ext cx="11094788" cy="47432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73697">
                  <a:extLst>
                    <a:ext uri="{9D8B030D-6E8A-4147-A177-3AD203B41FA5}">
                      <a16:colId xmlns:a16="http://schemas.microsoft.com/office/drawing/2014/main" val="3734588333"/>
                    </a:ext>
                  </a:extLst>
                </a:gridCol>
                <a:gridCol w="2773697">
                  <a:extLst>
                    <a:ext uri="{9D8B030D-6E8A-4147-A177-3AD203B41FA5}">
                      <a16:colId xmlns:a16="http://schemas.microsoft.com/office/drawing/2014/main" val="1090311708"/>
                    </a:ext>
                  </a:extLst>
                </a:gridCol>
                <a:gridCol w="2773697">
                  <a:extLst>
                    <a:ext uri="{9D8B030D-6E8A-4147-A177-3AD203B41FA5}">
                      <a16:colId xmlns:a16="http://schemas.microsoft.com/office/drawing/2014/main" val="3115142958"/>
                    </a:ext>
                  </a:extLst>
                </a:gridCol>
                <a:gridCol w="2773697">
                  <a:extLst>
                    <a:ext uri="{9D8B030D-6E8A-4147-A177-3AD203B41FA5}">
                      <a16:colId xmlns:a16="http://schemas.microsoft.com/office/drawing/2014/main" val="2144251864"/>
                    </a:ext>
                  </a:extLst>
                </a:gridCol>
              </a:tblGrid>
              <a:tr h="750404">
                <a:tc>
                  <a:txBody>
                    <a:bodyPr/>
                    <a:lstStyle/>
                    <a:p>
                      <a:r>
                        <a:rPr lang="fi-FI"/>
                        <a:t>Tiedonanto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Fyysisen ympäristön</a:t>
                      </a:r>
                      <a:r>
                        <a:rPr lang="fi-FI" baseline="0"/>
                        <a:t> muutokset</a:t>
                      </a:r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Oletuskäytäntöjen</a:t>
                      </a:r>
                      <a:r>
                        <a:rPr lang="fi-FI" baseline="0"/>
                        <a:t> muutokset</a:t>
                      </a:r>
                      <a:r>
                        <a:rPr lang="fi-FI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Sosiaaliset normit ja merkittävyys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199025"/>
                  </a:ext>
                </a:extLst>
              </a:tr>
              <a:tr h="1693131">
                <a:tc>
                  <a:txBody>
                    <a:bodyPr/>
                    <a:lstStyle/>
                    <a:p>
                      <a:r>
                        <a:rPr lang="fi-FI" sz="1600"/>
                        <a:t>Lannoituksen sisällyttäminen päätöksentekojärjestelmiin</a:t>
                      </a:r>
                    </a:p>
                    <a:p>
                      <a:endParaRPr lang="fi-FI" sz="1600"/>
                    </a:p>
                    <a:p>
                      <a:r>
                        <a:rPr lang="fi-FI" sz="1600"/>
                        <a:t>Toimintaohjeiden ja suositusten tarjoaminen</a:t>
                      </a:r>
                    </a:p>
                    <a:p>
                      <a:endParaRPr lang="fi-FI" sz="1600"/>
                    </a:p>
                    <a:p>
                      <a:r>
                        <a:rPr lang="fi-FI" sz="1600"/>
                        <a:t>Ilmainen tilakohtainen neuvonta </a:t>
                      </a:r>
                    </a:p>
                    <a:p>
                      <a:endParaRPr lang="fi-FI" sz="1600"/>
                    </a:p>
                    <a:p>
                      <a:r>
                        <a:rPr lang="fi-FI" sz="1600"/>
                        <a:t>Ilmastotoimien kustannussäästöjen korostaminen</a:t>
                      </a:r>
                    </a:p>
                    <a:p>
                      <a:endParaRPr lang="fi-FI" sz="1600"/>
                    </a:p>
                    <a:p>
                      <a:r>
                        <a:rPr lang="fi-FI" sz="1600"/>
                        <a:t>Selkeät, käyttäjälähtöiset tietomateriaalit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Nitraattien käyttömäärien lisääminen elintarvikkeiden etiketteihin</a:t>
                      </a:r>
                    </a:p>
                    <a:p>
                      <a:endParaRPr lang="fi-FI" sz="1600"/>
                    </a:p>
                    <a:p>
                      <a:r>
                        <a:rPr lang="fi-FI" sz="1600"/>
                        <a:t>Toimitusketjun vaatimusten muutokset tuotteiden laatuluokituksissa</a:t>
                      </a:r>
                    </a:p>
                    <a:p>
                      <a:endParaRPr lang="fi-FI" sz="1600"/>
                    </a:p>
                    <a:p>
                      <a:r>
                        <a:rPr lang="fi-FI" sz="1600"/>
                        <a:t>Vihreään teknologiaan investoiminen</a:t>
                      </a:r>
                    </a:p>
                    <a:p>
                      <a:endParaRPr lang="fi-FI" sz="1600"/>
                    </a:p>
                    <a:p>
                      <a:r>
                        <a:rPr lang="fi-FI" sz="1600"/>
                        <a:t>Uusia teknologioita edistävät lakimuutokset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/>
                        <a:t>Erityisherkkien alueiden uudelleenmäärittely</a:t>
                      </a:r>
                    </a:p>
                    <a:p>
                      <a:endParaRPr lang="fi-FI" sz="1600"/>
                    </a:p>
                    <a:p>
                      <a:r>
                        <a:rPr lang="fi-FI" sz="1600"/>
                        <a:t>Maatilan käytäntöjen</a:t>
                      </a:r>
                      <a:r>
                        <a:rPr lang="fi-FI" sz="1600" baseline="0"/>
                        <a:t> </a:t>
                      </a:r>
                      <a:r>
                        <a:rPr lang="fi-FI" sz="1600"/>
                        <a:t>valvonnan lisääminen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Valuma-aluetasoinen neuvonta </a:t>
                      </a:r>
                    </a:p>
                    <a:p>
                      <a:endParaRPr lang="fi-FI" sz="1600" dirty="0"/>
                    </a:p>
                    <a:p>
                      <a:r>
                        <a:rPr lang="fi-FI" sz="1600" dirty="0"/>
                        <a:t>Seuranta- ja esimerkkitilojen perustaminen</a:t>
                      </a:r>
                    </a:p>
                    <a:p>
                      <a:endParaRPr lang="fi-FI" sz="1600" dirty="0"/>
                    </a:p>
                    <a:p>
                      <a:r>
                        <a:rPr lang="fi-FI" sz="1600" dirty="0"/>
                        <a:t>Lannoitteiden käyttömäärien lisääminen vuotuiseen tiedonkeruuseen</a:t>
                      </a:r>
                    </a:p>
                    <a:p>
                      <a:endParaRPr lang="fi-FI" sz="1600" dirty="0"/>
                    </a:p>
                    <a:p>
                      <a:r>
                        <a:rPr lang="fi-FI" sz="1600" dirty="0"/>
                        <a:t>Lannoitteiden käyttömäärien raportoiminen valuma-aluetasolla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3228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D36B78-0A96-EC78-9DE9-B39345BE49AC}"/>
              </a:ext>
            </a:extLst>
          </p:cNvPr>
          <p:cNvSpPr txBox="1"/>
          <p:nvPr/>
        </p:nvSpPr>
        <p:spPr>
          <a:xfrm>
            <a:off x="408179" y="6133791"/>
            <a:ext cx="5767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Comparing a ‘budge’ to a ‘nudge’: Farmer responses to voluntary and compulsory compliance in a water quality management regime </a:t>
            </a:r>
            <a:r>
              <a:rPr lang="en-US" sz="1200" dirty="0"/>
              <a:t>(Barnes et al. 2013)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6755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A5408-5287-1517-FF4D-1FACEA9B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Tapausesimerkki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DCD74-C860-DB1C-DE3F-73FC10B16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8" y="1555012"/>
            <a:ext cx="10973801" cy="4114801"/>
          </a:xfrm>
        </p:spPr>
        <p:txBody>
          <a:bodyPr/>
          <a:lstStyle/>
          <a:p>
            <a:r>
              <a:rPr lang="fi-FI" dirty="0"/>
              <a:t>Saksassa toteutetussa tutkimuksessa (</a:t>
            </a:r>
            <a:r>
              <a:rPr lang="fi-FI" dirty="0" err="1"/>
              <a:t>Peth</a:t>
            </a:r>
            <a:r>
              <a:rPr lang="fi-FI" dirty="0"/>
              <a:t> et al. 2018) maatiloja ohjattiin </a:t>
            </a:r>
            <a:r>
              <a:rPr lang="fi-FI" dirty="0">
                <a:highlight>
                  <a:srgbClr val="CFE9EA"/>
                </a:highlight>
              </a:rPr>
              <a:t>kahdella eri tuuppauskeinolla </a:t>
            </a:r>
            <a:r>
              <a:rPr lang="fi-FI" dirty="0"/>
              <a:t>vähentämään typpipäästöjä vesistöihin ja noudattamaan valtiollista veden vähimmäisetäisyys -suositusta.</a:t>
            </a:r>
          </a:p>
          <a:p>
            <a:r>
              <a:rPr lang="fi-FI" dirty="0"/>
              <a:t>Tuuppauksissa vedottiin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Tunteisiin ja empatiaan</a:t>
            </a:r>
          </a:p>
          <a:p>
            <a:pPr marL="1085850" lvl="1" indent="-342900"/>
            <a:r>
              <a:rPr lang="fi-FI" sz="2000" dirty="0"/>
              <a:t>Viljelijöille esitettiin sanallisesti ja kuvien avulla, mitä negatiivisia seurauksia muille ihmisille koituu, jos tilat eivät noudata vähimmäisetäisyyttä.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Vertailuun</a:t>
            </a:r>
          </a:p>
          <a:p>
            <a:pPr marL="1085850" lvl="1" indent="-342900"/>
            <a:r>
              <a:rPr lang="fi-FI" sz="2000" dirty="0"/>
              <a:t>Muille koituvien seurausten lisäksi viljelijöille kerrottiin, että useimmat muut tilat toimivat annetun säännön mukaisesti.</a:t>
            </a:r>
            <a:endParaRPr lang="fi-FI" dirty="0"/>
          </a:p>
          <a:p>
            <a:r>
              <a:rPr lang="fi-FI" dirty="0"/>
              <a:t>Molempien tuuppauskeinojen seurauksena vähimmäisetäisyyden noudattaminen parani ja erityisesti tunteisiin ja empatiaan nojautuva tuuppaus osoittautui tässä tutkimuksessa tehokkaaksi ohjauskeinoksi</a:t>
            </a:r>
          </a:p>
          <a:p>
            <a:pPr lvl="1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978592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0888D5-4601-4995-9C6A-5D59E89E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Kiitos!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6E71E4-B1CA-49FA-8233-93CBAB00DBE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5778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A3D8-26B2-F6E9-8DCB-65E6ED44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69" y="273269"/>
            <a:ext cx="10827659" cy="983513"/>
          </a:xfrm>
        </p:spPr>
        <p:txBody>
          <a:bodyPr/>
          <a:lstStyle/>
          <a:p>
            <a:r>
              <a:rPr lang="fi-FI" sz="2800" dirty="0"/>
              <a:t>Lähteet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83FF5-91D3-45BE-B092-3627064D0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1" y="1057086"/>
            <a:ext cx="5907317" cy="5056932"/>
          </a:xfrm>
        </p:spPr>
        <p:txBody>
          <a:bodyPr/>
          <a:lstStyle/>
          <a:p>
            <a:r>
              <a:rPr lang="en-US" sz="1200" dirty="0"/>
              <a:t>Barnes, A. P., Toma, L., Willock, J., Hall, C. 2013.  Comparing a ‘budge’ to a ‘nudge’: Farmer responses to voluntary and compulsory compliance in a water quality management regime. </a:t>
            </a:r>
            <a:r>
              <a:rPr lang="en-US" sz="1200" i="1" dirty="0"/>
              <a:t>Journal of Rural Studies</a:t>
            </a:r>
            <a:r>
              <a:rPr lang="en-US" sz="1200" dirty="0"/>
              <a:t>. Vol 32, pp. 448-459. </a:t>
            </a:r>
            <a:r>
              <a:rPr lang="en-US" sz="1200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https://doi.org/10.1016/j.jrurstud.2012.09.006</a:t>
            </a:r>
            <a:endParaRPr lang="en-US" sz="1200" dirty="0">
              <a:solidFill>
                <a:schemeClr val="accent6"/>
              </a:solidFill>
            </a:endParaRPr>
          </a:p>
          <a:p>
            <a:r>
              <a:rPr lang="en-US" sz="1200" dirty="0" err="1"/>
              <a:t>Elinkeino</a:t>
            </a:r>
            <a:r>
              <a:rPr lang="en-US" sz="1200" dirty="0"/>
              <a:t>-, </a:t>
            </a:r>
            <a:r>
              <a:rPr lang="en-US" sz="1200" dirty="0" err="1"/>
              <a:t>liikenne</a:t>
            </a:r>
            <a:r>
              <a:rPr lang="en-US" sz="1200" dirty="0"/>
              <a:t>- ja </a:t>
            </a:r>
            <a:r>
              <a:rPr lang="en-US" sz="1200" dirty="0" err="1"/>
              <a:t>ympäristökeskus</a:t>
            </a:r>
            <a:r>
              <a:rPr lang="en-US" sz="1200" dirty="0"/>
              <a:t>. 2024. </a:t>
            </a:r>
            <a:r>
              <a:rPr lang="en-US" sz="1200" dirty="0" err="1"/>
              <a:t>H</a:t>
            </a:r>
            <a:r>
              <a:rPr lang="en-US" sz="12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1200" dirty="0" err="1"/>
              <a:t>rkinnanvaraiset</a:t>
            </a:r>
            <a:r>
              <a:rPr lang="en-US" sz="1200" dirty="0"/>
              <a:t> </a:t>
            </a:r>
            <a:r>
              <a:rPr lang="en-US" sz="1200" dirty="0" err="1"/>
              <a:t>valtionavustukset</a:t>
            </a:r>
            <a:r>
              <a:rPr lang="en-US" sz="1200" dirty="0"/>
              <a:t> </a:t>
            </a:r>
            <a:r>
              <a:rPr lang="en-US" sz="1200" dirty="0" err="1"/>
              <a:t>vesien</a:t>
            </a:r>
            <a:r>
              <a:rPr lang="en-US" sz="1200" dirty="0"/>
              <a:t>- ja </a:t>
            </a:r>
            <a:r>
              <a:rPr lang="en-US" sz="1200" dirty="0" err="1"/>
              <a:t>merenhoidon</a:t>
            </a:r>
            <a:r>
              <a:rPr lang="en-US" sz="1200" dirty="0"/>
              <a:t> </a:t>
            </a:r>
            <a:r>
              <a:rPr lang="en-US" sz="1200" dirty="0" err="1"/>
              <a:t>sekä</a:t>
            </a:r>
            <a:r>
              <a:rPr lang="en-US" sz="1200" dirty="0"/>
              <a:t> </a:t>
            </a:r>
            <a:r>
              <a:rPr lang="en-US" sz="1200" dirty="0" err="1"/>
              <a:t>vesistö</a:t>
            </a:r>
            <a:r>
              <a:rPr lang="en-US" sz="1200" dirty="0"/>
              <a:t>-, </a:t>
            </a:r>
            <a:r>
              <a:rPr lang="en-US" sz="1200" dirty="0" err="1"/>
              <a:t>vesitalous</a:t>
            </a:r>
            <a:r>
              <a:rPr lang="en-US" sz="1200" dirty="0"/>
              <a:t>- ja </a:t>
            </a:r>
            <a:r>
              <a:rPr lang="en-US" sz="1200" dirty="0" err="1"/>
              <a:t>kalataloustoimenpiteiden</a:t>
            </a:r>
            <a:r>
              <a:rPr lang="en-US" sz="1200" dirty="0"/>
              <a:t> </a:t>
            </a:r>
            <a:r>
              <a:rPr lang="en-US" sz="1200" dirty="0" err="1"/>
              <a:t>toteuttamiseen</a:t>
            </a:r>
            <a:r>
              <a:rPr lang="en-US" sz="1200" dirty="0"/>
              <a:t>. [</a:t>
            </a:r>
            <a:r>
              <a:rPr lang="en-US" sz="1200" dirty="0" err="1"/>
              <a:t>Verkkosivu</a:t>
            </a:r>
            <a:r>
              <a:rPr lang="en-US" sz="1200" dirty="0"/>
              <a:t>] [</a:t>
            </a:r>
            <a:r>
              <a:rPr lang="en-US" sz="1200" dirty="0" err="1"/>
              <a:t>Viitattu</a:t>
            </a:r>
            <a:r>
              <a:rPr lang="en-US" sz="1200" dirty="0"/>
              <a:t> 23.8.2024]. </a:t>
            </a:r>
            <a:r>
              <a:rPr lang="en-US" sz="1200" dirty="0" err="1"/>
              <a:t>Saatavissa</a:t>
            </a:r>
            <a:r>
              <a:rPr lang="en-US" sz="1200" dirty="0"/>
              <a:t>: </a:t>
            </a:r>
            <a:r>
              <a:rPr lang="en-US" sz="1200" dirty="0">
                <a:hlinkClick r:id="rId3"/>
              </a:rPr>
              <a:t>https://www.ely-keskus.fi/avustukset-vesisto-ja-kalataloushankkeisiin</a:t>
            </a:r>
            <a:endParaRPr lang="en-US" sz="1200" dirty="0">
              <a:solidFill>
                <a:schemeClr val="accent6"/>
              </a:solidFill>
            </a:endParaRPr>
          </a:p>
          <a:p>
            <a:r>
              <a:rPr lang="en-US" sz="1200" dirty="0"/>
              <a:t>EMAS Regulation (EC) No 1221/2009</a:t>
            </a:r>
          </a:p>
          <a:p>
            <a:r>
              <a:rPr lang="en-US" sz="1200" dirty="0" err="1"/>
              <a:t>EU:n</a:t>
            </a:r>
            <a:r>
              <a:rPr lang="en-US" sz="1200" dirty="0"/>
              <a:t> </a:t>
            </a:r>
            <a:r>
              <a:rPr lang="en-US" sz="1200" dirty="0" err="1"/>
              <a:t>vesipuitedirektiivi</a:t>
            </a:r>
            <a:r>
              <a:rPr lang="en-US" sz="1200" dirty="0"/>
              <a:t> 2000/60/EY</a:t>
            </a:r>
          </a:p>
          <a:p>
            <a:r>
              <a:rPr lang="fi-FI" sz="1200" dirty="0"/>
              <a:t>Ilmastotuuppaus.fi. 2023. Tietoa hankkeesta [Verkkosivu] [Viitattu 23.8.2024]. Saatavilla: </a:t>
            </a:r>
            <a:r>
              <a:rPr lang="fi-FI" sz="1200" dirty="0">
                <a:hlinkClick r:id="rId4"/>
              </a:rPr>
              <a:t>https://ilmastotuuppaus.fi/tietoa-hankkeesta/</a:t>
            </a:r>
            <a:endParaRPr lang="en-US" sz="1200" dirty="0"/>
          </a:p>
          <a:p>
            <a:r>
              <a:rPr lang="en-US" sz="1200" dirty="0"/>
              <a:t>Ilmastotuuppaus.fi. 2022. </a:t>
            </a:r>
            <a:r>
              <a:rPr lang="en-US" sz="1200" dirty="0" err="1"/>
              <a:t>Ilmastotuuppaukset</a:t>
            </a:r>
            <a:r>
              <a:rPr lang="en-US" sz="1200" dirty="0"/>
              <a:t>. [</a:t>
            </a:r>
            <a:r>
              <a:rPr lang="en-US" sz="1200" dirty="0" err="1"/>
              <a:t>Verkkosivu</a:t>
            </a:r>
            <a:r>
              <a:rPr lang="en-US" sz="1200" dirty="0"/>
              <a:t>] [</a:t>
            </a:r>
            <a:r>
              <a:rPr lang="en-US" sz="1200" dirty="0" err="1"/>
              <a:t>Viitattu</a:t>
            </a:r>
            <a:r>
              <a:rPr lang="en-US" sz="1200" dirty="0"/>
              <a:t> 19.8.2024]. </a:t>
            </a:r>
            <a:r>
              <a:rPr lang="en-US" sz="1200" dirty="0">
                <a:solidFill>
                  <a:schemeClr val="accent6"/>
                </a:solidFill>
                <a:hlinkClick r:id="rId5"/>
              </a:rPr>
              <a:t>https://ilmastotuuppaus.fi/ilmastotuuppaukset/</a:t>
            </a:r>
            <a:endParaRPr lang="en-US" sz="1200" dirty="0">
              <a:solidFill>
                <a:schemeClr val="accent6"/>
              </a:solidFill>
            </a:endParaRPr>
          </a:p>
          <a:p>
            <a:r>
              <a:rPr lang="fi-FI" sz="1200" dirty="0"/>
              <a:t>Ilmastotuuppaus.fi. 2021. Metsä. [Verkkosivu] [Viitattu 20.8.2024]. </a:t>
            </a:r>
            <a:r>
              <a:rPr lang="fi-FI" sz="1200" dirty="0">
                <a:hlinkClick r:id="rId6"/>
              </a:rPr>
              <a:t>https://ilmastotuuppaus.fi/ilmastotuuppaukset/metsa/</a:t>
            </a:r>
            <a:endParaRPr lang="fi-FI" sz="1200" dirty="0"/>
          </a:p>
          <a:p>
            <a:r>
              <a:rPr lang="en-US" sz="1200" dirty="0"/>
              <a:t>Innokyla.fi. Ei </a:t>
            </a:r>
            <a:r>
              <a:rPr lang="en-US" sz="1200" dirty="0" err="1"/>
              <a:t>pvm</a:t>
            </a:r>
            <a:r>
              <a:rPr lang="en-US" sz="1200" dirty="0"/>
              <a:t>. </a:t>
            </a:r>
            <a:r>
              <a:rPr lang="en-US" sz="1200" dirty="0" err="1"/>
              <a:t>Strateginen</a:t>
            </a:r>
            <a:r>
              <a:rPr lang="en-US" sz="1200" dirty="0"/>
              <a:t> </a:t>
            </a:r>
            <a:r>
              <a:rPr lang="en-US" sz="1200" dirty="0" err="1"/>
              <a:t>tiekartta</a:t>
            </a:r>
            <a:r>
              <a:rPr lang="en-US" sz="1200" dirty="0"/>
              <a:t>. [</a:t>
            </a:r>
            <a:r>
              <a:rPr lang="en-US" sz="1200" dirty="0" err="1"/>
              <a:t>Verkkosivu</a:t>
            </a:r>
            <a:r>
              <a:rPr lang="en-US" sz="1200" dirty="0"/>
              <a:t>] [</a:t>
            </a:r>
            <a:r>
              <a:rPr lang="en-US" sz="1200" dirty="0" err="1"/>
              <a:t>Viitattu</a:t>
            </a:r>
            <a:r>
              <a:rPr lang="en-US" sz="1200" dirty="0"/>
              <a:t> 23.8.2024]. </a:t>
            </a:r>
            <a:r>
              <a:rPr lang="en-US" sz="1200" dirty="0" err="1"/>
              <a:t>Saatavissa</a:t>
            </a:r>
            <a:r>
              <a:rPr lang="en-US" sz="1200" dirty="0"/>
              <a:t>: </a:t>
            </a:r>
            <a:r>
              <a:rPr lang="en-US" sz="1200" dirty="0">
                <a:hlinkClick r:id="rId7"/>
              </a:rPr>
              <a:t>https://innokyla.fi/fi/tyokalut/strateginen-tiekartta</a:t>
            </a:r>
            <a:endParaRPr lang="en-US" sz="1200" dirty="0"/>
          </a:p>
          <a:p>
            <a:r>
              <a:rPr lang="en-US" sz="1200" dirty="0" err="1"/>
              <a:t>Kipinä-Salokannel</a:t>
            </a:r>
            <a:r>
              <a:rPr lang="en-US" sz="1200" dirty="0"/>
              <a:t>, S. Ei </a:t>
            </a:r>
            <a:r>
              <a:rPr lang="en-US" sz="1200" dirty="0" err="1"/>
              <a:t>päivämäärää</a:t>
            </a:r>
            <a:r>
              <a:rPr lang="en-US" sz="1200" dirty="0"/>
              <a:t>. </a:t>
            </a:r>
            <a:r>
              <a:rPr lang="en-US" sz="1200" dirty="0" err="1"/>
              <a:t>Saaristomeren</a:t>
            </a:r>
            <a:r>
              <a:rPr lang="en-US" sz="1200" dirty="0"/>
              <a:t> </a:t>
            </a:r>
            <a:r>
              <a:rPr lang="en-US" sz="1200" dirty="0" err="1"/>
              <a:t>valuma-alueen</a:t>
            </a:r>
            <a:r>
              <a:rPr lang="en-US" sz="1200" dirty="0"/>
              <a:t> </a:t>
            </a:r>
            <a:r>
              <a:rPr lang="en-US" sz="1200" dirty="0" err="1"/>
              <a:t>pintavesien</a:t>
            </a:r>
            <a:r>
              <a:rPr lang="en-US" sz="1200" dirty="0"/>
              <a:t> </a:t>
            </a:r>
            <a:r>
              <a:rPr lang="en-US" sz="1200" dirty="0" err="1"/>
              <a:t>toimenpideohjelma</a:t>
            </a:r>
            <a:r>
              <a:rPr lang="en-US" sz="1200" dirty="0"/>
              <a:t> </a:t>
            </a:r>
            <a:r>
              <a:rPr lang="en-US" sz="1200" dirty="0" err="1"/>
              <a:t>vuosille</a:t>
            </a:r>
            <a:r>
              <a:rPr lang="en-US" sz="1200" dirty="0"/>
              <a:t> 2016-2021. </a:t>
            </a:r>
            <a:endParaRPr lang="fi-FI" sz="1200" dirty="0"/>
          </a:p>
          <a:p>
            <a:r>
              <a:rPr lang="fi-FI" sz="1200" dirty="0"/>
              <a:t>Laki fosforilannoiteverosta 1084/1990. </a:t>
            </a:r>
          </a:p>
          <a:p>
            <a:r>
              <a:rPr lang="en-US" sz="1200" dirty="0" err="1"/>
              <a:t>Laki</a:t>
            </a:r>
            <a:r>
              <a:rPr lang="en-US" sz="1200" dirty="0"/>
              <a:t> </a:t>
            </a:r>
            <a:r>
              <a:rPr lang="en-US" sz="1200" dirty="0" err="1"/>
              <a:t>kasvinsuojeluaineista</a:t>
            </a:r>
            <a:r>
              <a:rPr lang="en-US" sz="1200" dirty="0"/>
              <a:t> 1563/2011.</a:t>
            </a:r>
            <a:endParaRPr lang="fi-FI" sz="1200" dirty="0"/>
          </a:p>
          <a:p>
            <a:r>
              <a:rPr lang="fi-FI" sz="1200" dirty="0"/>
              <a:t>Laki vesien ja merenhoidon järjestämisestä 1299/2004. </a:t>
            </a:r>
          </a:p>
          <a:p>
            <a:endParaRPr lang="fi-FI" sz="1400" dirty="0"/>
          </a:p>
          <a:p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DA1957-DD80-F566-B57F-671D9A698D77}"/>
              </a:ext>
            </a:extLst>
          </p:cNvPr>
          <p:cNvSpPr txBox="1">
            <a:spLocks/>
          </p:cNvSpPr>
          <p:nvPr/>
        </p:nvSpPr>
        <p:spPr>
          <a:xfrm>
            <a:off x="6277175" y="1057086"/>
            <a:ext cx="5573488" cy="4114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/>
              <a:t>Linnamaa</a:t>
            </a:r>
            <a:r>
              <a:rPr lang="en-US" sz="1200" dirty="0"/>
              <a:t>, J.,</a:t>
            </a:r>
            <a:r>
              <a:rPr lang="en-US" sz="1200" dirty="0" err="1"/>
              <a:t>Hiironen</a:t>
            </a:r>
            <a:r>
              <a:rPr lang="en-US" sz="1200" dirty="0"/>
              <a:t>, R., </a:t>
            </a:r>
            <a:r>
              <a:rPr lang="en-US" sz="1200" dirty="0" err="1"/>
              <a:t>Nuotio</a:t>
            </a:r>
            <a:r>
              <a:rPr lang="en-US" sz="1200" dirty="0"/>
              <a:t>, E. &amp; </a:t>
            </a:r>
            <a:r>
              <a:rPr lang="en-US" sz="1200" dirty="0" err="1"/>
              <a:t>Valkama</a:t>
            </a:r>
            <a:r>
              <a:rPr lang="en-US" sz="1200" dirty="0"/>
              <a:t>, P. 2023. </a:t>
            </a:r>
            <a:r>
              <a:rPr lang="en-US" sz="1200" dirty="0" err="1"/>
              <a:t>Valuma-aluelähtöinen</a:t>
            </a:r>
            <a:r>
              <a:rPr lang="en-US" sz="1200" dirty="0"/>
              <a:t> </a:t>
            </a:r>
            <a:r>
              <a:rPr lang="en-US" sz="1200" dirty="0" err="1"/>
              <a:t>suunnittelu</a:t>
            </a:r>
            <a:r>
              <a:rPr lang="en-US" sz="1200" dirty="0"/>
              <a:t> ja </a:t>
            </a:r>
            <a:r>
              <a:rPr lang="en-US" sz="1200" dirty="0" err="1"/>
              <a:t>vesienhoidon</a:t>
            </a:r>
            <a:r>
              <a:rPr lang="en-US" sz="1200" dirty="0"/>
              <a:t> </a:t>
            </a:r>
            <a:r>
              <a:rPr lang="en-US" sz="1200" dirty="0" err="1"/>
              <a:t>toimenpiteiden</a:t>
            </a:r>
            <a:r>
              <a:rPr lang="en-US" sz="1200" dirty="0"/>
              <a:t> </a:t>
            </a:r>
            <a:r>
              <a:rPr lang="en-US" sz="1200" dirty="0" err="1"/>
              <a:t>implementointi</a:t>
            </a:r>
            <a:r>
              <a:rPr lang="en-US" sz="1200" dirty="0"/>
              <a:t>: </a:t>
            </a:r>
            <a:r>
              <a:rPr lang="en-US" sz="1200" dirty="0" err="1"/>
              <a:t>Haasteet</a:t>
            </a:r>
            <a:r>
              <a:rPr lang="en-US" sz="1200" dirty="0"/>
              <a:t> </a:t>
            </a:r>
            <a:r>
              <a:rPr lang="en-US" sz="1200" dirty="0" err="1"/>
              <a:t>Suomessa</a:t>
            </a:r>
            <a:r>
              <a:rPr lang="en-US" sz="1200" dirty="0"/>
              <a:t> ja </a:t>
            </a:r>
            <a:r>
              <a:rPr lang="en-US" sz="1200" dirty="0" err="1"/>
              <a:t>EU:n</a:t>
            </a:r>
            <a:r>
              <a:rPr lang="en-US" sz="1200" dirty="0"/>
              <a:t> </a:t>
            </a:r>
            <a:r>
              <a:rPr lang="en-US" sz="1200" dirty="0" err="1"/>
              <a:t>alueella</a:t>
            </a:r>
            <a:r>
              <a:rPr lang="en-US" sz="1200" dirty="0"/>
              <a:t>. </a:t>
            </a:r>
            <a:r>
              <a:rPr lang="en-US" sz="1200" i="1" dirty="0" err="1"/>
              <a:t>Elinkeino</a:t>
            </a:r>
            <a:r>
              <a:rPr lang="en-US" sz="1200" i="1" dirty="0"/>
              <a:t>-, </a:t>
            </a:r>
            <a:r>
              <a:rPr lang="en-US" sz="1200" i="1" dirty="0" err="1"/>
              <a:t>liikenne</a:t>
            </a:r>
            <a:r>
              <a:rPr lang="en-US" sz="1200" i="1" dirty="0"/>
              <a:t>- ja </a:t>
            </a:r>
            <a:r>
              <a:rPr lang="en-US" sz="1200" i="1" dirty="0" err="1"/>
              <a:t>ympäristökeskus</a:t>
            </a:r>
            <a:r>
              <a:rPr lang="en-US" sz="1200" i="1" dirty="0"/>
              <a:t>: </a:t>
            </a:r>
            <a:r>
              <a:rPr lang="en-US" sz="1200" i="1" dirty="0" err="1"/>
              <a:t>raportteja</a:t>
            </a:r>
            <a:r>
              <a:rPr lang="en-US" sz="1200" i="1" dirty="0"/>
              <a:t> </a:t>
            </a:r>
            <a:r>
              <a:rPr lang="en-US" sz="1200" dirty="0"/>
              <a:t>28/2023. </a:t>
            </a:r>
            <a:endParaRPr lang="fi-FI" sz="1200" dirty="0"/>
          </a:p>
          <a:p>
            <a:r>
              <a:rPr lang="fi-FI" sz="1200" dirty="0"/>
              <a:t>Louhi, P., Hilli, P., Järvelä, E., Hakola, S., Lappalainen, A., Iho, A., Veneranta, L., </a:t>
            </a:r>
            <a:r>
              <a:rPr lang="fi-FI" sz="1200" dirty="0" err="1"/>
              <a:t>Huusko</a:t>
            </a:r>
            <a:r>
              <a:rPr lang="fi-FI" sz="1200" dirty="0"/>
              <a:t>, A., Kallasvuo, M. &amp; Halonen, T. 2022. Tulosperusteiset rahoitusmallit kalastonhoidon vauhdittajina. </a:t>
            </a:r>
            <a:r>
              <a:rPr lang="fi-FI" sz="1200" i="1" dirty="0"/>
              <a:t>Maa- ja metsätalousministeriön julkaisuja </a:t>
            </a:r>
            <a:r>
              <a:rPr lang="fi-FI" sz="1200" dirty="0"/>
              <a:t>19/2022.</a:t>
            </a:r>
          </a:p>
          <a:p>
            <a:r>
              <a:rPr lang="en-US" sz="1200" dirty="0"/>
              <a:t>Maa- ja </a:t>
            </a:r>
            <a:r>
              <a:rPr lang="en-US" sz="1200" dirty="0" err="1"/>
              <a:t>metsätalousministeriö</a:t>
            </a:r>
            <a:r>
              <a:rPr lang="en-US" sz="1200" dirty="0"/>
              <a:t>, </a:t>
            </a:r>
            <a:r>
              <a:rPr lang="en-US" sz="1200" dirty="0" err="1"/>
              <a:t>ympäristöministeriö</a:t>
            </a:r>
            <a:r>
              <a:rPr lang="en-US" sz="1200" dirty="0"/>
              <a:t>. 2024. </a:t>
            </a:r>
            <a:r>
              <a:rPr lang="en-US" sz="1200" dirty="0" err="1"/>
              <a:t>Valuma-aluesuunnittelun</a:t>
            </a:r>
            <a:r>
              <a:rPr lang="en-US" sz="1200" dirty="0"/>
              <a:t> </a:t>
            </a:r>
            <a:r>
              <a:rPr lang="en-US" sz="1200" dirty="0" err="1"/>
              <a:t>tiekartta</a:t>
            </a:r>
            <a:r>
              <a:rPr lang="en-US" sz="1200" dirty="0"/>
              <a:t> </a:t>
            </a:r>
            <a:r>
              <a:rPr lang="en-US" sz="1200" dirty="0" err="1"/>
              <a:t>viitoittaa</a:t>
            </a:r>
            <a:r>
              <a:rPr lang="en-US" sz="1200" dirty="0"/>
              <a:t> </a:t>
            </a:r>
            <a:r>
              <a:rPr lang="en-US" sz="1200" dirty="0" err="1"/>
              <a:t>kohti</a:t>
            </a:r>
            <a:r>
              <a:rPr lang="en-US" sz="1200" dirty="0"/>
              <a:t> </a:t>
            </a:r>
            <a:r>
              <a:rPr lang="en-US" sz="1200" dirty="0" err="1"/>
              <a:t>kestävää</a:t>
            </a:r>
            <a:r>
              <a:rPr lang="en-US" sz="1200" dirty="0"/>
              <a:t> </a:t>
            </a:r>
            <a:r>
              <a:rPr lang="en-US" sz="1200" dirty="0" err="1"/>
              <a:t>vesienhallintaa</a:t>
            </a:r>
            <a:r>
              <a:rPr lang="en-US" sz="1200" dirty="0"/>
              <a:t>. [</a:t>
            </a:r>
            <a:r>
              <a:rPr lang="en-US" sz="1200" dirty="0" err="1"/>
              <a:t>Verkkosivu</a:t>
            </a:r>
            <a:r>
              <a:rPr lang="en-US" sz="1200" dirty="0"/>
              <a:t>] [</a:t>
            </a:r>
            <a:r>
              <a:rPr lang="en-US" sz="1200" dirty="0" err="1"/>
              <a:t>Viitattu</a:t>
            </a:r>
            <a:r>
              <a:rPr lang="en-US" sz="1200" dirty="0"/>
              <a:t> 23.8.2024]. </a:t>
            </a:r>
            <a:r>
              <a:rPr lang="en-US" sz="1200" dirty="0" err="1"/>
              <a:t>Saatavissa</a:t>
            </a:r>
            <a:r>
              <a:rPr lang="en-US" sz="1200" dirty="0"/>
              <a:t>: </a:t>
            </a:r>
            <a:r>
              <a:rPr lang="en-US" sz="1200" dirty="0">
                <a:hlinkClick r:id="rId8"/>
              </a:rPr>
              <a:t>https://mmm.fi/-/valuma-aluesuunnittelun-tiekartta-viitoittaa-kohti-kestavaa-vesienhallintaa</a:t>
            </a:r>
            <a:endParaRPr lang="fi-FI" sz="1200" dirty="0"/>
          </a:p>
          <a:p>
            <a:r>
              <a:rPr lang="fi-FI" sz="1200" dirty="0">
                <a:solidFill>
                  <a:srgbClr val="005854"/>
                </a:solidFill>
              </a:rPr>
              <a:t>Marttunen, M. &amp; Annala, M. 2023. Valuma-aluesuunnittelulla kohti hiilineutraalia maankäyttöä. </a:t>
            </a:r>
            <a:r>
              <a:rPr lang="fi-FI" sz="1200" i="1" dirty="0">
                <a:solidFill>
                  <a:srgbClr val="005854"/>
                </a:solidFill>
              </a:rPr>
              <a:t>Suomen ympäristökeskuksen raportteja. </a:t>
            </a:r>
            <a:r>
              <a:rPr lang="fi-FI" sz="1200" dirty="0">
                <a:solidFill>
                  <a:srgbClr val="005854"/>
                </a:solidFill>
              </a:rPr>
              <a:t>35/2023. Saatavissa: </a:t>
            </a:r>
            <a:r>
              <a:rPr lang="fi-FI" sz="1050" b="0" i="0" u="none" strike="noStrike" dirty="0">
                <a:solidFill>
                  <a:srgbClr val="107EAB"/>
                </a:solidFill>
                <a:effectLst/>
                <a:latin typeface="Open Sans" panose="020B0606030504020204" pitchFamily="34" charset="0"/>
                <a:hlinkClick r:id="rId9"/>
              </a:rPr>
              <a:t>http://hdl.handle.net/10138/567748</a:t>
            </a:r>
            <a:endParaRPr lang="fi-FI" sz="1200" dirty="0"/>
          </a:p>
          <a:p>
            <a:r>
              <a:rPr lang="en-US" sz="1200" dirty="0"/>
              <a:t>Marttunen, M., Rantala, T., </a:t>
            </a:r>
            <a:r>
              <a:rPr lang="en-US" sz="1200" dirty="0" err="1"/>
              <a:t>Kajanus</a:t>
            </a:r>
            <a:r>
              <a:rPr lang="en-US" sz="1200" dirty="0"/>
              <a:t>, M., Turunen, V., </a:t>
            </a:r>
            <a:r>
              <a:rPr lang="en-US" sz="1200" dirty="0" err="1"/>
              <a:t>Virkkumaa</a:t>
            </a:r>
            <a:r>
              <a:rPr lang="en-US" sz="1200" dirty="0"/>
              <a:t>, S., Häkkinen, M., </a:t>
            </a:r>
            <a:r>
              <a:rPr lang="en-US" sz="1200" dirty="0" err="1"/>
              <a:t>Seppälä</a:t>
            </a:r>
            <a:r>
              <a:rPr lang="en-US" sz="1200" dirty="0"/>
              <a:t>, P. &amp; Räsänen, A. 2024. </a:t>
            </a:r>
            <a:r>
              <a:rPr lang="en-US" sz="1200" dirty="0" err="1"/>
              <a:t>Monitavoitteinen</a:t>
            </a:r>
            <a:r>
              <a:rPr lang="en-US" sz="1200" dirty="0"/>
              <a:t> </a:t>
            </a:r>
            <a:r>
              <a:rPr lang="en-US" sz="1200" dirty="0" err="1"/>
              <a:t>valuma-aluesuunnittelu</a:t>
            </a:r>
            <a:r>
              <a:rPr lang="en-US" sz="1200" dirty="0"/>
              <a:t>: </a:t>
            </a:r>
            <a:r>
              <a:rPr lang="en-US" sz="1200" dirty="0" err="1"/>
              <a:t>Yhteenveto</a:t>
            </a:r>
            <a:r>
              <a:rPr lang="en-US" sz="1200" dirty="0"/>
              <a:t> </a:t>
            </a:r>
            <a:r>
              <a:rPr lang="en-US" sz="1200" dirty="0" err="1"/>
              <a:t>ohjeista</a:t>
            </a:r>
            <a:r>
              <a:rPr lang="en-US" sz="1200" dirty="0"/>
              <a:t>, </a:t>
            </a:r>
            <a:r>
              <a:rPr lang="en-US" sz="1200" dirty="0" err="1"/>
              <a:t>oppaista</a:t>
            </a:r>
            <a:r>
              <a:rPr lang="en-US" sz="1200" dirty="0"/>
              <a:t>, </a:t>
            </a:r>
            <a:r>
              <a:rPr lang="en-US" sz="1200" dirty="0" err="1"/>
              <a:t>tietotuotteista</a:t>
            </a:r>
            <a:r>
              <a:rPr lang="en-US" sz="1200" dirty="0"/>
              <a:t> ja </a:t>
            </a:r>
            <a:r>
              <a:rPr lang="en-US" sz="1200" dirty="0" err="1"/>
              <a:t>hankkeista</a:t>
            </a:r>
            <a:r>
              <a:rPr lang="en-US" sz="1200" dirty="0"/>
              <a:t>. </a:t>
            </a:r>
            <a:r>
              <a:rPr lang="en-US" sz="1200" i="1" dirty="0" err="1"/>
              <a:t>Suomen</a:t>
            </a:r>
            <a:r>
              <a:rPr lang="en-US" sz="1200" i="1" dirty="0"/>
              <a:t> </a:t>
            </a:r>
            <a:r>
              <a:rPr lang="en-US" sz="1200" i="1" dirty="0" err="1"/>
              <a:t>ympäristökeskuksen</a:t>
            </a:r>
            <a:r>
              <a:rPr lang="en-US" sz="1200" i="1" dirty="0"/>
              <a:t> </a:t>
            </a:r>
            <a:r>
              <a:rPr lang="en-US" sz="1200" i="1" dirty="0" err="1"/>
              <a:t>raportteja</a:t>
            </a:r>
            <a:r>
              <a:rPr lang="en-US" sz="1200" i="1" dirty="0"/>
              <a:t>. </a:t>
            </a:r>
            <a:r>
              <a:rPr lang="en-US" sz="1200" dirty="0"/>
              <a:t>17/2024. </a:t>
            </a:r>
            <a:r>
              <a:rPr lang="en-US" sz="1200" dirty="0" err="1"/>
              <a:t>Saatavissa</a:t>
            </a:r>
            <a:r>
              <a:rPr lang="en-US" sz="1200" dirty="0"/>
              <a:t>: </a:t>
            </a:r>
            <a:r>
              <a:rPr lang="fi-FI" sz="1050" b="0" i="0" u="none" strike="noStrike" dirty="0">
                <a:solidFill>
                  <a:srgbClr val="107EAB"/>
                </a:solidFill>
                <a:effectLst/>
                <a:latin typeface="Open Sans" panose="020B0606030504020204" pitchFamily="34" charset="0"/>
                <a:hlinkClick r:id="rId10"/>
              </a:rPr>
              <a:t>http://hdl.handle.net/10138/575289</a:t>
            </a:r>
            <a:endParaRPr lang="fi-FI" sz="1200" dirty="0"/>
          </a:p>
          <a:p>
            <a:r>
              <a:rPr lang="fi-FI" sz="1200" dirty="0"/>
              <a:t>Metsäkeskus. 2023. Metka-laki voimaan 1.1.2024 – Metsätalouden tukien haku avautuu maaliskuun alussa. [Verkkosivu] [Viitattu 20.8.2024]. </a:t>
            </a:r>
            <a:r>
              <a:rPr lang="fi-FI" sz="1200" dirty="0">
                <a:hlinkClick r:id="rId11"/>
              </a:rPr>
              <a:t>https://www.metsakeskus.fi/fi/ajankohtaista/metka-laki-voimaan-112024-metsatalouden-tukien-haku-avautuu-maaliskuun-alussa-0</a:t>
            </a:r>
            <a:endParaRPr lang="fi-FI" sz="1200" dirty="0"/>
          </a:p>
          <a:p>
            <a:r>
              <a:rPr lang="en-US" sz="1200" dirty="0" err="1"/>
              <a:t>Metsäkeskus</a:t>
            </a:r>
            <a:r>
              <a:rPr lang="en-US" sz="1200" dirty="0"/>
              <a:t>. Ei </a:t>
            </a:r>
            <a:r>
              <a:rPr lang="en-US" sz="1200" dirty="0" err="1"/>
              <a:t>pvm</a:t>
            </a:r>
            <a:r>
              <a:rPr lang="en-US" sz="1200" dirty="0"/>
              <a:t>. </a:t>
            </a:r>
            <a:r>
              <a:rPr lang="en-US" sz="1200" dirty="0" err="1"/>
              <a:t>Kemera-tuet</a:t>
            </a:r>
            <a:r>
              <a:rPr lang="en-US" sz="1200" dirty="0"/>
              <a:t>. [</a:t>
            </a:r>
            <a:r>
              <a:rPr lang="en-US" sz="1200" dirty="0" err="1"/>
              <a:t>Verkkosivu</a:t>
            </a:r>
            <a:r>
              <a:rPr lang="en-US" sz="1200" dirty="0"/>
              <a:t>] [</a:t>
            </a:r>
            <a:r>
              <a:rPr lang="en-US" sz="1200" dirty="0" err="1"/>
              <a:t>Viitattu</a:t>
            </a:r>
            <a:r>
              <a:rPr lang="en-US" sz="1200" dirty="0"/>
              <a:t> 19.8.2024]. </a:t>
            </a:r>
            <a:r>
              <a:rPr lang="en-US" sz="1200" dirty="0">
                <a:hlinkClick r:id="rId12"/>
              </a:rPr>
              <a:t>https://www.metsakeskus.fi/fi/metsatalouden-tuet/kemera-tuet</a:t>
            </a:r>
            <a:endParaRPr lang="en-US" sz="1200" dirty="0"/>
          </a:p>
          <a:p>
            <a:r>
              <a:rPr lang="fi-FI" sz="1200" dirty="0"/>
              <a:t>Metsäkeskus.fi. Ei pvm. Tietoa metka-tuista. [Verkkosivu] [Viitattu 23.8.2024]. Saatavissa: </a:t>
            </a:r>
            <a:r>
              <a:rPr lang="fi-FI" sz="1200" dirty="0">
                <a:hlinkClick r:id="rId13"/>
              </a:rPr>
              <a:t>https://www.metsakeskus.fi/fi/metsatalouden-tuet/metka-tuet/tietoa-metka-tuista</a:t>
            </a:r>
            <a:endParaRPr lang="en-US" sz="1200" dirty="0"/>
          </a:p>
          <a:p>
            <a:endParaRPr lang="en-US" sz="1200" dirty="0"/>
          </a:p>
          <a:p>
            <a:endParaRPr lang="fi-FI" sz="1400" dirty="0"/>
          </a:p>
          <a:p>
            <a:endParaRPr lang="fi-FI" sz="1400" dirty="0"/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199535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0A161-43E6-8476-EBF2-F7E7477A0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429984"/>
            <a:ext cx="5413830" cy="4114801"/>
          </a:xfrm>
        </p:spPr>
        <p:txBody>
          <a:bodyPr/>
          <a:lstStyle/>
          <a:p>
            <a:r>
              <a:rPr lang="en-US" sz="1200" dirty="0" err="1"/>
              <a:t>Opitaan</a:t>
            </a:r>
            <a:r>
              <a:rPr lang="en-US" sz="1200" dirty="0"/>
              <a:t> </a:t>
            </a:r>
            <a:r>
              <a:rPr lang="en-US" sz="1200" dirty="0" err="1"/>
              <a:t>ojista</a:t>
            </a:r>
            <a:r>
              <a:rPr lang="en-US" sz="1200" dirty="0"/>
              <a:t> –</a:t>
            </a:r>
            <a:r>
              <a:rPr lang="en-US" sz="1200" dirty="0" err="1"/>
              <a:t>hanke</a:t>
            </a:r>
            <a:r>
              <a:rPr lang="en-US" sz="1200" dirty="0"/>
              <a:t>. 2022. </a:t>
            </a:r>
            <a:r>
              <a:rPr lang="en-US" sz="1200" dirty="0" err="1"/>
              <a:t>Yhteistoiminnan</a:t>
            </a:r>
            <a:r>
              <a:rPr lang="en-US" sz="1200" dirty="0"/>
              <a:t> </a:t>
            </a:r>
            <a:r>
              <a:rPr lang="en-US" sz="1200" dirty="0" err="1"/>
              <a:t>kehittäminen</a:t>
            </a:r>
            <a:r>
              <a:rPr lang="en-US" sz="1200" dirty="0"/>
              <a:t> </a:t>
            </a:r>
            <a:r>
              <a:rPr lang="en-US" sz="1200" dirty="0" err="1"/>
              <a:t>valuma-aluesuunnittelussa</a:t>
            </a:r>
            <a:r>
              <a:rPr lang="en-US" sz="1200" dirty="0"/>
              <a:t>. [</a:t>
            </a:r>
            <a:r>
              <a:rPr lang="en-US" sz="1200" dirty="0" err="1"/>
              <a:t>Verkkosivu</a:t>
            </a:r>
            <a:r>
              <a:rPr lang="en-US" sz="1200" dirty="0"/>
              <a:t>] [</a:t>
            </a:r>
            <a:r>
              <a:rPr lang="en-US" sz="1200" dirty="0" err="1"/>
              <a:t>Viitattu</a:t>
            </a:r>
            <a:r>
              <a:rPr lang="en-US" sz="1200" dirty="0"/>
              <a:t> 23.8.2024]. </a:t>
            </a:r>
            <a:r>
              <a:rPr lang="en-US" sz="1200" dirty="0" err="1"/>
              <a:t>Saatavissa</a:t>
            </a:r>
            <a:r>
              <a:rPr lang="en-US" sz="1200" dirty="0"/>
              <a:t>: </a:t>
            </a:r>
            <a:r>
              <a:rPr lang="en-US" sz="1200" dirty="0">
                <a:hlinkClick r:id="rId3"/>
              </a:rPr>
              <a:t>https://storymaps.arcgis.com/stories/a066656a680f401388885fed25a91f39</a:t>
            </a:r>
            <a:endParaRPr lang="en-US" sz="1200" dirty="0"/>
          </a:p>
          <a:p>
            <a:r>
              <a:rPr lang="en-US" sz="1200" dirty="0" err="1"/>
              <a:t>Palomäki</a:t>
            </a:r>
            <a:r>
              <a:rPr lang="en-US" sz="1200" dirty="0"/>
              <a:t>, A., </a:t>
            </a:r>
            <a:r>
              <a:rPr lang="en-US" sz="1200" dirty="0" err="1"/>
              <a:t>Leppänen</a:t>
            </a:r>
            <a:r>
              <a:rPr lang="en-US" sz="1200" dirty="0"/>
              <a:t>, A. &amp; </a:t>
            </a:r>
            <a:r>
              <a:rPr lang="en-US" sz="1200" dirty="0" err="1"/>
              <a:t>Alaja</a:t>
            </a:r>
            <a:r>
              <a:rPr lang="en-US" sz="1200" dirty="0"/>
              <a:t>, H. 2021. </a:t>
            </a:r>
            <a:r>
              <a:rPr lang="en-US" sz="1200" dirty="0" err="1"/>
              <a:t>Vesienhoidon</a:t>
            </a:r>
            <a:r>
              <a:rPr lang="en-US" sz="1200" dirty="0"/>
              <a:t> </a:t>
            </a:r>
            <a:r>
              <a:rPr lang="en-US" sz="1200" dirty="0" err="1"/>
              <a:t>yleissuunnitelma</a:t>
            </a:r>
            <a:r>
              <a:rPr lang="en-US" sz="1200" dirty="0"/>
              <a:t> </a:t>
            </a:r>
            <a:r>
              <a:rPr lang="en-US" sz="1200" dirty="0" err="1"/>
              <a:t>Kyyvesi-Pieksämäen</a:t>
            </a:r>
            <a:r>
              <a:rPr lang="en-US" sz="1200" dirty="0"/>
              <a:t> </a:t>
            </a:r>
            <a:r>
              <a:rPr lang="en-US" sz="1200" dirty="0" err="1"/>
              <a:t>kalatalousalueelle</a:t>
            </a:r>
            <a:r>
              <a:rPr lang="en-US" sz="1200" dirty="0"/>
              <a:t>.</a:t>
            </a:r>
            <a:endParaRPr lang="fi-FI" sz="1200" dirty="0">
              <a:solidFill>
                <a:schemeClr val="accent6"/>
              </a:solidFill>
            </a:endParaRPr>
          </a:p>
          <a:p>
            <a:r>
              <a:rPr lang="fi-FI" sz="1200" dirty="0" err="1">
                <a:solidFill>
                  <a:schemeClr val="accent6"/>
                </a:solidFill>
              </a:rPr>
              <a:t>Peth</a:t>
            </a:r>
            <a:r>
              <a:rPr lang="fi-FI" sz="1200" dirty="0">
                <a:solidFill>
                  <a:schemeClr val="accent6"/>
                </a:solidFill>
              </a:rPr>
              <a:t>, D., </a:t>
            </a:r>
            <a:r>
              <a:rPr lang="fi-FI" sz="1200" dirty="0" err="1"/>
              <a:t>Mußhoff</a:t>
            </a:r>
            <a:r>
              <a:rPr lang="fi-FI" sz="1200" dirty="0"/>
              <a:t>, O., </a:t>
            </a:r>
            <a:r>
              <a:rPr lang="fi-FI" sz="1200" dirty="0" err="1"/>
              <a:t>Funke</a:t>
            </a:r>
            <a:r>
              <a:rPr lang="fi-FI" sz="1200" dirty="0"/>
              <a:t>, K. &amp; </a:t>
            </a:r>
            <a:r>
              <a:rPr lang="fi-FI" sz="1200" dirty="0" err="1"/>
              <a:t>Hirschauer</a:t>
            </a:r>
            <a:r>
              <a:rPr lang="fi-FI" sz="1200" dirty="0"/>
              <a:t>, N. 2019. </a:t>
            </a:r>
            <a:r>
              <a:rPr lang="fi-FI" sz="1200" dirty="0" err="1"/>
              <a:t>Nudging</a:t>
            </a:r>
            <a:r>
              <a:rPr lang="fi-FI" sz="1200" dirty="0"/>
              <a:t> </a:t>
            </a:r>
            <a:r>
              <a:rPr lang="fi-FI" sz="1200" dirty="0" err="1"/>
              <a:t>Farmers</a:t>
            </a:r>
            <a:r>
              <a:rPr lang="fi-FI" sz="1200" dirty="0"/>
              <a:t> to </a:t>
            </a:r>
            <a:r>
              <a:rPr lang="fi-FI" sz="1200" dirty="0" err="1"/>
              <a:t>Comply</a:t>
            </a:r>
            <a:r>
              <a:rPr lang="fi-FI" sz="1200" dirty="0"/>
              <a:t> </a:t>
            </a:r>
            <a:r>
              <a:rPr lang="fi-FI" sz="1200" dirty="0" err="1"/>
              <a:t>With</a:t>
            </a:r>
            <a:r>
              <a:rPr lang="fi-FI" sz="1200" dirty="0"/>
              <a:t> </a:t>
            </a:r>
            <a:r>
              <a:rPr lang="fi-FI" sz="1200" dirty="0" err="1"/>
              <a:t>Water</a:t>
            </a:r>
            <a:r>
              <a:rPr lang="fi-FI" sz="1200" dirty="0"/>
              <a:t> </a:t>
            </a:r>
            <a:r>
              <a:rPr lang="fi-FI" sz="1200" dirty="0" err="1"/>
              <a:t>Protection</a:t>
            </a:r>
            <a:r>
              <a:rPr lang="fi-FI" sz="1200" dirty="0"/>
              <a:t> </a:t>
            </a:r>
            <a:r>
              <a:rPr lang="fi-FI" sz="1200" dirty="0" err="1"/>
              <a:t>Rules</a:t>
            </a:r>
            <a:r>
              <a:rPr lang="fi-FI" sz="1200" dirty="0"/>
              <a:t> – </a:t>
            </a:r>
            <a:r>
              <a:rPr lang="fi-FI" sz="1200" dirty="0" err="1"/>
              <a:t>Experimental</a:t>
            </a:r>
            <a:r>
              <a:rPr lang="fi-FI" sz="1200" dirty="0"/>
              <a:t> </a:t>
            </a:r>
            <a:r>
              <a:rPr lang="fi-FI" sz="1200" dirty="0" err="1"/>
              <a:t>Evidence</a:t>
            </a:r>
            <a:r>
              <a:rPr lang="fi-FI" sz="1200" dirty="0"/>
              <a:t> </a:t>
            </a:r>
            <a:r>
              <a:rPr lang="fi-FI" sz="1200" dirty="0" err="1"/>
              <a:t>From</a:t>
            </a:r>
            <a:r>
              <a:rPr lang="fi-FI" sz="1200" dirty="0"/>
              <a:t> Germany. </a:t>
            </a:r>
            <a:r>
              <a:rPr lang="fi-FI" sz="1200" i="1" dirty="0" err="1"/>
              <a:t>Ecological</a:t>
            </a:r>
            <a:r>
              <a:rPr lang="fi-FI" sz="1200" i="1" dirty="0"/>
              <a:t> </a:t>
            </a:r>
            <a:r>
              <a:rPr lang="fi-FI" sz="1200" i="1" dirty="0" err="1"/>
              <a:t>Economics</a:t>
            </a:r>
            <a:r>
              <a:rPr lang="fi-FI" sz="1200" i="1" dirty="0"/>
              <a:t>. </a:t>
            </a:r>
            <a:r>
              <a:rPr lang="fi-FI" sz="1200" dirty="0" err="1"/>
              <a:t>Vol</a:t>
            </a:r>
            <a:r>
              <a:rPr lang="fi-FI" sz="1200" dirty="0"/>
              <a:t> 152, pp. 310-321. </a:t>
            </a:r>
            <a:r>
              <a:rPr lang="fi-FI" sz="1200" dirty="0">
                <a:hlinkClick r:id="rId4"/>
              </a:rPr>
              <a:t>https://doi.org/10.1016/j.ecolecon.2018.06.007</a:t>
            </a:r>
            <a:endParaRPr lang="fi-FI" sz="1200" dirty="0"/>
          </a:p>
          <a:p>
            <a:r>
              <a:rPr lang="fi-FI" sz="1200" dirty="0"/>
              <a:t>Ppt.fi. Ei pvm. TUIMA – Tuuppausta ilmastoviisaaseen maankäyttöön maa- ja metsätaloudessa. [Verkkosivu] [Viitattu 23.8.2024]. Saatavissa: </a:t>
            </a:r>
            <a:r>
              <a:rPr lang="fi-FI" sz="1200" dirty="0">
                <a:hlinkClick r:id="rId5"/>
              </a:rPr>
              <a:t>https://www.ptt.fi/hankkeet/tuima-tuuppausta-ilmastoviisaaseen-maankayttoon-maa-ja-metsataloudessa/</a:t>
            </a:r>
            <a:endParaRPr lang="fi-FI" sz="1200" dirty="0"/>
          </a:p>
          <a:p>
            <a:r>
              <a:rPr lang="fi-FI" sz="1200" dirty="0"/>
              <a:t>Ruokavirasto. 2024a. Maatalouden investointituet. [Verkkosivu] [Viitattu 19.8.2024]. </a:t>
            </a:r>
            <a:r>
              <a:rPr lang="fi-FI" sz="1200" dirty="0">
                <a:hlinkClick r:id="rId6"/>
              </a:rPr>
              <a:t>https://www.ruokavirasto.fi/tuet/maatalous/investoinnit/maatalouden-investointituet/</a:t>
            </a:r>
            <a:endParaRPr lang="fi-FI" sz="1200" dirty="0"/>
          </a:p>
          <a:p>
            <a:r>
              <a:rPr lang="fi-FI" sz="1200" dirty="0"/>
              <a:t>Ruokavirasto. 2024b. Maatalousluonnon ja maiseman hoitosopimus. [Verkkosivu] [Viitattu 19.8.2024]. </a:t>
            </a:r>
            <a:r>
              <a:rPr lang="fi-FI" sz="1200" dirty="0">
                <a:hlinkClick r:id="rId7"/>
              </a:rPr>
              <a:t>https://www.ruokavirasto.fi/tuet/maatalous/peltotuet/maatalousluonnon-ja-maiseman-hoitosopimus/</a:t>
            </a:r>
            <a:endParaRPr lang="fi-FI" sz="1200" dirty="0"/>
          </a:p>
          <a:p>
            <a:r>
              <a:rPr lang="fi-FI" sz="1200" dirty="0"/>
              <a:t>Ruokavirasto. 2024c. Maatilojen neuvonta. [Verkkosivu] [Viitattu 19.8.2024]. </a:t>
            </a:r>
            <a:r>
              <a:rPr lang="fi-FI" sz="1200" dirty="0">
                <a:hlinkClick r:id="rId8"/>
              </a:rPr>
              <a:t>https://www.ruokavirasto.fi/tuet/maatalous/maatilojen-neuvonta/</a:t>
            </a:r>
            <a:endParaRPr lang="fi-FI" sz="1200" dirty="0"/>
          </a:p>
          <a:p>
            <a:r>
              <a:rPr lang="en-US" sz="1200" dirty="0" err="1"/>
              <a:t>Ruokavirasto</a:t>
            </a:r>
            <a:r>
              <a:rPr lang="en-US" sz="1200" dirty="0"/>
              <a:t>. 2024d. </a:t>
            </a:r>
            <a:r>
              <a:rPr lang="en-US" sz="1200" dirty="0" err="1"/>
              <a:t>Ympäristökorvaus</a:t>
            </a:r>
            <a:r>
              <a:rPr lang="en-US" sz="1200" dirty="0"/>
              <a:t>. [</a:t>
            </a:r>
            <a:r>
              <a:rPr lang="en-US" sz="1200" dirty="0" err="1"/>
              <a:t>Verkkosivu</a:t>
            </a:r>
            <a:r>
              <a:rPr lang="en-US" sz="1200" dirty="0"/>
              <a:t>] [</a:t>
            </a:r>
            <a:r>
              <a:rPr lang="en-US" sz="1200" dirty="0" err="1"/>
              <a:t>Viitattu</a:t>
            </a:r>
            <a:r>
              <a:rPr lang="en-US" sz="1200" dirty="0"/>
              <a:t> 23.8.2024]. </a:t>
            </a:r>
            <a:r>
              <a:rPr lang="en-US" sz="1200" dirty="0" err="1"/>
              <a:t>Saatavissa</a:t>
            </a:r>
            <a:r>
              <a:rPr lang="en-US" sz="1200" dirty="0"/>
              <a:t>: </a:t>
            </a:r>
            <a:r>
              <a:rPr lang="en-US" sz="1200" dirty="0">
                <a:hlinkClick r:id="rId9"/>
              </a:rPr>
              <a:t>https://www.ruokavirasto.fi/tuet/maatalous/peltotuet/ymparistokorvaus/</a:t>
            </a:r>
            <a:endParaRPr lang="en-US" sz="1200" dirty="0"/>
          </a:p>
          <a:p>
            <a:r>
              <a:rPr lang="fi-FI" sz="1200" dirty="0"/>
              <a:t>Ruokavirasto. Neuvojarekisteri. [Verkkosivu] [Viitattu 23.8.2024]. Saatavissa: </a:t>
            </a:r>
            <a:r>
              <a:rPr lang="fi-FI" sz="1200" dirty="0">
                <a:hlinkClick r:id="rId10"/>
              </a:rPr>
              <a:t>https://tietolaari.ruokavirasto.fi/tietolaari/sheets/9</a:t>
            </a:r>
            <a:endParaRPr lang="fi-FI" sz="1200" dirty="0"/>
          </a:p>
          <a:p>
            <a:endParaRPr lang="en-US" sz="1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AFDFB8-6551-D4CF-1D89-0A344DE78ED6}"/>
              </a:ext>
            </a:extLst>
          </p:cNvPr>
          <p:cNvSpPr txBox="1">
            <a:spLocks/>
          </p:cNvSpPr>
          <p:nvPr/>
        </p:nvSpPr>
        <p:spPr>
          <a:xfrm>
            <a:off x="6096000" y="429985"/>
            <a:ext cx="5413829" cy="4114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/>
              <a:t>Rytkönen</a:t>
            </a:r>
            <a:r>
              <a:rPr lang="en-US" sz="1200" dirty="0"/>
              <a:t>, A., </a:t>
            </a:r>
            <a:r>
              <a:rPr lang="en-US" sz="1200" dirty="0" err="1"/>
              <a:t>Ahopelto</a:t>
            </a:r>
            <a:r>
              <a:rPr lang="en-US" sz="1200" dirty="0"/>
              <a:t>, L., </a:t>
            </a:r>
            <a:r>
              <a:rPr lang="en-US" sz="1200" dirty="0" err="1"/>
              <a:t>Helkinheimo</a:t>
            </a:r>
            <a:r>
              <a:rPr lang="en-US" sz="1200" dirty="0"/>
              <a:t>, J., Olin, S., Keto, A., Leinonen, A. &amp; </a:t>
            </a:r>
            <a:r>
              <a:rPr lang="en-US" sz="1200" dirty="0" err="1"/>
              <a:t>Häggblom</a:t>
            </a:r>
            <a:r>
              <a:rPr lang="en-US" sz="1200" dirty="0"/>
              <a:t>, O. 2024. </a:t>
            </a:r>
            <a:r>
              <a:rPr lang="en-US" sz="1200" i="1" dirty="0" err="1"/>
              <a:t>Valuma-aluesuunnittelun</a:t>
            </a:r>
            <a:r>
              <a:rPr lang="en-US" sz="1200" i="1" dirty="0"/>
              <a:t> </a:t>
            </a:r>
            <a:r>
              <a:rPr lang="en-US" sz="1200" i="1" dirty="0" err="1"/>
              <a:t>tiekartta</a:t>
            </a:r>
            <a:r>
              <a:rPr lang="en-US" sz="1200" i="1" dirty="0"/>
              <a:t> </a:t>
            </a:r>
            <a:r>
              <a:rPr lang="en-US" sz="1200" i="1" dirty="0" err="1"/>
              <a:t>vuoteen</a:t>
            </a:r>
            <a:r>
              <a:rPr lang="en-US" sz="1200" i="1" dirty="0"/>
              <a:t> 2030. </a:t>
            </a:r>
            <a:r>
              <a:rPr lang="en-US" sz="1200" i="1" dirty="0" err="1"/>
              <a:t>Valtioneuvoston</a:t>
            </a:r>
            <a:r>
              <a:rPr lang="en-US" sz="1200" i="1" dirty="0"/>
              <a:t> </a:t>
            </a:r>
            <a:r>
              <a:rPr lang="en-US" sz="1200" i="1" dirty="0" err="1"/>
              <a:t>julkaisuja</a:t>
            </a:r>
            <a:r>
              <a:rPr lang="en-US" sz="1200" i="1" dirty="0"/>
              <a:t> </a:t>
            </a:r>
            <a:r>
              <a:rPr lang="en-US" sz="1200" dirty="0"/>
              <a:t>6/2023.</a:t>
            </a:r>
            <a:endParaRPr lang="fi-FI" sz="1200" dirty="0"/>
          </a:p>
          <a:p>
            <a:r>
              <a:rPr lang="fi-FI" sz="1200" dirty="0"/>
              <a:t>Sitoumus2025.fi. Ei pvm. Vesivastuusitoumus. [Verkkosivu] [Viitattu 23.8.2024]. Saatavissa: </a:t>
            </a:r>
            <a:r>
              <a:rPr lang="fi-FI" sz="1200" dirty="0">
                <a:hlinkClick r:id="rId11"/>
              </a:rPr>
              <a:t>https://sitoumus2050.fi/toimenpidesitoumukset#//details/59254488D4DF3C0D1C6027FA</a:t>
            </a:r>
            <a:endParaRPr lang="fi-FI" sz="1200" dirty="0"/>
          </a:p>
          <a:p>
            <a:r>
              <a:rPr lang="en-US" sz="1200" dirty="0" err="1"/>
              <a:t>Sojamo</a:t>
            </a:r>
            <a:r>
              <a:rPr lang="en-US" sz="1200" dirty="0"/>
              <a:t>, S., </a:t>
            </a:r>
            <a:r>
              <a:rPr lang="en-US" sz="1200" dirty="0" err="1"/>
              <a:t>Salminen</a:t>
            </a:r>
            <a:r>
              <a:rPr lang="en-US" sz="1200" dirty="0"/>
              <a:t>, J., </a:t>
            </a:r>
            <a:r>
              <a:rPr lang="en-US" sz="1200" dirty="0" err="1"/>
              <a:t>Puharinen</a:t>
            </a:r>
            <a:r>
              <a:rPr lang="en-US" sz="1200" dirty="0"/>
              <a:t>, S., </a:t>
            </a:r>
            <a:r>
              <a:rPr lang="en-US" sz="1200" dirty="0" err="1"/>
              <a:t>Belinskij</a:t>
            </a:r>
            <a:r>
              <a:rPr lang="en-US" sz="1200" dirty="0"/>
              <a:t>, A., </a:t>
            </a:r>
            <a:r>
              <a:rPr lang="en-US" sz="1200" dirty="0" err="1"/>
              <a:t>Halonen</a:t>
            </a:r>
            <a:r>
              <a:rPr lang="en-US" sz="1200" dirty="0"/>
              <a:t>, M., </a:t>
            </a:r>
            <a:r>
              <a:rPr lang="en-US" sz="1200" dirty="0" err="1"/>
              <a:t>Heikinheimo</a:t>
            </a:r>
            <a:r>
              <a:rPr lang="en-US" sz="1200" dirty="0"/>
              <a:t>, E., </a:t>
            </a:r>
            <a:r>
              <a:rPr lang="en-US" sz="1200" dirty="0" err="1"/>
              <a:t>Saari</a:t>
            </a:r>
            <a:r>
              <a:rPr lang="en-US" sz="1200" dirty="0"/>
              <a:t>, P., </a:t>
            </a:r>
            <a:r>
              <a:rPr lang="en-US" sz="1200" dirty="0" err="1"/>
              <a:t>Airaksinen</a:t>
            </a:r>
            <a:r>
              <a:rPr lang="en-US" sz="1200" dirty="0"/>
              <a:t>, J., Illman, J., </a:t>
            </a:r>
            <a:r>
              <a:rPr lang="en-US" sz="1200" dirty="0" err="1"/>
              <a:t>Behm</a:t>
            </a:r>
            <a:r>
              <a:rPr lang="en-US" sz="1200" dirty="0"/>
              <a:t>, K., </a:t>
            </a:r>
            <a:r>
              <a:rPr lang="en-US" sz="1200" dirty="0" err="1"/>
              <a:t>Reinikainen</a:t>
            </a:r>
            <a:r>
              <a:rPr lang="en-US" sz="1200" dirty="0"/>
              <a:t>, A. &amp; </a:t>
            </a:r>
            <a:r>
              <a:rPr lang="en-US" sz="1200" dirty="0" err="1"/>
              <a:t>Usva</a:t>
            </a:r>
            <a:r>
              <a:rPr lang="en-US" sz="1200" dirty="0"/>
              <a:t>, K. 2021. </a:t>
            </a:r>
            <a:r>
              <a:rPr lang="en-US" sz="1200" dirty="0" err="1"/>
              <a:t>Vesivastuullinen</a:t>
            </a:r>
            <a:r>
              <a:rPr lang="en-US" sz="1200" dirty="0"/>
              <a:t> Suomi 2030 – </a:t>
            </a:r>
            <a:r>
              <a:rPr lang="en-US" sz="1200" dirty="0" err="1"/>
              <a:t>parhaat</a:t>
            </a:r>
            <a:r>
              <a:rPr lang="en-US" sz="1200" dirty="0"/>
              <a:t> </a:t>
            </a:r>
            <a:r>
              <a:rPr lang="en-US" sz="1200" dirty="0" err="1"/>
              <a:t>käytänteet</a:t>
            </a:r>
            <a:r>
              <a:rPr lang="en-US" sz="1200" dirty="0"/>
              <a:t>, </a:t>
            </a:r>
            <a:r>
              <a:rPr lang="en-US" sz="1200" dirty="0" err="1"/>
              <a:t>ohajuskeinot</a:t>
            </a:r>
            <a:r>
              <a:rPr lang="en-US" sz="1200" dirty="0"/>
              <a:t> ja </a:t>
            </a:r>
            <a:r>
              <a:rPr lang="en-US" sz="1200" dirty="0" err="1"/>
              <a:t>toimintamallit</a:t>
            </a:r>
            <a:r>
              <a:rPr lang="en-US" sz="1200" dirty="0"/>
              <a:t>. </a:t>
            </a:r>
            <a:r>
              <a:rPr lang="en-US" sz="1200" i="1" dirty="0" err="1"/>
              <a:t>Valtioneuvoston</a:t>
            </a:r>
            <a:r>
              <a:rPr lang="en-US" sz="1200" i="1" dirty="0"/>
              <a:t> </a:t>
            </a:r>
            <a:r>
              <a:rPr lang="en-US" sz="1200" i="1" dirty="0" err="1"/>
              <a:t>selvitys</a:t>
            </a:r>
            <a:r>
              <a:rPr lang="en-US" sz="1200" i="1" dirty="0"/>
              <a:t>- ja </a:t>
            </a:r>
            <a:r>
              <a:rPr lang="en-US" sz="1200" i="1" dirty="0" err="1"/>
              <a:t>tutkimustoiminnan</a:t>
            </a:r>
            <a:r>
              <a:rPr lang="en-US" sz="1200" i="1" dirty="0"/>
              <a:t> </a:t>
            </a:r>
            <a:r>
              <a:rPr lang="en-US" sz="1200" i="1" dirty="0" err="1"/>
              <a:t>julkaisusarja</a:t>
            </a:r>
            <a:r>
              <a:rPr lang="en-US" sz="1200" i="1" dirty="0"/>
              <a:t> </a:t>
            </a:r>
            <a:r>
              <a:rPr lang="en-US" sz="1200" dirty="0"/>
              <a:t>26/2021.</a:t>
            </a:r>
          </a:p>
          <a:p>
            <a:r>
              <a:rPr lang="en-US" sz="1200" dirty="0" err="1"/>
              <a:t>Suomen</a:t>
            </a:r>
            <a:r>
              <a:rPr lang="en-US" sz="1200" dirty="0"/>
              <a:t> </a:t>
            </a:r>
            <a:r>
              <a:rPr lang="en-US" sz="1200" dirty="0" err="1"/>
              <a:t>vesistösäätiö</a:t>
            </a:r>
            <a:r>
              <a:rPr lang="en-US" sz="1200" dirty="0"/>
              <a:t>. Ei </a:t>
            </a:r>
            <a:r>
              <a:rPr lang="en-US" sz="1200" dirty="0" err="1"/>
              <a:t>pvm</a:t>
            </a:r>
            <a:r>
              <a:rPr lang="en-US" sz="1200" dirty="0"/>
              <a:t>. </a:t>
            </a:r>
            <a:r>
              <a:rPr lang="en-US" sz="1200" dirty="0" err="1"/>
              <a:t>Vedelläkävijät</a:t>
            </a:r>
            <a:r>
              <a:rPr lang="en-US" sz="1200" dirty="0"/>
              <a:t>. [</a:t>
            </a:r>
            <a:r>
              <a:rPr lang="en-US" sz="1200" dirty="0" err="1"/>
              <a:t>Verkkosivu</a:t>
            </a:r>
            <a:r>
              <a:rPr lang="en-US" sz="1200" dirty="0"/>
              <a:t>] [</a:t>
            </a:r>
            <a:r>
              <a:rPr lang="en-US" sz="1200" dirty="0" err="1"/>
              <a:t>Viitattu</a:t>
            </a:r>
            <a:r>
              <a:rPr lang="en-US" sz="1200" dirty="0"/>
              <a:t> 23.8.2024]. </a:t>
            </a:r>
            <a:r>
              <a:rPr lang="en-US" sz="1200" dirty="0" err="1"/>
              <a:t>Saatavissa</a:t>
            </a:r>
            <a:r>
              <a:rPr lang="en-US" sz="1200" dirty="0"/>
              <a:t>: </a:t>
            </a:r>
            <a:r>
              <a:rPr lang="en-US" sz="1200" dirty="0">
                <a:hlinkClick r:id="rId12"/>
              </a:rPr>
              <a:t>https://vesistosaatio.fi/vedellakavijat/</a:t>
            </a:r>
            <a:endParaRPr lang="en-US" sz="1200" dirty="0"/>
          </a:p>
          <a:p>
            <a:r>
              <a:rPr lang="en-US" sz="1200" dirty="0" err="1"/>
              <a:t>Suomen</a:t>
            </a:r>
            <a:r>
              <a:rPr lang="en-US" sz="1200" dirty="0"/>
              <a:t> </a:t>
            </a:r>
            <a:r>
              <a:rPr lang="en-US" sz="1200" dirty="0" err="1"/>
              <a:t>ympäristökeskus</a:t>
            </a:r>
            <a:r>
              <a:rPr lang="en-US" sz="1200" dirty="0"/>
              <a:t>. 2022. EMAS-</a:t>
            </a:r>
            <a:r>
              <a:rPr lang="en-US" sz="1200" dirty="0" err="1"/>
              <a:t>järjestelmä</a:t>
            </a:r>
            <a:r>
              <a:rPr lang="en-US" sz="1200" dirty="0"/>
              <a:t> ja </a:t>
            </a:r>
            <a:r>
              <a:rPr lang="en-US" sz="1200" dirty="0" err="1"/>
              <a:t>sen</a:t>
            </a:r>
            <a:r>
              <a:rPr lang="en-US" sz="1200" dirty="0"/>
              <a:t> </a:t>
            </a:r>
            <a:r>
              <a:rPr lang="en-US" sz="1200" dirty="0" err="1"/>
              <a:t>toteuttaminen</a:t>
            </a:r>
            <a:r>
              <a:rPr lang="en-US" sz="1200" dirty="0"/>
              <a:t>. Ymparisto.fi. [</a:t>
            </a:r>
            <a:r>
              <a:rPr lang="en-US" sz="1200" dirty="0" err="1"/>
              <a:t>Verkkosivu</a:t>
            </a:r>
            <a:r>
              <a:rPr lang="en-US" sz="1200" dirty="0"/>
              <a:t>] [</a:t>
            </a:r>
            <a:r>
              <a:rPr lang="en-US" sz="1200" dirty="0" err="1"/>
              <a:t>Viitattu</a:t>
            </a:r>
            <a:r>
              <a:rPr lang="en-US" sz="1200" dirty="0"/>
              <a:t> 19.8.2024]. </a:t>
            </a:r>
            <a:r>
              <a:rPr lang="en-US" sz="1200" dirty="0">
                <a:solidFill>
                  <a:schemeClr val="accent6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https://www.ymparisto.fi/fi/</a:t>
            </a:r>
            <a:r>
              <a:rPr lang="en-US" sz="1200" dirty="0" err="1">
                <a:solidFill>
                  <a:schemeClr val="accent6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kestava</a:t>
            </a:r>
            <a:r>
              <a:rPr lang="en-US" sz="1200" dirty="0">
                <a:solidFill>
                  <a:schemeClr val="accent6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200" dirty="0" err="1">
                <a:solidFill>
                  <a:schemeClr val="accent6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kierto</a:t>
            </a:r>
            <a:r>
              <a:rPr lang="en-US" sz="1200" dirty="0">
                <a:solidFill>
                  <a:schemeClr val="accent6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-ja-</a:t>
            </a:r>
            <a:r>
              <a:rPr lang="en-US" sz="1200" dirty="0" err="1">
                <a:solidFill>
                  <a:schemeClr val="accent6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biotalous</a:t>
            </a:r>
            <a:r>
              <a:rPr lang="en-US" sz="1200" dirty="0">
                <a:solidFill>
                  <a:schemeClr val="accent6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dirty="0" err="1">
                <a:solidFill>
                  <a:schemeClr val="accent6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kestava-tuotanto</a:t>
            </a:r>
            <a:r>
              <a:rPr lang="en-US" sz="1200" dirty="0">
                <a:solidFill>
                  <a:schemeClr val="accent6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dirty="0" err="1">
                <a:solidFill>
                  <a:schemeClr val="accent6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ymparistojarjestelmat</a:t>
            </a:r>
            <a:r>
              <a:rPr lang="en-US" sz="1200" dirty="0">
                <a:solidFill>
                  <a:schemeClr val="accent6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-ja-</a:t>
            </a:r>
            <a:r>
              <a:rPr lang="en-US" sz="1200" dirty="0" err="1">
                <a:solidFill>
                  <a:schemeClr val="accent6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johtaminen</a:t>
            </a:r>
            <a:r>
              <a:rPr lang="en-US" sz="1200" dirty="0">
                <a:solidFill>
                  <a:schemeClr val="accent6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/emas-jarjestelma-ja-sen-toteuttaminen#säädökset-ja-ohjeet-emasin-toteuttamiseksi</a:t>
            </a:r>
            <a:endParaRPr lang="en-US" sz="1200" dirty="0">
              <a:solidFill>
                <a:schemeClr val="accent6"/>
              </a:solidFill>
            </a:endParaRPr>
          </a:p>
          <a:p>
            <a:r>
              <a:rPr lang="fi-FI" sz="1200" dirty="0"/>
              <a:t>Tapio. 2022. Ojasta allikkoon –hanke. [Verkkosivu] [Viitattu 20.8.2024]. </a:t>
            </a:r>
            <a:r>
              <a:rPr lang="fi-FI" sz="1200" dirty="0">
                <a:hlinkClick r:id="rId14"/>
              </a:rPr>
              <a:t>https://tapio.fi/projektit/ojasta-allikkoon-hanke/</a:t>
            </a:r>
            <a:endParaRPr lang="fi-FI" sz="1200" dirty="0"/>
          </a:p>
          <a:p>
            <a:r>
              <a:rPr lang="fi-FI" sz="1200" dirty="0"/>
              <a:t>Tapio. Ei pvm. Toimintamalli yksityismaiden vesien palauttamisen tai johtamisen suunnittelusta ennallistamis- ja vesiensuojeluhankkeena. </a:t>
            </a:r>
            <a:r>
              <a:rPr lang="fi-FI" sz="1200" i="1" dirty="0"/>
              <a:t>Ojasta allikkoon –hanke.</a:t>
            </a:r>
          </a:p>
          <a:p>
            <a:r>
              <a:rPr lang="en-US" sz="1200" dirty="0"/>
              <a:t>Vesi.fi. Ei </a:t>
            </a:r>
            <a:r>
              <a:rPr lang="en-US" sz="1200" dirty="0" err="1"/>
              <a:t>pvm</a:t>
            </a:r>
            <a:r>
              <a:rPr lang="en-US" sz="1200" dirty="0"/>
              <a:t>. </a:t>
            </a:r>
            <a:r>
              <a:rPr lang="en-US" sz="1200" dirty="0" err="1"/>
              <a:t>Valuma-aluesuunnittelu</a:t>
            </a:r>
            <a:r>
              <a:rPr lang="en-US" sz="1200" dirty="0"/>
              <a:t>. [</a:t>
            </a:r>
            <a:r>
              <a:rPr lang="en-US" sz="1200" dirty="0" err="1"/>
              <a:t>Verkkosivu</a:t>
            </a:r>
            <a:r>
              <a:rPr lang="en-US" sz="1200" dirty="0"/>
              <a:t>] [</a:t>
            </a:r>
            <a:r>
              <a:rPr lang="en-US" sz="1200" dirty="0" err="1"/>
              <a:t>Viitattu</a:t>
            </a:r>
            <a:r>
              <a:rPr lang="en-US" sz="1200" dirty="0"/>
              <a:t> 23.8.2024]. </a:t>
            </a:r>
            <a:r>
              <a:rPr lang="en-US" sz="1200" dirty="0" err="1"/>
              <a:t>Saatavissa</a:t>
            </a:r>
            <a:r>
              <a:rPr lang="en-US" sz="1200" dirty="0"/>
              <a:t>: </a:t>
            </a:r>
            <a:r>
              <a:rPr lang="en-US" sz="1200" dirty="0">
                <a:hlinkClick r:id="rId15"/>
              </a:rPr>
              <a:t>https://www.vesi.fi/teemasivu/valuma-aluesuunnittelu/</a:t>
            </a:r>
            <a:endParaRPr lang="en-US" sz="1200" dirty="0"/>
          </a:p>
          <a:p>
            <a:r>
              <a:rPr lang="en-US" sz="1200" dirty="0"/>
              <a:t>Water Framework Directive 2000/60</a:t>
            </a:r>
          </a:p>
          <a:p>
            <a:r>
              <a:rPr lang="fi-FI" sz="1200" dirty="0"/>
              <a:t>Vaikuta Vesiin –hanke: metsätalous- ja turvetuotantotiimi. 2021. Vesienhoidon toimenpiteiden suunnittelu vuosille 2022-2027: Metsätalous. 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2791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3E7644-984F-492D-836A-0EBFBCC32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 dirty="0"/>
              <a:t>Oikeudellis-hallinnolliset ohjauskeinot </a:t>
            </a:r>
            <a:br>
              <a:rPr lang="fi-FI" sz="3600" dirty="0"/>
            </a:br>
            <a:endParaRPr lang="fi-FI" sz="3600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E4034E7D-55AD-18D2-AD62-EC61F8C446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2" t="7" r="6140" b="-7"/>
          <a:stretch/>
        </p:blipFill>
        <p:spPr>
          <a:xfrm>
            <a:off x="0" y="1263540"/>
            <a:ext cx="4688271" cy="559446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5DF9EA-6252-A4C3-C227-7816D5F69826}"/>
              </a:ext>
            </a:extLst>
          </p:cNvPr>
          <p:cNvSpPr txBox="1"/>
          <p:nvPr/>
        </p:nvSpPr>
        <p:spPr>
          <a:xfrm>
            <a:off x="1456841" y="6350169"/>
            <a:ext cx="323143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900" dirty="0" err="1">
                <a:solidFill>
                  <a:srgbClr val="006C67"/>
                </a:solidFill>
              </a:rPr>
              <a:t>Kuva:https</a:t>
            </a:r>
            <a:r>
              <a:rPr lang="fi-FI" sz="900" dirty="0">
                <a:solidFill>
                  <a:srgbClr val="006C67"/>
                </a:solidFill>
              </a:rPr>
              <a:t>://images.almatalent.fi/cx197,cy0,cw2606,ch1954,1146x860/https://assets.almatalent.fi/image/24901771-e397-3dfe-8625-bcf6ee7c71a7</a:t>
            </a:r>
          </a:p>
        </p:txBody>
      </p:sp>
    </p:spTree>
    <p:extLst>
      <p:ext uri="{BB962C8B-B14F-4D97-AF65-F5344CB8AC3E}">
        <p14:creationId xmlns:p14="http://schemas.microsoft.com/office/powerpoint/2010/main" val="281410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6BA450-947B-03CA-69E7-5BDAEB849109}"/>
              </a:ext>
            </a:extLst>
          </p:cNvPr>
          <p:cNvSpPr/>
          <p:nvPr/>
        </p:nvSpPr>
        <p:spPr>
          <a:xfrm>
            <a:off x="6729107" y="1555012"/>
            <a:ext cx="4780722" cy="3931390"/>
          </a:xfrm>
          <a:prstGeom prst="roundRect">
            <a:avLst/>
          </a:prstGeom>
          <a:solidFill>
            <a:srgbClr val="CFE9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857B0-235A-FDAE-22CF-AF2047BEF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Yleistä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E27E2-F5BA-5D40-6978-B131D8537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69" y="1714500"/>
            <a:ext cx="5761340" cy="4159526"/>
          </a:xfrm>
        </p:spPr>
        <p:txBody>
          <a:bodyPr/>
          <a:lstStyle/>
          <a:p>
            <a:r>
              <a:rPr lang="fi-FI" sz="2000" dirty="0"/>
              <a:t>Valtioneuvoston tutkimuksen mukaan lainsäädännölliset ja poliittiset ohjauskeinot ovat </a:t>
            </a:r>
            <a:r>
              <a:rPr lang="fi-FI" sz="2000" dirty="0">
                <a:highlight>
                  <a:srgbClr val="CFE9EA"/>
                </a:highlight>
              </a:rPr>
              <a:t>merkittävimpiä yritysten vesivastuullisuutta edistäviä ulkoisia ajureita.</a:t>
            </a:r>
            <a:r>
              <a:rPr lang="fi-FI" sz="2000" dirty="0"/>
              <a:t> </a:t>
            </a:r>
          </a:p>
          <a:p>
            <a:r>
              <a:rPr lang="fi-FI" sz="2000" dirty="0"/>
              <a:t>Valuma-aluesuunnittelua ja suunnitteluhankkeiden sidosryhmiä ohjataan oikeudellisesti </a:t>
            </a:r>
            <a:r>
              <a:rPr lang="fi-FI" sz="2000" dirty="0">
                <a:highlight>
                  <a:srgbClr val="CFE9EA"/>
                </a:highlight>
              </a:rPr>
              <a:t>EU-direktiiveillä ja lainsäädännöllä</a:t>
            </a:r>
            <a:r>
              <a:rPr lang="fi-FI" sz="2000" dirty="0"/>
              <a:t>, sekä </a:t>
            </a:r>
            <a:r>
              <a:rPr lang="fi-FI" sz="2000" dirty="0">
                <a:highlight>
                  <a:srgbClr val="CFE9EA"/>
                </a:highlight>
              </a:rPr>
              <a:t>Suomen valtiollisella lainsäädännöllä</a:t>
            </a:r>
            <a:r>
              <a:rPr lang="fi-FI" sz="2000" dirty="0"/>
              <a:t>. Esimerkiksi yritysten vedenkäytön ympäristöllistä kestävyyttä ohjataan EU:n ja kansallisen tason ympäristölainsäädännössä. </a:t>
            </a:r>
            <a:endParaRPr lang="fi-FI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7241D-C7F6-771E-2CDC-FF5D9DC78B27}"/>
              </a:ext>
            </a:extLst>
          </p:cNvPr>
          <p:cNvSpPr txBox="1"/>
          <p:nvPr/>
        </p:nvSpPr>
        <p:spPr>
          <a:xfrm>
            <a:off x="7158183" y="2059396"/>
            <a:ext cx="38728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b="1" dirty="0"/>
              <a:t>Valuma-aluesuunnitteluun vaikuttavia lakeja Suomessa ovat 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highlight>
                  <a:srgbClr val="CFE9EA"/>
                </a:highlight>
              </a:rPr>
              <a:t>vesilaki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ympäristönsuojelulaki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luonnonsuojelulaki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alueidenkäyttölaki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metsälaki</a:t>
            </a:r>
            <a:endParaRPr lang="fi-FI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B230B-B49C-96DE-60B6-3C41B2EAEA49}"/>
              </a:ext>
            </a:extLst>
          </p:cNvPr>
          <p:cNvSpPr txBox="1"/>
          <p:nvPr/>
        </p:nvSpPr>
        <p:spPr>
          <a:xfrm>
            <a:off x="824969" y="6169833"/>
            <a:ext cx="6096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hlinkClick r:id="rId2"/>
              </a:rPr>
              <a:t>Vesivastuullinen Suomi 2030 – parhaat käytänteet, ohjauskeinot ja toimintamallit (valtioneuvosto.fi)</a:t>
            </a:r>
            <a:r>
              <a:rPr lang="fi-FI" sz="1100" dirty="0"/>
              <a:t>, </a:t>
            </a:r>
            <a:r>
              <a:rPr lang="fi-FI" sz="1100" dirty="0">
                <a:hlinkClick r:id="rId2"/>
              </a:rPr>
              <a:t>Vesivastuullinen Suomi 2030 – parhaat käytänteet, ohjauskeinot ja toimintamallit (valtioneuvosto.fi)</a:t>
            </a:r>
            <a:r>
              <a:rPr lang="fi-FI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210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F62CC-D5B4-5EF1-7F80-7D7A62A31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412473"/>
            <a:ext cx="10827659" cy="983513"/>
          </a:xfrm>
        </p:spPr>
        <p:txBody>
          <a:bodyPr/>
          <a:lstStyle/>
          <a:p>
            <a:r>
              <a:rPr lang="fi-FI"/>
              <a:t>Vesienhoitolaki 1299/2004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1B75C-1720-E933-1E8E-619D41A51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410433"/>
            <a:ext cx="5247032" cy="4114801"/>
          </a:xfrm>
        </p:spPr>
        <p:txBody>
          <a:bodyPr/>
          <a:lstStyle/>
          <a:p>
            <a:r>
              <a:rPr lang="fi-FI" sz="1800" b="1" i="1" dirty="0"/>
              <a:t>Laki vesienhoidon ja merenhoidon järjestämisestä 1299/2004 </a:t>
            </a:r>
            <a:r>
              <a:rPr lang="fi-FI" sz="1800" dirty="0"/>
              <a:t>ohjaa sisävesien ja meren vesiensuojelua. Se pohjautuu EU:n vesipuitedirektiiviin. Vesiensuojelua ohjataan lain puitteissa laadituilla </a:t>
            </a:r>
            <a:r>
              <a:rPr lang="fi-FI" sz="1800" dirty="0">
                <a:highlight>
                  <a:srgbClr val="CFE9EA"/>
                </a:highlight>
              </a:rPr>
              <a:t>vesienhoitosuunnitelmilla</a:t>
            </a:r>
            <a:r>
              <a:rPr lang="fi-FI" sz="1800" dirty="0"/>
              <a:t> ja </a:t>
            </a:r>
            <a:r>
              <a:rPr lang="fi-FI" sz="1800" dirty="0">
                <a:highlight>
                  <a:srgbClr val="CFE9EA"/>
                </a:highlight>
              </a:rPr>
              <a:t>merenhoitosuunnitelmalla</a:t>
            </a:r>
            <a:endParaRPr lang="fi-FI" sz="1800" dirty="0"/>
          </a:p>
          <a:p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Lain mukaan vesienhoidon järjestämisen tavoitteena on suojella, parantaa ja ennallistaa vesiä siten, että pinta- ja pohjavesien tila ei heikkene ja on vähintään hyvä</a:t>
            </a:r>
            <a:endParaRPr lang="fi-FI" sz="1800" dirty="0"/>
          </a:p>
          <a:p>
            <a:r>
              <a:rPr lang="fi-FI" sz="1800" b="1" dirty="0"/>
              <a:t>Vesienhoitosuunnitelma</a:t>
            </a:r>
            <a:r>
              <a:rPr lang="fi-FI" sz="1800" dirty="0"/>
              <a:t> laaditaan kansallisille vesienhoitopiireille eli Suomessa </a:t>
            </a:r>
            <a:r>
              <a:rPr lang="fi-FI" sz="1800" dirty="0">
                <a:highlight>
                  <a:srgbClr val="CFE9EA"/>
                </a:highlight>
              </a:rPr>
              <a:t>vesienhoitoalueille</a:t>
            </a:r>
          </a:p>
          <a:p>
            <a:r>
              <a:rPr lang="fi-FI" sz="1600" i="1" dirty="0">
                <a:highlight>
                  <a:srgbClr val="E6E6E6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”Nykyisin on yleisesti tunnustettua, että vesienhoidon tulisi tapahtua monitieteellisesti ja yhteistyössä koko hydrologisen valuma-alueen toimijoiden kanssa.” </a:t>
            </a:r>
            <a:r>
              <a:rPr lang="fi-FI" sz="1600" dirty="0">
                <a:ea typeface="Calibri" panose="020F0502020204030204" pitchFamily="34" charset="0"/>
                <a:cs typeface="Calibri" panose="020F0502020204030204" pitchFamily="34" charset="0"/>
              </a:rPr>
              <a:t>(Hiironen 2023)</a:t>
            </a:r>
            <a:endParaRPr lang="fi-FI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800" dirty="0">
              <a:highlight>
                <a:srgbClr val="CFE9EA"/>
              </a:highlight>
            </a:endParaRPr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51CFD-2FCD-BD49-F6E6-C06001F50AE4}"/>
              </a:ext>
            </a:extLst>
          </p:cNvPr>
          <p:cNvSpPr txBox="1"/>
          <p:nvPr/>
        </p:nvSpPr>
        <p:spPr>
          <a:xfrm>
            <a:off x="6172200" y="1395986"/>
            <a:ext cx="543702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tx2"/>
                </a:solidFill>
              </a:rPr>
              <a:t>Vesienhoidon järjestämisessä on lain mukaan otettava huomioon seuraavat osa-alueet: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2"/>
                </a:solidFill>
              </a:rPr>
              <a:t>vesien laatu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2"/>
                </a:solidFill>
              </a:rPr>
              <a:t>vesien kestävä käyttö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2"/>
                </a:solidFill>
              </a:rPr>
              <a:t>vesipalvelut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2"/>
                </a:solidFill>
              </a:rPr>
              <a:t>tulvariskien hallinta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2"/>
                </a:solidFill>
              </a:rPr>
              <a:t>vesien virkistyskäyttö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2"/>
                </a:solidFill>
              </a:rPr>
              <a:t>vesien välityksellä leviävät taudit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2"/>
                </a:solidFill>
              </a:rPr>
              <a:t>vesiekosysteemien suojelu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2"/>
                </a:solidFill>
              </a:rPr>
              <a:t>vesiekosysteemeihin yhteydessä olevien maaekosysteemien ja kosteikkojen suojelu</a:t>
            </a:r>
          </a:p>
          <a:p>
            <a:endParaRPr lang="fi-FI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Vesienhoitolain asettamat tavoitteet määrittävät keskeisesti myös valuma-aluesuunnittelun tavoitteita:</a:t>
            </a:r>
          </a:p>
          <a:p>
            <a:r>
              <a:rPr lang="fi-FI" sz="1600" b="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”Valuma-aluesuunnittelulla edistetään </a:t>
            </a:r>
            <a:r>
              <a:rPr lang="fi-FI" sz="1600" b="0" i="1" dirty="0">
                <a:solidFill>
                  <a:schemeClr val="tx2"/>
                </a:solidFill>
                <a:effectLst/>
                <a:highlight>
                  <a:srgbClr val="CFE9EA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tulvasuojelua ja vesiensuojelua</a:t>
            </a:r>
            <a:r>
              <a:rPr lang="fi-FI" sz="1600" b="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sekä esimerkiksi ilmastotavoitteita, kalataloutta, </a:t>
            </a:r>
            <a:r>
              <a:rPr lang="fi-FI" sz="1600" b="0" i="1" dirty="0">
                <a:solidFill>
                  <a:schemeClr val="tx2"/>
                </a:solidFill>
                <a:effectLst/>
                <a:highlight>
                  <a:srgbClr val="CFE9EA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luonnon monimuotoisuutta, luontoarvoja, maisemanhoitoa ja luonnon virkistyskäyttöä</a:t>
            </a:r>
            <a:r>
              <a:rPr lang="fi-FI" sz="1600" b="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.” </a:t>
            </a:r>
            <a:r>
              <a:rPr lang="fi-FI" sz="1600" b="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(Vesi.fi: Valuma-aluesuunnittelu)</a:t>
            </a:r>
            <a:endParaRPr lang="fi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4654FC-3593-17BB-46D3-0F725EEA1F62}"/>
              </a:ext>
            </a:extLst>
          </p:cNvPr>
          <p:cNvSpPr txBox="1"/>
          <p:nvPr/>
        </p:nvSpPr>
        <p:spPr>
          <a:xfrm>
            <a:off x="682170" y="6162450"/>
            <a:ext cx="56077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chemeClr val="accent6"/>
                </a:solidFill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Valuma-aluelähtöinen suunnittelu ja vesienhoidon toimenpiteiden implementointi. Haasteet Suomessa ja EU:n alueella. (doria.fi)</a:t>
            </a:r>
            <a:r>
              <a:rPr lang="fi-FI" sz="1100" dirty="0">
                <a:solidFill>
                  <a:schemeClr val="accent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1100" dirty="0">
                <a:solidFill>
                  <a:schemeClr val="accent6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Laki vesienhoidon ja merenhoidon… 1299/2004 - Ajantasainen lainsäädäntö - FINLEX ®</a:t>
            </a:r>
            <a:r>
              <a:rPr lang="fi-FI" sz="1100" dirty="0">
                <a:solidFill>
                  <a:schemeClr val="accent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1100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Valuma-aluesuunnittelu | Vesi.fi</a:t>
            </a:r>
            <a:endParaRPr lang="fi-FI" sz="1100" dirty="0">
              <a:solidFill>
                <a:schemeClr val="accent6"/>
              </a:solidFill>
            </a:endParaRPr>
          </a:p>
          <a:p>
            <a:endParaRPr lang="fi-FI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4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1CB28-512E-BBE7-1E00-74FDC795F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154056"/>
            <a:ext cx="10827659" cy="983513"/>
          </a:xfrm>
        </p:spPr>
        <p:txBody>
          <a:bodyPr/>
          <a:lstStyle/>
          <a:p>
            <a:r>
              <a:rPr lang="fi-FI" sz="2400"/>
              <a:t>Valuma-aluesuunnittelussa huomioitavia EU-direktiivejä ja -strategioita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6B37DC-1018-EEBA-47E3-C6A326907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198397"/>
              </p:ext>
            </p:extLst>
          </p:nvPr>
        </p:nvGraphicFramePr>
        <p:xfrm>
          <a:off x="577059" y="1028238"/>
          <a:ext cx="11037880" cy="4992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8940">
                  <a:extLst>
                    <a:ext uri="{9D8B030D-6E8A-4147-A177-3AD203B41FA5}">
                      <a16:colId xmlns:a16="http://schemas.microsoft.com/office/drawing/2014/main" val="2999989501"/>
                    </a:ext>
                  </a:extLst>
                </a:gridCol>
                <a:gridCol w="5518940">
                  <a:extLst>
                    <a:ext uri="{9D8B030D-6E8A-4147-A177-3AD203B41FA5}">
                      <a16:colId xmlns:a16="http://schemas.microsoft.com/office/drawing/2014/main" val="390274981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fi-FI"/>
                        <a:t>Direktiivi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Direktiivin kuvaus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33193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/>
                        <a:t>Vesipolitiikan puitedirektiivi (2000/60/EY)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Pohjana alueellisille vesienhoitosuunnitelmille, joissa on esitetään tavoitteita vesien tilalle ja toimenpiteitä tavoitteiden saavuttamiseksi.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53172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fi-FI" sz="1400"/>
                        <a:t>Tulvadirektiivi (2007/60/EY)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/>
                        <a:t>Maankäytön suunnittelussa on otettava huomioon tulvariskialueet ja pyrittävä estämään tulvista aiheutuvia vahinkoja.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12954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fi-FI" sz="1400"/>
                        <a:t>Nitraattidirektiivi (91/676/ETY)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/>
                        <a:t>Edellyttää nitraattien vesistökuormituksen vähentämistä, mukaan lukien maankäytön tehokas suunnittelu ja maatalouden hyvät käytännöt.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536569"/>
                  </a:ext>
                </a:extLst>
              </a:tr>
              <a:tr h="877764">
                <a:tc>
                  <a:txBody>
                    <a:bodyPr/>
                    <a:lstStyle/>
                    <a:p>
                      <a:r>
                        <a:rPr lang="fi-FI" sz="1400"/>
                        <a:t>Luontodirektiivi (92/43/ETY)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/>
                        <a:t>Edellyttää luontotyyppien ja luonnonvaraisten eläin- ja kasvilajien suojelua. Valuma-alueiden maankäytön suunnittelussa on otettava huomioon arvokkaat luontokohteet ja varmistettava niiden suojelu.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435918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fi-FI" sz="1400"/>
                        <a:t>EU:n biodiversiteettistrategia 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/>
                        <a:t>Tavoitteena on pysäyttää luontokato ja kääntää luonnon monimuotoisuuden kehitys myönteiseksi vuoteen 2030 mennessä. Jäsenmaat ovat sitoutuneet 17 avaintavoitteeseen, jotta tavoite saavutetaan.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48911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fi-FI" sz="1400"/>
                        <a:t>EU:n vihreän kehityksen ohjelma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/>
                        <a:t>EU:n taloudellisen kasvun strategia pyrkii yhteensovittamaan talouskasvun ympäristöhaasteiden kanssa.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92938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fi-FI" sz="1400"/>
                        <a:t>EU:n ilmastolaki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Tavoitteena ilmastoneutraalius vuonna 2050. Lisäksi EU:n ilmastopolitiikkaa ohjaa ilmastostrategia ja sopeutumisstrategia.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0774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F889539-C605-87CA-97DA-9756AFE8DF31}"/>
              </a:ext>
            </a:extLst>
          </p:cNvPr>
          <p:cNvSpPr txBox="1"/>
          <p:nvPr/>
        </p:nvSpPr>
        <p:spPr>
          <a:xfrm>
            <a:off x="682170" y="6368443"/>
            <a:ext cx="60976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hlinkClick r:id="rId2"/>
              </a:rPr>
              <a:t>SykeRa_2024_17_Marttunen_valuma-alue (3).pdf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159179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798CC-CA6B-DD7C-5695-A1083AC7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412473"/>
            <a:ext cx="10827659" cy="983513"/>
          </a:xfrm>
        </p:spPr>
        <p:txBody>
          <a:bodyPr/>
          <a:lstStyle/>
          <a:p>
            <a:r>
              <a:rPr lang="fi-FI" dirty="0"/>
              <a:t>EU:n vesipuitedirektiivi 2000/60/EY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EA7FB-F576-AA9C-F2BE-0E5D7B31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395986"/>
            <a:ext cx="10827659" cy="47525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>
                <a:cs typeface="Arial"/>
              </a:rPr>
              <a:t>Määrittelee vesipolitiikan raamit EU:n alueella</a:t>
            </a:r>
            <a:endParaRPr lang="fi-FI" dirty="0"/>
          </a:p>
          <a:p>
            <a:r>
              <a:rPr lang="fi-FI" i="1" dirty="0"/>
              <a:t>”Vesipuitedirektiivi on EU:n tärkein vesivarojen hallintaa ja käyttöä kokonaisvaltaisesti ohjaava säädös.” </a:t>
            </a:r>
            <a:r>
              <a:rPr lang="fi-FI" sz="1800" dirty="0"/>
              <a:t>(</a:t>
            </a:r>
            <a:r>
              <a:rPr lang="fi-FI" sz="1800" dirty="0" err="1"/>
              <a:t>Sojamo</a:t>
            </a:r>
            <a:r>
              <a:rPr lang="fi-FI" sz="1800" dirty="0"/>
              <a:t> et </a:t>
            </a:r>
            <a:r>
              <a:rPr lang="fi-FI" sz="1800" dirty="0" err="1"/>
              <a:t>al</a:t>
            </a:r>
            <a:r>
              <a:rPr lang="fi-FI" sz="1800" dirty="0"/>
              <a:t> 2021) </a:t>
            </a:r>
            <a:endParaRPr lang="fi-FI" dirty="0"/>
          </a:p>
          <a:p>
            <a:r>
              <a:rPr lang="fi-FI" sz="2000" dirty="0"/>
              <a:t>Direktiivin yleiset ympäristötavoitteet:</a:t>
            </a:r>
          </a:p>
          <a:p>
            <a:pPr marL="457200" indent="-457200">
              <a:buAutoNum type="arabicPeriod"/>
            </a:pPr>
            <a:r>
              <a:rPr lang="fi-FI" sz="1800" dirty="0"/>
              <a:t>Aikaansaada tai ylläpitää pintavesien </a:t>
            </a:r>
            <a:r>
              <a:rPr lang="fi-FI" sz="1800" dirty="0">
                <a:solidFill>
                  <a:srgbClr val="005854"/>
                </a:solidFill>
                <a:highlight>
                  <a:srgbClr val="CFE9EA"/>
                </a:highlight>
              </a:rPr>
              <a:t>hyvää ekologista ja kemiallista tilaa</a:t>
            </a:r>
          </a:p>
          <a:p>
            <a:pPr marL="457200" indent="-457200">
              <a:buAutoNum type="arabicPeriod"/>
            </a:pPr>
            <a:r>
              <a:rPr lang="fi-FI" sz="1800" dirty="0"/>
              <a:t>Aikaansaada tai ylläpitää pohjavesien hyvää kemiallista ja määrällistä tilaa</a:t>
            </a:r>
          </a:p>
          <a:p>
            <a:r>
              <a:rPr lang="fi-FI" sz="2000" dirty="0"/>
              <a:t>Tavoitteet pyritään saavuttamaan </a:t>
            </a:r>
            <a:r>
              <a:rPr lang="fi-FI" sz="2000" dirty="0">
                <a:highlight>
                  <a:srgbClr val="CFE9EA"/>
                </a:highlight>
              </a:rPr>
              <a:t>vesienhoitosuunnitelmien</a:t>
            </a:r>
            <a:r>
              <a:rPr lang="fi-FI" sz="2000" dirty="0"/>
              <a:t> ja niihin sisältyvien </a:t>
            </a:r>
            <a:r>
              <a:rPr lang="fi-FI" sz="2000" dirty="0">
                <a:highlight>
                  <a:srgbClr val="CFE9EA"/>
                </a:highlight>
              </a:rPr>
              <a:t>toimenpideohjelmien</a:t>
            </a:r>
            <a:r>
              <a:rPr lang="fi-FI" sz="2000" dirty="0"/>
              <a:t> avulla.</a:t>
            </a:r>
          </a:p>
          <a:p>
            <a:endParaRPr lang="fi-FI" sz="2000" dirty="0"/>
          </a:p>
          <a:p>
            <a:r>
              <a:rPr lang="fi-FI" sz="2000" b="1" dirty="0" err="1"/>
              <a:t>Water</a:t>
            </a:r>
            <a:r>
              <a:rPr lang="fi-FI" sz="2000" b="1" dirty="0"/>
              <a:t> </a:t>
            </a:r>
            <a:r>
              <a:rPr lang="fi-FI" sz="2000" b="1" dirty="0" err="1"/>
              <a:t>Stewardship</a:t>
            </a:r>
            <a:r>
              <a:rPr lang="fi-FI" sz="2000" b="1" dirty="0"/>
              <a:t> –standardi- ja sertifiointijärjestelmä</a:t>
            </a:r>
          </a:p>
          <a:p>
            <a:r>
              <a:rPr lang="fi-FI" sz="2000" dirty="0"/>
              <a:t>- Yritysten sitouttamiseksi vesipuitedirektiivin tavoitteisiin ja toimeenpanoon</a:t>
            </a:r>
          </a:p>
          <a:p>
            <a:r>
              <a:rPr lang="fi-FI" sz="2000" dirty="0"/>
              <a:t>- Yritykset asettavat itselleen valuma-aluekohtaisia tavoitteita, toimivat yhteistyössä valuma-alueen muiden vedenkäyttäjien kanssa ja tunnistavat vesihaasteita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4BCE6-4135-9D5E-FEBE-85A96D75E0FC}"/>
              </a:ext>
            </a:extLst>
          </p:cNvPr>
          <p:cNvSpPr txBox="1"/>
          <p:nvPr/>
        </p:nvSpPr>
        <p:spPr>
          <a:xfrm>
            <a:off x="748145" y="6281530"/>
            <a:ext cx="534785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*Vesivastuullinen Suomi 2030 – parhaat käytänteet, ohjauskeinot ja toimintamallit (valtioneuvosto.fi)</a:t>
            </a:r>
            <a:r>
              <a:rPr lang="fi-FI" sz="1100" dirty="0">
                <a:solidFill>
                  <a:schemeClr val="accent6"/>
                </a:solidFill>
              </a:rPr>
              <a:t>, </a:t>
            </a:r>
            <a:r>
              <a:rPr lang="fi-FI" sz="1100" dirty="0">
                <a:solidFill>
                  <a:schemeClr val="accent6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Direktiivi - 2000/60 - EN - EUR-Lex (europa.eu)</a:t>
            </a:r>
            <a:endParaRPr lang="en-US" sz="1100" b="0" i="0" dirty="0">
              <a:solidFill>
                <a:schemeClr val="accent6"/>
              </a:solidFill>
              <a:effectLst/>
              <a:highlight>
                <a:srgbClr val="FFFF00"/>
              </a:highlight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180555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6454-6708-6B37-98C8-E2C10C93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323021"/>
            <a:ext cx="9910486" cy="983513"/>
          </a:xfrm>
        </p:spPr>
        <p:txBody>
          <a:bodyPr/>
          <a:lstStyle/>
          <a:p>
            <a:r>
              <a:rPr lang="fi-FI" sz="3200"/>
              <a:t>Vesipuitedirektiivin mukainen seuranta</a:t>
            </a:r>
            <a:endParaRPr lang="fi-FI" sz="320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37A91-82F7-F696-DE06-CCBA1805F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48" y="1635978"/>
            <a:ext cx="4903621" cy="4114801"/>
          </a:xfrm>
        </p:spPr>
        <p:txBody>
          <a:bodyPr/>
          <a:lstStyle/>
          <a:p>
            <a:r>
              <a:rPr lang="fi-FI" sz="2000" dirty="0"/>
              <a:t>EU:n vesilain mukaisesti vesistöalueille on laadittava </a:t>
            </a:r>
            <a:r>
              <a:rPr lang="fi-FI" sz="2000" dirty="0">
                <a:highlight>
                  <a:srgbClr val="CFE9EA"/>
                </a:highlight>
              </a:rPr>
              <a:t>pintavesien seurantaverkko</a:t>
            </a:r>
          </a:p>
          <a:p>
            <a:r>
              <a:rPr lang="fi-FI" sz="2000" dirty="0"/>
              <a:t>Vesienhoitoalueille on tehtävä hoitosuunnitelmakohtaiset </a:t>
            </a:r>
            <a:r>
              <a:rPr lang="fi-FI" sz="2000" b="1" dirty="0"/>
              <a:t>perusseurantaohjelmat</a:t>
            </a:r>
            <a:r>
              <a:rPr lang="fi-FI" sz="2000" dirty="0"/>
              <a:t>, joista saadaan tietoa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Vaikutusarvioihin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Tulevien seurantaohjelmien suunnitteluun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Luonnonolojen pitkäaikaismuutosten arviointiin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Ihmistoimintojen aiheuttamien muutosten arviointiin</a:t>
            </a:r>
          </a:p>
          <a:p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718461-01D1-8EEF-20C7-D59C8AE6FC17}"/>
              </a:ext>
            </a:extLst>
          </p:cNvPr>
          <p:cNvSpPr txBox="1"/>
          <p:nvPr/>
        </p:nvSpPr>
        <p:spPr>
          <a:xfrm>
            <a:off x="5602674" y="1635978"/>
            <a:ext cx="597673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tx2"/>
                </a:solidFill>
              </a:rPr>
              <a:t>Direktiivi velvoittaa, että </a:t>
            </a:r>
            <a:r>
              <a:rPr lang="fi-FI" dirty="0">
                <a:solidFill>
                  <a:schemeClr val="tx2"/>
                </a:solidFill>
                <a:highlight>
                  <a:srgbClr val="CFE9EA"/>
                </a:highlight>
              </a:rPr>
              <a:t>perusseurantaa</a:t>
            </a:r>
            <a:r>
              <a:rPr lang="fi-FI" dirty="0">
                <a:solidFill>
                  <a:schemeClr val="tx2"/>
                </a:solidFill>
              </a:rPr>
              <a:t> on tehtävä riittävän monessa pintavesimuodostumassa, jotta voidaan arvioida vesipiirin kaikkien valuma-alueiden ja osavaluma-alueiden pintavesien tila kokonaisuudessaan.</a:t>
            </a:r>
          </a:p>
          <a:p>
            <a:endParaRPr lang="fi-FI" dirty="0">
              <a:solidFill>
                <a:schemeClr val="tx2"/>
              </a:solidFill>
            </a:endParaRPr>
          </a:p>
          <a:p>
            <a:r>
              <a:rPr lang="fi-FI" dirty="0">
                <a:solidFill>
                  <a:schemeClr val="tx2"/>
                </a:solidFill>
              </a:rPr>
              <a:t>Seurantaa on tehtävä esimerkiksi ”</a:t>
            </a:r>
            <a:r>
              <a:rPr lang="fi-FI" b="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paikoissa, joissa veden virtaama on merkittävä koko vesipiirin kannalta; seurantaan sisällytetään suurten jokien sellaisia kohtia, joissa </a:t>
            </a:r>
            <a:r>
              <a:rPr lang="fi-FI" b="0" i="1" dirty="0">
                <a:solidFill>
                  <a:schemeClr val="tx2"/>
                </a:solidFill>
                <a:effectLst/>
                <a:highlight>
                  <a:srgbClr val="CFE9EA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valuma-alue on suurempi kuin 2500 km2</a:t>
            </a:r>
            <a:r>
              <a:rPr lang="fi-FI" b="0" i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fi-FI" b="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(Vesipolitiikan puitedirektiivi 2000/60/EY)</a:t>
            </a:r>
          </a:p>
          <a:p>
            <a:endParaRPr lang="fi-FI" sz="2000" b="0" i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solidFill>
                  <a:schemeClr val="tx2"/>
                </a:solidFill>
              </a:rPr>
              <a:t>Direktiivin mukaisesti jäsenvaltioiden on tuotettava myös kuvaus valtion pohjavesialueista. Pohjavesialueiden kuvaukseen sisältyy pohjaveteen vaikuttavan </a:t>
            </a:r>
            <a:r>
              <a:rPr lang="fi-FI" dirty="0">
                <a:solidFill>
                  <a:schemeClr val="tx2"/>
                </a:solidFill>
                <a:highlight>
                  <a:srgbClr val="CFE9EA"/>
                </a:highlight>
              </a:rPr>
              <a:t>valuma-alueen maaperän perusominaisuuksien sekä maankäytön kuvaus.</a:t>
            </a:r>
          </a:p>
          <a:p>
            <a:endParaRPr lang="fi-FI" sz="2000" b="0" i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ABEB0-BDD5-7CA8-6F7E-E166DE220DDE}"/>
              </a:ext>
            </a:extLst>
          </p:cNvPr>
          <p:cNvSpPr txBox="1"/>
          <p:nvPr/>
        </p:nvSpPr>
        <p:spPr>
          <a:xfrm>
            <a:off x="787525" y="6268015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1200" dirty="0">
                <a:solidFill>
                  <a:srgbClr val="00608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Directive - 2000/60 - EN - </a:t>
            </a:r>
            <a:r>
              <a:rPr lang="fi-FI" sz="1200" dirty="0" err="1">
                <a:solidFill>
                  <a:srgbClr val="00608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</a:t>
            </a:r>
            <a:r>
              <a:rPr lang="fi-FI" sz="12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Framework Directive - EUR-Lex (europa.eu)</a:t>
            </a:r>
            <a:r>
              <a:rPr lang="fi-FI" sz="1200" dirty="0">
                <a:solidFill>
                  <a:schemeClr val="accent6"/>
                </a:solidFill>
              </a:rPr>
              <a:t>, </a:t>
            </a:r>
          </a:p>
          <a:p>
            <a:pPr algn="l"/>
            <a:r>
              <a:rPr lang="fi-FI" sz="1200" dirty="0">
                <a:solidFill>
                  <a:schemeClr val="accent6"/>
                </a:solidFill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Direktiivi - 2000/60 - EN - EUR-Lex (europa.eu)</a:t>
            </a:r>
            <a:endParaRPr lang="en-US" sz="1200" b="0" i="0" dirty="0">
              <a:solidFill>
                <a:schemeClr val="accent6"/>
              </a:solidFill>
              <a:effectLst/>
              <a:highlight>
                <a:srgbClr val="FFFF00"/>
              </a:highlight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448098"/>
      </p:ext>
    </p:extLst>
  </p:cSld>
  <p:clrMapOvr>
    <a:masterClrMapping/>
  </p:clrMapOvr>
</p:sld>
</file>

<file path=ppt/theme/theme1.xml><?xml version="1.0" encoding="utf-8"?>
<a:theme xmlns:a="http://schemas.openxmlformats.org/drawingml/2006/main" name="Syke - sisällys">
  <a:themeElements>
    <a:clrScheme name="Syke-värit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84C497"/>
      </a:accent1>
      <a:accent2>
        <a:srgbClr val="F28E77"/>
      </a:accent2>
      <a:accent3>
        <a:srgbClr val="64C1CB"/>
      </a:accent3>
      <a:accent4>
        <a:srgbClr val="F3A44C"/>
      </a:accent4>
      <a:accent5>
        <a:srgbClr val="B34733"/>
      </a:accent5>
      <a:accent6>
        <a:srgbClr val="006085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noAutofit/>
      </a:bodyPr>
      <a:lstStyle>
        <a:defPPr algn="l">
          <a:defRPr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1F545F2A-7001-46FE-97C9-12AD2C805E5D}"/>
    </a:ext>
  </a:extLst>
</a:theme>
</file>

<file path=ppt/theme/theme2.xml><?xml version="1.0" encoding="utf-8"?>
<a:theme xmlns:a="http://schemas.openxmlformats.org/drawingml/2006/main" name="Syke - väliotsikko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2423C41B-5610-46BE-B3BA-C98DC1AD8CAC}"/>
    </a:ext>
  </a:extLst>
</a:theme>
</file>

<file path=ppt/theme/theme3.xml><?xml version="1.0" encoding="utf-8"?>
<a:theme xmlns:a="http://schemas.openxmlformats.org/drawingml/2006/main" name="Syke - lopetus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A93DB4E5-25B3-48F5-9B36-3398F5B1B627}"/>
    </a:ext>
  </a:extLst>
</a:theme>
</file>

<file path=ppt/theme/theme4.xml><?xml version="1.0" encoding="utf-8"?>
<a:theme xmlns:a="http://schemas.openxmlformats.org/drawingml/2006/main" name="Teema2">
  <a:themeElements>
    <a:clrScheme name="Syke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84C497"/>
      </a:accent1>
      <a:accent2>
        <a:srgbClr val="F28E77"/>
      </a:accent2>
      <a:accent3>
        <a:srgbClr val="64C1CB"/>
      </a:accent3>
      <a:accent4>
        <a:srgbClr val="F3A44C"/>
      </a:accent4>
      <a:accent5>
        <a:srgbClr val="B34733"/>
      </a:accent5>
      <a:accent6>
        <a:srgbClr val="006085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B43F334D-4C56-4028-9DF3-DD4AE9E67BD7}"/>
    </a:ext>
  </a:extLst>
</a:theme>
</file>

<file path=ppt/theme/theme5.xml><?xml version="1.0" encoding="utf-8"?>
<a:theme xmlns:a="http://schemas.openxmlformats.org/drawingml/2006/main" name="Syken uusia PowerPoint-esityspohjia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-fonti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586238C4-9DC5-4DCC-BD4B-05C407BFCF9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AED956FBB92C14C878E8A18E6834AC7" ma:contentTypeVersion="13" ma:contentTypeDescription="Luo uusi asiakirja." ma:contentTypeScope="" ma:versionID="6221af7cdf6560c537f57a88ff8d5332">
  <xsd:schema xmlns:xsd="http://www.w3.org/2001/XMLSchema" xmlns:xs="http://www.w3.org/2001/XMLSchema" xmlns:p="http://schemas.microsoft.com/office/2006/metadata/properties" xmlns:ns2="b10aecce-d17c-40a9-a7ff-b3ef41e3f18b" xmlns:ns3="bded8de7-45a7-4aa7-b9d4-008d45d029a1" targetNamespace="http://schemas.microsoft.com/office/2006/metadata/properties" ma:root="true" ma:fieldsID="acea45771f69ba56977cc1038b92b2dc" ns2:_="" ns3:_="">
    <xsd:import namespace="b10aecce-d17c-40a9-a7ff-b3ef41e3f18b"/>
    <xsd:import namespace="bded8de7-45a7-4aa7-b9d4-008d45d029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aecce-d17c-40a9-a7ff-b3ef41e3f1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27ee12cc-49ea-458b-8a70-8770974bc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ed8de7-45a7-4aa7-b9d4-008d45d029a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8082b3-6328-4d75-8646-9db5dd497424}" ma:internalName="TaxCatchAll" ma:showField="CatchAllData" ma:web="bded8de7-45a7-4aa7-b9d4-008d45d029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ed8de7-45a7-4aa7-b9d4-008d45d029a1" xsi:nil="true"/>
    <lcf76f155ced4ddcb4097134ff3c332f xmlns="b10aecce-d17c-40a9-a7ff-b3ef41e3f18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210C80-1422-48EC-B3AA-082AE23BA6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87CDF-61DD-433C-8E35-F21C7A29B768}"/>
</file>

<file path=customXml/itemProps3.xml><?xml version="1.0" encoding="utf-8"?>
<ds:datastoreItem xmlns:ds="http://schemas.openxmlformats.org/officeDocument/2006/customXml" ds:itemID="{1D26F754-862B-498F-AF81-D5EF9FDA9BC9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79312fca-c594-4fb9-b9a1-8f24b2461eaf"/>
    <ds:schemaRef ds:uri="8ac5722c-14dd-4d0a-b7e0-c61d6d8781c8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3647</TotalTime>
  <Words>4926</Words>
  <Application>Microsoft Office PowerPoint</Application>
  <PresentationFormat>Laajakuva</PresentationFormat>
  <Paragraphs>470</Paragraphs>
  <Slides>39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39</vt:i4>
      </vt:variant>
    </vt:vector>
  </HeadingPairs>
  <TitlesOfParts>
    <vt:vector size="52" baseType="lpstr">
      <vt:lpstr>Aptos</vt:lpstr>
      <vt:lpstr>Arial</vt:lpstr>
      <vt:lpstr>Calibri</vt:lpstr>
      <vt:lpstr>Century Gothic</vt:lpstr>
      <vt:lpstr>IntervalSansProRegular</vt:lpstr>
      <vt:lpstr>Open Sans</vt:lpstr>
      <vt:lpstr>Roboto</vt:lpstr>
      <vt:lpstr>Rubik</vt:lpstr>
      <vt:lpstr>Syke - sisällys</vt:lpstr>
      <vt:lpstr>Syke - väliotsikko</vt:lpstr>
      <vt:lpstr>Syke - lopetus</vt:lpstr>
      <vt:lpstr>Teema2</vt:lpstr>
      <vt:lpstr>Syken uusia PowerPoint-esityspohjia</vt:lpstr>
      <vt:lpstr>Valuma-aluesuunnittelun ohjauskeinoista  </vt:lpstr>
      <vt:lpstr>Yleistä ohjauskeinoista</vt:lpstr>
      <vt:lpstr>Esimerkkejä vesienhoidon ohjauskeinoista</vt:lpstr>
      <vt:lpstr>Oikeudellis-hallinnolliset ohjauskeinot  </vt:lpstr>
      <vt:lpstr>Yleistä</vt:lpstr>
      <vt:lpstr>Vesienhoitolaki 1299/2004</vt:lpstr>
      <vt:lpstr>Valuma-aluesuunnittelussa huomioitavia EU-direktiivejä ja -strategioita</vt:lpstr>
      <vt:lpstr>EU:n vesipuitedirektiivi 2000/60/EY</vt:lpstr>
      <vt:lpstr>Vesipuitedirektiivin mukainen seuranta</vt:lpstr>
      <vt:lpstr>Yritysvastuu</vt:lpstr>
      <vt:lpstr>Vapaaehtoinen vesivastuusitoumus</vt:lpstr>
      <vt:lpstr>Taloudelliset ohjauskeinot</vt:lpstr>
      <vt:lpstr>Yleistä</vt:lpstr>
      <vt:lpstr>Valtiontuki</vt:lpstr>
      <vt:lpstr>Valtionavustukset vesien- ja merenhoidon sekä vesistö-, vesitalous- ja kalastustoimenpiteiden toteuttamiseen</vt:lpstr>
      <vt:lpstr>Kemera-tuki</vt:lpstr>
      <vt:lpstr>Metsätalouden kannustejärjestelmä (Metka) </vt:lpstr>
      <vt:lpstr>Kemera-Metka -siirtymä</vt:lpstr>
      <vt:lpstr>Esimerkkejä kestävän maatalouden tuista</vt:lpstr>
      <vt:lpstr>Tulosperusteiset rahoitus- ja hankintamallit</vt:lpstr>
      <vt:lpstr>Tulosperusteisen rahoitusmallin neljä pääinstrumenttia </vt:lpstr>
      <vt:lpstr>Esimerkkejä verotuksesta ja rangaistusmaksuista</vt:lpstr>
      <vt:lpstr>Tiedolliset ohjauskeinot</vt:lpstr>
      <vt:lpstr>Yleistä</vt:lpstr>
      <vt:lpstr>Tiekartat</vt:lpstr>
      <vt:lpstr>Oppaat ja toimintamallit</vt:lpstr>
      <vt:lpstr>Esimerkki: Toimintamalli vesitalouden järjestelyjen arviointiin ja suunnitteluun (prosessikaavio)</vt:lpstr>
      <vt:lpstr>Esimerkki: Suometsien kestävän hoidon suunnittelun toimintamalli (vuokaavio)</vt:lpstr>
      <vt:lpstr>Neuvontatyö</vt:lpstr>
      <vt:lpstr>EMAS-järjestelmä</vt:lpstr>
      <vt:lpstr>Tuuppaus</vt:lpstr>
      <vt:lpstr>Tuuppauksesta yleisesti</vt:lpstr>
      <vt:lpstr>Tuuppaus valuma-aluesuunnittelussa</vt:lpstr>
      <vt:lpstr>Tuuppaushankkeita</vt:lpstr>
      <vt:lpstr>Esimerkkejä maatalouden tuuppauskeinoista</vt:lpstr>
      <vt:lpstr>Tapausesimerkki</vt:lpstr>
      <vt:lpstr>Kiitos!</vt:lpstr>
      <vt:lpstr>Lähteet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Valuma-aluesuunnittelun ohjauskeinot (Luonnos)</dc:title>
  <dc:creator>Kokkonen Siiri</dc:creator>
  <cp:lastModifiedBy>Marttunen Mika</cp:lastModifiedBy>
  <cp:revision>33</cp:revision>
  <dcterms:created xsi:type="dcterms:W3CDTF">2024-06-28T07:13:55Z</dcterms:created>
  <dcterms:modified xsi:type="dcterms:W3CDTF">2024-12-12T07:55:26Z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0x010100BAED956FBB92C14C878E8A18E6834AC7</vt:lpwstr>
  </property>
  <property fmtid="{D5CDD505-2E9C-101B-9397-08002B2CF9AE}" pid="3" name="MediaServiceImageTags">
    <vt:lpwstr/>
  </property>
</Properties>
</file>