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  <p:sldMasterId id="2147483760" r:id="rId5"/>
    <p:sldMasterId id="2147483728" r:id="rId6"/>
    <p:sldMasterId id="2147483841" r:id="rId7"/>
  </p:sldMasterIdLst>
  <p:notesMasterIdLst>
    <p:notesMasterId r:id="rId42"/>
  </p:notesMasterIdLst>
  <p:handoutMasterIdLst>
    <p:handoutMasterId r:id="rId43"/>
  </p:handoutMasterIdLst>
  <p:sldIdLst>
    <p:sldId id="326" r:id="rId8"/>
    <p:sldId id="257" r:id="rId9"/>
    <p:sldId id="919" r:id="rId10"/>
    <p:sldId id="925" r:id="rId11"/>
    <p:sldId id="923" r:id="rId12"/>
    <p:sldId id="258" r:id="rId13"/>
    <p:sldId id="260" r:id="rId14"/>
    <p:sldId id="261" r:id="rId15"/>
    <p:sldId id="262" r:id="rId16"/>
    <p:sldId id="263" r:id="rId17"/>
    <p:sldId id="948" r:id="rId18"/>
    <p:sldId id="929" r:id="rId19"/>
    <p:sldId id="930" r:id="rId20"/>
    <p:sldId id="337" r:id="rId21"/>
    <p:sldId id="931" r:id="rId22"/>
    <p:sldId id="932" r:id="rId23"/>
    <p:sldId id="933" r:id="rId24"/>
    <p:sldId id="935" r:id="rId25"/>
    <p:sldId id="936" r:id="rId26"/>
    <p:sldId id="937" r:id="rId27"/>
    <p:sldId id="942" r:id="rId28"/>
    <p:sldId id="943" r:id="rId29"/>
    <p:sldId id="944" r:id="rId30"/>
    <p:sldId id="945" r:id="rId31"/>
    <p:sldId id="934" r:id="rId32"/>
    <p:sldId id="350" r:id="rId33"/>
    <p:sldId id="338" r:id="rId34"/>
    <p:sldId id="946" r:id="rId35"/>
    <p:sldId id="949" r:id="rId36"/>
    <p:sldId id="926" r:id="rId37"/>
    <p:sldId id="947" r:id="rId38"/>
    <p:sldId id="939" r:id="rId39"/>
    <p:sldId id="941" r:id="rId40"/>
    <p:sldId id="308" r:id="rId4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B0F"/>
    <a:srgbClr val="FED992"/>
    <a:srgbClr val="CFE9EA"/>
    <a:srgbClr val="FCD9C9"/>
    <a:srgbClr val="C7E3D2"/>
    <a:srgbClr val="575756"/>
    <a:srgbClr val="B34733"/>
    <a:srgbClr val="006085"/>
    <a:srgbClr val="F3A4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6BA60-64CC-8178-FC3B-DA082A4F6234}" v="200" dt="2024-12-12T11:00:00.124"/>
    <p1510:client id="{F5F7527D-1D57-77BE-55A9-9B2EA3DB27B3}" v="16" dt="2024-12-12T11:03:0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640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3589"/>
        <p:guide pos="3840"/>
      </p:guideLst>
    </p:cSldViewPr>
  </p:slideViewPr>
  <p:outlineViewPr>
    <p:cViewPr>
      <p:scale>
        <a:sx n="33" d="100"/>
        <a:sy n="33" d="100"/>
      </p:scale>
      <p:origin x="0" y="-1179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kama Pasi" userId="S::pasi.valkama_syke.fi#ext#@amksavonia.onmicrosoft.com::23b75429-7db2-47de-9cae-85c3c9c2093f" providerId="AD" clId="Web-{0F36BA60-64CC-8178-FC3B-DA082A4F6234}"/>
    <pc:docChg chg="modSld delMainMaster">
      <pc:chgData name="Valkama Pasi" userId="S::pasi.valkama_syke.fi#ext#@amksavonia.onmicrosoft.com::23b75429-7db2-47de-9cae-85c3c9c2093f" providerId="AD" clId="Web-{0F36BA60-64CC-8178-FC3B-DA082A4F6234}" dt="2024-12-12T11:00:00.124" v="147"/>
      <pc:docMkLst>
        <pc:docMk/>
      </pc:docMkLst>
      <pc:sldChg chg="modSp">
        <pc:chgData name="Valkama Pasi" userId="S::pasi.valkama_syke.fi#ext#@amksavonia.onmicrosoft.com::23b75429-7db2-47de-9cae-85c3c9c2093f" providerId="AD" clId="Web-{0F36BA60-64CC-8178-FC3B-DA082A4F6234}" dt="2024-12-12T10:45:15.156" v="22" actId="20577"/>
        <pc:sldMkLst>
          <pc:docMk/>
          <pc:sldMk cId="1683068355" sldId="257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5:15.156" v="22" actId="20577"/>
          <ac:spMkLst>
            <pc:docMk/>
            <pc:sldMk cId="1683068355" sldId="257"/>
            <ac:spMk id="3" creationId="{B50DB61F-2D8F-A93C-7B69-20EB98469921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5:49.891" v="24" actId="20577"/>
        <pc:sldMkLst>
          <pc:docMk/>
          <pc:sldMk cId="4011026690" sldId="258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5:49.891" v="24" actId="20577"/>
          <ac:spMkLst>
            <pc:docMk/>
            <pc:sldMk cId="4011026690" sldId="258"/>
            <ac:spMk id="3" creationId="{09E1CD71-1E51-2E14-7752-F5534F53E096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5:57.142" v="25" actId="20577"/>
        <pc:sldMkLst>
          <pc:docMk/>
          <pc:sldMk cId="4263859473" sldId="260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5:57.142" v="25" actId="20577"/>
          <ac:spMkLst>
            <pc:docMk/>
            <pc:sldMk cId="4263859473" sldId="260"/>
            <ac:spMk id="3" creationId="{C4C10928-3FB2-EC7B-638A-59651C2043C5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6:09.079" v="26" actId="20577"/>
        <pc:sldMkLst>
          <pc:docMk/>
          <pc:sldMk cId="3414104664" sldId="261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6:09.079" v="26" actId="20577"/>
          <ac:spMkLst>
            <pc:docMk/>
            <pc:sldMk cId="3414104664" sldId="261"/>
            <ac:spMk id="3" creationId="{58B738E0-0F62-5362-A67E-BBA263F359ED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6:14.564" v="27" actId="20577"/>
        <pc:sldMkLst>
          <pc:docMk/>
          <pc:sldMk cId="3059325654" sldId="262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6:14.564" v="27" actId="20577"/>
          <ac:spMkLst>
            <pc:docMk/>
            <pc:sldMk cId="3059325654" sldId="262"/>
            <ac:spMk id="3" creationId="{55B94990-7B88-F6B2-8E0E-A9E1B0FA3D47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6:21.361" v="28" actId="20577"/>
        <pc:sldMkLst>
          <pc:docMk/>
          <pc:sldMk cId="4104000835" sldId="263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6:21.361" v="28" actId="20577"/>
          <ac:spMkLst>
            <pc:docMk/>
            <pc:sldMk cId="4104000835" sldId="263"/>
            <ac:spMk id="3" creationId="{82F59A67-2768-B2CF-AA88-E708059589B8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5:05.765" v="21" actId="20577"/>
        <pc:sldMkLst>
          <pc:docMk/>
          <pc:sldMk cId="3762861485" sldId="326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5:05.765" v="21" actId="20577"/>
          <ac:spMkLst>
            <pc:docMk/>
            <pc:sldMk cId="3762861485" sldId="326"/>
            <ac:spMk id="2" creationId="{9325EE07-BD2A-4CFB-A2D3-178A222E438B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49:24.367" v="63"/>
        <pc:sldMkLst>
          <pc:docMk/>
          <pc:sldMk cId="662876212" sldId="337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49:24.367" v="63"/>
          <ac:spMkLst>
            <pc:docMk/>
            <pc:sldMk cId="662876212" sldId="337"/>
            <ac:spMk id="5" creationId="{AC962B7D-B273-942A-ACD5-D11A10E3D25C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3:15.547" v="130"/>
        <pc:sldMkLst>
          <pc:docMk/>
          <pc:sldMk cId="1231678726" sldId="338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3:15.547" v="130"/>
          <ac:spMkLst>
            <pc:docMk/>
            <pc:sldMk cId="1231678726" sldId="338"/>
            <ac:spMk id="5" creationId="{23EE10B8-AB1B-990C-11C9-5970058DE54D}"/>
          </ac:spMkLst>
        </pc:spChg>
      </pc:sldChg>
      <pc:sldChg chg="addSp delSp">
        <pc:chgData name="Valkama Pasi" userId="S::pasi.valkama_syke.fi#ext#@amksavonia.onmicrosoft.com::23b75429-7db2-47de-9cae-85c3c9c2093f" providerId="AD" clId="Web-{0F36BA60-64CC-8178-FC3B-DA082A4F6234}" dt="2024-12-12T11:00:00.124" v="147"/>
        <pc:sldMkLst>
          <pc:docMk/>
          <pc:sldMk cId="1232139327" sldId="350"/>
        </pc:sldMkLst>
        <pc:spChg chg="add del">
          <ac:chgData name="Valkama Pasi" userId="S::pasi.valkama_syke.fi#ext#@amksavonia.onmicrosoft.com::23b75429-7db2-47de-9cae-85c3c9c2093f" providerId="AD" clId="Web-{0F36BA60-64CC-8178-FC3B-DA082A4F6234}" dt="2024-12-12T10:59:58.280" v="146"/>
          <ac:spMkLst>
            <pc:docMk/>
            <pc:sldMk cId="1232139327" sldId="350"/>
            <ac:spMk id="3" creationId="{E0A31655-F2F7-1451-DEE4-BFE2F7F13FA0}"/>
          </ac:spMkLst>
        </pc:spChg>
        <pc:spChg chg="add del">
          <ac:chgData name="Valkama Pasi" userId="S::pasi.valkama_syke.fi#ext#@amksavonia.onmicrosoft.com::23b75429-7db2-47de-9cae-85c3c9c2093f" providerId="AD" clId="Web-{0F36BA60-64CC-8178-FC3B-DA082A4F6234}" dt="2024-12-12T10:59:54.733" v="145"/>
          <ac:spMkLst>
            <pc:docMk/>
            <pc:sldMk cId="1232139327" sldId="350"/>
            <ac:spMk id="4" creationId="{4F601CD1-1027-5B01-938C-CEDCFE7FC2CB}"/>
          </ac:spMkLst>
        </pc:spChg>
        <pc:spChg chg="add">
          <ac:chgData name="Valkama Pasi" userId="S::pasi.valkama_syke.fi#ext#@amksavonia.onmicrosoft.com::23b75429-7db2-47de-9cae-85c3c9c2093f" providerId="AD" clId="Web-{0F36BA60-64CC-8178-FC3B-DA082A4F6234}" dt="2024-12-12T10:53:02.328" v="129"/>
          <ac:spMkLst>
            <pc:docMk/>
            <pc:sldMk cId="1232139327" sldId="350"/>
            <ac:spMk id="5" creationId="{DF54F988-E6E6-0F91-2E8B-87B15BB79A40}"/>
          </ac:spMkLst>
        </pc:spChg>
        <pc:picChg chg="add del">
          <ac:chgData name="Valkama Pasi" userId="S::pasi.valkama_syke.fi#ext#@amksavonia.onmicrosoft.com::23b75429-7db2-47de-9cae-85c3c9c2093f" providerId="AD" clId="Web-{0F36BA60-64CC-8178-FC3B-DA082A4F6234}" dt="2024-12-12T11:00:00.124" v="147"/>
          <ac:picMkLst>
            <pc:docMk/>
            <pc:sldMk cId="1232139327" sldId="350"/>
            <ac:picMk id="9" creationId="{31FB177A-576C-8250-4C7C-354F7019F541}"/>
          </ac:picMkLst>
        </pc:pic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53:26.923" v="133" actId="20577"/>
        <pc:sldMkLst>
          <pc:docMk/>
          <pc:sldMk cId="3356279111" sldId="926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3:26.923" v="133" actId="20577"/>
          <ac:spMkLst>
            <pc:docMk/>
            <pc:sldMk cId="3356279111" sldId="926"/>
            <ac:spMk id="3" creationId="{E50B2DDC-7045-E861-FE2B-36FDB46D71C1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49:06.164" v="60" actId="20577"/>
        <pc:sldMkLst>
          <pc:docMk/>
          <pc:sldMk cId="860708843" sldId="929"/>
        </pc:sldMkLst>
        <pc:spChg chg="add mod">
          <ac:chgData name="Valkama Pasi" userId="S::pasi.valkama_syke.fi#ext#@amksavonia.onmicrosoft.com::23b75429-7db2-47de-9cae-85c3c9c2093f" providerId="AD" clId="Web-{0F36BA60-64CC-8178-FC3B-DA082A4F6234}" dt="2024-12-12T10:49:06.164" v="60" actId="20577"/>
          <ac:spMkLst>
            <pc:docMk/>
            <pc:sldMk cId="860708843" sldId="929"/>
            <ac:spMk id="5" creationId="{AD8A2F55-5C3D-C010-F593-56A663E0F30F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49:21.992" v="62" actId="1076"/>
        <pc:sldMkLst>
          <pc:docMk/>
          <pc:sldMk cId="3713540524" sldId="930"/>
        </pc:sldMkLst>
        <pc:spChg chg="add mod">
          <ac:chgData name="Valkama Pasi" userId="S::pasi.valkama_syke.fi#ext#@amksavonia.onmicrosoft.com::23b75429-7db2-47de-9cae-85c3c9c2093f" providerId="AD" clId="Web-{0F36BA60-64CC-8178-FC3B-DA082A4F6234}" dt="2024-12-12T10:49:21.992" v="62" actId="1076"/>
          <ac:spMkLst>
            <pc:docMk/>
            <pc:sldMk cId="3713540524" sldId="930"/>
            <ac:spMk id="5" creationId="{11B35B4B-6DBC-F59A-F09D-3E612045BDF7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49:30.446" v="64"/>
        <pc:sldMkLst>
          <pc:docMk/>
          <pc:sldMk cId="1172897009" sldId="931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49:30.446" v="64"/>
          <ac:spMkLst>
            <pc:docMk/>
            <pc:sldMk cId="1172897009" sldId="931"/>
            <ac:spMk id="5" creationId="{71233AE3-2733-39C8-DF15-712230EE6899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49:53.509" v="79" actId="20577"/>
        <pc:sldMkLst>
          <pc:docMk/>
          <pc:sldMk cId="127681981" sldId="932"/>
        </pc:sldMkLst>
        <pc:spChg chg="add mod">
          <ac:chgData name="Valkama Pasi" userId="S::pasi.valkama_syke.fi#ext#@amksavonia.onmicrosoft.com::23b75429-7db2-47de-9cae-85c3c9c2093f" providerId="AD" clId="Web-{0F36BA60-64CC-8178-FC3B-DA082A4F6234}" dt="2024-12-12T10:49:53.509" v="79" actId="20577"/>
          <ac:spMkLst>
            <pc:docMk/>
            <pc:sldMk cId="127681981" sldId="932"/>
            <ac:spMk id="6" creationId="{CAEA34BE-D94E-7806-8610-BD14728E649D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0:01.103" v="80"/>
        <pc:sldMkLst>
          <pc:docMk/>
          <pc:sldMk cId="1974068963" sldId="933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0:01.103" v="80"/>
          <ac:spMkLst>
            <pc:docMk/>
            <pc:sldMk cId="1974068963" sldId="933"/>
            <ac:spMk id="3" creationId="{B25C02A4-9EE5-AA79-C102-6A053AED28E0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52:39.890" v="128" actId="20577"/>
        <pc:sldMkLst>
          <pc:docMk/>
          <pc:sldMk cId="3717301979" sldId="934"/>
        </pc:sldMkLst>
        <pc:spChg chg="add mod">
          <ac:chgData name="Valkama Pasi" userId="S::pasi.valkama_syke.fi#ext#@amksavonia.onmicrosoft.com::23b75429-7db2-47de-9cae-85c3c9c2093f" providerId="AD" clId="Web-{0F36BA60-64CC-8178-FC3B-DA082A4F6234}" dt="2024-12-12T10:52:39.890" v="128" actId="20577"/>
          <ac:spMkLst>
            <pc:docMk/>
            <pc:sldMk cId="3717301979" sldId="934"/>
            <ac:spMk id="6" creationId="{1245E9AA-1A93-7833-202F-C09DE8D37F17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55:30.458" v="141" actId="20577"/>
        <pc:sldMkLst>
          <pc:docMk/>
          <pc:sldMk cId="3791752001" sldId="935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5:30.458" v="141" actId="20577"/>
          <ac:spMkLst>
            <pc:docMk/>
            <pc:sldMk cId="3791752001" sldId="935"/>
            <ac:spMk id="3" creationId="{6FC1F81A-7915-21FE-6FA0-1B0D44CA24E0}"/>
          </ac:spMkLst>
        </pc:spChg>
        <pc:spChg chg="add">
          <ac:chgData name="Valkama Pasi" userId="S::pasi.valkama_syke.fi#ext#@amksavonia.onmicrosoft.com::23b75429-7db2-47de-9cae-85c3c9c2093f" providerId="AD" clId="Web-{0F36BA60-64CC-8178-FC3B-DA082A4F6234}" dt="2024-12-12T10:50:03.978" v="81"/>
          <ac:spMkLst>
            <pc:docMk/>
            <pc:sldMk cId="3791752001" sldId="935"/>
            <ac:spMk id="5" creationId="{916259D2-458D-8534-AEE7-3D704711A744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0:07.416" v="82"/>
        <pc:sldMkLst>
          <pc:docMk/>
          <pc:sldMk cId="918793398" sldId="936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0:07.416" v="82"/>
          <ac:spMkLst>
            <pc:docMk/>
            <pc:sldMk cId="918793398" sldId="936"/>
            <ac:spMk id="5" creationId="{1DDFA7E4-11C2-C341-9BA9-05272E8A80FE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50:43.355" v="92" actId="20577"/>
        <pc:sldMkLst>
          <pc:docMk/>
          <pc:sldMk cId="3390820009" sldId="937"/>
        </pc:sldMkLst>
        <pc:spChg chg="add mod">
          <ac:chgData name="Valkama Pasi" userId="S::pasi.valkama_syke.fi#ext#@amksavonia.onmicrosoft.com::23b75429-7db2-47de-9cae-85c3c9c2093f" providerId="AD" clId="Web-{0F36BA60-64CC-8178-FC3B-DA082A4F6234}" dt="2024-12-12T10:50:43.355" v="92" actId="20577"/>
          <ac:spMkLst>
            <pc:docMk/>
            <pc:sldMk cId="3390820009" sldId="937"/>
            <ac:spMk id="6" creationId="{014703B6-CEEA-7123-3690-56E8102E2164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54:24.003" v="138" actId="20577"/>
        <pc:sldMkLst>
          <pc:docMk/>
          <pc:sldMk cId="1595465289" sldId="939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4:24.003" v="138" actId="20577"/>
          <ac:spMkLst>
            <pc:docMk/>
            <pc:sldMk cId="1595465289" sldId="939"/>
            <ac:spMk id="3" creationId="{63136EC6-716F-92CB-9CF5-1073C79E8AFA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54:06.205" v="134" actId="20577"/>
        <pc:sldMkLst>
          <pc:docMk/>
          <pc:sldMk cId="3643073329" sldId="941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4:06.205" v="134" actId="20577"/>
          <ac:spMkLst>
            <pc:docMk/>
            <pc:sldMk cId="3643073329" sldId="941"/>
            <ac:spMk id="3" creationId="{D6061700-DF7B-CE5D-356E-8743932BCA1F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0:47.058" v="93"/>
        <pc:sldMkLst>
          <pc:docMk/>
          <pc:sldMk cId="812976447" sldId="942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0:47.058" v="93"/>
          <ac:spMkLst>
            <pc:docMk/>
            <pc:sldMk cId="812976447" sldId="942"/>
            <ac:spMk id="3" creationId="{FB5D96A9-02A4-A664-2B2A-BB8B75690BDC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0:50.933" v="94"/>
        <pc:sldMkLst>
          <pc:docMk/>
          <pc:sldMk cId="2966395318" sldId="943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0:50.933" v="94"/>
          <ac:spMkLst>
            <pc:docMk/>
            <pc:sldMk cId="2966395318" sldId="943"/>
            <ac:spMk id="5" creationId="{F58DE1C2-D6A5-F6B9-9B62-1897BF81B2AA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0:53.324" v="95"/>
        <pc:sldMkLst>
          <pc:docMk/>
          <pc:sldMk cId="1311103681" sldId="944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0:53.324" v="95"/>
          <ac:spMkLst>
            <pc:docMk/>
            <pc:sldMk cId="1311103681" sldId="944"/>
            <ac:spMk id="5" creationId="{C6E3A83E-6868-F65E-8E50-42686FE89AE8}"/>
          </ac:spMkLst>
        </pc:spChg>
      </pc:sldChg>
      <pc:sldChg chg="addSp modSp">
        <pc:chgData name="Valkama Pasi" userId="S::pasi.valkama_syke.fi#ext#@amksavonia.onmicrosoft.com::23b75429-7db2-47de-9cae-85c3c9c2093f" providerId="AD" clId="Web-{0F36BA60-64CC-8178-FC3B-DA082A4F6234}" dt="2024-12-12T10:51:49.404" v="111" actId="20577"/>
        <pc:sldMkLst>
          <pc:docMk/>
          <pc:sldMk cId="2453883373" sldId="945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1:49.404" v="111" actId="20577"/>
          <ac:spMkLst>
            <pc:docMk/>
            <pc:sldMk cId="2453883373" sldId="945"/>
            <ac:spMk id="2" creationId="{ACF3EAEF-DE4D-670D-435A-6BCE228530EC}"/>
          </ac:spMkLst>
        </pc:spChg>
        <pc:spChg chg="mod">
          <ac:chgData name="Valkama Pasi" userId="S::pasi.valkama_syke.fi#ext#@amksavonia.onmicrosoft.com::23b75429-7db2-47de-9cae-85c3c9c2093f" providerId="AD" clId="Web-{0F36BA60-64CC-8178-FC3B-DA082A4F6234}" dt="2024-12-12T10:51:05.246" v="98" actId="20577"/>
          <ac:spMkLst>
            <pc:docMk/>
            <pc:sldMk cId="2453883373" sldId="945"/>
            <ac:spMk id="3" creationId="{B2CAF18B-57E3-B211-C62E-AC03D4354D03}"/>
          </ac:spMkLst>
        </pc:spChg>
        <pc:spChg chg="add">
          <ac:chgData name="Valkama Pasi" userId="S::pasi.valkama_syke.fi#ext#@amksavonia.onmicrosoft.com::23b75429-7db2-47de-9cae-85c3c9c2093f" providerId="AD" clId="Web-{0F36BA60-64CC-8178-FC3B-DA082A4F6234}" dt="2024-12-12T10:50:57.777" v="96"/>
          <ac:spMkLst>
            <pc:docMk/>
            <pc:sldMk cId="2453883373" sldId="945"/>
            <ac:spMk id="5" creationId="{8D22BC37-2AF8-DD8D-3E08-84D4FAA10ACF}"/>
          </ac:spMkLst>
        </pc:spChg>
      </pc:sldChg>
      <pc:sldChg chg="addSp">
        <pc:chgData name="Valkama Pasi" userId="S::pasi.valkama_syke.fi#ext#@amksavonia.onmicrosoft.com::23b75429-7db2-47de-9cae-85c3c9c2093f" providerId="AD" clId="Web-{0F36BA60-64CC-8178-FC3B-DA082A4F6234}" dt="2024-12-12T10:53:17.719" v="131"/>
        <pc:sldMkLst>
          <pc:docMk/>
          <pc:sldMk cId="458545888" sldId="946"/>
        </pc:sldMkLst>
        <pc:spChg chg="add">
          <ac:chgData name="Valkama Pasi" userId="S::pasi.valkama_syke.fi#ext#@amksavonia.onmicrosoft.com::23b75429-7db2-47de-9cae-85c3c9c2093f" providerId="AD" clId="Web-{0F36BA60-64CC-8178-FC3B-DA082A4F6234}" dt="2024-12-12T10:53:17.719" v="131"/>
          <ac:spMkLst>
            <pc:docMk/>
            <pc:sldMk cId="458545888" sldId="946"/>
            <ac:spMk id="5" creationId="{F527933F-0E0B-0C9E-1184-9BFCB56A0CB7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54:34.003" v="140" actId="20577"/>
        <pc:sldMkLst>
          <pc:docMk/>
          <pc:sldMk cId="3335051057" sldId="947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54:34.003" v="140" actId="20577"/>
          <ac:spMkLst>
            <pc:docMk/>
            <pc:sldMk cId="3335051057" sldId="947"/>
            <ac:spMk id="3" creationId="{63CC8C26-B3E5-2DBD-B414-D9C48D85B1B6}"/>
          </ac:spMkLst>
        </pc:spChg>
      </pc:sldChg>
      <pc:sldChg chg="modSp">
        <pc:chgData name="Valkama Pasi" userId="S::pasi.valkama_syke.fi#ext#@amksavonia.onmicrosoft.com::23b75429-7db2-47de-9cae-85c3c9c2093f" providerId="AD" clId="Web-{0F36BA60-64CC-8178-FC3B-DA082A4F6234}" dt="2024-12-12T10:48:36.444" v="51" actId="20577"/>
        <pc:sldMkLst>
          <pc:docMk/>
          <pc:sldMk cId="3093508220" sldId="948"/>
        </pc:sldMkLst>
        <pc:spChg chg="mod">
          <ac:chgData name="Valkama Pasi" userId="S::pasi.valkama_syke.fi#ext#@amksavonia.onmicrosoft.com::23b75429-7db2-47de-9cae-85c3c9c2093f" providerId="AD" clId="Web-{0F36BA60-64CC-8178-FC3B-DA082A4F6234}" dt="2024-12-12T10:48:36.444" v="51" actId="20577"/>
          <ac:spMkLst>
            <pc:docMk/>
            <pc:sldMk cId="3093508220" sldId="948"/>
            <ac:spMk id="2" creationId="{9325EE07-BD2A-4CFB-A2D3-178A222E438B}"/>
          </ac:spMkLst>
        </pc:spChg>
      </pc:sld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951703257" sldId="2147483709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343413842" sldId="214748371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240001929" sldId="214748371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110034161" sldId="214748371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782796366" sldId="214748371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392129825" sldId="214748372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188541120" sldId="214748372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82088295" sldId="214748372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993878129" sldId="214748378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101458473" sldId="214748378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78312474" sldId="214748378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598826611" sldId="214748379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047063177" sldId="214748379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830859192" sldId="214748379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840647470" sldId="214748381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445070531" sldId="214748382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762227043" sldId="214748393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440062718" sldId="214748393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3495498051" sldId="214748393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4287702516" sldId="214748393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89425848" sldId="214748393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187962949" sldId="214748393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51703257" sldId="2147483709"/>
            <pc:sldLayoutMk cId="2142061611" sldId="2147483937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4142221954" sldId="2147483740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968584404" sldId="214748374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587466414" sldId="214748374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236143084" sldId="214748374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862934194" sldId="214748374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004676552" sldId="214748374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76891391" sldId="214748374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776320261" sldId="214748381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805441751" sldId="214748381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957482947" sldId="214748381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270125597" sldId="214748381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769257263" sldId="214748381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200556532" sldId="214748381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981300549" sldId="214748381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009053274" sldId="214748382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2585172368" sldId="214748382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685343107" sldId="214748393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2854702304" sldId="214748393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63485417" sldId="214748394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710746563" sldId="214748394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3863071532" sldId="214748394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2767797513" sldId="214748394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142221954" sldId="2147483740"/>
            <pc:sldLayoutMk cId="1334648561" sldId="2147483944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58634003" sldId="2147483773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843492919" sldId="214748377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559488028" sldId="214748377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2941165281" sldId="214748377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4164703638" sldId="214748377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2175107972" sldId="214748378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2401629205" sldId="214748378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3921906473" sldId="214748380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1771073433" sldId="214748380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722744323" sldId="214748380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1848648210" sldId="214748380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370004057" sldId="214748380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1680390876" sldId="214748381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3703728279" sldId="214748381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4170015804" sldId="214748382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8634003" sldId="2147483773"/>
            <pc:sldLayoutMk cId="2896952555" sldId="2147483827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321107" sldId="2147483857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2836979939" sldId="214748385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462500360" sldId="214748385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4252910296" sldId="214748386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3950259899" sldId="214748386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3719895779" sldId="214748386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2934940488" sldId="214748386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797386064" sldId="214748386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3828612516" sldId="214748386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321107" sldId="2147483857"/>
            <pc:sldLayoutMk cId="3662152340" sldId="2147483866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798722299" sldId="2147483867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3976455926" sldId="214748386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2352082244" sldId="214748386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4190514678" sldId="214748387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3266929840" sldId="214748387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3368513857" sldId="214748387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1615891771" sldId="214748387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1304039440" sldId="214748387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2217559291" sldId="214748387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2074728801" sldId="214748387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4116817327" sldId="214748387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1316959488" sldId="214748387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2236610237" sldId="214748387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2860717259" sldId="214748388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109293467" sldId="214748388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98722299" sldId="2147483867"/>
            <pc:sldLayoutMk cId="1757478359" sldId="2147483882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489171814" sldId="2147483883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943875142" sldId="214748388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301930987" sldId="214748388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4209042140" sldId="214748388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1125955171" sldId="214748388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3174078388" sldId="214748388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315205124" sldId="214748388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1665680473" sldId="214748389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420221684" sldId="214748389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1438473076" sldId="214748389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654772180" sldId="214748389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64307947" sldId="214748389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603446665" sldId="214748389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26083441" sldId="214748389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95766111" sldId="214748389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89171814" sldId="2147483883"/>
            <pc:sldLayoutMk cId="4270141485" sldId="2147483898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67942164" sldId="2147483899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582442389" sldId="214748390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249303525" sldId="214748390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4172794503" sldId="214748390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168551588" sldId="214748390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05000956" sldId="214748390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2527368104" sldId="214748390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896866360" sldId="214748390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102279425" sldId="214748390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736595242" sldId="214748390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690024434" sldId="214748390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2415437575" sldId="214748391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634550784" sldId="214748391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3418649748" sldId="214748391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3961660740" sldId="214748391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67942164" sldId="2147483899"/>
            <pc:sldLayoutMk cId="1664010639" sldId="2147483914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527980642" sldId="2147483915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691164325" sldId="214748391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3920325015" sldId="214748391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647603415" sldId="214748391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1896256507" sldId="214748391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2669355414" sldId="214748392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527980642" sldId="2147483915"/>
            <pc:sldLayoutMk cId="334494227" sldId="2147483921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3744477223" sldId="2147483922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744477223" sldId="2147483922"/>
            <pc:sldLayoutMk cId="2908388071" sldId="214748392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744477223" sldId="2147483922"/>
            <pc:sldLayoutMk cId="3871581816" sldId="2147483924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977161086" sldId="2147483946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977161086" sldId="2147483946"/>
            <pc:sldLayoutMk cId="3001521089" sldId="2147483947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4042604823" sldId="2147483954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763450772" sldId="214748395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3811759675" sldId="214748395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136307284" sldId="214748395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2424921584" sldId="214748395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967854349" sldId="214748395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1895849974" sldId="214748396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1968055722" sldId="214748396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4064462653" sldId="214748396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4042604823" sldId="2147483954"/>
            <pc:sldLayoutMk cId="133449694" sldId="2147483963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3875248407" sldId="2147483964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2569288542" sldId="214748396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2092757829" sldId="214748396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881652299" sldId="214748396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2131216398" sldId="214748396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3189784778" sldId="214748396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3116439503" sldId="214748397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580381866" sldId="214748397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4274504398" sldId="214748397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1083561190" sldId="214748397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4201620517" sldId="214748397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677036143" sldId="214748397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1173613446" sldId="214748397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3241783808" sldId="214748397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3087757305" sldId="214748397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875248407" sldId="2147483964"/>
            <pc:sldLayoutMk cId="1842644023" sldId="2147483979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3991439134" sldId="2147483980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3850184081" sldId="214748398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1657681021" sldId="214748398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49752798" sldId="214748398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1371421054" sldId="214748398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2510352907" sldId="214748398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687699511" sldId="214748398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442268131" sldId="214748398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1087188973" sldId="214748398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2738083530" sldId="214748398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1310448688" sldId="214748399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3003033655" sldId="214748399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642163217" sldId="214748399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2942684719" sldId="214748399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3289281643" sldId="214748399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991439134" sldId="2147483980"/>
            <pc:sldLayoutMk cId="516519193" sldId="2147483995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1400872019" sldId="2147483996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496352996" sldId="214748399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472825326" sldId="214748399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3678650586" sldId="214748399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112513669" sldId="214748400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4135201833" sldId="214748400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710014374" sldId="214748400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411717036" sldId="214748400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3200758780" sldId="214748400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502884890" sldId="214748400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1938993907" sldId="214748400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3874298469" sldId="214748400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3808717821" sldId="214748400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1375978366" sldId="214748400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596843605" sldId="214748401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400872019" sldId="2147483996"/>
            <pc:sldLayoutMk cId="2351285766" sldId="2147484011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3311732796" sldId="2147484012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979799801" sldId="214748401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2239760647" sldId="214748401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3707470780" sldId="214748401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1140671502" sldId="214748401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736013916" sldId="214748401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311732796" sldId="2147484012"/>
            <pc:sldLayoutMk cId="3290453767" sldId="2147484018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347968398" sldId="2147484019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47968398" sldId="2147484019"/>
            <pc:sldLayoutMk cId="3538209688" sldId="214748402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347968398" sldId="2147484019"/>
            <pc:sldLayoutMk cId="1964477827" sldId="2147484021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814678702" sldId="2147484022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587213699" sldId="214748402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975448164" sldId="214748402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2061144714" sldId="214748402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81763473" sldId="214748402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3547203018" sldId="214748402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2825070263" sldId="214748402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2274484600" sldId="214748402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486326520" sldId="214748403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707685803" sldId="214748403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4081124706" sldId="214748403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1322013567" sldId="214748403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2625409595" sldId="214748403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4165555201" sldId="214748403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498493574" sldId="214748403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14678702" sldId="2147484022"/>
            <pc:sldLayoutMk cId="863833593" sldId="2147484037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8276266" sldId="2147484038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3780406224" sldId="214748403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1943711256" sldId="214748404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3490206040" sldId="214748404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732033295" sldId="214748404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2662982742" sldId="214748404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3476833479" sldId="214748404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266276418" sldId="214748404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3016555584" sldId="214748404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276266" sldId="2147484038"/>
            <pc:sldLayoutMk cId="1313982776" sldId="2147484047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1314555821" sldId="2147484048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1422398524" sldId="214748404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681751996" sldId="214748405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1855174693" sldId="214748405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3360789261" sldId="214748405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4081211489" sldId="214748405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2219905148" sldId="214748405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1295520117" sldId="214748405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125666365" sldId="214748405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3290156558" sldId="214748405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2820863757" sldId="214748405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79025897" sldId="214748405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3701868238" sldId="214748406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2271607403" sldId="214748406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2444072201" sldId="214748406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14555821" sldId="2147484048"/>
            <pc:sldLayoutMk cId="3425297102" sldId="2147484063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768451642" sldId="2147484064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881685104" sldId="214748406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4211896905" sldId="214748406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321317574" sldId="214748406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044539022" sldId="214748406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1479124367" sldId="214748406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4190875251" sldId="214748407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4271954733" sldId="214748407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723613544" sldId="214748407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1740330307" sldId="214748407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059930003" sldId="214748407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480874018" sldId="214748407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924895413" sldId="214748407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1730474069" sldId="214748407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201005663" sldId="214748407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768451642" sldId="2147484064"/>
            <pc:sldLayoutMk cId="4252496187" sldId="2147484079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1286775136" sldId="2147484080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193614018" sldId="214748408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3289531539" sldId="214748408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2842604476" sldId="214748408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786978840" sldId="214748408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273788417" sldId="2147484085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1192232976" sldId="2147484086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534158813" sldId="214748408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432103405" sldId="214748408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331484667" sldId="214748408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1250928655" sldId="214748409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1613271638" sldId="214748409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1811556340" sldId="2147484092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2700333306" sldId="2147484093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3635572460" sldId="214748409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286775136" sldId="2147484080"/>
            <pc:sldLayoutMk cId="760750182" sldId="2147484095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2856083892" sldId="2147484096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2216808298" sldId="2147484097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2951732642" sldId="2147484098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2287932600" sldId="2147484099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359469383" sldId="2147484100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1869456861" sldId="2147484101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2856083892" sldId="2147484096"/>
            <pc:sldLayoutMk cId="2748897720" sldId="2147484102"/>
          </pc:sldLayoutMkLst>
        </pc:sldLayoutChg>
      </pc:sldMasterChg>
      <pc:sldMasterChg chg="del delSldLayout">
        <pc:chgData name="Valkama Pasi" userId="S::pasi.valkama_syke.fi#ext#@amksavonia.onmicrosoft.com::23b75429-7db2-47de-9cae-85c3c9c2093f" providerId="AD" clId="Web-{0F36BA60-64CC-8178-FC3B-DA082A4F6234}" dt="2024-12-12T10:44:47.592" v="2"/>
        <pc:sldMasterMkLst>
          <pc:docMk/>
          <pc:sldMasterMk cId="1372516417" sldId="2147484103"/>
        </pc:sldMasterMkLst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72516417" sldId="2147484103"/>
            <pc:sldLayoutMk cId="2221821184" sldId="2147484104"/>
          </pc:sldLayoutMkLst>
        </pc:sldLayoutChg>
        <pc:sldLayoutChg chg="del">
          <pc:chgData name="Valkama Pasi" userId="S::pasi.valkama_syke.fi#ext#@amksavonia.onmicrosoft.com::23b75429-7db2-47de-9cae-85c3c9c2093f" providerId="AD" clId="Web-{0F36BA60-64CC-8178-FC3B-DA082A4F6234}" dt="2024-12-12T10:44:47.592" v="2"/>
          <pc:sldLayoutMkLst>
            <pc:docMk/>
            <pc:sldMasterMk cId="1372516417" sldId="2147484103"/>
            <pc:sldLayoutMk cId="1483194670" sldId="2147484105"/>
          </pc:sldLayoutMkLst>
        </pc:sldLayoutChg>
      </pc:sldMasterChg>
    </pc:docChg>
  </pc:docChgLst>
  <pc:docChgLst>
    <pc:chgData name="Valkama Pasi" userId="S::pasi.valkama_syke.fi#ext#@amksavonia.onmicrosoft.com::23b75429-7db2-47de-9cae-85c3c9c2093f" providerId="AD" clId="Web-{F5F7527D-1D57-77BE-55A9-9B2EA3DB27B3}"/>
    <pc:docChg chg="modSld">
      <pc:chgData name="Valkama Pasi" userId="S::pasi.valkama_syke.fi#ext#@amksavonia.onmicrosoft.com::23b75429-7db2-47de-9cae-85c3c9c2093f" providerId="AD" clId="Web-{F5F7527D-1D57-77BE-55A9-9B2EA3DB27B3}" dt="2024-12-12T11:03:06.510" v="13" actId="1076"/>
      <pc:docMkLst>
        <pc:docMk/>
      </pc:docMkLst>
      <pc:sldChg chg="delSp modSp">
        <pc:chgData name="Valkama Pasi" userId="S::pasi.valkama_syke.fi#ext#@amksavonia.onmicrosoft.com::23b75429-7db2-47de-9cae-85c3c9c2093f" providerId="AD" clId="Web-{F5F7527D-1D57-77BE-55A9-9B2EA3DB27B3}" dt="2024-12-12T11:01:18.831" v="4" actId="1076"/>
        <pc:sldMkLst>
          <pc:docMk/>
          <pc:sldMk cId="1232139327" sldId="350"/>
        </pc:sldMkLst>
        <pc:spChg chg="del">
          <ac:chgData name="Valkama Pasi" userId="S::pasi.valkama_syke.fi#ext#@amksavonia.onmicrosoft.com::23b75429-7db2-47de-9cae-85c3c9c2093f" providerId="AD" clId="Web-{F5F7527D-1D57-77BE-55A9-9B2EA3DB27B3}" dt="2024-12-12T11:01:06.877" v="1"/>
          <ac:spMkLst>
            <pc:docMk/>
            <pc:sldMk cId="1232139327" sldId="350"/>
            <ac:spMk id="3" creationId="{E0A31655-F2F7-1451-DEE4-BFE2F7F13FA0}"/>
          </ac:spMkLst>
        </pc:spChg>
        <pc:spChg chg="del">
          <ac:chgData name="Valkama Pasi" userId="S::pasi.valkama_syke.fi#ext#@amksavonia.onmicrosoft.com::23b75429-7db2-47de-9cae-85c3c9c2093f" providerId="AD" clId="Web-{F5F7527D-1D57-77BE-55A9-9B2EA3DB27B3}" dt="2024-12-12T11:01:14.487" v="3"/>
          <ac:spMkLst>
            <pc:docMk/>
            <pc:sldMk cId="1232139327" sldId="350"/>
            <ac:spMk id="4" creationId="{4F601CD1-1027-5B01-938C-CEDCFE7FC2CB}"/>
          </ac:spMkLst>
        </pc:spChg>
        <pc:picChg chg="mod">
          <ac:chgData name="Valkama Pasi" userId="S::pasi.valkama_syke.fi#ext#@amksavonia.onmicrosoft.com::23b75429-7db2-47de-9cae-85c3c9c2093f" providerId="AD" clId="Web-{F5F7527D-1D57-77BE-55A9-9B2EA3DB27B3}" dt="2024-12-12T11:01:18.831" v="4" actId="1076"/>
          <ac:picMkLst>
            <pc:docMk/>
            <pc:sldMk cId="1232139327" sldId="350"/>
            <ac:picMk id="9" creationId="{31FB177A-576C-8250-4C7C-354F7019F541}"/>
          </ac:picMkLst>
        </pc:picChg>
      </pc:sldChg>
      <pc:sldChg chg="addSp modSp">
        <pc:chgData name="Valkama Pasi" userId="S::pasi.valkama_syke.fi#ext#@amksavonia.onmicrosoft.com::23b75429-7db2-47de-9cae-85c3c9c2093f" providerId="AD" clId="Web-{F5F7527D-1D57-77BE-55A9-9B2EA3DB27B3}" dt="2024-12-12T11:03:06.510" v="13" actId="1076"/>
        <pc:sldMkLst>
          <pc:docMk/>
          <pc:sldMk cId="3643073329" sldId="941"/>
        </pc:sldMkLst>
        <pc:picChg chg="add mod">
          <ac:chgData name="Valkama Pasi" userId="S::pasi.valkama_syke.fi#ext#@amksavonia.onmicrosoft.com::23b75429-7db2-47de-9cae-85c3c9c2093f" providerId="AD" clId="Web-{F5F7527D-1D57-77BE-55A9-9B2EA3DB27B3}" dt="2024-12-12T11:02:33.054" v="8" actId="1076"/>
          <ac:picMkLst>
            <pc:docMk/>
            <pc:sldMk cId="3643073329" sldId="941"/>
            <ac:picMk id="4" creationId="{35F89B65-7712-7502-0DB6-526DC9662AE1}"/>
          </ac:picMkLst>
        </pc:picChg>
        <pc:picChg chg="add mod">
          <ac:chgData name="Valkama Pasi" userId="S::pasi.valkama_syke.fi#ext#@amksavonia.onmicrosoft.com::23b75429-7db2-47de-9cae-85c3c9c2093f" providerId="AD" clId="Web-{F5F7527D-1D57-77BE-55A9-9B2EA3DB27B3}" dt="2024-12-12T11:03:06.510" v="13" actId="1076"/>
          <ac:picMkLst>
            <pc:docMk/>
            <pc:sldMk cId="3643073329" sldId="941"/>
            <ac:picMk id="5" creationId="{DD97AA79-559C-2605-E480-9DAB3F4808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C98521-F432-4972-8DCD-BF042C8EC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A4EFE9-B313-4916-BC92-461AD15C9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9AD-6962-4F41-A8E3-A500C85E963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E571B3-FE2A-4E91-882F-40FA7B29F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B0D0B2-D0D8-4E79-938B-E6569E8A7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4F1E-E137-456F-9307-54686FEED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81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B33-838E-4511-96FF-6AAD03FB9CDE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77E-73F2-4CF6-8D74-789903B0E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64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9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4317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303200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kaksi palstaa.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2.1.2023   |   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Essi Hillgren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23.1.2023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0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782444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2046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34653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75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38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247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30" r:id="rId2"/>
    <p:sldLayoutId id="2147483831" r:id="rId3"/>
    <p:sldLayoutId id="2147483691" r:id="rId4"/>
    <p:sldLayoutId id="2147483692" r:id="rId5"/>
    <p:sldLayoutId id="2147483693" r:id="rId6"/>
    <p:sldLayoutId id="2147483833" r:id="rId7"/>
    <p:sldLayoutId id="2147483834" r:id="rId8"/>
    <p:sldLayoutId id="2147483832" r:id="rId9"/>
    <p:sldLayoutId id="214748394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092" userDrawn="1">
          <p15:clr>
            <a:srgbClr val="F26B43"/>
          </p15:clr>
        </p15:guide>
        <p15:guide id="3" orient="horz" pos="24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85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84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4106" r:id="rId3"/>
    <p:sldLayoutId id="2147484107" r:id="rId4"/>
    <p:sldLayoutId id="2147484108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685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oolgeography.co.uk/A-level/AQA/Year%2012/Rivers_Floods/Hydrographs/Hydrographs.htm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5EE07-BD2A-4CFB-A2D3-178A222E4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  <a:br>
              <a:rPr lang="fi-FI" dirty="0"/>
            </a:br>
            <a:r>
              <a:rPr lang="fi-FI" sz="2000" dirty="0"/>
              <a:t>Pasi Valkama, Syke</a:t>
            </a:r>
          </a:p>
        </p:txBody>
      </p:sp>
    </p:spTree>
    <p:extLst>
      <p:ext uri="{BB962C8B-B14F-4D97-AF65-F5344CB8AC3E}">
        <p14:creationId xmlns:p14="http://schemas.microsoft.com/office/powerpoint/2010/main" val="376286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89271F-F0D5-8E9C-006C-B469C9B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F59A67-2768-B2CF-AA88-E70805958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u="sng" dirty="0"/>
              <a:t>6. Yhteistyö ja osallistaminen</a:t>
            </a:r>
          </a:p>
          <a:p>
            <a:pPr marL="342900" indent="-342900">
              <a:buChar char="•"/>
            </a:pPr>
            <a:r>
              <a:rPr lang="fi-FI" dirty="0"/>
              <a:t>Eri toimijoiden, kuten maanomistajien, kuntien, yritysten ja kansalaisjärjestöjen osallistaminen on tärkeää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Yhteistyö lisää suunnittelun vaikuttavuutta ja hyväksyttävyyttä sekä edistää toimenpiteiden toteutumista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Maanomistajien rooli toimenpiteiden toteutuksessa on keskeinen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Maanomistajien sitouttaminen riittävän aikaisessa vaiheessa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Osallistuminen suunnitteluun, tunne vaikutusmahdollisuudesta ja kuulluksi tulemisesta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00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5EE07-BD2A-4CFB-A2D3-178A222E4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Kokemuksia kansallisista valuma-aluepiloteista</a:t>
            </a:r>
            <a:br>
              <a:rPr lang="fi-FI" sz="3600" dirty="0"/>
            </a:br>
            <a:r>
              <a:rPr lang="fi-FI" sz="2800" b="0" dirty="0" err="1"/>
              <a:t>Kovesjoen</a:t>
            </a:r>
            <a:r>
              <a:rPr lang="fi-FI" sz="2800" b="0" dirty="0"/>
              <a:t>, Paattistenjoen, Espoon Pitkäjärven ja Kyyveden valuma-alueet</a:t>
            </a:r>
            <a:br>
              <a:rPr lang="fi-FI" sz="2800" b="0" dirty="0"/>
            </a:br>
            <a:r>
              <a:rPr lang="fi-FI" sz="2800" b="0" dirty="0"/>
              <a:t>- tuloksia työpajasta 6.10.2023</a:t>
            </a:r>
            <a:endParaRPr lang="fi-FI" sz="3600" b="0" dirty="0"/>
          </a:p>
        </p:txBody>
      </p:sp>
    </p:spTree>
    <p:extLst>
      <p:ext uri="{BB962C8B-B14F-4D97-AF65-F5344CB8AC3E}">
        <p14:creationId xmlns:p14="http://schemas.microsoft.com/office/powerpoint/2010/main" val="309350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EC27F-BF36-272A-65DB-B16F8B45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6228258" cy="1119501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Kovesjoen</a:t>
            </a:r>
            <a:r>
              <a:rPr lang="fi-FI" dirty="0"/>
              <a:t> vesistöalueella turvemaavalta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DD9589-0B84-068A-6B67-6EDB3C3F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60330"/>
            <a:ext cx="2859075" cy="4085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600" dirty="0"/>
              <a:t>Kehittämistehtävät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Turvemaavaltaisen valuma-alueen erityispiirteet &amp; metsätalouden suojavyöhyketarkastelu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Maanomistajien aktivointi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Verkostotoiminnan tukeminen ja eri toimijatasojen yhteistyön kehittäminen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Rahoitusmallin / palvelupolun tarkastelu: mihin on rahoitusta, mitä puuttuu, mitkä saadaan yhteensovitettua, mitä ei saada jne.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Priorisoinnin kehittäminen: mitä rakenteita lähdetään ensisijaisesti tekemään, kuka valitsee, millä perusteilla,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Suunnittelijat ja urakoitsijat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8D971D-3F20-D861-8589-0074D67316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1975" y="1860330"/>
            <a:ext cx="6987035" cy="4085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Tuotokset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Toiminnan kuvaus, skaalattavuus, monistettavuus ja arvio hyödyistä </a:t>
            </a:r>
            <a:endParaRPr lang="fi-FI" sz="14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Tietoa turvemaavaltaisen valuma-alueen erityispiirteistä &amp; metsätalouden suojavyöhyketarkastelusta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Parhaat käytännöt maanomistajien aktivoinnista ja toiminnan kehittämisestä --&gt; miten saadaan asenteita muutettu luonnonmukaista vesienhallintaa tukevaksi.          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Priorisoinnin mukaiset hankeaihiot laajempana valuma-aluekunnostukseen</a:t>
            </a:r>
          </a:p>
          <a:p>
            <a:pPr>
              <a:buFont typeface="+mj-lt"/>
              <a:buAutoNum type="arabicPeriod"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Maa- ja metsätalouden valuma-aluelähtöisen vesienhallinnan hyötyjen tunnistaminen ja näkyväksi tekeminen </a:t>
            </a:r>
          </a:p>
          <a:p>
            <a:pPr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Rahoitusvaihtoehdot ja -mallien kuvaus </a:t>
            </a:r>
          </a:p>
          <a:p>
            <a:pPr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Koonti alueen suunnittelijoita ja urakoitsijoita, heiltä kerätty tieto osaamisen kehittämisen tarpeista, apua urakoitsijoiden kilpailuttamiseen ja valintaan, urakoitsijoiden osaamisen varmistaminen</a:t>
            </a:r>
          </a:p>
          <a:p>
            <a:endParaRPr lang="fi-FI" sz="1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75425030-42C2-C232-2BD1-16ADF051BD46}"/>
              </a:ext>
            </a:extLst>
          </p:cNvPr>
          <p:cNvSpPr/>
          <p:nvPr/>
        </p:nvSpPr>
        <p:spPr>
          <a:xfrm>
            <a:off x="9098281" y="199951"/>
            <a:ext cx="2827019" cy="695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200" dirty="0"/>
              <a:t>Kehittämisteema: </a:t>
            </a:r>
          </a:p>
          <a:p>
            <a:pPr marL="0" indent="0">
              <a:buNone/>
            </a:pPr>
            <a:r>
              <a:rPr lang="fi-FI" sz="1200" b="1" dirty="0">
                <a:solidFill>
                  <a:schemeClr val="accent1"/>
                </a:solidFill>
              </a:rPr>
              <a:t>Suunnittelusta toteutukseen</a:t>
            </a:r>
          </a:p>
          <a:p>
            <a:pPr algn="ctr"/>
            <a:r>
              <a:rPr lang="fi-FI" dirty="0"/>
              <a:t> 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4003477-7563-5DA7-AC3F-34A8F7EB884A}"/>
              </a:ext>
            </a:extLst>
          </p:cNvPr>
          <p:cNvSpPr/>
          <p:nvPr/>
        </p:nvSpPr>
        <p:spPr>
          <a:xfrm>
            <a:off x="9098280" y="992899"/>
            <a:ext cx="2827020" cy="6953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</a:rPr>
              <a:t>Yleissuunnitelma </a:t>
            </a:r>
            <a:r>
              <a:rPr lang="fi-FI" sz="1200" dirty="0">
                <a:solidFill>
                  <a:srgbClr val="000000"/>
                </a:solidFill>
              </a:rPr>
              <a:t>valmiina</a:t>
            </a:r>
            <a:endParaRPr lang="fi-FI" sz="12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</a:rPr>
              <a:t>Toteutussuunnitelmat (</a:t>
            </a:r>
            <a:r>
              <a:rPr lang="fi-FI" sz="1200" b="0" i="0" u="none" strike="noStrike" dirty="0" err="1">
                <a:solidFill>
                  <a:srgbClr val="000000"/>
                </a:solidFill>
                <a:effectLst/>
              </a:rPr>
              <a:t>väh</a:t>
            </a:r>
            <a:r>
              <a:rPr lang="fi-FI" sz="1200" b="0" i="0" u="none" strike="noStrike" dirty="0">
                <a:solidFill>
                  <a:srgbClr val="000000"/>
                </a:solidFill>
                <a:effectLst/>
              </a:rPr>
              <a:t>. 4 kpl)</a:t>
            </a:r>
            <a:r>
              <a:rPr lang="fi-FI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</a:rPr>
              <a:t>Vähintään 3 toimenpidettä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D8A2F55-5C3D-C010-F593-56A663E0F30F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Timo Niemelä KVVY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7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C2F44-7533-432D-A815-F1CAEC50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51" y="-167321"/>
            <a:ext cx="10636236" cy="1119501"/>
          </a:xfrm>
        </p:spPr>
        <p:txBody>
          <a:bodyPr/>
          <a:lstStyle/>
          <a:p>
            <a:r>
              <a:rPr lang="fi-FI" dirty="0"/>
              <a:t>Pilottityön taustaa ja tavoitteita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00AB3-D302-458F-891C-E575E4F84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4" y="952180"/>
            <a:ext cx="7109488" cy="4282403"/>
          </a:xfrm>
        </p:spPr>
        <p:txBody>
          <a:bodyPr/>
          <a:lstStyle/>
          <a:p>
            <a:r>
              <a:rPr lang="fi-FI" sz="1400" dirty="0"/>
              <a:t>Tavoitteena löytää hyvät </a:t>
            </a:r>
            <a:r>
              <a:rPr lang="fi-FI" sz="1400" b="1" dirty="0"/>
              <a:t>esimerkit, kokemukset ja toimintamallit</a:t>
            </a:r>
            <a:r>
              <a:rPr lang="fi-FI" sz="1400" dirty="0"/>
              <a:t>, jotka lisäävät kestävää valuma-aluelähtöistä vesienhallinnan suunnittelua sekä toteutusta </a:t>
            </a:r>
            <a:r>
              <a:rPr lang="fi-FI" sz="1400" b="1" dirty="0"/>
              <a:t>turvemaavaltaisella valuma-alueella.</a:t>
            </a:r>
          </a:p>
          <a:p>
            <a:r>
              <a:rPr lang="fi-FI" sz="1400" b="1" dirty="0"/>
              <a:t>Panostetaan luonnonmukaisiin vesienhallinnan menetelmiin </a:t>
            </a:r>
            <a:r>
              <a:rPr lang="fi-FI" sz="1400" dirty="0"/>
              <a:t>erilaisissa ympäristöissä, </a:t>
            </a:r>
            <a:r>
              <a:rPr lang="fi-FI" sz="1400" b="1" dirty="0"/>
              <a:t>yhteensovittaen eri intressejä</a:t>
            </a:r>
            <a:r>
              <a:rPr lang="fi-FI" sz="1400" dirty="0"/>
              <a:t>: maa- ja metsätalouden tarpeet, vesienhoidon- ja suojelun tavoitteet, luonnonmonimuotoisuus ja ilmastonmuutokseen sopeutuminen. </a:t>
            </a:r>
          </a:p>
          <a:p>
            <a:r>
              <a:rPr lang="fi-FI" sz="1400" dirty="0"/>
              <a:t>Yhteistyö eri toimijoiden välillä tärkeää. </a:t>
            </a:r>
            <a:r>
              <a:rPr lang="fi-FI" sz="1400" b="1" dirty="0"/>
              <a:t>Maanomistajat keskiössä.</a:t>
            </a:r>
          </a:p>
          <a:p>
            <a:r>
              <a:rPr lang="fi-FI" sz="1400" dirty="0" err="1"/>
              <a:t>Kovesjoen</a:t>
            </a:r>
            <a:r>
              <a:rPr lang="fi-FI" sz="1400" dirty="0"/>
              <a:t> vesistöalue on valittu turvemaavaltaisen valuma-alueensa vuoksi – </a:t>
            </a:r>
            <a:r>
              <a:rPr lang="fi-FI" sz="1400" b="1" dirty="0" err="1"/>
              <a:t>Kovesjärven</a:t>
            </a:r>
            <a:r>
              <a:rPr lang="fi-FI" sz="1400" b="1" dirty="0"/>
              <a:t> valuma-alue ensisijaisena tarkastelun kohteena</a:t>
            </a:r>
          </a:p>
          <a:p>
            <a:pPr lvl="1"/>
            <a:r>
              <a:rPr lang="fi-FI" sz="1400" dirty="0"/>
              <a:t>Pirkanmaan vesienhoidon yksi metsätalouden HOT SPOT- alue kuormituksen osalta</a:t>
            </a:r>
          </a:p>
          <a:p>
            <a:pPr lvl="1"/>
            <a:r>
              <a:rPr lang="fi-FI" sz="1400" dirty="0"/>
              <a:t>Olemassa olevia suunnitelmia (</a:t>
            </a:r>
            <a:r>
              <a:rPr lang="fi-FI" sz="1400" dirty="0" err="1"/>
              <a:t>Kovesjoen</a:t>
            </a:r>
            <a:r>
              <a:rPr lang="fi-FI" sz="1400" dirty="0"/>
              <a:t> valuma-alueen kunnostussuunnitelma 2018, </a:t>
            </a:r>
            <a:r>
              <a:rPr lang="fi-FI" sz="1400" dirty="0" err="1"/>
              <a:t>Kovesjärven</a:t>
            </a:r>
            <a:r>
              <a:rPr lang="fi-FI" sz="1400" dirty="0"/>
              <a:t> valuma-alueen potentiaaliset vesiensuojelurakenteet – paikkatietotarkastelu 2021)</a:t>
            </a:r>
          </a:p>
          <a:p>
            <a:pPr lvl="1"/>
            <a:r>
              <a:rPr lang="fi-FI" sz="1400" dirty="0" err="1"/>
              <a:t>Kovesjoen</a:t>
            </a:r>
            <a:r>
              <a:rPr lang="fi-FI" sz="1400" dirty="0"/>
              <a:t> taimenkanta</a:t>
            </a:r>
          </a:p>
          <a:p>
            <a:pPr lvl="1"/>
            <a:r>
              <a:rPr lang="fi-FI" sz="1400" dirty="0"/>
              <a:t>Veden pidättämisen tarvetta</a:t>
            </a:r>
          </a:p>
          <a:p>
            <a:pPr lvl="1"/>
            <a:r>
              <a:rPr lang="fi-FI" sz="1400" dirty="0"/>
              <a:t>Alueella aktiivisia toimijoita (mm. järven suojeluyhdistys, kunta, metsähallitus, SMK, Ikaalisten NVK)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601D77-C666-D96F-2867-8556A2BA9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7A16DA9-D8F9-4389-E42C-A1D8FA11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30" y="0"/>
            <a:ext cx="4471510" cy="667193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A8AD2FF-7E0D-4FE4-9E2F-A58EA0FD8021}"/>
              </a:ext>
            </a:extLst>
          </p:cNvPr>
          <p:cNvSpPr txBox="1"/>
          <p:nvPr/>
        </p:nvSpPr>
        <p:spPr>
          <a:xfrm>
            <a:off x="7585544" y="6579604"/>
            <a:ext cx="38662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 err="1"/>
              <a:t>Kovesjoen</a:t>
            </a:r>
            <a:r>
              <a:rPr lang="fi-FI" sz="1200" dirty="0"/>
              <a:t> vesistöalue 35.55. </a:t>
            </a:r>
            <a:r>
              <a:rPr lang="fi-FI" sz="1200" dirty="0" err="1"/>
              <a:t>Kovesjoki</a:t>
            </a:r>
            <a:r>
              <a:rPr lang="fi-FI" sz="1200" dirty="0"/>
              <a:t> sinisellä.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1B35B4B-6DBC-F59A-F09D-3E612045BDF7}"/>
              </a:ext>
            </a:extLst>
          </p:cNvPr>
          <p:cNvSpPr txBox="1"/>
          <p:nvPr/>
        </p:nvSpPr>
        <p:spPr>
          <a:xfrm>
            <a:off x="5347080" y="648459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Timo Niemelä KVVY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5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902F4-AF71-DC50-9313-D57B92E0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Kovesjoen</a:t>
            </a:r>
            <a:r>
              <a:rPr lang="fi-FI" dirty="0"/>
              <a:t> pilotti (työvaiheet)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D7F5F5-6996-D8B8-0669-B707FE5F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Tutustumista aiemmin laadittuihin valuma-alueen kunnostussuunnitelmiin (yleissuunnitelma) ja vesiensuojeluhankkeiden raportteihin sekä eri toimijoiden kohde-esityksiin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Potentiaalisten vesienhallintakohteiden kartoitus karttatyönä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Sidosryhmäyhteistyö päällekkäisyyksien välttämiseksi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Maanomistajien tavoittaminen puhelimen, tekstiviestin ja sähköpostin välityksellä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Yleisö/maanomistajatilaisuuden järjestäminen </a:t>
            </a:r>
            <a:r>
              <a:rPr lang="fi-FI" sz="18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Kovesjoen</a:t>
            </a: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kylätalolla (tiedotus &amp; kohde-esitykset)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Maastokatselmukset potentiaalissa kohteissa, joissa maanomistajilla kiinnostus/myötämielisyys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käytännön vesienhallintatoimenpiteitä kohtaan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Toimenpidekohteisiin kirjalliset maanomistajasuostumukset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Maastoselvitykset ja GNSS –satelliittimittaukset luotettavan korkeusmallin tuottamiseksi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Toimenpiteiden tekninen suunnittelu hankkeen 4 mallikohteeseen maanomistajien toiveet huomioiden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Urakoinnin tarjouspyyntöasiakirjojen laadinta ja kilpailutus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Hankkeen kehittämistehtäviin liittyvät raportoinnit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962B7D-B273-942A-ACD5-D11A10E3D25C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Timo Niemelä KVVY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87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4F2D8-35CF-2948-9D08-38F231BF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Kovesjoen</a:t>
            </a:r>
            <a:r>
              <a:rPr lang="fi-FI" dirty="0"/>
              <a:t> pilotti (haasteet)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C8B06-E50D-3D15-910F-2589EDCD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Hankkeen tiukka toteutusaikataulu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Maanomistajien tavoittaminen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Vesienhallinnasta kiinnostuneiden maanomistajien tavoittaminen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Maanomistajan yhtäkkinen vetäytyminen hankkeesta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Käytännön vesienhallintatyöhön käytettävissä olevan rahoituksen niukkuus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1233AE3-2733-39C8-DF15-712230EE6899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Timo Niemelä KVVY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89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3BF656-3D7A-38CA-5221-AF3538DE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7087794" cy="1119501"/>
          </a:xfrm>
        </p:spPr>
        <p:txBody>
          <a:bodyPr>
            <a:normAutofit fontScale="90000"/>
          </a:bodyPr>
          <a:lstStyle/>
          <a:p>
            <a:r>
              <a:rPr lang="fi-FI" dirty="0"/>
              <a:t>Valuma-aluetason vesienhallinnalla kuivuusriskien hallintaa Paattistenjoella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79F55-B369-2555-B61C-48108CE8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1" y="2203230"/>
            <a:ext cx="2506650" cy="4085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Kehittämistehtävät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1400" dirty="0"/>
              <a:t>Vesiensuojelu ja ravinteiden kierrätys osana kuivuusriskienhallintaa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1400" dirty="0"/>
              <a:t>Veden varastointi ja kytkeminen kastelujärjestelmään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1400" dirty="0"/>
              <a:t>Kasteluveden laatu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1400" dirty="0"/>
              <a:t>Työkalujen käyttöönoton edistäminen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1400" dirty="0">
                <a:cs typeface="Calibri" panose="020F0502020204030204" pitchFamily="34" charset="0"/>
              </a:rPr>
              <a:t>Suunnittelijoiden ja urakoitsijoiden listaaminen</a:t>
            </a:r>
            <a:endParaRPr lang="fi-FI" sz="1400" dirty="0"/>
          </a:p>
          <a:p>
            <a:pPr marL="514350" indent="-514350">
              <a:buFont typeface="+mj-lt"/>
              <a:buAutoNum type="arabicParenR"/>
            </a:pPr>
            <a:endParaRPr lang="fi-FI" sz="1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567EE5-555B-2DD1-951A-30DEFB246A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1691" y="2203230"/>
            <a:ext cx="7087794" cy="4085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Tuotokset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Toiminnan kuvaus, skaalattavuus, monistettavuus ja arvio hyödyistä 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Kastelutarveskenaario (tulevaisuustarkastelu)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Hydrologinen kuvaus valuma-alueesta                                                 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Ohjeistus, toimintamalli tms. kuivuusriskien hallinnan kehittämiselle osana maa- ja metsätalouden vesienhallintaa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Erityisteemaan liittyvä tieto sekä hyödynnettävät työkalut</a:t>
            </a:r>
          </a:p>
          <a:p>
            <a:pPr lvl="1"/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Parhaat käytännöt maanomistajien aktivoinnista ja toiminnan kehittämisestä, m</a:t>
            </a:r>
            <a:r>
              <a:rPr lang="fi-FI" sz="1400" dirty="0">
                <a:solidFill>
                  <a:srgbClr val="000000"/>
                </a:solidFill>
              </a:rPr>
              <a:t>iten tavoitetaan ja motivoidaan maanomistajia,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miten saadaan asenteita muutettu luonnonmukaista vesienhallintaa tukevaksi 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Maa- ja metsätalouden valuma-aluelähtöisen vesienhallinnan hyötyjen tunnistaminen ja näkyväksi tekeminen</a:t>
            </a:r>
            <a:endParaRPr lang="fi-FI" sz="1400" dirty="0"/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Rahoitusvaihtoehdot ja -mallien kuvaus 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Koonti alueen suunnittelijoita ja urakoitsijoita, heiltä kerätty tieto osaamisen kehittämisen tarpeista</a:t>
            </a:r>
          </a:p>
          <a:p>
            <a:pPr marL="228600" indent="-228600">
              <a:buFont typeface="+mj-lt"/>
              <a:buAutoNum type="arabicPeriod"/>
            </a:pPr>
            <a:endParaRPr lang="fi-FI" sz="1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66FFC18E-4CA9-FCF2-FC6D-EF9CA5F504A1}"/>
              </a:ext>
            </a:extLst>
          </p:cNvPr>
          <p:cNvSpPr/>
          <p:nvPr/>
        </p:nvSpPr>
        <p:spPr>
          <a:xfrm>
            <a:off x="8172449" y="95250"/>
            <a:ext cx="3800475" cy="787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dirty="0"/>
              <a:t>Kehittämisteema: </a:t>
            </a:r>
          </a:p>
          <a:p>
            <a:pPr marL="0" indent="0">
              <a:buNone/>
            </a:pPr>
            <a:r>
              <a:rPr lang="fi-FI" sz="1200" b="1" dirty="0">
                <a:solidFill>
                  <a:schemeClr val="accent2">
                    <a:lumMod val="75000"/>
                  </a:schemeClr>
                </a:solidFill>
              </a:rPr>
              <a:t>Kuivuusriskienhallinta kestävällä valuma-aluelähtöisellä vesienhallinnalla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316E31D-0A7D-06F9-BBC7-C031ADE4F4FA}"/>
              </a:ext>
            </a:extLst>
          </p:cNvPr>
          <p:cNvSpPr/>
          <p:nvPr/>
        </p:nvSpPr>
        <p:spPr>
          <a:xfrm>
            <a:off x="8172448" y="1030140"/>
            <a:ext cx="3800476" cy="787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Vesienhallinnan yleissuunnitelma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Toteutussuunnitelmat kastelualtaille ja vedenviivytysrakenteille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Vähintään 2 toimenpidettä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EA34BE-D94E-7806-8610-BD14728E649D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Jarkko Leka </a:t>
            </a:r>
            <a:r>
              <a:rPr lang="fi-FI" dirty="0" err="1">
                <a:cs typeface="Arial"/>
              </a:rPr>
              <a:t>Valonia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1276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0E55AD-22E8-7F66-13E2-2ADE2089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2" y="169070"/>
            <a:ext cx="11019475" cy="609652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25C02A4-9EE5-AA79-C102-6A053AED28E0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Jarkko Leka </a:t>
            </a:r>
            <a:r>
              <a:rPr lang="fi-FI" dirty="0" err="1">
                <a:cs typeface="Arial"/>
              </a:rPr>
              <a:t>Valonia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19740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4D6895-1E3A-6F24-B2BC-85F59C2A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Paattistenjoen pilotti (työvaiheet)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1F81A-7915-21FE-6FA0-1B0D44CA2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Työkalu: QGIS / SAGA</a:t>
            </a:r>
            <a:endParaRPr lang="fi-FI"/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Valuma-alueen määritys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Maankäytön tarkastelu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Korkeusmallin tarkastelu ja virtausverkkojen laskeminen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Pienvaluma-alueet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Maaperän tarkastelu -Maalaji, turvemaat, kosteus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Kiinteistöjen omistajuus -Yksityinen, kunnat, seurakunnat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Visuaalinen analyysi -Numeraalinen  pohdinnassa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Yhteistyötahojen kommentit -Ympäristö-/metsäpuolen viranhaltijat, viljelijät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Mahdollisten kastelualtaiden ja kosteikkojen paikat- Paikkatiedot ja maastoselvitykset + maastokäynnit viljelijöiden kanssa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har char="•"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har char="•"/>
            </a:pPr>
            <a:endParaRPr lang="fi-FI" dirty="0">
              <a:cs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6259D2-458D-8534-AEE7-3D704711A744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Jarkko Leka </a:t>
            </a:r>
            <a:r>
              <a:rPr lang="fi-FI" dirty="0" err="1">
                <a:cs typeface="Arial"/>
              </a:rPr>
              <a:t>Valonia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379175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Paattistenjoen pilotti (haasteet)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GIS aineistokokonaisuuden tulkinta ja erillisten aineistojen painoarvon arviointi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Suunniteltujen rakenteiden tarkemmat vaikutukset hydrologiaan ––&gt; SCALGO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Aikataulu, saadaanko kaikki suunnitelmat toteutukseen?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Oikeudenmukaisuuden ja tarkoituksenmukaisuuden toteutuminen viljelijöiden ja maatalouden näkökulmista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Vaikuttavuuden arviointi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DDFA7E4-11C2-C341-9BA9-05272E8A80FE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Jarkko Leka </a:t>
            </a:r>
            <a:r>
              <a:rPr lang="fi-FI" dirty="0" err="1">
                <a:cs typeface="Arial"/>
              </a:rPr>
              <a:t>Valonia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91879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2D607-9532-81A3-39DC-DE9BD148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DB61F-2D8F-A93C-7B69-20EB98469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fi-FI" sz="2400" dirty="0">
                <a:latin typeface="Calibri"/>
                <a:cs typeface="Calibri"/>
              </a:rPr>
              <a:t>Valuma-aluesuunnittelulla on keskeinen tehtävä kestävän vesienhallinnan, vesiensuojelun ja ilmastokestävyyden edistämisessä</a:t>
            </a:r>
            <a:endParaRPr lang="fi-FI"/>
          </a:p>
          <a:p>
            <a:pPr marL="342900" indent="-342900"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Valuma-aluesuunnittelulla voidaan sovittaa yhteen ja ratkaista rinnakkain haasteita, jotka liittyvät tulva- ja kuivuusriskeihin, maankäyttösektorin ilmastotoimiin, vesien tilaan sekä lajien ja luontotyyppien suojeluun (ennallistamistoimien suunnittelu ja kohdentaminen)</a:t>
            </a:r>
            <a:endParaRPr lang="fi-FI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Valuma-aluesuunnittelun lähtökohtana on valuma-aluelähtöinen suunnittelu, jossa otetaan kokonaisvaltaisesti huomioon eri toimialojen väliset kytkökset valuma-alueella </a:t>
            </a:r>
            <a:endParaRPr lang="fi-FI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fi-FI" sz="2400" dirty="0">
                <a:latin typeface="Calibri"/>
                <a:cs typeface="Calibri"/>
              </a:rPr>
              <a:t>Valuma-alueet ovat keskenään erilaisia ja siten suunnittelu on tehtävä valuma-aluekohtaisesti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fi-FI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06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9331-35CE-F35B-FAFF-F96FD710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6209970" cy="1119501"/>
          </a:xfrm>
        </p:spPr>
        <p:txBody>
          <a:bodyPr>
            <a:normAutofit fontScale="90000"/>
          </a:bodyPr>
          <a:lstStyle/>
          <a:p>
            <a:r>
              <a:rPr lang="fi-FI" sz="2400" b="1" dirty="0"/>
              <a:t>Pitkäjärven valuma-alueen vesienhallintasuunnitelma ja yhteistyön kehittäminen maa- ja metsätalouden sekä kaupunkien valumavesien hallinnassa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C54EA8-319A-0119-BB83-AC4F75A1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971038"/>
            <a:ext cx="2754300" cy="4085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Kehittämistehtävät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Kaupunkien välinen yhteistyö, priorisoinnit, aluerajaukset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Luonnonmukaiset ratkaisut rakennetussa ympäristössä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Maa- ja metsätaloudellisten näkökulmien liittäminen kaupunkitulvien hallintaan / vähentämiseen 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Verkostotoiminnan tukeminen ja eri toimijatasojen yhteistyön kehittäminen</a:t>
            </a:r>
          </a:p>
          <a:p>
            <a:pPr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Rahoitusmallin / palvelupolun tarkastelu</a:t>
            </a:r>
          </a:p>
          <a:p>
            <a:pPr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Suunnittelijoiden ja urakoitsijoiden listaaminen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EC8CA5B-0F6D-05E6-E4FB-B7048A75D8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50" y="1971038"/>
            <a:ext cx="7100192" cy="4085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Tuotokset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Toiminnan kuvaus, skaalattavuus, monistettavuus ja arvio hyödyistä </a:t>
            </a:r>
          </a:p>
          <a:p>
            <a:pPr lvl="1"/>
            <a:r>
              <a:rPr lang="fi-FI" sz="1400" dirty="0"/>
              <a:t>Yhteistyömalli ja kokonaisuuksien hallinta ja ymmärrys (maa- &amp; metsätalousalueet ja rakennettu ympäristö)</a:t>
            </a:r>
          </a:p>
          <a:p>
            <a:pPr lvl="1"/>
            <a:r>
              <a:rPr lang="fi-FI" sz="1400" dirty="0"/>
              <a:t>Miten kuntien välistä yhteistyötä tehdään, mitä hallinnollisia haasteita voi ilmetä, mitä tulee huomioida suunnittelussa jne. </a:t>
            </a:r>
          </a:p>
          <a:p>
            <a:pPr lvl="1"/>
            <a:r>
              <a:rPr lang="fi-FI" sz="1400" dirty="0"/>
              <a:t>Rakennetun ympäristön vesienhallinnan erityispiirteiden kuvaaminen</a:t>
            </a:r>
          </a:p>
          <a:p>
            <a:pPr lvl="1"/>
            <a:r>
              <a:rPr lang="fi-FI" sz="1400" dirty="0"/>
              <a:t>Miten maa- ja metsätalouden luonnonmukaiset vesienhallinnan ratkaisut toimivat rakennetussa ympäristössä, pystytäänkö viivyttämällä vettä valuma-alueella hallitsemaan rakennetun ympäristön vesiä</a:t>
            </a:r>
          </a:p>
          <a:p>
            <a:pPr lvl="1"/>
            <a:r>
              <a:rPr lang="fi-FI" sz="1400" dirty="0"/>
              <a:t>Edellyttääkö hulevesienkäsittely vesienhallinnan menetelmiltä jotain erityistä</a:t>
            </a:r>
          </a:p>
          <a:p>
            <a:pPr lvl="1"/>
            <a:r>
              <a:rPr lang="fi-FI" sz="1400" dirty="0"/>
              <a:t>Tavat aktivoida ja tukea verkostojen toimimista ja yhteistyön kehittämisen parhaat käytännöt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Maa- ja metsätalouden valuma-aluelähtöisen vesienhallinnan (+ hulevesien hallinnan) hyötyjen tunnistaminen ja näkyväksi tekeminen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Rahoitusvaihtoehdot ja -mallien kuvaus </a:t>
            </a:r>
          </a:p>
          <a:p>
            <a:pPr>
              <a:buFont typeface="+mj-lt"/>
              <a:buAutoNum type="arabicPeriod"/>
            </a:pPr>
            <a:r>
              <a:rPr lang="fi-FI" sz="1400" dirty="0"/>
              <a:t>Koonti alueen suunnittelijoita ja urakoitsijoita, heiltä kerätty tieto osaamisen kehittämisen tarpeista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EE08DA5E-880F-295E-D74E-8DD33F7351D8}"/>
              </a:ext>
            </a:extLst>
          </p:cNvPr>
          <p:cNvSpPr/>
          <p:nvPr/>
        </p:nvSpPr>
        <p:spPr>
          <a:xfrm>
            <a:off x="7648575" y="174746"/>
            <a:ext cx="4332288" cy="8164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i-FI" dirty="0"/>
          </a:p>
          <a:p>
            <a:endParaRPr lang="fi-FI" dirty="0"/>
          </a:p>
          <a:p>
            <a:r>
              <a:rPr lang="fi-FI" sz="1200" dirty="0"/>
              <a:t>Kehittämisteema: </a:t>
            </a:r>
          </a:p>
          <a:p>
            <a:r>
              <a:rPr lang="fi-FI" sz="1200" b="1" dirty="0">
                <a:solidFill>
                  <a:schemeClr val="accent3">
                    <a:lumMod val="75000"/>
                  </a:schemeClr>
                </a:solidFill>
              </a:rPr>
              <a:t>Rakennetun ympäristön maankäytön ja maa- ja metsätalouden vesienhallinnan kehittäminen ja yhteensovittaminen luonnonmukaisin menetelmin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429BC1E5-25AA-5166-36B8-94B48F5796CA}"/>
              </a:ext>
            </a:extLst>
          </p:cNvPr>
          <p:cNvSpPr/>
          <p:nvPr/>
        </p:nvSpPr>
        <p:spPr>
          <a:xfrm>
            <a:off x="7648575" y="1107711"/>
            <a:ext cx="4332288" cy="675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Vesienhallinnan yleissuunnitelma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Toteutussuunnitelma </a:t>
            </a:r>
            <a:r>
              <a:rPr lang="fi-FI" sz="1200" dirty="0" err="1">
                <a:solidFill>
                  <a:schemeClr val="tx1"/>
                </a:solidFill>
              </a:rPr>
              <a:t>väh</a:t>
            </a:r>
            <a:r>
              <a:rPr lang="fi-FI" sz="1200" dirty="0">
                <a:solidFill>
                  <a:schemeClr val="tx1"/>
                </a:solidFill>
              </a:rPr>
              <a:t>. 2 kpl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Vähintään 2 toimenpidettä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14703B6-CEEA-7123-3690-56E8102E2164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Iiro Lehtinen Vantaa</a:t>
            </a:r>
          </a:p>
        </p:txBody>
      </p:sp>
    </p:spTree>
    <p:extLst>
      <p:ext uri="{BB962C8B-B14F-4D97-AF65-F5344CB8AC3E}">
        <p14:creationId xmlns:p14="http://schemas.microsoft.com/office/powerpoint/2010/main" val="33908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628C66D-18E3-EA54-4DF0-B88C662EED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144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2AF49447-2E94-CA5B-15B7-F03437B1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98" y="365134"/>
            <a:ext cx="5277898" cy="1192734"/>
          </a:xfrm>
        </p:spPr>
        <p:txBody>
          <a:bodyPr>
            <a:normAutofit/>
          </a:bodyPr>
          <a:lstStyle/>
          <a:p>
            <a:r>
              <a:rPr lang="fi-FI" sz="3700" dirty="0"/>
              <a:t>Espoon Pitkäjärven valuma-alue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AECBF4-A28D-0DE5-7996-019226F9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728" y="1820333"/>
            <a:ext cx="5277898" cy="4906185"/>
          </a:xfrm>
        </p:spPr>
        <p:txBody>
          <a:bodyPr>
            <a:normAutofit/>
          </a:bodyPr>
          <a:lstStyle/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Valuma-alue noin 69 km2</a:t>
            </a:r>
          </a:p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Asuinkeskuksia</a:t>
            </a:r>
          </a:p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Valtaväyliä</a:t>
            </a:r>
          </a:p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Maa- ja metsätalouden alueita</a:t>
            </a:r>
          </a:p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Maankäyttömuodot: </a:t>
            </a:r>
          </a:p>
          <a:p>
            <a:pPr lvl="1"/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50 % metsää/kangasta</a:t>
            </a:r>
          </a:p>
          <a:p>
            <a:pPr lvl="1"/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35 % rakennettua aluetta</a:t>
            </a:r>
          </a:p>
          <a:p>
            <a:pPr lvl="1"/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11 % maatalousaluetta</a:t>
            </a:r>
          </a:p>
          <a:p>
            <a:r>
              <a:rPr lang="fi-FI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Valuma-alueen pienvesiä: Lippajärvenoja, Vanhakartanonpuro, Pikkujärvenoja etc.</a:t>
            </a:r>
          </a:p>
          <a:p>
            <a:endParaRPr lang="fi-FI" sz="1800" baseline="30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baseline="30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baseline="30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B5D96A9-02A4-A664-2B2A-BB8B75690BDC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Iiro Lehtinen Vantaa</a:t>
            </a:r>
          </a:p>
        </p:txBody>
      </p:sp>
    </p:spTree>
    <p:extLst>
      <p:ext uri="{BB962C8B-B14F-4D97-AF65-F5344CB8AC3E}">
        <p14:creationId xmlns:p14="http://schemas.microsoft.com/office/powerpoint/2010/main" val="81297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33D430-7D5C-CE02-8889-8C526B33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Pitkäjärven pilotti (työvaiheet)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D984B7-B2F0-08A5-AD93-9621E792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Valuma-alueen rajaus. Molemmissa kunnissa oman kunnan pienvesien valuma-aluerajaukset. Yhteinen rajaus löytyi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VALUE:sta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Hankerahoituksen/Ohjauksen tuomat hankkeen tavoitteet yhdistettynä kuntien käytännön tarpeisiin ohjasivat sopivan valuma-aluesuunnitelman menetelmän valinnassa. Sisältää esiselvitystä, valuma-aluesuunnitelman, rakennussuunnittelua, toimintamallin ja loppuraportoinnin.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Lähtötietojen kerääminen laajasti. Materiaalia saatavilla paljon kunnilla ja hyvin jopa paikkatietomuodossa. Saatavilla avoimen datan mittaus- ja seurantatietoja. Maalajikartat, metsäkuviot, luontoarvot, verkostokartat, selvityksiä pienvesistä, Pitkäjärven kuntotutkimuksia jne.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Osallistaminen, tiedotus ja tiedonkerääminen. Sidosryhmätilaisuudet, asukastilaisuudet, maanomistatilaisuudet. Menetelmät tiedon keräämisessä: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Läsnätapatumat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maastokäynnit ja netin karttapohjaiset kyselyt.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Valuma-aluesuunnitelman tuottaminen paikkatietopohjaisesti. Laaja valuma-alue jossa sopiva resoluutio osavaluma-alueet yleissuunnittelussa. Valuma-aluesuunnitelman pohjalla NBS. Otetaan kokonaisvaltaisesti asioita huomioon.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8DE1C2-D6A5-F6B9-9B62-1897BF81B2AA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Iiro Lehtinen Vantaa</a:t>
            </a:r>
          </a:p>
        </p:txBody>
      </p:sp>
    </p:spTree>
    <p:extLst>
      <p:ext uri="{BB962C8B-B14F-4D97-AF65-F5344CB8AC3E}">
        <p14:creationId xmlns:p14="http://schemas.microsoft.com/office/powerpoint/2010/main" val="296639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4D6494-4253-1BD2-762A-D3B0FD77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Pitkäjärven pilotti (työvaiheet)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B07B79-709A-C4E4-6495-9901AF8F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Valitaan kohteet mutta ei unohdeta muita tunnistettuja.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Siirrytään tarkempaan suunnitteluluun. Maastokäynnit ja osallistaminen. Organisaatiotasolla tiedon levittäminen ja kerääminen. Mittaukset, rakennussuunnitelmat ja hallinnolliset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nähtävilläolot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Rakentamisen käynnistäminen, aikataulut ja käytännön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yhteensovitaminen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 Talvityö paras aina?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Kokonaisuuden tarkistelu ja toimintamalli lopuksi.</a:t>
            </a:r>
            <a:endParaRPr lang="fi-FI" sz="1800" dirty="0"/>
          </a:p>
          <a:p>
            <a:pPr marL="457200" indent="-457200">
              <a:buFont typeface="+mj-lt"/>
              <a:buAutoNum type="arabicPeriod" startAt="6"/>
            </a:pPr>
            <a:endParaRPr lang="fi-FI" sz="18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6E3A83E-6868-F65E-8E50-42686FE89AE8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Iiro Lehtinen Vantaa</a:t>
            </a:r>
          </a:p>
        </p:txBody>
      </p:sp>
    </p:spTree>
    <p:extLst>
      <p:ext uri="{BB962C8B-B14F-4D97-AF65-F5344CB8AC3E}">
        <p14:creationId xmlns:p14="http://schemas.microsoft.com/office/powerpoint/2010/main" val="131110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F3EAEF-DE4D-670D-435A-6BCE2285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Pitkäjärven pilotti (opit ja haasteet)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CAF18B-57E3-B211-C62E-AC03D435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buChar char="•"/>
            </a:pPr>
            <a:r>
              <a:rPr lang="fi-FI" sz="2000" dirty="0"/>
              <a:t>Toimintamallin luomisella pyritään kartoittamaan edellytyksiä, opittuja asioita ja tarvittavia tekijöitä, jotta vastaavanlaisissa tapauksissa kyetään päästä toivottuun lopputulokseen</a:t>
            </a:r>
            <a:endParaRPr lang="fi-FI"/>
          </a:p>
          <a:p>
            <a:pPr marL="342900" indent="-342900">
              <a:buChar char="•"/>
            </a:pPr>
            <a:r>
              <a:rPr lang="fi-FI" sz="2000" dirty="0"/>
              <a:t>Skaalautuvuus otettava huomioon käytettävissä olevien resurssien puitteissa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Onko ”omaa” osaamista, yhteistyöhalukkuutta, rahoitusta jne. saatavilla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Hankkeen rajaus näiden mukaisesti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Pilotissa tarvittu laajaa osaamista kuten kunnallistekniset suunnittelijat, ympäristöasiantuntijat ja tarpeen mukaiset asiantuntijat: Paikkatieto, tiedottaminen, kaavoitus, kunnossapito </a:t>
            </a:r>
            <a:r>
              <a:rPr lang="fi-FI" sz="2000" dirty="0" err="1"/>
              <a:t>jne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Huomioitava riittävä kokemus yleisten ja yksityisten alueiden lupamenettelyistä, prosesseista ja mallintamisesta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Konsultti kartoittanut pääosin toimenpidevaihtoehtoja kaupunkien omistamille maille/alueille, jossa kaupungin kunnossapito mahdollista 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Eli muille toimijoille sopivat paikat olisivat saattaneet olla muualla, mutta suunnitteluprosessia voi varmastikin hyödyntää muutkin toimijat kuin kunnat/kaupungit</a:t>
            </a:r>
            <a:endParaRPr lang="fi-FI" sz="2000" dirty="0">
              <a:cs typeface="Arial"/>
            </a:endParaRPr>
          </a:p>
          <a:p>
            <a:pPr marL="342900" indent="-342900">
              <a:buChar char="•"/>
            </a:pPr>
            <a:r>
              <a:rPr lang="fi-FI" sz="2000" dirty="0"/>
              <a:t>Monikriteerianalyysin yhtenä tavoitteena on monistettavuus, jolloin esim. kunnat voivat samalla tapaa tehdä/ (teettää konsultilla) analyysin omien lähtötietojen ja vapaasti saatavien aineistojen pohjalta</a:t>
            </a:r>
            <a:endParaRPr lang="fi-FI" sz="2000" dirty="0">
              <a:cs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D22BC37-2AF8-DD8D-3E08-84D4FAA10ACF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Iiro Lehtinen Vantaa</a:t>
            </a:r>
          </a:p>
        </p:txBody>
      </p:sp>
    </p:spTree>
    <p:extLst>
      <p:ext uri="{BB962C8B-B14F-4D97-AF65-F5344CB8AC3E}">
        <p14:creationId xmlns:p14="http://schemas.microsoft.com/office/powerpoint/2010/main" val="245388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27127-E10C-9B33-CB37-3639D212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Kyyveden valuma-aluetalkkari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9B445D-2D43-D284-733E-4DB92526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25" y="1808081"/>
            <a:ext cx="2887650" cy="4085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Kehittämistehtävät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Valuma-aluetalkkarikonseptin pilotointi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Verkostotoiminnan tukeminen ja eri toimijatasojen yhteistyön kehittäminen.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Miten priorisointia tulisi tehdä ja kenen sitä tulisi tehdä, miten se kytkeytyy vesienhoitosuunnitelmiin ja toimenpideohjelmiin.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Työkalujen käyttöönoton edistäminen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Rahoitusmallin / palvelupolun tarkastelu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cs typeface="Calibri" panose="020F0502020204030204" pitchFamily="34" charset="0"/>
              </a:rPr>
              <a:t>Suunnittelijoiden ja urakoitsijoiden listaaminen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5DAA15-3E3D-ACD1-5488-AC8B00834B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150" y="1808082"/>
            <a:ext cx="7486650" cy="4085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Tuotokset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Toiminnan kuvaus, skaalattavuus, monistettavuus ja arvio hyödyistä </a:t>
            </a:r>
          </a:p>
          <a:p>
            <a:pPr lvl="1"/>
            <a:r>
              <a:rPr lang="fi-FI" sz="1400" dirty="0"/>
              <a:t>Kuvaus valuma-aluetalkkarin toiminnasta, tehtäväkentästä, kontaktien määristä, toimenpiteiden etenemisestä, parhaista käytännöistä</a:t>
            </a:r>
          </a:p>
          <a:p>
            <a:pPr lvl="1"/>
            <a:r>
              <a:rPr lang="fi-FI" sz="1400" dirty="0"/>
              <a:t>Miten toteutuksia tulee priorisoida ja kenen se tulee tehdä </a:t>
            </a:r>
          </a:p>
          <a:p>
            <a:pPr lvl="1"/>
            <a:r>
              <a:rPr lang="fi-FI" sz="1400" dirty="0"/>
              <a:t>Koordinaation ja priorisoinnin kehittämisen hyödyt ja mahdollisuudet</a:t>
            </a:r>
          </a:p>
          <a:p>
            <a:pPr lvl="1"/>
            <a:r>
              <a:rPr lang="fi-FI" sz="1400" dirty="0"/>
              <a:t>Arvio talkkaritoiminnan kustannustehokkuudesta suhteessa toteutukseen ja koordinoinnin hyödyt </a:t>
            </a:r>
          </a:p>
          <a:p>
            <a:pPr lvl="1"/>
            <a:r>
              <a:rPr lang="fi-FI" sz="1400" dirty="0"/>
              <a:t>Rahoitusmalli talkkaritoiminnalle</a:t>
            </a:r>
          </a:p>
          <a:p>
            <a:pPr lvl="1"/>
            <a:r>
              <a:rPr lang="fi-FI" sz="1400" dirty="0"/>
              <a:t>Tavat aktivoida ja tukea verkostojen toimimista ja yhteistyön kehittämisen parhaat käytännöt</a:t>
            </a:r>
          </a:p>
          <a:p>
            <a:pPr lvl="1"/>
            <a:r>
              <a:rPr lang="fi-FI" sz="1400" dirty="0"/>
              <a:t>Suunnittelutyöpakki (avoimet aineistot)                                              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Maa- ja metsätalouden valuma-aluelähtöisen vesienhallinnan hyötyjen tunnistaminen ja näkyväksi tekeminen                                           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Rahoitusvaihtoehdot ja -mallien kuvaus 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400" dirty="0"/>
              <a:t>Koonti alueen suunnittelijoita ja urakoitsijoita, heiltä kerätty tieto osaamisen kehittämisen tarpeista.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7CFA5784-6C25-722A-3529-1F8F502E9044}"/>
              </a:ext>
            </a:extLst>
          </p:cNvPr>
          <p:cNvSpPr/>
          <p:nvPr/>
        </p:nvSpPr>
        <p:spPr>
          <a:xfrm>
            <a:off x="8081962" y="242095"/>
            <a:ext cx="3952874" cy="679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/>
              <a:t>Kehittämisteema: </a:t>
            </a:r>
          </a:p>
          <a:p>
            <a:pPr marL="0" indent="0">
              <a:buNone/>
            </a:pPr>
            <a:r>
              <a:rPr lang="fi-FI" sz="1200" b="1" dirty="0">
                <a:solidFill>
                  <a:schemeClr val="bg2">
                    <a:lumMod val="50000"/>
                  </a:schemeClr>
                </a:solidFill>
              </a:rPr>
              <a:t>Valuma-aluelähtöisen vesienhallinnan koordinoinnin kehittäminen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736E51E-B53A-38E9-143E-724FB8BE8A0F}"/>
              </a:ext>
            </a:extLst>
          </p:cNvPr>
          <p:cNvSpPr/>
          <p:nvPr/>
        </p:nvSpPr>
        <p:spPr>
          <a:xfrm>
            <a:off x="8081962" y="1017505"/>
            <a:ext cx="3952874" cy="4540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/>
              <a:t>Väh</a:t>
            </a:r>
            <a:r>
              <a:rPr lang="fi-FI" sz="1200" dirty="0"/>
              <a:t>. 2 rakennesuunnitelmaa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/>
              <a:t>Väh</a:t>
            </a:r>
            <a:r>
              <a:rPr lang="fi-FI" sz="1200" dirty="0"/>
              <a:t>. 2 vesienhallinnan rakennetta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245E9AA-1A93-7833-202F-C09DE8D37F17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Eeva Lahtinen Pro </a:t>
            </a:r>
            <a:r>
              <a:rPr lang="fi-FI" dirty="0" err="1">
                <a:cs typeface="Arial"/>
              </a:rPr>
              <a:t>Agria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3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FB177A-576C-8250-4C7C-354F7019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61" y="327002"/>
            <a:ext cx="10722269" cy="600508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F54F988-E6E6-0F91-2E8B-87B15BB79A40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Eeva Lahtinen Pro </a:t>
            </a:r>
            <a:r>
              <a:rPr lang="fi-FI" dirty="0" err="1">
                <a:cs typeface="Arial"/>
              </a:rPr>
              <a:t>Agria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1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F5C09-2CF3-D8DB-33A1-FF26BF68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Kyyveden pilotti (työvaiheet)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117C85-CEAD-3CCD-AD6D-74C73391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1481417"/>
            <a:ext cx="10827659" cy="4114801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Valuma-alueen rajaus (QGIS; Madeira)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Syke (päävaluma-alue)</a:t>
            </a:r>
            <a:r>
              <a:rPr lang="fi-FI" sz="160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Latauspalvelu Value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Osavaluma-alue: Metsäkeskus, vinovalovarjostus, korkeusmalli, virtausmalli (Yläpuolinen valuma-alue), 	maastokartta, käsin rajaten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Maankäyttö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Peltolohkot (maatalousmaa 2021: Pelto/niitty),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Corine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(simppeli), maskin leikkaaminen osavaluma-alueesta ja niiden sisällä olevien tietojen tarkastelu: osavaluma-alueen ala, peltojen yhteisala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Täydentävät tarkasteluominaisuudet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DTW-kosteusindeksikartta, Soiden ojitustilanne, Maaperä 200k (tarkempaa ei saa), Eroosioriskikartta: 	peltoeroosio (kertoimet 0,211: syyskyntö ja kevät; 0,097: laidunnusnurmi) / Maa-alueiden eroosioriski, 	Hakkuuaikomukset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ilmoitukset jätetty ja toteutus 2 vuoden sisällä, Virtausmalli (Veden virtausnopeus),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ELYn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aineisto: Lumo-kohteet,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Vemala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veden ekologinen tila, ihmisperäinen fosforin hajakuormitus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Epäselvät tilanteet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Paikkatietoikkuna: maastoprofiili, peltojen senhetkinen viljelys (tarkempaa tietoa varten)</a:t>
            </a:r>
          </a:p>
          <a:p>
            <a:endParaRPr lang="fi-FI" sz="32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3EE10B8-AB1B-990C-11C9-5970058DE54D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Eeva Lahtinen Pro </a:t>
            </a:r>
            <a:r>
              <a:rPr lang="fi-FI" dirty="0" err="1">
                <a:cs typeface="Arial"/>
              </a:rPr>
              <a:t>Agria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67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D55756-28B8-6A1A-25A9-16EC5928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Kyyveden pilotti (haasteet)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28BC24-F312-CE88-4197-42B20D7D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Karttapohja (linkitetty yhteys) ei välillä jaksanut latautua (mutta kikkailulla sen sai esille tai klikkaamalla taso uudestaan); Kuvana kartoilla ei ollut ongelmia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Tallennus pitää muistaa joka välissä/ pitkään ohjelman ollessa auki ja tallentaa, jonka jälkeen sammuttaa ohjelman → ohjelma kaatuu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Aineiston tulkitseminen esim. eroosioaineiston kohdalla (tähän saatu apua Luken Timo Räsäseltä), mutta eroosiokartan säätely (kuormituksen määrä) on enemmän omissa käsissä → miten haetaan luotettavuus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27933F-0E0B-0C9E-1184-9BFCB56A0CB7}"/>
              </a:ext>
            </a:extLst>
          </p:cNvPr>
          <p:cNvSpPr txBox="1"/>
          <p:nvPr/>
        </p:nvSpPr>
        <p:spPr>
          <a:xfrm>
            <a:off x="8935232" y="6513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Eeva Lahtinen Pro </a:t>
            </a:r>
            <a:r>
              <a:rPr lang="fi-FI" dirty="0" err="1">
                <a:cs typeface="Arial"/>
              </a:rPr>
              <a:t>Agria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54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5EE07-BD2A-4CFB-A2D3-178A222E4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Valuma-aluehankkeen läpivienti </a:t>
            </a:r>
          </a:p>
        </p:txBody>
      </p:sp>
    </p:spTree>
    <p:extLst>
      <p:ext uri="{BB962C8B-B14F-4D97-AF65-F5344CB8AC3E}">
        <p14:creationId xmlns:p14="http://schemas.microsoft.com/office/powerpoint/2010/main" val="413866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7CB84-4B30-FD88-71A4-405860833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0BAEA9-26FC-BFBA-0FD7-270D48EE56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56034C-07DA-8255-FB5C-2BD98213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" y="66489"/>
            <a:ext cx="9117542" cy="685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561D6F2-D479-CBA5-E2B4-BCCC96AD5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9" y="4200922"/>
            <a:ext cx="1785625" cy="265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FF1A61-52BF-87F9-054D-72F5AAD377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71" y="57643"/>
            <a:ext cx="4155429" cy="686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BE18C8B-9317-C0AF-FBCC-64AB916CBB4E}"/>
              </a:ext>
            </a:extLst>
          </p:cNvPr>
          <p:cNvSpPr txBox="1"/>
          <p:nvPr/>
        </p:nvSpPr>
        <p:spPr>
          <a:xfrm>
            <a:off x="451632" y="1014718"/>
            <a:ext cx="57911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Valuma-alueita on paljon ja ne ovat kaikki erilaisia</a:t>
            </a:r>
          </a:p>
          <a:p>
            <a:r>
              <a:rPr lang="fi-FI" sz="2000" dirty="0"/>
              <a:t>-Suunnittelun mittakaava?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840517E-EAE0-EE81-46CB-01451DF8A737}"/>
              </a:ext>
            </a:extLst>
          </p:cNvPr>
          <p:cNvSpPr txBox="1"/>
          <p:nvPr/>
        </p:nvSpPr>
        <p:spPr>
          <a:xfrm>
            <a:off x="7576411" y="1016730"/>
            <a:ext cx="455407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Uomaverkosto, valuma-alueen suonet</a:t>
            </a:r>
          </a:p>
          <a:p>
            <a:r>
              <a:rPr lang="fi-FI" sz="2000" dirty="0"/>
              <a:t>- Hydrologinen kytkeytyneisyys!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4D6294D-AE5B-5020-325B-318FF760201D}"/>
              </a:ext>
            </a:extLst>
          </p:cNvPr>
          <p:cNvSpPr txBox="1"/>
          <p:nvPr/>
        </p:nvSpPr>
        <p:spPr>
          <a:xfrm>
            <a:off x="0" y="0"/>
            <a:ext cx="57911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dirty="0"/>
              <a:t>Tarkasteluyksikkönä valuma-alue</a:t>
            </a:r>
          </a:p>
        </p:txBody>
      </p:sp>
    </p:spTree>
    <p:extLst>
      <p:ext uri="{BB962C8B-B14F-4D97-AF65-F5344CB8AC3E}">
        <p14:creationId xmlns:p14="http://schemas.microsoft.com/office/powerpoint/2010/main" val="784962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C2D1CC-8DCD-3D8A-1AB5-9AAE1BE5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Valuma-aluehankkeen läpivienti (yleistä)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B2DDC-7045-E861-FE2B-36FDB46D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fi-FI" dirty="0"/>
              <a:t>Hanke lähtee tarpeesta korjata olemassa olevia epäkohtia ja ongelmia</a:t>
            </a:r>
            <a:endParaRPr lang="fi-FI"/>
          </a:p>
          <a:p>
            <a:pPr marL="342900" indent="-342900">
              <a:buChar char="•"/>
            </a:pPr>
            <a:r>
              <a:rPr lang="fi-FI" dirty="0"/>
              <a:t>Mahdollisia tavoitteita: tarve parantaa vesistön tilaa ja virkistyskäytön edellytyksiä, tulvien vähentäminen, luonnon ennallistaminen, maa- tai metsätalouden harjoittamisen edellytysten parantaminen ym.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Tarve voi lähteä ylätasolta lainsäädännöstä esim. ELY-vetoisesti (laki vesien ja merenhoidosta) tai elinkeinonharjoittajien ja paikallisten asukkaitten havainnoista ja tarpeista puuttua ongelmiin (top-</a:t>
            </a:r>
            <a:r>
              <a:rPr lang="fi-FI" dirty="0" err="1"/>
              <a:t>down</a:t>
            </a:r>
            <a:r>
              <a:rPr lang="fi-FI" dirty="0"/>
              <a:t>&lt;&gt; </a:t>
            </a:r>
            <a:r>
              <a:rPr lang="fi-FI" dirty="0" err="1"/>
              <a:t>bottom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)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Organisointi: valuma-aluehankkeen koordinointi vaatii asiantuntevan vetäjän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Suunnittelu: valuma-aluehankkeen seuraava vaihe on valuma-aluesuunnittelun tekeminen/teettäminen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Tiedottaminen ja maanomistajien </a:t>
            </a:r>
            <a:r>
              <a:rPr lang="fi-FI" dirty="0" err="1"/>
              <a:t>kontaktointi</a:t>
            </a:r>
            <a:r>
              <a:rPr lang="fi-FI" dirty="0"/>
              <a:t> oikeassa vaiheessa = riittävän aikaisin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27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D9AB7-A928-71FF-414F-556B9717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Valuma-aluehankkeen läpivienti (esimerkki)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C8C26-B3E5-2DBD-B414-D9C48D85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u="sng" dirty="0"/>
              <a:t>1. Aloitus ja suunnittelu</a:t>
            </a:r>
          </a:p>
          <a:p>
            <a:pPr marL="342900" indent="-342900">
              <a:buChar char="•"/>
            </a:pPr>
            <a:r>
              <a:rPr lang="fi-FI" sz="2400" dirty="0"/>
              <a:t>Tavoitteiden asettaminen</a:t>
            </a:r>
            <a:endParaRPr lang="fi-FI" sz="2400" dirty="0">
              <a:cs typeface="Arial"/>
            </a:endParaRPr>
          </a:p>
          <a:p>
            <a:pPr lvl="1"/>
            <a:r>
              <a:rPr lang="fi-FI" sz="1800" dirty="0"/>
              <a:t>Määritellään hankkeen tavoitteet, kuten vedenlaadun parantaminen, tulvasuojelu tai luonnon monimuotoisuuden lisääminen</a:t>
            </a:r>
          </a:p>
          <a:p>
            <a:pPr marL="342900" indent="-342900">
              <a:buChar char="•"/>
            </a:pPr>
            <a:r>
              <a:rPr lang="fi-FI" sz="2400" dirty="0"/>
              <a:t>Sidosryhmien osallistaminen</a:t>
            </a:r>
            <a:endParaRPr lang="fi-FI" sz="2400" dirty="0">
              <a:cs typeface="Arial"/>
            </a:endParaRPr>
          </a:p>
          <a:p>
            <a:pPr lvl="1"/>
            <a:r>
              <a:rPr lang="fi-FI" sz="1800" dirty="0"/>
              <a:t>Otetaan mukaan paikalliset maanomistajat, kunnat, yritykset + muut sidosryhmät</a:t>
            </a:r>
          </a:p>
          <a:p>
            <a:pPr marL="342900" indent="-342900">
              <a:buChar char="•"/>
            </a:pPr>
            <a:r>
              <a:rPr lang="fi-FI" sz="2400" dirty="0"/>
              <a:t>Esiselvitykset</a:t>
            </a:r>
            <a:endParaRPr lang="fi-FI" sz="2400" dirty="0">
              <a:cs typeface="Arial"/>
            </a:endParaRPr>
          </a:p>
          <a:p>
            <a:pPr lvl="1"/>
            <a:r>
              <a:rPr lang="fi-FI" sz="1800" dirty="0"/>
              <a:t>Tehdään valuma-alueen kartoitus ja analysoidaan nykytila, kuten vedenlaatu, maankäyttö, kuormituslähteet</a:t>
            </a:r>
          </a:p>
          <a:p>
            <a:pPr marL="0" indent="0">
              <a:buNone/>
            </a:pPr>
            <a:r>
              <a:rPr lang="fi-FI" sz="2400" u="sng" dirty="0"/>
              <a:t>2. Valuma-aluesuunnitelman laatiminen</a:t>
            </a:r>
          </a:p>
          <a:p>
            <a:pPr marL="342900" indent="-342900">
              <a:buChar char="•"/>
            </a:pPr>
            <a:r>
              <a:rPr lang="fi-FI" sz="2400" dirty="0"/>
              <a:t>Yleistason suunnitelma</a:t>
            </a:r>
            <a:endParaRPr lang="fi-FI" sz="2400" dirty="0">
              <a:cs typeface="Arial"/>
            </a:endParaRPr>
          </a:p>
          <a:p>
            <a:pPr lvl="1"/>
            <a:r>
              <a:rPr lang="fi-FI" sz="1800" dirty="0"/>
              <a:t>Kootaan valuma-alueen yleistiedot ja selvitetään ongelmakohdat. Laaditaan keskeisimmät toimenpiteet, joilla vesienlaatua ja hallintaa parannetaan ja arvioidaan niiden vaikuttavuus</a:t>
            </a:r>
          </a:p>
          <a:p>
            <a:pPr marL="342900" indent="-342900">
              <a:buChar char="•"/>
            </a:pPr>
            <a:r>
              <a:rPr lang="fi-FI" sz="2400" dirty="0"/>
              <a:t>Yksityiskohtaiset suunnitelmat</a:t>
            </a:r>
            <a:endParaRPr lang="fi-FI" sz="2400" dirty="0">
              <a:cs typeface="Arial"/>
            </a:endParaRPr>
          </a:p>
          <a:p>
            <a:pPr lvl="1"/>
            <a:r>
              <a:rPr lang="fi-FI" sz="1800" dirty="0"/>
              <a:t>Laaditaan tarkemmat suunnitelmat teknistä suunnittelua vaativista toimista, kuten kosteikkojen rakentamisesta tai eroosiosuojauksista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35051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48B86-6F62-B253-724A-E772DFF4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Valuma-aluehankkeen läpivienti (esimerkki)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136EC6-716F-92CB-9CF5-1073C79E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/>
              <a:t>3. Rahoituksen hankinta</a:t>
            </a:r>
          </a:p>
          <a:p>
            <a:pPr marL="342900" indent="-342900">
              <a:buChar char="•"/>
            </a:pPr>
            <a:r>
              <a:rPr lang="fi-FI" dirty="0"/>
              <a:t>Rahoituslähteet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Selvitetään mahdolliset rahoituslähteet, kansalliset avustukset, mahdollinen EU:n rahoitus tai yksityiset rahoittajat</a:t>
            </a:r>
          </a:p>
          <a:p>
            <a:pPr marL="342900" indent="-342900">
              <a:buChar char="•"/>
            </a:pPr>
            <a:r>
              <a:rPr lang="fi-FI" dirty="0"/>
              <a:t>Hankesuunnitelma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Laaditaan hankesuunnitelma ja haetaan rahoitusta</a:t>
            </a:r>
          </a:p>
          <a:p>
            <a:pPr lvl="1"/>
            <a:r>
              <a:rPr lang="fi-FI" dirty="0"/>
              <a:t>Suunnitelmassa esitetään hankkeen tavoitteet, toimenpiteet, aikataulu ja budjetti</a:t>
            </a:r>
          </a:p>
          <a:p>
            <a:pPr marL="0" indent="0">
              <a:buNone/>
            </a:pPr>
            <a:r>
              <a:rPr lang="fi-FI" u="sng" dirty="0"/>
              <a:t>4. Toteutus</a:t>
            </a:r>
          </a:p>
          <a:p>
            <a:pPr marL="342900" indent="-342900">
              <a:buChar char="•"/>
            </a:pPr>
            <a:r>
              <a:rPr lang="fi-FI" dirty="0"/>
              <a:t>Toimenpiteiden toteutus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Toteutetaan suunnitellut toimenpiteet, kuten kosteikkojen, tulvatasanteiden tai eroosiosuojausten rakentaminen</a:t>
            </a:r>
          </a:p>
          <a:p>
            <a:pPr marL="342900" indent="-342900">
              <a:buChar char="•"/>
            </a:pPr>
            <a:r>
              <a:rPr lang="fi-FI" dirty="0"/>
              <a:t>Seuranta ja arviointi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Seurataan hankkeen edistymistä ja arvioidaan toimenpiteiden vaikutuksia. Tarvittaessa tehdään korjaavia toimenpiteitä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46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13963-D1D8-E39E-DFB5-82ECEC09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Valuma-aluehankkeen läpivienti (esimerkki)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061700-DF7B-CE5D-356E-8743932B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u="sng" dirty="0"/>
              <a:t>5. Ylläpito ja jatkotoimet</a:t>
            </a:r>
          </a:p>
          <a:p>
            <a:pPr marL="342900" indent="-342900">
              <a:buChar char="•"/>
            </a:pPr>
            <a:r>
              <a:rPr lang="fi-FI" dirty="0"/>
              <a:t>Varmistetaan, että toteutetut toimenpiteet pysyvät kunnossa ja toimivat suunnitellusti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Suunnitellaan ja toteutetaan mahdollisia lisätoimenpiteitä, jos alkuperäiset toimenpiteet eivät ole riittäviä</a:t>
            </a:r>
            <a:endParaRPr lang="fi-FI" dirty="0">
              <a:cs typeface="Arial"/>
            </a:endParaRPr>
          </a:p>
        </p:txBody>
      </p:sp>
      <p:pic>
        <p:nvPicPr>
          <p:cNvPr id="4" name="Kuva 3" descr="Kuva, joka sisältää kohteen piha-, puu, ruoho, maa&#10;&#10;Kuvaus luotu automaattisesti">
            <a:extLst>
              <a:ext uri="{FF2B5EF4-FFF2-40B4-BE49-F238E27FC236}">
                <a16:creationId xmlns:a16="http://schemas.microsoft.com/office/drawing/2014/main" id="{35F89B65-7712-7502-0DB6-526DC966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12" y="3985549"/>
            <a:ext cx="3449980" cy="2513636"/>
          </a:xfrm>
          <a:prstGeom prst="rect">
            <a:avLst/>
          </a:prstGeom>
        </p:spPr>
      </p:pic>
      <p:pic>
        <p:nvPicPr>
          <p:cNvPr id="5" name="Kuva 4" descr="Kuva, joka sisältää kohteen piha-, ruoho, taivas, kasvi&#10;&#10;Kuvaus luotu automaattisesti">
            <a:extLst>
              <a:ext uri="{FF2B5EF4-FFF2-40B4-BE49-F238E27FC236}">
                <a16:creationId xmlns:a16="http://schemas.microsoft.com/office/drawing/2014/main" id="{DD97AA79-559C-2605-E480-9DAB3F48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91" y="3985548"/>
            <a:ext cx="3450247" cy="25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3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888D5-4601-4995-9C6A-5D59E89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3577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90372BA-22C3-42A0-D26D-ACCD53966A7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4342B02-74FC-4320-A08D-C58DA89F77A2}" type="slidenum">
              <a:rPr lang="fi-FI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4</a:t>
            </a:fld>
            <a:endParaRPr lang="fi-FI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F796F-D336-A0F3-AA95-BDCBC75C0F3F}"/>
              </a:ext>
            </a:extLst>
          </p:cNvPr>
          <p:cNvSpPr txBox="1">
            <a:spLocks/>
          </p:cNvSpPr>
          <p:nvPr/>
        </p:nvSpPr>
        <p:spPr>
          <a:xfrm>
            <a:off x="396867" y="1717711"/>
            <a:ext cx="3496356" cy="36492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Valuma-alueen muoto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Topografia</a:t>
            </a:r>
          </a:p>
          <a:p>
            <a:pPr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Uomatiheys/ojitus</a:t>
            </a:r>
          </a:p>
          <a:p>
            <a:pPr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Maaperä</a:t>
            </a:r>
          </a:p>
          <a:p>
            <a:pPr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Maankäyttö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Haihdunta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Järvisyys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Kasvillisuus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ED35011-73ED-7334-2BEA-7F332A5C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8" y="227045"/>
            <a:ext cx="11862033" cy="1325563"/>
          </a:xfrm>
        </p:spPr>
        <p:txBody>
          <a:bodyPr>
            <a:normAutofit/>
          </a:bodyPr>
          <a:lstStyle/>
          <a:p>
            <a:pPr algn="ctr"/>
            <a:r>
              <a:rPr lang="fi-FI" sz="3200" b="0" dirty="0">
                <a:latin typeface="+mn-lt"/>
              </a:rPr>
              <a:t>Valuma-alueen ominaisuuksien huomioiminen suunnittelussa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5A052D39-44B2-EDC4-A567-0397ADE53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065" y="1389306"/>
            <a:ext cx="2171812" cy="22289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36DE197E-43B3-48FC-5469-C9EB68590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198" y="4294454"/>
            <a:ext cx="2435850" cy="175411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81CD220-5036-5898-C879-42768C47C1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848" y="1389306"/>
            <a:ext cx="2841504" cy="22289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B8EDBD8E-44EC-8CD9-36BB-4E47D02AF8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975" y="4294454"/>
            <a:ext cx="2311991" cy="178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BBBFD771-DEAC-0E66-48DE-688B94715AF6}"/>
              </a:ext>
            </a:extLst>
          </p:cNvPr>
          <p:cNvSpPr txBox="1"/>
          <p:nvPr/>
        </p:nvSpPr>
        <p:spPr>
          <a:xfrm>
            <a:off x="4533066" y="3618271"/>
            <a:ext cx="19218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Valuma-alueen muoto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7FC2D-AE8A-04AB-D3F0-A9AEE1A954DC}"/>
              </a:ext>
            </a:extLst>
          </p:cNvPr>
          <p:cNvSpPr txBox="1"/>
          <p:nvPr/>
        </p:nvSpPr>
        <p:spPr>
          <a:xfrm>
            <a:off x="8250353" y="6016955"/>
            <a:ext cx="113043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Uomatiheys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CDC0A26-9E0A-00C4-7A39-6A880B4C287C}"/>
              </a:ext>
            </a:extLst>
          </p:cNvPr>
          <p:cNvSpPr txBox="1"/>
          <p:nvPr/>
        </p:nvSpPr>
        <p:spPr>
          <a:xfrm>
            <a:off x="8020128" y="3618271"/>
            <a:ext cx="101919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Topografia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1ACF941-FFDD-23BB-CAFA-9E1AAFC803DD}"/>
              </a:ext>
            </a:extLst>
          </p:cNvPr>
          <p:cNvSpPr txBox="1"/>
          <p:nvPr/>
        </p:nvSpPr>
        <p:spPr>
          <a:xfrm>
            <a:off x="4869054" y="6048573"/>
            <a:ext cx="106292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Maankäyttö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BA14BBA-1048-74E1-8840-18170B601A2B}"/>
              </a:ext>
            </a:extLst>
          </p:cNvPr>
          <p:cNvSpPr txBox="1"/>
          <p:nvPr/>
        </p:nvSpPr>
        <p:spPr>
          <a:xfrm rot="16200000">
            <a:off x="8532614" y="3692028"/>
            <a:ext cx="3893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 Hydrographs (coolgeography.co.uk)</a:t>
            </a:r>
            <a:endParaRPr lang="en-US" sz="1200" dirty="0"/>
          </a:p>
          <a:p>
            <a:r>
              <a:rPr lang="en-US" sz="1200" dirty="0"/>
              <a:t>Jones, P. (1983) Hydrology. Geography applied</a:t>
            </a:r>
            <a:endParaRPr lang="fi-FI" sz="12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48E7C16-FD69-82FC-EB5B-49C710CE6CB1}"/>
              </a:ext>
            </a:extLst>
          </p:cNvPr>
          <p:cNvSpPr txBox="1"/>
          <p:nvPr/>
        </p:nvSpPr>
        <p:spPr>
          <a:xfrm>
            <a:off x="0" y="0"/>
            <a:ext cx="5486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dirty="0"/>
              <a:t>Tarkasteluyksikkönä valuma-alue</a:t>
            </a:r>
          </a:p>
        </p:txBody>
      </p:sp>
    </p:spTree>
    <p:extLst>
      <p:ext uri="{BB962C8B-B14F-4D97-AF65-F5344CB8AC3E}">
        <p14:creationId xmlns:p14="http://schemas.microsoft.com/office/powerpoint/2010/main" val="10447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4F49F4-6304-45DB-887F-E9F5ACBB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+mn-lt"/>
              </a:rPr>
              <a:t>Suunnittelun tavoitteena vaikuttavuus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B75EBC4-A050-127F-4015-020793FEA4B3}"/>
              </a:ext>
            </a:extLst>
          </p:cNvPr>
          <p:cNvSpPr txBox="1"/>
          <p:nvPr/>
        </p:nvSpPr>
        <p:spPr>
          <a:xfrm>
            <a:off x="565767" y="5673619"/>
            <a:ext cx="4112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Mukailtu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Lane, S.N., 2017. Natural flood management.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Wiley Interdisciplinary Reviews: Water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(3), p.e1211.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9D135D53-27F8-960C-AA2B-50C760BB124A}"/>
              </a:ext>
            </a:extLst>
          </p:cNvPr>
          <p:cNvGrpSpPr/>
          <p:nvPr/>
        </p:nvGrpSpPr>
        <p:grpSpPr>
          <a:xfrm>
            <a:off x="651082" y="2178428"/>
            <a:ext cx="5495529" cy="3422734"/>
            <a:chOff x="651082" y="2178428"/>
            <a:chExt cx="5495529" cy="342273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8F7336C9-C9A5-8913-96D9-A6C00610E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082" y="2470801"/>
              <a:ext cx="4530517" cy="2658025"/>
            </a:xfrm>
            <a:prstGeom prst="rect">
              <a:avLst/>
            </a:prstGeom>
          </p:spPr>
        </p:pic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1EFB9C12-86F7-308F-EBB9-22A2D311E151}"/>
                </a:ext>
              </a:extLst>
            </p:cNvPr>
            <p:cNvSpPr/>
            <p:nvPr/>
          </p:nvSpPr>
          <p:spPr>
            <a:xfrm>
              <a:off x="4405745" y="2178428"/>
              <a:ext cx="1071031" cy="760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9608156E-87DF-D893-37A3-57013FAE83A1}"/>
                </a:ext>
              </a:extLst>
            </p:cNvPr>
            <p:cNvSpPr/>
            <p:nvPr/>
          </p:nvSpPr>
          <p:spPr>
            <a:xfrm>
              <a:off x="5075580" y="4116034"/>
              <a:ext cx="1071031" cy="760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4BD8D400-EBB4-78BB-2D47-41F7580D3DE8}"/>
                </a:ext>
              </a:extLst>
            </p:cNvPr>
            <p:cNvSpPr/>
            <p:nvPr/>
          </p:nvSpPr>
          <p:spPr>
            <a:xfrm>
              <a:off x="4593074" y="4840336"/>
              <a:ext cx="1071031" cy="760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8DF5DF-E9B2-0F21-047C-BAB4FC19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104" y="1825625"/>
            <a:ext cx="56896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Vesienhallintatoimenpiteiden vaikutukset näkyviin:</a:t>
            </a:r>
          </a:p>
          <a:p>
            <a:pPr lvl="1"/>
            <a:r>
              <a:rPr lang="fi-FI" dirty="0"/>
              <a:t>Kun toimenpiteen (esim. kosteikko) suhteellinen osuus yläpuolisesta valuma-alueesta kasvaa</a:t>
            </a:r>
          </a:p>
          <a:p>
            <a:pPr lvl="1"/>
            <a:r>
              <a:rPr lang="fi-FI" dirty="0"/>
              <a:t>Kun toimenpide on tehokas tehokas</a:t>
            </a:r>
          </a:p>
          <a:p>
            <a:pPr lvl="1"/>
            <a:r>
              <a:rPr lang="fi-FI" dirty="0"/>
              <a:t>Kun seurantapisteen riittävän lähellä toimenpidettä</a:t>
            </a:r>
          </a:p>
          <a:p>
            <a:pPr marL="457200" lvl="1" indent="0">
              <a:buNone/>
            </a:pPr>
            <a:endParaRPr lang="fi-FI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Vaikuttavuutta saadaan yhdistämällä useita eri toimenpiteitä eri osissa valuma-aluetta!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Seurantamenetelmien merkitys!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AC6BC20-B7C8-DB78-09CC-C2D01E6E6264}"/>
              </a:ext>
            </a:extLst>
          </p:cNvPr>
          <p:cNvSpPr txBox="1"/>
          <p:nvPr/>
        </p:nvSpPr>
        <p:spPr>
          <a:xfrm>
            <a:off x="3674533" y="3064933"/>
            <a:ext cx="1159934" cy="6942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Toimenpidealueen suhteellinen pinta-ala (%) valuma-alueesta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5FAC334-4177-AA14-5C72-60491A0C1FDF}"/>
              </a:ext>
            </a:extLst>
          </p:cNvPr>
          <p:cNvSpPr txBox="1"/>
          <p:nvPr/>
        </p:nvSpPr>
        <p:spPr>
          <a:xfrm>
            <a:off x="1771177" y="4683603"/>
            <a:ext cx="1701801" cy="3134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Toimenpiteen etäisyys alavirtaan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5C0D487-C212-83C3-4B91-0690F8FCC376}"/>
              </a:ext>
            </a:extLst>
          </p:cNvPr>
          <p:cNvSpPr txBox="1"/>
          <p:nvPr/>
        </p:nvSpPr>
        <p:spPr>
          <a:xfrm>
            <a:off x="430397" y="3412066"/>
            <a:ext cx="881936" cy="3470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Toimenpiteen tehokkuus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5D03514-692C-C83F-3C84-AE8A2D4051BA}"/>
              </a:ext>
            </a:extLst>
          </p:cNvPr>
          <p:cNvSpPr txBox="1"/>
          <p:nvPr/>
        </p:nvSpPr>
        <p:spPr>
          <a:xfrm>
            <a:off x="0" y="0"/>
            <a:ext cx="558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dirty="0"/>
              <a:t>Tarkasteluyksikkönä valuma-alue</a:t>
            </a:r>
          </a:p>
        </p:txBody>
      </p:sp>
    </p:spTree>
    <p:extLst>
      <p:ext uri="{BB962C8B-B14F-4D97-AF65-F5344CB8AC3E}">
        <p14:creationId xmlns:p14="http://schemas.microsoft.com/office/powerpoint/2010/main" val="28712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1CD71-1E51-2E14-7752-F5534F53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u="sng" dirty="0"/>
              <a:t>1. Kokonaisvaltaisuus</a:t>
            </a:r>
          </a:p>
          <a:p>
            <a:pPr marL="342900" indent="-342900">
              <a:buChar char="•"/>
            </a:pPr>
            <a:r>
              <a:rPr lang="fi-FI" dirty="0"/>
              <a:t>Valuma-aluesuunnittelussa tarkastellaan koko valuma-aluetta yhtenä kokonaisuutena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Otetaan huomioon kaikki valuma-alueen osat ja toiminnot ja niiden vaikutukset vesistöihin tai kokonaisvaltaisesti myös</a:t>
            </a: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fi-FI" u="sng" dirty="0"/>
              <a:t>2. Monitavoitteisuus</a:t>
            </a:r>
          </a:p>
          <a:p>
            <a:pPr marL="342900" indent="-342900">
              <a:buChar char="•"/>
            </a:pPr>
            <a:r>
              <a:rPr lang="fi-FI" dirty="0"/>
              <a:t>Suunnittelussa pyritään yhdistämään useita eri tavoitteita, kuten, vesiensuojelu, tulvasuojelu, ilmastotavoitteet ja luonnon monimuotoisuuden turvaaminen ja lisääminen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Eri maankäyttösektoreiden toimijoiden välinen yhteistyö ja yhteisymmärrys tavoitteista ja menetelmistä ovat keskeisiä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Monihyötyisten luontopohjaisten ratkaisujen hyödyntäminen</a:t>
            </a:r>
            <a:endParaRPr lang="fi-FI" dirty="0">
              <a:cs typeface="Arial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01FF9FB0-81A4-35D4-C8CB-57CB13E8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</p:spTree>
    <p:extLst>
      <p:ext uri="{BB962C8B-B14F-4D97-AF65-F5344CB8AC3E}">
        <p14:creationId xmlns:p14="http://schemas.microsoft.com/office/powerpoint/2010/main" val="401102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4F6BC-3E35-D4AC-0400-154EB8E6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C10928-3FB2-EC7B-638A-59651C20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u="sng" dirty="0"/>
              <a:t>3. Kustannustehokkuus ja oikeudenmukaisuus</a:t>
            </a:r>
          </a:p>
          <a:p>
            <a:pPr marL="342900" indent="-342900">
              <a:buChar char="•"/>
            </a:pPr>
            <a:r>
              <a:rPr lang="fi-FI" dirty="0"/>
              <a:t>Suunniteltujen toimenpiteiden tulee olla kustannustehokkaita ja oikeudenmukaisia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Pyritään löytämään ratkaisuja, jotka hyödyttävät mahdollisimman monia osapuolia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Toimenpiteistä ei saa olla merkittävää haittaa kenellekään osapuolelle tai ympäristölle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Valuma-aluesuunnittelussa valuma-alueen eri osien ja maankäyttömuotojen paikallistasoa laajemmat vaikutukset tulevat esiin ja toimenpiteitä voidaan kohdentaa ongelmien juurisyihin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85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7B2D2F-F390-F180-1EBF-C932976A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B738E0-0F62-5362-A67E-BBA263F3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u="sng" dirty="0"/>
              <a:t>4. Tietopohjaisuus</a:t>
            </a:r>
          </a:p>
          <a:p>
            <a:pPr marL="342900" indent="-342900">
              <a:buChar char="•"/>
            </a:pPr>
            <a:r>
              <a:rPr lang="fi-FI" dirty="0"/>
              <a:t>Suunnittelussa hyödynnetään kattavia tietovarantoja ja paikkatietoaineistoja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Paikkatietoaineistot mahdollistavat suunnitteluun vaikuttavien valuma-alueen ominaisuuksien kartoituksen sekä toimenpiteiden kohdentamisen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Myös olemassa olevilla havainnoilla ja seurantatuloksilla on keskeinen rooli niin lähtötilanteen, kuin muutostenkin selvittämisessä 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Tietopohjaiset päätökset auttavat kohdentamaan toimenpiteet oikein ja arvioimaan niiden vaikutuksia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10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C8132-FAD4-F1E4-4AC7-92FDB6A3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Valuma-aluesuunnittelun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B94990-7B88-F6B2-8E0E-A9E1B0FA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u="sng" dirty="0"/>
              <a:t>5. Sopeutuminen ja ennakointi</a:t>
            </a:r>
          </a:p>
          <a:p>
            <a:pPr marL="342900" indent="-342900">
              <a:buChar char="•"/>
            </a:pPr>
            <a:r>
              <a:rPr lang="fi-FI" dirty="0"/>
              <a:t>Ilmastonmuutoksen vaikutukset otetaan huomioon suunnittelussa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Mallityökalujen hyödyntäminen tulevaisuuden skenaarioiden arvioinnissa tai ääriolojen tilanteet ja niiden vaikutus eri tekijöihin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Pyritään ennakoimaan tulevia muutoksia ja sopeutumaan niihin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r>
              <a:rPr lang="fi-FI" dirty="0"/>
              <a:t>Miten valuma-alueen maankäyttö kehittyy, maankäytön suunnittelu, metsien käyttöilmoitukset, käytöstä poistuneiden turvetuotantoalueiden jatkokäyttö ym.</a:t>
            </a:r>
            <a:endParaRPr lang="fi-FI" dirty="0">
              <a:cs typeface="Arial"/>
            </a:endParaRPr>
          </a:p>
          <a:p>
            <a:pPr marL="342900" indent="-342900">
              <a:buChar char="•"/>
            </a:pP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325654"/>
      </p:ext>
    </p:extLst>
  </p:cSld>
  <p:clrMapOvr>
    <a:masterClrMapping/>
  </p:clrMapOvr>
</p:sld>
</file>

<file path=ppt/theme/theme1.xml><?xml version="1.0" encoding="utf-8"?>
<a:theme xmlns:a="http://schemas.openxmlformats.org/drawingml/2006/main" name="Syke - Kansi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F3A44C"/>
      </a:accent5>
      <a:accent6>
        <a:srgbClr val="B34733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42E345BD-D44B-48A8-8B60-83B8115A1FEA}"/>
    </a:ext>
  </a:extLst>
</a:theme>
</file>

<file path=ppt/theme/theme2.xml><?xml version="1.0" encoding="utf-8"?>
<a:theme xmlns:a="http://schemas.openxmlformats.org/drawingml/2006/main" name="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423C41B-5610-46BE-B3BA-C98DC1AD8CAC}"/>
    </a:ext>
  </a:extLst>
</a:theme>
</file>

<file path=ppt/theme/theme3.xml><?xml version="1.0" encoding="utf-8"?>
<a:theme xmlns:a="http://schemas.openxmlformats.org/drawingml/2006/main" name="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93DB4E5-25B3-48F5-9B36-3398F5B1B627}"/>
    </a:ext>
  </a:extLst>
</a:theme>
</file>

<file path=ppt/theme/theme4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d8de7-45a7-4aa7-b9d4-008d45d029a1" xsi:nil="true"/>
    <lcf76f155ced4ddcb4097134ff3c332f xmlns="b10aecce-d17c-40a9-a7ff-b3ef41e3f18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D956FBB92C14C878E8A18E6834AC7" ma:contentTypeVersion="13" ma:contentTypeDescription="Luo uusi asiakirja." ma:contentTypeScope="" ma:versionID="6221af7cdf6560c537f57a88ff8d5332">
  <xsd:schema xmlns:xsd="http://www.w3.org/2001/XMLSchema" xmlns:xs="http://www.w3.org/2001/XMLSchema" xmlns:p="http://schemas.microsoft.com/office/2006/metadata/properties" xmlns:ns2="b10aecce-d17c-40a9-a7ff-b3ef41e3f18b" xmlns:ns3="bded8de7-45a7-4aa7-b9d4-008d45d029a1" targetNamespace="http://schemas.microsoft.com/office/2006/metadata/properties" ma:root="true" ma:fieldsID="acea45771f69ba56977cc1038b92b2dc" ns2:_="" ns3:_="">
    <xsd:import namespace="b10aecce-d17c-40a9-a7ff-b3ef41e3f18b"/>
    <xsd:import namespace="bded8de7-45a7-4aa7-b9d4-008d45d02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ecce-d17c-40a9-a7ff-b3ef41e3f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d8de7-45a7-4aa7-b9d4-008d45d029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8082b3-6328-4d75-8646-9db5dd497424}" ma:internalName="TaxCatchAll" ma:showField="CatchAllData" ma:web="bded8de7-45a7-4aa7-b9d4-008d45d02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10C80-1422-48EC-B3AA-082AE23BA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6F754-862B-498F-AF81-D5EF9FDA9BC9}">
  <ds:schemaRefs>
    <ds:schemaRef ds:uri="http://schemas.microsoft.com/office/2006/metadata/properties"/>
    <ds:schemaRef ds:uri="http://schemas.microsoft.com/office/infopath/2007/PartnerControls"/>
    <ds:schemaRef ds:uri="582d6cb5-e463-450b-a04b-9e817dcf62b2"/>
    <ds:schemaRef ds:uri="8e105223-f30a-4c81-8fcb-2928fa05eeea"/>
    <ds:schemaRef ds:uri="bded8de7-45a7-4aa7-b9d4-008d45d029a1"/>
    <ds:schemaRef ds:uri="b10aecce-d17c-40a9-a7ff-b3ef41e3f18b"/>
  </ds:schemaRefs>
</ds:datastoreItem>
</file>

<file path=customXml/itemProps3.xml><?xml version="1.0" encoding="utf-8"?>
<ds:datastoreItem xmlns:ds="http://schemas.openxmlformats.org/officeDocument/2006/customXml" ds:itemID="{FB837196-9F5A-44C6-9A35-164201853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aecce-d17c-40a9-a7ff-b3ef41e3f18b"/>
    <ds:schemaRef ds:uri="bded8de7-45a7-4aa7-b9d4-008d45d02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2325</Words>
  <Application>Microsoft Office PowerPoint</Application>
  <PresentationFormat>Laajakuva</PresentationFormat>
  <Paragraphs>306</Paragraphs>
  <Slides>34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Syke - Kansi</vt:lpstr>
      <vt:lpstr>Syke - väliotsikko</vt:lpstr>
      <vt:lpstr>Syke - lopetus</vt:lpstr>
      <vt:lpstr>Teema2</vt:lpstr>
      <vt:lpstr>Valuma-aluesuunnittelun periaatteet Pasi Valkama, Syke</vt:lpstr>
      <vt:lpstr>Valuma-aluesuunnittelun periaatteet</vt:lpstr>
      <vt:lpstr>PowerPoint-esitys</vt:lpstr>
      <vt:lpstr>Valuma-alueen ominaisuuksien huomioiminen suunnittelussa</vt:lpstr>
      <vt:lpstr>Suunnittelun tavoitteena vaikuttavuus</vt:lpstr>
      <vt:lpstr>Valuma-aluesuunnittelun periaatteet</vt:lpstr>
      <vt:lpstr>Valuma-aluesuunnittelun periaatteet</vt:lpstr>
      <vt:lpstr>Valuma-aluesuunnittelun periaatteet</vt:lpstr>
      <vt:lpstr>Valuma-aluesuunnittelun periaatteet</vt:lpstr>
      <vt:lpstr>Valuma-aluesuunnittelun periaatteet</vt:lpstr>
      <vt:lpstr>Kokemuksia kansallisista valuma-aluepiloteista Kovesjoen, Paattistenjoen, Espoon Pitkäjärven ja Kyyveden valuma-alueet - tuloksia työpajasta 6.10.2023</vt:lpstr>
      <vt:lpstr>Kovesjoen vesistöalueella turvemaavalta</vt:lpstr>
      <vt:lpstr>Pilottityön taustaa ja tavoitteita</vt:lpstr>
      <vt:lpstr>Kovesjoen pilotti (työvaiheet)</vt:lpstr>
      <vt:lpstr>Kovesjoen pilotti (haasteet)</vt:lpstr>
      <vt:lpstr>Valuma-aluetason vesienhallinnalla kuivuusriskien hallintaa Paattistenjoella </vt:lpstr>
      <vt:lpstr>PowerPoint-esitys</vt:lpstr>
      <vt:lpstr>Paattistenjoen pilotti (työvaiheet)</vt:lpstr>
      <vt:lpstr>Paattistenjoen pilotti (haasteet)</vt:lpstr>
      <vt:lpstr>Pitkäjärven valuma-alueen vesienhallintasuunnitelma ja yhteistyön kehittäminen maa- ja metsätalouden sekä kaupunkien valumavesien hallinnassa </vt:lpstr>
      <vt:lpstr>Espoon Pitkäjärven valuma-alue</vt:lpstr>
      <vt:lpstr>Pitkäjärven pilotti (työvaiheet)</vt:lpstr>
      <vt:lpstr>Pitkäjärven pilotti (työvaiheet)</vt:lpstr>
      <vt:lpstr>Pitkäjärven pilotti (opit ja haasteet)</vt:lpstr>
      <vt:lpstr>Kyyveden valuma-aluetalkkari</vt:lpstr>
      <vt:lpstr>PowerPoint-esitys</vt:lpstr>
      <vt:lpstr>Kyyveden pilotti (työvaiheet)</vt:lpstr>
      <vt:lpstr>Kyyveden pilotti (haasteet)</vt:lpstr>
      <vt:lpstr>Valuma-aluehankkeen läpivienti </vt:lpstr>
      <vt:lpstr>Valuma-aluehankkeen läpivienti (yleistä)</vt:lpstr>
      <vt:lpstr>Valuma-aluehankkeen läpivienti (esimerkki)</vt:lpstr>
      <vt:lpstr>Valuma-aluehankkeen läpivienti (esimerkki)</vt:lpstr>
      <vt:lpstr>Valuma-aluehankkeen läpivienti (esimerkki)</vt:lpstr>
      <vt:lpstr>Kiitos!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Valuma-aluesuunnittelun periaatteet</dc:title>
  <dc:creator>Valkama Pasi</dc:creator>
  <cp:lastModifiedBy>Valkama Pasi</cp:lastModifiedBy>
  <cp:revision>66</cp:revision>
  <dcterms:created xsi:type="dcterms:W3CDTF">2024-10-29T09:36:47Z</dcterms:created>
  <dcterms:modified xsi:type="dcterms:W3CDTF">2024-12-12T11:03:09Z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0x010100BAED956FBB92C14C878E8A18E6834AC7</vt:lpwstr>
  </property>
  <property fmtid="{D5CDD505-2E9C-101B-9397-08002B2CF9AE}" pid="3" name="MediaServiceImageTags">
    <vt:lpwstr/>
  </property>
</Properties>
</file>