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9" r:id="rId8"/>
    <p:sldId id="270" r:id="rId9"/>
    <p:sldId id="267" r:id="rId10"/>
    <p:sldId id="271" r:id="rId11"/>
    <p:sldId id="272" r:id="rId12"/>
    <p:sldId id="268" r:id="rId13"/>
    <p:sldId id="265" r:id="rId14"/>
    <p:sldId id="266" r:id="rId15"/>
    <p:sldId id="262" r:id="rId16"/>
    <p:sldId id="259" r:id="rId17"/>
    <p:sldId id="263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4738B-8465-44F0-9C8B-F7BF167E1DF0}" v="2" dt="2024-11-15T08:29:17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6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5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9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3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15,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2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34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15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6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15,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2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15,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291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61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9AhugIFJuW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unet.net/teemat/viittomat/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kuvapankki.papunet.net/haku/sy%C3%B6d%C3%A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youtu.be/HU6LZmQSn44" TargetMode="External"/><Relationship Id="rId4" Type="http://schemas.openxmlformats.org/officeDocument/2006/relationships/hyperlink" Target="https://viittomahaku.fi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hitysvammaliitto.fi/kehitysvammaisuus/" TargetMode="External"/><Relationship Id="rId2" Type="http://schemas.openxmlformats.org/officeDocument/2006/relationships/hyperlink" Target="https://cp-liitto.fi/cpvamm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punet.net/" TargetMode="External"/><Relationship Id="rId4" Type="http://schemas.openxmlformats.org/officeDocument/2006/relationships/hyperlink" Target="https://www.kuuloliitto.fi/kuulovamma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kuuloliitto.fi/kuulo/kuulokojeet-ja-apuvalineet/?_gl=1*mao2c7*_up*MQ..*_ga*MTc3MDQ2NTE5OS4xNjk0MzQ0NTE5*_ga_4MZ1CD9XFL*MTY5NDM0NDUxOC4xLjAuMTY5NDM0NDUxOC4wLjAuMA..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kl.fi/fi/nakovammaisuuden-ilmenemin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2B2012-059D-06E4-2078-3BAD1E512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126" y="979714"/>
            <a:ext cx="5320206" cy="2154011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Vammaisten osallisuus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3CBA503-B56F-9294-E2E8-41970F4C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6" r="35842" b="-1"/>
          <a:stretch/>
        </p:blipFill>
        <p:spPr>
          <a:xfrm>
            <a:off x="7616215" y="-23854"/>
            <a:ext cx="4575785" cy="689274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017AFB8-C29B-0D41-F6FD-5F7FF1D1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0" y="5351202"/>
            <a:ext cx="3311091" cy="128548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ADA5AC9-5CB7-8FD2-0086-B1A6A48BC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223" y="5205924"/>
            <a:ext cx="4186989" cy="16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88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E10B36-7B2D-BCDC-2A0F-4F3A86AA1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Näkövammaisten apuvälineitä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3230A5-8AEB-9F42-DF3A-31335CEB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825624"/>
            <a:ext cx="10604308" cy="4956176"/>
          </a:xfrm>
        </p:spPr>
        <p:txBody>
          <a:bodyPr>
            <a:normAutofit fontScale="92500" lnSpcReduction="2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Kiikari, silmälasit, suurennuslasi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Digisanelin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Pistenäyttö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Piste- ja äänikirjat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Tekstiä suurentava näyttöä/lukutelevisio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Valkoinen keppi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Opaskoira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55E9574-1970-C8AB-B65A-1D287A8A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928" y="1628775"/>
            <a:ext cx="3759081" cy="25050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31982B1-F50E-5270-70C4-92C495E9C3E7}"/>
              </a:ext>
            </a:extLst>
          </p:cNvPr>
          <p:cNvSpPr txBox="1"/>
          <p:nvPr/>
        </p:nvSpPr>
        <p:spPr>
          <a:xfrm>
            <a:off x="6910928" y="4141786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873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71406C-C944-B245-420A-EEE82AD0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57176"/>
            <a:ext cx="9810604" cy="1216024"/>
          </a:xfrm>
        </p:spPr>
        <p:txBody>
          <a:bodyPr/>
          <a:lstStyle/>
          <a:p>
            <a:r>
              <a:rPr lang="fi-FI" dirty="0"/>
              <a:t>Näkövammaisen kohtaaminen hoiva-avustajana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940D45-8914-FE9A-AA17-1FE2026C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825624"/>
            <a:ext cx="10566208" cy="5032376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Voit kiinnittää huomion sanomalla jotain tai koskettamalla kevyesti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Jos ihmisiä on paljon kosketa näkövammaista käsivarteen, jotta hän tietää sinun puhuvan hänelle.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Jos haluat auttaa kysy ”Voinko auttaa?”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Kerro, mitä olet tekemässä.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Kerro, jos poistut paikalta.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Käytä selkeitä ilmauksia.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Opastaessasi ojenna kyynärvartesi, anna näkövammaisen ottaa siitä kiinni ja kulje hieman edellä.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Kerro selkeästi ja rauhallisesti tulevista esteistä.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2570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8DD106-E30E-214B-1CBA-38E8924F7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Liikuntavamma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AED89D-95D6-6431-B609-1BF850627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25624"/>
            <a:ext cx="10575733" cy="4428753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Moninainen ryhmä, vammat eriasteisia ja erilaisia.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Liikuntavamma voi liittyä muuhun sairauteen tai vammaan.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Esimerkkejä vammoista/sairauksista, jotka voivat vaikuttaa liikkumiskykyyn:</a:t>
            </a:r>
          </a:p>
          <a:p>
            <a:pPr marL="0" indent="0">
              <a:buNone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- Cp-vamma 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https://youtu.be/9AhugIFJuWE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, https://youtu.be/gPYj2y4PfKA</a:t>
            </a:r>
          </a:p>
          <a:p>
            <a:pPr marL="0" indent="0">
              <a:buNone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- Neurologiset sairaudet (mm. selkäydinvamma, aivovamma, aivohalvauksen aiheuttama toispuolihalvaus)</a:t>
            </a:r>
          </a:p>
          <a:p>
            <a:pPr>
              <a:buFontTx/>
              <a:buChar char="-"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Lihassairaudet- ja surkastumat</a:t>
            </a:r>
          </a:p>
          <a:p>
            <a:pPr>
              <a:buFontTx/>
              <a:buChar char="-"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Amputaatio</a:t>
            </a:r>
          </a:p>
          <a:p>
            <a:pPr>
              <a:buFontTx/>
              <a:buChar char="-"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Tuki- ja liikuntaelinvammat</a:t>
            </a:r>
          </a:p>
          <a:p>
            <a:pPr>
              <a:buFontTx/>
              <a:buChar char="-"/>
            </a:pP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0CC57E7-BFE5-61CE-5967-F9AD2078C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510" y="243840"/>
            <a:ext cx="2781300" cy="222504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A0DDDAC-33EF-3DED-74D3-1836D6C1768E}"/>
              </a:ext>
            </a:extLst>
          </p:cNvPr>
          <p:cNvSpPr txBox="1"/>
          <p:nvPr/>
        </p:nvSpPr>
        <p:spPr>
          <a:xfrm>
            <a:off x="8432800" y="2621280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3429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61E1C5-D07E-0DA2-5D6C-F049F454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Liikkumisen Apuvälineitä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BBF6F2-1F13-3229-0C20-D8B2D78B8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Kävelykeppi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Kyynärsauva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Rollaattori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Pyörätuoli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Sähköpyörätuoli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Nostimet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Proteesit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Tärkeää huomioida myös ympäristön esteettömyys!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0738E1-AAB5-C46E-C628-9F21601D8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059" y="1575434"/>
            <a:ext cx="3262061" cy="231076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9358EC5-0E84-5AAC-4889-0DE13D30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544" y="1575434"/>
            <a:ext cx="3434152" cy="228854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C8660C2-1F12-53A8-768D-0873A6A09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838" y="4333240"/>
            <a:ext cx="4545161" cy="2495135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881EB1E-3B1A-0F74-17A0-5CBA08CF1C08}"/>
              </a:ext>
            </a:extLst>
          </p:cNvPr>
          <p:cNvSpPr txBox="1"/>
          <p:nvPr/>
        </p:nvSpPr>
        <p:spPr>
          <a:xfrm>
            <a:off x="3920544" y="3886200"/>
            <a:ext cx="225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D8C2733-AE8B-FB6B-FC56-D346801CD0CB}"/>
              </a:ext>
            </a:extLst>
          </p:cNvPr>
          <p:cNvSpPr txBox="1"/>
          <p:nvPr/>
        </p:nvSpPr>
        <p:spPr>
          <a:xfrm>
            <a:off x="7477059" y="3912987"/>
            <a:ext cx="183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Kuva: Pixabay</a:t>
            </a:r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2D1EB01-277A-B887-29EF-126B841ED2E4}"/>
              </a:ext>
            </a:extLst>
          </p:cNvPr>
          <p:cNvSpPr txBox="1"/>
          <p:nvPr/>
        </p:nvSpPr>
        <p:spPr>
          <a:xfrm>
            <a:off x="7646838" y="6459043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</a:t>
            </a:r>
            <a:r>
              <a:rPr lang="fi-FI" dirty="0" err="1">
                <a:solidFill>
                  <a:schemeClr val="bg1"/>
                </a:solidFill>
              </a:rPr>
              <a:t>Pixabay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9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3DC0DF-3DF2-A6E2-7289-856CDD38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Kommunikaation tuki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52A097-5558-E8F1-ED07-0E5AD181F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1666875"/>
            <a:ext cx="9810604" cy="5067300"/>
          </a:xfrm>
        </p:spPr>
        <p:txBody>
          <a:bodyPr>
            <a:normAutofit fontScale="92500" lnSpcReduction="2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Kuvat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Papunet Kuvapankki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Tukiviittomat (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Viittomat | Papunet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https://viittomahaku.fi/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viito-sovellus)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Viittomakieli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https://youtu.be/HU6LZmQSn44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Video: Papunetin kuvapankki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872035C-7C40-043F-53AB-DC5817F2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05" y="3222175"/>
            <a:ext cx="1428750" cy="13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D8FAE35-9FF8-25C2-FAFD-A42CEC8E2E6C}"/>
              </a:ext>
            </a:extLst>
          </p:cNvPr>
          <p:cNvSpPr txBox="1"/>
          <p:nvPr/>
        </p:nvSpPr>
        <p:spPr>
          <a:xfrm>
            <a:off x="5158618" y="4570711"/>
            <a:ext cx="2370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Papunetin kuvapankki, papunet.net, </a:t>
            </a:r>
            <a:r>
              <a:rPr lang="fi-FI" dirty="0" err="1"/>
              <a:t>Sclera</a:t>
            </a:r>
            <a:endParaRPr lang="fi-FI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9CDCB7C-BAC6-F892-12D3-5D0B3A99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06" y="3182786"/>
            <a:ext cx="11906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EF3F5FE-4A34-DD48-AAB1-1877D68FB99B}"/>
              </a:ext>
            </a:extLst>
          </p:cNvPr>
          <p:cNvSpPr txBox="1"/>
          <p:nvPr/>
        </p:nvSpPr>
        <p:spPr>
          <a:xfrm>
            <a:off x="8037356" y="4555412"/>
            <a:ext cx="16495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Papunetin kuvapankki, papunet.net, Kalevi Puistolinna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083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79206F-B9CB-84C5-798C-C9344C73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04" y="484559"/>
            <a:ext cx="9810604" cy="1216024"/>
          </a:xfrm>
        </p:spPr>
        <p:txBody>
          <a:bodyPr/>
          <a:lstStyle/>
          <a:p>
            <a:r>
              <a:rPr lang="fi-FI" dirty="0"/>
              <a:t>Apukeinot vammaisilla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D7BF2B-A029-5AB5-D5C6-7C9EA5F41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825624"/>
            <a:ext cx="10747183" cy="4428753"/>
          </a:xfrm>
        </p:spPr>
        <p:txBody>
          <a:bodyPr/>
          <a:lstStyle/>
          <a:p>
            <a:r>
              <a:rPr lang="fi-FI" dirty="0"/>
              <a:t>Apuvälineet (liikkumisen, päivittäisten toimien ja kommunikaation)</a:t>
            </a:r>
          </a:p>
          <a:p>
            <a:r>
              <a:rPr lang="fi-FI" dirty="0"/>
              <a:t>Palvelut ja tukitoimet (esim. kuljetuspalvelu)</a:t>
            </a:r>
          </a:p>
          <a:p>
            <a:r>
              <a:rPr lang="fi-FI" dirty="0"/>
              <a:t>Terapiat/kuntoutus (</a:t>
            </a:r>
            <a:r>
              <a:rPr lang="fi-FI" dirty="0" err="1"/>
              <a:t>fysio</a:t>
            </a:r>
            <a:r>
              <a:rPr lang="fi-FI" dirty="0"/>
              <a:t>-, toiminta-, puhe-, musiikki-, ratsastusterapia, neuropsykologinen kuntoutus)</a:t>
            </a:r>
          </a:p>
          <a:p>
            <a:r>
              <a:rPr lang="fi-FI" dirty="0"/>
              <a:t>Asumisen muodot (tuettu, ohjattu, autettu, laitoshoito)</a:t>
            </a:r>
          </a:p>
          <a:p>
            <a:r>
              <a:rPr lang="fi-FI" dirty="0"/>
              <a:t>Sopiva päivähoito- ja koulu sekä tarvittavat tuet näissä</a:t>
            </a:r>
          </a:p>
          <a:p>
            <a:r>
              <a:rPr lang="fi-FI" dirty="0"/>
              <a:t>Työ- ja päivätoiminta, tuettu työllistyminen, palkkatuki</a:t>
            </a:r>
          </a:p>
          <a:p>
            <a:r>
              <a:rPr lang="fi-FI" dirty="0"/>
              <a:t>Henkilökohtainen apu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F02BA6E-CAF4-2A9A-8630-20FC6A4C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41" y="3355976"/>
            <a:ext cx="504299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F9753-A4F8-3BB1-4F4D-22C60A8C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Hoiva-avustaja vammaisen apuna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DCE585-3345-99E0-5EB5-C6482B9F9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Työ- ja päivätoiminta: edistää kehitysvammaisen/vammaisen pärjäämistä työssä, arjessa ja viriketoiminnassa avustaen ja ohjaten.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Asumisyksiköt: ohjaa ja avustaa päivittäisissä toimissa tukien kehitysvammaisen omatoimisuutta.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Laitoshoito: Avustaa perustoimissa.</a:t>
            </a:r>
          </a:p>
          <a:p>
            <a:endParaRPr lang="fi-FI" dirty="0"/>
          </a:p>
          <a:p>
            <a:r>
              <a:rPr lang="fi-FI" dirty="0"/>
              <a:t>Hoiva-avustaja voi avustaa perustoimissa, päivittäisissä toimissa, siirtymisissä, ulkoilussa ja viriketoiminnassa vammaista.</a:t>
            </a:r>
          </a:p>
        </p:txBody>
      </p:sp>
    </p:spTree>
    <p:extLst>
      <p:ext uri="{BB962C8B-B14F-4D97-AF65-F5344CB8AC3E}">
        <p14:creationId xmlns:p14="http://schemas.microsoft.com/office/powerpoint/2010/main" val="303079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110BB8-2522-AE1B-B1F1-4590D223E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76E055-BC83-EB1C-E430-E5952083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Cp-liitto.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Cp-vamma - CP-Liitto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Kehitysvammaliitto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Kehitysvammaliitto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» Kehitysvammaisuus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Kuuloliitto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Kuulovammat – Kuuloliitto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Niskanen, T. &amp; Kari, O. 2018. Kasvun ja osallisuuden edistäminen. Helsinki: Sanoma Pro Oy.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Papunet.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Papunet | Selkeää ja saavutettavaa viestintää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7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D785C2-AFC5-C306-86C9-DB782805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fi-FI" dirty="0"/>
              <a:t>Vammainen käsitteenä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2D0610-F0F1-088E-9846-CEB1A7C2C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Vammaisuutta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määritellään jokapäiväiseen elämään vaikuttavan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toimintarajoitteen ja haitan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mukaan.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Vammainen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on henkilö, jolla pitkäaikainen vamma/sairaus/rajoite aiheuttaa sellaisen toimintarajoitteen tai haitan, että hän tarvitsee ehdottomasti ja toistuvasti apua jokapäiväisestä elämästä selviytymiseen.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B56D2D7-508C-FDC4-0ADD-72E8688F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09" y="2296161"/>
            <a:ext cx="4049740" cy="288543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D174E2D-2B87-B510-A9F5-126799B0C595}"/>
              </a:ext>
            </a:extLst>
          </p:cNvPr>
          <p:cNvSpPr txBox="1"/>
          <p:nvPr/>
        </p:nvSpPr>
        <p:spPr>
          <a:xfrm>
            <a:off x="7281909" y="5380851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528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BB15C-C161-1CFD-0A0F-F61EC5D2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Vammaisuuden muotoja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64481B-6614-D2D2-62E4-DA447495E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Vammaisuutta on monenlaista ja eriasteista. Osalla vammaisista saattaa olla usean eri vammaisuuden muotoja.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Yksilöllinen kohtaaminen ja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yhtälainen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kohtelu ovat tärkeitä huomioida vammaisen kanssa työskennellessä ja muuten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vuorovaikuttaessa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Vammaisuuden eri muotoja: 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Kehitysvammaisuus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Kuulovammaisuus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Näkövammaisuus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Liikuntavammaisuus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Muiden sairauksien/tautien mukanaan tuomat vammat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07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1DD1F6-AAE4-50C6-099F-3EA19F7A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6967181" cy="1216024"/>
          </a:xfrm>
        </p:spPr>
        <p:txBody>
          <a:bodyPr>
            <a:normAutofit/>
          </a:bodyPr>
          <a:lstStyle/>
          <a:p>
            <a:r>
              <a:rPr lang="fi-FI" dirty="0"/>
              <a:t>kehitysvammaisuus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A27F2B-93AB-DD4B-8297-F42476C6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47356"/>
            <a:ext cx="6967181" cy="4107021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Kehitysvammaisuus tarkoittaa vaikeutta oppia, käsittää ja ymmärtää asioita.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Se, miten paljon kehitysvamma vaikuttaa yksilön elämään riippuu kehitysvamman asteesta ja yksilön vahvuuksista ja kyvyistä.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 jaotellaan lievään älylliseen, keskivaikeaan, vaikeaan ja syvään kehitysvammaan.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1B5C25C-0BEE-7B72-5F21-1B563B90A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94" r="23343" b="-1"/>
          <a:stretch/>
        </p:blipFill>
        <p:spPr>
          <a:xfrm>
            <a:off x="7968222" y="2"/>
            <a:ext cx="4223778" cy="6865951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C15DEC4-F798-C60E-CF09-C04C703D9059}"/>
              </a:ext>
            </a:extLst>
          </p:cNvPr>
          <p:cNvSpPr txBox="1"/>
          <p:nvPr/>
        </p:nvSpPr>
        <p:spPr>
          <a:xfrm>
            <a:off x="8249920" y="6371522"/>
            <a:ext cx="20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</a:t>
            </a:r>
            <a:r>
              <a:rPr lang="fi-FI" dirty="0" err="1">
                <a:solidFill>
                  <a:schemeClr val="bg1"/>
                </a:solidFill>
              </a:rPr>
              <a:t>Pixabay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1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A77A19-5E02-9EA8-28FF-42977ABE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Kehitysvamman vaikutukset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97D590-8470-D10C-5D1A-A996BA3D8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Kehitysvammaisella voi olla haastetta/rajoitetta: kommunikaatiossa, itsestä huolehtimisessa, sosiaalisissa taidoissa, oppimiskyvyssä ja itsehillinnässä.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Näillä voi olla vaikutusta siihen pystyykö kehitysvammainen asumaan itsenäisesti, huolehtimaan terveydestään ja turvallisuudestaan, työskentelemään ja viettämään mielekästä vapaa-aikaa.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Kehitysvamman aiheuttamien toimintakyvyn rajoitusten ja vaikutusten lisäksi on aina tärkeä huomioida kehitysvammaisen vahvuudet!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200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6C9D0C-4AAA-4694-FE48-0D96FC07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4" y="664321"/>
            <a:ext cx="9810604" cy="1216024"/>
          </a:xfrm>
        </p:spPr>
        <p:txBody>
          <a:bodyPr/>
          <a:lstStyle/>
          <a:p>
            <a:r>
              <a:rPr lang="fi-FI" dirty="0"/>
              <a:t>Kuulovammaisuus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061ECE-F980-26D3-9703-B70293854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4"/>
            <a:ext cx="10432858" cy="4428753"/>
          </a:xfrm>
        </p:spPr>
        <p:txBody>
          <a:bodyPr>
            <a:normAutofit lnSpcReduction="10000"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Kuulovammainen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on henkilö, jolla kuulo on alentunut jonkinasteisesti- tai laajuisesti. Kuulon alenema voi olla lievästä täydelliseen kuurouteen.</a:t>
            </a:r>
          </a:p>
          <a:p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Sosiaalinen määrittely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jakaa kuulovammaiset: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Huonokuuloisiin (apuna voi olla kuulokoje tai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huuliltaluku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Kuuroutuneisiin (tukimenetelmien avulla kommunikointi)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Kuuroihin (viittomakieli)</a:t>
            </a:r>
          </a:p>
          <a:p>
            <a:pPr>
              <a:buFontTx/>
              <a:buChar char="-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Sisäkorvaistukkeet ovat vähentäneet kuulovammaisten määrää.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Suurin osa kuulovammaisista nykyään ikääntyneitä.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2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3055F6-5505-98AA-1AF1-39A71BCE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66" y="142241"/>
            <a:ext cx="4476464" cy="1216024"/>
          </a:xfrm>
        </p:spPr>
        <p:txBody>
          <a:bodyPr>
            <a:normAutofit/>
          </a:bodyPr>
          <a:lstStyle/>
          <a:p>
            <a:r>
              <a:rPr lang="fi-FI" sz="2400" dirty="0"/>
              <a:t>Kuulovammaisten apuvälineitä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BB1C97-A785-1044-0141-E9E0B5A67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259840"/>
            <a:ext cx="5659119" cy="5455919"/>
          </a:xfrm>
        </p:spPr>
        <p:txBody>
          <a:bodyPr>
            <a:normAutofit fontScale="40000" lnSpcReduction="20000"/>
          </a:bodyPr>
          <a:lstStyle/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Kuulokojeet ja apuvälineet – Kuuloliitto</a:t>
            </a:r>
            <a:endParaRPr lang="fi-FI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Kuulokoje (korvantaus, korvakäytävä)</a:t>
            </a:r>
          </a:p>
          <a:p>
            <a:endParaRPr lang="fi-FI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Kommunikaattori</a:t>
            </a:r>
          </a:p>
          <a:p>
            <a:endParaRPr lang="fi-FI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Äänellä, tärinällä tai valolla hälyttävät laitteet (esim. puhelin, herätyskello, </a:t>
            </a:r>
            <a:r>
              <a:rPr lang="fi-FI" sz="5000" dirty="0" err="1">
                <a:latin typeface="Arial" panose="020B0604020202020204" pitchFamily="34" charset="0"/>
                <a:cs typeface="Arial" panose="020B0604020202020204" pitchFamily="34" charset="0"/>
              </a:rPr>
              <a:t>palovaroitun</a:t>
            </a:r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i-FI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Tulkki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lvl="1"/>
            <a:r>
              <a:rPr lang="fi-FI" dirty="0"/>
              <a:t>	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F6D35DC-4B1D-AE89-1CE5-6B63E4DD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7" r="14710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268FF07-DB9E-5434-4BFF-FDA6E7F8C320}"/>
              </a:ext>
            </a:extLst>
          </p:cNvPr>
          <p:cNvSpPr txBox="1"/>
          <p:nvPr/>
        </p:nvSpPr>
        <p:spPr>
          <a:xfrm>
            <a:off x="6019800" y="6267450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</a:t>
            </a:r>
            <a:r>
              <a:rPr lang="fi-FI" dirty="0" err="1">
                <a:solidFill>
                  <a:schemeClr val="bg1"/>
                </a:solidFill>
              </a:rPr>
              <a:t>Pixabay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4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AC2F1B-65B6-8789-FA92-7112C5D0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Kuulovammaisen huomioiminen hoiva-avustajana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ABD472-1D5E-5106-56A1-5A2F124CA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825624"/>
            <a:ext cx="10642408" cy="4908551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Puhu niin, että suusi liikkeet näkyvät hyvin.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Pidä pää pystyasennossa.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Varmista, että suusi näkyy puhuessasi.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Puhu selkeästi ja rauhallisesti.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Puhu kuuluvasti, mutta huutamatta (kuulokoje rikkoo huudettua ääntä)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Vaikka käytössä on tulkki, puhu suoraan kuurolle henkilölle.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273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683C93-FE6A-2F9C-0FCF-F1831E1A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Näkövammaisuus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E1C7D5-B830-12D3-05E3-8C490653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Näkövammainen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voi olla: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Heikkonäköinen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Sokea</a:t>
            </a:r>
          </a:p>
          <a:p>
            <a:pPr>
              <a:buFontTx/>
              <a:buChar char="-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Henkilö ei ole näkövammainen, jos näkö voidaan korjata laseilla tai toisen silmän näkö on normaali.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Tietoa mm. näkökentän ongelmista löydät Näkövammaisten liiton sivuilta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Näkövammaisuuden ilmeneminen | Näkövammaisten liitto (nkl.fi)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8050356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783</Words>
  <Application>Microsoft Office PowerPoint</Application>
  <PresentationFormat>Laajakuva</PresentationFormat>
  <Paragraphs>178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0" baseType="lpstr">
      <vt:lpstr>Arial</vt:lpstr>
      <vt:lpstr>Bembo</vt:lpstr>
      <vt:lpstr>ArchiveVTI</vt:lpstr>
      <vt:lpstr>Vammaisten osallisuus</vt:lpstr>
      <vt:lpstr>Vammainen käsitteenä</vt:lpstr>
      <vt:lpstr>Vammaisuuden muotoja</vt:lpstr>
      <vt:lpstr>kehitysvammaisuus</vt:lpstr>
      <vt:lpstr>Kehitysvamman vaikutukset</vt:lpstr>
      <vt:lpstr>Kuulovammaisuus</vt:lpstr>
      <vt:lpstr>Kuulovammaisten apuvälineitä</vt:lpstr>
      <vt:lpstr>Kuulovammaisen huomioiminen hoiva-avustajana</vt:lpstr>
      <vt:lpstr>Näkövammaisuus</vt:lpstr>
      <vt:lpstr>Näkövammaisten apuvälineitä</vt:lpstr>
      <vt:lpstr>Näkövammaisen kohtaaminen hoiva-avustajana</vt:lpstr>
      <vt:lpstr>Liikuntavamma</vt:lpstr>
      <vt:lpstr>Liikkumisen Apuvälineitä</vt:lpstr>
      <vt:lpstr>Kommunikaation tuki</vt:lpstr>
      <vt:lpstr>Apukeinot vammaisilla</vt:lpstr>
      <vt:lpstr>Hoiva-avustaja vammaisen apuna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Vammaisuus ja osallisuuden tukeminen</dc:title>
  <dc:creator>Heini Toivonen</dc:creator>
  <cp:lastModifiedBy>Heini Toivonen</cp:lastModifiedBy>
  <cp:revision>86</cp:revision>
  <dcterms:created xsi:type="dcterms:W3CDTF">2023-09-10T09:22:11Z</dcterms:created>
  <dcterms:modified xsi:type="dcterms:W3CDTF">2024-11-15T08:29:45Z</dcterms:modified>
</cp:coreProperties>
</file>