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embeddedFontLst>
    <p:embeddedFont>
      <p:font typeface="ArialMT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-Bold" panose="020B0604020202020204" charset="0"/>
      <p:bold r:id="rId20"/>
    </p:embeddedFont>
    <p:embeddedFont>
      <p:font typeface="Calibri-Italic" panose="020B0604020202020204" charset="0"/>
      <p:italic r:id="rId21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tinen Merja" userId="814f4452-0b86-4d71-9b70-2e535e553236" providerId="ADAL" clId="{B6E01CEF-3426-401B-B9D8-29EBD18F778A}"/>
    <pc:docChg chg="modSld">
      <pc:chgData name="Laitinen Merja" userId="814f4452-0b86-4d71-9b70-2e535e553236" providerId="ADAL" clId="{B6E01CEF-3426-401B-B9D8-29EBD18F778A}" dt="2024-06-24T08:48:32.768" v="4" actId="255"/>
      <pc:docMkLst>
        <pc:docMk/>
      </pc:docMkLst>
      <pc:sldChg chg="modSp mod">
        <pc:chgData name="Laitinen Merja" userId="814f4452-0b86-4d71-9b70-2e535e553236" providerId="ADAL" clId="{B6E01CEF-3426-401B-B9D8-29EBD18F778A}" dt="2024-06-24T08:47:58.081" v="0" actId="1076"/>
        <pc:sldMkLst>
          <pc:docMk/>
          <pc:sldMk cId="0" sldId="256"/>
        </pc:sldMkLst>
        <pc:spChg chg="mod">
          <ac:chgData name="Laitinen Merja" userId="814f4452-0b86-4d71-9b70-2e535e553236" providerId="ADAL" clId="{B6E01CEF-3426-401B-B9D8-29EBD18F778A}" dt="2024-06-24T08:47:58.081" v="0" actId="1076"/>
          <ac:spMkLst>
            <pc:docMk/>
            <pc:sldMk cId="0" sldId="256"/>
            <ac:spMk id="136" creationId="{00000000-0000-0000-0000-000000000000}"/>
          </ac:spMkLst>
        </pc:spChg>
      </pc:sldChg>
      <pc:sldChg chg="modSp mod">
        <pc:chgData name="Laitinen Merja" userId="814f4452-0b86-4d71-9b70-2e535e553236" providerId="ADAL" clId="{B6E01CEF-3426-401B-B9D8-29EBD18F778A}" dt="2024-06-24T08:48:32.768" v="4" actId="255"/>
        <pc:sldMkLst>
          <pc:docMk/>
          <pc:sldMk cId="0" sldId="261"/>
        </pc:sldMkLst>
        <pc:spChg chg="mod">
          <ac:chgData name="Laitinen Merja" userId="814f4452-0b86-4d71-9b70-2e535e553236" providerId="ADAL" clId="{B6E01CEF-3426-401B-B9D8-29EBD18F778A}" dt="2024-06-24T08:48:24.714" v="3" actId="255"/>
          <ac:spMkLst>
            <pc:docMk/>
            <pc:sldMk cId="0" sldId="261"/>
            <ac:spMk id="311" creationId="{00000000-0000-0000-0000-000000000000}"/>
          </ac:spMkLst>
        </pc:spChg>
        <pc:spChg chg="mod">
          <ac:chgData name="Laitinen Merja" userId="814f4452-0b86-4d71-9b70-2e535e553236" providerId="ADAL" clId="{B6E01CEF-3426-401B-B9D8-29EBD18F778A}" dt="2024-06-24T08:48:32.768" v="4" actId="255"/>
          <ac:spMkLst>
            <pc:docMk/>
            <pc:sldMk cId="0" sldId="261"/>
            <ac:spMk id="312" creationId="{00000000-0000-0000-0000-000000000000}"/>
          </ac:spMkLst>
        </pc:spChg>
      </pc:sldChg>
    </pc:docChg>
  </pc:docChgLst>
  <pc:docChgLst>
    <pc:chgData name="Säteri Kirsi" userId="S::kirsi.sateri@sakky.fi::13679d05-be26-48c1-9bc0-7759ddfeb67d" providerId="AD" clId="Web-{1CE7F188-7CCD-B884-1E4C-E309F2C20BE9}"/>
    <pc:docChg chg="modSld">
      <pc:chgData name="Säteri Kirsi" userId="S::kirsi.sateri@sakky.fi::13679d05-be26-48c1-9bc0-7759ddfeb67d" providerId="AD" clId="Web-{1CE7F188-7CCD-B884-1E4C-E309F2C20BE9}" dt="2024-06-05T06:34:13.159" v="1" actId="20577"/>
      <pc:docMkLst>
        <pc:docMk/>
      </pc:docMkLst>
      <pc:sldChg chg="modSp">
        <pc:chgData name="Säteri Kirsi" userId="S::kirsi.sateri@sakky.fi::13679d05-be26-48c1-9bc0-7759ddfeb67d" providerId="AD" clId="Web-{1CE7F188-7CCD-B884-1E4C-E309F2C20BE9}" dt="2024-06-05T06:34:13.159" v="1" actId="20577"/>
        <pc:sldMkLst>
          <pc:docMk/>
          <pc:sldMk cId="0" sldId="258"/>
        </pc:sldMkLst>
        <pc:spChg chg="mod">
          <ac:chgData name="Säteri Kirsi" userId="S::kirsi.sateri@sakky.fi::13679d05-be26-48c1-9bc0-7759ddfeb67d" providerId="AD" clId="Web-{1CE7F188-7CCD-B884-1E4C-E309F2C20BE9}" dt="2024-06-05T06:34:13.159" v="1" actId="20577"/>
          <ac:spMkLst>
            <pc:docMk/>
            <pc:sldMk cId="0" sldId="258"/>
            <ac:spMk id="20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03" name="Freeform 10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7" name="Picture 10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08" name="Freeform 10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10" name="Freeform 11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" name="Picture 1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12" name="Freeform 11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19" name="Freeform 11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23" name="Freeform 12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12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29" name="Freeform 12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0291" y="0"/>
            <a:ext cx="8331707" cy="6858000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4288" y="3326384"/>
            <a:ext cx="7347711" cy="3531616"/>
          </a:xfrm>
          <a:prstGeom prst="rect">
            <a:avLst/>
          </a:prstGeom>
          <a:noFill/>
        </p:spPr>
      </p:pic>
      <p:pic>
        <p:nvPicPr>
          <p:cNvPr id="132" name="Picture 13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33" name="Picture 13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244" y="6138671"/>
            <a:ext cx="5242559" cy="647700"/>
          </a:xfrm>
          <a:prstGeom prst="rect">
            <a:avLst/>
          </a:prstGeom>
          <a:noFill/>
        </p:spPr>
      </p:pic>
      <p:pic>
        <p:nvPicPr>
          <p:cNvPr id="134" name="Picture 13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0408"/>
            <a:ext cx="229108" cy="6387592"/>
          </a:xfrm>
          <a:prstGeom prst="rect">
            <a:avLst/>
          </a:prstGeom>
          <a:noFill/>
        </p:spPr>
      </p:pic>
      <p:pic>
        <p:nvPicPr>
          <p:cNvPr id="135" name="Picture 13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859" y="0"/>
            <a:ext cx="3341623" cy="1300479"/>
          </a:xfrm>
          <a:prstGeom prst="rect">
            <a:avLst/>
          </a:prstGeom>
          <a:noFill/>
        </p:spPr>
      </p:pic>
      <p:sp>
        <p:nvSpPr>
          <p:cNvPr id="136" name="Rectangle 136"/>
          <p:cNvSpPr/>
          <p:nvPr/>
        </p:nvSpPr>
        <p:spPr>
          <a:xfrm>
            <a:off x="1658177" y="3160267"/>
            <a:ext cx="5954952" cy="5593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4404" b="1" i="0" spc="0" baseline="0" dirty="0">
                <a:solidFill>
                  <a:srgbClr val="3E3E3E"/>
                </a:solidFill>
                <a:latin typeface="Calibri-Bold"/>
              </a:rPr>
              <a:t>Vanhuus elämänvaiheena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reeform 41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6" name="Picture 4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17" name="Picture 4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18" name="Freeform 41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2" name="Picture 4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23" name="Freeform 42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4" name="Picture 4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25" name="Freeform 42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6" name="Picture 42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27" name="Freeform 42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3" name="Picture 43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34" name="Freeform 43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7" name="Picture 4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38" name="Freeform 43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Freeform 44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Freeform 44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3" name="Picture 44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44" name="Freeform 44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5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446" name="Picture 1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447" name="Rectangle 447"/>
          <p:cNvSpPr/>
          <p:nvPr/>
        </p:nvSpPr>
        <p:spPr>
          <a:xfrm>
            <a:off x="993343" y="496952"/>
            <a:ext cx="5405804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Vanhuus elämänvaiheena</a:t>
            </a:r>
          </a:p>
        </p:txBody>
      </p:sp>
      <p:sp>
        <p:nvSpPr>
          <p:cNvPr id="448" name="Rectangle 448"/>
          <p:cNvSpPr/>
          <p:nvPr/>
        </p:nvSpPr>
        <p:spPr>
          <a:xfrm>
            <a:off x="548640" y="1787779"/>
            <a:ext cx="3915954" cy="3550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Psyykkinen vanheneminen:</a:t>
            </a:r>
          </a:p>
        </p:txBody>
      </p:sp>
      <p:sp>
        <p:nvSpPr>
          <p:cNvPr id="449" name="Rectangle 449"/>
          <p:cNvSpPr/>
          <p:nvPr/>
        </p:nvSpPr>
        <p:spPr>
          <a:xfrm>
            <a:off x="548640" y="2734262"/>
            <a:ext cx="9014561" cy="16903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Omien tunteiden säätely on kehittynyt elämän aikana</a:t>
            </a:r>
          </a:p>
          <a:p>
            <a:pPr marL="0">
              <a:lnSpc>
                <a:spcPts val="5040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Pitkä elämänkokemus auttaa erilaisten asioiden käsittelyssä</a:t>
            </a:r>
          </a:p>
          <a:p>
            <a:pPr marL="0">
              <a:lnSpc>
                <a:spcPts val="5040"/>
              </a:lnSpc>
              <a:tabLst>
                <a:tab pos="4571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Huumori on tärkeää vanhuudessakin!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Freeform 45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1" name="Picture 45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52" name="Picture 4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53" name="Freeform 45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7" name="Picture 45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58" name="Freeform 45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59" name="Picture 45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60" name="Freeform 46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1" name="Picture 46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62" name="Freeform 46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68" name="Picture 46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69" name="Freeform 46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2" name="Picture 47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73" name="Freeform 47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8" name="Picture 47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79" name="Freeform 47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0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481" name="Picture 1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482" name="Rectangle 482"/>
          <p:cNvSpPr/>
          <p:nvPr/>
        </p:nvSpPr>
        <p:spPr>
          <a:xfrm>
            <a:off x="993343" y="496952"/>
            <a:ext cx="5405804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Vanhuus elämänvaiheena</a:t>
            </a:r>
          </a:p>
        </p:txBody>
      </p:sp>
      <p:sp>
        <p:nvSpPr>
          <p:cNvPr id="483" name="Rectangle 483"/>
          <p:cNvSpPr/>
          <p:nvPr/>
        </p:nvSpPr>
        <p:spPr>
          <a:xfrm>
            <a:off x="726948" y="1805204"/>
            <a:ext cx="5928018" cy="3553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Kognitiiviset toiminnot ja vanheneminen:</a:t>
            </a:r>
          </a:p>
        </p:txBody>
      </p:sp>
      <p:sp>
        <p:nvSpPr>
          <p:cNvPr id="484" name="Rectangle 484"/>
          <p:cNvSpPr/>
          <p:nvPr/>
        </p:nvSpPr>
        <p:spPr>
          <a:xfrm>
            <a:off x="726948" y="2756487"/>
            <a:ext cx="10706220" cy="33063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Kognitiiviset toiminnot säilyvät yleensä hyvin</a:t>
            </a:r>
          </a:p>
          <a:p>
            <a:pPr marL="0">
              <a:lnSpc>
                <a:spcPts val="4563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Eniten muuttuu lyhytkestoinen muisti ja tarkkaavaisuus</a:t>
            </a:r>
          </a:p>
          <a:p>
            <a:pPr marL="0">
              <a:lnSpc>
                <a:spcPts val="4560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Tiedonkäsittely hidastuu</a:t>
            </a:r>
          </a:p>
          <a:p>
            <a:pPr marL="0">
              <a:lnSpc>
                <a:spcPts val="4560"/>
              </a:lnSpc>
              <a:tabLst>
                <a:tab pos="4571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Monen asian pitäminen mielessä yhtä aikaa huononee</a:t>
            </a:r>
          </a:p>
          <a:p>
            <a:pPr marL="0">
              <a:lnSpc>
                <a:spcPts val="4561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Elämänkokemuksen mukana tuoma osaaminen auttaa monessa asiassa</a:t>
            </a:r>
          </a:p>
          <a:p>
            <a:pPr marL="0">
              <a:lnSpc>
                <a:spcPts val="4560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Normaalissa vanhenemisessa aivoissa tapahtuu vain vähän muutoksia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Freeform 48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6" name="Picture 48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487" name="Picture 48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488" name="Freeform 48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2" name="Picture 49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493" name="Freeform 49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4" name="Picture 49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495" name="Freeform 49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6" name="Picture 49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497" name="Freeform 49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Freeform 50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3" name="Picture 50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504" name="Freeform 50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7" name="Picture 50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508" name="Freeform 50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3" name="Picture 51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514" name="Freeform 51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5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516" name="Picture 1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517" name="Rectangle 517"/>
          <p:cNvSpPr/>
          <p:nvPr/>
        </p:nvSpPr>
        <p:spPr>
          <a:xfrm>
            <a:off x="602894" y="496952"/>
            <a:ext cx="11077166" cy="53525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90448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Vanhuus elämänvaiheena</a:t>
            </a:r>
          </a:p>
          <a:p>
            <a:pPr marL="0">
              <a:lnSpc>
                <a:spcPts val="622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Kognitiiviset toiminnot ja vanheneminen:</a:t>
            </a:r>
          </a:p>
          <a:p>
            <a:pPr marL="0">
              <a:lnSpc>
                <a:spcPts val="456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Onko kodin ympäristössä paljon mukavaa tekemistä </a:t>
            </a:r>
          </a:p>
          <a:p>
            <a:pPr marL="0">
              <a:lnSpc>
                <a:spcPts val="455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Onko ihminen aktiivinen</a:t>
            </a:r>
          </a:p>
          <a:p>
            <a:pPr marL="0">
              <a:lnSpc>
                <a:spcPts val="45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Uusia asioita voi oppia, siinä auttaa aikaisemmin opitut asiat</a:t>
            </a:r>
          </a:p>
          <a:p>
            <a:pPr marL="0">
              <a:lnSpc>
                <a:spcPts val="4562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Oppimiseen tarvitaan enemmän aikaa kuin nuorena</a:t>
            </a:r>
          </a:p>
          <a:p>
            <a:pPr marL="0">
              <a:lnSpc>
                <a:spcPts val="4560"/>
              </a:lnSpc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Aivoille on hyvä, jos ihminen oppii uusia asioita, ratkaisee ristikoita, tekee </a:t>
            </a:r>
          </a:p>
          <a:p>
            <a:pPr marL="486155">
              <a:lnSpc>
                <a:spcPts val="45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erilaisia asioita. Aivot tekevät työtä! </a:t>
            </a:r>
          </a:p>
          <a:p>
            <a:pPr marL="0">
              <a:lnSpc>
                <a:spcPts val="45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Jos aivoja ei käytetä, ne eivät toimi enää hyvin (hermoverkot heikkenevät)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Freeform 5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9" name="Picture 5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520" name="Picture 5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521" name="Freeform 52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5" name="Picture 52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526" name="Freeform 52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7" name="Picture 5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528" name="Freeform 52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9" name="Picture 52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530" name="Freeform 53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6" name="Picture 53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537" name="Freeform 53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0" name="Picture 54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541" name="Freeform 54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6" name="Picture 54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547" name="Freeform 54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548"/>
          <p:cNvSpPr/>
          <p:nvPr/>
        </p:nvSpPr>
        <p:spPr>
          <a:xfrm>
            <a:off x="1243279" y="1444498"/>
            <a:ext cx="9484196" cy="30791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Lähteet:</a:t>
            </a:r>
          </a:p>
          <a:p>
            <a:pPr marL="0">
              <a:lnSpc>
                <a:spcPts val="5124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Niskanen &amp; Kari. 2018. Kasvun ja osallisuuden edistäminen. </a:t>
            </a:r>
          </a:p>
          <a:p>
            <a:pPr marL="0">
              <a:lnSpc>
                <a:spcPts val="5042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Sanoma Pro. </a:t>
            </a:r>
          </a:p>
          <a:p>
            <a:pPr marL="0">
              <a:lnSpc>
                <a:spcPts val="5640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Nurmiranta y</a:t>
            </a:r>
            <a:r>
              <a:rPr lang="fi-FI" sz="2795" b="0" i="0" spc="646" baseline="0" dirty="0">
                <a:solidFill>
                  <a:srgbClr val="3E3E3E"/>
                </a:solidFill>
                <a:latin typeface="Calibri"/>
              </a:rPr>
              <a:t>m</a:t>
            </a: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2018 Kehityspsykologiaa lapsuudesta vanhuuteen </a:t>
            </a:r>
          </a:p>
          <a:p>
            <a:pPr marL="0">
              <a:lnSpc>
                <a:spcPts val="5642"/>
              </a:lnSpc>
            </a:pPr>
            <a:r>
              <a:rPr lang="fi-FI" sz="2795" b="0" i="0" spc="0" baseline="0" dirty="0">
                <a:solidFill>
                  <a:srgbClr val="3E3E3E"/>
                </a:solidFill>
                <a:latin typeface="Calibri"/>
              </a:rPr>
              <a:t>Hoffman ym. 2016 Motiivi 2. Kehittyvä ihminen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13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40" name="Picture 1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41" name="Freeform 141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46" name="Freeform 146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48" name="Freeform 148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9" name="Picture 14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50" name="Freeform 150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Freeform 155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" name="Picture 15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57" name="Freeform 157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" name="Picture 16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61" name="Freeform 161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" name="Picture 16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167" name="Freeform 167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" name="Picture 168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7285"/>
            <a:ext cx="10013442" cy="802386"/>
          </a:xfrm>
          <a:prstGeom prst="rect">
            <a:avLst/>
          </a:prstGeom>
          <a:noFill/>
        </p:spPr>
      </p:pic>
      <p:pic>
        <p:nvPicPr>
          <p:cNvPr id="169" name="Picture 1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170" name="Rectangle 170"/>
          <p:cNvSpPr/>
          <p:nvPr/>
        </p:nvSpPr>
        <p:spPr>
          <a:xfrm>
            <a:off x="879043" y="502032"/>
            <a:ext cx="1902587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Sanastoa</a:t>
            </a:r>
          </a:p>
        </p:txBody>
      </p:sp>
      <p:sp>
        <p:nvSpPr>
          <p:cNvPr id="171" name="Rectangle 171"/>
          <p:cNvSpPr/>
          <p:nvPr/>
        </p:nvSpPr>
        <p:spPr>
          <a:xfrm>
            <a:off x="731519" y="2061744"/>
            <a:ext cx="9690786" cy="30510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2" b="0" i="0" spc="0" baseline="0" dirty="0">
                <a:solidFill>
                  <a:srgbClr val="000000"/>
                </a:solidFill>
                <a:latin typeface="Calibri"/>
              </a:rPr>
              <a:t>Kognitiivinen toimintakyky = </a:t>
            </a:r>
            <a:r>
              <a:rPr lang="fi-FI" sz="2402" b="0" i="1" spc="0" baseline="0" dirty="0">
                <a:solidFill>
                  <a:srgbClr val="000000"/>
                </a:solidFill>
                <a:latin typeface="Calibri-Italic"/>
              </a:rPr>
              <a:t>havaitseminen, ajattelu, muistaminen, oppiminen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731519" y="2793747"/>
            <a:ext cx="3909974" cy="3048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Vanhenemine</a:t>
            </a:r>
            <a:r>
              <a:rPr lang="fi-FI" sz="2400" b="0" i="0" spc="549" baseline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i-FI" sz="2400" b="0" i="1" spc="0" baseline="0" dirty="0">
                <a:solidFill>
                  <a:srgbClr val="000000"/>
                </a:solidFill>
                <a:latin typeface="Calibri-Italic"/>
              </a:rPr>
              <a:t>= ikääntyminen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reeform 17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" name="Picture 17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177" name="Picture 17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178" name="Freeform 17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Freeform 18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183" name="Freeform 18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8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185" name="Freeform 18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6" name="Picture 18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187" name="Freeform 18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Freeform 18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Freeform 18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Freeform 19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3" name="Picture 19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194" name="Freeform 19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7" name="Picture 19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198" name="Freeform 19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" name="Picture 20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04" name="Freeform 20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206" name="Picture 1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07" name="Rectangle 207"/>
          <p:cNvSpPr/>
          <p:nvPr/>
        </p:nvSpPr>
        <p:spPr>
          <a:xfrm>
            <a:off x="993343" y="496952"/>
            <a:ext cx="5405804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Vanhuus elämänvaiheena</a:t>
            </a:r>
          </a:p>
        </p:txBody>
      </p:sp>
      <p:sp>
        <p:nvSpPr>
          <p:cNvPr id="208" name="Rectangle 208"/>
          <p:cNvSpPr/>
          <p:nvPr/>
        </p:nvSpPr>
        <p:spPr>
          <a:xfrm>
            <a:off x="1016508" y="1850066"/>
            <a:ext cx="10393871" cy="39170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pPr marL="0">
              <a:tabLst>
                <a:tab pos="457200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Lain mukaan vanhuus alkaa 65-vuotiaana </a:t>
            </a:r>
          </a:p>
          <a:p>
            <a:pPr marL="0">
              <a:lnSpc>
                <a:spcPts val="4561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jää eläkkeelle -&gt; hänen rooli yhteiskunnassa muuttuu</a:t>
            </a:r>
          </a:p>
          <a:p>
            <a:pPr marL="0">
              <a:lnSpc>
                <a:spcPts val="4560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Ikääntymiseen liittyy menetyksiä ja luopumista, mutta ikääntyminen</a:t>
            </a:r>
          </a:p>
          <a:p>
            <a:pPr marL="405130">
              <a:lnSpc>
                <a:spcPts val="4563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 myös myönteinen elämänvaihe</a:t>
            </a:r>
            <a:endParaRPr lang="fi-FI" sz="2795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>
              <a:lnSpc>
                <a:spcPts val="4559"/>
              </a:lnSpc>
              <a:tabLst>
                <a:tab pos="457200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Kolmas ikä: ihminen jää eläkkeelle ja hänellä on hyvä toimintakyky</a:t>
            </a:r>
          </a:p>
          <a:p>
            <a:pPr>
              <a:lnSpc>
                <a:spcPts val="4560"/>
              </a:lnSpc>
              <a:tabLst>
                <a:tab pos="457200" algn="l"/>
              </a:tabLst>
            </a:pPr>
            <a:r>
              <a:rPr lang="fi-FI" sz="275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Neljäs ikä: ihminen on vanhus (yli 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80-vuotias</a:t>
            </a:r>
            <a:r>
              <a:rPr lang="fi-FI" sz="2750" b="0" i="0" spc="0" baseline="0" dirty="0">
                <a:solidFill>
                  <a:srgbClr val="000000"/>
                </a:solidFill>
                <a:latin typeface="Calibri"/>
              </a:rPr>
              <a:t>), hänen toimintakyky</a:t>
            </a:r>
            <a:r>
              <a:rPr lang="fi-FI" sz="2750" dirty="0">
                <a:solidFill>
                  <a:srgbClr val="000000"/>
                </a:solidFill>
                <a:latin typeface="Calibri"/>
              </a:rPr>
              <a:t> </a:t>
            </a:r>
            <a:endParaRPr lang="fi-FI" sz="2750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05130">
              <a:lnSpc>
                <a:spcPts val="45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 heikentynyt</a:t>
            </a:r>
            <a:endParaRPr lang="fi-FI" sz="2795" b="0" i="0" spc="0" baseline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reeform 2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1" name="Picture 2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12" name="Picture 2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13" name="Freeform 213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7" name="Picture 21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18" name="Freeform 218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9" name="Picture 21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20" name="Freeform 220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1" name="Picture 2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22" name="Freeform 222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8" name="Picture 22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29" name="Freeform 229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2" name="Picture 23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33" name="Freeform 233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8" name="Picture 23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39" name="Freeform 239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0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241" name="Picture 1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42" name="Rectangle 242"/>
          <p:cNvSpPr/>
          <p:nvPr/>
        </p:nvSpPr>
        <p:spPr>
          <a:xfrm>
            <a:off x="993343" y="496952"/>
            <a:ext cx="5405804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Vanhuus elämänvaiheena</a:t>
            </a:r>
          </a:p>
        </p:txBody>
      </p:sp>
      <p:sp>
        <p:nvSpPr>
          <p:cNvPr id="243" name="Rectangle 243"/>
          <p:cNvSpPr/>
          <p:nvPr/>
        </p:nvSpPr>
        <p:spPr>
          <a:xfrm>
            <a:off x="1002182" y="1901470"/>
            <a:ext cx="10568063" cy="3769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Mitä vanheneminen on?</a:t>
            </a:r>
          </a:p>
          <a:p>
            <a:pPr marL="0">
              <a:lnSpc>
                <a:spcPts val="3362"/>
              </a:lnSpc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Ihmisen elimistössä tapahtuu biologisia muutoksia ja nämä muutokset</a:t>
            </a:r>
          </a:p>
          <a:p>
            <a:pPr marL="486130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ovat kaikilla samanlaisi</a:t>
            </a:r>
            <a:r>
              <a:rPr lang="fi-FI" sz="2795" b="0" i="0" spc="1280" baseline="0" dirty="0">
                <a:solidFill>
                  <a:srgbClr val="000000"/>
                </a:solidFill>
                <a:latin typeface="Calibri"/>
              </a:rPr>
              <a:t>a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(= primaarinen vanheneminen)</a:t>
            </a:r>
          </a:p>
          <a:p>
            <a:pPr marL="0">
              <a:lnSpc>
                <a:spcPts val="3360"/>
              </a:lnSpc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Ihmisen elimistössä tapahtuu muutoksia, jotka johtuvat sairauksista,</a:t>
            </a:r>
          </a:p>
          <a:p>
            <a:pPr marL="486130">
              <a:lnSpc>
                <a:spcPts val="3362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elintavoista, elinympäristöstä yms. (= sekundaarinen vanheneminen)</a:t>
            </a:r>
          </a:p>
          <a:p>
            <a:pPr marL="0">
              <a:lnSpc>
                <a:spcPts val="3359"/>
              </a:lnSpc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Ihmiset vanhenevat eri tavalla, yksilöllisesti</a:t>
            </a:r>
          </a:p>
          <a:p>
            <a:pPr marL="0">
              <a:lnSpc>
                <a:spcPts val="6720"/>
              </a:lnSpc>
              <a:tabLst>
                <a:tab pos="45717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Suomessa ikääntyviä ihmisiä on paljon (lapsia on syntynyt </a:t>
            </a:r>
          </a:p>
          <a:p>
            <a:pPr marL="486130">
              <a:lnSpc>
                <a:spcPts val="336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eniten 1946 </a:t>
            </a:r>
            <a:r>
              <a:rPr lang="fi-FI" sz="2795" b="0" i="0" spc="647" baseline="0" dirty="0">
                <a:solidFill>
                  <a:srgbClr val="000000"/>
                </a:solidFill>
                <a:latin typeface="Calibri"/>
              </a:rPr>
              <a:t>–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1950 = </a:t>
            </a:r>
            <a:r>
              <a:rPr lang="fi-FI" sz="2795" b="0" i="1" spc="0" baseline="0" dirty="0">
                <a:solidFill>
                  <a:srgbClr val="000000"/>
                </a:solidFill>
                <a:latin typeface="Calibri-Italic"/>
              </a:rPr>
              <a:t>Suuret ikäluokat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Freeform 24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6" name="Picture 24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47" name="Picture 24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48" name="Freeform 248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2" name="Picture 25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53" name="Freeform 253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4" name="Picture 25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55" name="Freeform 255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6" name="Picture 25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57" name="Freeform 257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3" name="Picture 26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64" name="Freeform 264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7" name="Picture 26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268" name="Freeform 268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3" name="Picture 27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274" name="Freeform 274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5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276" name="Picture 1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277" name="Rectangle 277"/>
          <p:cNvSpPr/>
          <p:nvPr/>
        </p:nvSpPr>
        <p:spPr>
          <a:xfrm>
            <a:off x="993343" y="496952"/>
            <a:ext cx="5405804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Vanhuus elämänvaiheena</a:t>
            </a:r>
          </a:p>
        </p:txBody>
      </p:sp>
      <p:sp>
        <p:nvSpPr>
          <p:cNvPr id="278" name="Rectangle 278"/>
          <p:cNvSpPr/>
          <p:nvPr/>
        </p:nvSpPr>
        <p:spPr>
          <a:xfrm>
            <a:off x="1002182" y="1901470"/>
            <a:ext cx="8918306" cy="349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Vanhuuden kehitystehtävät:</a:t>
            </a:r>
          </a:p>
          <a:p>
            <a:pPr marL="0">
              <a:lnSpc>
                <a:spcPts val="4526"/>
              </a:lnSpc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kohtaa menetyksiä ja luopumista</a:t>
            </a:r>
          </a:p>
          <a:p>
            <a:pPr marL="0">
              <a:lnSpc>
                <a:spcPts val="5039"/>
              </a:lnSpc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saa uusia ihmissuhteita</a:t>
            </a:r>
          </a:p>
          <a:p>
            <a:pPr marL="0">
              <a:lnSpc>
                <a:spcPts val="5042"/>
              </a:lnSpc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säilyttää aktiivisuuden</a:t>
            </a:r>
          </a:p>
          <a:p>
            <a:pPr marL="0">
              <a:lnSpc>
                <a:spcPts val="5039"/>
              </a:lnSpc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tiedostaa elämän rajallisuuden </a:t>
            </a:r>
          </a:p>
          <a:p>
            <a:pPr marL="0">
              <a:lnSpc>
                <a:spcPts val="5042"/>
              </a:lnSpc>
              <a:tabLst>
                <a:tab pos="457174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Ihminen hyväksyy oman elämän: siinä on ollut iloa ja surua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reeform 27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0" name="Picture 28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281" name="Picture 28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282" name="Freeform 282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" name="Picture 28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287" name="Freeform 287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8" name="Picture 28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289" name="Freeform 289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0" name="Picture 29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291" name="Freeform 291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7" name="Picture 29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298" name="Freeform 298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1" name="Picture 30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02" name="Freeform 302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" name="Picture 3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08" name="Freeform 308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9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310" name="Picture 1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11" name="Rectangle 311"/>
          <p:cNvSpPr/>
          <p:nvPr/>
        </p:nvSpPr>
        <p:spPr>
          <a:xfrm>
            <a:off x="1097280" y="537972"/>
            <a:ext cx="5950347" cy="54986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44703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Vanhuus elämänvaiheena</a:t>
            </a:r>
          </a:p>
          <a:p>
            <a:pPr marL="0">
              <a:lnSpc>
                <a:spcPts val="5857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Vanhuuteen vaikuttaa:</a:t>
            </a:r>
          </a:p>
          <a:p>
            <a:pPr marL="457199">
              <a:lnSpc>
                <a:spcPts val="3960"/>
              </a:lnSpc>
              <a:tabLst>
                <a:tab pos="9146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Käsitys omasta itsestä ja omasta </a:t>
            </a:r>
          </a:p>
          <a:p>
            <a:pPr marL="914654">
              <a:lnSpc>
                <a:spcPts val="3361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elämästä (millainen minä olen, </a:t>
            </a:r>
          </a:p>
          <a:p>
            <a:pPr marL="914654">
              <a:lnSpc>
                <a:spcPts val="3360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millainen minun elämä on ollut)</a:t>
            </a:r>
          </a:p>
          <a:p>
            <a:pPr marL="457199">
              <a:lnSpc>
                <a:spcPts val="3960"/>
              </a:lnSpc>
              <a:tabLst>
                <a:tab pos="9146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Kyky ilmaista tunteita ja </a:t>
            </a:r>
          </a:p>
          <a:p>
            <a:pPr marL="914654">
              <a:lnSpc>
                <a:spcPts val="3362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muistella omaa elämää</a:t>
            </a:r>
          </a:p>
          <a:p>
            <a:pPr marL="457199">
              <a:lnSpc>
                <a:spcPts val="3960"/>
              </a:lnSpc>
              <a:tabLst>
                <a:tab pos="9146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Elämänasenne (myönteinen </a:t>
            </a:r>
          </a:p>
          <a:p>
            <a:pPr marL="914654">
              <a:lnSpc>
                <a:spcPts val="3360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asenne &gt;&lt; kielteinen asenne)</a:t>
            </a:r>
          </a:p>
          <a:p>
            <a:pPr marL="457199">
              <a:lnSpc>
                <a:spcPts val="3361"/>
              </a:lnSpc>
              <a:tabLst>
                <a:tab pos="914653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Ihmissuhteet, sosiaalinen </a:t>
            </a:r>
          </a:p>
          <a:p>
            <a:pPr marL="914654">
              <a:lnSpc>
                <a:spcPts val="3360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verkosto</a:t>
            </a:r>
          </a:p>
        </p:txBody>
      </p:sp>
      <p:sp>
        <p:nvSpPr>
          <p:cNvPr id="312" name="Rectangle 312"/>
          <p:cNvSpPr/>
          <p:nvPr/>
        </p:nvSpPr>
        <p:spPr>
          <a:xfrm>
            <a:off x="6947787" y="1763591"/>
            <a:ext cx="4815421" cy="4177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7454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Mahdollisuus vaikuttaa omaan </a:t>
            </a:r>
          </a:p>
          <a:p>
            <a:pPr marL="457454">
              <a:lnSpc>
                <a:spcPts val="3361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elämään (vaikuttaa omiin asioihin, </a:t>
            </a:r>
          </a:p>
          <a:p>
            <a:pPr marL="457454">
              <a:lnSpc>
                <a:spcPts val="3360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tulla kuulluksi)</a:t>
            </a:r>
          </a:p>
          <a:p>
            <a:pPr marL="0">
              <a:lnSpc>
                <a:spcPts val="3960"/>
              </a:lnSpc>
              <a:tabLst>
                <a:tab pos="457454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Onko ympäristössä mukavaa </a:t>
            </a:r>
          </a:p>
          <a:p>
            <a:pPr marL="457454">
              <a:lnSpc>
                <a:spcPts val="3362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tekemistä</a:t>
            </a:r>
          </a:p>
          <a:p>
            <a:pPr marL="0">
              <a:lnSpc>
                <a:spcPts val="3960"/>
              </a:lnSpc>
              <a:tabLst>
                <a:tab pos="457454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Miten muut ihmiset arvostavat </a:t>
            </a:r>
          </a:p>
          <a:p>
            <a:pPr marL="457454">
              <a:lnSpc>
                <a:spcPts val="3360"/>
              </a:lnSpc>
            </a:pP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vanhuksia</a:t>
            </a:r>
          </a:p>
          <a:p>
            <a:pPr marL="0">
              <a:lnSpc>
                <a:spcPts val="3961"/>
              </a:lnSpc>
              <a:tabLst>
                <a:tab pos="457454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Taloudellinen tilanne</a:t>
            </a:r>
          </a:p>
          <a:p>
            <a:pPr marL="0">
              <a:lnSpc>
                <a:spcPts val="3960"/>
              </a:lnSpc>
              <a:tabLst>
                <a:tab pos="457454" algn="l"/>
              </a:tabLst>
            </a:pPr>
            <a:r>
              <a:rPr lang="fi-FI" sz="2400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400" b="0" i="0" spc="0" baseline="0" dirty="0">
                <a:solidFill>
                  <a:srgbClr val="000000"/>
                </a:solidFill>
                <a:latin typeface="Calibri"/>
              </a:rPr>
              <a:t>Terveys ja toimintakyky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Freeform 3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4" name="Picture 3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15" name="Picture 3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16" name="Freeform 316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0" name="Picture 3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21" name="Freeform 321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2" name="Picture 3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23" name="Freeform 323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4" name="Picture 3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25" name="Freeform 325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1" name="Picture 33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32" name="Freeform 332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5" name="Picture 33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36" name="Freeform 336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1" name="Picture 34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42" name="Freeform 342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3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344" name="Picture 1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45" name="Rectangle 345"/>
          <p:cNvSpPr/>
          <p:nvPr/>
        </p:nvSpPr>
        <p:spPr>
          <a:xfrm>
            <a:off x="993343" y="496952"/>
            <a:ext cx="5405804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Vanhuus elämänvaiheena</a:t>
            </a:r>
          </a:p>
        </p:txBody>
      </p:sp>
      <p:sp>
        <p:nvSpPr>
          <p:cNvPr id="346" name="Rectangle 346"/>
          <p:cNvSpPr/>
          <p:nvPr/>
        </p:nvSpPr>
        <p:spPr>
          <a:xfrm>
            <a:off x="726948" y="1805204"/>
            <a:ext cx="11160934" cy="38309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Mitkä asiat vaikuttavat ihmisen vanhenemiseen?</a:t>
            </a:r>
          </a:p>
          <a:p>
            <a:pPr marL="0">
              <a:lnSpc>
                <a:spcPts val="4561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Geenit ja ympäristötekijät </a:t>
            </a:r>
          </a:p>
          <a:p>
            <a:pPr marL="0">
              <a:lnSpc>
                <a:spcPts val="4560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Geenit vaikuttavat siihen:</a:t>
            </a:r>
          </a:p>
          <a:p>
            <a:pPr marL="457199">
              <a:lnSpc>
                <a:spcPts val="4563"/>
              </a:lnSpc>
              <a:tabLst>
                <a:tab pos="9143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Miten vanheneminen etenee</a:t>
            </a:r>
          </a:p>
          <a:p>
            <a:pPr marL="457199">
              <a:lnSpc>
                <a:spcPts val="4560"/>
              </a:lnSpc>
              <a:tabLst>
                <a:tab pos="9143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Mitä sairauksia ihmiselle voi tulla (sairauksiin vaikuttaa myös elintavat!)</a:t>
            </a:r>
          </a:p>
          <a:p>
            <a:pPr marL="457199">
              <a:lnSpc>
                <a:spcPts val="4560"/>
              </a:lnSpc>
              <a:tabLst>
                <a:tab pos="9143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Mikä hänen elinaika on</a:t>
            </a:r>
          </a:p>
          <a:p>
            <a:pPr marL="457199">
              <a:lnSpc>
                <a:spcPts val="4561"/>
              </a:lnSpc>
              <a:tabLst>
                <a:tab pos="9143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Millaisia vanhenemismuutoksia hänelle tulee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Freeform 34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8" name="Picture 34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49" name="Picture 34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50" name="Freeform 350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4" name="Picture 35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55" name="Freeform 355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6" name="Picture 35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57" name="Freeform 357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8" name="Picture 35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59" name="Freeform 359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5" name="Picture 36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366" name="Freeform 366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9" name="Picture 36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370" name="Freeform 370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5" name="Picture 37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376" name="Freeform 376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7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378" name="Picture 1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379" name="Rectangle 379"/>
          <p:cNvSpPr/>
          <p:nvPr/>
        </p:nvSpPr>
        <p:spPr>
          <a:xfrm>
            <a:off x="993343" y="496952"/>
            <a:ext cx="5405804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Vanhuus elämänvaiheena</a:t>
            </a:r>
          </a:p>
        </p:txBody>
      </p:sp>
      <p:sp>
        <p:nvSpPr>
          <p:cNvPr id="380" name="Rectangle 380"/>
          <p:cNvSpPr/>
          <p:nvPr/>
        </p:nvSpPr>
        <p:spPr>
          <a:xfrm>
            <a:off x="726948" y="1805204"/>
            <a:ext cx="10612120" cy="3282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Mitkä asiat vaikuttavat ihmisen vanhenemiseen?</a:t>
            </a:r>
          </a:p>
          <a:p>
            <a:pPr marL="0">
              <a:lnSpc>
                <a:spcPts val="6241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Liikunta on tärkeää, että ihmisen toimintakyky pysyy hyvänä</a:t>
            </a:r>
          </a:p>
          <a:p>
            <a:pPr marL="0">
              <a:lnSpc>
                <a:spcPts val="6723"/>
              </a:lnSpc>
              <a:tabLst>
                <a:tab pos="4571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Lapsuus, nuoruus ja aikuisuus vaikuttavat siihen, miten ihminen kokee </a:t>
            </a:r>
          </a:p>
          <a:p>
            <a:pPr marL="457199">
              <a:lnSpc>
                <a:spcPts val="3360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vanhuuden</a:t>
            </a:r>
          </a:p>
          <a:p>
            <a:pPr marL="457199">
              <a:lnSpc>
                <a:spcPts val="3359"/>
              </a:lnSpc>
              <a:tabLst>
                <a:tab pos="914399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Onko paljon läheisiä ihmisiä</a:t>
            </a:r>
          </a:p>
          <a:p>
            <a:pPr marL="457199">
              <a:lnSpc>
                <a:spcPts val="3360"/>
              </a:lnSpc>
              <a:tabLst>
                <a:tab pos="9143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Onko saanut toteuttaa itseään (elää niin, kuin on itse halunnut)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Freeform 38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2" name="Picture 38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1015" y="3528227"/>
            <a:ext cx="6793684" cy="3342470"/>
          </a:xfrm>
          <a:prstGeom prst="rect">
            <a:avLst/>
          </a:prstGeom>
          <a:noFill/>
        </p:spPr>
      </p:pic>
      <p:pic>
        <p:nvPicPr>
          <p:cNvPr id="383" name="Picture 38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872" y="6411878"/>
            <a:ext cx="4916644" cy="239954"/>
          </a:xfrm>
          <a:prstGeom prst="rect">
            <a:avLst/>
          </a:prstGeom>
          <a:noFill/>
        </p:spPr>
      </p:pic>
      <p:sp>
        <p:nvSpPr>
          <p:cNvPr id="384" name="Freeform 384"/>
          <p:cNvSpPr/>
          <p:nvPr/>
        </p:nvSpPr>
        <p:spPr>
          <a:xfrm>
            <a:off x="9083320" y="6112945"/>
            <a:ext cx="459408" cy="276544"/>
          </a:xfrm>
          <a:custGeom>
            <a:avLst/>
            <a:gdLst/>
            <a:ahLst/>
            <a:cxnLst/>
            <a:rect l="0" t="0" r="0" b="0"/>
            <a:pathLst>
              <a:path w="215264" h="129578">
                <a:moveTo>
                  <a:pt x="215264" y="0"/>
                </a:moveTo>
                <a:lnTo>
                  <a:pt x="215264" y="0"/>
                </a:lnTo>
                <a:cubicBezTo>
                  <a:pt x="191389" y="70510"/>
                  <a:pt x="120903" y="127673"/>
                  <a:pt x="44703" y="129578"/>
                </a:cubicBezTo>
                <a:lnTo>
                  <a:pt x="0" y="104813"/>
                </a:lnTo>
                <a:cubicBezTo>
                  <a:pt x="121920" y="92418"/>
                  <a:pt x="175259" y="54305"/>
                  <a:pt x="215264" y="0"/>
                </a:cubicBezTo>
                <a:close/>
                <a:moveTo>
                  <a:pt x="-3125115" y="718286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9056758" y="6230876"/>
            <a:ext cx="459412" cy="274538"/>
          </a:xfrm>
          <a:custGeom>
            <a:avLst/>
            <a:gdLst/>
            <a:ahLst/>
            <a:cxnLst/>
            <a:rect l="0" t="0" r="0" b="0"/>
            <a:pathLst>
              <a:path w="215266" h="128638">
                <a:moveTo>
                  <a:pt x="215266" y="0"/>
                </a:moveTo>
                <a:lnTo>
                  <a:pt x="215266" y="0"/>
                </a:lnTo>
                <a:cubicBezTo>
                  <a:pt x="192405" y="70510"/>
                  <a:pt x="121031" y="126733"/>
                  <a:pt x="44831" y="128638"/>
                </a:cubicBezTo>
                <a:lnTo>
                  <a:pt x="0" y="104813"/>
                </a:lnTo>
                <a:cubicBezTo>
                  <a:pt x="121921" y="92430"/>
                  <a:pt x="175261" y="54317"/>
                  <a:pt x="215266" y="0"/>
                </a:cubicBezTo>
                <a:close/>
                <a:moveTo>
                  <a:pt x="-3167926" y="663028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9036430" y="6346801"/>
            <a:ext cx="457513" cy="274512"/>
          </a:xfrm>
          <a:custGeom>
            <a:avLst/>
            <a:gdLst/>
            <a:ahLst/>
            <a:cxnLst/>
            <a:rect l="0" t="0" r="0" b="0"/>
            <a:pathLst>
              <a:path w="214376" h="128626">
                <a:moveTo>
                  <a:pt x="214376" y="0"/>
                </a:moveTo>
                <a:lnTo>
                  <a:pt x="214376" y="0"/>
                </a:lnTo>
                <a:cubicBezTo>
                  <a:pt x="191517" y="70511"/>
                  <a:pt x="120016" y="126721"/>
                  <a:pt x="43816" y="128626"/>
                </a:cubicBezTo>
                <a:lnTo>
                  <a:pt x="0" y="104814"/>
                </a:lnTo>
                <a:cubicBezTo>
                  <a:pt x="121921" y="92418"/>
                  <a:pt x="174372" y="54306"/>
                  <a:pt x="214376" y="0"/>
                </a:cubicBezTo>
                <a:close/>
                <a:moveTo>
                  <a:pt x="-3212718" y="608711"/>
                </a:moveTo>
              </a:path>
            </a:pathLst>
          </a:custGeom>
          <a:solidFill>
            <a:srgbClr val="FEFEFE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9650605" y="6123109"/>
            <a:ext cx="195150" cy="292835"/>
          </a:xfrm>
          <a:custGeom>
            <a:avLst/>
            <a:gdLst/>
            <a:ahLst/>
            <a:cxnLst/>
            <a:rect l="0" t="0" r="0" b="0"/>
            <a:pathLst>
              <a:path w="91441" h="137211">
                <a:moveTo>
                  <a:pt x="48515" y="137211"/>
                </a:moveTo>
                <a:lnTo>
                  <a:pt x="48515" y="137211"/>
                </a:lnTo>
                <a:cubicBezTo>
                  <a:pt x="41910" y="137211"/>
                  <a:pt x="36196" y="136259"/>
                  <a:pt x="31369" y="135306"/>
                </a:cubicBezTo>
                <a:cubicBezTo>
                  <a:pt x="26671" y="133401"/>
                  <a:pt x="21844" y="131496"/>
                  <a:pt x="18035" y="129579"/>
                </a:cubicBezTo>
                <a:cubicBezTo>
                  <a:pt x="13335" y="126721"/>
                  <a:pt x="10415" y="123863"/>
                  <a:pt x="7621" y="121006"/>
                </a:cubicBezTo>
                <a:cubicBezTo>
                  <a:pt x="4699" y="117196"/>
                  <a:pt x="1905" y="113386"/>
                  <a:pt x="0" y="109576"/>
                </a:cubicBezTo>
                <a:lnTo>
                  <a:pt x="17146" y="100051"/>
                </a:lnTo>
                <a:cubicBezTo>
                  <a:pt x="20955" y="105766"/>
                  <a:pt x="24766" y="110529"/>
                  <a:pt x="28575" y="113386"/>
                </a:cubicBezTo>
                <a:cubicBezTo>
                  <a:pt x="33274" y="117196"/>
                  <a:pt x="40005" y="119101"/>
                  <a:pt x="47625" y="119101"/>
                </a:cubicBezTo>
                <a:cubicBezTo>
                  <a:pt x="55246" y="119101"/>
                  <a:pt x="59944" y="117196"/>
                  <a:pt x="64771" y="114338"/>
                </a:cubicBezTo>
                <a:cubicBezTo>
                  <a:pt x="68580" y="110529"/>
                  <a:pt x="71374" y="106719"/>
                  <a:pt x="71374" y="101004"/>
                </a:cubicBezTo>
                <a:cubicBezTo>
                  <a:pt x="71374" y="98146"/>
                  <a:pt x="70485" y="95276"/>
                  <a:pt x="69469" y="93371"/>
                </a:cubicBezTo>
                <a:cubicBezTo>
                  <a:pt x="68580" y="91466"/>
                  <a:pt x="67565" y="88608"/>
                  <a:pt x="65660" y="87656"/>
                </a:cubicBezTo>
                <a:cubicBezTo>
                  <a:pt x="63754" y="85751"/>
                  <a:pt x="60960" y="83846"/>
                  <a:pt x="58040" y="81941"/>
                </a:cubicBezTo>
                <a:cubicBezTo>
                  <a:pt x="55246" y="80988"/>
                  <a:pt x="52324" y="79083"/>
                  <a:pt x="48515" y="77178"/>
                </a:cubicBezTo>
                <a:lnTo>
                  <a:pt x="40005" y="73368"/>
                </a:lnTo>
                <a:cubicBezTo>
                  <a:pt x="35179" y="71463"/>
                  <a:pt x="30480" y="69558"/>
                  <a:pt x="26671" y="66701"/>
                </a:cubicBezTo>
                <a:cubicBezTo>
                  <a:pt x="22860" y="64796"/>
                  <a:pt x="19940" y="61926"/>
                  <a:pt x="17146" y="58116"/>
                </a:cubicBezTo>
                <a:cubicBezTo>
                  <a:pt x="14224" y="55258"/>
                  <a:pt x="12319" y="52401"/>
                  <a:pt x="10415" y="47638"/>
                </a:cubicBezTo>
                <a:cubicBezTo>
                  <a:pt x="9525" y="43828"/>
                  <a:pt x="8510" y="40018"/>
                  <a:pt x="8510" y="34303"/>
                </a:cubicBezTo>
                <a:cubicBezTo>
                  <a:pt x="8510" y="29541"/>
                  <a:pt x="9525" y="24765"/>
                  <a:pt x="11430" y="20955"/>
                </a:cubicBezTo>
                <a:cubicBezTo>
                  <a:pt x="13335" y="16193"/>
                  <a:pt x="16129" y="13335"/>
                  <a:pt x="19050" y="10478"/>
                </a:cubicBezTo>
                <a:cubicBezTo>
                  <a:pt x="21844" y="6668"/>
                  <a:pt x="26671" y="4763"/>
                  <a:pt x="30480" y="2858"/>
                </a:cubicBezTo>
                <a:cubicBezTo>
                  <a:pt x="35179" y="953"/>
                  <a:pt x="40894" y="0"/>
                  <a:pt x="45721" y="0"/>
                </a:cubicBezTo>
                <a:cubicBezTo>
                  <a:pt x="55246" y="0"/>
                  <a:pt x="62866" y="1905"/>
                  <a:pt x="68580" y="5715"/>
                </a:cubicBezTo>
                <a:cubicBezTo>
                  <a:pt x="74296" y="8573"/>
                  <a:pt x="80010" y="14288"/>
                  <a:pt x="83821" y="21908"/>
                </a:cubicBezTo>
                <a:lnTo>
                  <a:pt x="67565" y="31446"/>
                </a:lnTo>
                <a:cubicBezTo>
                  <a:pt x="64771" y="27623"/>
                  <a:pt x="61849" y="23813"/>
                  <a:pt x="59055" y="21908"/>
                </a:cubicBezTo>
                <a:cubicBezTo>
                  <a:pt x="55246" y="20003"/>
                  <a:pt x="51435" y="19050"/>
                  <a:pt x="45721" y="19050"/>
                </a:cubicBezTo>
                <a:cubicBezTo>
                  <a:pt x="40894" y="19050"/>
                  <a:pt x="36196" y="20003"/>
                  <a:pt x="33274" y="22860"/>
                </a:cubicBezTo>
                <a:cubicBezTo>
                  <a:pt x="30480" y="25718"/>
                  <a:pt x="28575" y="29541"/>
                  <a:pt x="28575" y="34303"/>
                </a:cubicBezTo>
                <a:cubicBezTo>
                  <a:pt x="28575" y="39066"/>
                  <a:pt x="30480" y="42876"/>
                  <a:pt x="33274" y="45733"/>
                </a:cubicBezTo>
                <a:cubicBezTo>
                  <a:pt x="36196" y="48591"/>
                  <a:pt x="40894" y="51448"/>
                  <a:pt x="47625" y="54306"/>
                </a:cubicBezTo>
                <a:lnTo>
                  <a:pt x="57150" y="58116"/>
                </a:lnTo>
                <a:cubicBezTo>
                  <a:pt x="62866" y="60973"/>
                  <a:pt x="67565" y="63843"/>
                  <a:pt x="71374" y="66701"/>
                </a:cubicBezTo>
                <a:cubicBezTo>
                  <a:pt x="76200" y="68606"/>
                  <a:pt x="80010" y="71463"/>
                  <a:pt x="82804" y="75273"/>
                </a:cubicBezTo>
                <a:cubicBezTo>
                  <a:pt x="85725" y="78131"/>
                  <a:pt x="87630" y="81941"/>
                  <a:pt x="89535" y="86703"/>
                </a:cubicBezTo>
                <a:cubicBezTo>
                  <a:pt x="91441" y="90513"/>
                  <a:pt x="91441" y="95276"/>
                  <a:pt x="91441" y="100051"/>
                </a:cubicBezTo>
                <a:cubicBezTo>
                  <a:pt x="91441" y="106719"/>
                  <a:pt x="90424" y="111481"/>
                  <a:pt x="88519" y="116244"/>
                </a:cubicBezTo>
                <a:cubicBezTo>
                  <a:pt x="86615" y="121006"/>
                  <a:pt x="83821" y="124816"/>
                  <a:pt x="80010" y="127673"/>
                </a:cubicBezTo>
                <a:cubicBezTo>
                  <a:pt x="75185" y="130531"/>
                  <a:pt x="71374" y="133401"/>
                  <a:pt x="65660" y="135306"/>
                </a:cubicBezTo>
                <a:cubicBezTo>
                  <a:pt x="60960" y="136259"/>
                  <a:pt x="54229" y="137211"/>
                  <a:pt x="48515" y="137211"/>
                </a:cubicBezTo>
                <a:close/>
                <a:moveTo>
                  <a:pt x="-3532898" y="713524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8" name="Picture 38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372" y="6125142"/>
            <a:ext cx="252337" cy="286736"/>
          </a:xfrm>
          <a:prstGeom prst="rect">
            <a:avLst/>
          </a:prstGeom>
          <a:noFill/>
        </p:spPr>
      </p:pic>
      <p:sp>
        <p:nvSpPr>
          <p:cNvPr id="389" name="Freeform 389"/>
          <p:cNvSpPr/>
          <p:nvPr/>
        </p:nvSpPr>
        <p:spPr>
          <a:xfrm>
            <a:off x="10144709" y="6127175"/>
            <a:ext cx="252063" cy="288769"/>
          </a:xfrm>
          <a:custGeom>
            <a:avLst/>
            <a:gdLst/>
            <a:ahLst/>
            <a:cxnLst/>
            <a:rect l="0" t="0" r="0" b="0"/>
            <a:pathLst>
              <a:path w="118109" h="135306">
                <a:moveTo>
                  <a:pt x="0" y="0"/>
                </a:moveTo>
                <a:lnTo>
                  <a:pt x="0" y="0"/>
                </a:lnTo>
                <a:lnTo>
                  <a:pt x="21844" y="0"/>
                </a:lnTo>
                <a:lnTo>
                  <a:pt x="51434" y="71463"/>
                </a:lnTo>
                <a:cubicBezTo>
                  <a:pt x="53339" y="74321"/>
                  <a:pt x="54228" y="76226"/>
                  <a:pt x="55245" y="79083"/>
                </a:cubicBezTo>
                <a:cubicBezTo>
                  <a:pt x="56133" y="81941"/>
                  <a:pt x="56133" y="84798"/>
                  <a:pt x="57150" y="86703"/>
                </a:cubicBezTo>
                <a:cubicBezTo>
                  <a:pt x="58038" y="89561"/>
                  <a:pt x="59055" y="92418"/>
                  <a:pt x="59944" y="95289"/>
                </a:cubicBezTo>
                <a:cubicBezTo>
                  <a:pt x="60959" y="92418"/>
                  <a:pt x="61849" y="89561"/>
                  <a:pt x="61849" y="86703"/>
                </a:cubicBezTo>
                <a:cubicBezTo>
                  <a:pt x="62864" y="84798"/>
                  <a:pt x="63753" y="81941"/>
                  <a:pt x="64770" y="79083"/>
                </a:cubicBezTo>
                <a:cubicBezTo>
                  <a:pt x="65658" y="76226"/>
                  <a:pt x="66675" y="74321"/>
                  <a:pt x="67563" y="71463"/>
                </a:cubicBezTo>
                <a:lnTo>
                  <a:pt x="97155" y="0"/>
                </a:lnTo>
                <a:lnTo>
                  <a:pt x="118109" y="0"/>
                </a:lnTo>
                <a:lnTo>
                  <a:pt x="60959" y="135306"/>
                </a:lnTo>
                <a:lnTo>
                  <a:pt x="58038" y="135306"/>
                </a:lnTo>
                <a:lnTo>
                  <a:pt x="0" y="0"/>
                </a:lnTo>
                <a:close/>
                <a:moveTo>
                  <a:pt x="-3629114" y="711619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0" name="Picture 39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7130" y="6123109"/>
            <a:ext cx="294890" cy="292834"/>
          </a:xfrm>
          <a:prstGeom prst="rect">
            <a:avLst/>
          </a:prstGeom>
          <a:noFill/>
        </p:spPr>
      </p:pic>
      <p:sp>
        <p:nvSpPr>
          <p:cNvPr id="391" name="Freeform 391"/>
          <p:cNvSpPr/>
          <p:nvPr/>
        </p:nvSpPr>
        <p:spPr>
          <a:xfrm>
            <a:off x="10797370" y="6125142"/>
            <a:ext cx="227672" cy="290801"/>
          </a:xfrm>
          <a:custGeom>
            <a:avLst/>
            <a:gdLst/>
            <a:ahLst/>
            <a:cxnLst/>
            <a:rect l="0" t="0" r="0" b="0"/>
            <a:pathLst>
              <a:path w="106680" h="136258">
                <a:moveTo>
                  <a:pt x="30480" y="56210"/>
                </a:moveTo>
                <a:lnTo>
                  <a:pt x="30480" y="56210"/>
                </a:lnTo>
                <a:cubicBezTo>
                  <a:pt x="29465" y="55258"/>
                  <a:pt x="27560" y="53353"/>
                  <a:pt x="26671" y="51448"/>
                </a:cubicBezTo>
                <a:cubicBezTo>
                  <a:pt x="24766" y="50495"/>
                  <a:pt x="23749" y="48590"/>
                  <a:pt x="22861" y="46685"/>
                </a:cubicBezTo>
                <a:cubicBezTo>
                  <a:pt x="20955" y="45733"/>
                  <a:pt x="19940" y="43828"/>
                  <a:pt x="18035" y="41923"/>
                </a:cubicBezTo>
                <a:cubicBezTo>
                  <a:pt x="18035" y="43828"/>
                  <a:pt x="18035" y="45733"/>
                  <a:pt x="19050" y="48590"/>
                </a:cubicBezTo>
                <a:cubicBezTo>
                  <a:pt x="19050" y="50495"/>
                  <a:pt x="19050" y="52400"/>
                  <a:pt x="19050" y="54305"/>
                </a:cubicBezTo>
                <a:cubicBezTo>
                  <a:pt x="19050" y="56210"/>
                  <a:pt x="19940" y="59068"/>
                  <a:pt x="19940" y="60973"/>
                </a:cubicBezTo>
                <a:lnTo>
                  <a:pt x="19940" y="134353"/>
                </a:lnTo>
                <a:lnTo>
                  <a:pt x="0" y="134353"/>
                </a:lnTo>
                <a:lnTo>
                  <a:pt x="0" y="0"/>
                </a:lnTo>
                <a:lnTo>
                  <a:pt x="2794" y="0"/>
                </a:lnTo>
                <a:lnTo>
                  <a:pt x="77090" y="79083"/>
                </a:lnTo>
                <a:cubicBezTo>
                  <a:pt x="78105" y="80035"/>
                  <a:pt x="78994" y="81940"/>
                  <a:pt x="80899" y="83845"/>
                </a:cubicBezTo>
                <a:cubicBezTo>
                  <a:pt x="81916" y="85750"/>
                  <a:pt x="83821" y="86703"/>
                  <a:pt x="84710" y="88608"/>
                </a:cubicBezTo>
                <a:cubicBezTo>
                  <a:pt x="86615" y="90513"/>
                  <a:pt x="87630" y="92418"/>
                  <a:pt x="89536" y="93370"/>
                </a:cubicBezTo>
                <a:cubicBezTo>
                  <a:pt x="88519" y="91465"/>
                  <a:pt x="88519" y="89560"/>
                  <a:pt x="88519" y="86703"/>
                </a:cubicBezTo>
                <a:cubicBezTo>
                  <a:pt x="87630" y="84798"/>
                  <a:pt x="87630" y="82893"/>
                  <a:pt x="87630" y="80988"/>
                </a:cubicBezTo>
                <a:cubicBezTo>
                  <a:pt x="87630" y="78130"/>
                  <a:pt x="87630" y="76225"/>
                  <a:pt x="87630" y="74320"/>
                </a:cubicBezTo>
                <a:lnTo>
                  <a:pt x="87630" y="952"/>
                </a:lnTo>
                <a:lnTo>
                  <a:pt x="106680" y="952"/>
                </a:lnTo>
                <a:lnTo>
                  <a:pt x="106680" y="136258"/>
                </a:lnTo>
                <a:lnTo>
                  <a:pt x="104775" y="136258"/>
                </a:lnTo>
                <a:lnTo>
                  <a:pt x="30480" y="56210"/>
                </a:lnTo>
                <a:close/>
                <a:moveTo>
                  <a:pt x="-3990187" y="712571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2" name="Picture 39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8736" y="6515579"/>
            <a:ext cx="211410" cy="107793"/>
          </a:xfrm>
          <a:prstGeom prst="rect">
            <a:avLst/>
          </a:prstGeom>
          <a:noFill/>
        </p:spPr>
      </p:pic>
      <p:sp>
        <p:nvSpPr>
          <p:cNvPr id="393" name="Freeform 393"/>
          <p:cNvSpPr/>
          <p:nvPr/>
        </p:nvSpPr>
        <p:spPr>
          <a:xfrm>
            <a:off x="9906737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6128" y="50508"/>
                  <a:pt x="13334" y="50508"/>
                  <a:pt x="11430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19" y="40018"/>
                  <a:pt x="9525" y="41923"/>
                </a:cubicBezTo>
                <a:cubicBezTo>
                  <a:pt x="12319" y="43828"/>
                  <a:pt x="15239" y="44781"/>
                  <a:pt x="18033" y="44781"/>
                </a:cubicBezTo>
                <a:cubicBezTo>
                  <a:pt x="21844" y="44781"/>
                  <a:pt x="24764" y="43828"/>
                  <a:pt x="26669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4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75010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10026535" y="6515579"/>
            <a:ext cx="65049" cy="105734"/>
          </a:xfrm>
          <a:custGeom>
            <a:avLst/>
            <a:gdLst/>
            <a:ahLst/>
            <a:cxnLst/>
            <a:rect l="0" t="0" r="0" b="0"/>
            <a:pathLst>
              <a:path w="30480" h="49543">
                <a:moveTo>
                  <a:pt x="0" y="0"/>
                </a:moveTo>
                <a:lnTo>
                  <a:pt x="0" y="0"/>
                </a:lnTo>
                <a:lnTo>
                  <a:pt x="6731" y="0"/>
                </a:lnTo>
                <a:lnTo>
                  <a:pt x="6731" y="43828"/>
                </a:lnTo>
                <a:lnTo>
                  <a:pt x="30480" y="43828"/>
                </a:lnTo>
                <a:lnTo>
                  <a:pt x="3048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375573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10122212" y="6515579"/>
            <a:ext cx="79416" cy="107793"/>
          </a:xfrm>
          <a:custGeom>
            <a:avLst/>
            <a:gdLst/>
            <a:ahLst/>
            <a:cxnLst/>
            <a:rect l="0" t="0" r="0" b="0"/>
            <a:pathLst>
              <a:path w="37212" h="50508">
                <a:moveTo>
                  <a:pt x="18162" y="50508"/>
                </a:moveTo>
                <a:lnTo>
                  <a:pt x="18162" y="50508"/>
                </a:lnTo>
                <a:cubicBezTo>
                  <a:pt x="15241" y="50508"/>
                  <a:pt x="13336" y="50508"/>
                  <a:pt x="10542" y="49543"/>
                </a:cubicBezTo>
                <a:cubicBezTo>
                  <a:pt x="8637" y="48591"/>
                  <a:pt x="6731" y="47638"/>
                  <a:pt x="4826" y="45733"/>
                </a:cubicBezTo>
                <a:cubicBezTo>
                  <a:pt x="2922" y="44781"/>
                  <a:pt x="1905" y="42876"/>
                  <a:pt x="1017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731" y="0"/>
                </a:lnTo>
                <a:lnTo>
                  <a:pt x="6731" y="32398"/>
                </a:lnTo>
                <a:cubicBezTo>
                  <a:pt x="6731" y="36208"/>
                  <a:pt x="7620" y="40018"/>
                  <a:pt x="9525" y="41923"/>
                </a:cubicBezTo>
                <a:cubicBezTo>
                  <a:pt x="11430" y="43828"/>
                  <a:pt x="14351" y="44781"/>
                  <a:pt x="18162" y="44781"/>
                </a:cubicBezTo>
                <a:cubicBezTo>
                  <a:pt x="21972" y="44781"/>
                  <a:pt x="24766" y="43828"/>
                  <a:pt x="26670" y="41923"/>
                </a:cubicBezTo>
                <a:cubicBezTo>
                  <a:pt x="28575" y="40018"/>
                  <a:pt x="29592" y="36208"/>
                  <a:pt x="29592" y="32398"/>
                </a:cubicBezTo>
                <a:lnTo>
                  <a:pt x="29592" y="0"/>
                </a:lnTo>
                <a:lnTo>
                  <a:pt x="37212" y="0"/>
                </a:lnTo>
                <a:lnTo>
                  <a:pt x="37212" y="32398"/>
                </a:lnTo>
                <a:cubicBezTo>
                  <a:pt x="37212" y="35256"/>
                  <a:pt x="36195" y="38113"/>
                  <a:pt x="35306" y="40018"/>
                </a:cubicBezTo>
                <a:cubicBezTo>
                  <a:pt x="34291" y="42876"/>
                  <a:pt x="33401" y="44781"/>
                  <a:pt x="31497" y="45733"/>
                </a:cubicBezTo>
                <a:cubicBezTo>
                  <a:pt x="29592" y="47638"/>
                  <a:pt x="27687" y="48591"/>
                  <a:pt x="25781" y="49543"/>
                </a:cubicBezTo>
                <a:cubicBezTo>
                  <a:pt x="23876" y="50508"/>
                  <a:pt x="20955" y="50508"/>
                  <a:pt x="18162" y="50508"/>
                </a:cubicBezTo>
                <a:close/>
                <a:moveTo>
                  <a:pt x="-385107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10234151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5241" y="6668"/>
                </a:moveTo>
                <a:lnTo>
                  <a:pt x="15241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1844" y="6668"/>
                </a:lnTo>
                <a:lnTo>
                  <a:pt x="21844" y="49543"/>
                </a:lnTo>
                <a:lnTo>
                  <a:pt x="15241" y="49543"/>
                </a:lnTo>
                <a:lnTo>
                  <a:pt x="15241" y="6668"/>
                </a:lnTo>
                <a:close/>
                <a:moveTo>
                  <a:pt x="-3859682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>
            <a:off x="10347988" y="6515579"/>
            <a:ext cx="79141" cy="107793"/>
          </a:xfrm>
          <a:custGeom>
            <a:avLst/>
            <a:gdLst/>
            <a:ahLst/>
            <a:cxnLst/>
            <a:rect l="0" t="0" r="0" b="0"/>
            <a:pathLst>
              <a:path w="37083" h="50508">
                <a:moveTo>
                  <a:pt x="18033" y="50508"/>
                </a:moveTo>
                <a:lnTo>
                  <a:pt x="18033" y="50508"/>
                </a:lnTo>
                <a:cubicBezTo>
                  <a:pt x="15239" y="50508"/>
                  <a:pt x="13334" y="50508"/>
                  <a:pt x="10413" y="49543"/>
                </a:cubicBezTo>
                <a:cubicBezTo>
                  <a:pt x="8508" y="48591"/>
                  <a:pt x="6603" y="47638"/>
                  <a:pt x="4699" y="45733"/>
                </a:cubicBezTo>
                <a:cubicBezTo>
                  <a:pt x="3809" y="44781"/>
                  <a:pt x="1905" y="42876"/>
                  <a:pt x="888" y="40018"/>
                </a:cubicBezTo>
                <a:cubicBezTo>
                  <a:pt x="0" y="38113"/>
                  <a:pt x="0" y="35256"/>
                  <a:pt x="0" y="32398"/>
                </a:cubicBezTo>
                <a:lnTo>
                  <a:pt x="0" y="0"/>
                </a:lnTo>
                <a:lnTo>
                  <a:pt x="6603" y="0"/>
                </a:lnTo>
                <a:lnTo>
                  <a:pt x="6603" y="32398"/>
                </a:lnTo>
                <a:cubicBezTo>
                  <a:pt x="6603" y="36208"/>
                  <a:pt x="7620" y="40018"/>
                  <a:pt x="9525" y="41923"/>
                </a:cubicBezTo>
                <a:cubicBezTo>
                  <a:pt x="11430" y="43828"/>
                  <a:pt x="14224" y="44781"/>
                  <a:pt x="18033" y="44781"/>
                </a:cubicBezTo>
                <a:cubicBezTo>
                  <a:pt x="21844" y="44781"/>
                  <a:pt x="24764" y="43828"/>
                  <a:pt x="26670" y="41923"/>
                </a:cubicBezTo>
                <a:cubicBezTo>
                  <a:pt x="28575" y="40018"/>
                  <a:pt x="30480" y="36208"/>
                  <a:pt x="30480" y="32398"/>
                </a:cubicBezTo>
                <a:lnTo>
                  <a:pt x="30480" y="0"/>
                </a:lnTo>
                <a:lnTo>
                  <a:pt x="37083" y="0"/>
                </a:lnTo>
                <a:lnTo>
                  <a:pt x="37083" y="32398"/>
                </a:lnTo>
                <a:cubicBezTo>
                  <a:pt x="37083" y="35256"/>
                  <a:pt x="36195" y="38113"/>
                  <a:pt x="35178" y="40018"/>
                </a:cubicBezTo>
                <a:cubicBezTo>
                  <a:pt x="34289" y="42876"/>
                  <a:pt x="33274" y="44781"/>
                  <a:pt x="31369" y="45733"/>
                </a:cubicBezTo>
                <a:cubicBezTo>
                  <a:pt x="30480" y="47638"/>
                  <a:pt x="28575" y="48591"/>
                  <a:pt x="25653" y="49543"/>
                </a:cubicBezTo>
                <a:cubicBezTo>
                  <a:pt x="23749" y="50508"/>
                  <a:pt x="20955" y="50508"/>
                  <a:pt x="18033" y="50508"/>
                </a:cubicBezTo>
                <a:close/>
                <a:moveTo>
                  <a:pt x="-395686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10457758" y="6515579"/>
            <a:ext cx="75077" cy="107793"/>
          </a:xfrm>
          <a:custGeom>
            <a:avLst/>
            <a:gdLst/>
            <a:ahLst/>
            <a:cxnLst/>
            <a:rect l="0" t="0" r="0" b="0"/>
            <a:pathLst>
              <a:path w="35179" h="50508">
                <a:moveTo>
                  <a:pt x="18035" y="50508"/>
                </a:moveTo>
                <a:lnTo>
                  <a:pt x="18035" y="50508"/>
                </a:lnTo>
                <a:cubicBezTo>
                  <a:pt x="16129" y="50508"/>
                  <a:pt x="14224" y="50508"/>
                  <a:pt x="12319" y="49543"/>
                </a:cubicBezTo>
                <a:cubicBezTo>
                  <a:pt x="10415" y="49543"/>
                  <a:pt x="8510" y="48591"/>
                  <a:pt x="6604" y="47638"/>
                </a:cubicBezTo>
                <a:cubicBezTo>
                  <a:pt x="5716" y="46686"/>
                  <a:pt x="3811" y="45733"/>
                  <a:pt x="2794" y="43828"/>
                </a:cubicBezTo>
                <a:cubicBezTo>
                  <a:pt x="1905" y="42876"/>
                  <a:pt x="890" y="41923"/>
                  <a:pt x="0" y="40018"/>
                </a:cubicBezTo>
                <a:lnTo>
                  <a:pt x="5716" y="37161"/>
                </a:lnTo>
                <a:cubicBezTo>
                  <a:pt x="6604" y="39066"/>
                  <a:pt x="8510" y="40971"/>
                  <a:pt x="10415" y="42876"/>
                </a:cubicBezTo>
                <a:cubicBezTo>
                  <a:pt x="12319" y="43828"/>
                  <a:pt x="15241" y="44781"/>
                  <a:pt x="18035" y="44781"/>
                </a:cubicBezTo>
                <a:cubicBezTo>
                  <a:pt x="20955" y="44781"/>
                  <a:pt x="23749" y="43828"/>
                  <a:pt x="25654" y="42876"/>
                </a:cubicBezTo>
                <a:cubicBezTo>
                  <a:pt x="26671" y="41923"/>
                  <a:pt x="27560" y="40018"/>
                  <a:pt x="27560" y="37161"/>
                </a:cubicBezTo>
                <a:cubicBezTo>
                  <a:pt x="27560" y="35256"/>
                  <a:pt x="27560" y="33351"/>
                  <a:pt x="25654" y="31446"/>
                </a:cubicBezTo>
                <a:cubicBezTo>
                  <a:pt x="24766" y="30493"/>
                  <a:pt x="21844" y="29541"/>
                  <a:pt x="19050" y="27636"/>
                </a:cubicBezTo>
                <a:lnTo>
                  <a:pt x="15241" y="25731"/>
                </a:lnTo>
                <a:cubicBezTo>
                  <a:pt x="11430" y="24778"/>
                  <a:pt x="8510" y="22873"/>
                  <a:pt x="6604" y="20968"/>
                </a:cubicBezTo>
                <a:cubicBezTo>
                  <a:pt x="4699" y="18111"/>
                  <a:pt x="3811" y="15240"/>
                  <a:pt x="3811" y="12383"/>
                </a:cubicBezTo>
                <a:cubicBezTo>
                  <a:pt x="3811" y="10478"/>
                  <a:pt x="3811" y="8573"/>
                  <a:pt x="4699" y="6668"/>
                </a:cubicBezTo>
                <a:cubicBezTo>
                  <a:pt x="5716" y="5715"/>
                  <a:pt x="6604" y="3810"/>
                  <a:pt x="7621" y="2858"/>
                </a:cubicBezTo>
                <a:cubicBezTo>
                  <a:pt x="8510" y="1905"/>
                  <a:pt x="10415" y="953"/>
                  <a:pt x="12319" y="953"/>
                </a:cubicBezTo>
                <a:cubicBezTo>
                  <a:pt x="13336" y="0"/>
                  <a:pt x="15241" y="0"/>
                  <a:pt x="17146" y="0"/>
                </a:cubicBezTo>
                <a:cubicBezTo>
                  <a:pt x="20955" y="0"/>
                  <a:pt x="23749" y="0"/>
                  <a:pt x="25654" y="1905"/>
                </a:cubicBezTo>
                <a:cubicBezTo>
                  <a:pt x="28575" y="2858"/>
                  <a:pt x="30480" y="4763"/>
                  <a:pt x="31369" y="6668"/>
                </a:cubicBezTo>
                <a:lnTo>
                  <a:pt x="26671" y="10478"/>
                </a:lnTo>
                <a:cubicBezTo>
                  <a:pt x="25654" y="9525"/>
                  <a:pt x="24766" y="7620"/>
                  <a:pt x="22861" y="6668"/>
                </a:cubicBezTo>
                <a:cubicBezTo>
                  <a:pt x="21844" y="5715"/>
                  <a:pt x="19940" y="5715"/>
                  <a:pt x="18035" y="5715"/>
                </a:cubicBezTo>
                <a:cubicBezTo>
                  <a:pt x="15241" y="5715"/>
                  <a:pt x="13336" y="5715"/>
                  <a:pt x="12319" y="6668"/>
                </a:cubicBezTo>
                <a:cubicBezTo>
                  <a:pt x="11430" y="8573"/>
                  <a:pt x="10415" y="9525"/>
                  <a:pt x="10415" y="12383"/>
                </a:cubicBezTo>
                <a:cubicBezTo>
                  <a:pt x="10415" y="14288"/>
                  <a:pt x="11430" y="15240"/>
                  <a:pt x="12319" y="16206"/>
                </a:cubicBezTo>
                <a:cubicBezTo>
                  <a:pt x="13336" y="18111"/>
                  <a:pt x="15241" y="19063"/>
                  <a:pt x="17146" y="20016"/>
                </a:cubicBezTo>
                <a:lnTo>
                  <a:pt x="20955" y="21921"/>
                </a:lnTo>
                <a:cubicBezTo>
                  <a:pt x="25654" y="23826"/>
                  <a:pt x="28575" y="25731"/>
                  <a:pt x="31369" y="27636"/>
                </a:cubicBezTo>
                <a:cubicBezTo>
                  <a:pt x="33274" y="30493"/>
                  <a:pt x="35179" y="33351"/>
                  <a:pt x="35179" y="37161"/>
                </a:cubicBezTo>
                <a:cubicBezTo>
                  <a:pt x="35179" y="40971"/>
                  <a:pt x="33274" y="44781"/>
                  <a:pt x="30480" y="46686"/>
                </a:cubicBezTo>
                <a:cubicBezTo>
                  <a:pt x="27560" y="49543"/>
                  <a:pt x="23749" y="50508"/>
                  <a:pt x="18035" y="50508"/>
                </a:cubicBezTo>
                <a:close/>
                <a:moveTo>
                  <a:pt x="-4008297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9" name="Picture 39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7530" y="6515579"/>
            <a:ext cx="83208" cy="105733"/>
          </a:xfrm>
          <a:prstGeom prst="rect">
            <a:avLst/>
          </a:prstGeom>
          <a:noFill/>
        </p:spPr>
      </p:pic>
      <p:sp>
        <p:nvSpPr>
          <p:cNvPr id="400" name="Freeform 400"/>
          <p:cNvSpPr/>
          <p:nvPr/>
        </p:nvSpPr>
        <p:spPr>
          <a:xfrm>
            <a:off x="10677300" y="6515579"/>
            <a:ext cx="79412" cy="107793"/>
          </a:xfrm>
          <a:custGeom>
            <a:avLst/>
            <a:gdLst/>
            <a:ahLst/>
            <a:cxnLst/>
            <a:rect l="0" t="0" r="0" b="0"/>
            <a:pathLst>
              <a:path w="37210" h="50508">
                <a:moveTo>
                  <a:pt x="19050" y="50508"/>
                </a:moveTo>
                <a:lnTo>
                  <a:pt x="19050" y="50508"/>
                </a:lnTo>
                <a:cubicBezTo>
                  <a:pt x="16256" y="50508"/>
                  <a:pt x="13334" y="50508"/>
                  <a:pt x="11429" y="49543"/>
                </a:cubicBezTo>
                <a:cubicBezTo>
                  <a:pt x="9525" y="48591"/>
                  <a:pt x="7620" y="47638"/>
                  <a:pt x="5715" y="45733"/>
                </a:cubicBezTo>
                <a:cubicBezTo>
                  <a:pt x="3809" y="44781"/>
                  <a:pt x="2921" y="42876"/>
                  <a:pt x="1904" y="40018"/>
                </a:cubicBezTo>
                <a:cubicBezTo>
                  <a:pt x="1015" y="38113"/>
                  <a:pt x="0" y="35256"/>
                  <a:pt x="0" y="32398"/>
                </a:cubicBezTo>
                <a:lnTo>
                  <a:pt x="0" y="0"/>
                </a:lnTo>
                <a:lnTo>
                  <a:pt x="7620" y="0"/>
                </a:lnTo>
                <a:lnTo>
                  <a:pt x="7620" y="32398"/>
                </a:lnTo>
                <a:cubicBezTo>
                  <a:pt x="7620" y="36208"/>
                  <a:pt x="8635" y="40018"/>
                  <a:pt x="10540" y="41923"/>
                </a:cubicBezTo>
                <a:cubicBezTo>
                  <a:pt x="12446" y="43828"/>
                  <a:pt x="15240" y="44781"/>
                  <a:pt x="19050" y="44781"/>
                </a:cubicBezTo>
                <a:cubicBezTo>
                  <a:pt x="22859" y="44781"/>
                  <a:pt x="25781" y="43828"/>
                  <a:pt x="27685" y="41923"/>
                </a:cubicBezTo>
                <a:cubicBezTo>
                  <a:pt x="29590" y="40018"/>
                  <a:pt x="30479" y="36208"/>
                  <a:pt x="30479" y="32398"/>
                </a:cubicBezTo>
                <a:lnTo>
                  <a:pt x="30479" y="0"/>
                </a:lnTo>
                <a:lnTo>
                  <a:pt x="37210" y="0"/>
                </a:lnTo>
                <a:lnTo>
                  <a:pt x="37210" y="32398"/>
                </a:lnTo>
                <a:cubicBezTo>
                  <a:pt x="37210" y="35256"/>
                  <a:pt x="37210" y="38113"/>
                  <a:pt x="36195" y="40018"/>
                </a:cubicBezTo>
                <a:cubicBezTo>
                  <a:pt x="35306" y="42876"/>
                  <a:pt x="33401" y="44781"/>
                  <a:pt x="32384" y="45733"/>
                </a:cubicBezTo>
                <a:cubicBezTo>
                  <a:pt x="30479" y="47638"/>
                  <a:pt x="28575" y="48591"/>
                  <a:pt x="26670" y="49543"/>
                </a:cubicBezTo>
                <a:cubicBezTo>
                  <a:pt x="23876" y="50508"/>
                  <a:pt x="21971" y="50508"/>
                  <a:pt x="19050" y="50508"/>
                </a:cubicBezTo>
                <a:close/>
                <a:moveTo>
                  <a:pt x="-411116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>
            <a:off x="10797370" y="6515579"/>
            <a:ext cx="85377" cy="107793"/>
          </a:xfrm>
          <a:custGeom>
            <a:avLst/>
            <a:gdLst/>
            <a:ahLst/>
            <a:cxnLst/>
            <a:rect l="0" t="0" r="0" b="0"/>
            <a:pathLst>
              <a:path w="40005" h="50508">
                <a:moveTo>
                  <a:pt x="11430" y="20968"/>
                </a:moveTo>
                <a:lnTo>
                  <a:pt x="11430" y="20968"/>
                </a:lnTo>
                <a:cubicBezTo>
                  <a:pt x="10415" y="19063"/>
                  <a:pt x="8510" y="17158"/>
                  <a:pt x="7621" y="16206"/>
                </a:cubicBezTo>
                <a:cubicBezTo>
                  <a:pt x="7621" y="15240"/>
                  <a:pt x="6605" y="14288"/>
                  <a:pt x="6605" y="13335"/>
                </a:cubicBezTo>
                <a:cubicBezTo>
                  <a:pt x="6605" y="14288"/>
                  <a:pt x="6605" y="15240"/>
                  <a:pt x="6605" y="16206"/>
                </a:cubicBezTo>
                <a:cubicBezTo>
                  <a:pt x="6605" y="17158"/>
                  <a:pt x="6605" y="18111"/>
                  <a:pt x="6605" y="19063"/>
                </a:cubicBezTo>
                <a:cubicBezTo>
                  <a:pt x="6605" y="20016"/>
                  <a:pt x="6605" y="20968"/>
                  <a:pt x="6605" y="21921"/>
                </a:cubicBezTo>
                <a:lnTo>
                  <a:pt x="6605" y="49543"/>
                </a:lnTo>
                <a:lnTo>
                  <a:pt x="0" y="49543"/>
                </a:lnTo>
                <a:lnTo>
                  <a:pt x="0" y="0"/>
                </a:lnTo>
                <a:lnTo>
                  <a:pt x="890" y="0"/>
                </a:lnTo>
                <a:lnTo>
                  <a:pt x="28575" y="29541"/>
                </a:lnTo>
                <a:cubicBezTo>
                  <a:pt x="29465" y="30493"/>
                  <a:pt x="29465" y="31446"/>
                  <a:pt x="30480" y="32398"/>
                </a:cubicBezTo>
                <a:cubicBezTo>
                  <a:pt x="31369" y="32398"/>
                  <a:pt x="31369" y="33351"/>
                  <a:pt x="32386" y="34303"/>
                </a:cubicBezTo>
                <a:cubicBezTo>
                  <a:pt x="32386" y="35256"/>
                  <a:pt x="33274" y="36208"/>
                  <a:pt x="34291" y="36208"/>
                </a:cubicBezTo>
                <a:cubicBezTo>
                  <a:pt x="33274" y="35256"/>
                  <a:pt x="33274" y="34303"/>
                  <a:pt x="33274" y="34303"/>
                </a:cubicBezTo>
                <a:cubicBezTo>
                  <a:pt x="33274" y="33351"/>
                  <a:pt x="33274" y="32398"/>
                  <a:pt x="33274" y="31446"/>
                </a:cubicBezTo>
                <a:cubicBezTo>
                  <a:pt x="33274" y="30493"/>
                  <a:pt x="33274" y="29541"/>
                  <a:pt x="33274" y="28588"/>
                </a:cubicBezTo>
                <a:lnTo>
                  <a:pt x="33274" y="0"/>
                </a:lnTo>
                <a:lnTo>
                  <a:pt x="40005" y="0"/>
                </a:lnTo>
                <a:lnTo>
                  <a:pt x="40005" y="50508"/>
                </a:lnTo>
                <a:lnTo>
                  <a:pt x="38990" y="50508"/>
                </a:lnTo>
                <a:lnTo>
                  <a:pt x="11430" y="20968"/>
                </a:lnTo>
                <a:close/>
                <a:moveTo>
                  <a:pt x="-4137888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10917169" y="6515579"/>
            <a:ext cx="79414" cy="105734"/>
          </a:xfrm>
          <a:custGeom>
            <a:avLst/>
            <a:gdLst/>
            <a:ahLst/>
            <a:cxnLst/>
            <a:rect l="0" t="0" r="0" b="0"/>
            <a:pathLst>
              <a:path w="37211" h="49543">
                <a:moveTo>
                  <a:pt x="15239" y="6668"/>
                </a:moveTo>
                <a:lnTo>
                  <a:pt x="15239" y="6668"/>
                </a:lnTo>
                <a:lnTo>
                  <a:pt x="0" y="6668"/>
                </a:lnTo>
                <a:lnTo>
                  <a:pt x="0" y="0"/>
                </a:lnTo>
                <a:lnTo>
                  <a:pt x="37211" y="0"/>
                </a:lnTo>
                <a:lnTo>
                  <a:pt x="37211" y="6668"/>
                </a:lnTo>
                <a:lnTo>
                  <a:pt x="21970" y="6668"/>
                </a:lnTo>
                <a:lnTo>
                  <a:pt x="21970" y="49543"/>
                </a:lnTo>
                <a:lnTo>
                  <a:pt x="15239" y="49543"/>
                </a:lnTo>
                <a:lnTo>
                  <a:pt x="15239" y="6668"/>
                </a:lnTo>
                <a:close/>
                <a:moveTo>
                  <a:pt x="-4179723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3" name="Picture 40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08781" y="6515579"/>
            <a:ext cx="93507" cy="105733"/>
          </a:xfrm>
          <a:prstGeom prst="rect">
            <a:avLst/>
          </a:prstGeom>
          <a:noFill/>
        </p:spPr>
      </p:pic>
      <p:sp>
        <p:nvSpPr>
          <p:cNvPr id="404" name="Freeform 404"/>
          <p:cNvSpPr/>
          <p:nvPr/>
        </p:nvSpPr>
        <p:spPr>
          <a:xfrm>
            <a:off x="1111042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9050" y="34303"/>
                </a:moveTo>
                <a:lnTo>
                  <a:pt x="19050" y="34303"/>
                </a:lnTo>
                <a:lnTo>
                  <a:pt x="0" y="0"/>
                </a:lnTo>
                <a:lnTo>
                  <a:pt x="7619" y="0"/>
                </a:lnTo>
                <a:lnTo>
                  <a:pt x="19050" y="20968"/>
                </a:lnTo>
                <a:cubicBezTo>
                  <a:pt x="19938" y="22873"/>
                  <a:pt x="20955" y="24778"/>
                  <a:pt x="20955" y="26683"/>
                </a:cubicBezTo>
                <a:cubicBezTo>
                  <a:pt x="21844" y="27636"/>
                  <a:pt x="21844" y="28588"/>
                  <a:pt x="21844" y="29541"/>
                </a:cubicBezTo>
                <a:cubicBezTo>
                  <a:pt x="22860" y="28588"/>
                  <a:pt x="22860" y="27636"/>
                  <a:pt x="22860" y="26683"/>
                </a:cubicBezTo>
                <a:cubicBezTo>
                  <a:pt x="23749" y="25731"/>
                  <a:pt x="23749" y="24778"/>
                  <a:pt x="24764" y="23826"/>
                </a:cubicBezTo>
                <a:cubicBezTo>
                  <a:pt x="24764" y="22873"/>
                  <a:pt x="24764" y="21921"/>
                  <a:pt x="25654" y="20968"/>
                </a:cubicBezTo>
                <a:lnTo>
                  <a:pt x="36194" y="0"/>
                </a:lnTo>
                <a:lnTo>
                  <a:pt x="43814" y="0"/>
                </a:lnTo>
                <a:lnTo>
                  <a:pt x="25654" y="34303"/>
                </a:lnTo>
                <a:lnTo>
                  <a:pt x="25654" y="49543"/>
                </a:lnTo>
                <a:lnTo>
                  <a:pt x="19050" y="49543"/>
                </a:lnTo>
                <a:lnTo>
                  <a:pt x="19050" y="34303"/>
                </a:lnTo>
                <a:close/>
                <a:moveTo>
                  <a:pt x="-429790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11236453" y="6515579"/>
            <a:ext cx="83477" cy="105734"/>
          </a:xfrm>
          <a:custGeom>
            <a:avLst/>
            <a:gdLst/>
            <a:ahLst/>
            <a:cxnLst/>
            <a:rect l="0" t="0" r="0" b="0"/>
            <a:pathLst>
              <a:path w="39115" h="49543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  <a:lnTo>
                  <a:pt x="7620" y="27636"/>
                </a:lnTo>
                <a:lnTo>
                  <a:pt x="31495" y="27636"/>
                </a:lnTo>
                <a:lnTo>
                  <a:pt x="31495" y="0"/>
                </a:lnTo>
                <a:lnTo>
                  <a:pt x="39115" y="0"/>
                </a:lnTo>
                <a:lnTo>
                  <a:pt x="39115" y="49543"/>
                </a:lnTo>
                <a:lnTo>
                  <a:pt x="31495" y="49543"/>
                </a:lnTo>
                <a:lnTo>
                  <a:pt x="31495" y="33351"/>
                </a:lnTo>
                <a:lnTo>
                  <a:pt x="7620" y="33351"/>
                </a:lnTo>
                <a:lnTo>
                  <a:pt x="7620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32266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>
            <a:off x="11352458" y="6515579"/>
            <a:ext cx="81311" cy="105734"/>
          </a:xfrm>
          <a:custGeom>
            <a:avLst/>
            <a:gdLst/>
            <a:ahLst/>
            <a:cxnLst/>
            <a:rect l="0" t="0" r="0" b="0"/>
            <a:pathLst>
              <a:path w="38100" h="49543">
                <a:moveTo>
                  <a:pt x="16128" y="6668"/>
                </a:moveTo>
                <a:lnTo>
                  <a:pt x="16128" y="6668"/>
                </a:lnTo>
                <a:lnTo>
                  <a:pt x="0" y="6668"/>
                </a:lnTo>
                <a:lnTo>
                  <a:pt x="0" y="0"/>
                </a:lnTo>
                <a:lnTo>
                  <a:pt x="38100" y="0"/>
                </a:lnTo>
                <a:lnTo>
                  <a:pt x="38100" y="6668"/>
                </a:lnTo>
                <a:lnTo>
                  <a:pt x="22859" y="6668"/>
                </a:lnTo>
                <a:lnTo>
                  <a:pt x="22859" y="49543"/>
                </a:lnTo>
                <a:lnTo>
                  <a:pt x="16128" y="49543"/>
                </a:lnTo>
                <a:lnTo>
                  <a:pt x="16128" y="6668"/>
                </a:lnTo>
                <a:close/>
                <a:moveTo>
                  <a:pt x="-4383685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>
            <a:off x="11460060" y="6515579"/>
            <a:ext cx="93506" cy="105734"/>
          </a:xfrm>
          <a:custGeom>
            <a:avLst/>
            <a:gdLst/>
            <a:ahLst/>
            <a:cxnLst/>
            <a:rect l="0" t="0" r="0" b="0"/>
            <a:pathLst>
              <a:path w="43814" h="49543">
                <a:moveTo>
                  <a:pt x="18161" y="34303"/>
                </a:moveTo>
                <a:lnTo>
                  <a:pt x="18161" y="34303"/>
                </a:lnTo>
                <a:lnTo>
                  <a:pt x="0" y="0"/>
                </a:lnTo>
                <a:lnTo>
                  <a:pt x="7620" y="0"/>
                </a:lnTo>
                <a:lnTo>
                  <a:pt x="19050" y="20968"/>
                </a:lnTo>
                <a:cubicBezTo>
                  <a:pt x="20065" y="22873"/>
                  <a:pt x="20065" y="24778"/>
                  <a:pt x="20955" y="26683"/>
                </a:cubicBezTo>
                <a:cubicBezTo>
                  <a:pt x="21970" y="27636"/>
                  <a:pt x="21970" y="28588"/>
                  <a:pt x="21970" y="29541"/>
                </a:cubicBezTo>
                <a:cubicBezTo>
                  <a:pt x="22859" y="28588"/>
                  <a:pt x="22859" y="27636"/>
                  <a:pt x="22859" y="26683"/>
                </a:cubicBezTo>
                <a:cubicBezTo>
                  <a:pt x="23876" y="25731"/>
                  <a:pt x="23876" y="24778"/>
                  <a:pt x="23876" y="23826"/>
                </a:cubicBezTo>
                <a:cubicBezTo>
                  <a:pt x="24764" y="22873"/>
                  <a:pt x="24764" y="21921"/>
                  <a:pt x="25781" y="20968"/>
                </a:cubicBezTo>
                <a:lnTo>
                  <a:pt x="36195" y="0"/>
                </a:lnTo>
                <a:lnTo>
                  <a:pt x="43814" y="0"/>
                </a:lnTo>
                <a:lnTo>
                  <a:pt x="25781" y="34303"/>
                </a:lnTo>
                <a:lnTo>
                  <a:pt x="25781" y="49543"/>
                </a:lnTo>
                <a:lnTo>
                  <a:pt x="18161" y="49543"/>
                </a:lnTo>
                <a:lnTo>
                  <a:pt x="18161" y="34303"/>
                </a:lnTo>
                <a:close/>
                <a:moveTo>
                  <a:pt x="-4461739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>
            <a:off x="11586093" y="6515579"/>
            <a:ext cx="103805" cy="105734"/>
          </a:xfrm>
          <a:custGeom>
            <a:avLst/>
            <a:gdLst/>
            <a:ahLst/>
            <a:cxnLst/>
            <a:rect l="0" t="0" r="0" b="0"/>
            <a:pathLst>
              <a:path w="48640" h="49543">
                <a:moveTo>
                  <a:pt x="0" y="0"/>
                </a:moveTo>
                <a:lnTo>
                  <a:pt x="0" y="0"/>
                </a:lnTo>
                <a:lnTo>
                  <a:pt x="1015" y="0"/>
                </a:lnTo>
                <a:lnTo>
                  <a:pt x="24765" y="28588"/>
                </a:lnTo>
                <a:lnTo>
                  <a:pt x="47625" y="0"/>
                </a:lnTo>
                <a:lnTo>
                  <a:pt x="48640" y="0"/>
                </a:lnTo>
                <a:lnTo>
                  <a:pt x="48640" y="49543"/>
                </a:lnTo>
                <a:lnTo>
                  <a:pt x="41909" y="49543"/>
                </a:lnTo>
                <a:lnTo>
                  <a:pt x="41909" y="22873"/>
                </a:lnTo>
                <a:cubicBezTo>
                  <a:pt x="41909" y="21921"/>
                  <a:pt x="41909" y="20968"/>
                  <a:pt x="41909" y="20016"/>
                </a:cubicBezTo>
                <a:cubicBezTo>
                  <a:pt x="41909" y="19063"/>
                  <a:pt x="41909" y="18111"/>
                  <a:pt x="41909" y="17158"/>
                </a:cubicBezTo>
                <a:cubicBezTo>
                  <a:pt x="41909" y="16206"/>
                  <a:pt x="41909" y="15240"/>
                  <a:pt x="42926" y="14288"/>
                </a:cubicBezTo>
                <a:cubicBezTo>
                  <a:pt x="41909" y="15240"/>
                  <a:pt x="41021" y="16206"/>
                  <a:pt x="41021" y="17158"/>
                </a:cubicBezTo>
                <a:cubicBezTo>
                  <a:pt x="40004" y="18111"/>
                  <a:pt x="40004" y="19063"/>
                  <a:pt x="39115" y="19063"/>
                </a:cubicBezTo>
                <a:cubicBezTo>
                  <a:pt x="39115" y="20016"/>
                  <a:pt x="38100" y="20968"/>
                  <a:pt x="37210" y="21921"/>
                </a:cubicBezTo>
                <a:lnTo>
                  <a:pt x="24765" y="37161"/>
                </a:lnTo>
                <a:lnTo>
                  <a:pt x="23876" y="37161"/>
                </a:lnTo>
                <a:lnTo>
                  <a:pt x="11429" y="21921"/>
                </a:lnTo>
                <a:cubicBezTo>
                  <a:pt x="10540" y="20968"/>
                  <a:pt x="10540" y="20016"/>
                  <a:pt x="9525" y="20016"/>
                </a:cubicBezTo>
                <a:cubicBezTo>
                  <a:pt x="8635" y="19063"/>
                  <a:pt x="8635" y="18111"/>
                  <a:pt x="7620" y="17158"/>
                </a:cubicBezTo>
                <a:cubicBezTo>
                  <a:pt x="7620" y="16206"/>
                  <a:pt x="6731" y="15240"/>
                  <a:pt x="6731" y="14288"/>
                </a:cubicBezTo>
                <a:cubicBezTo>
                  <a:pt x="6731" y="15240"/>
                  <a:pt x="6731" y="16206"/>
                  <a:pt x="6731" y="17158"/>
                </a:cubicBezTo>
                <a:cubicBezTo>
                  <a:pt x="6731" y="18111"/>
                  <a:pt x="6731" y="19063"/>
                  <a:pt x="6731" y="20016"/>
                </a:cubicBezTo>
                <a:cubicBezTo>
                  <a:pt x="6731" y="20968"/>
                  <a:pt x="6731" y="21921"/>
                  <a:pt x="6731" y="22873"/>
                </a:cubicBezTo>
                <a:lnTo>
                  <a:pt x="6731" y="49543"/>
                </a:lnTo>
                <a:lnTo>
                  <a:pt x="0" y="49543"/>
                </a:lnTo>
                <a:lnTo>
                  <a:pt x="0" y="0"/>
                </a:lnTo>
                <a:close/>
                <a:moveTo>
                  <a:pt x="-4486491" y="529628"/>
                </a:moveTo>
              </a:path>
            </a:pathLst>
          </a:custGeom>
          <a:solidFill>
            <a:srgbClr val="020202">
              <a:alpha val="100000"/>
            </a:srgbClr>
          </a:solidFill>
          <a:ln w="271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" name="Picture 40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2426" y="6478988"/>
            <a:ext cx="93508" cy="142324"/>
          </a:xfrm>
          <a:prstGeom prst="rect">
            <a:avLst/>
          </a:prstGeom>
          <a:noFill/>
        </p:spPr>
      </p:pic>
      <p:sp>
        <p:nvSpPr>
          <p:cNvPr id="410" name="Freeform 410"/>
          <p:cNvSpPr/>
          <p:nvPr/>
        </p:nvSpPr>
        <p:spPr>
          <a:xfrm>
            <a:off x="0" y="537972"/>
            <a:ext cx="252984" cy="6320028"/>
          </a:xfrm>
          <a:custGeom>
            <a:avLst/>
            <a:gdLst/>
            <a:ahLst/>
            <a:cxnLst/>
            <a:rect l="0" t="0" r="0" b="0"/>
            <a:pathLst>
              <a:path w="252984" h="6320028">
                <a:moveTo>
                  <a:pt x="0" y="6320028"/>
                </a:moveTo>
                <a:lnTo>
                  <a:pt x="252984" y="6320028"/>
                </a:lnTo>
                <a:lnTo>
                  <a:pt x="252984" y="0"/>
                </a:lnTo>
                <a:lnTo>
                  <a:pt x="0" y="0"/>
                </a:lnTo>
                <a:lnTo>
                  <a:pt x="0" y="6320028"/>
                </a:lnTo>
                <a:close/>
              </a:path>
            </a:pathLst>
          </a:custGeom>
          <a:solidFill>
            <a:srgbClr val="EABE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1" name="Picture 20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4237"/>
            <a:ext cx="10013442" cy="797813"/>
          </a:xfrm>
          <a:prstGeom prst="rect">
            <a:avLst/>
          </a:prstGeom>
          <a:noFill/>
        </p:spPr>
      </p:pic>
      <p:pic>
        <p:nvPicPr>
          <p:cNvPr id="412" name="Picture 169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73083" y="0"/>
            <a:ext cx="3319271" cy="1327403"/>
          </a:xfrm>
          <a:prstGeom prst="rect">
            <a:avLst/>
          </a:prstGeom>
          <a:noFill/>
        </p:spPr>
      </p:pic>
      <p:sp>
        <p:nvSpPr>
          <p:cNvPr id="413" name="Rectangle 413"/>
          <p:cNvSpPr/>
          <p:nvPr/>
        </p:nvSpPr>
        <p:spPr>
          <a:xfrm>
            <a:off x="993343" y="496952"/>
            <a:ext cx="5405804" cy="5074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3E5370"/>
                </a:solidFill>
                <a:latin typeface="Calibri-Bold"/>
              </a:rPr>
              <a:t>Vanhuus elämänvaiheena</a:t>
            </a:r>
          </a:p>
        </p:txBody>
      </p:sp>
      <p:sp>
        <p:nvSpPr>
          <p:cNvPr id="414" name="Rectangle 414"/>
          <p:cNvSpPr/>
          <p:nvPr/>
        </p:nvSpPr>
        <p:spPr>
          <a:xfrm>
            <a:off x="548640" y="1935608"/>
            <a:ext cx="11180719" cy="355607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Psyykkinen vanheneminen:</a:t>
            </a:r>
          </a:p>
          <a:p>
            <a:pPr marL="0">
              <a:lnSpc>
                <a:spcPts val="5040"/>
              </a:lnSpc>
              <a:tabLst>
                <a:tab pos="4571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Persoonallisuus kehittyy joustavasti</a:t>
            </a:r>
          </a:p>
          <a:p>
            <a:pPr marL="457199">
              <a:lnSpc>
                <a:spcPts val="5041"/>
              </a:lnSpc>
              <a:tabLst>
                <a:tab pos="914653" algn="l"/>
              </a:tabLst>
            </a:pPr>
            <a:r>
              <a:rPr lang="fi-FI" sz="2795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Siihen vaikuttaa perimä, ympäristö, elämäntilanne, elämänkokemukset </a:t>
            </a:r>
          </a:p>
          <a:p>
            <a:pPr marL="457199">
              <a:lnSpc>
                <a:spcPts val="5040"/>
              </a:lnSpc>
              <a:tabLst>
                <a:tab pos="914653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Persoonallisuuden peruspiirteet ja temperamentti säilyvät lähes </a:t>
            </a:r>
          </a:p>
          <a:p>
            <a:pPr marL="943610">
              <a:lnSpc>
                <a:spcPts val="5041"/>
              </a:lnSpc>
            </a:pPr>
            <a:r>
              <a:rPr lang="fi-FI" sz="2795" b="0" i="0" spc="0" baseline="0" dirty="0">
                <a:solidFill>
                  <a:srgbClr val="000000"/>
                </a:solidFill>
                <a:latin typeface="Calibri"/>
              </a:rPr>
              <a:t>samanlaisina</a:t>
            </a:r>
          </a:p>
          <a:p>
            <a:pPr marL="0">
              <a:lnSpc>
                <a:spcPts val="5040"/>
              </a:lnSpc>
              <a:tabLst>
                <a:tab pos="457199" algn="l"/>
              </a:tabLst>
            </a:pPr>
            <a:r>
              <a:rPr lang="fi-FI" sz="2798" b="0" i="0" spc="0" baseline="0" dirty="0">
                <a:solidFill>
                  <a:srgbClr val="000000"/>
                </a:solidFill>
                <a:latin typeface="ArialMT"/>
              </a:rPr>
              <a:t>•	</a:t>
            </a:r>
            <a:r>
              <a:rPr lang="fi-FI" sz="2798" b="0" i="0" spc="0" baseline="0" dirty="0">
                <a:solidFill>
                  <a:srgbClr val="000000"/>
                </a:solidFill>
                <a:latin typeface="Calibri"/>
              </a:rPr>
              <a:t>Suurin osa ikäihmisistä on tunne-elämältään tasapainoisia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Laajakuva</PresentationFormat>
  <Paragraphs>97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Calibri-Italic</vt:lpstr>
      <vt:lpstr>ArialMT</vt:lpstr>
      <vt:lpstr>Calibri</vt:lpstr>
      <vt:lpstr>Calibri-Bold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Laitinen Merja</cp:lastModifiedBy>
  <cp:revision>2</cp:revision>
  <dcterms:modified xsi:type="dcterms:W3CDTF">2024-06-24T08:48:38Z</dcterms:modified>
</cp:coreProperties>
</file>