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6F70BE-EE27-4ED9-895A-9CFBE71F4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4532" y="2091263"/>
            <a:ext cx="8895762" cy="642510"/>
          </a:xfrm>
        </p:spPr>
        <p:txBody>
          <a:bodyPr/>
          <a:lstStyle/>
          <a:p>
            <a:r>
              <a:rPr lang="fi-FI" sz="3600" dirty="0"/>
              <a:t>EHT eli elämänhallintataitojen kasvatus</a:t>
            </a:r>
            <a:br>
              <a:rPr lang="fi-FI" sz="3600" dirty="0"/>
            </a:br>
            <a:endParaRPr lang="fi-FI" sz="36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173F123-2665-4761-B345-CF7011729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9118" y="2818614"/>
            <a:ext cx="8973830" cy="2941163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/>
              <a:t>1-7lk EHT -tunti kiinnitettynä lukujärjestykseen.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/>
              <a:t>8-9lk EHT valinnaisena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/>
              <a:t>Runkona vuosikello jokaiselle vuosiluokalle, opettaja räätälöi opetuksen ryhmän tarpeiden mukaan.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pitää sisällään tunnetaitoja, sosiaalisia taitoja, vahvuuskasvatusta, positiivista pedagogiikkaa, arjen taitoja. Soveltaen hyödynnetään esim. </a:t>
            </a:r>
            <a:r>
              <a:rPr lang="fi-FI" dirty="0" err="1"/>
              <a:t>KiVa</a:t>
            </a:r>
            <a:r>
              <a:rPr lang="fi-FI" dirty="0"/>
              <a:t>-materiaaleja, MIELI ry:n materiaaleja, </a:t>
            </a:r>
            <a:r>
              <a:rPr lang="fi-FI" dirty="0" err="1"/>
              <a:t>Friendsiä</a:t>
            </a:r>
            <a:r>
              <a:rPr lang="fi-FI" dirty="0"/>
              <a:t>…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836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C437C3-40AF-4BDA-AA47-117EF598E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87607"/>
          </a:xfrm>
        </p:spPr>
        <p:txBody>
          <a:bodyPr/>
          <a:lstStyle/>
          <a:p>
            <a:br>
              <a:rPr lang="fi-FI" sz="3600" dirty="0"/>
            </a:br>
            <a:r>
              <a:rPr lang="fi-FI" sz="3600" dirty="0"/>
              <a:t>Hyve-tiimi </a:t>
            </a:r>
            <a:br>
              <a:rPr lang="fi-FI" sz="3600" dirty="0"/>
            </a:br>
            <a:br>
              <a:rPr lang="fi-FI" sz="3600" dirty="0"/>
            </a:br>
            <a:endParaRPr lang="fi-FI" sz="36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E941B02-95E8-4F24-A46D-0B9C58DF6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429000"/>
            <a:ext cx="9070848" cy="171026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On hyvinvointi- ja elämänhallintataitojen tiimi, joka suunnittelee opetusta, etsii ja jakaa materiaalia, </a:t>
            </a:r>
            <a:r>
              <a:rPr lang="fi-FI" dirty="0" err="1"/>
              <a:t>jalkattaa</a:t>
            </a:r>
            <a:r>
              <a:rPr lang="fi-FI" dirty="0"/>
              <a:t> hyviä käytäntöjä.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Toimii YS-ajalla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Tukee opettajien ja oppilaiden jaksamista ja hyvinvointia.</a:t>
            </a:r>
          </a:p>
        </p:txBody>
      </p:sp>
    </p:spTree>
    <p:extLst>
      <p:ext uri="{BB962C8B-B14F-4D97-AF65-F5344CB8AC3E}">
        <p14:creationId xmlns:p14="http://schemas.microsoft.com/office/powerpoint/2010/main" val="409100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F94E3A-6A43-4594-9E74-7FF4BB970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1233353"/>
          </a:xfrm>
        </p:spPr>
        <p:txBody>
          <a:bodyPr/>
          <a:lstStyle/>
          <a:p>
            <a:r>
              <a:rPr lang="fi-FI" sz="3200" dirty="0"/>
              <a:t>Vuosien varrella oppituntien aikana toimineita kerhoja</a:t>
            </a:r>
            <a:br>
              <a:rPr lang="fi-FI" sz="3200" dirty="0"/>
            </a:br>
            <a:br>
              <a:rPr lang="fi-FI" sz="3200" dirty="0"/>
            </a:br>
            <a:endParaRPr lang="fi-FI" sz="3200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ABAB843-28D7-4494-813A-FDF6922B7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3624" y="2630078"/>
            <a:ext cx="9070848" cy="2509184"/>
          </a:xfrm>
        </p:spPr>
        <p:txBody>
          <a:bodyPr>
            <a:normAutofit lnSpcReduction="10000"/>
          </a:bodyPr>
          <a:lstStyle/>
          <a:p>
            <a:r>
              <a:rPr lang="fi-FI" dirty="0"/>
              <a:t>Vetäjiä 1 -2: luokanope, </a:t>
            </a:r>
            <a:r>
              <a:rPr lang="fi-FI" dirty="0" err="1"/>
              <a:t>erkkaope</a:t>
            </a:r>
            <a:r>
              <a:rPr lang="fi-FI" dirty="0"/>
              <a:t>, joskus kuraattori…</a:t>
            </a:r>
          </a:p>
          <a:p>
            <a:r>
              <a:rPr lang="fi-FI" dirty="0"/>
              <a:t>Kerhoja on pidetty tarpeen ja resurssien mukaan.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SuHa</a:t>
            </a:r>
            <a:r>
              <a:rPr lang="fi-FI" dirty="0"/>
              <a:t>-kerho suuttumuksen hallintaan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Turvataito- / Rohkeuskerho aroille lapsille. Tarkoitettu tukemaan omien rajojen asettamista, rohkaistumista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TSEMBALO-tunnetaitokerho oppituntien aikana (ilmainen linkki positiivisen kasvatuksen materiaaleissa)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54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628ACD-F67B-44D2-A94B-96CFC77AB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774485"/>
          </a:xfrm>
        </p:spPr>
        <p:txBody>
          <a:bodyPr/>
          <a:lstStyle/>
          <a:p>
            <a:r>
              <a:rPr lang="fi-FI" sz="3200" dirty="0"/>
              <a:t>Apua ja tukea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2D424F2-3D63-41A0-9A73-BE247166C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035432"/>
            <a:ext cx="9070848" cy="2103832"/>
          </a:xfrm>
        </p:spPr>
        <p:txBody>
          <a:bodyPr/>
          <a:lstStyle/>
          <a:p>
            <a:r>
              <a:rPr lang="fi-FI" dirty="0" err="1"/>
              <a:t>Kisse</a:t>
            </a:r>
            <a:r>
              <a:rPr lang="fi-FI" dirty="0"/>
              <a:t>-kiusaamiseen puuttumisen malli</a:t>
            </a:r>
          </a:p>
          <a:p>
            <a:endParaRPr lang="fi-FI" dirty="0"/>
          </a:p>
          <a:p>
            <a:r>
              <a:rPr lang="fi-FI" u="sng" dirty="0"/>
              <a:t>Opetus</a:t>
            </a:r>
            <a:endParaRPr lang="fi-FI" dirty="0"/>
          </a:p>
          <a:p>
            <a:r>
              <a:rPr lang="fi-FI" u="sng" dirty="0"/>
              <a:t>Opetus jakoryhmissä</a:t>
            </a:r>
            <a:r>
              <a:rPr lang="fi-FI" dirty="0"/>
              <a:t> 2-3 tuntia/vko</a:t>
            </a:r>
          </a:p>
          <a:p>
            <a:r>
              <a:rPr lang="fi-FI" u="sng" dirty="0"/>
              <a:t>Resurssiopettajan tunnit</a:t>
            </a:r>
            <a:r>
              <a:rPr lang="fi-FI" dirty="0"/>
              <a:t> aina EHT, muuten vaihtelevasti eri vuosina</a:t>
            </a:r>
          </a:p>
          <a:p>
            <a:r>
              <a:rPr lang="fi-FI" u="sng" dirty="0"/>
              <a:t>Erityisopettajan (</a:t>
            </a:r>
            <a:r>
              <a:rPr lang="fi-FI" u="sng" dirty="0" err="1"/>
              <a:t>ela</a:t>
            </a:r>
            <a:r>
              <a:rPr lang="fi-FI" u="sng" dirty="0"/>
              <a:t>) tunnit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491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5E92AD-3F9F-4FA4-A1CC-72FEBE897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1798961"/>
          </a:xfrm>
        </p:spPr>
        <p:txBody>
          <a:bodyPr/>
          <a:lstStyle/>
          <a:p>
            <a:r>
              <a:rPr lang="fi-FI" sz="3200" dirty="0"/>
              <a:t>Oppilaita </a:t>
            </a:r>
            <a:r>
              <a:rPr lang="fi-FI" sz="3200" dirty="0" err="1"/>
              <a:t>osallistetaan</a:t>
            </a:r>
            <a:r>
              <a:rPr lang="fi-FI" sz="3200" dirty="0"/>
              <a:t> tekemiseen, suunnitteluun, päätöksentekoon monin tavoin, mm.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9224EA6-90F3-4D81-ABF5-F9987A0CB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3624" y="3563332"/>
            <a:ext cx="9070848" cy="1575930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VERSO-sovittelu aiempina vuosina (VERSO = oppilaiden tekemä vertaissovittelu)</a:t>
            </a:r>
          </a:p>
          <a:p>
            <a:r>
              <a:rPr lang="fi-FI" dirty="0" err="1"/>
              <a:t>Fanttiparlamentti</a:t>
            </a:r>
            <a:r>
              <a:rPr lang="fi-FI" dirty="0"/>
              <a:t> (oppilaskunta)</a:t>
            </a:r>
          </a:p>
          <a:p>
            <a:r>
              <a:rPr lang="fi-FI" dirty="0"/>
              <a:t>Tukioppilaat</a:t>
            </a:r>
          </a:p>
          <a:p>
            <a:r>
              <a:rPr lang="fi-FI" dirty="0"/>
              <a:t>Käytävävalvojat (alakoululaiset)</a:t>
            </a:r>
          </a:p>
          <a:p>
            <a:r>
              <a:rPr lang="fi-FI" dirty="0"/>
              <a:t>Oppilaiden toisilleen vetämät välituntikerhot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853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96A9AC-76B8-4C38-878B-E9698AC8D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4"/>
            <a:ext cx="9068586" cy="1104424"/>
          </a:xfrm>
        </p:spPr>
        <p:txBody>
          <a:bodyPr/>
          <a:lstStyle/>
          <a:p>
            <a:r>
              <a:rPr lang="fi-FI" sz="3600" dirty="0"/>
              <a:t>Oppilaiden osallistaminen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DD4A1C0-59F5-492E-ABC3-657C6A3B7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429000"/>
            <a:ext cx="9070848" cy="17102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VERSO-sovittelu aiempina vuosina (VERSO = oppilaiden tekemä vertaissovittelu)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Fanttiparlamentti</a:t>
            </a:r>
            <a:r>
              <a:rPr lang="fi-FI" dirty="0"/>
              <a:t> (oppilaskunta)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Tukioppilaat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Käytävävalvojat (alakoululaiset)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Oppilaiden toisilleen vetämät välituntikerhot</a:t>
            </a:r>
          </a:p>
        </p:txBody>
      </p:sp>
    </p:spTree>
    <p:extLst>
      <p:ext uri="{BB962C8B-B14F-4D97-AF65-F5344CB8AC3E}">
        <p14:creationId xmlns:p14="http://schemas.microsoft.com/office/powerpoint/2010/main" val="71351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F23204-0D2B-475F-85E7-03FCCFFD5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019582"/>
          </a:xfrm>
        </p:spPr>
        <p:txBody>
          <a:bodyPr/>
          <a:lstStyle/>
          <a:p>
            <a:r>
              <a:rPr lang="fi-FI" sz="3600" dirty="0"/>
              <a:t>Opettajien tukeminen</a:t>
            </a:r>
            <a:br>
              <a:rPr lang="fi-FI" sz="3600" dirty="0"/>
            </a:br>
            <a:endParaRPr lang="fi-FI" sz="36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BB84B6-7517-4CDA-AC97-642100643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2931736"/>
            <a:ext cx="9070848" cy="2207527"/>
          </a:xfrm>
        </p:spPr>
        <p:txBody>
          <a:bodyPr>
            <a:normAutofit/>
          </a:bodyPr>
          <a:lstStyle/>
          <a:p>
            <a:r>
              <a:rPr lang="fi-FI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/>
              <a:t>Koulutukset: Koulun alkutaipaleella jokainen opettaja kävi ART / Arvokas-koulutuksen, sittemmin tuettu mahdollisuutta osallistua koulutuksiin (</a:t>
            </a:r>
            <a:r>
              <a:rPr lang="fi-FI" dirty="0" err="1"/>
              <a:t>Ratkes</a:t>
            </a:r>
            <a:r>
              <a:rPr lang="fi-FI" dirty="0"/>
              <a:t>, </a:t>
            </a:r>
            <a:r>
              <a:rPr lang="fi-FI" dirty="0" err="1"/>
              <a:t>Nepsy</a:t>
            </a:r>
            <a:r>
              <a:rPr lang="fi-FI" dirty="0"/>
              <a:t>…). Joskus YS-ajalla yhteisiä koulutuksia (esim. MIELI ry Hyvää mieltä yhdessä).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/>
              <a:t>Uusien opettajien huolellinen perehdytys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/>
              <a:t>Uudelle opelle tutor-ope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1095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1FFE1F-8180-4DB1-9AEF-0A03F90BC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4"/>
            <a:ext cx="9068586" cy="925314"/>
          </a:xfrm>
        </p:spPr>
        <p:txBody>
          <a:bodyPr/>
          <a:lstStyle/>
          <a:p>
            <a:r>
              <a:rPr lang="fi-FI" sz="3200" dirty="0"/>
              <a:t>Yhteistyötä eri tahojen kanssa</a:t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DB26C1-7260-414D-831D-E3C4F4814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2601798"/>
            <a:ext cx="9070848" cy="253746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Vanhempainyhdistys järjestää mm.</a:t>
            </a:r>
          </a:p>
          <a:p>
            <a:pPr lvl="0"/>
            <a:r>
              <a:rPr lang="fi-FI" dirty="0"/>
              <a:t>Vanhempainiltaluennot (vieraina esim. Keijo Tahkokallio, Juha T. Hakala)</a:t>
            </a:r>
          </a:p>
          <a:p>
            <a:pPr lvl="0"/>
            <a:r>
              <a:rPr lang="fi-FI" dirty="0" err="1"/>
              <a:t>Tsemppari</a:t>
            </a:r>
            <a:r>
              <a:rPr lang="fi-FI" dirty="0"/>
              <a:t>-stipendi keväisin joka luokan ”tsemppaajalle”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Nuorisotoimi:</a:t>
            </a:r>
          </a:p>
          <a:p>
            <a:pPr lvl="0"/>
            <a:r>
              <a:rPr lang="fi-FI" dirty="0"/>
              <a:t>Esittäytyy 4.-luokkalaisille</a:t>
            </a:r>
          </a:p>
          <a:p>
            <a:pPr lvl="0"/>
            <a:r>
              <a:rPr lang="fi-FI" dirty="0"/>
              <a:t>Valintojen polku- päihdekasvatus 6.-luokkalaisille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Muuta:</a:t>
            </a:r>
          </a:p>
          <a:p>
            <a:pPr lvl="0"/>
            <a:r>
              <a:rPr lang="fi-FI" dirty="0"/>
              <a:t>Yhtenä lukuvuonna yhteistyötä Metropolia-ammattikorkeakouluopiskelijoiden kanssa (</a:t>
            </a:r>
            <a:r>
              <a:rPr lang="fi-FI" dirty="0" err="1"/>
              <a:t>Tsembalo</a:t>
            </a:r>
            <a:r>
              <a:rPr lang="fi-FI" dirty="0"/>
              <a:t>-tunnetaitopelin tekeminen 2.-luokkien kanssa)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106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38</TotalTime>
  <Words>331</Words>
  <Application>Microsoft Office PowerPoint</Application>
  <PresentationFormat>Laajakuva</PresentationFormat>
  <Paragraphs>49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Garamond</vt:lpstr>
      <vt:lpstr>Savon</vt:lpstr>
      <vt:lpstr>EHT eli elämänhallintataitojen kasvatus </vt:lpstr>
      <vt:lpstr> Hyve-tiimi   </vt:lpstr>
      <vt:lpstr>Vuosien varrella oppituntien aikana toimineita kerhoja  </vt:lpstr>
      <vt:lpstr>Apua ja tukea</vt:lpstr>
      <vt:lpstr>Oppilaita osallistetaan tekemiseen, suunnitteluun, päätöksentekoon monin tavoin, mm.</vt:lpstr>
      <vt:lpstr>Oppilaiden osallistaminen</vt:lpstr>
      <vt:lpstr>Opettajien tukeminen </vt:lpstr>
      <vt:lpstr>Yhteistyötä eri tahojen kanssa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VANTTILAN TAPOJA TUKEA HYVINVOINTIA</dc:title>
  <dc:creator>Pulkkinen Mari</dc:creator>
  <cp:lastModifiedBy>Kuusimäki, Anne-Mari</cp:lastModifiedBy>
  <cp:revision>4</cp:revision>
  <dcterms:created xsi:type="dcterms:W3CDTF">2021-03-09T13:37:48Z</dcterms:created>
  <dcterms:modified xsi:type="dcterms:W3CDTF">2021-04-12T07:50:41Z</dcterms:modified>
</cp:coreProperties>
</file>