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303" r:id="rId3"/>
    <p:sldId id="298" r:id="rId4"/>
    <p:sldId id="304" r:id="rId5"/>
    <p:sldId id="315" r:id="rId6"/>
    <p:sldId id="285" r:id="rId7"/>
    <p:sldId id="307" r:id="rId8"/>
    <p:sldId id="309" r:id="rId9"/>
    <p:sldId id="313" r:id="rId10"/>
    <p:sldId id="308" r:id="rId11"/>
    <p:sldId id="280" r:id="rId12"/>
    <p:sldId id="314" r:id="rId13"/>
    <p:sldId id="257" r:id="rId14"/>
    <p:sldId id="312" r:id="rId15"/>
    <p:sldId id="311" r:id="rId16"/>
    <p:sldId id="279" r:id="rId17"/>
    <p:sldId id="31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2"/>
    <a:srgbClr val="F58C00"/>
    <a:srgbClr val="005A8C"/>
    <a:srgbClr val="F7A600"/>
    <a:srgbClr val="EE9F2D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1DCAC-27C0-854D-BD2B-CBDA4A3C7C91}" v="222" dt="2019-10-31T13:50:26.197"/>
    <p1510:client id="{6A68A449-6E0E-A846-7B82-750CDAD68417}" v="322" dt="2019-10-31T07:56:14.183"/>
    <p1510:client id="{7E9ACE81-A018-75D3-40D0-643826FAF421}" v="1249" dt="2019-11-01T06:28:01.260"/>
    <p1510:client id="{84B8165D-065B-4BC1-967E-5EB89D425691}" v="248" dt="2019-10-31T13:44:29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777C-A29A-654B-B4FD-22B1BA697CF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E23E-3A87-0044-A11C-B69F60C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2E23E-3A87-0044-A11C-B69F60C63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C8F-580E-436C-BDF5-C70A9EA2E852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9334-742B-4154-9357-BD868BC39E19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95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049-38ED-4D62-8A28-A36C6C3D4058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A7D-E534-445B-89F6-0F314E7A7175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9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8520-8D7D-4D3B-BA5E-7FACCC846AD3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477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1F0-1FE1-4833-8647-A0EA229AB350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26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A21-C1AD-492F-BE81-ACBCFF8C818D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0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FDC-1E2E-4D72-A2E7-AFEEBF9526F4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F7C-3EC1-4068-AC9B-32C493A9D27F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C90-BD1B-406B-A3E8-F8BBE014D127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026-814F-4F84-99E5-B834601E7F68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6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B27C-F9B0-4A73-B27D-650DA0D4D37B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B4D2-C540-42E9-8956-2FF3E1E15B6B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A0F-E30F-4792-B0B6-6AFA4BB92C55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09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04D0-32B4-469D-9575-F2BD2147D669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1" r:id="rId5"/>
    <p:sldLayoutId id="2147483655" r:id="rId6"/>
    <p:sldLayoutId id="2147483659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91F-6F63-426A-AB90-5379B815C8D4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220314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158" y="836911"/>
            <a:ext cx="9163290" cy="1556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800" b="1" i="1">
                <a:cs typeface="Calibri Light"/>
              </a:rPr>
              <a:t>Verkkotutkintojen suunnittelu ja toteutus –</a:t>
            </a:r>
            <a:r>
              <a:rPr lang="fi-FI" sz="2800" b="1" i="1" err="1">
                <a:cs typeface="Calibri Light"/>
              </a:rPr>
              <a:t>webinaarisarja</a:t>
            </a:r>
            <a:r>
              <a:rPr lang="fi-FI" sz="2800" b="1" i="1">
                <a:cs typeface="Calibri Light"/>
              </a:rPr>
              <a:t>, </a:t>
            </a:r>
          </a:p>
          <a:p>
            <a:pPr algn="l"/>
            <a:r>
              <a:rPr lang="fi-FI" sz="2800" b="1" i="1">
                <a:cs typeface="Calibri Light"/>
              </a:rPr>
              <a:t>Syksy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64" y="1614974"/>
            <a:ext cx="2013135" cy="20131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99688-0CCB-45A7-8581-3FE1E34FEDA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144492" y="3740727"/>
            <a:ext cx="9163290" cy="155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Webinaari 5: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Vertaistukea verkkoon? Verkkotutkinto-opiskelijoiden vinkit </a:t>
            </a:r>
            <a:r>
              <a:rPr lang="fi-FI" sz="3200" b="1">
                <a:latin typeface="Calibri Light" panose="020F0302020204030204"/>
              </a:rPr>
              <a:t>vertaisopiskelijoille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 6.11. klo 15-16:00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96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747" y="544163"/>
            <a:ext cx="6171296" cy="149718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VINKKI 6: Luo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osaltasi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positiivista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työskentelyilmapiiriä</a:t>
            </a:r>
            <a:endParaRPr lang="en-US" sz="3300" b="1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fi-FI" b="1" dirty="0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48B65-F248-4A6F-B940-79418411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141" y="1745947"/>
            <a:ext cx="5523916" cy="4516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GB" sz="2400" err="1">
                <a:latin typeface="Calibri"/>
                <a:cs typeface="Calibri"/>
              </a:rPr>
              <a:t>Tietoa</a:t>
            </a:r>
            <a:r>
              <a:rPr lang="en-GB" sz="2400">
                <a:latin typeface="Calibri"/>
                <a:cs typeface="Calibri"/>
              </a:rPr>
              <a:t> on </a:t>
            </a:r>
            <a:r>
              <a:rPr lang="en-GB" sz="2400" err="1">
                <a:latin typeface="Calibri"/>
                <a:cs typeface="Calibri"/>
              </a:rPr>
              <a:t>hankittava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itsenäisesti</a:t>
            </a:r>
            <a:r>
              <a:rPr lang="en-GB" sz="2400">
                <a:latin typeface="Calibri"/>
                <a:cs typeface="Calibri"/>
              </a:rPr>
              <a:t>.</a:t>
            </a:r>
            <a:endParaRPr lang="en-US" sz="2400">
              <a:ea typeface="+mj-lt"/>
              <a:cs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400">
                <a:latin typeface="Calibri"/>
                <a:cs typeface="Calibri"/>
              </a:rPr>
              <a:t> </a:t>
            </a:r>
            <a:r>
              <a:rPr lang="en-GB" sz="2400">
                <a:latin typeface="Calibri"/>
                <a:cs typeface="Calibri"/>
              </a:rPr>
              <a:t>Oma </a:t>
            </a:r>
            <a:r>
              <a:rPr lang="en-GB" sz="2400" err="1">
                <a:latin typeface="Calibri"/>
                <a:cs typeface="Calibri"/>
              </a:rPr>
              <a:t>vastuu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opintojen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etenemisestä</a:t>
            </a:r>
            <a:r>
              <a:rPr lang="en-US" sz="2400">
                <a:latin typeface="Calibri"/>
                <a:cs typeface="Calibri"/>
              </a:rPr>
              <a:t>.</a:t>
            </a:r>
            <a:endParaRPr lang="fi-FI" sz="2400"/>
          </a:p>
          <a:p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fi-FI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AA4D62-6A3C-47EF-B80B-45BD1D2F7DF4}" type="datetime1">
              <a:rPr lang="en-US" sz="1100" smtClean="0">
                <a:solidFill>
                  <a:srgbClr val="898989"/>
                </a:solidFill>
              </a:rPr>
              <a:t>9/29/2021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000">
                <a:solidFill>
                  <a:srgbClr val="898989"/>
                </a:solidFill>
              </a:rPr>
              <a:t>M. Joshi, M Pilli-Sihvola, A-L Immonen, O Valkki, L Mäkinen, K Mäenpää, P Könni, T Rautiainen</a:t>
            </a:r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8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747" y="544163"/>
            <a:ext cx="6171296" cy="149718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VINKKI 7: Ole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aktiivinen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opettajien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ja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muun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henkilökunnan</a:t>
            </a:r>
            <a:r>
              <a:rPr lang="en-US" sz="3300" b="1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a typeface="+mj-lt"/>
                <a:cs typeface="+mj-lt"/>
              </a:rPr>
              <a:t>suuntaan</a:t>
            </a:r>
            <a:endParaRPr lang="en-US" sz="3300" b="1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48B65-F248-4A6F-B940-79418411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141" y="1745947"/>
            <a:ext cx="5523916" cy="4516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400" err="1">
                <a:latin typeface="Calibri"/>
                <a:cs typeface="Calibri"/>
              </a:rPr>
              <a:t>Kysy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selvitä</a:t>
            </a:r>
            <a:r>
              <a:rPr lang="en-US" sz="2400">
                <a:latin typeface="Calibri"/>
                <a:cs typeface="Calibri"/>
              </a:rPr>
              <a:t>, ole </a:t>
            </a:r>
            <a:r>
              <a:rPr lang="en-US" sz="2400" err="1">
                <a:latin typeface="Calibri"/>
                <a:cs typeface="Calibri"/>
              </a:rPr>
              <a:t>aktiivinen</a:t>
            </a:r>
            <a:r>
              <a:rPr lang="en-US" sz="2400">
                <a:latin typeface="Calibri"/>
                <a:cs typeface="Calibri"/>
              </a:rPr>
              <a:t>.</a:t>
            </a:r>
            <a:endParaRPr lang="en-US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400" err="1">
                <a:latin typeface="Calibri"/>
                <a:cs typeface="Calibri"/>
              </a:rPr>
              <a:t>Kaikki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ammattikorkeakoulun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palvelut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ovat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myös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käytössäsi</a:t>
            </a:r>
            <a:r>
              <a:rPr lang="en-US" sz="2400">
                <a:latin typeface="Calibri"/>
                <a:cs typeface="Calibri"/>
              </a:rPr>
              <a:t>.</a:t>
            </a:r>
          </a:p>
          <a:p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fi-FI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AA4D62-6A3C-47EF-B80B-45BD1D2F7DF4}" type="datetime1">
              <a:rPr lang="en-US" sz="1100" smtClean="0">
                <a:solidFill>
                  <a:srgbClr val="898989"/>
                </a:solidFill>
              </a:rPr>
              <a:t>9/29/2021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000">
                <a:solidFill>
                  <a:srgbClr val="898989"/>
                </a:solidFill>
              </a:rPr>
              <a:t>M. Joshi, M Pilli-Sihvola, A-L Immonen, O Valkki, L Mäkinen, K Mäenpää, P Könni, T Rautiainen</a:t>
            </a:r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VINKKI 8: Oman </a:t>
            </a:r>
            <a:r>
              <a:rPr lang="en-US" sz="3600" b="1" dirty="0" err="1"/>
              <a:t>opiskelumotivaation</a:t>
            </a:r>
            <a:r>
              <a:rPr lang="en-US" sz="3600" b="1" dirty="0"/>
              <a:t> </a:t>
            </a:r>
            <a:r>
              <a:rPr lang="en-US" sz="3600" b="1" dirty="0" err="1"/>
              <a:t>säätely</a:t>
            </a:r>
            <a:r>
              <a:rPr lang="en-US" sz="3100" b="1" dirty="0">
                <a:cs typeface="Calibri Light"/>
              </a:rPr>
              <a:t/>
            </a:r>
            <a:br>
              <a:rPr lang="en-US" sz="3100" b="1" dirty="0">
                <a:cs typeface="Calibri Light"/>
              </a:rPr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" b="250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B7D2A6-DB38-4D86-8456-91026CEB207B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86A99-CB34-449C-850E-0DE8071D2C44}"/>
              </a:ext>
            </a:extLst>
          </p:cNvPr>
          <p:cNvSpPr txBox="1"/>
          <p:nvPr/>
        </p:nvSpPr>
        <p:spPr>
          <a:xfrm>
            <a:off x="5583044" y="2101239"/>
            <a:ext cx="5629834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Tiedosta</a:t>
            </a:r>
            <a:r>
              <a:rPr lang="en-US" sz="2800" dirty="0">
                <a:ea typeface="+mn-lt"/>
                <a:cs typeface="+mn-lt"/>
              </a:rPr>
              <a:t>  </a:t>
            </a:r>
            <a:r>
              <a:rPr lang="en-US" sz="2800" dirty="0" err="1">
                <a:ea typeface="+mn-lt"/>
                <a:cs typeface="+mn-lt"/>
              </a:rPr>
              <a:t>millainen</a:t>
            </a:r>
            <a:r>
              <a:rPr lang="en-US" sz="2800" dirty="0">
                <a:ea typeface="+mn-lt"/>
                <a:cs typeface="+mn-lt"/>
              </a:rPr>
              <a:t> on </a:t>
            </a:r>
            <a:r>
              <a:rPr lang="en-US" sz="2800" dirty="0" err="1">
                <a:ea typeface="+mn-lt"/>
                <a:cs typeface="+mn-lt"/>
              </a:rPr>
              <a:t>motivaatiosi</a:t>
            </a:r>
            <a:r>
              <a:rPr lang="en-US" sz="2800" dirty="0">
                <a:ea typeface="+mn-lt"/>
                <a:cs typeface="+mn-lt"/>
              </a:rPr>
              <a:t>? 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Tunnista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mistä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johtuu</a:t>
            </a:r>
            <a:r>
              <a:rPr lang="en-US" sz="2800" dirty="0">
                <a:ea typeface="+mn-lt"/>
                <a:cs typeface="+mn-lt"/>
              </a:rPr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Mukauta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esim</a:t>
            </a:r>
            <a:r>
              <a:rPr lang="en-US" sz="2800" dirty="0">
                <a:ea typeface="+mn-lt"/>
                <a:cs typeface="+mn-lt"/>
              </a:rPr>
              <a:t>. </a:t>
            </a:r>
            <a:r>
              <a:rPr lang="en-US" sz="2800" dirty="0" err="1">
                <a:ea typeface="+mn-lt"/>
                <a:cs typeface="+mn-lt"/>
              </a:rPr>
              <a:t>oppimisympäristöä</a:t>
            </a:r>
            <a:r>
              <a:rPr lang="en-US" sz="2800" dirty="0">
                <a:ea typeface="+mn-lt"/>
                <a:cs typeface="+mn-lt"/>
              </a:rPr>
              <a:t>,  </a:t>
            </a:r>
            <a:r>
              <a:rPr lang="en-US" sz="2800" dirty="0" err="1">
                <a:ea typeface="+mn-lt"/>
                <a:cs typeface="+mn-lt"/>
              </a:rPr>
              <a:t>henkilökohtaisia</a:t>
            </a:r>
            <a:r>
              <a:rPr lang="en-US" sz="2800" dirty="0">
                <a:ea typeface="+mn-lt"/>
                <a:cs typeface="+mn-lt"/>
              </a:rPr>
              <a:t> (</a:t>
            </a:r>
            <a:r>
              <a:rPr lang="en-US" sz="2800" dirty="0" err="1">
                <a:ea typeface="+mn-lt"/>
                <a:cs typeface="+mn-lt"/>
              </a:rPr>
              <a:t>osa</a:t>
            </a:r>
            <a:r>
              <a:rPr lang="en-US" sz="2800" dirty="0">
                <a:ea typeface="+mn-lt"/>
                <a:cs typeface="+mn-lt"/>
              </a:rPr>
              <a:t>)</a:t>
            </a:r>
            <a:r>
              <a:rPr lang="en-US" sz="2800" dirty="0" err="1">
                <a:ea typeface="+mn-lt"/>
                <a:cs typeface="+mn-lt"/>
              </a:rPr>
              <a:t>tavoitteita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minäpystyvyyttä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kiinnostavuutta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arvoa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tunteita</a:t>
            </a:r>
            <a:r>
              <a:rPr lang="en-US" sz="2800" dirty="0">
                <a:ea typeface="+mn-lt"/>
                <a:cs typeface="+mn-lt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endParaRPr lang="en-GB" sz="2800" dirty="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27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VINKKI 9: </a:t>
            </a:r>
            <a:r>
              <a:rPr lang="en-US" sz="3100" b="1" dirty="0" err="1"/>
              <a:t>Rakenna</a:t>
            </a:r>
            <a:r>
              <a:rPr lang="en-US" sz="3100" b="1" dirty="0"/>
              <a:t> ja </a:t>
            </a:r>
            <a:r>
              <a:rPr lang="en-US" sz="3100" b="1" dirty="0" err="1"/>
              <a:t>hyödynnä</a:t>
            </a:r>
            <a:r>
              <a:rPr lang="en-US" sz="3100" b="1" dirty="0"/>
              <a:t> </a:t>
            </a:r>
            <a:r>
              <a:rPr lang="en-US" sz="3100" b="1" dirty="0" err="1"/>
              <a:t>oma</a:t>
            </a:r>
            <a:r>
              <a:rPr lang="en-US" sz="3100" b="1" dirty="0"/>
              <a:t> </a:t>
            </a:r>
            <a:r>
              <a:rPr lang="en-US" sz="3100" b="1" dirty="0" err="1"/>
              <a:t>virtuaalinen</a:t>
            </a:r>
            <a:r>
              <a:rPr lang="en-US" sz="3100" b="1" dirty="0"/>
              <a:t> </a:t>
            </a:r>
            <a:r>
              <a:rPr lang="en-US" sz="3100" b="1" dirty="0" err="1"/>
              <a:t>oppimisympärstösi</a:t>
            </a:r>
            <a:r>
              <a:rPr lang="en-US" sz="3100" b="1" dirty="0"/>
              <a:t> (PLE)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" b="250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B7D2A6-DB38-4D86-8456-91026CEB207B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86A99-CB34-449C-850E-0DE8071D2C44}"/>
              </a:ext>
            </a:extLst>
          </p:cNvPr>
          <p:cNvSpPr txBox="1"/>
          <p:nvPr/>
        </p:nvSpPr>
        <p:spPr>
          <a:xfrm>
            <a:off x="5573750" y="2519410"/>
            <a:ext cx="579909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GB" sz="2800" err="1">
                <a:ea typeface="+mn-lt"/>
                <a:cs typeface="+mn-lt"/>
              </a:rPr>
              <a:t>Kannattaa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alkaa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rakentaa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heti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opintojen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alussa</a:t>
            </a:r>
            <a:endParaRPr lang="en-US" sz="2800" err="1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800">
                <a:ea typeface="+mn-lt"/>
                <a:cs typeface="+mn-lt"/>
              </a:rPr>
              <a:t>Oman </a:t>
            </a:r>
            <a:r>
              <a:rPr lang="en-GB" sz="2800" err="1">
                <a:ea typeface="+mn-lt"/>
                <a:cs typeface="+mn-lt"/>
              </a:rPr>
              <a:t>oppimisprosessin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ja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osaamisen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kehittymisen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näkyväksi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tekeminen</a:t>
            </a:r>
            <a:endParaRPr lang="en-US" sz="2800" err="1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800" err="1">
                <a:ea typeface="+mn-lt"/>
                <a:cs typeface="+mn-lt"/>
              </a:rPr>
              <a:t>Verkostoitumisen</a:t>
            </a:r>
            <a:r>
              <a:rPr lang="en-GB" sz="2800">
                <a:ea typeface="+mn-lt"/>
                <a:cs typeface="+mn-lt"/>
              </a:rPr>
              <a:t> </a:t>
            </a:r>
            <a:r>
              <a:rPr lang="en-GB" sz="2800" err="1">
                <a:ea typeface="+mn-lt"/>
                <a:cs typeface="+mn-lt"/>
              </a:rPr>
              <a:t>ja</a:t>
            </a:r>
            <a:r>
              <a:rPr lang="en-GB" sz="2800">
                <a:ea typeface="+mn-lt"/>
                <a:cs typeface="+mn-lt"/>
              </a:rPr>
              <a:t> </a:t>
            </a:r>
            <a:r>
              <a:rPr lang="en-GB" sz="2800" err="1">
                <a:ea typeface="+mn-lt"/>
                <a:cs typeface="+mn-lt"/>
              </a:rPr>
              <a:t>nykyaikaisen</a:t>
            </a:r>
            <a:r>
              <a:rPr lang="en-GB" sz="2800">
                <a:ea typeface="+mn-lt"/>
                <a:cs typeface="+mn-lt"/>
              </a:rPr>
              <a:t> </a:t>
            </a:r>
            <a:r>
              <a:rPr lang="en-GB" sz="2800" err="1">
                <a:ea typeface="+mn-lt"/>
                <a:cs typeface="+mn-lt"/>
              </a:rPr>
              <a:t>työnhaun</a:t>
            </a:r>
            <a:r>
              <a:rPr lang="en-GB" sz="2800">
                <a:ea typeface="+mn-lt"/>
                <a:cs typeface="+mn-lt"/>
              </a:rPr>
              <a:t> </a:t>
            </a:r>
            <a:r>
              <a:rPr lang="en-GB" sz="2800" err="1">
                <a:ea typeface="+mn-lt"/>
                <a:cs typeface="+mn-lt"/>
              </a:rPr>
              <a:t>väline</a:t>
            </a:r>
          </a:p>
          <a:p>
            <a:pPr marL="742950" lvl="1" indent="-285750">
              <a:buFont typeface="Arial"/>
              <a:buChar char="•"/>
            </a:pPr>
            <a:endParaRPr lang="en-US" sz="2800">
              <a:ea typeface="+mn-lt"/>
              <a:cs typeface="+mn-lt"/>
            </a:endParaRPr>
          </a:p>
          <a:p>
            <a:pPr marL="742950" lvl="1" indent="-285750" algn="l">
              <a:buFont typeface="Arial"/>
              <a:buChar char="•"/>
            </a:pPr>
            <a:endParaRPr lang="en-GB" sz="28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12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VINKKI 10: Ole </a:t>
            </a:r>
            <a:r>
              <a:rPr lang="en-US" sz="3100" b="1" dirty="0" err="1"/>
              <a:t>mukana</a:t>
            </a:r>
            <a:r>
              <a:rPr lang="en-US" sz="3100" b="1" dirty="0"/>
              <a:t> </a:t>
            </a:r>
            <a:r>
              <a:rPr lang="en-US" sz="3100" b="1" dirty="0" err="1"/>
              <a:t>erilaisissa</a:t>
            </a:r>
            <a:r>
              <a:rPr lang="en-US" sz="3100" b="1" dirty="0"/>
              <a:t> </a:t>
            </a:r>
            <a:r>
              <a:rPr lang="en-US" sz="3100" b="1" dirty="0" err="1"/>
              <a:t>verkostoissa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" b="250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B7D2A6-DB38-4D86-8456-91026CEB207B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86A99-CB34-449C-850E-0DE8071D2C44}"/>
              </a:ext>
            </a:extLst>
          </p:cNvPr>
          <p:cNvSpPr txBox="1"/>
          <p:nvPr/>
        </p:nvSpPr>
        <p:spPr>
          <a:xfrm>
            <a:off x="5583044" y="2101239"/>
            <a:ext cx="5629834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Ole </a:t>
            </a:r>
            <a:r>
              <a:rPr lang="en-US" sz="2800" err="1">
                <a:ea typeface="+mn-lt"/>
                <a:cs typeface="+mn-lt"/>
              </a:rPr>
              <a:t>aktiivinen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opiskelukaverien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työelämän</a:t>
            </a:r>
            <a:r>
              <a:rPr lang="en-US" sz="2800">
                <a:ea typeface="+mn-lt"/>
                <a:cs typeface="+mn-lt"/>
              </a:rPr>
              <a:t> ja </a:t>
            </a:r>
            <a:r>
              <a:rPr lang="en-US" sz="2800" err="1">
                <a:ea typeface="+mn-lt"/>
                <a:cs typeface="+mn-lt"/>
              </a:rPr>
              <a:t>oman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alasi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verkostoissa</a:t>
            </a:r>
            <a:r>
              <a:rPr lang="en-US" sz="2800">
                <a:ea typeface="+mn-lt"/>
                <a:cs typeface="+mn-lt"/>
              </a:rPr>
              <a:t>.</a:t>
            </a:r>
          </a:p>
          <a:p>
            <a:pPr marL="742950" lvl="1" indent="-285750" algn="l">
              <a:buFont typeface="Arial"/>
              <a:buChar char="•"/>
            </a:pPr>
            <a:endParaRPr lang="en-GB" sz="28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79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AC25-306C-4188-83DD-B52CE8215C18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4797" y="6269851"/>
            <a:ext cx="6553020" cy="365125"/>
          </a:xfrm>
        </p:spPr>
        <p:txBody>
          <a:bodyPr/>
          <a:lstStyle/>
          <a:p>
            <a:r>
              <a:rPr lang="fi-FI"/>
              <a:t>M. Joshi, M Pilli-Sihvola, A-L Immonen, O Valkki, L Mäkinen, K Mäenpää, P </a:t>
            </a:r>
            <a:r>
              <a:rPr lang="fi-FI" err="1"/>
              <a:t>Könni</a:t>
            </a:r>
            <a:r>
              <a:rPr lang="fi-FI"/>
              <a:t>, T Rautiainen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189785" y="938986"/>
            <a:ext cx="5622550" cy="42660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Jatketaan keskustelua linjoilla…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3502041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Ryhmä: </a:t>
            </a:r>
            <a:r>
              <a:rPr lang="fi-FI" dirty="0">
                <a:hlinkClick r:id="rId3"/>
              </a:rPr>
              <a:t>https://www.linkedin.com/groups/12203143/</a:t>
            </a:r>
            <a:r>
              <a:rPr lang="fi-FI" dirty="0"/>
              <a:t> </a:t>
            </a:r>
          </a:p>
          <a:p>
            <a:r>
              <a:rPr lang="fi-FI" dirty="0"/>
              <a:t>Lähetä liittymispyyntö, ryhmä on suljettu. </a:t>
            </a:r>
          </a:p>
          <a:p>
            <a:r>
              <a:rPr lang="fi-FI" dirty="0"/>
              <a:t>Keskustelua voidaan käydä sekä suomeksi että englanniksi. </a:t>
            </a:r>
          </a:p>
          <a:p>
            <a:r>
              <a:rPr lang="fi-FI" dirty="0"/>
              <a:t>Jaamme siellä myös tallenteet sekä muita vinkkejä ja kokemuksia. </a:t>
            </a:r>
          </a:p>
          <a:p>
            <a:endParaRPr lang="fi-FI" dirty="0"/>
          </a:p>
          <a:p>
            <a:pPr algn="ctr"/>
            <a:r>
              <a:rPr lang="fi-FI" b="1" dirty="0"/>
              <a:t>Tervetuloa mukaan!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641839" y="1661746"/>
            <a:ext cx="5125916" cy="93198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i-FI"/>
              <a:t>Tervetuloa mukaan </a:t>
            </a:r>
          </a:p>
          <a:p>
            <a:pPr algn="ctr"/>
            <a:r>
              <a:rPr lang="fi-FI" b="1"/>
              <a:t>Verkkotutkinnot – Online </a:t>
            </a:r>
            <a:r>
              <a:rPr lang="fi-FI" b="1" err="1"/>
              <a:t>Degrees</a:t>
            </a:r>
            <a:endParaRPr lang="fi-FI" b="1"/>
          </a:p>
          <a:p>
            <a:pPr algn="ctr"/>
            <a:r>
              <a:rPr lang="fi-FI"/>
              <a:t>LinkedIn-ryhmään!</a:t>
            </a:r>
            <a:endParaRPr lang="fi-FI">
              <a:cs typeface="Calibri Light"/>
            </a:endParaRPr>
          </a:p>
          <a:p>
            <a:pPr algn="ctr"/>
            <a:r>
              <a:rPr lang="fi-FI" sz="1100">
                <a:cs typeface="Calibri Light"/>
              </a:rPr>
              <a:t>  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233824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B27C-F9B0-4A73-B27D-650DA0D4D37B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840370" y="496284"/>
            <a:ext cx="5318606" cy="3056541"/>
          </a:xfrm>
        </p:spPr>
        <p:txBody>
          <a:bodyPr>
            <a:normAutofit fontScale="90000"/>
          </a:bodyPr>
          <a:lstStyle/>
          <a:p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/>
              <a:t>​</a:t>
            </a:r>
            <a:br>
              <a:rPr lang="fi-FI" sz="2200" dirty="0"/>
            </a:br>
            <a:r>
              <a:rPr lang="fi-FI" sz="2700" b="1" dirty="0" smtClean="0"/>
              <a:t>Verkkotutkinto-opiskelijan hyvinvointi </a:t>
            </a:r>
            <a:r>
              <a:rPr lang="fi-FI" sz="2700" dirty="0" smtClean="0"/>
              <a:t>​</a:t>
            </a:r>
            <a:r>
              <a:rPr lang="fi-FI" sz="2700" dirty="0"/>
              <a:t/>
            </a:r>
            <a:br>
              <a:rPr lang="fi-FI" sz="2700" dirty="0"/>
            </a:br>
            <a:r>
              <a:rPr lang="fi-FI" sz="2700" b="1" dirty="0" smtClean="0"/>
              <a:t>ke 13.11. </a:t>
            </a:r>
            <a:r>
              <a:rPr lang="fi-FI" sz="2700" b="1" dirty="0"/>
              <a:t>klo </a:t>
            </a:r>
            <a:r>
              <a:rPr lang="fi-FI" sz="2700" b="1" dirty="0" smtClean="0"/>
              <a:t>15-16:00</a:t>
            </a:r>
            <a:r>
              <a:rPr lang="fi-FI" sz="2700" b="1" dirty="0"/>
              <a:t> </a:t>
            </a:r>
            <a:r>
              <a:rPr lang="fi-FI" sz="2700" dirty="0"/>
              <a:t>​</a:t>
            </a: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/>
              <a:t>​</a:t>
            </a:r>
            <a:br>
              <a:rPr lang="fi-FI" sz="2200" dirty="0"/>
            </a:br>
            <a:r>
              <a:rPr lang="fi-FI" sz="2200" dirty="0" err="1"/>
              <a:t>Webinaarissa</a:t>
            </a:r>
            <a:r>
              <a:rPr lang="fi-FI" sz="2200" dirty="0"/>
              <a:t> jaetaan vinkkejä henkilöstölle verkkotutkinto-opiskelijoiden hyvinvoinnin tukemiseen: miten eri tavoin voidaan tukea verkko-opiskelijan opinnoissa etenemistä ja mielekästä opiskelukokemusta. </a:t>
            </a:r>
            <a:r>
              <a:rPr lang="fi-FI" sz="2200" dirty="0" smtClean="0"/>
              <a:t>​</a:t>
            </a: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/>
              <a:t> ​</a:t>
            </a:r>
            <a:br>
              <a:rPr lang="fi-FI" sz="2200" dirty="0"/>
            </a:br>
            <a:r>
              <a:rPr lang="fi-FI" sz="2200" dirty="0"/>
              <a:t>Puhujina </a:t>
            </a:r>
            <a:r>
              <a:rPr lang="fi-FI" sz="2200" b="1" dirty="0"/>
              <a:t>Tanja Rautiainen</a:t>
            </a:r>
            <a:r>
              <a:rPr lang="fi-FI" sz="2200" dirty="0"/>
              <a:t>, Lapin AMK; </a:t>
            </a:r>
            <a:r>
              <a:rPr lang="fi-FI" sz="2200" b="1" dirty="0"/>
              <a:t>Marjo Joshi</a:t>
            </a:r>
            <a:r>
              <a:rPr lang="fi-FI" sz="2200" dirty="0"/>
              <a:t>, Turku AMK; </a:t>
            </a:r>
            <a:r>
              <a:rPr lang="fi-FI" sz="2200" b="1" dirty="0" smtClean="0"/>
              <a:t>Mirva </a:t>
            </a:r>
            <a:r>
              <a:rPr lang="fi-FI" sz="2200" b="1" dirty="0"/>
              <a:t>Pilli-Sihvola</a:t>
            </a:r>
            <a:r>
              <a:rPr lang="fi-FI" sz="2200" dirty="0"/>
              <a:t>, XAMK; </a:t>
            </a:r>
            <a:r>
              <a:rPr lang="fi-FI" sz="2200" dirty="0" err="1" smtClean="0"/>
              <a:t>Opiskelijajedustajana</a:t>
            </a:r>
            <a:r>
              <a:rPr lang="fi-FI" sz="2200" dirty="0" smtClean="0"/>
              <a:t> </a:t>
            </a:r>
            <a:r>
              <a:rPr lang="fi-FI" sz="2200" b="1" dirty="0"/>
              <a:t>Annika Englund</a:t>
            </a:r>
            <a:r>
              <a:rPr lang="fi-FI" sz="2200" dirty="0"/>
              <a:t>, Turun AMK</a:t>
            </a:r>
          </a:p>
        </p:txBody>
      </p:sp>
    </p:spTree>
    <p:extLst>
      <p:ext uri="{BB962C8B-B14F-4D97-AF65-F5344CB8AC3E}">
        <p14:creationId xmlns:p14="http://schemas.microsoft.com/office/powerpoint/2010/main" val="269450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5F9B-F2C2-4F5E-802B-AA7D8C36BC32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269851"/>
            <a:ext cx="6358804" cy="365125"/>
          </a:xfrm>
        </p:spPr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618" y="484909"/>
            <a:ext cx="9296399" cy="4718869"/>
          </a:xfrm>
        </p:spPr>
        <p:txBody>
          <a:bodyPr>
            <a:normAutofit/>
          </a:bodyPr>
          <a:lstStyle/>
          <a:p>
            <a:pPr lvl="0" fontAlgn="base"/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GB"/>
              <a:t/>
            </a:r>
            <a:br>
              <a:rPr lang="en-GB"/>
            </a:b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811" y="5126301"/>
            <a:ext cx="932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i="1"/>
              <a:t>Tämä teos on lisensoitu Creative </a:t>
            </a:r>
            <a:r>
              <a:rPr lang="fi-FI" i="1" err="1"/>
              <a:t>Commons</a:t>
            </a:r>
            <a:r>
              <a:rPr lang="fi-FI" i="1"/>
              <a:t> Nimeä- </a:t>
            </a:r>
            <a:r>
              <a:rPr lang="fi-FI" i="1" err="1"/>
              <a:t>JaaSamoin</a:t>
            </a:r>
            <a:r>
              <a:rPr lang="fi-FI" i="1"/>
              <a:t> 4.0 Kansainvälinen -lisenssillä. </a:t>
            </a:r>
            <a:br>
              <a:rPr lang="fi-FI" i="1"/>
            </a:br>
            <a:r>
              <a:rPr lang="fi-FI" i="1"/>
              <a:t>http://creativecommons.org/licenses/by-sa/4.0/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45" y="5046862"/>
            <a:ext cx="1885534" cy="664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2722" y="2092569"/>
            <a:ext cx="596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Onnistuneita hetkiä </a:t>
            </a:r>
          </a:p>
          <a:p>
            <a:r>
              <a:rPr lang="fi-FI" sz="2800"/>
              <a:t>verkkotutkinto-opintoihin!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917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Verkkotutkinnot-työryhmä</a:t>
            </a:r>
            <a:br>
              <a:rPr lang="en-US" sz="3700">
                <a:solidFill>
                  <a:schemeClr val="tx1"/>
                </a:solidFill>
              </a:rPr>
            </a:br>
            <a:r>
              <a:rPr lang="en-US" sz="3700">
                <a:solidFill>
                  <a:schemeClr val="tx1"/>
                </a:solidFill>
              </a:rPr>
              <a:t>eAMK-hanke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133D046-393C-4899-A19B-DD4B0CCE64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9/29/2021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Marjo Joshi, Turku AMK   (koordinaattori)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Mirva Pilli-Sihvola, XAMK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Outi Valkki, Haaga-Helia 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Leena Mäkinen, HAMK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Kati Mäenpää, OAMK 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Tanja Rautiainen, Lapin 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Pirjo Könni, Lapin AMK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939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4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0" y="554182"/>
            <a:ext cx="3932237" cy="1224683"/>
          </a:xfrm>
        </p:spPr>
        <p:txBody>
          <a:bodyPr>
            <a:normAutofit fontScale="90000"/>
          </a:bodyPr>
          <a:lstStyle/>
          <a:p>
            <a:pPr fontAlgn="base"/>
            <a:r>
              <a:rPr lang="fi-FI" b="1" dirty="0"/>
              <a:t>Vertaistukea verkkoon </a:t>
            </a:r>
            <a:r>
              <a:rPr lang="fi-FI" b="1" dirty="0" smtClean="0"/>
              <a:t>-Verkkotutkinto-opiskelijoiden </a:t>
            </a:r>
            <a:r>
              <a:rPr lang="fi-FI" b="1" dirty="0"/>
              <a:t>vinkit uusille opiskelijoille.</a:t>
            </a:r>
            <a:endParaRPr lang="en-GB" dirty="0">
              <a:cs typeface="Calibri Light" panose="020F0302020204030204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1937453"/>
            <a:ext cx="3932237" cy="383315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2600" dirty="0" err="1">
                <a:ea typeface="+mj-lt"/>
                <a:cs typeface="+mj-lt"/>
              </a:rPr>
              <a:t>Webinaarissa</a:t>
            </a:r>
            <a:r>
              <a:rPr lang="fi-FI" sz="2600" dirty="0">
                <a:ea typeface="+mj-lt"/>
                <a:cs typeface="+mj-lt"/>
              </a:rPr>
              <a:t> jaetaan verkkotutkinto-opiskelijoiden vinkkejä verkkotutkinto-opiskeluun. Miten organisoida verkossa opiskelua, työskentelyä ja vuorovaikutusta. </a:t>
            </a:r>
            <a:r>
              <a:rPr lang="fi-FI" sz="2600" dirty="0" err="1" smtClean="0">
                <a:ea typeface="+mj-lt"/>
                <a:cs typeface="+mj-lt"/>
              </a:rPr>
              <a:t>Webinaarissa</a:t>
            </a:r>
            <a:r>
              <a:rPr lang="fi-FI" sz="2600" dirty="0" smtClean="0">
                <a:ea typeface="+mj-lt"/>
                <a:cs typeface="+mj-lt"/>
              </a:rPr>
              <a:t> </a:t>
            </a:r>
            <a:r>
              <a:rPr lang="fi-FI" sz="2600" dirty="0">
                <a:ea typeface="+mj-lt"/>
                <a:cs typeface="+mj-lt"/>
              </a:rPr>
              <a:t>käsitellään vinkkejä yhteisen keskustelun kautta, johon myös yleisön toivotaan osallistuvan.</a:t>
            </a:r>
            <a:endParaRPr lang="en-US" sz="2600" dirty="0"/>
          </a:p>
          <a:p>
            <a:pPr fontAlgn="base"/>
            <a:endParaRPr lang="fi-FI" sz="2300" dirty="0"/>
          </a:p>
          <a:p>
            <a:pPr fontAlgn="base"/>
            <a:r>
              <a:rPr lang="fi-FI" sz="2500" dirty="0"/>
              <a:t>Puhujat:</a:t>
            </a:r>
            <a:endParaRPr lang="fi-FI" sz="2500" dirty="0">
              <a:cs typeface="Calibri Ligh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500" dirty="0"/>
              <a:t>Outi Valkki, Haaga-Helia</a:t>
            </a:r>
            <a:endParaRPr lang="fi-FI" sz="2500" dirty="0">
              <a:cs typeface="Calibri Ligh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500" dirty="0"/>
              <a:t>Pirjo Könni, Lapin AMK</a:t>
            </a:r>
            <a:endParaRPr lang="fi-FI" sz="2500" dirty="0">
              <a:cs typeface="Calibri Ligh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500" dirty="0"/>
              <a:t>Kati Mäenpää, Oulun AMK</a:t>
            </a:r>
            <a:endParaRPr lang="fi-FI" sz="2500" dirty="0"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500" dirty="0">
                <a:cs typeface="Calibri Light"/>
              </a:rPr>
              <a:t>Leena Mäkinen, HAMK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500" dirty="0">
                <a:cs typeface="Calibri Light"/>
              </a:rPr>
              <a:t>Kokemusopiskelijat: Kirsi Hattukangas ja Aila Viippola, Lapin </a:t>
            </a:r>
            <a:r>
              <a:rPr lang="fi-FI" sz="2500" dirty="0" smtClean="0">
                <a:cs typeface="Calibri Light"/>
              </a:rPr>
              <a:t>AMK</a:t>
            </a:r>
            <a:endParaRPr lang="en-US" sz="2500" dirty="0">
              <a:cs typeface="Calibri Light" panose="020F0302020204030204"/>
            </a:endParaRPr>
          </a:p>
          <a:p>
            <a:endParaRPr lang="en-US" dirty="0">
              <a:cs typeface="Calibri Light" panose="020F03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4882E-111E-48A9-BDBC-8C83573047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1080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DA700-C3E0-428C-8050-6A18D9D8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A7D-E534-445B-89F6-0F314E7A7175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A91E9-B60A-4DCA-9167-55627891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334CDD-687C-4A4C-8303-63550074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54" y="730598"/>
            <a:ext cx="3459892" cy="838986"/>
          </a:xfrm>
        </p:spPr>
        <p:txBody>
          <a:bodyPr/>
          <a:lstStyle/>
          <a:p>
            <a:pPr algn="ctr"/>
            <a:r>
              <a:rPr lang="en-US" sz="2400" b="1" err="1">
                <a:cs typeface="Calibri Light"/>
              </a:rPr>
              <a:t>Oppimisen</a:t>
            </a:r>
            <a:r>
              <a:rPr lang="en-US" sz="2400" b="1">
                <a:cs typeface="Calibri Light"/>
              </a:rPr>
              <a:t> </a:t>
            </a:r>
            <a:r>
              <a:rPr lang="en-US" sz="2400" b="1" err="1">
                <a:cs typeface="Calibri Light"/>
              </a:rPr>
              <a:t>organisointi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r>
              <a:rPr lang="en-US" sz="2400" b="1" err="1">
                <a:cs typeface="Calibri Light"/>
              </a:rPr>
              <a:t>Vinkit</a:t>
            </a:r>
            <a:r>
              <a:rPr lang="en-US" sz="2400" b="1">
                <a:cs typeface="Calibri Light"/>
              </a:rPr>
              <a:t> 1-4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98D4E-B463-45A1-99BF-62DCE0CA9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  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9038BD-5535-44BB-ABF3-BEFC4DCCBA5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412D51-C1CA-4FA7-838E-594AF30B81B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  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36493-29DE-40C9-8471-63644548AB6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b="1" err="1">
                <a:cs typeface="Calibri Light"/>
              </a:rPr>
              <a:t>Työskentely</a:t>
            </a:r>
            <a:r>
              <a:rPr lang="en-US" b="1">
                <a:cs typeface="Calibri Light"/>
              </a:rPr>
              <a:t> </a:t>
            </a:r>
            <a:r>
              <a:rPr lang="en-US" b="1" err="1">
                <a:cs typeface="Calibri Light"/>
              </a:rPr>
              <a:t>ryhmissä</a:t>
            </a:r>
            <a:r>
              <a:rPr lang="en-US" b="1">
                <a:cs typeface="Calibri Light"/>
              </a:rPr>
              <a:t> </a:t>
            </a:r>
            <a:endParaRPr lang="en-US"/>
          </a:p>
          <a:p>
            <a:pPr algn="ctr"/>
            <a:r>
              <a:rPr lang="en-US" b="1" err="1">
                <a:cs typeface="Calibri Light"/>
              </a:rPr>
              <a:t>Vinkit</a:t>
            </a:r>
            <a:r>
              <a:rPr lang="en-US" b="1">
                <a:cs typeface="Calibri Light"/>
              </a:rPr>
              <a:t> 5-7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87F696-81B7-4CC3-834D-3C272468BA7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b="1" err="1">
                <a:cs typeface="Calibri Light"/>
              </a:rPr>
              <a:t>Jatkuvan</a:t>
            </a:r>
            <a:r>
              <a:rPr lang="en-US" sz="2400" b="1">
                <a:cs typeface="Calibri Light"/>
              </a:rPr>
              <a:t> </a:t>
            </a:r>
            <a:r>
              <a:rPr lang="en-US" sz="2400" b="1" err="1">
                <a:cs typeface="Calibri Light"/>
              </a:rPr>
              <a:t>oppimisen</a:t>
            </a:r>
            <a:r>
              <a:rPr lang="en-US" sz="2400" b="1">
                <a:cs typeface="Calibri Light"/>
              </a:rPr>
              <a:t> </a:t>
            </a:r>
            <a:r>
              <a:rPr lang="en-US" sz="2400" b="1" err="1">
                <a:cs typeface="Calibri Light"/>
              </a:rPr>
              <a:t>ylläpitäminen</a:t>
            </a:r>
            <a:endParaRPr lang="en-US" sz="2400">
              <a:cs typeface="Calibri Light"/>
            </a:endParaRPr>
          </a:p>
          <a:p>
            <a:pPr algn="ctr"/>
            <a:r>
              <a:rPr lang="en-US" sz="2400" b="1" err="1">
                <a:cs typeface="Calibri Light"/>
              </a:rPr>
              <a:t>Vinkit</a:t>
            </a:r>
            <a:r>
              <a:rPr lang="en-US" sz="2400" b="1">
                <a:cs typeface="Calibri Light"/>
              </a:rPr>
              <a:t> 8-10</a:t>
            </a:r>
          </a:p>
        </p:txBody>
      </p:sp>
      <p:pic>
        <p:nvPicPr>
          <p:cNvPr id="14" name="Picture Placeholder 6" descr="A picture containing table, yellow, sitting, small&#10;&#10;Description generated with very high confidence">
            <a:extLst>
              <a:ext uri="{FF2B5EF4-FFF2-40B4-BE49-F238E27FC236}">
                <a16:creationId xmlns:a16="http://schemas.microsoft.com/office/drawing/2014/main" id="{41C31AE5-4BBA-4EEA-9B50-1120AFD7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" b="8135"/>
          <a:stretch/>
        </p:blipFill>
        <p:spPr>
          <a:xfrm>
            <a:off x="752727" y="2384767"/>
            <a:ext cx="2830802" cy="294500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6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903E2408-2F2E-44AD-AB75-CEB095A02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 rot="-60000">
            <a:off x="4085233" y="2059554"/>
            <a:ext cx="3564924" cy="379993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Picture Placeholder 7" descr="A picture containing holding, orange, table, man&#10;&#10;Description generated with very high confidence">
            <a:extLst>
              <a:ext uri="{FF2B5EF4-FFF2-40B4-BE49-F238E27FC236}">
                <a16:creationId xmlns:a16="http://schemas.microsoft.com/office/drawing/2014/main" id="{60AF6851-EB8C-4CA8-B0EE-F9F7CAA82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" b="2507"/>
          <a:stretch/>
        </p:blipFill>
        <p:spPr>
          <a:xfrm>
            <a:off x="8158996" y="2236087"/>
            <a:ext cx="3592802" cy="382781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985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94" y="802955"/>
            <a:ext cx="5390351" cy="2484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3700" b="1">
                <a:solidFill>
                  <a:srgbClr val="000000"/>
                </a:solidFill>
              </a:rPr>
              <a:t>VINKKI 1:</a:t>
            </a:r>
            <a:br>
              <a:rPr lang="en-US" sz="3700" b="1">
                <a:solidFill>
                  <a:srgbClr val="000000"/>
                </a:solidFill>
              </a:rPr>
            </a:br>
            <a:r>
              <a:rPr lang="en-US" sz="3700" b="1">
                <a:solidFill>
                  <a:srgbClr val="000000"/>
                </a:solidFill>
              </a:rPr>
              <a:t>Oman työskentelyn aikatauluttaminen </a:t>
            </a:r>
            <a:endParaRPr lang="en-US" sz="3700" b="1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" b="813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563" y="3165752"/>
            <a:ext cx="5228589" cy="29490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5850026-1533-4F5F-B255-26DE8B362E90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0443C-5C6A-484F-8265-37DDAFC9AED2}"/>
              </a:ext>
            </a:extLst>
          </p:cNvPr>
          <p:cNvSpPr txBox="1"/>
          <p:nvPr/>
        </p:nvSpPr>
        <p:spPr>
          <a:xfrm>
            <a:off x="5809129" y="3065930"/>
            <a:ext cx="4903693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Oman </a:t>
            </a:r>
            <a:r>
              <a:rPr lang="en-US" sz="2800" err="1">
                <a:ea typeface="+mn-lt"/>
                <a:cs typeface="+mn-lt"/>
              </a:rPr>
              <a:t>opiskelurytmin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löytäminen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tärkeää</a:t>
            </a:r>
            <a:r>
              <a:rPr lang="en-US" sz="2800">
                <a:ea typeface="+mn-lt"/>
                <a:cs typeface="+mn-lt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err="1">
                <a:ea typeface="+mn-lt"/>
                <a:cs typeface="+mn-lt"/>
              </a:rPr>
              <a:t>Opiskelun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kalenterointi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palautuspäivät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verkkotapaamiset</a:t>
            </a:r>
            <a:r>
              <a:rPr lang="en-US" sz="2800">
                <a:ea typeface="+mn-lt"/>
                <a:cs typeface="+mn-lt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err="1">
                <a:ea typeface="+mn-lt"/>
                <a:cs typeface="+mn-lt"/>
              </a:rPr>
              <a:t>Muista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lepopäivät</a:t>
            </a:r>
            <a:r>
              <a:rPr lang="en-US" sz="2800">
                <a:ea typeface="+mn-lt"/>
                <a:cs typeface="+mn-lt"/>
              </a:rPr>
              <a:t>!</a:t>
            </a: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/>
            <a:r>
              <a:rPr lang="en-US" sz="3700" b="1">
                <a:solidFill>
                  <a:srgbClr val="000000"/>
                </a:solidFill>
              </a:rPr>
              <a:t>VINKKI 2: Ole </a:t>
            </a:r>
            <a:r>
              <a:rPr lang="en-US" sz="3700" b="1" err="1">
                <a:solidFill>
                  <a:srgbClr val="000000"/>
                </a:solidFill>
              </a:rPr>
              <a:t>oma-aloitteinen</a:t>
            </a:r>
            <a:r>
              <a:rPr lang="en-US" sz="3700" b="1">
                <a:solidFill>
                  <a:srgbClr val="000000"/>
                </a:solidFill>
              </a:rPr>
              <a:t> ja </a:t>
            </a:r>
            <a:r>
              <a:rPr lang="en-US" sz="3700" b="1" err="1">
                <a:solidFill>
                  <a:srgbClr val="000000"/>
                </a:solidFill>
              </a:rPr>
              <a:t>itseohjautuva</a:t>
            </a:r>
            <a:endParaRPr lang="en-US" sz="3700" err="1">
              <a:solidFill>
                <a:srgbClr val="000000"/>
              </a:solidFill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" b="813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5850026-1533-4F5F-B255-26DE8B362E90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0680E-8C03-4061-AAC5-F6F3079A9280}"/>
              </a:ext>
            </a:extLst>
          </p:cNvPr>
          <p:cNvSpPr txBox="1"/>
          <p:nvPr/>
        </p:nvSpPr>
        <p:spPr>
          <a:xfrm>
            <a:off x="6320118" y="2653553"/>
            <a:ext cx="450028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GB" sz="2400" err="1">
                <a:ea typeface="+mn-lt"/>
                <a:cs typeface="+mn-lt"/>
              </a:rPr>
              <a:t>Tietoa</a:t>
            </a:r>
            <a:r>
              <a:rPr lang="en-GB" sz="2400">
                <a:ea typeface="+mn-lt"/>
                <a:cs typeface="+mn-lt"/>
              </a:rPr>
              <a:t> on </a:t>
            </a:r>
            <a:r>
              <a:rPr lang="en-GB" sz="2400" err="1">
                <a:ea typeface="+mn-lt"/>
                <a:cs typeface="+mn-lt"/>
              </a:rPr>
              <a:t>hankittava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itsenäisesti</a:t>
            </a:r>
            <a:r>
              <a:rPr lang="en-GB" sz="2400">
                <a:ea typeface="+mn-lt"/>
                <a:cs typeface="+mn-lt"/>
              </a:rPr>
              <a:t>.</a:t>
            </a:r>
            <a:endParaRPr lang="en-US" sz="24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 </a:t>
            </a:r>
            <a:r>
              <a:rPr lang="en-GB" sz="2400">
                <a:ea typeface="+mn-lt"/>
                <a:cs typeface="+mn-lt"/>
              </a:rPr>
              <a:t>Oma </a:t>
            </a:r>
            <a:r>
              <a:rPr lang="en-GB" sz="2400" err="1">
                <a:ea typeface="+mn-lt"/>
                <a:cs typeface="+mn-lt"/>
              </a:rPr>
              <a:t>vastuu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opintojen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US" sz="2400">
                <a:ea typeface="+mn-lt"/>
                <a:cs typeface="+mn-lt"/>
              </a:rPr>
              <a:t>etenemisestä.</a:t>
            </a:r>
            <a:endParaRPr lang="en-GB" sz="2400">
              <a:ea typeface="+mn-lt"/>
              <a:cs typeface="+mn-lt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65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/>
            <a:r>
              <a:rPr lang="en-US" sz="3700" b="1">
                <a:solidFill>
                  <a:srgbClr val="000000"/>
                </a:solidFill>
              </a:rPr>
              <a:t>VINKKI 3: </a:t>
            </a:r>
            <a:r>
              <a:rPr lang="en-US" sz="3700" b="1" err="1">
                <a:solidFill>
                  <a:srgbClr val="000000"/>
                </a:solidFill>
              </a:rPr>
              <a:t>Huolehdi</a:t>
            </a:r>
            <a:r>
              <a:rPr lang="en-US" sz="3700" b="1">
                <a:solidFill>
                  <a:srgbClr val="000000"/>
                </a:solidFill>
              </a:rPr>
              <a:t> </a:t>
            </a:r>
            <a:r>
              <a:rPr lang="en-US" sz="3700" b="1" err="1">
                <a:solidFill>
                  <a:srgbClr val="000000"/>
                </a:solidFill>
              </a:rPr>
              <a:t>oman</a:t>
            </a:r>
            <a:r>
              <a:rPr lang="en-US" sz="3700" b="1">
                <a:solidFill>
                  <a:srgbClr val="000000"/>
                </a:solidFill>
              </a:rPr>
              <a:t> </a:t>
            </a:r>
            <a:r>
              <a:rPr lang="en-US" sz="3700" b="1" err="1">
                <a:solidFill>
                  <a:srgbClr val="000000"/>
                </a:solidFill>
              </a:rPr>
              <a:t>digiympäristösi</a:t>
            </a:r>
            <a:r>
              <a:rPr lang="en-US" sz="3700" b="1">
                <a:solidFill>
                  <a:srgbClr val="000000"/>
                </a:solidFill>
              </a:rPr>
              <a:t> </a:t>
            </a:r>
            <a:r>
              <a:rPr lang="en-US" sz="3700" b="1" err="1">
                <a:solidFill>
                  <a:srgbClr val="000000"/>
                </a:solidFill>
              </a:rPr>
              <a:t>toimivuudesta</a:t>
            </a:r>
            <a:endParaRPr lang="en-US" sz="3700" b="1" err="1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" b="813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5850026-1533-4F5F-B255-26DE8B362E90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0680E-8C03-4061-AAC5-F6F3079A9280}"/>
              </a:ext>
            </a:extLst>
          </p:cNvPr>
          <p:cNvSpPr txBox="1"/>
          <p:nvPr/>
        </p:nvSpPr>
        <p:spPr>
          <a:xfrm>
            <a:off x="6320118" y="2653553"/>
            <a:ext cx="450028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Hanki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ajoissa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verkkotyöskentelyyn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soveltuvat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laitteet</a:t>
            </a:r>
            <a:r>
              <a:rPr lang="en-US" sz="2400">
                <a:ea typeface="+mn-lt"/>
                <a:cs typeface="+mn-lt"/>
              </a:rPr>
              <a:t> ja </a:t>
            </a:r>
            <a:r>
              <a:rPr lang="en-US" sz="2400" err="1">
                <a:ea typeface="+mn-lt"/>
                <a:cs typeface="+mn-lt"/>
              </a:rPr>
              <a:t>välineet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Korkeakoulut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tarjoavat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apua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ohjeistusta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järjestelmien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ohjelmien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käyttöön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endParaRPr lang="en-GB" sz="2400">
              <a:ea typeface="+mn-lt"/>
              <a:cs typeface="+mn-lt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65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607810"/>
            <a:ext cx="4987268" cy="16491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/>
            <a:r>
              <a:rPr lang="en-US" sz="3700" b="1">
                <a:solidFill>
                  <a:srgbClr val="262626"/>
                </a:solidFill>
              </a:rPr>
              <a:t>VINKKI 4:  </a:t>
            </a:r>
            <a:r>
              <a:rPr lang="en-US" sz="3700" b="1" err="1">
                <a:ea typeface="+mj-lt"/>
                <a:cs typeface="+mj-lt"/>
              </a:rPr>
              <a:t>Suunnittele</a:t>
            </a:r>
            <a:r>
              <a:rPr lang="en-US" sz="3700" b="1">
                <a:ea typeface="+mj-lt"/>
                <a:cs typeface="+mj-lt"/>
              </a:rPr>
              <a:t> </a:t>
            </a:r>
            <a:r>
              <a:rPr lang="en-US" sz="3700" b="1" err="1">
                <a:ea typeface="+mj-lt"/>
                <a:cs typeface="+mj-lt"/>
              </a:rPr>
              <a:t>opintosi</a:t>
            </a:r>
            <a:r>
              <a:rPr lang="en-US" sz="3700" b="1">
                <a:ea typeface="+mj-lt"/>
                <a:cs typeface="+mj-lt"/>
              </a:rPr>
              <a:t> ja </a:t>
            </a:r>
            <a:r>
              <a:rPr lang="en-US" sz="3700" b="1" err="1">
                <a:ea typeface="+mj-lt"/>
                <a:cs typeface="+mj-lt"/>
              </a:rPr>
              <a:t>hyödynnä</a:t>
            </a:r>
            <a:r>
              <a:rPr lang="en-US" sz="3700" b="1">
                <a:ea typeface="+mj-lt"/>
                <a:cs typeface="+mj-lt"/>
              </a:rPr>
              <a:t> </a:t>
            </a:r>
            <a:r>
              <a:rPr lang="en-US" sz="3700" b="1" err="1">
                <a:ea typeface="+mj-lt"/>
                <a:cs typeface="+mj-lt"/>
              </a:rPr>
              <a:t>verkko-opintoja</a:t>
            </a:r>
            <a:r>
              <a:rPr lang="en-US" sz="3700" b="1">
                <a:ea typeface="+mj-lt"/>
                <a:cs typeface="+mj-lt"/>
              </a:rPr>
              <a:t> </a:t>
            </a:r>
            <a:r>
              <a:rPr lang="en-US" sz="3700" b="1" err="1">
                <a:ea typeface="+mj-lt"/>
                <a:cs typeface="+mj-lt"/>
              </a:rPr>
              <a:t>laajasti</a:t>
            </a:r>
            <a:r>
              <a:rPr lang="en-US" sz="3700" b="1">
                <a:ea typeface="+mj-lt"/>
                <a:cs typeface="+mj-lt"/>
              </a:rPr>
              <a:t/>
            </a:r>
            <a:br>
              <a:rPr lang="en-US" sz="3700" b="1">
                <a:ea typeface="+mj-lt"/>
                <a:cs typeface="+mj-lt"/>
              </a:rPr>
            </a:br>
            <a:endParaRPr lang="en-US" sz="3700">
              <a:ea typeface="+mj-lt"/>
              <a:cs typeface="+mj-lt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" b="813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5850026-1533-4F5F-B255-26DE8B362E90}" type="datetime1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t>9/29/2021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0680E-8C03-4061-AAC5-F6F3079A9280}"/>
              </a:ext>
            </a:extLst>
          </p:cNvPr>
          <p:cNvSpPr txBox="1"/>
          <p:nvPr/>
        </p:nvSpPr>
        <p:spPr>
          <a:xfrm>
            <a:off x="6320118" y="2653553"/>
            <a:ext cx="4500282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smtClean="0">
                <a:ea typeface="+mn-lt"/>
                <a:cs typeface="+mn-lt"/>
              </a:rPr>
              <a:t>Campusonline.fi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Virtuaalivaihto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 algn="l">
              <a:buFont typeface="Arial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45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747" y="544163"/>
            <a:ext cx="6171296" cy="1497183"/>
          </a:xfrm>
        </p:spPr>
        <p:txBody>
          <a:bodyPr>
            <a:normAutofit/>
          </a:bodyPr>
          <a:lstStyle/>
          <a:p>
            <a:r>
              <a:rPr lang="en-US" sz="3300" b="1">
                <a:solidFill>
                  <a:srgbClr val="000000"/>
                </a:solidFill>
                <a:ea typeface="+mj-lt"/>
                <a:cs typeface="+mj-lt"/>
              </a:rPr>
              <a:t>VINKKI 5: </a:t>
            </a:r>
            <a:r>
              <a:rPr lang="en-US" sz="3300" b="1" err="1">
                <a:solidFill>
                  <a:srgbClr val="000000"/>
                </a:solidFill>
                <a:ea typeface="+mj-lt"/>
                <a:cs typeface="+mj-lt"/>
              </a:rPr>
              <a:t>Ryhmätyöskentely</a:t>
            </a:r>
            <a:endParaRPr lang="en-US" sz="3300" b="1">
              <a:solidFill>
                <a:srgbClr val="000000"/>
              </a:solidFill>
              <a:ea typeface="+mj-lt"/>
              <a:cs typeface="+mj-lt"/>
            </a:endParaRPr>
          </a:p>
          <a:p>
            <a:endParaRPr lang="fi-FI" b="1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48B65-F248-4A6F-B940-79418411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141" y="1745947"/>
            <a:ext cx="5523916" cy="4516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GB" sz="2400" err="1">
                <a:latin typeface="Calibri"/>
                <a:cs typeface="Calibri"/>
              </a:rPr>
              <a:t>Monissa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korkeakouluissa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opiskellaan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ryhmissä</a:t>
            </a:r>
            <a:r>
              <a:rPr lang="en-GB" sz="2400">
                <a:latin typeface="Calibri"/>
                <a:cs typeface="Calibri"/>
              </a:rPr>
              <a:t>, </a:t>
            </a:r>
            <a:r>
              <a:rPr lang="en-GB" sz="2400" err="1">
                <a:latin typeface="Calibri"/>
                <a:cs typeface="Calibri"/>
              </a:rPr>
              <a:t>ainakin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osittain</a:t>
            </a:r>
            <a:r>
              <a:rPr lang="en-GB" sz="2400">
                <a:latin typeface="Calibri"/>
                <a:cs typeface="Calibri"/>
              </a:rPr>
              <a:t>. </a:t>
            </a:r>
            <a:endParaRPr lang="en-US" sz="2400">
              <a:ea typeface="+mj-lt"/>
              <a:cs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GB" sz="2400" err="1">
                <a:latin typeface="Calibri"/>
                <a:cs typeface="Calibri"/>
              </a:rPr>
              <a:t>Ryhmäytyminen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vaatii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aikaa</a:t>
            </a:r>
            <a:r>
              <a:rPr lang="en-GB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mutta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antaa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myös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paljon</a:t>
            </a:r>
            <a:r>
              <a:rPr lang="en-US" sz="2400">
                <a:latin typeface="Calibri"/>
                <a:cs typeface="Calibri"/>
              </a:rPr>
              <a:t>.</a:t>
            </a:r>
            <a:endParaRPr lang="en-GB" sz="2400">
              <a:ea typeface="+mj-lt"/>
              <a:cs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GB" sz="2400" err="1">
                <a:latin typeface="Calibri"/>
                <a:cs typeface="Calibri"/>
              </a:rPr>
              <a:t>Ryhmän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pelisäännöt</a:t>
            </a:r>
            <a:r>
              <a:rPr lang="en-GB" sz="2400">
                <a:latin typeface="Calibri"/>
                <a:cs typeface="Calibri"/>
              </a:rPr>
              <a:t> on </a:t>
            </a:r>
            <a:r>
              <a:rPr lang="en-GB" sz="2400" err="1">
                <a:latin typeface="Calibri"/>
                <a:cs typeface="Calibri"/>
              </a:rPr>
              <a:t>hyvä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luoda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ja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pitää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niistä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kiinni</a:t>
            </a:r>
            <a:r>
              <a:rPr lang="en-GB" sz="2400">
                <a:latin typeface="Calibri"/>
                <a:cs typeface="Calibri"/>
              </a:rPr>
              <a:t>.</a:t>
            </a:r>
            <a:endParaRPr lang="en-US" sz="2400">
              <a:ea typeface="+mj-lt"/>
              <a:cs typeface="+mj-lt"/>
            </a:endParaRPr>
          </a:p>
          <a:p>
            <a:pPr marL="685800">
              <a:lnSpc>
                <a:spcPct val="100000"/>
              </a:lnSpc>
              <a:spcBef>
                <a:spcPts val="0"/>
              </a:spcBef>
            </a:pPr>
            <a:endParaRPr lang="en-US" sz="2400">
              <a:ea typeface="+mj-lt"/>
              <a:cs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endParaRPr lang="en-GB" sz="2400">
              <a:latin typeface="Calibri"/>
              <a:cs typeface="Calibri"/>
            </a:endParaRPr>
          </a:p>
          <a:p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fi-FI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AA4D62-6A3C-47EF-B80B-45BD1D2F7DF4}" type="datetime1">
              <a:rPr lang="en-US" sz="1100" smtClean="0">
                <a:solidFill>
                  <a:srgbClr val="898989"/>
                </a:solidFill>
              </a:rPr>
              <a:t>9/29/2021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000">
                <a:solidFill>
                  <a:srgbClr val="898989"/>
                </a:solidFill>
              </a:rPr>
              <a:t>M. Joshi, M Pilli-Sihvola, A-L Immonen, O Valkki, L Mäkinen, K Mäenpää, P Könni, T Rautiainen</a:t>
            </a:r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1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966</Words>
  <Application>Microsoft Office PowerPoint</Application>
  <PresentationFormat>Laajakuva</PresentationFormat>
  <Paragraphs>133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Office Theme</vt:lpstr>
      <vt:lpstr>1_Office Theme</vt:lpstr>
      <vt:lpstr>PowerPoint-esitys</vt:lpstr>
      <vt:lpstr>Verkkotutkinnot-työryhmä eAMK-hanke</vt:lpstr>
      <vt:lpstr>Vertaistukea verkkoon -Verkkotutkinto-opiskelijoiden vinkit uusille opiskelijoille.</vt:lpstr>
      <vt:lpstr>Oppimisen organisointi Vinkit 1-4</vt:lpstr>
      <vt:lpstr>VINKKI 1: Oman työskentelyn aikatauluttaminen </vt:lpstr>
      <vt:lpstr>VINKKI 2: Ole oma-aloitteinen ja itseohjautuva</vt:lpstr>
      <vt:lpstr>VINKKI 3: Huolehdi oman digiympäristösi toimivuudesta</vt:lpstr>
      <vt:lpstr>VINKKI 4:  Suunnittele opintosi ja hyödynnä verkko-opintoja laajasti </vt:lpstr>
      <vt:lpstr>VINKKI 5: Ryhmätyöskentely </vt:lpstr>
      <vt:lpstr>VINKKI 6: Luo osaltasi positiivista työskentelyilmapiiriä </vt:lpstr>
      <vt:lpstr>VINKKI 7: Ole aktiivinen opettajien ja muun henkilökunnan suuntaan</vt:lpstr>
      <vt:lpstr>VINKKI 8: Oman opiskelumotivaation säätely  </vt:lpstr>
      <vt:lpstr>VINKKI 9: Rakenna ja hyödynnä oma virtuaalinen oppimisympärstösi (PLE)</vt:lpstr>
      <vt:lpstr>VINKKI 10: Ole mukana erilaisissa verkostoissa </vt:lpstr>
      <vt:lpstr>Jatketaan keskustelua linjoilla…</vt:lpstr>
      <vt:lpstr>  ​ Verkkotutkinto-opiskelijan hyvinvointi ​ ke 13.11. klo 15-16:00 ​ ​ Webinaarissa jaetaan vinkkejä henkilöstölle verkkotutkinto-opiskelijoiden hyvinvoinnin tukemiseen: miten eri tavoin voidaan tukea verkko-opiskelijan opinnoissa etenemistä ja mielekästä opiskelukokemusta. ​  ​ Puhujina Tanja Rautiainen, Lapin AMK; Marjo Joshi, Turku AMK; Mirva Pilli-Sihvola, XAMK; Opiskelijajedustajana Annika Englund, Turun AMK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Joshi Marjo</dc:creator>
  <cp:lastModifiedBy>Tyrväinen Paula</cp:lastModifiedBy>
  <cp:revision>8</cp:revision>
  <dcterms:modified xsi:type="dcterms:W3CDTF">2021-09-29T10:29:21Z</dcterms:modified>
</cp:coreProperties>
</file>