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</p:sldMasterIdLst>
  <p:notesMasterIdLst>
    <p:notesMasterId r:id="rId29"/>
  </p:notesMasterIdLst>
  <p:sldIdLst>
    <p:sldId id="256" r:id="rId6"/>
    <p:sldId id="265" r:id="rId7"/>
    <p:sldId id="266" r:id="rId8"/>
    <p:sldId id="267" r:id="rId9"/>
    <p:sldId id="335" r:id="rId10"/>
    <p:sldId id="269" r:id="rId11"/>
    <p:sldId id="280" r:id="rId12"/>
    <p:sldId id="281" r:id="rId13"/>
    <p:sldId id="282" r:id="rId14"/>
    <p:sldId id="283" r:id="rId15"/>
    <p:sldId id="288" r:id="rId16"/>
    <p:sldId id="332" r:id="rId17"/>
    <p:sldId id="333" r:id="rId18"/>
    <p:sldId id="334" r:id="rId19"/>
    <p:sldId id="304" r:id="rId20"/>
    <p:sldId id="311" r:id="rId21"/>
    <p:sldId id="289" r:id="rId22"/>
    <p:sldId id="290" r:id="rId23"/>
    <p:sldId id="291" r:id="rId24"/>
    <p:sldId id="336" r:id="rId25"/>
    <p:sldId id="292" r:id="rId26"/>
    <p:sldId id="312" r:id="rId27"/>
    <p:sldId id="314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DAF8"/>
    <a:srgbClr val="31BD48"/>
    <a:srgbClr val="B8E2B4"/>
    <a:srgbClr val="67E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E3DC-FFA5-4B06-8CE1-A4327DB2171A}" type="datetimeFigureOut">
              <a:rPr lang="fi-FI" smtClean="0"/>
              <a:t>22.10.2020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09CB-CAF6-4571-BA04-25E12737EA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426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1F819-43F0-3246-9D96-F7758EDA6201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40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1F819-43F0-3246-9D96-F7758EDA6201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05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1F819-43F0-3246-9D96-F7758EDA6201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432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1F819-43F0-3246-9D96-F7758EDA6201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28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308255F3-F20B-4B87-BA2E-E1B81D1F1716}" type="datetime1">
              <a:rPr lang="fi-FI" smtClean="0"/>
              <a:t>22.10.2020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kiertotalousamk.fi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874719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560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30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894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0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979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979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840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64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86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6860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lehti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12" name="Kuva 11" descr="VAMK_logo_WHITE_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5498160"/>
            <a:ext cx="1348316" cy="727153"/>
          </a:xfrm>
          <a:prstGeom prst="rect">
            <a:avLst/>
          </a:prstGeom>
        </p:spPr>
      </p:pic>
      <p:sp>
        <p:nvSpPr>
          <p:cNvPr id="17" name="Otsikko 1"/>
          <p:cNvSpPr>
            <a:spLocks noGrp="1"/>
          </p:cNvSpPr>
          <p:nvPr>
            <p:ph type="title" hasCustomPrompt="1"/>
          </p:nvPr>
        </p:nvSpPr>
        <p:spPr>
          <a:xfrm>
            <a:off x="3139554" y="1853479"/>
            <a:ext cx="7630915" cy="2501413"/>
          </a:xfrm>
          <a:noFill/>
        </p:spPr>
        <p:txBody>
          <a:bodyPr anchor="ctr">
            <a:normAutofit/>
          </a:bodyPr>
          <a:lstStyle>
            <a:lvl1pPr algn="l">
              <a:defRPr sz="4800" b="1" u="none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8" name="Tekstin paikkamerkki 2"/>
          <p:cNvSpPr>
            <a:spLocks noGrp="1"/>
          </p:cNvSpPr>
          <p:nvPr>
            <p:ph type="body" idx="1"/>
          </p:nvPr>
        </p:nvSpPr>
        <p:spPr>
          <a:xfrm>
            <a:off x="3141301" y="4353543"/>
            <a:ext cx="7629168" cy="881423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9111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3E9E-8905-47D9-8774-71C2D0812B6B}" type="datetime1">
              <a:rPr lang="fi-FI" smtClean="0"/>
              <a:t>22.10.2020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kiertotalousamk.fi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66C3-9558-4BBB-9775-7D1DA6AA0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1" r:id="rId3"/>
    <p:sldLayoutId id="2147483692" r:id="rId4"/>
    <p:sldLayoutId id="2147483693" r:id="rId5"/>
    <p:sldLayoutId id="2147483702" r:id="rId6"/>
    <p:sldLayoutId id="2147483695" r:id="rId7"/>
    <p:sldLayoutId id="2147483705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asa.fi/uploads/2019/08/b038d3b5-ak1079_-909x1520-julk-nahtaville_06.06.19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asa.fi/uploads/2019/09/1be2a529-vaskiluodon-osayleiskaavaluonnos-ve1-utkast-till-vasklot-delgeneralplan-alt1-11.6.2019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botnia.fi/fi/aluesuunnittelu/pohjanmaan-maakuntakaava-203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lkari.fi/handle/10024/13226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tilaanlaakarilehti.fi/kommentit/kaupungistuminen-haastaa-kansanterveystyon/#.VsDGVfKLS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lsinki.fi/fi/uutiset/terveys/mullan-eliot-pitavat-meita-terveen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fi/photo/82776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.fi/static/hkr/julkaisut/2017/esp_julkaisu_2017032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fi/photos/pilvi-cumulus-mets%C3%A4-j%C3%A4rvi-453743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kpik.com/city-beside-hill-forest-urban-architecture-90710" TargetMode="External"/><Relationship Id="rId7" Type="http://schemas.openxmlformats.org/officeDocument/2006/relationships/hyperlink" Target="https://commons.wikimedia.org/wiki/File:Tashkent_City_Park_November_2019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upload.wikimedia.org/wikipedia/commons/7/7f/Extensive-modular-green-roof.jpg" TargetMode="Externa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nlex.fi/fi/laki/ajantasa/1999/1999013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Vihreä </a:t>
            </a:r>
            <a:r>
              <a:rPr lang="fi-FI" dirty="0" smtClean="0"/>
              <a:t>infrastruktuuri </a:t>
            </a:r>
            <a:r>
              <a:rPr lang="fi-FI" dirty="0"/>
              <a:t>&amp; ekosysteemipalvelut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0,5 op, Luentomateriaali + tehtävät</a:t>
            </a:r>
          </a:p>
          <a:p>
            <a:r>
              <a:rPr lang="fi-FI" dirty="0" smtClean="0"/>
              <a:t>Kestävä yhdyskunta</a:t>
            </a:r>
          </a:p>
          <a:p>
            <a:r>
              <a:rPr lang="fi-FI" dirty="0" smtClean="0"/>
              <a:t>Asseri Laitinen / VAMK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DBEC-BDFD-41C9-A00C-68FA1EF50EC5}" type="datetime1">
              <a:rPr lang="fi-FI" smtClean="0"/>
              <a:t>22.10.2020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22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Viheryhteys/käytävä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Laajempia viheralueita yhdistävä viheralue, </a:t>
            </a:r>
            <a:r>
              <a:rPr lang="fi-FI" b="1" dirty="0"/>
              <a:t>joka palvelee ihmisten </a:t>
            </a:r>
            <a:r>
              <a:rPr lang="fi-FI" dirty="0"/>
              <a:t>liikkumista ja virkistäytymistä (</a:t>
            </a:r>
            <a:r>
              <a:rPr lang="fi-FI" b="1" i="1" dirty="0"/>
              <a:t>virkistyskäytävä</a:t>
            </a:r>
            <a:r>
              <a:rPr lang="fi-FI" dirty="0"/>
              <a:t>)</a:t>
            </a:r>
          </a:p>
          <a:p>
            <a:pPr marL="0" indent="0">
              <a:buNone/>
            </a:pPr>
            <a:r>
              <a:rPr lang="fi-FI" dirty="0"/>
              <a:t>tai</a:t>
            </a:r>
          </a:p>
          <a:p>
            <a:r>
              <a:rPr lang="fi-FI" b="1" dirty="0"/>
              <a:t>mahdollistaa eliöiden </a:t>
            </a:r>
            <a:r>
              <a:rPr lang="fi-FI" dirty="0"/>
              <a:t>liikkumisen ja leviämisen rakennetussa ympäristössä (</a:t>
            </a:r>
            <a:r>
              <a:rPr lang="fi-FI" b="1" i="1" dirty="0"/>
              <a:t>ekologinen käytävä</a:t>
            </a:r>
            <a:r>
              <a:rPr lang="fi-FI" i="1" dirty="0"/>
              <a:t>)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6458466" y="6046574"/>
            <a:ext cx="1120345" cy="261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7559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2D28-221B-4ACF-9F8D-4397774C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Etsi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A18E5-4431-4F90-B46A-AA3E30054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Etsi tietyn alueen/kaupungin </a:t>
            </a:r>
            <a:r>
              <a:rPr lang="fi-FI" dirty="0">
                <a:solidFill>
                  <a:srgbClr val="FF0000"/>
                </a:solidFill>
              </a:rPr>
              <a:t>maakunta-, yleis- ja asemakaavoista </a:t>
            </a:r>
            <a:r>
              <a:rPr lang="fi-FI" b="1" dirty="0">
                <a:solidFill>
                  <a:srgbClr val="FF0000"/>
                </a:solidFill>
              </a:rPr>
              <a:t>viheralueita</a:t>
            </a:r>
            <a:r>
              <a:rPr lang="fi-FI" dirty="0">
                <a:solidFill>
                  <a:srgbClr val="FF0000"/>
                </a:solidFill>
              </a:rPr>
              <a:t> koskevia kaavamerkintöjä</a:t>
            </a:r>
            <a:r>
              <a:rPr lang="fi-FI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A18E5-4431-4F90-B46A-AA3E3005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45"/>
            <a:ext cx="10515600" cy="6076335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Etsi tietyn alueen/kaupungin </a:t>
            </a:r>
            <a:r>
              <a:rPr lang="fi-FI" dirty="0">
                <a:solidFill>
                  <a:srgbClr val="FF0000"/>
                </a:solidFill>
              </a:rPr>
              <a:t>maakunta-, yleis- ja asemakaavoista viheralueita koskevia kaavamerkintöjä</a:t>
            </a:r>
            <a:r>
              <a:rPr lang="fi-FI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Esimerkiksi Vaasan Ravilaakson </a:t>
            </a:r>
            <a:r>
              <a:rPr lang="fi-FI" b="1" dirty="0" smtClean="0">
                <a:solidFill>
                  <a:srgbClr val="FF0000"/>
                </a:solidFill>
              </a:rPr>
              <a:t>asemakaava</a:t>
            </a:r>
            <a:endParaRPr lang="fi-F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1800" dirty="0">
                <a:solidFill>
                  <a:srgbClr val="FF0000"/>
                </a:solidFill>
                <a:hlinkClick r:id="rId2"/>
              </a:rPr>
              <a:t>https://www.vaasa.fi/uploads/2019/08/b038d3b5-ak1079_-</a:t>
            </a:r>
            <a:r>
              <a:rPr lang="fi-FI" sz="1800" dirty="0" smtClean="0">
                <a:solidFill>
                  <a:srgbClr val="FF0000"/>
                </a:solidFill>
                <a:hlinkClick r:id="rId2"/>
              </a:rPr>
              <a:t>909x1520-julk-nahtaville_06.06.19.pdf</a:t>
            </a:r>
            <a:endParaRPr lang="fi-FI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2400" dirty="0" smtClean="0">
                <a:solidFill>
                  <a:srgbClr val="FF0000"/>
                </a:solidFill>
              </a:rPr>
              <a:t>	</a:t>
            </a:r>
            <a:r>
              <a:rPr lang="fi-FI" sz="2400" dirty="0" smtClean="0"/>
              <a:t>Puisto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	Lähivirkistysalue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	Urheilu- ja virkistyspalvelujen alue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	Suojaviheralue</a:t>
            </a:r>
            <a:endParaRPr lang="fi-FI" sz="1800" dirty="0" smtClean="0"/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838200" y="2825720"/>
            <a:ext cx="875070" cy="523220"/>
          </a:xfrm>
          <a:prstGeom prst="rect">
            <a:avLst/>
          </a:prstGeom>
          <a:solidFill>
            <a:srgbClr val="B8E2B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 smtClean="0"/>
              <a:t>   </a:t>
            </a:r>
            <a:r>
              <a:rPr lang="fi-FI" sz="2800" dirty="0" smtClean="0"/>
              <a:t>VP</a:t>
            </a:r>
            <a:endParaRPr lang="fi-FI" sz="2800" dirty="0"/>
          </a:p>
        </p:txBody>
      </p:sp>
      <p:sp>
        <p:nvSpPr>
          <p:cNvPr id="6" name="Tekstiruutu 5"/>
          <p:cNvSpPr txBox="1"/>
          <p:nvPr/>
        </p:nvSpPr>
        <p:spPr>
          <a:xfrm>
            <a:off x="838200" y="3715539"/>
            <a:ext cx="875070" cy="523220"/>
          </a:xfrm>
          <a:prstGeom prst="rect">
            <a:avLst/>
          </a:prstGeom>
          <a:solidFill>
            <a:srgbClr val="B8E2B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 smtClean="0"/>
              <a:t>   </a:t>
            </a:r>
            <a:r>
              <a:rPr lang="fi-FI" sz="2800" dirty="0" smtClean="0"/>
              <a:t>VL</a:t>
            </a:r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838200" y="4605359"/>
            <a:ext cx="875070" cy="523220"/>
          </a:xfrm>
          <a:prstGeom prst="rect">
            <a:avLst/>
          </a:prstGeom>
          <a:solidFill>
            <a:srgbClr val="B8E2B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 smtClean="0"/>
              <a:t>   </a:t>
            </a:r>
            <a:r>
              <a:rPr lang="fi-FI" sz="2800" dirty="0" smtClean="0"/>
              <a:t>VU</a:t>
            </a:r>
            <a:endParaRPr lang="fi-FI" sz="2800" dirty="0"/>
          </a:p>
        </p:txBody>
      </p:sp>
      <p:sp>
        <p:nvSpPr>
          <p:cNvPr id="8" name="Tekstiruutu 7"/>
          <p:cNvSpPr txBox="1"/>
          <p:nvPr/>
        </p:nvSpPr>
        <p:spPr>
          <a:xfrm>
            <a:off x="838200" y="5495179"/>
            <a:ext cx="875070" cy="523220"/>
          </a:xfrm>
          <a:prstGeom prst="rect">
            <a:avLst/>
          </a:prstGeom>
          <a:solidFill>
            <a:srgbClr val="67EFD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 smtClean="0"/>
              <a:t>   </a:t>
            </a:r>
            <a:r>
              <a:rPr lang="fi-FI" sz="2800" dirty="0" smtClean="0"/>
              <a:t>EV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21622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A18E5-4431-4F90-B46A-AA3E3005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45"/>
            <a:ext cx="10515600" cy="6076335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Etsi tietyn alueen/kaupungin </a:t>
            </a:r>
            <a:r>
              <a:rPr lang="fi-FI" dirty="0">
                <a:solidFill>
                  <a:srgbClr val="FF0000"/>
                </a:solidFill>
              </a:rPr>
              <a:t>maakunta-, yleis- ja asemakaavoista viheralueita koskevia kaavamerkintöjä</a:t>
            </a:r>
            <a:r>
              <a:rPr lang="fi-FI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Esimerkiksi Vaasan Vaskiluodon </a:t>
            </a:r>
            <a:r>
              <a:rPr lang="fi-FI" b="1" dirty="0" smtClean="0">
                <a:solidFill>
                  <a:srgbClr val="FF0000"/>
                </a:solidFill>
              </a:rPr>
              <a:t>osayleiskaava</a:t>
            </a:r>
            <a:endParaRPr lang="fi-F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18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fi-FI" sz="1800" dirty="0" smtClean="0">
                <a:solidFill>
                  <a:srgbClr val="FF0000"/>
                </a:solidFill>
                <a:hlinkClick r:id="rId2"/>
              </a:rPr>
              <a:t>www.vaasa.fi/uploads/2019/09/1be2a529-vaskiluodon-osayleiskaavaluonnos-ve1-utkast-till-vasklot-delgeneralplan-alt1-11.6.2019.pdf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endParaRPr lang="fi-FI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2400" dirty="0" smtClean="0"/>
              <a:t>	</a:t>
            </a:r>
            <a:r>
              <a:rPr lang="fi-FI" sz="2400" dirty="0"/>
              <a:t>V</a:t>
            </a:r>
            <a:r>
              <a:rPr lang="fi-FI" sz="2400" dirty="0" smtClean="0"/>
              <a:t>irkistysalue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		Viheryhteystarve</a:t>
            </a:r>
            <a:endParaRPr lang="fi-FI" sz="1800" dirty="0" smtClean="0"/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838200" y="2825720"/>
            <a:ext cx="875070" cy="523220"/>
          </a:xfrm>
          <a:prstGeom prst="rect">
            <a:avLst/>
          </a:prstGeom>
          <a:solidFill>
            <a:srgbClr val="B8E2B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 smtClean="0"/>
              <a:t>   </a:t>
            </a:r>
            <a:r>
              <a:rPr lang="fi-FI" sz="2800" dirty="0" smtClean="0"/>
              <a:t>V</a:t>
            </a:r>
            <a:endParaRPr lang="fi-FI" sz="2800" dirty="0"/>
          </a:p>
        </p:txBody>
      </p:sp>
      <p:sp>
        <p:nvSpPr>
          <p:cNvPr id="2" name="Tasakylkinen kolmio 1"/>
          <p:cNvSpPr/>
          <p:nvPr/>
        </p:nvSpPr>
        <p:spPr>
          <a:xfrm rot="5400000">
            <a:off x="1889022" y="3726421"/>
            <a:ext cx="275303" cy="265471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asakylkinen kolmio 8"/>
          <p:cNvSpPr/>
          <p:nvPr/>
        </p:nvSpPr>
        <p:spPr>
          <a:xfrm rot="16200000" flipH="1">
            <a:off x="567813" y="3721500"/>
            <a:ext cx="275303" cy="265471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 3"/>
          <p:cNvSpPr/>
          <p:nvPr/>
        </p:nvSpPr>
        <p:spPr>
          <a:xfrm>
            <a:off x="934065" y="3775583"/>
            <a:ext cx="169606" cy="1671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1156521" y="3775583"/>
            <a:ext cx="169606" cy="1671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1391267" y="3775582"/>
            <a:ext cx="169606" cy="1671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1628467" y="3780495"/>
            <a:ext cx="169606" cy="1671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40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A18E5-4431-4F90-B46A-AA3E3005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45"/>
            <a:ext cx="10515600" cy="6076335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Etsi tietyn alueen/kaupungin </a:t>
            </a:r>
            <a:r>
              <a:rPr lang="fi-FI" dirty="0">
                <a:solidFill>
                  <a:srgbClr val="FF0000"/>
                </a:solidFill>
              </a:rPr>
              <a:t>maakunta-, yleis- ja asemakaavoista viheralueita koskevia kaavamerkintöjä</a:t>
            </a:r>
            <a:r>
              <a:rPr lang="fi-FI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Esimerkiksi Pohjanmaan </a:t>
            </a:r>
            <a:r>
              <a:rPr lang="fi-FI" b="1" dirty="0" smtClean="0">
                <a:solidFill>
                  <a:srgbClr val="FF0000"/>
                </a:solidFill>
              </a:rPr>
              <a:t>maakuntakaava</a:t>
            </a:r>
            <a:endParaRPr lang="fi-F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18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fi-FI" sz="1800" dirty="0" smtClean="0">
                <a:solidFill>
                  <a:srgbClr val="FF0000"/>
                </a:solidFill>
                <a:hlinkClick r:id="rId2"/>
              </a:rPr>
              <a:t>www.obotnia.fi/fi/aluesuunnittelu/pohjanmaan-maakuntakaava-2030</a:t>
            </a:r>
            <a:r>
              <a:rPr lang="fi-FI" sz="1800" dirty="0" smtClean="0">
                <a:solidFill>
                  <a:srgbClr val="FF0000"/>
                </a:solidFill>
              </a:rPr>
              <a:t> =&gt; </a:t>
            </a:r>
            <a:r>
              <a:rPr lang="fi-FI" sz="1800" i="1" dirty="0" smtClean="0">
                <a:solidFill>
                  <a:srgbClr val="FF0000"/>
                </a:solidFill>
              </a:rPr>
              <a:t>Indeksikartta ja merkinnät</a:t>
            </a:r>
          </a:p>
          <a:p>
            <a:pPr marL="0" indent="0">
              <a:buNone/>
            </a:pPr>
            <a:endParaRPr lang="fi-FI" sz="18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2400" dirty="0" smtClean="0">
                <a:solidFill>
                  <a:srgbClr val="FF0000"/>
                </a:solidFill>
              </a:rPr>
              <a:t>	</a:t>
            </a:r>
            <a:r>
              <a:rPr lang="fi-FI" sz="2400" dirty="0" smtClean="0"/>
              <a:t>Viheralue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	Suojelualue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	Luonnonsuojelualue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	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838200" y="2825720"/>
            <a:ext cx="875070" cy="523220"/>
          </a:xfrm>
          <a:prstGeom prst="rect">
            <a:avLst/>
          </a:prstGeom>
          <a:solidFill>
            <a:srgbClr val="31BD48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 smtClean="0"/>
              <a:t>    </a:t>
            </a:r>
            <a:r>
              <a:rPr lang="fi-FI" sz="2800" dirty="0" smtClean="0"/>
              <a:t>V</a:t>
            </a:r>
            <a:endParaRPr lang="fi-FI" sz="2800" dirty="0"/>
          </a:p>
        </p:txBody>
      </p:sp>
      <p:sp>
        <p:nvSpPr>
          <p:cNvPr id="6" name="Tekstiruutu 5"/>
          <p:cNvSpPr txBox="1"/>
          <p:nvPr/>
        </p:nvSpPr>
        <p:spPr>
          <a:xfrm>
            <a:off x="838200" y="3715539"/>
            <a:ext cx="875070" cy="523220"/>
          </a:xfrm>
          <a:prstGeom prst="rect">
            <a:avLst/>
          </a:prstGeom>
          <a:solidFill>
            <a:srgbClr val="7CDAF8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 smtClean="0"/>
              <a:t>     </a:t>
            </a:r>
            <a:r>
              <a:rPr lang="fi-FI" sz="2800" dirty="0" smtClean="0"/>
              <a:t>S</a:t>
            </a:r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838200" y="4605359"/>
            <a:ext cx="875070" cy="523220"/>
          </a:xfrm>
          <a:prstGeom prst="rect">
            <a:avLst/>
          </a:prstGeom>
          <a:solidFill>
            <a:srgbClr val="7CDAF8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 smtClean="0"/>
              <a:t>   </a:t>
            </a:r>
            <a:r>
              <a:rPr lang="fi-FI" sz="2800" dirty="0" smtClean="0"/>
              <a:t>S1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4334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Viheralueiden terveysvaikutukset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Säännöllisellä kosketuksella monimuotoisen luonnonympäristön kanssa on todennäköisesti merkittäviä terveysvaikutuksia</a:t>
            </a:r>
          </a:p>
          <a:p>
            <a:pPr lvl="1"/>
            <a:r>
              <a:rPr lang="fi-FI" dirty="0"/>
              <a:t>Luonnon hyödyt liittyvät erityisesti ennaltaehkäisevään terveydenhoitoon sekä työkykyä palauttavaan ja kuntouttavaan vaikutukseen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Päivittäistä luontokontaktia ei voida ulkoistaa kaupunkien ulkopuolelle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i-FI" b="1" dirty="0"/>
              <a:t>Lähimetsät ja –virkistysalueet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Lähellä sijaitsevat ulkoilu- ja viheralueet lisäävät liikkumista =&gt; hyvinvointia</a:t>
            </a:r>
          </a:p>
          <a:p>
            <a:endParaRPr lang="fi-FI" dirty="0"/>
          </a:p>
          <a:p>
            <a:endParaRPr lang="fi-FI" dirty="0"/>
          </a:p>
          <a:p>
            <a:endParaRPr lang="fi-FI" b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609600" y="6005027"/>
            <a:ext cx="8534400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67" dirty="0" err="1"/>
              <a:t>Haahtela</a:t>
            </a:r>
            <a:r>
              <a:rPr lang="fi-FI" sz="1467" dirty="0"/>
              <a:t>, T., Hanski, I., von Hertzen, L., Jousilahti, P., Laatikainen, T., Mäkelä, M., Puska, P., </a:t>
            </a:r>
            <a:r>
              <a:rPr lang="fi-FI" sz="1467" dirty="0" err="1"/>
              <a:t>Reijula</a:t>
            </a:r>
            <a:r>
              <a:rPr lang="fi-FI" sz="1467" dirty="0"/>
              <a:t>,</a:t>
            </a:r>
          </a:p>
          <a:p>
            <a:r>
              <a:rPr lang="fi-FI" sz="1467" dirty="0"/>
              <a:t>K., Saarinen, K., Vartiainen, E., Vasankari, T., ja Virtanen, S. 2017. Luontoaskel tarttumattomien</a:t>
            </a:r>
          </a:p>
          <a:p>
            <a:r>
              <a:rPr lang="fi-FI" sz="1467" dirty="0"/>
              <a:t>tulehdustautien torjumiseksi. </a:t>
            </a:r>
            <a:r>
              <a:rPr lang="fi-FI" sz="1467" dirty="0">
                <a:hlinkClick r:id="rId3"/>
              </a:rPr>
              <a:t>http://www.julkari.fi/handle/10024/132269</a:t>
            </a:r>
            <a:r>
              <a:rPr lang="fi-FI" sz="1467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455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62808" y="881511"/>
            <a:ext cx="9785838" cy="4758265"/>
          </a:xfrm>
        </p:spPr>
        <p:txBody>
          <a:bodyPr/>
          <a:lstStyle/>
          <a:p>
            <a:r>
              <a:rPr lang="fi-FI" dirty="0"/>
              <a:t>”Kaupunkisivilisaatio on lisännyt puhtautta, terveyttä ja elinvuosia ja helpottanut elämää, mutta se on tuonut myös uudenlaiset sairaudet”</a:t>
            </a:r>
          </a:p>
          <a:p>
            <a:endParaRPr lang="fi-FI" dirty="0"/>
          </a:p>
          <a:p>
            <a:r>
              <a:rPr lang="fi-FI" dirty="0"/>
              <a:t>Kaupungeista ei löydy immuunijärjestelmää vahvistavia mikrobeja ts. immuunijärjestelmä ei totu poikkeaviin mikrobeihin</a:t>
            </a:r>
          </a:p>
          <a:p>
            <a:pPr lvl="1"/>
            <a:r>
              <a:rPr lang="fi-FI" dirty="0"/>
              <a:t>Puutos voi lisätä astmaa, allergioita, suolistotulehduksia, diabetesta</a:t>
            </a:r>
          </a:p>
        </p:txBody>
      </p:sp>
      <p:sp>
        <p:nvSpPr>
          <p:cNvPr id="4" name="Suorakulmio 3"/>
          <p:cNvSpPr/>
          <p:nvPr/>
        </p:nvSpPr>
        <p:spPr>
          <a:xfrm>
            <a:off x="159727" y="527287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hlinkClick r:id="rId3"/>
              </a:rPr>
              <a:t>https://www.potilaanlaakarilehti.fi/kommentit/kaupungistuminen-haastaa-kansanterveystyon/#.VsDGVfKLSUk</a:t>
            </a:r>
            <a:r>
              <a:rPr lang="fi-FI" sz="1600" dirty="0"/>
              <a:t>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366502" y="527287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hlinkClick r:id="rId4"/>
              </a:rPr>
              <a:t>https://www.helsinki.fi/fi/uutiset/terveys/mullan-eliot-pitavat-meita-terveena</a:t>
            </a:r>
            <a:r>
              <a:rPr lang="fi-FI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53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 vihreästä infrasta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2" y="1481666"/>
            <a:ext cx="10658166" cy="5218977"/>
          </a:xfrm>
        </p:spPr>
        <p:txBody>
          <a:bodyPr>
            <a:normAutofit/>
          </a:bodyPr>
          <a:lstStyle/>
          <a:p>
            <a:r>
              <a:rPr lang="fi-FI" dirty="0" smtClean="0"/>
              <a:t>Vaasan </a:t>
            </a:r>
            <a:r>
              <a:rPr lang="fi-FI" dirty="0" err="1" smtClean="0"/>
              <a:t>Gerbyn</a:t>
            </a:r>
            <a:r>
              <a:rPr lang="fi-FI" dirty="0" smtClean="0"/>
              <a:t> hulevesijärjestelmä, 1980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b="1" dirty="0"/>
              <a:t>luonnonmukainen huleveden </a:t>
            </a:r>
            <a:r>
              <a:rPr lang="fi-FI" b="1" dirty="0" smtClean="0"/>
              <a:t>käsittelyjärjestelmä</a:t>
            </a:r>
          </a:p>
          <a:p>
            <a:pPr lvl="1"/>
            <a:endParaRPr lang="fi-FI" b="1" dirty="0"/>
          </a:p>
          <a:p>
            <a:pPr lvl="1"/>
            <a:r>
              <a:rPr lang="fi-FI" dirty="0"/>
              <a:t>valuma-alueelle </a:t>
            </a:r>
            <a:r>
              <a:rPr lang="fi-FI" b="1" dirty="0"/>
              <a:t>luontaisiin painanteisiin</a:t>
            </a:r>
            <a:r>
              <a:rPr lang="fi-FI" dirty="0"/>
              <a:t> sijoitetut kosteikko-, lampi- ja viivytysalueet, joihin vesi ohjataan</a:t>
            </a:r>
          </a:p>
          <a:p>
            <a:pPr lvl="2"/>
            <a:r>
              <a:rPr lang="fi-FI" dirty="0"/>
              <a:t>Vesi voidaan myös käsitellä suoraan syntypaikallaan imeytystekniikkaa </a:t>
            </a:r>
            <a:r>
              <a:rPr lang="fi-FI" dirty="0" smtClean="0"/>
              <a:t>hyväksikäyttäen</a:t>
            </a:r>
          </a:p>
          <a:p>
            <a:pPr lvl="2"/>
            <a:endParaRPr lang="fi-FI" dirty="0"/>
          </a:p>
          <a:p>
            <a:pPr lvl="1"/>
            <a:r>
              <a:rPr lang="fi-FI" dirty="0" err="1"/>
              <a:t>Gerbyn</a:t>
            </a:r>
            <a:r>
              <a:rPr lang="fi-FI" dirty="0"/>
              <a:t> vesimaisema on pyritty säilyttämään mahdollisimman luonnonmukaisena </a:t>
            </a:r>
            <a:r>
              <a:rPr lang="fi-FI" b="1" dirty="0"/>
              <a:t>rakentamalla asutus luontoperustan ja siihen tukeutuvan maisemarakenteen ehdoilla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783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EKOSYSTEEMIPALVELUT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41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Ekosysteemipalvelut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Kaikki </a:t>
            </a:r>
            <a:r>
              <a:rPr lang="fi-FI" b="1" dirty="0"/>
              <a:t>ihmisen luonnosta saamat aineelliset ja aineettomat </a:t>
            </a:r>
            <a:r>
              <a:rPr lang="fi-FI" dirty="0"/>
              <a:t>hyödyt</a:t>
            </a:r>
          </a:p>
          <a:p>
            <a:endParaRPr lang="fi-FI" dirty="0"/>
          </a:p>
          <a:p>
            <a:r>
              <a:rPr lang="fi-FI" i="1" dirty="0"/>
              <a:t>Ekosysteemipalvelut</a:t>
            </a:r>
            <a:r>
              <a:rPr lang="fi-FI" dirty="0"/>
              <a:t>-termillä pyritään antamaan luonnolle (rahallinen) arvo, vaikka palvelut ovatkin usein tarjolla ilmaiseksi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Näkökulmalla pyritään</a:t>
            </a:r>
          </a:p>
          <a:p>
            <a:r>
              <a:rPr lang="fi-FI" dirty="0"/>
              <a:t>Tunnistamaan </a:t>
            </a:r>
            <a:r>
              <a:rPr lang="fi-FI" dirty="0" err="1"/>
              <a:t>biodiversiteetin</a:t>
            </a:r>
            <a:r>
              <a:rPr lang="fi-FI" dirty="0"/>
              <a:t> ja ekosysteemipalveluiden välinen suhde =&gt; ekosysteemien kestävän hyödyntämisen rajat</a:t>
            </a:r>
          </a:p>
          <a:p>
            <a:r>
              <a:rPr lang="fi-FI" dirty="0"/>
              <a:t>Perustelemaan </a:t>
            </a:r>
            <a:r>
              <a:rPr lang="fi-FI" dirty="0" err="1"/>
              <a:t>biodiversiteetin</a:t>
            </a:r>
            <a:r>
              <a:rPr lang="fi-FI" dirty="0"/>
              <a:t> ja ekosysteemien merkitystä </a:t>
            </a:r>
            <a:r>
              <a:rPr lang="fi-FI" dirty="0" smtClean="0"/>
              <a:t>ihmiskunnalle</a:t>
            </a:r>
          </a:p>
          <a:p>
            <a:endParaRPr lang="fi-FI" dirty="0"/>
          </a:p>
          <a:p>
            <a:r>
              <a:rPr lang="fi-FI" i="1" dirty="0" smtClean="0"/>
              <a:t>ESS = </a:t>
            </a:r>
            <a:r>
              <a:rPr lang="fi-FI" i="1" dirty="0" err="1" smtClean="0"/>
              <a:t>ecosystem</a:t>
            </a:r>
            <a:r>
              <a:rPr lang="fi-FI" i="1" dirty="0" smtClean="0"/>
              <a:t> </a:t>
            </a:r>
            <a:r>
              <a:rPr lang="fi-FI" i="1" dirty="0" err="1" smtClean="0"/>
              <a:t>services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296347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VIHREÄ </a:t>
            </a:r>
            <a:r>
              <a:rPr lang="fi-FI" dirty="0" smtClean="0"/>
              <a:t>INFRASTRUKTUURI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0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668594" y="616257"/>
            <a:ext cx="3677264" cy="34362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3200" b="1" dirty="0" smtClean="0">
                <a:solidFill>
                  <a:srgbClr val="0070C0"/>
                </a:solidFill>
              </a:rPr>
              <a:t>Tuotantopalvelut</a:t>
            </a:r>
          </a:p>
          <a:p>
            <a:r>
              <a:rPr lang="fi-FI" dirty="0" smtClean="0"/>
              <a:t>Puut, biomassa</a:t>
            </a:r>
          </a:p>
          <a:p>
            <a:r>
              <a:rPr lang="fi-FI" dirty="0" smtClean="0"/>
              <a:t>Marjat, sienet</a:t>
            </a:r>
          </a:p>
          <a:p>
            <a:r>
              <a:rPr lang="fi-FI" dirty="0" smtClean="0"/>
              <a:t>Lääkeaineet</a:t>
            </a:r>
          </a:p>
          <a:p>
            <a:r>
              <a:rPr lang="fi-FI" dirty="0" smtClean="0"/>
              <a:t>Kalat</a:t>
            </a:r>
          </a:p>
          <a:p>
            <a:r>
              <a:rPr lang="fi-FI" dirty="0" smtClean="0"/>
              <a:t>Tuuli-, vesi-, bioenergia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4392562" y="616257"/>
            <a:ext cx="3876367" cy="34362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3500" b="1" dirty="0" smtClean="0">
                <a:solidFill>
                  <a:srgbClr val="FF0000"/>
                </a:solidFill>
              </a:rPr>
              <a:t>Säätelypalvelut</a:t>
            </a:r>
          </a:p>
          <a:p>
            <a:r>
              <a:rPr lang="fi-FI" dirty="0" smtClean="0"/>
              <a:t>Pölytys</a:t>
            </a:r>
          </a:p>
          <a:p>
            <a:r>
              <a:rPr lang="fi-FI" dirty="0" smtClean="0"/>
              <a:t>Veden suodattuminen ja kierto</a:t>
            </a:r>
          </a:p>
          <a:p>
            <a:r>
              <a:rPr lang="fi-FI" dirty="0" smtClean="0"/>
              <a:t>Hiilensidonta</a:t>
            </a:r>
          </a:p>
          <a:p>
            <a:r>
              <a:rPr lang="fi-FI" dirty="0" smtClean="0"/>
              <a:t>Eroosion ehkäisy</a:t>
            </a:r>
          </a:p>
          <a:p>
            <a:r>
              <a:rPr lang="fi-FI" dirty="0" smtClean="0"/>
              <a:t>Meluntorjunta</a:t>
            </a:r>
          </a:p>
          <a:p>
            <a:r>
              <a:rPr lang="fi-FI" dirty="0" smtClean="0"/>
              <a:t>Ilmastonsäätely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sp>
        <p:nvSpPr>
          <p:cNvPr id="9" name="Sisällön paikkamerkki 6"/>
          <p:cNvSpPr txBox="1">
            <a:spLocks/>
          </p:cNvSpPr>
          <p:nvPr/>
        </p:nvSpPr>
        <p:spPr>
          <a:xfrm>
            <a:off x="8315634" y="616257"/>
            <a:ext cx="3758380" cy="34362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3200" b="1" dirty="0" smtClean="0">
                <a:solidFill>
                  <a:schemeClr val="accent4">
                    <a:lumMod val="75000"/>
                  </a:schemeClr>
                </a:solidFill>
              </a:rPr>
              <a:t>Kulttuuripalvelut</a:t>
            </a:r>
          </a:p>
          <a:p>
            <a:r>
              <a:rPr lang="fi-FI" dirty="0" smtClean="0"/>
              <a:t>Virkistys</a:t>
            </a:r>
          </a:p>
          <a:p>
            <a:r>
              <a:rPr lang="fi-FI" dirty="0" smtClean="0"/>
              <a:t>Terveys</a:t>
            </a:r>
          </a:p>
          <a:p>
            <a:r>
              <a:rPr lang="fi-FI" dirty="0" smtClean="0"/>
              <a:t>Estetiikka</a:t>
            </a:r>
          </a:p>
          <a:p>
            <a:r>
              <a:rPr lang="fi-FI" dirty="0" smtClean="0"/>
              <a:t>Koulutus, kasvatus</a:t>
            </a:r>
          </a:p>
          <a:p>
            <a:endParaRPr lang="fi-FI" dirty="0" smtClean="0"/>
          </a:p>
        </p:txBody>
      </p:sp>
      <p:sp>
        <p:nvSpPr>
          <p:cNvPr id="13" name="Sisällön paikkamerkki 5"/>
          <p:cNvSpPr txBox="1">
            <a:spLocks/>
          </p:cNvSpPr>
          <p:nvPr/>
        </p:nvSpPr>
        <p:spPr>
          <a:xfrm>
            <a:off x="757084" y="4237702"/>
            <a:ext cx="10225548" cy="17698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3800" b="1" dirty="0" smtClean="0">
                <a:solidFill>
                  <a:srgbClr val="00B050"/>
                </a:solidFill>
              </a:rPr>
              <a:t>Tukipalvelut</a:t>
            </a:r>
          </a:p>
          <a:p>
            <a:r>
              <a:rPr lang="fi-FI" dirty="0" smtClean="0"/>
              <a:t>Ekosysteemin perusprosessit</a:t>
            </a:r>
          </a:p>
          <a:p>
            <a:pPr lvl="1"/>
            <a:r>
              <a:rPr lang="fi-FI" dirty="0" smtClean="0"/>
              <a:t>Yhteytys, typen kierto, hiilen kierto</a:t>
            </a:r>
          </a:p>
          <a:p>
            <a:r>
              <a:rPr lang="fi-FI" dirty="0" smtClean="0"/>
              <a:t>Monimuotoisuus</a:t>
            </a:r>
          </a:p>
          <a:p>
            <a:pPr lvl="1"/>
            <a:r>
              <a:rPr lang="fi-FI" dirty="0" smtClean="0"/>
              <a:t>Geneettinen, lajien ja elinympäristöjen </a:t>
            </a:r>
            <a:r>
              <a:rPr lang="fi-FI" dirty="0"/>
              <a:t>monimuotoisuus</a:t>
            </a:r>
          </a:p>
        </p:txBody>
      </p:sp>
    </p:spTree>
    <p:extLst>
      <p:ext uri="{BB962C8B-B14F-4D97-AF65-F5344CB8AC3E}">
        <p14:creationId xmlns:p14="http://schemas.microsoft.com/office/powerpoint/2010/main" val="2167631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/>
          <p:cNvSpPr txBox="1"/>
          <p:nvPr/>
        </p:nvSpPr>
        <p:spPr>
          <a:xfrm>
            <a:off x="1976282" y="1117860"/>
            <a:ext cx="754134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400" dirty="0" smtClean="0">
                <a:solidFill>
                  <a:srgbClr val="FF0000"/>
                </a:solidFill>
              </a:rPr>
              <a:t>Listaa, mitä </a:t>
            </a:r>
            <a:r>
              <a:rPr lang="fi-FI" sz="2400" dirty="0">
                <a:solidFill>
                  <a:srgbClr val="FF0000"/>
                </a:solidFill>
              </a:rPr>
              <a:t>e</a:t>
            </a:r>
            <a:r>
              <a:rPr lang="fi-FI" sz="2400" dirty="0" smtClean="0">
                <a:solidFill>
                  <a:srgbClr val="FF0000"/>
                </a:solidFill>
              </a:rPr>
              <a:t>kosysteemipalveluja kuvan metsät tarjoavat?</a:t>
            </a:r>
            <a:endParaRPr lang="fi-FI" sz="2400" dirty="0">
              <a:solidFill>
                <a:srgbClr val="FF0000"/>
              </a:solidFill>
            </a:endParaRPr>
          </a:p>
        </p:txBody>
      </p:sp>
      <p:pic>
        <p:nvPicPr>
          <p:cNvPr id="2" name="Sisällön paikkamerkki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16" y="1930026"/>
            <a:ext cx="5751871" cy="4308351"/>
          </a:xfrm>
        </p:spPr>
      </p:pic>
      <p:sp>
        <p:nvSpPr>
          <p:cNvPr id="3" name="Suorakulmio 2"/>
          <p:cNvSpPr/>
          <p:nvPr/>
        </p:nvSpPr>
        <p:spPr>
          <a:xfrm>
            <a:off x="3572496" y="6404212"/>
            <a:ext cx="372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4"/>
              </a:rPr>
              <a:t>https://</a:t>
            </a:r>
            <a:r>
              <a:rPr lang="fi-FI" dirty="0" smtClean="0">
                <a:hlinkClick r:id="rId4"/>
              </a:rPr>
              <a:t>pxhere.com/fi/photo/827764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5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Ekosysteemipalveluja uhkaavat tekijät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34845" y="1690688"/>
            <a:ext cx="8665029" cy="3323519"/>
          </a:xfrm>
        </p:spPr>
        <p:txBody>
          <a:bodyPr>
            <a:normAutofit lnSpcReduction="10000"/>
          </a:bodyPr>
          <a:lstStyle/>
          <a:p>
            <a:r>
              <a:rPr lang="fi-FI" dirty="0"/>
              <a:t>Pirstoutuminen</a:t>
            </a:r>
          </a:p>
          <a:p>
            <a:r>
              <a:rPr lang="fi-FI" dirty="0"/>
              <a:t>Rakentaminen</a:t>
            </a:r>
          </a:p>
          <a:p>
            <a:r>
              <a:rPr lang="fi-FI" dirty="0"/>
              <a:t>Kuluminen</a:t>
            </a:r>
          </a:p>
          <a:p>
            <a:r>
              <a:rPr lang="fi-FI" dirty="0" smtClean="0"/>
              <a:t>Saastuminen ja roskaantuminen</a:t>
            </a:r>
            <a:endParaRPr lang="fi-FI" dirty="0"/>
          </a:p>
          <a:p>
            <a:r>
              <a:rPr lang="fi-FI" dirty="0" smtClean="0"/>
              <a:t>Vieraslajit, metsästys</a:t>
            </a:r>
            <a:endParaRPr lang="fi-FI" dirty="0"/>
          </a:p>
          <a:p>
            <a:r>
              <a:rPr lang="fi-FI" dirty="0" smtClean="0"/>
              <a:t>Rehevöityminen</a:t>
            </a:r>
          </a:p>
          <a:p>
            <a:r>
              <a:rPr lang="fi-FI" dirty="0" smtClean="0"/>
              <a:t>Ilmaston lämpeneminen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66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8368" y="449109"/>
            <a:ext cx="10515600" cy="416128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dirty="0" smtClean="0">
                <a:solidFill>
                  <a:srgbClr val="FF0000"/>
                </a:solidFill>
              </a:rPr>
              <a:t>Tutustu </a:t>
            </a:r>
            <a:r>
              <a:rPr lang="fi-FI" b="1" i="1" dirty="0" smtClean="0">
                <a:solidFill>
                  <a:srgbClr val="FF0000"/>
                </a:solidFill>
                <a:hlinkClick r:id="rId3"/>
              </a:rPr>
              <a:t>Ekosysteemipalvelut aluesuunnittelussa – taustatietoa suunnittelijoille (linkki)</a:t>
            </a:r>
            <a:r>
              <a:rPr lang="fi-FI" b="1" i="1" dirty="0" smtClean="0">
                <a:solidFill>
                  <a:srgbClr val="FF0000"/>
                </a:solidFill>
              </a:rPr>
              <a:t> </a:t>
            </a:r>
            <a:r>
              <a:rPr lang="fi-FI" sz="1900" i="1" dirty="0" smtClean="0">
                <a:solidFill>
                  <a:srgbClr val="FF0000"/>
                </a:solidFill>
              </a:rPr>
              <a:t>(</a:t>
            </a:r>
            <a:r>
              <a:rPr lang="fi-FI" sz="1900" dirty="0">
                <a:solidFill>
                  <a:srgbClr val="FF0000"/>
                </a:solidFill>
              </a:rPr>
              <a:t>Helsingin kaupungin rakennusviraston julkaisut 2017:2 / </a:t>
            </a:r>
            <a:r>
              <a:rPr lang="fi-FI" sz="1900" dirty="0" smtClean="0">
                <a:solidFill>
                  <a:srgbClr val="FF0000"/>
                </a:solidFill>
              </a:rPr>
              <a:t>Arkkitehtuuriosasto)</a:t>
            </a:r>
            <a:r>
              <a:rPr lang="fi-FI" dirty="0" smtClean="0"/>
              <a:t> </a:t>
            </a:r>
            <a:r>
              <a:rPr lang="fi-FI" i="1" dirty="0" smtClean="0">
                <a:solidFill>
                  <a:srgbClr val="FF0000"/>
                </a:solidFill>
              </a:rPr>
              <a:t> </a:t>
            </a:r>
            <a:r>
              <a:rPr lang="fi-FI" dirty="0" smtClean="0">
                <a:solidFill>
                  <a:srgbClr val="FF0000"/>
                </a:solidFill>
              </a:rPr>
              <a:t>–julkaisuun </a:t>
            </a:r>
            <a:r>
              <a:rPr lang="fi-FI" dirty="0">
                <a:solidFill>
                  <a:srgbClr val="FF0000"/>
                </a:solidFill>
              </a:rPr>
              <a:t>ja </a:t>
            </a:r>
            <a:r>
              <a:rPr lang="fi-FI" dirty="0" smtClean="0">
                <a:solidFill>
                  <a:srgbClr val="FF0000"/>
                </a:solidFill>
              </a:rPr>
              <a:t>erittele alla olevien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vihreän </a:t>
            </a: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infran elementtien </a:t>
            </a:r>
            <a:r>
              <a:rPr lang="fi-FI" dirty="0">
                <a:solidFill>
                  <a:srgbClr val="FF0000"/>
                </a:solidFill>
              </a:rPr>
              <a:t>tarjoamat </a:t>
            </a:r>
            <a:r>
              <a:rPr lang="fi-FI" dirty="0">
                <a:solidFill>
                  <a:srgbClr val="92D050"/>
                </a:solidFill>
              </a:rPr>
              <a:t>ekosysteemipalvelut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smtClean="0">
                <a:solidFill>
                  <a:srgbClr val="FF0000"/>
                </a:solidFill>
              </a:rPr>
              <a:t>eri </a:t>
            </a:r>
            <a:r>
              <a:rPr lang="fi-FI" dirty="0" smtClean="0">
                <a:solidFill>
                  <a:srgbClr val="00B0F0"/>
                </a:solidFill>
              </a:rPr>
              <a:t>luokkiin tuotanto-, säätely-, kulttuuri- tai tukipalveluihin</a:t>
            </a:r>
            <a:r>
              <a:rPr lang="fi-FI" dirty="0" smtClean="0">
                <a:solidFill>
                  <a:srgbClr val="FF0000"/>
                </a:solidFill>
              </a:rPr>
              <a:t>.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 smtClean="0">
              <a:solidFill>
                <a:srgbClr val="FF0000"/>
              </a:solidFill>
            </a:endParaRPr>
          </a:p>
          <a:p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Metsä</a:t>
            </a:r>
            <a:endParaRPr lang="fi-FI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Puisto</a:t>
            </a:r>
          </a:p>
          <a:p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Kaupunkipuro/joki/vesistö</a:t>
            </a:r>
            <a:endParaRPr lang="fi-FI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Piha</a:t>
            </a:r>
          </a:p>
          <a:p>
            <a:endParaRPr lang="fi-FI" dirty="0">
              <a:solidFill>
                <a:srgbClr val="FF0000"/>
              </a:solidFill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92309"/>
              </p:ext>
            </p:extLst>
          </p:nvPr>
        </p:nvGraphicFramePr>
        <p:xfrm>
          <a:off x="5102940" y="3630015"/>
          <a:ext cx="6974350" cy="31532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94870">
                  <a:extLst>
                    <a:ext uri="{9D8B030D-6E8A-4147-A177-3AD203B41FA5}">
                      <a16:colId xmlns:a16="http://schemas.microsoft.com/office/drawing/2014/main" val="108134159"/>
                    </a:ext>
                  </a:extLst>
                </a:gridCol>
                <a:gridCol w="1394870">
                  <a:extLst>
                    <a:ext uri="{9D8B030D-6E8A-4147-A177-3AD203B41FA5}">
                      <a16:colId xmlns:a16="http://schemas.microsoft.com/office/drawing/2014/main" val="2492665946"/>
                    </a:ext>
                  </a:extLst>
                </a:gridCol>
                <a:gridCol w="1394870">
                  <a:extLst>
                    <a:ext uri="{9D8B030D-6E8A-4147-A177-3AD203B41FA5}">
                      <a16:colId xmlns:a16="http://schemas.microsoft.com/office/drawing/2014/main" val="2740855025"/>
                    </a:ext>
                  </a:extLst>
                </a:gridCol>
                <a:gridCol w="1394870">
                  <a:extLst>
                    <a:ext uri="{9D8B030D-6E8A-4147-A177-3AD203B41FA5}">
                      <a16:colId xmlns:a16="http://schemas.microsoft.com/office/drawing/2014/main" val="674538783"/>
                    </a:ext>
                  </a:extLst>
                </a:gridCol>
                <a:gridCol w="1394870">
                  <a:extLst>
                    <a:ext uri="{9D8B030D-6E8A-4147-A177-3AD203B41FA5}">
                      <a16:colId xmlns:a16="http://schemas.microsoft.com/office/drawing/2014/main" val="2265943652"/>
                    </a:ext>
                  </a:extLst>
                </a:gridCol>
              </a:tblGrid>
              <a:tr h="616496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Metsä</a:t>
                      </a:r>
                      <a:endParaRPr lang="fi-FI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Puisto</a:t>
                      </a:r>
                      <a:endParaRPr lang="fi-FI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Vesistö</a:t>
                      </a:r>
                      <a:endParaRPr lang="fi-FI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Piha</a:t>
                      </a:r>
                      <a:endParaRPr lang="fi-FI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069438"/>
                  </a:ext>
                </a:extLst>
              </a:tr>
              <a:tr h="616496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B0F0"/>
                          </a:solidFill>
                        </a:rPr>
                        <a:t>Tuotanto</a:t>
                      </a:r>
                      <a:endParaRPr lang="fi-FI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92D050"/>
                          </a:solidFill>
                        </a:rPr>
                        <a:t>Polttopuu</a:t>
                      </a:r>
                      <a:endParaRPr lang="fi-FI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647551"/>
                  </a:ext>
                </a:extLst>
              </a:tr>
              <a:tr h="616496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B0F0"/>
                          </a:solidFill>
                        </a:rPr>
                        <a:t>Säätely</a:t>
                      </a:r>
                      <a:endParaRPr lang="fi-FI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92D050"/>
                          </a:solidFill>
                        </a:rPr>
                        <a:t>Melun-suodatus</a:t>
                      </a:r>
                      <a:endParaRPr lang="fi-FI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721070"/>
                  </a:ext>
                </a:extLst>
              </a:tr>
              <a:tr h="616496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B0F0"/>
                          </a:solidFill>
                        </a:rPr>
                        <a:t>Kulttuuri</a:t>
                      </a:r>
                      <a:endParaRPr lang="fi-FI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92D050"/>
                          </a:solidFill>
                        </a:rPr>
                        <a:t>Huleveden</a:t>
                      </a:r>
                      <a:r>
                        <a:rPr lang="fi-FI" baseline="0" dirty="0" smtClean="0">
                          <a:solidFill>
                            <a:srgbClr val="92D050"/>
                          </a:solidFill>
                        </a:rPr>
                        <a:t> hallinta</a:t>
                      </a:r>
                      <a:endParaRPr lang="fi-FI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739787"/>
                  </a:ext>
                </a:extLst>
              </a:tr>
              <a:tr h="616496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B0F0"/>
                          </a:solidFill>
                        </a:rPr>
                        <a:t>Tuki</a:t>
                      </a:r>
                      <a:endParaRPr lang="fi-FI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92D050"/>
                          </a:solidFill>
                        </a:rPr>
                        <a:t>Ravinne-kierto</a:t>
                      </a:r>
                      <a:endParaRPr lang="fi-FI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01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1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55"/>
            <a:ext cx="12134850" cy="675647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696711"/>
            <a:ext cx="10515600" cy="3881069"/>
          </a:xfrm>
        </p:spPr>
        <p:txBody>
          <a:bodyPr>
            <a:normAutofit lnSpcReduction="10000"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Vihreä infrastruktuuri muodostuu sini- ja viherrakenteesta sekä niiden muodostamista verkostoista</a:t>
            </a:r>
          </a:p>
          <a:p>
            <a:endParaRPr lang="fi-FI" dirty="0" smtClean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 smtClean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fi-FI" dirty="0" smtClean="0">
                <a:solidFill>
                  <a:schemeClr val="bg1"/>
                </a:solidFill>
              </a:rPr>
              <a:t>Vihreä infra tuottaa ekosysteemipalveluja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6350717" y="643928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hlinkClick r:id="rId4"/>
              </a:rPr>
              <a:t>https://pixabay.com/fi/photos/pilvi-cumulus-mets%C3%A4-j%C3%A4rvi-4537433</a:t>
            </a:r>
            <a:r>
              <a:rPr lang="fi-FI" sz="1200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fi-FI" sz="1200" dirty="0" smtClean="0">
                <a:solidFill>
                  <a:schemeClr val="bg1"/>
                </a:solidFill>
              </a:rPr>
              <a:t> </a:t>
            </a:r>
            <a:endParaRPr lang="fi-F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Vihreä infra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3121" y="2022098"/>
            <a:ext cx="11165758" cy="4161289"/>
          </a:xfrm>
        </p:spPr>
        <p:txBody>
          <a:bodyPr/>
          <a:lstStyle/>
          <a:p>
            <a:r>
              <a:rPr lang="fi-FI" dirty="0"/>
              <a:t>Vihreä infra arvottaa luonnollisia tai puoliluonnollisia rakenteita kaupunkiympäristössä ekosysteemipalveluiden kautta</a:t>
            </a:r>
          </a:p>
          <a:p>
            <a:pPr lvl="1"/>
            <a:r>
              <a:rPr lang="fi-FI" dirty="0"/>
              <a:t>Metsät, puistot, viherkatot, puut, purot, lammikot, jne.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3808677"/>
            <a:ext cx="4267200" cy="2842846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-98323" y="659841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dirty="0">
                <a:hlinkClick r:id="rId3"/>
              </a:rPr>
              <a:t>https://</a:t>
            </a:r>
            <a:r>
              <a:rPr lang="fi-FI" sz="1200" dirty="0" smtClean="0">
                <a:hlinkClick r:id="rId3"/>
              </a:rPr>
              <a:t>www.pickpik.com/city-beside-hill-forest-urban-architecture-90710</a:t>
            </a:r>
            <a:r>
              <a:rPr lang="fi-FI" sz="1200" dirty="0" smtClean="0"/>
              <a:t> </a:t>
            </a:r>
            <a:endParaRPr lang="fi-FI" sz="12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8"/>
          <a:stretch/>
        </p:blipFill>
        <p:spPr>
          <a:xfrm>
            <a:off x="9054894" y="18656"/>
            <a:ext cx="2914650" cy="1913697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6921909" y="187017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100" dirty="0">
                <a:hlinkClick r:id="rId5"/>
              </a:rPr>
              <a:t>https://</a:t>
            </a:r>
            <a:r>
              <a:rPr lang="fi-FI" sz="1100" dirty="0" smtClean="0">
                <a:hlinkClick r:id="rId5"/>
              </a:rPr>
              <a:t>upload.wikimedia.org/wikipedia/commons/7/7f/Extensive-modular-green-roof.jpg</a:t>
            </a:r>
            <a:r>
              <a:rPr lang="fi-FI" sz="1100" dirty="0" smtClean="0"/>
              <a:t> </a:t>
            </a:r>
            <a:endParaRPr lang="fi-FI" sz="1100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38" y="3481573"/>
            <a:ext cx="5606896" cy="3153879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6700633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100" dirty="0">
                <a:hlinkClick r:id="rId7"/>
              </a:rPr>
              <a:t>https://</a:t>
            </a:r>
            <a:r>
              <a:rPr lang="fi-FI" sz="1100" dirty="0" smtClean="0">
                <a:hlinkClick r:id="rId7"/>
              </a:rPr>
              <a:t>commons.wikimedia.org/wiki/File:Tashkent_City_Park_November_2019.jpg</a:t>
            </a:r>
            <a:r>
              <a:rPr lang="fi-FI" sz="1100" dirty="0" smtClean="0"/>
              <a:t> </a:t>
            </a:r>
            <a:endParaRPr lang="fi-FI" sz="11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7374194" y="216310"/>
            <a:ext cx="1209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Kuva:</a:t>
            </a:r>
          </a:p>
          <a:p>
            <a:r>
              <a:rPr lang="fi-FI" dirty="0" smtClean="0"/>
              <a:t>Viherkatto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4355973" y="3304186"/>
            <a:ext cx="1209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Kuva:</a:t>
            </a:r>
          </a:p>
          <a:p>
            <a:r>
              <a:rPr lang="fi-FI" dirty="0" smtClean="0"/>
              <a:t>Tiivis urbaani ympäristö ja lähimetsää</a:t>
            </a:r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4955459" y="4991499"/>
            <a:ext cx="1491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Kuva:</a:t>
            </a:r>
          </a:p>
          <a:p>
            <a:r>
              <a:rPr lang="fi-FI" dirty="0" smtClean="0"/>
              <a:t>Sinistä </a:t>
            </a:r>
            <a:r>
              <a:rPr lang="fi-FI" dirty="0" err="1" smtClean="0"/>
              <a:t>infrastruk</a:t>
            </a:r>
            <a:r>
              <a:rPr lang="fi-FI" dirty="0" smtClean="0"/>
              <a:t>-tuuria kaupunki-ympäristössä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86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186813" y="365125"/>
            <a:ext cx="11720051" cy="1325563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Vihreä infran elementti	Ekosysteemipalvelu</a:t>
            </a:r>
            <a:endParaRPr lang="fi-FI" sz="36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Metsät</a:t>
            </a:r>
          </a:p>
          <a:p>
            <a:r>
              <a:rPr lang="fi-FI" dirty="0" smtClean="0"/>
              <a:t>Viherkatot</a:t>
            </a:r>
          </a:p>
          <a:p>
            <a:r>
              <a:rPr lang="fi-FI" dirty="0" smtClean="0"/>
              <a:t>Ojat, pienvedet</a:t>
            </a:r>
          </a:p>
          <a:p>
            <a:r>
              <a:rPr lang="fi-FI" dirty="0" smtClean="0"/>
              <a:t>Puistot</a:t>
            </a:r>
          </a:p>
          <a:p>
            <a:r>
              <a:rPr lang="fi-FI" dirty="0" smtClean="0"/>
              <a:t>Puut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>
          <a:xfrm>
            <a:off x="6725264" y="1825625"/>
            <a:ext cx="5181600" cy="4199790"/>
          </a:xfrm>
        </p:spPr>
        <p:txBody>
          <a:bodyPr/>
          <a:lstStyle/>
          <a:p>
            <a:r>
              <a:rPr lang="fi-FI" dirty="0" smtClean="0"/>
              <a:t>Virkistys</a:t>
            </a:r>
          </a:p>
          <a:p>
            <a:r>
              <a:rPr lang="fi-FI" dirty="0" smtClean="0"/>
              <a:t>Pölytys</a:t>
            </a:r>
          </a:p>
          <a:p>
            <a:r>
              <a:rPr lang="fi-FI" dirty="0" smtClean="0"/>
              <a:t>Veden kierto</a:t>
            </a:r>
          </a:p>
          <a:p>
            <a:r>
              <a:rPr lang="fi-FI" dirty="0" smtClean="0"/>
              <a:t>Hiilinielu</a:t>
            </a:r>
          </a:p>
          <a:p>
            <a:r>
              <a:rPr lang="fi-FI" dirty="0" smtClean="0"/>
              <a:t>Melun torjunta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sp>
        <p:nvSpPr>
          <p:cNvPr id="10" name="Nuoli oikealle 9"/>
          <p:cNvSpPr/>
          <p:nvPr/>
        </p:nvSpPr>
        <p:spPr>
          <a:xfrm>
            <a:off x="4188542" y="2143433"/>
            <a:ext cx="1995948" cy="1651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80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16" name="Group 1"/>
          <p:cNvGrpSpPr/>
          <p:nvPr/>
        </p:nvGrpSpPr>
        <p:grpSpPr>
          <a:xfrm>
            <a:off x="1484923" y="471335"/>
            <a:ext cx="9222153" cy="6031241"/>
            <a:chOff x="1804085" y="494270"/>
            <a:chExt cx="5997148" cy="5997148"/>
          </a:xfrm>
        </p:grpSpPr>
        <p:sp>
          <p:nvSpPr>
            <p:cNvPr id="17" name="Action Button: Custom 9">
              <a:hlinkClick r:id="" action="ppaction://noaction" highlightClick="1"/>
            </p:cNvPr>
            <p:cNvSpPr/>
            <p:nvPr/>
          </p:nvSpPr>
          <p:spPr>
            <a:xfrm>
              <a:off x="1804085" y="494270"/>
              <a:ext cx="2998575" cy="2998574"/>
            </a:xfrm>
            <a:prstGeom prst="actionButtonBlank">
              <a:avLst/>
            </a:prstGeom>
            <a:solidFill>
              <a:schemeClr val="accent4">
                <a:lumMod val="75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defTabSz="1219170">
                <a:defRPr/>
              </a:pPr>
              <a:r>
                <a:rPr lang="fi-FI" sz="3200" kern="0" dirty="0">
                  <a:solidFill>
                    <a:prstClr val="white"/>
                  </a:solidFill>
                  <a:latin typeface="Calibri" panose="020F0502020204030204"/>
                </a:rPr>
                <a:t>Rakennukset</a:t>
              </a:r>
            </a:p>
            <a:p>
              <a:pPr defTabSz="1219170">
                <a:defRPr/>
              </a:pPr>
              <a:r>
                <a:rPr lang="fi-FI" sz="2400" kern="0" dirty="0">
                  <a:solidFill>
                    <a:prstClr val="white"/>
                  </a:solidFill>
                  <a:latin typeface="Calibri" panose="020F0502020204030204"/>
                </a:rPr>
                <a:t>Viherkatot</a:t>
              </a:r>
            </a:p>
            <a:p>
              <a:pPr defTabSz="1219170">
                <a:defRPr/>
              </a:pPr>
              <a:r>
                <a:rPr lang="fi-FI" sz="2400" kern="0" dirty="0">
                  <a:solidFill>
                    <a:prstClr val="white"/>
                  </a:solidFill>
                  <a:latin typeface="Calibri" panose="020F0502020204030204"/>
                </a:rPr>
                <a:t>Viherseinät</a:t>
              </a:r>
            </a:p>
          </p:txBody>
        </p:sp>
        <p:sp>
          <p:nvSpPr>
            <p:cNvPr id="18" name="Action Button: Custom 10">
              <a:hlinkClick r:id="" action="ppaction://noaction" highlightClick="1"/>
            </p:cNvPr>
            <p:cNvSpPr/>
            <p:nvPr/>
          </p:nvSpPr>
          <p:spPr>
            <a:xfrm>
              <a:off x="4802659" y="494270"/>
              <a:ext cx="2998574" cy="2998574"/>
            </a:xfrm>
            <a:prstGeom prst="actionButtonBlank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defTabSz="1219170">
                <a:defRPr/>
              </a:pPr>
              <a:r>
                <a:rPr lang="fi-FI" sz="2400" kern="0" dirty="0">
                  <a:solidFill>
                    <a:prstClr val="white"/>
                  </a:solidFill>
                  <a:latin typeface="Calibri" panose="020F0502020204030204"/>
                </a:rPr>
                <a:t>                             	</a:t>
              </a:r>
              <a:r>
                <a:rPr lang="fi-FI" sz="3200" kern="0" dirty="0">
                  <a:solidFill>
                    <a:prstClr val="white"/>
                  </a:solidFill>
                  <a:latin typeface="Calibri" panose="020F0502020204030204"/>
                </a:rPr>
                <a:t>Maisema</a:t>
              </a:r>
            </a:p>
            <a:p>
              <a:pPr marL="0" lvl="2" defTabSz="1219170">
                <a:defRPr/>
              </a:pPr>
              <a:r>
                <a:rPr lang="fi-FI" sz="2400" kern="0" dirty="0">
                  <a:solidFill>
                    <a:prstClr val="white"/>
                  </a:solidFill>
                  <a:latin typeface="Calibri" panose="020F0502020204030204"/>
                </a:rPr>
                <a:t>                  	</a:t>
              </a:r>
              <a:r>
                <a:rPr lang="fi-FI" sz="2400" kern="0" dirty="0" smtClean="0">
                  <a:solidFill>
                    <a:prstClr val="white"/>
                  </a:solidFill>
                  <a:latin typeface="Calibri" panose="020F0502020204030204"/>
                </a:rPr>
                <a:t>Vesistöt</a:t>
              </a:r>
              <a:endParaRPr lang="fi-FI" sz="2400" kern="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0" lvl="2" defTabSz="1219170">
                <a:defRPr/>
              </a:pPr>
              <a:r>
                <a:rPr lang="fi-FI" sz="2400" kern="0" dirty="0">
                  <a:solidFill>
                    <a:prstClr val="white"/>
                  </a:solidFill>
                  <a:latin typeface="Calibri" panose="020F0502020204030204"/>
                </a:rPr>
                <a:t>         	 	K</a:t>
              </a:r>
              <a:r>
                <a:rPr lang="fi-FI" sz="2400" kern="0" dirty="0" smtClean="0">
                  <a:solidFill>
                    <a:prstClr val="white"/>
                  </a:solidFill>
                  <a:latin typeface="Calibri" panose="020F0502020204030204"/>
                </a:rPr>
                <a:t>osteikot</a:t>
              </a:r>
              <a:endParaRPr lang="fi-FI" sz="2400" kern="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defTabSz="1219170">
                <a:defRPr/>
              </a:pPr>
              <a:r>
                <a:rPr lang="fi-FI" sz="2400" kern="0" dirty="0">
                  <a:solidFill>
                    <a:prstClr val="white"/>
                  </a:solidFill>
                  <a:latin typeface="Calibri" panose="020F0502020204030204"/>
                </a:rPr>
                <a:t>                           	</a:t>
              </a:r>
              <a:r>
                <a:rPr lang="fi-FI" sz="2400" kern="0" dirty="0" smtClean="0">
                  <a:solidFill>
                    <a:prstClr val="white"/>
                  </a:solidFill>
                  <a:latin typeface="Calibri" panose="020F0502020204030204"/>
                </a:rPr>
                <a:t>Puistot</a:t>
              </a:r>
            </a:p>
            <a:p>
              <a:pPr defTabSz="1219170">
                <a:defRPr/>
              </a:pPr>
              <a:r>
                <a:rPr lang="fi-FI" sz="2400" kern="0" dirty="0">
                  <a:solidFill>
                    <a:prstClr val="white"/>
                  </a:solidFill>
                  <a:latin typeface="Calibri" panose="020F0502020204030204"/>
                </a:rPr>
                <a:t>	</a:t>
              </a:r>
              <a:r>
                <a:rPr lang="fi-FI" sz="2400" kern="0" dirty="0" smtClean="0">
                  <a:solidFill>
                    <a:prstClr val="white"/>
                  </a:solidFill>
                  <a:latin typeface="Calibri" panose="020F0502020204030204"/>
                </a:rPr>
                <a:t>	</a:t>
              </a:r>
              <a:endParaRPr lang="fi-FI" sz="24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Action Button: Custom 11">
              <a:hlinkClick r:id="" action="ppaction://noaction" highlightClick="1"/>
            </p:cNvPr>
            <p:cNvSpPr/>
            <p:nvPr/>
          </p:nvSpPr>
          <p:spPr>
            <a:xfrm>
              <a:off x="1804085" y="3492844"/>
              <a:ext cx="2998574" cy="2998574"/>
            </a:xfrm>
            <a:prstGeom prst="actionButtonBlank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b"/>
            <a:lstStyle/>
            <a:p>
              <a:pPr defTabSz="1219170">
                <a:defRPr/>
              </a:pPr>
              <a:r>
                <a:rPr lang="fi-FI" sz="3200" kern="0" dirty="0">
                  <a:solidFill>
                    <a:prstClr val="white"/>
                  </a:solidFill>
                  <a:latin typeface="Calibri" panose="020F0502020204030204"/>
                </a:rPr>
                <a:t>Rakenteet</a:t>
              </a:r>
            </a:p>
            <a:p>
              <a:pPr defTabSz="1219170">
                <a:defRPr/>
              </a:pPr>
              <a:r>
                <a:rPr lang="fi-FI" sz="2400" kern="0" dirty="0">
                  <a:solidFill>
                    <a:prstClr val="white"/>
                  </a:solidFill>
                  <a:latin typeface="Calibri" panose="020F0502020204030204"/>
                </a:rPr>
                <a:t>Läpäisevät päällysteet</a:t>
              </a:r>
            </a:p>
            <a:p>
              <a:pPr defTabSz="1219170">
                <a:defRPr/>
              </a:pPr>
              <a:r>
                <a:rPr lang="fi-FI" sz="2400" kern="0" dirty="0" smtClean="0">
                  <a:solidFill>
                    <a:prstClr val="white"/>
                  </a:solidFill>
                  <a:latin typeface="Calibri" panose="020F0502020204030204"/>
                </a:rPr>
                <a:t>Hulevesikourut</a:t>
              </a:r>
              <a:endParaRPr lang="fi-FI" sz="24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Action Button: Custom 12">
              <a:hlinkClick r:id="" action="ppaction://noaction" highlightClick="1"/>
            </p:cNvPr>
            <p:cNvSpPr/>
            <p:nvPr/>
          </p:nvSpPr>
          <p:spPr>
            <a:xfrm>
              <a:off x="4802659" y="3492844"/>
              <a:ext cx="2998574" cy="2998574"/>
            </a:xfrm>
            <a:prstGeom prst="actionButtonBlank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b"/>
            <a:lstStyle/>
            <a:p>
              <a:pPr algn="ctr" defTabSz="1219170">
                <a:defRPr/>
              </a:pPr>
              <a:r>
                <a:rPr lang="fi-FI" sz="3200" kern="0" dirty="0">
                  <a:solidFill>
                    <a:prstClr val="white"/>
                  </a:solidFill>
                  <a:latin typeface="Calibri" panose="020F0502020204030204"/>
                </a:rPr>
                <a:t>                     Vesi</a:t>
              </a:r>
            </a:p>
            <a:p>
              <a:pPr algn="ctr" defTabSz="1219170">
                <a:defRPr/>
              </a:pPr>
              <a:r>
                <a:rPr lang="fi-FI" sz="3200" kern="0" dirty="0" smtClean="0">
                  <a:solidFill>
                    <a:prstClr val="white"/>
                  </a:solidFill>
                  <a:latin typeface="Calibri" panose="020F0502020204030204"/>
                </a:rPr>
                <a:t>       	      </a:t>
              </a:r>
              <a:r>
                <a:rPr lang="fi-FI" sz="2400" kern="0" dirty="0" smtClean="0">
                  <a:solidFill>
                    <a:prstClr val="white"/>
                  </a:solidFill>
                  <a:latin typeface="Calibri" panose="020F0502020204030204"/>
                </a:rPr>
                <a:t>Hulevedet</a:t>
              </a:r>
            </a:p>
            <a:p>
              <a:pPr algn="ctr" defTabSz="1219170">
                <a:defRPr/>
              </a:pPr>
              <a:r>
                <a:rPr lang="fi-FI" sz="2400" kern="0" dirty="0" smtClean="0">
                  <a:solidFill>
                    <a:prstClr val="white"/>
                  </a:solidFill>
                  <a:latin typeface="Calibri" panose="020F0502020204030204"/>
                </a:rPr>
                <a:t>                           Sadepuutarhat</a:t>
              </a:r>
              <a:endParaRPr lang="fi-FI" sz="24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Action Button: Custom 13">
              <a:hlinkClick r:id="" action="ppaction://noaction" highlightClick="1"/>
            </p:cNvPr>
            <p:cNvSpPr/>
            <p:nvPr/>
          </p:nvSpPr>
          <p:spPr>
            <a:xfrm>
              <a:off x="3303372" y="1993557"/>
              <a:ext cx="2998574" cy="2998574"/>
            </a:xfrm>
            <a:prstGeom prst="actionButtonBlank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fi-FI" sz="3733" kern="0" dirty="0">
                  <a:solidFill>
                    <a:prstClr val="white"/>
                  </a:solidFill>
                  <a:latin typeface="Calibri" panose="020F0502020204030204"/>
                </a:rPr>
                <a:t>Vihreä infrastruktuuri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2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Viheralueet kaavoituksessa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Viheralueiden mahdollistaminen kaavoituksen avulla:</a:t>
            </a:r>
          </a:p>
          <a:p>
            <a:pPr lvl="1"/>
            <a:r>
              <a:rPr lang="fi-FI" dirty="0"/>
              <a:t>Maakuntakaava</a:t>
            </a:r>
          </a:p>
          <a:p>
            <a:pPr lvl="1"/>
            <a:r>
              <a:rPr lang="fi-FI" dirty="0"/>
              <a:t>Yleiskaava</a:t>
            </a:r>
          </a:p>
          <a:p>
            <a:pPr lvl="1"/>
            <a:r>
              <a:rPr lang="fi-FI" dirty="0"/>
              <a:t>Asemakaava</a:t>
            </a:r>
          </a:p>
          <a:p>
            <a:pPr lvl="1"/>
            <a:endParaRPr lang="fi-FI" dirty="0"/>
          </a:p>
          <a:p>
            <a:pPr marL="609585" lvl="1" indent="0">
              <a:buNone/>
            </a:pPr>
            <a:endParaRPr lang="fi-FI" dirty="0"/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25D337A4-7A24-47FF-9127-58F235B96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9000"/>
            <a:ext cx="6013621" cy="178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uva 5">
            <a:extLst>
              <a:ext uri="{FF2B5EF4-FFF2-40B4-BE49-F238E27FC236}">
                <a16:creationId xmlns:a16="http://schemas.microsoft.com/office/drawing/2014/main" id="{3AC4C67A-7009-40E6-A5CA-32B5B0FF2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093" y="4777947"/>
            <a:ext cx="6057908" cy="194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iruutu 4"/>
          <p:cNvSpPr txBox="1"/>
          <p:nvPr/>
        </p:nvSpPr>
        <p:spPr>
          <a:xfrm>
            <a:off x="4571999" y="3184257"/>
            <a:ext cx="3903407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400" b="1" dirty="0" smtClean="0"/>
              <a:t>Maankäyttö- ja rakennuslaki</a:t>
            </a:r>
          </a:p>
          <a:p>
            <a:r>
              <a:rPr lang="fi-FI" sz="1200" dirty="0">
                <a:hlinkClick r:id="rId4"/>
              </a:rPr>
              <a:t>https://</a:t>
            </a:r>
            <a:r>
              <a:rPr lang="fi-FI" sz="1200" dirty="0" smtClean="0">
                <a:hlinkClick r:id="rId4"/>
              </a:rPr>
              <a:t>www.finlex.fi/fi/laki/ajantasa/1999/19990132</a:t>
            </a:r>
            <a:r>
              <a:rPr lang="fi-FI" sz="1200" dirty="0" smtClean="0"/>
              <a:t> 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5002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66486"/>
            <a:ext cx="6326659" cy="292842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661" y="1198640"/>
            <a:ext cx="5865340" cy="3090104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2817268" y="571264"/>
            <a:ext cx="7216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u="sng" dirty="0"/>
              <a:t>Viheralueita koskevia kaavamerkintöjä:</a:t>
            </a:r>
          </a:p>
        </p:txBody>
      </p:sp>
    </p:spTree>
    <p:extLst>
      <p:ext uri="{BB962C8B-B14F-4D97-AF65-F5344CB8AC3E}">
        <p14:creationId xmlns:p14="http://schemas.microsoft.com/office/powerpoint/2010/main" val="19943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4D86-E806-4F3D-8F32-FBE315C2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DB07C-A3B2-4386-BA31-FCC6F2D2F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4BA1E-7868-458F-8CCC-0BBADBA6D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453" y="76201"/>
            <a:ext cx="5703547" cy="4758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805F34-48AD-4323-988A-63DA1B2AE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6" y="0"/>
            <a:ext cx="5263115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5D5231-A9D4-4508-A8C9-90CF4D894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2" y="3860799"/>
            <a:ext cx="5369903" cy="28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4F74372C55FE4B821D5F2378F4B2BA" ma:contentTypeVersion="1" ma:contentTypeDescription="Luo uusi asiakirja." ma:contentTypeScope="" ma:versionID="822fe6b422b8dec44a40602c4233d47b">
  <xsd:schema xmlns:xsd="http://www.w3.org/2001/XMLSchema" xmlns:xs="http://www.w3.org/2001/XMLSchema" xmlns:p="http://schemas.microsoft.com/office/2006/metadata/properties" xmlns:ns2="76865ef9-df32-4c37-ae45-f9784eb47bff" xmlns:ns3="7e9e6169-ad39-4139-80cb-366121f0def0" targetNamespace="http://schemas.microsoft.com/office/2006/metadata/properties" ma:root="true" ma:fieldsID="6eb707645daa25c755dded653de544e8" ns2:_="" ns3:_="">
    <xsd:import namespace="76865ef9-df32-4c37-ae45-f9784eb47bff"/>
    <xsd:import namespace="7e9e6169-ad39-4139-80cb-366121f0de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5ef9-df32-4c37-ae45-f9784eb47b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6169-ad39-4139-80cb-366121f0d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865ef9-df32-4c37-ae45-f9784eb47bff">427W7XWPXQD2-403814790-1263</_dlc_DocId>
    <_dlc_DocIdUrl xmlns="76865ef9-df32-4c37-ae45-f9784eb47bff">
      <Url>https://tt.eduuni.fi/sites/luc-lapinamk-extra/kiertotalousosaamista-ammattikorkeakouluihin/_layouts/15/DocIdRedir.aspx?ID=427W7XWPXQD2-403814790-1263</Url>
      <Description>427W7XWPXQD2-403814790-1263</Description>
    </_dlc_DocIdUrl>
  </documentManagement>
</p:properties>
</file>

<file path=customXml/itemProps1.xml><?xml version="1.0" encoding="utf-8"?>
<ds:datastoreItem xmlns:ds="http://schemas.openxmlformats.org/officeDocument/2006/customXml" ds:itemID="{9BEB1A0C-CB66-4291-BD4D-308FACDFF63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B25BD6D-D2BB-418E-A029-B40BF82CD2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38FF32-43FD-4754-9A6C-B0B4C19B5E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5ef9-df32-4c37-ae45-f9784eb47bff"/>
    <ds:schemaRef ds:uri="7e9e6169-ad39-4139-80cb-366121f0d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062D49C-CA25-4999-B952-F55D754961C0}">
  <ds:schemaRefs>
    <ds:schemaRef ds:uri="http://schemas.microsoft.com/office/2006/metadata/properties"/>
    <ds:schemaRef ds:uri="http://schemas.microsoft.com/office/infopath/2007/PartnerControls"/>
    <ds:schemaRef ds:uri="76865ef9-df32-4c37-ae45-f9784eb47bf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692</Words>
  <Application>Microsoft Office PowerPoint</Application>
  <PresentationFormat>Laajakuva</PresentationFormat>
  <Paragraphs>203</Paragraphs>
  <Slides>23</Slides>
  <Notes>5</Notes>
  <HiddenSlides>1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Microsoft Sans Serif</vt:lpstr>
      <vt:lpstr>Symbol</vt:lpstr>
      <vt:lpstr>1_Mukautettu suunnittelumalli</vt:lpstr>
      <vt:lpstr>Vihreä infrastruktuuri &amp; ekosysteemipalvelut</vt:lpstr>
      <vt:lpstr>VIHREÄ INFRASTRUKTUURI</vt:lpstr>
      <vt:lpstr>PowerPoint-esitys</vt:lpstr>
      <vt:lpstr>Vihreä infra</vt:lpstr>
      <vt:lpstr>Vihreä infran elementti Ekosysteemipalvelu</vt:lpstr>
      <vt:lpstr>PowerPoint-esitys</vt:lpstr>
      <vt:lpstr>Viheralueet kaavoituksessa</vt:lpstr>
      <vt:lpstr>PowerPoint-esitys</vt:lpstr>
      <vt:lpstr>PowerPoint-esitys</vt:lpstr>
      <vt:lpstr>Viheryhteys/käytävä</vt:lpstr>
      <vt:lpstr>Etsi</vt:lpstr>
      <vt:lpstr>PowerPoint-esitys</vt:lpstr>
      <vt:lpstr>PowerPoint-esitys</vt:lpstr>
      <vt:lpstr>PowerPoint-esitys</vt:lpstr>
      <vt:lpstr>Viheralueiden terveysvaikutukset</vt:lpstr>
      <vt:lpstr>PowerPoint-esitys</vt:lpstr>
      <vt:lpstr>Esimerkkejä vihreästä infrasta</vt:lpstr>
      <vt:lpstr>EKOSYSTEEMIPALVELUT</vt:lpstr>
      <vt:lpstr>Ekosysteemipalvelut</vt:lpstr>
      <vt:lpstr>PowerPoint-esitys</vt:lpstr>
      <vt:lpstr>PowerPoint-esitys</vt:lpstr>
      <vt:lpstr>Ekosysteemipalveluja uhkaavat tekijät</vt:lpstr>
      <vt:lpstr>PowerPoint-esitys</vt:lpstr>
    </vt:vector>
  </TitlesOfParts>
  <Company>Turun ammattikorkeakoulu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Virta Marketta</dc:creator>
  <cp:lastModifiedBy>Asseri Laitinen</cp:lastModifiedBy>
  <cp:revision>43</cp:revision>
  <dcterms:created xsi:type="dcterms:W3CDTF">2019-02-14T13:35:11Z</dcterms:created>
  <dcterms:modified xsi:type="dcterms:W3CDTF">2020-10-22T09:56:29Z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0x010100844F74372C55FE4B821D5F2378F4B2BA</vt:lpwstr>
  </property>
  <property fmtid="{D5CDD505-2E9C-101B-9397-08002B2CF9AE}" pid="3" name="_dlc_DocIdItemGuid">
    <vt:lpwstr>dcd3001b-5f06-4075-b1fb-b0c1d875a9a6</vt:lpwstr>
  </property>
</Properties>
</file>