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48"/>
  </p:notesMasterIdLst>
  <p:sldIdLst>
    <p:sldId id="326" r:id="rId6"/>
    <p:sldId id="327" r:id="rId7"/>
    <p:sldId id="325" r:id="rId8"/>
    <p:sldId id="311" r:id="rId9"/>
    <p:sldId id="286" r:id="rId10"/>
    <p:sldId id="328" r:id="rId11"/>
    <p:sldId id="308" r:id="rId12"/>
    <p:sldId id="310" r:id="rId13"/>
    <p:sldId id="281" r:id="rId14"/>
    <p:sldId id="314" r:id="rId15"/>
    <p:sldId id="283" r:id="rId16"/>
    <p:sldId id="287" r:id="rId17"/>
    <p:sldId id="330" r:id="rId18"/>
    <p:sldId id="315" r:id="rId19"/>
    <p:sldId id="319" r:id="rId20"/>
    <p:sldId id="317" r:id="rId21"/>
    <p:sldId id="318" r:id="rId22"/>
    <p:sldId id="320" r:id="rId23"/>
    <p:sldId id="305" r:id="rId24"/>
    <p:sldId id="313" r:id="rId25"/>
    <p:sldId id="322" r:id="rId26"/>
    <p:sldId id="329" r:id="rId27"/>
    <p:sldId id="263" r:id="rId28"/>
    <p:sldId id="323" r:id="rId29"/>
    <p:sldId id="269" r:id="rId30"/>
    <p:sldId id="267" r:id="rId31"/>
    <p:sldId id="321" r:id="rId32"/>
    <p:sldId id="273" r:id="rId33"/>
    <p:sldId id="268" r:id="rId34"/>
    <p:sldId id="277" r:id="rId35"/>
    <p:sldId id="298" r:id="rId36"/>
    <p:sldId id="324" r:id="rId37"/>
    <p:sldId id="291" r:id="rId38"/>
    <p:sldId id="292" r:id="rId39"/>
    <p:sldId id="274" r:id="rId40"/>
    <p:sldId id="294" r:id="rId41"/>
    <p:sldId id="295" r:id="rId42"/>
    <p:sldId id="296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29.9.2020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5120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E1B8934-8491-4202-B676-A3FCFD9A8CF9}" type="slidenum">
              <a:rPr lang="fi-FI" altLang="fi-FI" sz="1200"/>
              <a:pPr eaLnBrk="1" hangingPunct="1"/>
              <a:t>36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26406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29.9.2020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29.9.2020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tieto.fi/sv/node/63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eski-suomi.proagria.fi/sites/default/files/attachment/29.1.2019_maan_kasvukunto_orgaaninen_aines_tapio_salo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Viljelykierto maan kasvukunnon ylläpidossa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Avomaan vihannestuotanto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29.9.2020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pic>
        <p:nvPicPr>
          <p:cNvPr id="6" name="Kuva 2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E4372095-68AE-4406-8538-03CFD4D88A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35" y="4714316"/>
            <a:ext cx="6120130" cy="10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805E-F6AC-4152-8BD5-2AADBD86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581" y="250903"/>
            <a:ext cx="8229600" cy="1143000"/>
          </a:xfrm>
          <a:noFill/>
        </p:spPr>
        <p:txBody>
          <a:bodyPr/>
          <a:lstStyle/>
          <a:p>
            <a:r>
              <a:rPr lang="fi-FI" dirty="0">
                <a:latin typeface="+mn-lt"/>
              </a:rPr>
              <a:t>Viljelykiertosuunnitelma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FD05-811A-4066-9C79-76EE03FBD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17" y="1522142"/>
            <a:ext cx="10050966" cy="1064940"/>
          </a:xfrm>
        </p:spPr>
        <p:txBody>
          <a:bodyPr/>
          <a:lstStyle/>
          <a:p>
            <a:r>
              <a:rPr lang="fi-FI" dirty="0"/>
              <a:t>Ympäristökorvaukseen v. 2015 sitoutuneiden tilojen oli laadittava 5-vuotinen viljelykiertosuunnitelma v. 2015─2019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39F00-0A3C-499C-99D8-67102BA7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3560"/>
            <a:ext cx="12191999" cy="3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fi-FI" altLang="fi-FI" dirty="0">
                <a:cs typeface="Calibri" panose="020F0502020204030204" pitchFamily="34" charset="0"/>
              </a:rPr>
              <a:t>Viljelykierron pituus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9229" y="1836776"/>
            <a:ext cx="9324278" cy="4161289"/>
          </a:xfrm>
        </p:spPr>
        <p:txBody>
          <a:bodyPr/>
          <a:lstStyle/>
          <a:p>
            <a:pPr eaLnBrk="1" hangingPunct="1"/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Vältetään saman kasvin tai kasvisuvun  tai kasviheimon viljelyä peräkkäisinä vuosina samalla lohkolla</a:t>
            </a:r>
          </a:p>
          <a:p>
            <a:pPr eaLnBrk="1" hangingPunct="1"/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Vuoron pituus tavoitteen mukaan </a:t>
            </a:r>
          </a:p>
          <a:p>
            <a:pPr eaLnBrk="1" hangingPunct="1"/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Yleisohje: korkeintaan kaksi vuotta samaa kasvia peräkkäin samalla lohkolla</a:t>
            </a:r>
          </a:p>
          <a:p>
            <a:pPr eaLnBrk="1" hangingPunct="1"/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Yleisin kierron pituus 4─6 vuotta</a:t>
            </a:r>
          </a:p>
        </p:txBody>
      </p:sp>
    </p:spTree>
    <p:extLst>
      <p:ext uri="{BB962C8B-B14F-4D97-AF65-F5344CB8AC3E}">
        <p14:creationId xmlns:p14="http://schemas.microsoft.com/office/powerpoint/2010/main" val="25716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669" y="244362"/>
            <a:ext cx="7772400" cy="1143000"/>
          </a:xfr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i-FI" altLang="fi-FI" dirty="0">
                <a:latin typeface="+mn-lt"/>
              </a:rPr>
              <a:t>Esikasviarvo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0674" y="1052825"/>
            <a:ext cx="9054790" cy="13597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Esikasvin vaikuttaminen sitä viljelykierrossa seuraavan kasvin sadonmuodostukseen (sadon lisäys tai vähennys)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fi-FI" alt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F9FF16-8714-4F2B-BDA7-BE26323D0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7" y="2156884"/>
            <a:ext cx="8294545" cy="4092998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BDD957-2584-4ED8-ACA4-303CA8B3447F}"/>
              </a:ext>
            </a:extLst>
          </p:cNvPr>
          <p:cNvSpPr/>
          <p:nvPr/>
        </p:nvSpPr>
        <p:spPr>
          <a:xfrm>
            <a:off x="3881345" y="6249882"/>
            <a:ext cx="4368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hlinkClick r:id="rId3"/>
              </a:rPr>
              <a:t>https://www.ruokatieto.fi/sv/node/639</a:t>
            </a:r>
            <a:r>
              <a:rPr lang="fi-FI" sz="1200" dirty="0"/>
              <a:t>  Ruokatieto.fi, Viljelykierto </a:t>
            </a:r>
          </a:p>
        </p:txBody>
      </p:sp>
    </p:spTree>
    <p:extLst>
      <p:ext uri="{BB962C8B-B14F-4D97-AF65-F5344CB8AC3E}">
        <p14:creationId xmlns:p14="http://schemas.microsoft.com/office/powerpoint/2010/main" val="110843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Right 26">
            <a:extLst>
              <a:ext uri="{FF2B5EF4-FFF2-40B4-BE49-F238E27FC236}">
                <a16:creationId xmlns:a16="http://schemas.microsoft.com/office/drawing/2014/main" id="{465E5EC7-0ABA-45E1-9F0B-0943FA7BE7C9}"/>
              </a:ext>
            </a:extLst>
          </p:cNvPr>
          <p:cNvSpPr/>
          <p:nvPr/>
        </p:nvSpPr>
        <p:spPr>
          <a:xfrm rot="2464695">
            <a:off x="2789957" y="3145392"/>
            <a:ext cx="1046441" cy="19139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B32D7BF-34F0-4F8F-828D-BF50D44F5EEC}"/>
              </a:ext>
            </a:extLst>
          </p:cNvPr>
          <p:cNvSpPr/>
          <p:nvPr/>
        </p:nvSpPr>
        <p:spPr>
          <a:xfrm rot="7114641">
            <a:off x="530907" y="2999622"/>
            <a:ext cx="2396737" cy="55427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9F1C4-6277-462D-B036-7C28A5A5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D1024-AB0E-474C-A04B-CD83AA75F274}"/>
              </a:ext>
            </a:extLst>
          </p:cNvPr>
          <p:cNvSpPr txBox="1"/>
          <p:nvPr/>
        </p:nvSpPr>
        <p:spPr>
          <a:xfrm>
            <a:off x="4029132" y="3932790"/>
            <a:ext cx="46194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/>
              <a:t>Maan orgaanisen aineen lisäys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D08EE-1627-4725-88AF-DB77C3A39778}"/>
              </a:ext>
            </a:extLst>
          </p:cNvPr>
          <p:cNvSpPr txBox="1"/>
          <p:nvPr/>
        </p:nvSpPr>
        <p:spPr>
          <a:xfrm>
            <a:off x="3532768" y="4797889"/>
            <a:ext cx="58415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/>
              <a:t>Mikrobien ja maan eliöstön hyvinvointi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131C9-70E1-46E5-A2CE-446283FB687A}"/>
              </a:ext>
            </a:extLst>
          </p:cNvPr>
          <p:cNvSpPr txBox="1"/>
          <p:nvPr/>
        </p:nvSpPr>
        <p:spPr>
          <a:xfrm>
            <a:off x="5007240" y="5656563"/>
            <a:ext cx="217751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/>
              <a:t>Hiilen sidonta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8A2AD8F-2D83-4857-8E97-D7B9731ED826}"/>
              </a:ext>
            </a:extLst>
          </p:cNvPr>
          <p:cNvSpPr/>
          <p:nvPr/>
        </p:nvSpPr>
        <p:spPr>
          <a:xfrm rot="8843847">
            <a:off x="8748295" y="3696587"/>
            <a:ext cx="1073064" cy="4900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CD4CDAC-CF03-4F68-ACA8-0291967CEF25}"/>
              </a:ext>
            </a:extLst>
          </p:cNvPr>
          <p:cNvSpPr/>
          <p:nvPr/>
        </p:nvSpPr>
        <p:spPr>
          <a:xfrm rot="6400728">
            <a:off x="1822335" y="2582323"/>
            <a:ext cx="1295794" cy="58606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452814C-5013-491A-BD1B-A1A97EE9EECA}"/>
              </a:ext>
            </a:extLst>
          </p:cNvPr>
          <p:cNvSpPr/>
          <p:nvPr/>
        </p:nvSpPr>
        <p:spPr>
          <a:xfrm rot="3457313">
            <a:off x="2854801" y="2297205"/>
            <a:ext cx="727103" cy="56392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FE10D15-5564-497A-90A1-8EC024EA6F63}"/>
              </a:ext>
            </a:extLst>
          </p:cNvPr>
          <p:cNvSpPr/>
          <p:nvPr/>
        </p:nvSpPr>
        <p:spPr>
          <a:xfrm rot="5400000">
            <a:off x="5834387" y="5239496"/>
            <a:ext cx="523220" cy="54829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BA01048-41F4-4CE6-A6C6-DB8B0D7258A1}"/>
              </a:ext>
            </a:extLst>
          </p:cNvPr>
          <p:cNvSpPr/>
          <p:nvPr/>
        </p:nvSpPr>
        <p:spPr>
          <a:xfrm rot="5400000">
            <a:off x="5790542" y="4387289"/>
            <a:ext cx="523220" cy="5733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21E5AD-3427-47E2-947E-217D165A420B}"/>
              </a:ext>
            </a:extLst>
          </p:cNvPr>
          <p:cNvSpPr txBox="1"/>
          <p:nvPr/>
        </p:nvSpPr>
        <p:spPr>
          <a:xfrm>
            <a:off x="1483670" y="1759595"/>
            <a:ext cx="25549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/>
              <a:t>Kasvilajien lisäys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0FC5DE-A457-433F-9B07-535D4EE68196}"/>
              </a:ext>
            </a:extLst>
          </p:cNvPr>
          <p:cNvSpPr txBox="1"/>
          <p:nvPr/>
        </p:nvSpPr>
        <p:spPr>
          <a:xfrm>
            <a:off x="2575775" y="2799618"/>
            <a:ext cx="19139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/>
              <a:t>Viljelykierto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E1A21C-52FB-478E-BBBA-C6314C10EF3F}"/>
              </a:ext>
            </a:extLst>
          </p:cNvPr>
          <p:cNvSpPr txBox="1"/>
          <p:nvPr/>
        </p:nvSpPr>
        <p:spPr>
          <a:xfrm>
            <a:off x="1123253" y="3446106"/>
            <a:ext cx="22352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Sekakasvustot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1478AA-3363-409F-BB4A-2563A4E6DF05}"/>
              </a:ext>
            </a:extLst>
          </p:cNvPr>
          <p:cNvSpPr txBox="1"/>
          <p:nvPr/>
        </p:nvSpPr>
        <p:spPr>
          <a:xfrm>
            <a:off x="561395" y="4175471"/>
            <a:ext cx="16333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800" dirty="0"/>
              <a:t>Aluskasvit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D4D858-233C-418A-A18E-7DDA3E004184}"/>
              </a:ext>
            </a:extLst>
          </p:cNvPr>
          <p:cNvSpPr txBox="1"/>
          <p:nvPr/>
        </p:nvSpPr>
        <p:spPr>
          <a:xfrm>
            <a:off x="4644986" y="1748113"/>
            <a:ext cx="29270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Maan pinnan kate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976E5-938E-4D47-9289-AC2E8722BFCD}"/>
              </a:ext>
            </a:extLst>
          </p:cNvPr>
          <p:cNvSpPr txBox="1"/>
          <p:nvPr/>
        </p:nvSpPr>
        <p:spPr>
          <a:xfrm>
            <a:off x="8648538" y="3141257"/>
            <a:ext cx="223522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Lannan lisäys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B680A-9B86-4F2A-8DBA-7EC06A8F28D4}"/>
              </a:ext>
            </a:extLst>
          </p:cNvPr>
          <p:cNvSpPr txBox="1"/>
          <p:nvPr/>
        </p:nvSpPr>
        <p:spPr>
          <a:xfrm>
            <a:off x="7990702" y="1748113"/>
            <a:ext cx="288380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Kasvijätteen lisäys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749AC8-F6E8-41AF-B9C6-6EA56A514661}"/>
              </a:ext>
            </a:extLst>
          </p:cNvPr>
          <p:cNvSpPr txBox="1"/>
          <p:nvPr/>
        </p:nvSpPr>
        <p:spPr>
          <a:xfrm>
            <a:off x="4613450" y="2527706"/>
            <a:ext cx="320250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dirty="0"/>
              <a:t>Maan muokkauksen vähentäminen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4036FD-C115-42A4-82E3-2C01BD9C9A58}"/>
              </a:ext>
            </a:extLst>
          </p:cNvPr>
          <p:cNvSpPr/>
          <p:nvPr/>
        </p:nvSpPr>
        <p:spPr>
          <a:xfrm>
            <a:off x="1615604" y="381183"/>
            <a:ext cx="8960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Monimuotoisuuden lisääminen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CF306C8-BCFE-4964-8ACB-911C02E289E0}"/>
              </a:ext>
            </a:extLst>
          </p:cNvPr>
          <p:cNvSpPr/>
          <p:nvPr/>
        </p:nvSpPr>
        <p:spPr>
          <a:xfrm rot="5400000">
            <a:off x="5736069" y="3513806"/>
            <a:ext cx="602984" cy="5232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998B387-4D18-422F-B2B2-E2E7242E824C}"/>
              </a:ext>
            </a:extLst>
          </p:cNvPr>
          <p:cNvSpPr/>
          <p:nvPr/>
        </p:nvSpPr>
        <p:spPr>
          <a:xfrm rot="5400000">
            <a:off x="5731598" y="2176075"/>
            <a:ext cx="523220" cy="5232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FABDCBE-2B20-409D-9EE7-20AE432A8334}"/>
              </a:ext>
            </a:extLst>
          </p:cNvPr>
          <p:cNvSpPr/>
          <p:nvPr/>
        </p:nvSpPr>
        <p:spPr>
          <a:xfrm rot="8037708" flipV="1">
            <a:off x="7396192" y="2805066"/>
            <a:ext cx="2244784" cy="52032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89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Viljelykierron kasvivalinnoissa  ja tekniikoissa huomioitava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70048" y="1883954"/>
            <a:ext cx="8435280" cy="4925144"/>
          </a:xfrm>
        </p:spPr>
        <p:txBody>
          <a:bodyPr>
            <a:normAutofit/>
          </a:bodyPr>
          <a:lstStyle/>
          <a:p>
            <a:r>
              <a:rPr lang="fi-FI" dirty="0"/>
              <a:t>Tulokseen vaikuttaa paitsi viljelykasvi ja viljelytekniikka myös maaperä, ilmasto ja kierron pituus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Viljelykierrolla voi olla vaihteleva vaikutus ympäristöön ja talouteen</a:t>
            </a:r>
          </a:p>
          <a:p>
            <a:pPr marL="0" indent="0">
              <a:buNone/>
            </a:pPr>
            <a:r>
              <a:rPr lang="fi-FI" dirty="0"/>
              <a:t>	- sato/tuotot</a:t>
            </a:r>
          </a:p>
          <a:p>
            <a:pPr marL="0" indent="0">
              <a:buNone/>
            </a:pPr>
            <a:r>
              <a:rPr lang="fi-FI" dirty="0"/>
              <a:t>	- kustannukset</a:t>
            </a:r>
          </a:p>
          <a:p>
            <a:pPr marL="0" indent="0">
              <a:buNone/>
            </a:pPr>
            <a:r>
              <a:rPr lang="fi-FI" dirty="0"/>
              <a:t>	- vaikutus ympäristöön voi olla myös 	  </a:t>
            </a:r>
          </a:p>
          <a:p>
            <a:pPr marL="0" indent="0">
              <a:buNone/>
            </a:pPr>
            <a:r>
              <a:rPr lang="fi-FI" dirty="0"/>
              <a:t>             haitallinen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3E2D-4482-4B3F-B539-4DC705DCEA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Viherlannoitus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51C32-58F4-41E3-B1C8-C0963D15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Viherlannoituksella pyritään parantamaan seuraavana viljelykierrossa olevien kasvien </a:t>
            </a:r>
            <a:r>
              <a:rPr lang="fi-FI" b="1" dirty="0"/>
              <a:t>ravinnehuoltoa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ravinnepitoisuuksien lisäämistä ruokamultakerroksessa vaateliaiden kasvien käyttöön </a:t>
            </a:r>
          </a:p>
          <a:p>
            <a:r>
              <a:rPr lang="fi-FI" dirty="0"/>
              <a:t>ravinteiden nostamista pohjamaasta ruokamultakerrokseen </a:t>
            </a:r>
          </a:p>
          <a:p>
            <a:r>
              <a:rPr lang="fi-FI" dirty="0"/>
              <a:t>ravinnehävikkien pienentämistä kerääjäkasvien avulla </a:t>
            </a:r>
          </a:p>
          <a:p>
            <a:r>
              <a:rPr lang="fi-FI" dirty="0"/>
              <a:t>typpitäydennystä biologisen typensidonnan avulla </a:t>
            </a:r>
          </a:p>
          <a:p>
            <a:r>
              <a:rPr lang="fi-FI" dirty="0"/>
              <a:t>kaliumin, fosforin ja muiden kivennäisaineiden vapautumisen edistämistä maamineraaleista </a:t>
            </a:r>
          </a:p>
        </p:txBody>
      </p:sp>
    </p:spTree>
    <p:extLst>
      <p:ext uri="{BB962C8B-B14F-4D97-AF65-F5344CB8AC3E}">
        <p14:creationId xmlns:p14="http://schemas.microsoft.com/office/powerpoint/2010/main" val="150980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3E2D-4482-4B3F-B539-4DC705DCEA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Viherlannoitus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51C32-58F4-41E3-B1C8-C0963D15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4083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Viherlannoituksen syitä ja tavoitteita:</a:t>
            </a:r>
          </a:p>
          <a:p>
            <a:pPr marL="0" indent="0">
              <a:buNone/>
            </a:pPr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Maan rakenteen parantaminen ruokamultakerroksessa ja pohjamaassa </a:t>
            </a:r>
          </a:p>
          <a:p>
            <a:pPr>
              <a:lnSpc>
                <a:spcPct val="100000"/>
              </a:lnSpc>
            </a:pPr>
            <a:r>
              <a:rPr lang="fi-FI" dirty="0"/>
              <a:t>Eloperäisen aineksen lisääminen maahan </a:t>
            </a:r>
          </a:p>
          <a:p>
            <a:pPr>
              <a:lnSpc>
                <a:spcPct val="100000"/>
              </a:lnSpc>
            </a:pPr>
            <a:r>
              <a:rPr lang="fi-FI" dirty="0"/>
              <a:t>Typensidonnan hyödyntäminen ja typen saannin parantaminen seuraaville kasveille </a:t>
            </a:r>
          </a:p>
          <a:p>
            <a:pPr>
              <a:lnSpc>
                <a:spcPct val="100000"/>
              </a:lnSpc>
            </a:pPr>
            <a:r>
              <a:rPr lang="fi-FI" dirty="0"/>
              <a:t>Kasvinravinteiden käyttökelpoisuuden parantaminen </a:t>
            </a:r>
          </a:p>
          <a:p>
            <a:pPr>
              <a:lnSpc>
                <a:spcPct val="100000"/>
              </a:lnSpc>
            </a:pPr>
            <a:r>
              <a:rPr lang="fi-FI" dirty="0"/>
              <a:t>Ravinteiden huuhtoutumisen vähentäminen 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604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51C32-58F4-41E3-B1C8-C0963D15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990" y="8001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Viherlannoituksen syitä ja tavoitteita:</a:t>
            </a:r>
          </a:p>
          <a:p>
            <a:endParaRPr lang="fi-FI" dirty="0"/>
          </a:p>
          <a:p>
            <a:pPr>
              <a:lnSpc>
                <a:spcPct val="100000"/>
              </a:lnSpc>
            </a:pPr>
            <a:r>
              <a:rPr lang="fi-FI" dirty="0"/>
              <a:t>Maan pinnan suojaaminen </a:t>
            </a:r>
          </a:p>
          <a:p>
            <a:pPr>
              <a:lnSpc>
                <a:spcPct val="100000"/>
              </a:lnSpc>
            </a:pPr>
            <a:r>
              <a:rPr lang="fi-FI" dirty="0"/>
              <a:t>Kasvuston käyttö kateaineena ja kompostin raaka-aineena sekä rehuna </a:t>
            </a:r>
          </a:p>
          <a:p>
            <a:pPr>
              <a:lnSpc>
                <a:spcPct val="100000"/>
              </a:lnSpc>
            </a:pPr>
            <a:r>
              <a:rPr lang="fi-FI" dirty="0"/>
              <a:t>Rikkakasvien hallinnan helpottaminen </a:t>
            </a:r>
          </a:p>
          <a:p>
            <a:pPr>
              <a:lnSpc>
                <a:spcPct val="100000"/>
              </a:lnSpc>
            </a:pPr>
            <a:r>
              <a:rPr lang="fi-FI" dirty="0"/>
              <a:t>Tauti- ja tuholaispaineen pienentäminen </a:t>
            </a:r>
          </a:p>
          <a:p>
            <a:pPr>
              <a:lnSpc>
                <a:spcPct val="100000"/>
              </a:lnSpc>
            </a:pPr>
            <a:r>
              <a:rPr lang="fi-FI" dirty="0"/>
              <a:t>Monimuotoisuuden lisääminen peltoekosysteemissä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7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3E2D-4482-4B3F-B539-4DC705DCEA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Viherlannoitustapoja viljelykierrossa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51C32-58F4-41E3-B1C8-C0963D150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fi-FI" dirty="0"/>
              <a:t>kevätkylvöinen yksikesäinen viherlannoitus </a:t>
            </a:r>
          </a:p>
          <a:p>
            <a:r>
              <a:rPr lang="fi-FI" dirty="0"/>
              <a:t>edellisenä vuonna esim. suojaviljaan perustettu viherlannoitusnurmi</a:t>
            </a:r>
          </a:p>
          <a:p>
            <a:r>
              <a:rPr lang="fi-FI" dirty="0"/>
              <a:t>2-vuotinen apilavaltainen nurmi </a:t>
            </a:r>
          </a:p>
          <a:p>
            <a:r>
              <a:rPr lang="fi-FI" dirty="0"/>
              <a:t>aluskasvi tai rivivälikasvi </a:t>
            </a:r>
          </a:p>
          <a:p>
            <a:r>
              <a:rPr lang="fi-FI" dirty="0"/>
              <a:t>välikasvi kasvukaudella kahden kasvin välissä </a:t>
            </a:r>
          </a:p>
          <a:p>
            <a:r>
              <a:rPr lang="fi-FI" dirty="0"/>
              <a:t>kerääjäkasvi viljelykasvin sadonkorjuun tai avokesannon jälkeen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2661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Kerääjäkasvit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39970"/>
            <a:ext cx="8229600" cy="4525963"/>
          </a:xfrm>
        </p:spPr>
        <p:txBody>
          <a:bodyPr>
            <a:normAutofit/>
          </a:bodyPr>
          <a:lstStyle/>
          <a:p>
            <a:r>
              <a:rPr lang="fi-FI" dirty="0"/>
              <a:t>Kerääjäkasvi on pääkasvin kumppani, joka kylvetään varsinaisen viljelykasvin juureen</a:t>
            </a:r>
          </a:p>
          <a:p>
            <a:r>
              <a:rPr lang="fi-FI" dirty="0"/>
              <a:t>Typensidonta, sillä ilman kerääjäkasvia maan liukoinen typpi on vaarassa huuhtoutua syksyllä paljaasta pellosta</a:t>
            </a:r>
          </a:p>
          <a:p>
            <a:r>
              <a:rPr lang="fi-FI" dirty="0"/>
              <a:t>Kasvipeite pellossa ympäri vuoden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378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78C88B-BCE6-4E2D-94D5-D12F94D33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99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1A2E07-CC0F-4F2B-85FE-A12551C1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00" y="4148254"/>
            <a:ext cx="9143999" cy="2409542"/>
          </a:xfrm>
          <a:solidFill>
            <a:srgbClr val="9A8E7A">
              <a:alpha val="69000"/>
            </a:srgbClr>
          </a:solidFill>
        </p:spPr>
        <p:txBody>
          <a:bodyPr>
            <a:normAutofit fontScale="90000"/>
          </a:bodyPr>
          <a:lstStyle/>
          <a:p>
            <a:r>
              <a:rPr lang="fi-FI" sz="5400" b="1" dirty="0"/>
              <a:t>      </a:t>
            </a:r>
            <a:r>
              <a:rPr lang="fi-FI" sz="5400" b="1" dirty="0">
                <a:solidFill>
                  <a:schemeClr val="bg1"/>
                </a:solidFill>
                <a:latin typeface="+mn-lt"/>
              </a:rPr>
              <a:t>Viljelykierto</a:t>
            </a:r>
            <a:br>
              <a:rPr lang="fi-FI" sz="5400" b="1" dirty="0">
                <a:solidFill>
                  <a:schemeClr val="bg1"/>
                </a:solidFill>
                <a:latin typeface="+mn-lt"/>
              </a:rPr>
            </a:br>
            <a:r>
              <a:rPr lang="fi-FI" sz="4000" b="1" dirty="0">
                <a:solidFill>
                  <a:schemeClr val="bg1"/>
                </a:solidFill>
                <a:latin typeface="+mn-lt"/>
              </a:rPr>
              <a:t>= vuoroviljely, kasvinvuorotus</a:t>
            </a:r>
            <a:br>
              <a:rPr lang="fi-FI" sz="4000" b="1" dirty="0">
                <a:solidFill>
                  <a:schemeClr val="bg1"/>
                </a:solidFill>
                <a:latin typeface="+mn-lt"/>
              </a:rPr>
            </a:br>
            <a:r>
              <a:rPr lang="fi-FI" sz="4000" b="1" dirty="0">
                <a:solidFill>
                  <a:schemeClr val="bg1"/>
                </a:solidFill>
                <a:latin typeface="+mn-lt"/>
              </a:rPr>
              <a:t>= viljelykasvien vuorottelu jollakin alalla</a:t>
            </a:r>
            <a:br>
              <a:rPr lang="fi-FI" sz="4000" b="1" dirty="0">
                <a:solidFill>
                  <a:schemeClr val="bg1"/>
                </a:solidFill>
                <a:latin typeface="+mn-lt"/>
              </a:rPr>
            </a:br>
            <a:r>
              <a:rPr lang="fi-FI" sz="4000" b="1" dirty="0">
                <a:solidFill>
                  <a:schemeClr val="bg1"/>
                </a:solidFill>
                <a:latin typeface="+mn-lt"/>
              </a:rPr>
              <a:t>   määrätyssä ajassa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77140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Kerääjäkasvin tehtävä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727" y="1825625"/>
            <a:ext cx="10515600" cy="4161289"/>
          </a:xfrm>
        </p:spPr>
        <p:txBody>
          <a:bodyPr>
            <a:normAutofit/>
          </a:bodyPr>
          <a:lstStyle/>
          <a:p>
            <a:r>
              <a:rPr lang="fi-FI" dirty="0"/>
              <a:t>sitoa varsinaiselta viljelykasvilta käyttämättä jääneitä ja maasta vapautuvia ravinteita </a:t>
            </a:r>
          </a:p>
          <a:p>
            <a:r>
              <a:rPr lang="fi-FI" dirty="0"/>
              <a:t>lisätä kasvipeitteisyyttä sadonkorjuun jälkeen</a:t>
            </a:r>
          </a:p>
          <a:p>
            <a:r>
              <a:rPr lang="fi-FI" dirty="0"/>
              <a:t>kilpailla rikkojen kanssa </a:t>
            </a:r>
          </a:p>
          <a:p>
            <a:r>
              <a:rPr lang="fi-FI" dirty="0"/>
              <a:t>juuristo ja kasvusto lisäävät maahan orgaanista massaa</a:t>
            </a:r>
          </a:p>
          <a:p>
            <a:r>
              <a:rPr lang="fi-FI" dirty="0"/>
              <a:t>juuristo voi myös kuivattaa maata, jolloin maa kantaa paremmin</a:t>
            </a:r>
          </a:p>
        </p:txBody>
      </p:sp>
    </p:spTree>
    <p:extLst>
      <p:ext uri="{BB962C8B-B14F-4D97-AF65-F5344CB8AC3E}">
        <p14:creationId xmlns:p14="http://schemas.microsoft.com/office/powerpoint/2010/main" val="266082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BDFB-CAF3-433C-A9E9-064FB61EA0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Saneerauskasvit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079AB-0821-48C8-9918-0B4E2A1B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502" y="2365264"/>
            <a:ext cx="8229600" cy="4525963"/>
          </a:xfrm>
        </p:spPr>
        <p:txBody>
          <a:bodyPr/>
          <a:lstStyle/>
          <a:p>
            <a:r>
              <a:rPr lang="fi-FI" dirty="0"/>
              <a:t>Viljelykierrossa käytettäviä kasveja, joiden käytöllä pyritään ehkäisemään maalevintäisten tautien ja tuholaisten esiintymistä</a:t>
            </a:r>
          </a:p>
          <a:p>
            <a:r>
              <a:rPr lang="fi-FI" dirty="0"/>
              <a:t>Tyypillisimmät kerääjäkasvit ovat valkoapila, puna-apila, raiheinä ja timotei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39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78F9-8394-4AE8-BBF0-592F17A7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82" y="339334"/>
            <a:ext cx="5127031" cy="1676603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Hiilen sidonta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1354-CFC7-4A01-974F-B21129AF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82" y="2154368"/>
            <a:ext cx="4496470" cy="3785419"/>
          </a:xfrm>
        </p:spPr>
        <p:txBody>
          <a:bodyPr>
            <a:normAutofit/>
          </a:bodyPr>
          <a:lstStyle/>
          <a:p>
            <a:r>
              <a:rPr lang="fi-FI" sz="2600" dirty="0"/>
              <a:t>Kasvit sitovat hiiltä kasvaessaan, mutta toisaalta käyttävät hiiltä koko ajan</a:t>
            </a:r>
          </a:p>
          <a:p>
            <a:r>
              <a:rPr lang="fi-FI" sz="2600" dirty="0"/>
              <a:t>Nurmet sitovat 600-800 kg/v hiiltä</a:t>
            </a:r>
          </a:p>
          <a:p>
            <a:r>
              <a:rPr lang="fi-FI" sz="2600" dirty="0"/>
              <a:t>Vihanneskasvien hiilivuoto 760-1300 kg/v </a:t>
            </a:r>
          </a:p>
          <a:p>
            <a:pPr marL="0" indent="0">
              <a:buNone/>
            </a:pPr>
            <a:endParaRPr lang="fi-FI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A629B-E34D-4104-8FFB-3D0F93A9F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1" r="11754" b="-3"/>
          <a:stretch/>
        </p:blipFill>
        <p:spPr>
          <a:xfrm>
            <a:off x="5729194" y="570231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1BA78-B974-4654-9087-80AAD895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kiertotalousamk.fi</a:t>
            </a:r>
            <a:endParaRPr lang="fi-FI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908720-B18D-438E-A1EA-6A4A43D8F951}"/>
              </a:ext>
            </a:extLst>
          </p:cNvPr>
          <p:cNvCxnSpPr>
            <a:cxnSpLocks/>
          </p:cNvCxnSpPr>
          <p:nvPr/>
        </p:nvCxnSpPr>
        <p:spPr>
          <a:xfrm>
            <a:off x="6512312" y="2045032"/>
            <a:ext cx="1864301" cy="20180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9DF523-AA51-4913-85E6-E0246F34580D}"/>
              </a:ext>
            </a:extLst>
          </p:cNvPr>
          <p:cNvSpPr txBox="1"/>
          <p:nvPr/>
        </p:nvSpPr>
        <p:spPr>
          <a:xfrm>
            <a:off x="5269894" y="1583367"/>
            <a:ext cx="176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Hiili sitoutuu</a:t>
            </a:r>
          </a:p>
        </p:txBody>
      </p:sp>
    </p:spTree>
    <p:extLst>
      <p:ext uri="{BB962C8B-B14F-4D97-AF65-F5344CB8AC3E}">
        <p14:creationId xmlns:p14="http://schemas.microsoft.com/office/powerpoint/2010/main" val="180674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Maan orgaaninen aines </a:t>
            </a:r>
            <a:br>
              <a:rPr lang="fi-FI" dirty="0">
                <a:latin typeface="+mn-lt"/>
              </a:rPr>
            </a:br>
            <a:r>
              <a:rPr lang="fi-FI" sz="2800" dirty="0">
                <a:latin typeface="+mn-lt"/>
              </a:rPr>
              <a:t>n. 10 -15% runsasmultaisessa maassa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/>
              <a:t>= kasveista, eläimistä ja mikrobeista peräisin olevien, osittain hajonneiden hiilipitoisten aineiden seos → hiilen sitoja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r>
              <a:rPr lang="fi-FI" dirty="0"/>
              <a:t>Maan orgaanisesta aineesta </a:t>
            </a:r>
          </a:p>
          <a:p>
            <a:pPr lvl="2"/>
            <a:r>
              <a:rPr lang="fi-FI" sz="2400" dirty="0"/>
              <a:t>80 % on vielä hajoamatonta tai osittain hajonnutta kasvi- tai muuta jätettä </a:t>
            </a:r>
          </a:p>
          <a:p>
            <a:pPr lvl="2"/>
            <a:r>
              <a:rPr lang="fi-FI" sz="2400" dirty="0"/>
              <a:t>20 % hajoaa hitaasti = humus </a:t>
            </a:r>
          </a:p>
          <a:p>
            <a:r>
              <a:rPr lang="fi-FI" dirty="0"/>
              <a:t>Humus on erittäin pysyvää, mustanruskeaa ainetta, joka koostuu humushapoista, </a:t>
            </a:r>
            <a:r>
              <a:rPr lang="fi-FI" dirty="0" err="1"/>
              <a:t>fulvohapoista</a:t>
            </a:r>
            <a:r>
              <a:rPr lang="fi-FI" dirty="0"/>
              <a:t> ja </a:t>
            </a:r>
            <a:r>
              <a:rPr lang="fi-FI" dirty="0" err="1"/>
              <a:t>humiinista</a:t>
            </a:r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Maan orgaaninen aines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86054" y="1825625"/>
            <a:ext cx="10515600" cy="4161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Orgaanisen aineksen määrä viljavuusanalyysissä:</a:t>
            </a:r>
          </a:p>
          <a:p>
            <a:r>
              <a:rPr lang="fi-FI" dirty="0"/>
              <a:t>Vähämultainen 0-3%</a:t>
            </a:r>
          </a:p>
          <a:p>
            <a:r>
              <a:rPr lang="fi-FI" dirty="0"/>
              <a:t>Multava 3-6 %</a:t>
            </a:r>
          </a:p>
          <a:p>
            <a:r>
              <a:rPr lang="fi-FI" dirty="0"/>
              <a:t>Runsasmultainen 6-12%</a:t>
            </a:r>
          </a:p>
          <a:p>
            <a:r>
              <a:rPr lang="fi-FI" dirty="0"/>
              <a:t>Erittäin runsasmultainen 12-20%</a:t>
            </a:r>
          </a:p>
          <a:p>
            <a:r>
              <a:rPr lang="fi-FI" dirty="0"/>
              <a:t>Multamaa (20-40%) ja turvemaat &gt;40%</a:t>
            </a:r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707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/>
              <a:t>Maan humus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Riittävä humuspitoisuus on välttämätön maan hyvälle rakenteelle ja maan kasvukunnon säilyttämiselle</a:t>
            </a:r>
          </a:p>
          <a:p>
            <a:r>
              <a:rPr lang="fi-FI" dirty="0"/>
              <a:t>Humus lisää maan ravinteiden ja veden läpäisykykyä varsinkin karkeilla kivennäismailla </a:t>
            </a:r>
          </a:p>
          <a:p>
            <a:r>
              <a:rPr lang="fi-FI" dirty="0"/>
              <a:t>Humus parantaa maan fysikaalista rakennetta vähentämällä tiivistymistä hienoilla kivennäismailla, kuten savimailla ja hiesulla</a:t>
            </a:r>
          </a:p>
          <a:p>
            <a:r>
              <a:rPr lang="fi-FI" dirty="0"/>
              <a:t>Orgaanisen aineksen sisältämä hiili luo edellytykset mikrobitoiminnalle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Maan orgaanisen aineen väheneminen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11524" y="1450865"/>
            <a:ext cx="8568952" cy="4525963"/>
          </a:xfrm>
        </p:spPr>
        <p:txBody>
          <a:bodyPr>
            <a:noAutofit/>
          </a:bodyPr>
          <a:lstStyle/>
          <a:p>
            <a:r>
              <a:rPr lang="fi-FI" dirty="0"/>
              <a:t>Suomalaisilla koealoilla oli orgaanisen aineen väheneminen 31 vuoden aikana keskimäärin 26 % </a:t>
            </a:r>
          </a:p>
          <a:p>
            <a:r>
              <a:rPr lang="fi-FI" dirty="0"/>
              <a:t>Suomen peltojen keskimääräinen humuspitoisuus on 4 – 8 %</a:t>
            </a:r>
          </a:p>
          <a:p>
            <a:r>
              <a:rPr lang="fi-FI" dirty="0"/>
              <a:t>Suomessa maiden orgaanisen aineen pitoisuus on suurempi kuin Länsi-Euroopassa tai USA:ssa </a:t>
            </a:r>
          </a:p>
          <a:p>
            <a:pPr>
              <a:buNone/>
            </a:pPr>
            <a:endParaRPr lang="fi-FI" dirty="0"/>
          </a:p>
          <a:p>
            <a:pPr>
              <a:buNone/>
            </a:pPr>
            <a:r>
              <a:rPr lang="fi-FI" b="1" dirty="0"/>
              <a:t>Orgaanista ainetta kuluttaa</a:t>
            </a:r>
          </a:p>
          <a:p>
            <a:r>
              <a:rPr lang="fi-FI" dirty="0"/>
              <a:t>Avokesanto</a:t>
            </a:r>
          </a:p>
          <a:p>
            <a:r>
              <a:rPr lang="fi-FI" dirty="0"/>
              <a:t>Maan muokkaus ja keinolannoitteiden lisääminen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E4BC1A-D2AF-4C0A-8E7E-01BF64E2B265}"/>
              </a:ext>
            </a:extLst>
          </p:cNvPr>
          <p:cNvSpPr txBox="1"/>
          <p:nvPr/>
        </p:nvSpPr>
        <p:spPr>
          <a:xfrm>
            <a:off x="2047615" y="6396336"/>
            <a:ext cx="809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hlinkClick r:id="rId2"/>
              </a:rPr>
              <a:t>https://keski-suomi.proagria.fi/sites/default/files/attachment/29.1.2019_maan_kasvukunto_orgaaninen_aines_tapio_salo.pdf</a:t>
            </a:r>
            <a:r>
              <a:rPr lang="fi-FI" sz="1200" dirty="0"/>
              <a:t> </a:t>
            </a:r>
          </a:p>
          <a:p>
            <a:r>
              <a:rPr lang="fi-FI" sz="1200" dirty="0"/>
              <a:t>Tapio Salo, Luke, 2019, Orgaanisen aineksen merkitys maan rakenteelle</a:t>
            </a:r>
          </a:p>
        </p:txBody>
      </p:sp>
      <p:pic>
        <p:nvPicPr>
          <p:cNvPr id="6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7824F9-1568-4844-9815-782FE9CAA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15" y="471571"/>
            <a:ext cx="779170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5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Maan orgaaninen aines ja mikrobit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5317" y="2182465"/>
            <a:ext cx="9697844" cy="41612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Alhainen orgaanisen hiilen kokonaismäärä maaperässä heikentää mikrobibiomassan ja entsyymien aktiivisuutta tavanomaiseen hiilitasoon verrattuna</a:t>
            </a:r>
          </a:p>
          <a:p>
            <a:pPr>
              <a:lnSpc>
                <a:spcPct val="100000"/>
              </a:lnSpc>
            </a:pPr>
            <a:r>
              <a:rPr lang="fi-FI" dirty="0"/>
              <a:t>Mikrobiaktiivisuus on yhteydessä kasvien terveyteen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Kasvien jätteet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5483" y="1628800"/>
            <a:ext cx="9991493" cy="5040560"/>
          </a:xfrm>
        </p:spPr>
        <p:txBody>
          <a:bodyPr/>
          <a:lstStyle/>
          <a:p>
            <a:r>
              <a:rPr lang="fi-FI" dirty="0"/>
              <a:t>Viljan viljelyssä maahan palautuvat kasvijätteet eivät täysin korvaa hiilen menetystä</a:t>
            </a:r>
          </a:p>
          <a:p>
            <a:r>
              <a:rPr lang="fi-FI" dirty="0"/>
              <a:t>Maahan palautuu avomaan vihanneksilla kasvijätettä (Salo, 2003)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46437"/>
              </p:ext>
            </p:extLst>
          </p:nvPr>
        </p:nvGraphicFramePr>
        <p:xfrm>
          <a:off x="2618264" y="3429000"/>
          <a:ext cx="6336705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fi-FI" dirty="0"/>
                        <a:t>Kasvi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 sato/sato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Kasvi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Ei-sato/sato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Keräkaali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Kukkakaali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Kiinankaali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Porkkana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Tarhaherne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Varhaisperuna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Punajuuri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Lanttu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Sipuli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Avomaan kurkku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A662-55B7-4C67-A22F-64E20658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Viljelykierron historiaa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7B442-8CBF-4870-9AA9-488E6F04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926" y="1825625"/>
            <a:ext cx="9736873" cy="4161289"/>
          </a:xfrm>
        </p:spPr>
        <p:txBody>
          <a:bodyPr>
            <a:normAutofit/>
          </a:bodyPr>
          <a:lstStyle/>
          <a:p>
            <a:r>
              <a:rPr lang="fi-FI" dirty="0"/>
              <a:t>Vuoroviljely ollut käytössä Suomessa jo 1600-luvulla, yksivuoroviljely tätäkin kauemmin</a:t>
            </a:r>
          </a:p>
          <a:p>
            <a:r>
              <a:rPr lang="fi-FI" dirty="0"/>
              <a:t>Yksivuoroviljely (monokulttuuri) = saman kasvin viljely samassa paikassa koko ajan tai vakiintumattomasti ← edellytti vuosittaista lannan lisäämistä </a:t>
            </a:r>
          </a:p>
          <a:p>
            <a:r>
              <a:rPr lang="fi-FI" dirty="0"/>
              <a:t>Kaksivuoroviljely = yleensä joka toinen vuosi kesanto ja joka toinen viljelykasvi (vilja)</a:t>
            </a:r>
          </a:p>
          <a:p>
            <a:r>
              <a:rPr lang="fi-FI" dirty="0"/>
              <a:t>Kolmi- ja nelivuoroviljely = pelloista osa kesannolla, osa eri viljoilla vuorotellen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AB017-3009-435A-A15B-B94503EB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191758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503" y="365125"/>
            <a:ext cx="11563814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Monivuotisten kasvien maata parantava vaikutus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Monivuotinen, maata peittävä kasvusto tuottaa maahan runsaasti orgaanista ainesta ja parantaa maaperän rakennetta verrattuna yksivuotisten kasvien viljelyyn</a:t>
            </a:r>
          </a:p>
          <a:p>
            <a:r>
              <a:rPr lang="fi-FI" dirty="0"/>
              <a:t>Kasvit luovuttavat noin viidenneksen, monivuotiset kasvit jopa puolet yhteyttämistuotteistaan maahan juurieritteinä</a:t>
            </a:r>
          </a:p>
          <a:p>
            <a:r>
              <a:rPr lang="fi-FI" dirty="0"/>
              <a:t>Kasvien juurieritteet ohjaavat mikrobiprosesseja ja hiilen sitoutumista sekä toimivat mururakenteen liimana → murujen sisällä hiili on tallessa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610" y="238047"/>
            <a:ext cx="907736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fi-FI" altLang="fi-FI" dirty="0">
                <a:latin typeface="+mn-lt"/>
              </a:rPr>
              <a:t>Syväjuuristen kasvien vaikutus maahan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4195" y="1484313"/>
            <a:ext cx="8632981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Syväjuuriset kasvit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 nostavat ravinteita ylempiin maakerroksiin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 kuivattavat ja murustavat maata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altLang="fi-FI" sz="2800" dirty="0"/>
              <a:t> kuoltuaan jättävät juurikanavat veden ja ilman kululle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Useat syväjuuriset kasvit ovat myös typensitojakasveja: valkomesikkä, puna-apila, sinimailanen, härkäpapu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Muita syväjuurisia kasveja: porkkana, kukkakaali ja auringonkukka, kumina</a:t>
            </a:r>
          </a:p>
        </p:txBody>
      </p:sp>
    </p:spTree>
    <p:extLst>
      <p:ext uri="{BB962C8B-B14F-4D97-AF65-F5344CB8AC3E}">
        <p14:creationId xmlns:p14="http://schemas.microsoft.com/office/powerpoint/2010/main" val="3541900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Viljelykasvien juuristoja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Viljelykierrossa vuorotellaan syväjuurisia ja heikkojuurisia kasveja</a:t>
            </a:r>
          </a:p>
          <a:p>
            <a:endParaRPr lang="fi-FI" dirty="0"/>
          </a:p>
          <a:p>
            <a:pPr lvl="1"/>
            <a:r>
              <a:rPr lang="fi-FI" sz="2800" dirty="0"/>
              <a:t>Keräkaalin juuret 1,5 m</a:t>
            </a:r>
          </a:p>
          <a:p>
            <a:pPr lvl="1"/>
            <a:r>
              <a:rPr lang="fi-FI" sz="2800" dirty="0"/>
              <a:t>Porkkana 1,0 – 1,5 m</a:t>
            </a:r>
          </a:p>
          <a:p>
            <a:pPr lvl="1"/>
            <a:r>
              <a:rPr lang="fi-FI" sz="2800" dirty="0"/>
              <a:t>Kukkakaalin juuret 1 m</a:t>
            </a:r>
          </a:p>
          <a:p>
            <a:pPr lvl="1"/>
            <a:r>
              <a:rPr lang="fi-FI" sz="2800" dirty="0"/>
              <a:t>Purjon juuret 0,5 m</a:t>
            </a:r>
          </a:p>
          <a:p>
            <a:pPr lvl="1"/>
            <a:r>
              <a:rPr lang="fi-FI" sz="2800" dirty="0"/>
              <a:t>Herne 0,5 m</a:t>
            </a:r>
          </a:p>
          <a:p>
            <a:pPr lvl="1"/>
            <a:r>
              <a:rPr lang="fi-FI" sz="2800" dirty="0"/>
              <a:t>Sipuli 0,3 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fi-FI" altLang="fi-FI" dirty="0">
                <a:latin typeface="+mn-lt"/>
              </a:rPr>
              <a:t>Viljelykierto ja maalevintäiset taudit ja tuholaiset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0020" y="2201515"/>
            <a:ext cx="9355874" cy="4752975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dirty="0"/>
              <a:t>Tietyt taudit ja tuholaiset pitävät isäntinään tiettyjä kasveja ja kasvisukuja – lisääntyvät hyvin ja säilyvät näillä</a:t>
            </a:r>
          </a:p>
          <a:p>
            <a:pPr eaLnBrk="1" hangingPunct="1">
              <a:defRPr/>
            </a:pPr>
            <a:r>
              <a:rPr lang="fi-FI" altLang="fi-FI" dirty="0"/>
              <a:t>Vain harvoille isäntälajeille erikoistuneet taudit ja tuholaiset</a:t>
            </a:r>
          </a:p>
          <a:p>
            <a:pPr eaLnBrk="1" hangingPunct="1">
              <a:defRPr/>
            </a:pPr>
            <a:r>
              <a:rPr lang="fi-FI" altLang="fi-FI" dirty="0" err="1"/>
              <a:t>Moni-isäntäiset</a:t>
            </a:r>
            <a:r>
              <a:rPr lang="fi-FI" altLang="fi-FI" dirty="0"/>
              <a:t> taudit ja tuholaiset esim. pahkahome, harmaahome, seittimätä</a:t>
            </a:r>
          </a:p>
          <a:p>
            <a:pPr eaLnBrk="1" hangingPunct="1">
              <a:defRPr/>
            </a:pPr>
            <a:r>
              <a:rPr lang="fi-FI" altLang="fi-FI" dirty="0"/>
              <a:t>välivuosien määrä 2-10 </a:t>
            </a:r>
          </a:p>
        </p:txBody>
      </p:sp>
    </p:spTree>
    <p:extLst>
      <p:ext uri="{BB962C8B-B14F-4D97-AF65-F5344CB8AC3E}">
        <p14:creationId xmlns:p14="http://schemas.microsoft.com/office/powerpoint/2010/main" val="2978641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8213" y="620713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dirty="0">
                <a:latin typeface="+mn-lt"/>
              </a:rPr>
              <a:t>Monokulttuuritaudit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8214" y="1988840"/>
            <a:ext cx="87407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b="1" dirty="0"/>
              <a:t>Tauti				Isäntä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 err="1"/>
              <a:t>Möhöjuuri</a:t>
            </a:r>
            <a:r>
              <a:rPr lang="fi-FI" altLang="fi-FI" dirty="0"/>
              <a:t>			Kaalit, rypsi, lanttu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/>
              <a:t>Taimipolte			Juurikkaat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/>
              <a:t>Mustamätä		           Porkkana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/>
              <a:t>Pahkamätä		           Sipuli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 err="1"/>
              <a:t>Fusarioosi</a:t>
            </a:r>
            <a:r>
              <a:rPr lang="fi-FI" altLang="fi-FI" dirty="0"/>
              <a:t>			Sipuli, purjo, herne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/>
              <a:t>Pahkahome		           Kaalit, herne, papu ym.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/>
              <a:t>Apilamätä			Apila</a:t>
            </a:r>
          </a:p>
        </p:txBody>
      </p:sp>
    </p:spTree>
    <p:extLst>
      <p:ext uri="{BB962C8B-B14F-4D97-AF65-F5344CB8AC3E}">
        <p14:creationId xmlns:p14="http://schemas.microsoft.com/office/powerpoint/2010/main" val="1406085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i-FI" dirty="0">
                <a:latin typeface="+mn-lt"/>
              </a:rPr>
              <a:t>Perunan taudit ja viljelykierto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Ulkolaisissa kokeissa perunaseittiä löytyi viiden vuoden jälkeen, minkä jälkeen tautiesiintymä lähti kasvuun perunan monokulttuurissa </a:t>
            </a:r>
          </a:p>
          <a:p>
            <a:r>
              <a:rPr lang="fi-FI" dirty="0"/>
              <a:t>Sekä perunalla että sipulilla satotaso oli suurempi jos esikasvina oli eri kasvi</a:t>
            </a:r>
          </a:p>
          <a:p>
            <a:r>
              <a:rPr lang="fi-FI" dirty="0"/>
              <a:t>Sekä perunaa että sipulia suositellaan viljeltävän vain joka neljäs vuosi samalla alalla</a:t>
            </a:r>
          </a:p>
          <a:p>
            <a:r>
              <a:rPr lang="fi-FI" dirty="0"/>
              <a:t>3-vuotisessa kierrossa oli vähemmän  perunarupea ja perunaseittiä</a:t>
            </a:r>
          </a:p>
          <a:p>
            <a:r>
              <a:rPr lang="fi-FI" dirty="0"/>
              <a:t> Kun 3-vuotinen kierto oli yhdistettynä minimimaanmuokkaukseen, mukuloissa oli vähemmän kuivamätää ja harmaahilsettä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028" y="364606"/>
            <a:ext cx="77724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dirty="0">
                <a:latin typeface="+mn-lt"/>
              </a:rPr>
              <a:t>Pahkahome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33816" y="1126606"/>
            <a:ext cx="12192000" cy="51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  <a:buNone/>
              <a:defRPr/>
            </a:pPr>
            <a:r>
              <a:rPr kumimoji="1" lang="fi-FI" altLang="fi-FI" dirty="0">
                <a:latin typeface="+mn-lt"/>
              </a:rPr>
              <a:t>Avomaanvihannesten hankalin tauti sadekesinä, tartuttaa yli 350 eri kasvilajia</a:t>
            </a:r>
          </a:p>
          <a:p>
            <a:pPr lvl="1">
              <a:lnSpc>
                <a:spcPts val="2200"/>
              </a:lnSpc>
              <a:spcBef>
                <a:spcPct val="50000"/>
              </a:spcBef>
              <a:buNone/>
              <a:defRPr/>
            </a:pPr>
            <a:r>
              <a:rPr kumimoji="1" lang="fi-FI" altLang="fi-FI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Tärkeitä isäntäkasveja: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fi-FI" altLang="fi-FI" dirty="0">
                <a:latin typeface="+mn-lt"/>
              </a:rPr>
              <a:t>		peruna		herne                  rypsi</a:t>
            </a:r>
          </a:p>
          <a:p>
            <a:pPr lvl="2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kumimoji="1" lang="fi-FI" altLang="fi-FI" dirty="0">
                <a:latin typeface="+mn-lt"/>
              </a:rPr>
              <a:t>    	</a:t>
            </a:r>
            <a:r>
              <a:rPr kumimoji="1" lang="fi-FI" altLang="fi-FI" sz="2800" dirty="0">
                <a:latin typeface="+mn-lt"/>
              </a:rPr>
              <a:t>apila			salaatit                pavut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fi-FI" altLang="fi-FI" dirty="0">
                <a:latin typeface="+mn-lt"/>
              </a:rPr>
              <a:t>		porkkana		kurkku                 kaalit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r>
              <a:rPr kumimoji="1" lang="fi-FI" altLang="fi-FI" dirty="0">
                <a:latin typeface="+mn-lt"/>
              </a:rPr>
              <a:t>	</a:t>
            </a:r>
          </a:p>
          <a:p>
            <a:pPr lvl="1">
              <a:spcBef>
                <a:spcPct val="50000"/>
              </a:spcBef>
              <a:buFontTx/>
              <a:buNone/>
              <a:defRPr/>
            </a:pPr>
            <a:r>
              <a:rPr kumimoji="1" lang="fi-FI" altLang="fi-FI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Näissä ei lisäänny:</a:t>
            </a:r>
          </a:p>
          <a:p>
            <a:pPr lvl="4">
              <a:spcBef>
                <a:spcPct val="50000"/>
              </a:spcBef>
              <a:buNone/>
              <a:defRPr/>
            </a:pPr>
            <a:r>
              <a:rPr kumimoji="1" lang="fi-FI" altLang="fi-FI" sz="2800" dirty="0">
                <a:latin typeface="+mn-lt"/>
              </a:rPr>
              <a:t>heinät 	sipuli		mansikka          viljat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None/>
              <a:defRPr/>
            </a:pPr>
            <a:endParaRPr kumimoji="1" lang="fi-FI" altLang="fi-FI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28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/>
          <p:cNvSpPr>
            <a:spLocks noGrp="1"/>
          </p:cNvSpPr>
          <p:nvPr>
            <p:ph type="title"/>
          </p:nvPr>
        </p:nvSpPr>
        <p:spPr>
          <a:xfrm>
            <a:off x="1847851" y="348554"/>
            <a:ext cx="7772400" cy="874713"/>
          </a:xfrm>
        </p:spPr>
        <p:txBody>
          <a:bodyPr/>
          <a:lstStyle/>
          <a:p>
            <a:r>
              <a:rPr lang="fi-FI" altLang="fi-FI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Mansikan tuhoojia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7111"/>
              </p:ext>
            </p:extLst>
          </p:nvPr>
        </p:nvGraphicFramePr>
        <p:xfrm>
          <a:off x="1822297" y="1223267"/>
          <a:ext cx="8496301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8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053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Tuhooja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Säilyminen maassa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Säilyminen kasvijätteessä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Isäntäkasvit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Kierto</a:t>
                      </a:r>
                    </a:p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vuosia</a:t>
                      </a:r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532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Mustalaikku</a:t>
                      </a:r>
                    </a:p>
                    <a:p>
                      <a:pPr algn="ctr"/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Colletotricum</a:t>
                      </a:r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ei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kirsikka, omena, rikat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2 v.</a:t>
                      </a:r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988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Lakastumistaudit</a:t>
                      </a:r>
                    </a:p>
                    <a:p>
                      <a:pPr algn="ctr"/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Verticillium</a:t>
                      </a:r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sp</a:t>
                      </a:r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peruna, öljykasvit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6 v.</a:t>
                      </a:r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988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Mansikan tyvimätä</a:t>
                      </a:r>
                    </a:p>
                    <a:p>
                      <a:pPr algn="ctr"/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Phytophtora</a:t>
                      </a:r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cactorum</a:t>
                      </a:r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4-6 v.</a:t>
                      </a:r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Mansikka-ankeroinen</a:t>
                      </a:r>
                    </a:p>
                    <a:p>
                      <a:pPr algn="ctr"/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Aphelenchus</a:t>
                      </a:r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ei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91433" marR="91433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2 v.</a:t>
                      </a:r>
                    </a:p>
                  </a:txBody>
                  <a:tcPr marL="91433" marR="91433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846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Kurkun ja kurpitsan tuhoojia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79220"/>
              </p:ext>
            </p:extLst>
          </p:nvPr>
        </p:nvGraphicFramePr>
        <p:xfrm>
          <a:off x="1683835" y="1427356"/>
          <a:ext cx="878716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367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Tuhooja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 maassa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 kasvijätteissä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Isäntiä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Kierto vuosia</a:t>
                      </a:r>
                    </a:p>
                  </a:txBody>
                  <a:tcPr marL="91433" marR="91433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115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Mustapistemätä</a:t>
                      </a:r>
                    </a:p>
                    <a:p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Didymella</a:t>
                      </a:r>
                      <a:r>
                        <a:rPr lang="fi-FI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i-FI" sz="1800" baseline="0" dirty="0" err="1">
                          <a:latin typeface="Calibri" pitchFamily="34" charset="0"/>
                          <a:cs typeface="Calibri" pitchFamily="34" charset="0"/>
                        </a:rPr>
                        <a:t>bryoniae</a:t>
                      </a:r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18 kk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Kurkku ja kurpitsa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2 v.</a:t>
                      </a:r>
                    </a:p>
                  </a:txBody>
                  <a:tcPr marL="91433" marR="91433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115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Pahkahome</a:t>
                      </a:r>
                    </a:p>
                    <a:p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Sclerotium</a:t>
                      </a:r>
                      <a:r>
                        <a:rPr lang="fi-FI" sz="1800" baseline="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i-FI" sz="1800" baseline="0" dirty="0" err="1">
                          <a:latin typeface="Calibri" pitchFamily="34" charset="0"/>
                          <a:cs typeface="Calibri" pitchFamily="34" charset="0"/>
                        </a:rPr>
                        <a:t>sclerotiorum</a:t>
                      </a:r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Kaalit, porkkana, herne, salaatti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5-6 v.</a:t>
                      </a:r>
                    </a:p>
                  </a:txBody>
                  <a:tcPr marL="91433" marR="91433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115"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Lakastumistauti</a:t>
                      </a:r>
                    </a:p>
                    <a:p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Verticillium</a:t>
                      </a:r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säilyy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Mansikka, </a:t>
                      </a:r>
                      <a:r>
                        <a:rPr lang="fi-FI" sz="1800" dirty="0" err="1">
                          <a:latin typeface="Calibri" pitchFamily="34" charset="0"/>
                          <a:cs typeface="Calibri" pitchFamily="34" charset="0"/>
                        </a:rPr>
                        <a:t>ölykasvit</a:t>
                      </a:r>
                      <a:r>
                        <a:rPr lang="fi-FI" sz="1800" dirty="0">
                          <a:latin typeface="Calibri" pitchFamily="34" charset="0"/>
                          <a:cs typeface="Calibri" pitchFamily="34" charset="0"/>
                        </a:rPr>
                        <a:t>, peruna</a:t>
                      </a:r>
                    </a:p>
                  </a:txBody>
                  <a:tcPr marL="91433" marR="91433" marT="45701" marB="45701"/>
                </a:tc>
                <a:tc>
                  <a:txBody>
                    <a:bodyPr/>
                    <a:lstStyle/>
                    <a:p>
                      <a:r>
                        <a:rPr lang="fi-FI" sz="1800">
                          <a:latin typeface="Calibri" pitchFamily="34" charset="0"/>
                          <a:cs typeface="Calibri" pitchFamily="34" charset="0"/>
                        </a:rPr>
                        <a:t>5-6 v.</a:t>
                      </a:r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289">
                <a:tc gridSpan="5">
                  <a:txBody>
                    <a:bodyPr/>
                    <a:lstStyle/>
                    <a:p>
                      <a:endParaRPr lang="fi-FI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01" marB="45701"/>
                </a:tc>
                <a:tc hMerge="1">
                  <a:txBody>
                    <a:bodyPr/>
                    <a:lstStyle/>
                    <a:p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91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altLang="fi-FI" dirty="0">
                <a:latin typeface="+mn-lt"/>
              </a:rPr>
              <a:t>Rikkakasvit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63752" y="1557454"/>
            <a:ext cx="7918450" cy="46164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i-FI" altLang="fi-FI" dirty="0"/>
              <a:t>Nämä vuorottelut rajoittavat yksivuotisten rikkojen lisääntymistä: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altLang="fi-FI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Kylvö- ja korjuuajat; aikaisin korjattavat – myöhään korjattavat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Kevät- ja syyskylvöiset kasvit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Varjostavat ja heikosti varjostavat kasvit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dirty="0"/>
              <a:t>Tiheät kasvustot – riviviljelykasvit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dirty="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139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latin typeface="+mn-lt"/>
              </a:rPr>
              <a:t>Nykyisen monokulttuurin syitä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22916" y="1690688"/>
            <a:ext cx="9372600" cy="4525963"/>
          </a:xfrm>
        </p:spPr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Lannoitteita voidaan lisätä maahan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Sopivaa maata niukasti käytössä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Erikoistuminen tietyn kasvin viljelyyn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i-FI" sz="2800" dirty="0"/>
              <a:t>    → markkinat on luotu vain tietylle kasville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Uuden kasvin viljelyyn ei tilalla ole koneita ja rakennuksia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Uuden/uusien kasvien viljely oudoksuttaa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Viljelymenetelmässä ei ole ilmennyt ongelmia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dirty="0">
                <a:latin typeface="+mn-lt"/>
              </a:rPr>
              <a:t>Vihannesten esikasveja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229" y="1825625"/>
            <a:ext cx="10515600" cy="416128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i-FI" altLang="fi-FI" sz="3600" b="1" dirty="0"/>
              <a:t>Kaalit</a:t>
            </a:r>
          </a:p>
          <a:p>
            <a:pPr marL="0" indent="0">
              <a:buNone/>
              <a:defRPr/>
            </a:pPr>
            <a:r>
              <a:rPr lang="fi-FI" altLang="fi-FI" sz="3600" dirty="0">
                <a:solidFill>
                  <a:schemeClr val="accent1">
                    <a:lumMod val="50000"/>
                  </a:schemeClr>
                </a:solidFill>
              </a:rPr>
              <a:t>Esikasviksi sopivat: </a:t>
            </a:r>
          </a:p>
          <a:p>
            <a:pPr>
              <a:buNone/>
              <a:defRPr/>
            </a:pPr>
            <a:r>
              <a:rPr lang="fi-FI" altLang="fi-FI" sz="3600" dirty="0"/>
              <a:t>- viherlannoitus ja apilanurmi </a:t>
            </a:r>
          </a:p>
          <a:p>
            <a:pPr>
              <a:buNone/>
              <a:defRPr/>
            </a:pPr>
            <a:endParaRPr lang="fi-FI" altLang="fi-FI" sz="3600" dirty="0"/>
          </a:p>
          <a:p>
            <a:pPr>
              <a:buNone/>
              <a:defRPr/>
            </a:pPr>
            <a:r>
              <a:rPr lang="fi-FI" altLang="fi-FI" sz="3600" dirty="0">
                <a:solidFill>
                  <a:srgbClr val="FF0000"/>
                </a:solidFill>
              </a:rPr>
              <a:t>Esikasviksi eivät sovi: </a:t>
            </a:r>
          </a:p>
          <a:p>
            <a:pPr eaLnBrk="1" hangingPunct="1">
              <a:buFontTx/>
              <a:buNone/>
              <a:defRPr/>
            </a:pPr>
            <a:r>
              <a:rPr lang="fi-FI" altLang="fi-FI" sz="3600" dirty="0"/>
              <a:t>- ristikukkaiset (</a:t>
            </a:r>
            <a:r>
              <a:rPr lang="fi-FI" altLang="fi-FI" sz="3600" i="1" dirty="0" err="1"/>
              <a:t>Brassicaceae</a:t>
            </a:r>
            <a:r>
              <a:rPr lang="fi-FI" altLang="fi-FI" sz="3600" dirty="0"/>
              <a:t>-heimo)</a:t>
            </a:r>
          </a:p>
          <a:p>
            <a:pPr eaLnBrk="1" hangingPunct="1">
              <a:buFontTx/>
              <a:buNone/>
              <a:defRPr/>
            </a:pPr>
            <a:endParaRPr lang="fi-FI" altLang="fi-FI" sz="3600" dirty="0"/>
          </a:p>
          <a:p>
            <a:pPr eaLnBrk="1" hangingPunct="1">
              <a:buFontTx/>
              <a:buNone/>
              <a:defRPr/>
            </a:pPr>
            <a:r>
              <a:rPr lang="fi-FI" altLang="fi-FI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6358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1583" y="836712"/>
            <a:ext cx="8554309" cy="4724400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sz="3600" b="1" dirty="0"/>
              <a:t>Sipuli</a:t>
            </a:r>
          </a:p>
          <a:p>
            <a:pPr marL="0" indent="0" eaLnBrk="1" hangingPunct="1">
              <a:buNone/>
              <a:defRPr/>
            </a:pPr>
            <a:r>
              <a:rPr lang="fi-FI" altLang="fi-FI" sz="3600" dirty="0">
                <a:solidFill>
                  <a:schemeClr val="accent1">
                    <a:lumMod val="50000"/>
                  </a:schemeClr>
                </a:solidFill>
              </a:rPr>
              <a:t>Esikasviksi sopivat: </a:t>
            </a:r>
          </a:p>
          <a:p>
            <a:pPr eaLnBrk="1" hangingPunct="1">
              <a:buFontTx/>
              <a:buChar char="-"/>
              <a:defRPr/>
            </a:pPr>
            <a:r>
              <a:rPr lang="fi-FI" altLang="fi-FI" sz="3600" dirty="0"/>
              <a:t>peruna, viherlannoitus, jossa esim. persianapilaa, virnoja ja raiheinä</a:t>
            </a:r>
          </a:p>
          <a:p>
            <a:pPr eaLnBrk="1" hangingPunct="1">
              <a:buFontTx/>
              <a:buNone/>
              <a:defRPr/>
            </a:pPr>
            <a:r>
              <a:rPr lang="fi-FI" altLang="fi-FI" sz="3600" dirty="0">
                <a:solidFill>
                  <a:srgbClr val="FF0000"/>
                </a:solidFill>
              </a:rPr>
              <a:t>Esikasviksi eivät sovi: </a:t>
            </a:r>
          </a:p>
          <a:p>
            <a:pPr eaLnBrk="1" hangingPunct="1">
              <a:buFontTx/>
              <a:buNone/>
              <a:defRPr/>
            </a:pPr>
            <a:r>
              <a:rPr lang="fi-FI" altLang="fi-FI" sz="3600" dirty="0"/>
              <a:t>- sipulit ja kaalit</a:t>
            </a:r>
          </a:p>
          <a:p>
            <a:pPr marL="0" indent="0">
              <a:buNone/>
              <a:defRPr/>
            </a:pPr>
            <a:r>
              <a:rPr lang="fi-FI" altLang="fi-FI" sz="3600" dirty="0"/>
              <a:t>- sipuli erittäin arka rikkakasvien kilpailulle</a:t>
            </a:r>
          </a:p>
        </p:txBody>
      </p:sp>
    </p:spTree>
    <p:extLst>
      <p:ext uri="{BB962C8B-B14F-4D97-AF65-F5344CB8AC3E}">
        <p14:creationId xmlns:p14="http://schemas.microsoft.com/office/powerpoint/2010/main" val="2121214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799" y="379141"/>
            <a:ext cx="8495371" cy="6002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altLang="fi-FI" sz="3600" b="1" dirty="0"/>
              <a:t>Porkkana</a:t>
            </a:r>
          </a:p>
          <a:p>
            <a:pPr marL="0" indent="0">
              <a:buNone/>
              <a:defRPr/>
            </a:pPr>
            <a:r>
              <a:rPr lang="fi-FI" altLang="fi-FI" sz="3000" dirty="0">
                <a:solidFill>
                  <a:schemeClr val="accent1">
                    <a:lumMod val="50000"/>
                  </a:schemeClr>
                </a:solidFill>
              </a:rPr>
              <a:t>Esikasviksi sopivat: </a:t>
            </a:r>
          </a:p>
          <a:p>
            <a:pPr marL="0" indent="0">
              <a:buNone/>
              <a:defRPr/>
            </a:pPr>
            <a:r>
              <a:rPr lang="fi-FI" altLang="fi-FI" sz="3000" dirty="0"/>
              <a:t>- syvä-, tai tuuheajuuriset kasvit kuten purjo ja  peruna</a:t>
            </a:r>
          </a:p>
          <a:p>
            <a:pPr>
              <a:buNone/>
              <a:defRPr/>
            </a:pPr>
            <a:r>
              <a:rPr lang="fi-FI" altLang="fi-FI" sz="3000" dirty="0">
                <a:solidFill>
                  <a:srgbClr val="FF0000"/>
                </a:solidFill>
              </a:rPr>
              <a:t>Esikasviksi eivät sovi: </a:t>
            </a:r>
          </a:p>
          <a:p>
            <a:pPr eaLnBrk="1" hangingPunct="1">
              <a:buFontTx/>
              <a:buChar char="-"/>
              <a:defRPr/>
            </a:pPr>
            <a:r>
              <a:rPr lang="fi-FI" altLang="fi-FI" sz="3000" dirty="0"/>
              <a:t>monivuotiset nurmet, sarjakukkaiset (</a:t>
            </a:r>
            <a:r>
              <a:rPr lang="fi-FI" altLang="fi-FI" sz="3000" i="1" dirty="0" err="1"/>
              <a:t>Apiaceae</a:t>
            </a:r>
            <a:r>
              <a:rPr lang="fi-FI" altLang="fi-FI" sz="3000" dirty="0"/>
              <a:t> –heimo)</a:t>
            </a:r>
          </a:p>
          <a:p>
            <a:pPr eaLnBrk="1" hangingPunct="1">
              <a:buFontTx/>
              <a:buChar char="-"/>
              <a:defRPr/>
            </a:pPr>
            <a:endParaRPr lang="fi-FI" altLang="fi-FI" sz="3000" dirty="0"/>
          </a:p>
          <a:p>
            <a:pPr eaLnBrk="1" hangingPunct="1">
              <a:buFontTx/>
              <a:buNone/>
              <a:defRPr/>
            </a:pPr>
            <a:r>
              <a:rPr lang="fi-FI" altLang="fi-FI" sz="3000" dirty="0"/>
              <a:t>- viljelykierto esim. apila, suojaviljana ohra, apila, apila, kevätvehnä, porkkana</a:t>
            </a:r>
          </a:p>
          <a:p>
            <a:pPr eaLnBrk="1" hangingPunct="1">
              <a:buFontTx/>
              <a:buNone/>
              <a:defRPr/>
            </a:pPr>
            <a:r>
              <a:rPr lang="fi-FI" altLang="fi-FI" sz="3000" dirty="0"/>
              <a:t>- multavilla mailla vuorotuksessa kaura on yleinen</a:t>
            </a:r>
          </a:p>
        </p:txBody>
      </p:sp>
    </p:spTree>
    <p:extLst>
      <p:ext uri="{BB962C8B-B14F-4D97-AF65-F5344CB8AC3E}">
        <p14:creationId xmlns:p14="http://schemas.microsoft.com/office/powerpoint/2010/main" val="237155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022" y="494525"/>
            <a:ext cx="9021065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i-FI" altLang="fi-FI" sz="4000" dirty="0">
                <a:latin typeface="+mn-lt"/>
              </a:rPr>
              <a:t>Viljelykasvien monokulttuurin sietokyky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5" y="1744663"/>
            <a:ext cx="9143999" cy="5113337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b="1" dirty="0"/>
              <a:t>Huono sieto:</a:t>
            </a:r>
          </a:p>
          <a:p>
            <a:pPr eaLnBrk="1" hangingPunct="1">
              <a:buFontTx/>
              <a:buNone/>
              <a:defRPr/>
            </a:pPr>
            <a:r>
              <a:rPr lang="fi-FI" altLang="fi-FI" dirty="0"/>
              <a:t>	- vehnä, herne, mailanen, puna-apila, sokerijuurikas, rypsi, sinappi, vihannekset</a:t>
            </a:r>
          </a:p>
          <a:p>
            <a:pPr>
              <a:defRPr/>
            </a:pPr>
            <a:r>
              <a:rPr lang="fi-FI" altLang="fi-FI" b="1" dirty="0"/>
              <a:t>Kohtalainen sieto:</a:t>
            </a:r>
          </a:p>
          <a:p>
            <a:pPr eaLnBrk="1" hangingPunct="1">
              <a:buFontTx/>
              <a:buNone/>
              <a:defRPr/>
            </a:pPr>
            <a:r>
              <a:rPr lang="fi-FI" altLang="fi-FI" dirty="0"/>
              <a:t>	- kaura, maissi, varhaisperuna (varhaisvihannekset)</a:t>
            </a:r>
          </a:p>
          <a:p>
            <a:pPr eaLnBrk="1" hangingPunct="1">
              <a:defRPr/>
            </a:pPr>
            <a:r>
              <a:rPr lang="fi-FI" altLang="fi-FI" b="1" dirty="0"/>
              <a:t>Hyvä sieto:</a:t>
            </a:r>
          </a:p>
          <a:p>
            <a:pPr eaLnBrk="1" hangingPunct="1">
              <a:buFontTx/>
              <a:buNone/>
              <a:defRPr/>
            </a:pPr>
            <a:r>
              <a:rPr lang="fi-FI" altLang="fi-FI" dirty="0"/>
              <a:t>	- ruis, valkoapila-heinänurmi</a:t>
            </a:r>
          </a:p>
        </p:txBody>
      </p:sp>
    </p:spTree>
    <p:extLst>
      <p:ext uri="{BB962C8B-B14F-4D97-AF65-F5344CB8AC3E}">
        <p14:creationId xmlns:p14="http://schemas.microsoft.com/office/powerpoint/2010/main" val="221769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Viljelykierron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1289"/>
          </a:xfrm>
        </p:spPr>
        <p:txBody>
          <a:bodyPr/>
          <a:lstStyle/>
          <a:p>
            <a:pPr lvl="1"/>
            <a:r>
              <a:rPr lang="fi-FI" sz="2800" dirty="0"/>
              <a:t>Kasvintuhoojien ja rikkakasvien lisääntymisen/leviämisen estäminen</a:t>
            </a:r>
          </a:p>
          <a:p>
            <a:pPr lvl="1"/>
            <a:r>
              <a:rPr lang="fi-FI" sz="2800" dirty="0"/>
              <a:t>Maan rakenteen, viljavuuden ja ravinnekierron ylläpito</a:t>
            </a:r>
          </a:p>
          <a:p>
            <a:pPr lvl="1"/>
            <a:r>
              <a:rPr lang="fi-FI" sz="2800" dirty="0"/>
              <a:t>Maan multavuuden ja orgaanisen aineksen lisääminen</a:t>
            </a:r>
          </a:p>
          <a:p>
            <a:pPr lvl="1"/>
            <a:r>
              <a:rPr lang="fi-FI" sz="2800" dirty="0"/>
              <a:t>Juuristomikrobien monimuotoisuuden ylläpito</a:t>
            </a:r>
          </a:p>
          <a:p>
            <a:pPr lvl="1"/>
            <a:r>
              <a:rPr lang="fi-FI" sz="2800" dirty="0"/>
              <a:t>Maan ravinnetason parantaminen</a:t>
            </a:r>
          </a:p>
          <a:p>
            <a:pPr lvl="1"/>
            <a:endParaRPr lang="fi-FI" sz="2800" dirty="0"/>
          </a:p>
          <a:p>
            <a:pPr marL="457200" lvl="1" indent="0">
              <a:buNone/>
            </a:pPr>
            <a:r>
              <a:rPr lang="fi-FI" sz="2800" dirty="0"/>
              <a:t>        → sadon laadun ja määrän varmistaminen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30651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Viljelykierron myönteisiä vaikutuksia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3209" y="1606278"/>
            <a:ext cx="8435280" cy="5251722"/>
          </a:xfrm>
        </p:spPr>
        <p:txBody>
          <a:bodyPr>
            <a:noAutofit/>
          </a:bodyPr>
          <a:lstStyle/>
          <a:p>
            <a:pPr lvl="1">
              <a:buNone/>
            </a:pPr>
            <a:endParaRPr lang="fi-FI" b="1" dirty="0"/>
          </a:p>
          <a:p>
            <a:r>
              <a:rPr lang="fi-FI" b="1" dirty="0"/>
              <a:t>Vedet puhdistuvat</a:t>
            </a:r>
            <a:endParaRPr lang="fi-FI" dirty="0"/>
          </a:p>
          <a:p>
            <a:pPr marL="0" indent="0">
              <a:buNone/>
            </a:pPr>
            <a:r>
              <a:rPr lang="fi-FI" sz="2800" dirty="0"/>
              <a:t>      - kun typpi- ja fosforihuuhtoumat vähenevät</a:t>
            </a:r>
          </a:p>
          <a:p>
            <a:pPr lvl="1">
              <a:buNone/>
            </a:pPr>
            <a:r>
              <a:rPr lang="fi-FI" sz="2800" dirty="0"/>
              <a:t>	← talvipeitteiset pellot, suojakaistat ojien ja vesialueiden reunoille ja maan rakenne paranee</a:t>
            </a:r>
          </a:p>
          <a:p>
            <a:pPr lvl="1">
              <a:buNone/>
            </a:pPr>
            <a:endParaRPr lang="fi-FI" sz="2800" dirty="0"/>
          </a:p>
          <a:p>
            <a:pPr lvl="1">
              <a:buNone/>
            </a:pPr>
            <a:r>
              <a:rPr lang="fi-FI" sz="2800" dirty="0"/>
              <a:t>- kun torjunta-ainekulkeumat ja -jäämät vähenevät</a:t>
            </a:r>
          </a:p>
          <a:p>
            <a:pPr lvl="1">
              <a:buNone/>
            </a:pPr>
            <a:r>
              <a:rPr lang="fi-FI" sz="2800" dirty="0"/>
              <a:t> 	 ← suojakaistat</a:t>
            </a:r>
          </a:p>
          <a:p>
            <a:pPr lvl="1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3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20159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Viljelykierron myönteisiä vaikutuksia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72322" y="1027906"/>
            <a:ext cx="9300118" cy="5251722"/>
          </a:xfrm>
        </p:spPr>
        <p:txBody>
          <a:bodyPr>
            <a:noAutofit/>
          </a:bodyPr>
          <a:lstStyle/>
          <a:p>
            <a:pPr lvl="1">
              <a:buNone/>
            </a:pPr>
            <a:endParaRPr lang="fi-FI" b="1" dirty="0"/>
          </a:p>
          <a:p>
            <a:r>
              <a:rPr lang="fi-FI" b="1" dirty="0"/>
              <a:t>Eliölajien monimuotoisuus lisääntyy</a:t>
            </a:r>
          </a:p>
          <a:p>
            <a:pPr marL="0" indent="0">
              <a:buNone/>
            </a:pPr>
            <a:r>
              <a:rPr lang="fi-FI" dirty="0"/>
              <a:t>	- pölyttäjät hyötyvät kukkivista kasvustoista</a:t>
            </a:r>
          </a:p>
          <a:p>
            <a:pPr marL="0" indent="0">
              <a:buNone/>
            </a:pPr>
            <a:r>
              <a:rPr lang="fi-FI" dirty="0"/>
              <a:t>	- luonnon eläimet hyötyvät pesäpaikoista</a:t>
            </a:r>
          </a:p>
          <a:p>
            <a:pPr marL="0" indent="0">
              <a:buNone/>
            </a:pPr>
            <a:r>
              <a:rPr lang="fi-FI" dirty="0"/>
              <a:t>           - maaeliöiden lajimäärä kasvaa  </a:t>
            </a:r>
          </a:p>
          <a:p>
            <a:endParaRPr lang="fi-FI" dirty="0"/>
          </a:p>
          <a:p>
            <a:r>
              <a:rPr lang="fi-FI" b="1" dirty="0"/>
              <a:t>Peltojen humuksen väheneminen pysähtyy</a:t>
            </a:r>
          </a:p>
          <a:p>
            <a:pPr marL="0" indent="0">
              <a:buNone/>
            </a:pPr>
            <a:r>
              <a:rPr lang="fi-FI" dirty="0"/>
              <a:t>	- monivuotiset nurmet ja viherkesannot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             sisällytetään kiertoon, vähennetään muokkausta</a:t>
            </a:r>
          </a:p>
          <a:p>
            <a:pPr>
              <a:lnSpc>
                <a:spcPct val="100000"/>
              </a:lnSpc>
            </a:pPr>
            <a:r>
              <a:rPr lang="fi-FI" b="1" dirty="0"/>
              <a:t>Maisema monipuolistuu</a:t>
            </a:r>
          </a:p>
        </p:txBody>
      </p:sp>
    </p:spTree>
    <p:extLst>
      <p:ext uri="{BB962C8B-B14F-4D97-AF65-F5344CB8AC3E}">
        <p14:creationId xmlns:p14="http://schemas.microsoft.com/office/powerpoint/2010/main" val="264017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3611" y="263487"/>
            <a:ext cx="6846848" cy="1143000"/>
          </a:xfrm>
          <a:noFill/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Viljelykierto EU:n tasolla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16566" y="1628801"/>
            <a:ext cx="9712712" cy="4525963"/>
          </a:xfrm>
        </p:spPr>
        <p:txBody>
          <a:bodyPr>
            <a:normAutofit/>
          </a:bodyPr>
          <a:lstStyle/>
          <a:p>
            <a:r>
              <a:rPr lang="fi-FI" dirty="0"/>
              <a:t>Viljelykierto on otettu osaksi EU:n yhteistä maatalouspolitiikkaa, CAP-järjestelmää (</a:t>
            </a:r>
            <a:r>
              <a:rPr lang="fi-FI" dirty="0" err="1"/>
              <a:t>Common</a:t>
            </a:r>
            <a:r>
              <a:rPr lang="fi-FI" dirty="0"/>
              <a:t> Agricultural </a:t>
            </a:r>
            <a:r>
              <a:rPr lang="fi-FI" dirty="0" err="1"/>
              <a:t>Policy</a:t>
            </a:r>
            <a:r>
              <a:rPr lang="fi-FI" dirty="0"/>
              <a:t>)  → seuraava uudistus vuosille 2021 – 2027</a:t>
            </a:r>
          </a:p>
          <a:p>
            <a:endParaRPr lang="fi-FI" dirty="0"/>
          </a:p>
          <a:p>
            <a:pPr lvl="1"/>
            <a:r>
              <a:rPr lang="fi-FI" dirty="0"/>
              <a:t>Nitraattidirektiivi </a:t>
            </a:r>
          </a:p>
          <a:p>
            <a:pPr lvl="1"/>
            <a:r>
              <a:rPr lang="fi-FI" dirty="0"/>
              <a:t>Kasvipeitteisyys</a:t>
            </a:r>
          </a:p>
          <a:p>
            <a:pPr lvl="1"/>
            <a:r>
              <a:rPr lang="fi-FI" dirty="0"/>
              <a:t>Torjunta-aineiden tiukka hyväksymisprosessi </a:t>
            </a:r>
          </a:p>
          <a:p>
            <a:pPr lvl="1"/>
            <a:r>
              <a:rPr lang="fi-FI" dirty="0"/>
              <a:t>IPM</a:t>
            </a:r>
          </a:p>
          <a:p>
            <a:pPr lvl="1"/>
            <a:r>
              <a:rPr lang="fi-FI" dirty="0"/>
              <a:t>Viherryttäminen</a:t>
            </a:r>
          </a:p>
          <a:p>
            <a:pPr lvl="1"/>
            <a:r>
              <a:rPr lang="fi-FI" dirty="0"/>
              <a:t>Suojakaistat</a:t>
            </a:r>
          </a:p>
          <a:p>
            <a:pPr lvl="1"/>
            <a:r>
              <a:rPr lang="fi-FI" dirty="0"/>
              <a:t>Luomu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30A0B-943C-4D9B-B796-3DEB8B42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038" y="4576571"/>
            <a:ext cx="3920480" cy="2158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427W7XWPXQD2-403814790-2330</_dlc_DocId>
    <_dlc_DocIdUrl xmlns="76865ef9-df32-4c37-ae45-f9784eb47bff">
      <Url>https://tt.eduuni.fi/sites/luc-lapinamk-extra/kiertotalousosaamista-ammattikorkeakouluihin/_layouts/15/DocIdRedir.aspx?ID=427W7XWPXQD2-403814790-2330</Url>
      <Description>427W7XWPXQD2-403814790-2330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DC4240-7EDB-4870-A81B-A1C384DDA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62D49C-CA25-4999-B952-F55D754961C0}">
  <ds:schemaRefs>
    <ds:schemaRef ds:uri="http://schemas.microsoft.com/office/2006/metadata/properties"/>
    <ds:schemaRef ds:uri="http://schemas.microsoft.com/office/infopath/2007/PartnerControls"/>
    <ds:schemaRef ds:uri="76865ef9-df32-4c37-ae45-f9784eb47bff"/>
  </ds:schemaRefs>
</ds:datastoreItem>
</file>

<file path=customXml/itemProps3.xml><?xml version="1.0" encoding="utf-8"?>
<ds:datastoreItem xmlns:ds="http://schemas.openxmlformats.org/officeDocument/2006/customXml" ds:itemID="{F77D9BB3-9C0C-4D42-98D3-AF05E7188A0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1614</Words>
  <Application>Microsoft Office PowerPoint</Application>
  <PresentationFormat>Laajakuva</PresentationFormat>
  <Paragraphs>340</Paragraphs>
  <Slides>42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8" baseType="lpstr">
      <vt:lpstr>Arial</vt:lpstr>
      <vt:lpstr>Calibri</vt:lpstr>
      <vt:lpstr>Microsoft Sans Serif</vt:lpstr>
      <vt:lpstr>Times New Roman</vt:lpstr>
      <vt:lpstr>Wingdings</vt:lpstr>
      <vt:lpstr>1_Mukautettu suunnittelumalli</vt:lpstr>
      <vt:lpstr>Viljelykierto maan kasvukunnon ylläpidossa</vt:lpstr>
      <vt:lpstr>      Viljelykierto = vuoroviljely, kasvinvuorotus = viljelykasvien vuorottelu jollakin alalla    määrätyssä ajassa </vt:lpstr>
      <vt:lpstr>Viljelykierron historiaa</vt:lpstr>
      <vt:lpstr>Nykyisen monokulttuurin syitä </vt:lpstr>
      <vt:lpstr>Viljelykasvien monokulttuurin sietokyky</vt:lpstr>
      <vt:lpstr>Viljelykierron tarkoitus</vt:lpstr>
      <vt:lpstr>Viljelykierron myönteisiä vaikutuksia</vt:lpstr>
      <vt:lpstr>Viljelykierron myönteisiä vaikutuksia</vt:lpstr>
      <vt:lpstr>Viljelykierto EU:n tasolla</vt:lpstr>
      <vt:lpstr>Viljelykiertosuunnitelma</vt:lpstr>
      <vt:lpstr>Viljelykierron pituus</vt:lpstr>
      <vt:lpstr>Esikasviarvo</vt:lpstr>
      <vt:lpstr>PowerPoint-esitys</vt:lpstr>
      <vt:lpstr>Viljelykierron kasvivalinnoissa  ja tekniikoissa huomioitava</vt:lpstr>
      <vt:lpstr>Viherlannoitus</vt:lpstr>
      <vt:lpstr>Viherlannoitus</vt:lpstr>
      <vt:lpstr>PowerPoint-esitys</vt:lpstr>
      <vt:lpstr>Viherlannoitustapoja viljelykierrossa</vt:lpstr>
      <vt:lpstr>Kerääjäkasvit</vt:lpstr>
      <vt:lpstr>Kerääjäkasvin tehtävä</vt:lpstr>
      <vt:lpstr>Saneerauskasvit</vt:lpstr>
      <vt:lpstr>Hiilen sidonta</vt:lpstr>
      <vt:lpstr>Maan orgaaninen aines  n. 10 -15% runsasmultaisessa maassa</vt:lpstr>
      <vt:lpstr>Maan orgaaninen aines</vt:lpstr>
      <vt:lpstr>Maan humus</vt:lpstr>
      <vt:lpstr>Maan orgaanisen aineen väheneminen</vt:lpstr>
      <vt:lpstr>PowerPoint-esitys</vt:lpstr>
      <vt:lpstr>Maan orgaaninen aines ja mikrobit</vt:lpstr>
      <vt:lpstr>Kasvien jätteet</vt:lpstr>
      <vt:lpstr>Monivuotisten kasvien maata parantava vaikutus</vt:lpstr>
      <vt:lpstr>Syväjuuristen kasvien vaikutus maahan</vt:lpstr>
      <vt:lpstr>Viljelykasvien juuristoja</vt:lpstr>
      <vt:lpstr>Viljelykierto ja maalevintäiset taudit ja tuholaiset</vt:lpstr>
      <vt:lpstr>Monokulttuuritaudit</vt:lpstr>
      <vt:lpstr>Perunan taudit ja viljelykierto</vt:lpstr>
      <vt:lpstr>Pahkahome </vt:lpstr>
      <vt:lpstr>Mansikan tuhoojia</vt:lpstr>
      <vt:lpstr>Kurkun ja kurpitsan tuhoojia</vt:lpstr>
      <vt:lpstr>Rikkakasvit</vt:lpstr>
      <vt:lpstr>Vihannesten esikasveja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Viljelykierto maan kasvukunnon ylläpidossa</dc:title>
  <dc:creator>Leena Huhtama</dc:creator>
  <cp:lastModifiedBy>Liisa Siivola</cp:lastModifiedBy>
  <cp:revision>16</cp:revision>
  <dcterms:created xsi:type="dcterms:W3CDTF">2019-12-31T12:35:27Z</dcterms:created>
  <dcterms:modified xsi:type="dcterms:W3CDTF">2020-09-29T10:35:26Z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39964a94-1805-4024-90f3-5e4fa9e10d4a</vt:lpwstr>
  </property>
</Properties>
</file>