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relia" panose="020B0604020202020204" charset="0"/>
      <p:regular r:id="rId7"/>
    </p:embeddedFont>
    <p:embeddedFont>
      <p:font typeface="Dosis" pitchFamily="2" charset="0"/>
      <p:regular r:id="rId8"/>
    </p:embeddedFont>
    <p:embeddedFont>
      <p:font typeface="Dosis Bold" charset="0"/>
      <p:regular r:id="rId9"/>
    </p:embeddedFont>
    <p:embeddedFont>
      <p:font typeface="Dosis Medium" pitchFamily="2" charset="0"/>
      <p:regular r:id="rId10"/>
    </p:embeddedFont>
    <p:embeddedFont>
      <p:font typeface="Open Sans" panose="020B0606030504020204" pitchFamily="34" charset="0"/>
      <p:regular r:id="rId11"/>
    </p:embeddedFont>
    <p:embeddedFont>
      <p:font typeface="Open Sans Bold" panose="020B0806030504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F63391-C52D-4408-B089-869F4D71DC41}" v="1" dt="2025-03-04T10:19:17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ina Halonen" userId="1bb1becd-caa0-4ff2-8564-4835f2639393" providerId="ADAL" clId="{BAF63391-C52D-4408-B089-869F4D71DC41}"/>
    <pc:docChg chg="custSel modSld">
      <pc:chgData name="Tiina Halonen" userId="1bb1becd-caa0-4ff2-8564-4835f2639393" providerId="ADAL" clId="{BAF63391-C52D-4408-B089-869F4D71DC41}" dt="2025-03-04T10:19:29.222" v="7" actId="1076"/>
      <pc:docMkLst>
        <pc:docMk/>
      </pc:docMkLst>
      <pc:sldChg chg="addSp delSp modSp mod">
        <pc:chgData name="Tiina Halonen" userId="1bb1becd-caa0-4ff2-8564-4835f2639393" providerId="ADAL" clId="{BAF63391-C52D-4408-B089-869F4D71DC41}" dt="2025-03-04T10:19:29.222" v="7" actId="1076"/>
        <pc:sldMkLst>
          <pc:docMk/>
          <pc:sldMk cId="0" sldId="257"/>
        </pc:sldMkLst>
        <pc:spChg chg="del">
          <ac:chgData name="Tiina Halonen" userId="1bb1becd-caa0-4ff2-8564-4835f2639393" providerId="ADAL" clId="{BAF63391-C52D-4408-B089-869F4D71DC41}" dt="2025-03-04T10:17:18.845" v="0" actId="478"/>
          <ac:spMkLst>
            <pc:docMk/>
            <pc:sldMk cId="0" sldId="257"/>
            <ac:spMk id="3" creationId="{00000000-0000-0000-0000-000000000000}"/>
          </ac:spMkLst>
        </pc:spChg>
        <pc:picChg chg="add mod">
          <ac:chgData name="Tiina Halonen" userId="1bb1becd-caa0-4ff2-8564-4835f2639393" providerId="ADAL" clId="{BAF63391-C52D-4408-B089-869F4D71DC41}" dt="2025-03-04T10:19:29.222" v="7" actId="1076"/>
          <ac:picMkLst>
            <pc:docMk/>
            <pc:sldMk cId="0" sldId="257"/>
            <ac:picMk id="8" creationId="{C5280C2E-A101-408A-061B-E575E8B9962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sv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-2663033" y="6195861"/>
            <a:ext cx="6914093" cy="5028432"/>
          </a:xfrm>
          <a:custGeom>
            <a:avLst/>
            <a:gdLst/>
            <a:ahLst/>
            <a:cxnLst/>
            <a:rect l="l" t="t" r="r" b="b"/>
            <a:pathLst>
              <a:path w="6914093" h="5028432">
                <a:moveTo>
                  <a:pt x="0" y="0"/>
                </a:moveTo>
                <a:lnTo>
                  <a:pt x="6914093" y="0"/>
                </a:lnTo>
                <a:lnTo>
                  <a:pt x="6914093" y="5028431"/>
                </a:lnTo>
                <a:lnTo>
                  <a:pt x="0" y="50284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4029971" y="4820778"/>
            <a:ext cx="10228058" cy="1710875"/>
          </a:xfrm>
          <a:custGeom>
            <a:avLst/>
            <a:gdLst/>
            <a:ahLst/>
            <a:cxnLst/>
            <a:rect l="l" t="t" r="r" b="b"/>
            <a:pathLst>
              <a:path w="10228058" h="1710875">
                <a:moveTo>
                  <a:pt x="0" y="0"/>
                </a:moveTo>
                <a:lnTo>
                  <a:pt x="10228058" y="0"/>
                </a:lnTo>
                <a:lnTo>
                  <a:pt x="10228058" y="1710876"/>
                </a:lnTo>
                <a:lnTo>
                  <a:pt x="0" y="17108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3718992" y="3711419"/>
            <a:ext cx="10850017" cy="3329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36"/>
              </a:lnSpc>
            </a:pPr>
            <a:r>
              <a:rPr lang="en-US" sz="19454">
                <a:solidFill>
                  <a:srgbClr val="01070A"/>
                </a:solidFill>
                <a:latin typeface="Carelia"/>
              </a:rPr>
              <a:t>ord</a:t>
            </a:r>
          </a:p>
        </p:txBody>
      </p:sp>
      <p:sp>
        <p:nvSpPr>
          <p:cNvPr id="6" name="Freeform 6"/>
          <p:cNvSpPr/>
          <p:nvPr/>
        </p:nvSpPr>
        <p:spPr>
          <a:xfrm>
            <a:off x="12456379" y="5404911"/>
            <a:ext cx="8246933" cy="6247677"/>
          </a:xfrm>
          <a:custGeom>
            <a:avLst/>
            <a:gdLst/>
            <a:ahLst/>
            <a:cxnLst/>
            <a:rect l="l" t="t" r="r" b="b"/>
            <a:pathLst>
              <a:path w="8246933" h="6247677">
                <a:moveTo>
                  <a:pt x="0" y="0"/>
                </a:moveTo>
                <a:lnTo>
                  <a:pt x="8246933" y="0"/>
                </a:lnTo>
                <a:lnTo>
                  <a:pt x="8246933" y="6247677"/>
                </a:lnTo>
                <a:lnTo>
                  <a:pt x="0" y="62476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Freeform 7"/>
          <p:cNvSpPr/>
          <p:nvPr/>
        </p:nvSpPr>
        <p:spPr>
          <a:xfrm>
            <a:off x="15308980" y="-1652824"/>
            <a:ext cx="8905028" cy="5575060"/>
          </a:xfrm>
          <a:custGeom>
            <a:avLst/>
            <a:gdLst/>
            <a:ahLst/>
            <a:cxnLst/>
            <a:rect l="l" t="t" r="r" b="b"/>
            <a:pathLst>
              <a:path w="8905028" h="5575060">
                <a:moveTo>
                  <a:pt x="0" y="0"/>
                </a:moveTo>
                <a:lnTo>
                  <a:pt x="8905029" y="0"/>
                </a:lnTo>
                <a:lnTo>
                  <a:pt x="8905029" y="5575060"/>
                </a:lnTo>
                <a:lnTo>
                  <a:pt x="0" y="55750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Freeform 8"/>
          <p:cNvSpPr/>
          <p:nvPr/>
        </p:nvSpPr>
        <p:spPr>
          <a:xfrm rot="-3495846">
            <a:off x="-3929800" y="-2685694"/>
            <a:ext cx="5243739" cy="7338566"/>
          </a:xfrm>
          <a:custGeom>
            <a:avLst/>
            <a:gdLst/>
            <a:ahLst/>
            <a:cxnLst/>
            <a:rect l="l" t="t" r="r" b="b"/>
            <a:pathLst>
              <a:path w="5243739" h="7338566">
                <a:moveTo>
                  <a:pt x="0" y="0"/>
                </a:moveTo>
                <a:lnTo>
                  <a:pt x="5243739" y="0"/>
                </a:lnTo>
                <a:lnTo>
                  <a:pt x="5243739" y="7338565"/>
                </a:lnTo>
                <a:lnTo>
                  <a:pt x="0" y="73385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9" name="TextBox 9"/>
          <p:cNvSpPr txBox="1"/>
          <p:nvPr/>
        </p:nvSpPr>
        <p:spPr>
          <a:xfrm>
            <a:off x="5106302" y="2677389"/>
            <a:ext cx="8075396" cy="1523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458"/>
              </a:lnSpc>
            </a:pPr>
            <a:r>
              <a:rPr lang="en-US" sz="8898">
                <a:solidFill>
                  <a:srgbClr val="01070A"/>
                </a:solidFill>
                <a:latin typeface="Carelia"/>
              </a:rPr>
              <a:t>Lär dig</a:t>
            </a:r>
          </a:p>
        </p:txBody>
      </p:sp>
      <p:sp>
        <p:nvSpPr>
          <p:cNvPr id="10" name="TextBox 10"/>
          <p:cNvSpPr txBox="1"/>
          <p:nvPr/>
        </p:nvSpPr>
        <p:spPr>
          <a:xfrm rot="-1265495">
            <a:off x="1143154" y="2218524"/>
            <a:ext cx="7902401" cy="580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1070A"/>
                </a:solidFill>
                <a:latin typeface="Open Sans"/>
              </a:rPr>
              <a:t>Sanaston mukana opit myös kulttuuria!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TextBox 4"/>
          <p:cNvSpPr txBox="1"/>
          <p:nvPr/>
        </p:nvSpPr>
        <p:spPr>
          <a:xfrm>
            <a:off x="1167638" y="299095"/>
            <a:ext cx="9542700" cy="729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84"/>
              </a:lnSpc>
              <a:spcBef>
                <a:spcPct val="0"/>
              </a:spcBef>
            </a:pPr>
            <a:r>
              <a:rPr lang="en-US" sz="4274">
                <a:solidFill>
                  <a:srgbClr val="01070A"/>
                </a:solidFill>
                <a:latin typeface="Carelia"/>
              </a:rPr>
              <a:t>Ordklasser (Sanaluokat)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106249" y="1669715"/>
            <a:ext cx="6153051" cy="707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FE0204"/>
                </a:solidFill>
                <a:latin typeface="Open Sans Bold"/>
              </a:rPr>
              <a:t>A</a:t>
            </a:r>
            <a:r>
              <a:rPr lang="en-US" sz="2800" dirty="0">
                <a:solidFill>
                  <a:srgbClr val="01070A"/>
                </a:solidFill>
                <a:latin typeface="Open Sans Bold"/>
              </a:rPr>
              <a:t>.</a:t>
            </a:r>
          </a:p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1070A"/>
                </a:solidFill>
                <a:latin typeface="Open Sans Bold"/>
              </a:rPr>
              <a:t>Keksi</a:t>
            </a:r>
            <a:r>
              <a:rPr lang="en-US" sz="3399" dirty="0">
                <a:solidFill>
                  <a:srgbClr val="01070A"/>
                </a:solidFill>
                <a:latin typeface="Open Sans Bold"/>
              </a:rPr>
              <a:t> 3 </a:t>
            </a:r>
            <a:r>
              <a:rPr lang="en-US" sz="3399" dirty="0" err="1">
                <a:solidFill>
                  <a:srgbClr val="01070A"/>
                </a:solidFill>
                <a:latin typeface="Open Sans Bold"/>
              </a:rPr>
              <a:t>esimerkkiä</a:t>
            </a:r>
            <a:r>
              <a:rPr lang="en-US" sz="3399" dirty="0">
                <a:solidFill>
                  <a:srgbClr val="01070A"/>
                </a:solidFill>
                <a:latin typeface="Open Sans Bold"/>
              </a:rPr>
              <a:t> </a:t>
            </a:r>
            <a:r>
              <a:rPr lang="en-US" sz="3399" dirty="0" err="1">
                <a:solidFill>
                  <a:srgbClr val="01070A"/>
                </a:solidFill>
                <a:latin typeface="Open Sans Bold"/>
              </a:rPr>
              <a:t>ruotsiksi</a:t>
            </a:r>
            <a:r>
              <a:rPr lang="en-US" sz="3399" dirty="0">
                <a:solidFill>
                  <a:srgbClr val="01070A"/>
                </a:solidFill>
                <a:latin typeface="Open Sans"/>
              </a:rPr>
              <a:t>:</a:t>
            </a:r>
          </a:p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1070A"/>
                </a:solidFill>
                <a:latin typeface="Open Sans"/>
              </a:rPr>
              <a:t>verbi</a:t>
            </a:r>
            <a:endParaRPr lang="en-US" sz="3399" dirty="0">
              <a:solidFill>
                <a:srgbClr val="01070A"/>
              </a:solidFill>
              <a:latin typeface="Open Sans"/>
            </a:endParaRPr>
          </a:p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1070A"/>
                </a:solidFill>
                <a:latin typeface="Open Sans"/>
              </a:rPr>
              <a:t>substantiivi</a:t>
            </a:r>
            <a:endParaRPr lang="en-US" sz="3399" dirty="0">
              <a:solidFill>
                <a:srgbClr val="01070A"/>
              </a:solidFill>
              <a:latin typeface="Open Sans"/>
            </a:endParaRPr>
          </a:p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1070A"/>
                </a:solidFill>
                <a:latin typeface="Open Sans"/>
              </a:rPr>
              <a:t>adjektiivi</a:t>
            </a:r>
            <a:endParaRPr lang="en-US" sz="3399" dirty="0">
              <a:solidFill>
                <a:srgbClr val="01070A"/>
              </a:solidFill>
              <a:latin typeface="Open Sans"/>
            </a:endParaRPr>
          </a:p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1070A"/>
                </a:solidFill>
                <a:latin typeface="Open Sans"/>
              </a:rPr>
              <a:t>prepositio</a:t>
            </a:r>
            <a:endParaRPr lang="en-US" sz="3399" dirty="0">
              <a:solidFill>
                <a:srgbClr val="01070A"/>
              </a:solidFill>
              <a:latin typeface="Open Sans"/>
            </a:endParaRPr>
          </a:p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1070A"/>
                </a:solidFill>
                <a:latin typeface="Open Sans"/>
              </a:rPr>
              <a:t>pronomini</a:t>
            </a:r>
            <a:endParaRPr lang="en-US" sz="3399" dirty="0">
              <a:solidFill>
                <a:srgbClr val="01070A"/>
              </a:solidFill>
              <a:latin typeface="Open Sans"/>
            </a:endParaRPr>
          </a:p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1070A"/>
                </a:solidFill>
                <a:latin typeface="Open Sans"/>
              </a:rPr>
              <a:t>konjunktio</a:t>
            </a:r>
            <a:endParaRPr lang="en-US" sz="3399" dirty="0">
              <a:solidFill>
                <a:srgbClr val="01070A"/>
              </a:solidFill>
              <a:latin typeface="Open Sans"/>
            </a:endParaRPr>
          </a:p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1070A"/>
                </a:solidFill>
                <a:latin typeface="Open Sans"/>
              </a:rPr>
              <a:t>lukusana</a:t>
            </a:r>
            <a:endParaRPr lang="en-US" sz="3399" dirty="0">
              <a:solidFill>
                <a:srgbClr val="01070A"/>
              </a:solidFill>
              <a:latin typeface="Open Sans"/>
            </a:endParaRPr>
          </a:p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1070A"/>
                </a:solidFill>
                <a:latin typeface="Open Sans"/>
              </a:rPr>
              <a:t>adverbi</a:t>
            </a:r>
            <a:endParaRPr lang="en-US" sz="3399" dirty="0">
              <a:solidFill>
                <a:srgbClr val="01070A"/>
              </a:solidFill>
              <a:latin typeface="Open Sans"/>
            </a:endParaRPr>
          </a:p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1070A"/>
                </a:solidFill>
                <a:latin typeface="Open Sans"/>
              </a:rPr>
              <a:t>huudahdus</a:t>
            </a:r>
            <a:endParaRPr lang="en-US" sz="3399" dirty="0">
              <a:solidFill>
                <a:srgbClr val="01070A"/>
              </a:solidFill>
              <a:latin typeface="Open Sans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1070A"/>
              </a:solidFill>
              <a:latin typeface="Open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173719" y="586814"/>
            <a:ext cx="4018111" cy="893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0"/>
              </a:lnSpc>
            </a:pPr>
            <a:r>
              <a:rPr lang="en-US" sz="3000">
                <a:solidFill>
                  <a:srgbClr val="01070A"/>
                </a:solidFill>
                <a:latin typeface="Open Sans"/>
              </a:rPr>
              <a:t>Kolla i ordboken! </a:t>
            </a:r>
          </a:p>
          <a:p>
            <a:pPr algn="ctr">
              <a:lnSpc>
                <a:spcPts val="3540"/>
              </a:lnSpc>
            </a:pPr>
            <a:r>
              <a:rPr lang="en-US" sz="3000">
                <a:solidFill>
                  <a:srgbClr val="01070A"/>
                </a:solidFill>
                <a:latin typeface="Open Sans"/>
              </a:rPr>
              <a:t>(Katso sanakirjasta!)</a:t>
            </a:r>
          </a:p>
        </p:txBody>
      </p:sp>
      <p:pic>
        <p:nvPicPr>
          <p:cNvPr id="8" name="Kuva 7" descr="Kuva, joka sisältää kohteen teksti, kuvakaappaus, Suorakaide, muotoilu&#10;&#10;Tekoälyn generoima sisältö voi olla virheellistä.">
            <a:extLst>
              <a:ext uri="{FF2B5EF4-FFF2-40B4-BE49-F238E27FC236}">
                <a16:creationId xmlns:a16="http://schemas.microsoft.com/office/drawing/2014/main" id="{C5280C2E-A101-408A-061B-E575E8B99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27795"/>
            <a:ext cx="8044483" cy="80444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/>
          <p:nvPr/>
        </p:nvGrpSpPr>
        <p:grpSpPr>
          <a:xfrm>
            <a:off x="3037331" y="2030095"/>
            <a:ext cx="13293258" cy="6791564"/>
            <a:chOff x="0" y="0"/>
            <a:chExt cx="3501105" cy="1788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0" y="0"/>
                  </a:moveTo>
                  <a:lnTo>
                    <a:pt x="3501105" y="0"/>
                  </a:lnTo>
                  <a:lnTo>
                    <a:pt x="3501105" y="1788725"/>
                  </a:lnTo>
                  <a:lnTo>
                    <a:pt x="0" y="1788725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47716">
            <a:off x="1475834" y="1769669"/>
            <a:ext cx="14340808" cy="7980216"/>
            <a:chOff x="0" y="0"/>
            <a:chExt cx="3777003" cy="21017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77003" cy="2101785"/>
            </a:xfrm>
            <a:custGeom>
              <a:avLst/>
              <a:gdLst/>
              <a:ahLst/>
              <a:cxnLst/>
              <a:rect l="l" t="t" r="r" b="b"/>
              <a:pathLst>
                <a:path w="3777003" h="2101785">
                  <a:moveTo>
                    <a:pt x="5938" y="0"/>
                  </a:moveTo>
                  <a:lnTo>
                    <a:pt x="3771065" y="0"/>
                  </a:lnTo>
                  <a:cubicBezTo>
                    <a:pt x="3772640" y="0"/>
                    <a:pt x="3774150" y="626"/>
                    <a:pt x="3775264" y="1739"/>
                  </a:cubicBezTo>
                  <a:cubicBezTo>
                    <a:pt x="3776378" y="2853"/>
                    <a:pt x="3777003" y="4363"/>
                    <a:pt x="3777003" y="5938"/>
                  </a:cubicBezTo>
                  <a:lnTo>
                    <a:pt x="3777003" y="2095847"/>
                  </a:lnTo>
                  <a:cubicBezTo>
                    <a:pt x="3777003" y="2097422"/>
                    <a:pt x="3776378" y="2098933"/>
                    <a:pt x="3775264" y="2100046"/>
                  </a:cubicBezTo>
                  <a:cubicBezTo>
                    <a:pt x="3774150" y="2101160"/>
                    <a:pt x="3772640" y="2101785"/>
                    <a:pt x="3771065" y="2101785"/>
                  </a:cubicBezTo>
                  <a:lnTo>
                    <a:pt x="5938" y="2101785"/>
                  </a:lnTo>
                  <a:cubicBezTo>
                    <a:pt x="4363" y="2101785"/>
                    <a:pt x="2853" y="2101160"/>
                    <a:pt x="1739" y="2100046"/>
                  </a:cubicBezTo>
                  <a:cubicBezTo>
                    <a:pt x="626" y="2098933"/>
                    <a:pt x="0" y="2097422"/>
                    <a:pt x="0" y="2095847"/>
                  </a:cubicBezTo>
                  <a:lnTo>
                    <a:pt x="0" y="5938"/>
                  </a:lnTo>
                  <a:cubicBezTo>
                    <a:pt x="0" y="4363"/>
                    <a:pt x="626" y="2853"/>
                    <a:pt x="1739" y="1739"/>
                  </a:cubicBezTo>
                  <a:cubicBezTo>
                    <a:pt x="2853" y="626"/>
                    <a:pt x="4363" y="0"/>
                    <a:pt x="5938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777003" cy="21494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928985" y="1314623"/>
            <a:ext cx="3667332" cy="946839"/>
          </a:xfrm>
          <a:custGeom>
            <a:avLst/>
            <a:gdLst/>
            <a:ahLst/>
            <a:cxnLst/>
            <a:rect l="l" t="t" r="r" b="b"/>
            <a:pathLst>
              <a:path w="3667332" h="946839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0" name="Freeform 10"/>
          <p:cNvSpPr/>
          <p:nvPr/>
        </p:nvSpPr>
        <p:spPr>
          <a:xfrm>
            <a:off x="12959796" y="1760520"/>
            <a:ext cx="2343876" cy="2496806"/>
          </a:xfrm>
          <a:custGeom>
            <a:avLst/>
            <a:gdLst/>
            <a:ahLst/>
            <a:cxnLst/>
            <a:rect l="l" t="t" r="r" b="b"/>
            <a:pathLst>
              <a:path w="2343876" h="2496806">
                <a:moveTo>
                  <a:pt x="0" y="0"/>
                </a:moveTo>
                <a:lnTo>
                  <a:pt x="2343876" y="0"/>
                </a:lnTo>
                <a:lnTo>
                  <a:pt x="2343876" y="2496805"/>
                </a:lnTo>
                <a:lnTo>
                  <a:pt x="0" y="24968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>
          <a:xfrm rot="-97031">
            <a:off x="3252080" y="4701471"/>
            <a:ext cx="7344238" cy="5077852"/>
          </a:xfrm>
          <a:custGeom>
            <a:avLst/>
            <a:gdLst/>
            <a:ahLst/>
            <a:cxnLst/>
            <a:rect l="l" t="t" r="r" b="b"/>
            <a:pathLst>
              <a:path w="7344238" h="5077852">
                <a:moveTo>
                  <a:pt x="0" y="0"/>
                </a:moveTo>
                <a:lnTo>
                  <a:pt x="7344238" y="0"/>
                </a:lnTo>
                <a:lnTo>
                  <a:pt x="7344238" y="5077852"/>
                </a:lnTo>
                <a:lnTo>
                  <a:pt x="0" y="50778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2" name="TextBox 12"/>
          <p:cNvSpPr txBox="1"/>
          <p:nvPr/>
        </p:nvSpPr>
        <p:spPr>
          <a:xfrm>
            <a:off x="3181890" y="2386478"/>
            <a:ext cx="9557903" cy="73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065"/>
              </a:lnSpc>
              <a:spcBef>
                <a:spcPct val="0"/>
              </a:spcBef>
            </a:pPr>
            <a:r>
              <a:rPr lang="en-US" sz="4332">
                <a:solidFill>
                  <a:srgbClr val="01070A"/>
                </a:solidFill>
                <a:latin typeface="Carelia"/>
              </a:rPr>
              <a:t>Repetitionen är kunskapens moder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31529" y="5038375"/>
            <a:ext cx="3680367" cy="488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4"/>
              </a:lnSpc>
            </a:pPr>
            <a:r>
              <a:rPr lang="en-US" sz="2881">
                <a:solidFill>
                  <a:srgbClr val="01070A"/>
                </a:solidFill>
                <a:latin typeface="Dosis Medium"/>
              </a:rPr>
              <a:t>= unohtamiskäyrä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302188" y="3277751"/>
            <a:ext cx="8806643" cy="488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4"/>
              </a:lnSpc>
            </a:pPr>
            <a:r>
              <a:rPr lang="en-US" sz="2881">
                <a:solidFill>
                  <a:srgbClr val="01070A"/>
                </a:solidFill>
                <a:latin typeface="Dosis Medium"/>
              </a:rPr>
              <a:t> Sanaa käytettävä 8 kertaa vähintään, jotta sen oppii!!!!!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66786" y="3815738"/>
            <a:ext cx="9829546" cy="860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5834" lvl="1" indent="-267917" algn="l">
              <a:lnSpc>
                <a:spcPts val="3474"/>
              </a:lnSpc>
              <a:spcBef>
                <a:spcPct val="0"/>
              </a:spcBef>
              <a:buFont typeface="Arial"/>
              <a:buChar char="•"/>
            </a:pPr>
            <a:r>
              <a:rPr lang="en-US" sz="2481">
                <a:solidFill>
                  <a:srgbClr val="01070A"/>
                </a:solidFill>
                <a:latin typeface="Dosis Bold"/>
              </a:rPr>
              <a:t>Muodonmuutokset</a:t>
            </a:r>
            <a:r>
              <a:rPr lang="en-US" sz="2481">
                <a:solidFill>
                  <a:srgbClr val="01070A"/>
                </a:solidFill>
                <a:latin typeface="Dosis"/>
              </a:rPr>
              <a:t>: kirjoita sanalappuja, sano, kuuntele (oma nauhoitus), käytä lauseessa, etsi esimerkkejä, 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/>
          <p:nvPr/>
        </p:nvGrpSpPr>
        <p:grpSpPr>
          <a:xfrm>
            <a:off x="1805163" y="1028700"/>
            <a:ext cx="14154503" cy="8229600"/>
            <a:chOff x="0" y="0"/>
            <a:chExt cx="372793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7935" cy="2167467"/>
            </a:xfrm>
            <a:custGeom>
              <a:avLst/>
              <a:gdLst/>
              <a:ahLst/>
              <a:cxnLst/>
              <a:rect l="l" t="t" r="r" b="b"/>
              <a:pathLst>
                <a:path w="3727935" h="2167467">
                  <a:moveTo>
                    <a:pt x="6017" y="0"/>
                  </a:moveTo>
                  <a:lnTo>
                    <a:pt x="3721918" y="0"/>
                  </a:lnTo>
                  <a:cubicBezTo>
                    <a:pt x="3725241" y="0"/>
                    <a:pt x="3727935" y="2694"/>
                    <a:pt x="3727935" y="6017"/>
                  </a:cubicBezTo>
                  <a:lnTo>
                    <a:pt x="3727935" y="2161450"/>
                  </a:lnTo>
                  <a:cubicBezTo>
                    <a:pt x="3727935" y="2164773"/>
                    <a:pt x="3725241" y="2167467"/>
                    <a:pt x="3721918" y="2167467"/>
                  </a:cubicBezTo>
                  <a:lnTo>
                    <a:pt x="6017" y="2167467"/>
                  </a:lnTo>
                  <a:cubicBezTo>
                    <a:pt x="2694" y="2167467"/>
                    <a:pt x="0" y="2164773"/>
                    <a:pt x="0" y="2161450"/>
                  </a:cubicBezTo>
                  <a:lnTo>
                    <a:pt x="0" y="6017"/>
                  </a:lnTo>
                  <a:cubicBezTo>
                    <a:pt x="0" y="2694"/>
                    <a:pt x="2694" y="0"/>
                    <a:pt x="601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727935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195891" y="2996072"/>
            <a:ext cx="1855658" cy="185565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404618" y="3164454"/>
            <a:ext cx="1399281" cy="1518894"/>
          </a:xfrm>
          <a:custGeom>
            <a:avLst/>
            <a:gdLst/>
            <a:ahLst/>
            <a:cxnLst/>
            <a:rect l="l" t="t" r="r" b="b"/>
            <a:pathLst>
              <a:path w="1399281" h="1518894">
                <a:moveTo>
                  <a:pt x="0" y="0"/>
                </a:moveTo>
                <a:lnTo>
                  <a:pt x="1399280" y="0"/>
                </a:lnTo>
                <a:lnTo>
                  <a:pt x="1399280" y="1518894"/>
                </a:lnTo>
                <a:lnTo>
                  <a:pt x="0" y="15188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0" name="Freeform 10"/>
          <p:cNvSpPr/>
          <p:nvPr/>
        </p:nvSpPr>
        <p:spPr>
          <a:xfrm>
            <a:off x="6172420" y="2478538"/>
            <a:ext cx="2098658" cy="2664962"/>
          </a:xfrm>
          <a:custGeom>
            <a:avLst/>
            <a:gdLst/>
            <a:ahLst/>
            <a:cxnLst/>
            <a:rect l="l" t="t" r="r" b="b"/>
            <a:pathLst>
              <a:path w="2098658" h="2664962">
                <a:moveTo>
                  <a:pt x="0" y="0"/>
                </a:moveTo>
                <a:lnTo>
                  <a:pt x="2098658" y="0"/>
                </a:lnTo>
                <a:lnTo>
                  <a:pt x="2098658" y="2664962"/>
                </a:lnTo>
                <a:lnTo>
                  <a:pt x="0" y="26649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>
          <a:xfrm>
            <a:off x="9551542" y="2829811"/>
            <a:ext cx="2174906" cy="2188179"/>
          </a:xfrm>
          <a:custGeom>
            <a:avLst/>
            <a:gdLst/>
            <a:ahLst/>
            <a:cxnLst/>
            <a:rect l="l" t="t" r="r" b="b"/>
            <a:pathLst>
              <a:path w="2174906" h="2188179">
                <a:moveTo>
                  <a:pt x="0" y="0"/>
                </a:moveTo>
                <a:lnTo>
                  <a:pt x="2174906" y="0"/>
                </a:lnTo>
                <a:lnTo>
                  <a:pt x="2174906" y="2188179"/>
                </a:lnTo>
                <a:lnTo>
                  <a:pt x="0" y="21881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2" name="Freeform 12"/>
          <p:cNvSpPr/>
          <p:nvPr/>
        </p:nvSpPr>
        <p:spPr>
          <a:xfrm>
            <a:off x="12850398" y="2636434"/>
            <a:ext cx="2117190" cy="2349170"/>
          </a:xfrm>
          <a:custGeom>
            <a:avLst/>
            <a:gdLst/>
            <a:ahLst/>
            <a:cxnLst/>
            <a:rect l="l" t="t" r="r" b="b"/>
            <a:pathLst>
              <a:path w="2117190" h="2349170">
                <a:moveTo>
                  <a:pt x="0" y="0"/>
                </a:moveTo>
                <a:lnTo>
                  <a:pt x="2117189" y="0"/>
                </a:lnTo>
                <a:lnTo>
                  <a:pt x="2117189" y="2349170"/>
                </a:lnTo>
                <a:lnTo>
                  <a:pt x="0" y="23491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3" name="TextBox 13"/>
          <p:cNvSpPr txBox="1"/>
          <p:nvPr/>
        </p:nvSpPr>
        <p:spPr>
          <a:xfrm>
            <a:off x="4803898" y="1344028"/>
            <a:ext cx="8762207" cy="1086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65"/>
              </a:lnSpc>
              <a:spcBef>
                <a:spcPct val="0"/>
              </a:spcBef>
            </a:pPr>
            <a:r>
              <a:rPr lang="en-US" sz="6332">
                <a:solidFill>
                  <a:srgbClr val="01070A"/>
                </a:solidFill>
                <a:latin typeface="Carelia"/>
              </a:rPr>
              <a:t>Tips (Vinkkejä)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87340" y="4937979"/>
            <a:ext cx="3491955" cy="3413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2372">
                <a:solidFill>
                  <a:srgbClr val="01070A"/>
                </a:solidFill>
                <a:latin typeface="Dosis Bold"/>
              </a:rPr>
              <a:t>Opettele sanaperheitä!</a:t>
            </a:r>
          </a:p>
          <a:p>
            <a:pPr algn="ctr">
              <a:lnSpc>
                <a:spcPts val="2586"/>
              </a:lnSpc>
            </a:pPr>
            <a:r>
              <a:rPr lang="en-US" sz="2372">
                <a:solidFill>
                  <a:srgbClr val="01070A"/>
                </a:solidFill>
                <a:latin typeface="Dosis Bold"/>
              </a:rPr>
              <a:t>stud</a:t>
            </a:r>
            <a:r>
              <a:rPr lang="en-US" sz="2372">
                <a:solidFill>
                  <a:srgbClr val="01070A"/>
                </a:solidFill>
                <a:latin typeface="Dosis"/>
              </a:rPr>
              <a:t>era I</a:t>
            </a:r>
          </a:p>
          <a:p>
            <a:pPr algn="ctr">
              <a:lnSpc>
                <a:spcPts val="2586"/>
              </a:lnSpc>
            </a:pPr>
            <a:r>
              <a:rPr lang="en-US" sz="2372">
                <a:solidFill>
                  <a:srgbClr val="01070A"/>
                </a:solidFill>
                <a:latin typeface="Dosis"/>
              </a:rPr>
              <a:t>en</a:t>
            </a:r>
            <a:r>
              <a:rPr lang="en-US" sz="2372">
                <a:solidFill>
                  <a:srgbClr val="01070A"/>
                </a:solidFill>
                <a:latin typeface="Dosis Bold"/>
              </a:rPr>
              <a:t> stud</a:t>
            </a:r>
            <a:r>
              <a:rPr lang="en-US" sz="2372">
                <a:solidFill>
                  <a:srgbClr val="01070A"/>
                </a:solidFill>
                <a:latin typeface="Dosis"/>
              </a:rPr>
              <a:t>erande 5</a:t>
            </a:r>
          </a:p>
          <a:p>
            <a:pPr algn="ctr">
              <a:lnSpc>
                <a:spcPts val="2586"/>
              </a:lnSpc>
            </a:pPr>
            <a:r>
              <a:rPr lang="en-US" sz="2372">
                <a:solidFill>
                  <a:srgbClr val="01070A"/>
                </a:solidFill>
                <a:latin typeface="Dosis"/>
              </a:rPr>
              <a:t>en </a:t>
            </a:r>
            <a:r>
              <a:rPr lang="en-US" sz="2372">
                <a:solidFill>
                  <a:srgbClr val="01070A"/>
                </a:solidFill>
                <a:latin typeface="Dosis Bold"/>
              </a:rPr>
              <a:t>stud</a:t>
            </a:r>
            <a:r>
              <a:rPr lang="en-US" sz="2372">
                <a:solidFill>
                  <a:srgbClr val="01070A"/>
                </a:solidFill>
                <a:latin typeface="Dosis"/>
              </a:rPr>
              <a:t>ie 3</a:t>
            </a:r>
          </a:p>
          <a:p>
            <a:pPr algn="ctr">
              <a:lnSpc>
                <a:spcPts val="2586"/>
              </a:lnSpc>
            </a:pPr>
            <a:r>
              <a:rPr lang="en-US" sz="2372">
                <a:solidFill>
                  <a:srgbClr val="01070A"/>
                </a:solidFill>
                <a:latin typeface="Dosis"/>
              </a:rPr>
              <a:t>ett </a:t>
            </a:r>
            <a:r>
              <a:rPr lang="en-US" sz="2372">
                <a:solidFill>
                  <a:srgbClr val="01070A"/>
                </a:solidFill>
                <a:latin typeface="Dosis Bold"/>
              </a:rPr>
              <a:t>stud</a:t>
            </a:r>
            <a:r>
              <a:rPr lang="en-US" sz="2372">
                <a:solidFill>
                  <a:srgbClr val="01070A"/>
                </a:solidFill>
                <a:latin typeface="Dosis"/>
              </a:rPr>
              <a:t>iebesök 5</a:t>
            </a:r>
          </a:p>
          <a:p>
            <a:pPr>
              <a:lnSpc>
                <a:spcPts val="3321"/>
              </a:lnSpc>
            </a:pPr>
            <a:endParaRPr lang="en-US" sz="2372">
              <a:solidFill>
                <a:srgbClr val="01070A"/>
              </a:solidFill>
              <a:latin typeface="Dosis"/>
            </a:endParaRPr>
          </a:p>
          <a:p>
            <a:pPr>
              <a:lnSpc>
                <a:spcPts val="3321"/>
              </a:lnSpc>
            </a:pPr>
            <a:r>
              <a:rPr lang="en-US" sz="2372">
                <a:solidFill>
                  <a:srgbClr val="FE0204"/>
                </a:solidFill>
                <a:latin typeface="Dosis"/>
              </a:rPr>
              <a:t>B</a:t>
            </a:r>
            <a:r>
              <a:rPr lang="en-US" sz="2372">
                <a:solidFill>
                  <a:srgbClr val="01070A"/>
                </a:solidFill>
                <a:latin typeface="Dosis"/>
              </a:rPr>
              <a:t>. Kirjoita yksi oman alasi sanastoon liittyvä sanaperhe. </a:t>
            </a:r>
          </a:p>
          <a:p>
            <a:pPr algn="ctr">
              <a:lnSpc>
                <a:spcPts val="3601"/>
              </a:lnSpc>
            </a:pPr>
            <a:endParaRPr lang="en-US" sz="2372">
              <a:solidFill>
                <a:srgbClr val="01070A"/>
              </a:solidFill>
              <a:latin typeface="Dosi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979295" y="5366380"/>
            <a:ext cx="3379121" cy="4089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47"/>
              </a:lnSpc>
            </a:pPr>
            <a:r>
              <a:rPr lang="en-US" sz="2372">
                <a:solidFill>
                  <a:srgbClr val="01070A"/>
                </a:solidFill>
                <a:latin typeface="Dosis Bold"/>
              </a:rPr>
              <a:t>Ryhmittele aiheen, sanaluokan tms. mukaan!</a:t>
            </a:r>
          </a:p>
          <a:p>
            <a:pPr>
              <a:lnSpc>
                <a:spcPts val="2847"/>
              </a:lnSpc>
            </a:pPr>
            <a:endParaRPr lang="en-US" sz="2372">
              <a:solidFill>
                <a:srgbClr val="01070A"/>
              </a:solidFill>
              <a:latin typeface="Dosis Bold"/>
            </a:endParaRPr>
          </a:p>
          <a:p>
            <a:pPr>
              <a:lnSpc>
                <a:spcPts val="2847"/>
              </a:lnSpc>
            </a:pPr>
            <a:r>
              <a:rPr lang="en-US" sz="2372">
                <a:solidFill>
                  <a:srgbClr val="FE0204"/>
                </a:solidFill>
                <a:latin typeface="Dosis"/>
              </a:rPr>
              <a:t>C</a:t>
            </a:r>
            <a:r>
              <a:rPr lang="en-US" sz="2372">
                <a:solidFill>
                  <a:srgbClr val="01070A"/>
                </a:solidFill>
                <a:latin typeface="Dosis"/>
              </a:rPr>
              <a:t>.</a:t>
            </a:r>
          </a:p>
          <a:p>
            <a:pPr>
              <a:lnSpc>
                <a:spcPts val="3321"/>
              </a:lnSpc>
            </a:pPr>
            <a:r>
              <a:rPr lang="en-US" sz="2372">
                <a:solidFill>
                  <a:srgbClr val="01070A"/>
                </a:solidFill>
                <a:latin typeface="Dosis Bold"/>
              </a:rPr>
              <a:t>a) </a:t>
            </a:r>
            <a:r>
              <a:rPr lang="en-US" sz="2372">
                <a:solidFill>
                  <a:srgbClr val="01070A"/>
                </a:solidFill>
                <a:latin typeface="Dosis"/>
              </a:rPr>
              <a:t>Kirjoita kolme työvälinettä ruotsiksi.</a:t>
            </a:r>
          </a:p>
          <a:p>
            <a:pPr>
              <a:lnSpc>
                <a:spcPts val="3321"/>
              </a:lnSpc>
            </a:pPr>
            <a:r>
              <a:rPr lang="en-US" sz="2372">
                <a:solidFill>
                  <a:srgbClr val="01070A"/>
                </a:solidFill>
                <a:latin typeface="Dosis Bold"/>
              </a:rPr>
              <a:t>b) </a:t>
            </a:r>
            <a:r>
              <a:rPr lang="en-US" sz="2372">
                <a:solidFill>
                  <a:srgbClr val="01070A"/>
                </a:solidFill>
                <a:latin typeface="Dosis"/>
              </a:rPr>
              <a:t>Kirjoita kolme ajan-ilmaisua ruotsiksi.</a:t>
            </a:r>
          </a:p>
          <a:p>
            <a:pPr>
              <a:lnSpc>
                <a:spcPts val="2761"/>
              </a:lnSpc>
            </a:pPr>
            <a:endParaRPr lang="en-US" sz="2372">
              <a:solidFill>
                <a:srgbClr val="01070A"/>
              </a:solidFill>
              <a:latin typeface="Dosis"/>
            </a:endParaRPr>
          </a:p>
          <a:p>
            <a:pPr>
              <a:lnSpc>
                <a:spcPts val="2761"/>
              </a:lnSpc>
            </a:pPr>
            <a:endParaRPr lang="en-US" sz="2372">
              <a:solidFill>
                <a:srgbClr val="01070A"/>
              </a:solidFill>
              <a:latin typeface="Dosis"/>
            </a:endParaRPr>
          </a:p>
          <a:p>
            <a:pPr>
              <a:lnSpc>
                <a:spcPts val="2761"/>
              </a:lnSpc>
            </a:pPr>
            <a:endParaRPr lang="en-US" sz="2372">
              <a:solidFill>
                <a:srgbClr val="01070A"/>
              </a:solidFill>
              <a:latin typeface="Dosi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358416" y="5318755"/>
            <a:ext cx="2757164" cy="2920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2372">
                <a:solidFill>
                  <a:srgbClr val="01070A"/>
                </a:solidFill>
                <a:latin typeface="Dosis Bold"/>
              </a:rPr>
              <a:t>Tee miellekarttoja!</a:t>
            </a:r>
          </a:p>
          <a:p>
            <a:pPr algn="ctr">
              <a:lnSpc>
                <a:spcPts val="3321"/>
              </a:lnSpc>
            </a:pPr>
            <a:r>
              <a:rPr lang="en-US" sz="2372">
                <a:solidFill>
                  <a:srgbClr val="FE0204"/>
                </a:solidFill>
                <a:latin typeface="Dosis"/>
              </a:rPr>
              <a:t>D</a:t>
            </a:r>
            <a:r>
              <a:rPr lang="en-US" sz="2372">
                <a:solidFill>
                  <a:srgbClr val="01070A"/>
                </a:solidFill>
                <a:latin typeface="Dosis"/>
              </a:rPr>
              <a:t>. Mitä sanoja ja lauseita sinun on osattava palvelutilanteen eri vaiheissa? Tee nyt  kartta suomeksi. Piirrä vaikka käsin ja ota kuva.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544205" y="5328280"/>
            <a:ext cx="3415461" cy="3731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1"/>
              </a:lnSpc>
            </a:pPr>
            <a:r>
              <a:rPr lang="en-US" sz="2172">
                <a:solidFill>
                  <a:srgbClr val="01070A"/>
                </a:solidFill>
                <a:latin typeface="Dosis Bold"/>
              </a:rPr>
              <a:t>Käytä mielikuvia!</a:t>
            </a:r>
          </a:p>
          <a:p>
            <a:pPr marL="469110" lvl="1" indent="-234555">
              <a:lnSpc>
                <a:spcPts val="3041"/>
              </a:lnSpc>
              <a:buFont typeface="Arial"/>
              <a:buChar char="•"/>
            </a:pPr>
            <a:r>
              <a:rPr lang="en-US" sz="2172">
                <a:solidFill>
                  <a:srgbClr val="01070A"/>
                </a:solidFill>
                <a:latin typeface="Dosis"/>
              </a:rPr>
              <a:t>Kuvittele mielessäsi ammatillinen tilanne.</a:t>
            </a:r>
          </a:p>
          <a:p>
            <a:pPr marL="469110" lvl="1" indent="-234555">
              <a:lnSpc>
                <a:spcPts val="3041"/>
              </a:lnSpc>
              <a:buFont typeface="Arial"/>
              <a:buChar char="•"/>
            </a:pPr>
            <a:r>
              <a:rPr lang="en-US" sz="2172">
                <a:solidFill>
                  <a:srgbClr val="01070A"/>
                </a:solidFill>
                <a:latin typeface="Dosis"/>
              </a:rPr>
              <a:t>Hassut muistisäännöt, liitä vaikea sana koulun oven avaamiseen. Valitse nyt yksi vaikea sana!  </a:t>
            </a:r>
            <a:r>
              <a:rPr lang="en-US" sz="2172">
                <a:solidFill>
                  <a:srgbClr val="FE0204"/>
                </a:solidFill>
                <a:latin typeface="Dosis"/>
              </a:rPr>
              <a:t>E</a:t>
            </a:r>
            <a:r>
              <a:rPr lang="en-US" sz="2172">
                <a:solidFill>
                  <a:srgbClr val="01070A"/>
                </a:solidFill>
                <a:latin typeface="Dosis"/>
              </a:rPr>
              <a:t>.</a:t>
            </a:r>
          </a:p>
          <a:p>
            <a:pPr marL="469110" lvl="1" indent="-234555">
              <a:lnSpc>
                <a:spcPts val="3041"/>
              </a:lnSpc>
              <a:buFont typeface="Arial"/>
              <a:buChar char="•"/>
            </a:pPr>
            <a:r>
              <a:rPr lang="en-US" sz="2172">
                <a:solidFill>
                  <a:srgbClr val="01070A"/>
                </a:solidFill>
                <a:latin typeface="Dosis"/>
              </a:rPr>
              <a:t>Sijoita sanat eri paikkoihin kotona, pihalla tms.</a:t>
            </a:r>
          </a:p>
          <a:p>
            <a:pPr algn="ctr">
              <a:lnSpc>
                <a:spcPts val="2481"/>
              </a:lnSpc>
            </a:pPr>
            <a:endParaRPr lang="en-US" sz="2172">
              <a:solidFill>
                <a:srgbClr val="01070A"/>
              </a:solidFill>
              <a:latin typeface="Dosi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1454484" y="3045203"/>
            <a:ext cx="4568927" cy="4927274"/>
          </a:xfrm>
          <a:custGeom>
            <a:avLst/>
            <a:gdLst/>
            <a:ahLst/>
            <a:cxnLst/>
            <a:rect l="l" t="t" r="r" b="b"/>
            <a:pathLst>
              <a:path w="4568927" h="4927274">
                <a:moveTo>
                  <a:pt x="0" y="0"/>
                </a:moveTo>
                <a:lnTo>
                  <a:pt x="4568928" y="0"/>
                </a:lnTo>
                <a:lnTo>
                  <a:pt x="4568928" y="4927274"/>
                </a:lnTo>
                <a:lnTo>
                  <a:pt x="0" y="49272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2458736" y="3785929"/>
            <a:ext cx="2560425" cy="707608"/>
          </a:xfrm>
          <a:custGeom>
            <a:avLst/>
            <a:gdLst/>
            <a:ahLst/>
            <a:cxnLst/>
            <a:rect l="l" t="t" r="r" b="b"/>
            <a:pathLst>
              <a:path w="2560425" h="707608">
                <a:moveTo>
                  <a:pt x="0" y="0"/>
                </a:moveTo>
                <a:lnTo>
                  <a:pt x="2560424" y="0"/>
                </a:lnTo>
                <a:lnTo>
                  <a:pt x="2560424" y="707608"/>
                </a:lnTo>
                <a:lnTo>
                  <a:pt x="0" y="7076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>
            <a:off x="6857461" y="3045203"/>
            <a:ext cx="4568927" cy="4927274"/>
          </a:xfrm>
          <a:custGeom>
            <a:avLst/>
            <a:gdLst/>
            <a:ahLst/>
            <a:cxnLst/>
            <a:rect l="l" t="t" r="r" b="b"/>
            <a:pathLst>
              <a:path w="4568927" h="4927274">
                <a:moveTo>
                  <a:pt x="0" y="0"/>
                </a:moveTo>
                <a:lnTo>
                  <a:pt x="4568927" y="0"/>
                </a:lnTo>
                <a:lnTo>
                  <a:pt x="4568927" y="4927274"/>
                </a:lnTo>
                <a:lnTo>
                  <a:pt x="0" y="49272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>
            <a:off x="7898938" y="3807562"/>
            <a:ext cx="2560425" cy="707608"/>
          </a:xfrm>
          <a:custGeom>
            <a:avLst/>
            <a:gdLst/>
            <a:ahLst/>
            <a:cxnLst/>
            <a:rect l="l" t="t" r="r" b="b"/>
            <a:pathLst>
              <a:path w="2560425" h="707608">
                <a:moveTo>
                  <a:pt x="0" y="0"/>
                </a:moveTo>
                <a:lnTo>
                  <a:pt x="2560424" y="0"/>
                </a:lnTo>
                <a:lnTo>
                  <a:pt x="2560424" y="707608"/>
                </a:lnTo>
                <a:lnTo>
                  <a:pt x="0" y="707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Freeform 7"/>
          <p:cNvSpPr/>
          <p:nvPr/>
        </p:nvSpPr>
        <p:spPr>
          <a:xfrm>
            <a:off x="12264588" y="3045203"/>
            <a:ext cx="4568927" cy="4927274"/>
          </a:xfrm>
          <a:custGeom>
            <a:avLst/>
            <a:gdLst/>
            <a:ahLst/>
            <a:cxnLst/>
            <a:rect l="l" t="t" r="r" b="b"/>
            <a:pathLst>
              <a:path w="4568927" h="4927274">
                <a:moveTo>
                  <a:pt x="0" y="0"/>
                </a:moveTo>
                <a:lnTo>
                  <a:pt x="4568928" y="0"/>
                </a:lnTo>
                <a:lnTo>
                  <a:pt x="4568928" y="4927274"/>
                </a:lnTo>
                <a:lnTo>
                  <a:pt x="0" y="49272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Freeform 8"/>
          <p:cNvSpPr/>
          <p:nvPr/>
        </p:nvSpPr>
        <p:spPr>
          <a:xfrm>
            <a:off x="13404435" y="3864006"/>
            <a:ext cx="2560425" cy="707608"/>
          </a:xfrm>
          <a:custGeom>
            <a:avLst/>
            <a:gdLst/>
            <a:ahLst/>
            <a:cxnLst/>
            <a:rect l="l" t="t" r="r" b="b"/>
            <a:pathLst>
              <a:path w="2560425" h="707608">
                <a:moveTo>
                  <a:pt x="0" y="0"/>
                </a:moveTo>
                <a:lnTo>
                  <a:pt x="2560424" y="0"/>
                </a:lnTo>
                <a:lnTo>
                  <a:pt x="2560424" y="707609"/>
                </a:lnTo>
                <a:lnTo>
                  <a:pt x="0" y="7076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9" name="Freeform 9"/>
          <p:cNvSpPr/>
          <p:nvPr/>
        </p:nvSpPr>
        <p:spPr>
          <a:xfrm>
            <a:off x="768252" y="5923196"/>
            <a:ext cx="1372465" cy="2577399"/>
          </a:xfrm>
          <a:custGeom>
            <a:avLst/>
            <a:gdLst/>
            <a:ahLst/>
            <a:cxnLst/>
            <a:rect l="l" t="t" r="r" b="b"/>
            <a:pathLst>
              <a:path w="1372465" h="2577399">
                <a:moveTo>
                  <a:pt x="0" y="0"/>
                </a:moveTo>
                <a:lnTo>
                  <a:pt x="1372465" y="0"/>
                </a:lnTo>
                <a:lnTo>
                  <a:pt x="1372465" y="2577399"/>
                </a:lnTo>
                <a:lnTo>
                  <a:pt x="0" y="257739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0" name="Freeform 10"/>
          <p:cNvSpPr/>
          <p:nvPr/>
        </p:nvSpPr>
        <p:spPr>
          <a:xfrm flipH="1">
            <a:off x="10459362" y="6222404"/>
            <a:ext cx="1463095" cy="1708497"/>
          </a:xfrm>
          <a:custGeom>
            <a:avLst/>
            <a:gdLst/>
            <a:ahLst/>
            <a:cxnLst/>
            <a:rect l="l" t="t" r="r" b="b"/>
            <a:pathLst>
              <a:path w="1463095" h="1708497">
                <a:moveTo>
                  <a:pt x="1463095" y="0"/>
                </a:moveTo>
                <a:lnTo>
                  <a:pt x="0" y="0"/>
                </a:lnTo>
                <a:lnTo>
                  <a:pt x="0" y="1708498"/>
                </a:lnTo>
                <a:lnTo>
                  <a:pt x="1463095" y="1708498"/>
                </a:lnTo>
                <a:lnTo>
                  <a:pt x="1463095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>
          <a:xfrm>
            <a:off x="16157965" y="4217810"/>
            <a:ext cx="428051" cy="1044026"/>
          </a:xfrm>
          <a:custGeom>
            <a:avLst/>
            <a:gdLst/>
            <a:ahLst/>
            <a:cxnLst/>
            <a:rect l="l" t="t" r="r" b="b"/>
            <a:pathLst>
              <a:path w="428051" h="1044026">
                <a:moveTo>
                  <a:pt x="0" y="0"/>
                </a:moveTo>
                <a:lnTo>
                  <a:pt x="428051" y="0"/>
                </a:lnTo>
                <a:lnTo>
                  <a:pt x="428051" y="1044027"/>
                </a:lnTo>
                <a:lnTo>
                  <a:pt x="0" y="10440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2" name="TextBox 12"/>
          <p:cNvSpPr txBox="1"/>
          <p:nvPr/>
        </p:nvSpPr>
        <p:spPr>
          <a:xfrm>
            <a:off x="7702199" y="4810193"/>
            <a:ext cx="2757164" cy="1729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1"/>
              </a:lnSpc>
            </a:pPr>
            <a:r>
              <a:rPr lang="en-US" sz="1972">
                <a:solidFill>
                  <a:srgbClr val="01070A"/>
                </a:solidFill>
                <a:latin typeface="Dosis"/>
              </a:rPr>
              <a:t>Pidä mukanasi pientä vihkoa, johon laitat joka päivä muutaman sanan. Tämä toimii erittäin hyvin työjaksolla.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704008" y="4810193"/>
            <a:ext cx="3625820" cy="2730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1"/>
              </a:lnSpc>
            </a:pPr>
            <a:r>
              <a:rPr lang="en-US" sz="1972">
                <a:solidFill>
                  <a:srgbClr val="01070A"/>
                </a:solidFill>
                <a:latin typeface="Dosis"/>
              </a:rPr>
              <a:t>ett gift = myrkky -&gt; en gåva</a:t>
            </a:r>
          </a:p>
          <a:p>
            <a:pPr>
              <a:lnSpc>
                <a:spcPts val="2761"/>
              </a:lnSpc>
            </a:pPr>
            <a:r>
              <a:rPr lang="en-US" sz="1972">
                <a:solidFill>
                  <a:srgbClr val="01070A"/>
                </a:solidFill>
                <a:latin typeface="Dosis"/>
              </a:rPr>
              <a:t>visitera = tehdä ruumiintarkastus</a:t>
            </a:r>
          </a:p>
          <a:p>
            <a:pPr>
              <a:lnSpc>
                <a:spcPts val="2761"/>
              </a:lnSpc>
            </a:pPr>
            <a:r>
              <a:rPr lang="en-US" sz="1972">
                <a:solidFill>
                  <a:srgbClr val="01070A"/>
                </a:solidFill>
                <a:latin typeface="Dosis"/>
              </a:rPr>
              <a:t>-&gt; besöka</a:t>
            </a:r>
          </a:p>
          <a:p>
            <a:pPr>
              <a:lnSpc>
                <a:spcPts val="2761"/>
              </a:lnSpc>
            </a:pPr>
            <a:r>
              <a:rPr lang="en-US" sz="1972">
                <a:solidFill>
                  <a:srgbClr val="01070A"/>
                </a:solidFill>
                <a:latin typeface="Dosis"/>
              </a:rPr>
              <a:t>svimma = pyörtyä - &gt; simma</a:t>
            </a:r>
          </a:p>
          <a:p>
            <a:pPr>
              <a:lnSpc>
                <a:spcPts val="2761"/>
              </a:lnSpc>
            </a:pPr>
            <a:r>
              <a:rPr lang="en-US" sz="1972">
                <a:solidFill>
                  <a:srgbClr val="01070A"/>
                </a:solidFill>
                <a:latin typeface="Dosis"/>
              </a:rPr>
              <a:t>en bak = takapuoli -&gt; en rygg</a:t>
            </a:r>
          </a:p>
          <a:p>
            <a:pPr>
              <a:lnSpc>
                <a:spcPts val="2761"/>
              </a:lnSpc>
            </a:pPr>
            <a:r>
              <a:rPr lang="en-US" sz="1972">
                <a:solidFill>
                  <a:srgbClr val="01070A"/>
                </a:solidFill>
                <a:latin typeface="Dosis"/>
              </a:rPr>
              <a:t>ett ansvar = vastuu -&gt; ett svar</a:t>
            </a:r>
          </a:p>
          <a:p>
            <a:pPr>
              <a:lnSpc>
                <a:spcPts val="2761"/>
              </a:lnSpc>
            </a:pPr>
            <a:r>
              <a:rPr lang="en-US" sz="1972">
                <a:solidFill>
                  <a:srgbClr val="01070A"/>
                </a:solidFill>
                <a:latin typeface="Dosis"/>
              </a:rPr>
              <a:t>öl, -et = olut -&gt; olja, -n</a:t>
            </a:r>
          </a:p>
          <a:p>
            <a:pPr>
              <a:lnSpc>
                <a:spcPts val="2761"/>
              </a:lnSpc>
            </a:pPr>
            <a:r>
              <a:rPr lang="en-US" sz="1972">
                <a:solidFill>
                  <a:srgbClr val="01070A"/>
                </a:solidFill>
                <a:latin typeface="Dosis"/>
              </a:rPr>
              <a:t>fast = kiinteä -&gt; snabb = nopea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22676" y="648786"/>
            <a:ext cx="12942184" cy="1228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011"/>
              </a:lnSpc>
              <a:spcBef>
                <a:spcPct val="0"/>
              </a:spcBef>
            </a:pPr>
            <a:r>
              <a:rPr lang="en-US" sz="7151">
                <a:solidFill>
                  <a:srgbClr val="01070A"/>
                </a:solidFill>
                <a:latin typeface="Carelia"/>
              </a:rPr>
              <a:t>Bra att veta! (Hyvä tietää!)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72215" y="3850122"/>
            <a:ext cx="3469198" cy="52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95"/>
              </a:lnSpc>
              <a:spcBef>
                <a:spcPct val="0"/>
              </a:spcBef>
            </a:pPr>
            <a:r>
              <a:rPr lang="en-US" sz="3068">
                <a:solidFill>
                  <a:srgbClr val="01070A"/>
                </a:solidFill>
                <a:latin typeface="Carelia"/>
              </a:rPr>
              <a:t>“Tuttuusilluusio”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1997" y="4634881"/>
            <a:ext cx="3069057" cy="2649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1"/>
              </a:lnSpc>
            </a:pPr>
            <a:r>
              <a:rPr lang="en-US" sz="2172">
                <a:solidFill>
                  <a:srgbClr val="01070A"/>
                </a:solidFill>
                <a:latin typeface="Dosis"/>
              </a:rPr>
              <a:t>Jos luet uudelleen ja uudelleen samaa sanalistaa, voit kärsiä tuttuusilluusiosta, mutta et oikeasti muistakaan sanoja. -&gt; </a:t>
            </a:r>
            <a:r>
              <a:rPr lang="en-US" sz="2172">
                <a:solidFill>
                  <a:srgbClr val="01070A"/>
                </a:solidFill>
                <a:latin typeface="Dosis Bold"/>
              </a:rPr>
              <a:t>Muistele</a:t>
            </a:r>
            <a:r>
              <a:rPr lang="en-US" sz="2172">
                <a:solidFill>
                  <a:srgbClr val="01070A"/>
                </a:solidFill>
                <a:latin typeface="Dosis"/>
              </a:rPr>
              <a:t> mieluummin ja tarkista sitten sanalistalta, jos et muista.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422447" y="3968580"/>
            <a:ext cx="3710145" cy="347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895"/>
              </a:lnSpc>
              <a:spcBef>
                <a:spcPct val="0"/>
              </a:spcBef>
            </a:pPr>
            <a:r>
              <a:rPr lang="en-US" sz="2068">
                <a:solidFill>
                  <a:srgbClr val="01070A"/>
                </a:solidFill>
                <a:latin typeface="Carelia"/>
              </a:rPr>
              <a:t>Samla ord! (Kerää sanoja!)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661846" y="3850122"/>
            <a:ext cx="3710145" cy="555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75"/>
              </a:lnSpc>
              <a:spcBef>
                <a:spcPct val="0"/>
              </a:spcBef>
            </a:pPr>
            <a:r>
              <a:rPr lang="en-US" sz="3267">
                <a:solidFill>
                  <a:srgbClr val="01070A"/>
                </a:solidFill>
                <a:latin typeface="Carelia"/>
              </a:rPr>
              <a:t>Falska vänner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307</Words>
  <Application>Microsoft Office PowerPoint</Application>
  <PresentationFormat>Mukautettu</PresentationFormat>
  <Paragraphs>55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4" baseType="lpstr">
      <vt:lpstr>Carelia</vt:lpstr>
      <vt:lpstr>Dosis</vt:lpstr>
      <vt:lpstr>Open Sans</vt:lpstr>
      <vt:lpstr>Arial</vt:lpstr>
      <vt:lpstr>Calibri</vt:lpstr>
      <vt:lpstr>Open Sans Bold</vt:lpstr>
      <vt:lpstr>Dosis Bold</vt:lpstr>
      <vt:lpstr>Dosis Medium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Vinkit (sanaston) oppimiseen</dc:title>
  <dc:creator>Tiina Halonen</dc:creator>
  <cp:lastModifiedBy>Tiina Halonen</cp:lastModifiedBy>
  <cp:revision>1</cp:revision>
  <dcterms:created xsi:type="dcterms:W3CDTF">2006-08-16T00:00:00Z</dcterms:created>
  <dcterms:modified xsi:type="dcterms:W3CDTF">2025-03-04T10:19:40Z</dcterms:modified>
  <dc:identifier>DAGB2JQWEWc</dc:identifier>
</cp:coreProperties>
</file>